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ectangle à coins arrondis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ectangle à coins arrondis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fr-FR" smtClean="0"/>
              <a:t>Modifiez le style du titre</a:t>
            </a:r>
            <a:endParaRPr kumimoji="0" lang="en-US"/>
          </a:p>
        </p:txBody>
      </p:sp>
      <p:sp>
        <p:nvSpPr>
          <p:cNvPr id="9" name="Sous-titr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Espace réservé de la date 27"/>
          <p:cNvSpPr>
            <a:spLocks noGrp="1"/>
          </p:cNvSpPr>
          <p:nvPr>
            <p:ph type="dt" sz="half" idx="10"/>
          </p:nvPr>
        </p:nvSpPr>
        <p:spPr>
          <a:xfrm>
            <a:off x="6705600" y="4206240"/>
            <a:ext cx="960120" cy="457200"/>
          </a:xfrm>
        </p:spPr>
        <p:txBody>
          <a:bodyPr/>
          <a:lstStyle/>
          <a:p>
            <a:fld id="{7865FD24-451D-443C-BC38-0D5D0BEC6F79}" type="datetimeFigureOut">
              <a:rPr lang="en-US" smtClean="0"/>
              <a:pPr/>
              <a:t>4/25/2023</a:t>
            </a:fld>
            <a:endParaRPr lang="en-US"/>
          </a:p>
        </p:txBody>
      </p:sp>
      <p:sp>
        <p:nvSpPr>
          <p:cNvPr id="17" name="Espace réservé du pied de page 16"/>
          <p:cNvSpPr>
            <a:spLocks noGrp="1"/>
          </p:cNvSpPr>
          <p:nvPr>
            <p:ph type="ftr" sz="quarter" idx="11"/>
          </p:nvPr>
        </p:nvSpPr>
        <p:spPr>
          <a:xfrm>
            <a:off x="5410200" y="4205288"/>
            <a:ext cx="1295400" cy="457200"/>
          </a:xfrm>
        </p:spPr>
        <p:txBody>
          <a:bodyPr/>
          <a:lstStyle/>
          <a:p>
            <a:endParaRPr lang="en-US"/>
          </a:p>
        </p:txBody>
      </p:sp>
      <p:sp>
        <p:nvSpPr>
          <p:cNvPr id="29" name="Espace réservé du numéro de diapositive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46970BA2-2AF6-429A-AE23-03472703F20F}"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865FD24-451D-443C-BC38-0D5D0BEC6F79}" type="datetimeFigureOut">
              <a:rPr lang="en-US" smtClean="0"/>
              <a:pPr/>
              <a:t>4/25/2023</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46970BA2-2AF6-429A-AE23-03472703F20F}"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1143000"/>
            <a:ext cx="1905000" cy="5486400"/>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1143000"/>
            <a:ext cx="6248400" cy="5486400"/>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865FD24-451D-443C-BC38-0D5D0BEC6F79}" type="datetimeFigureOut">
              <a:rPr lang="en-US" smtClean="0"/>
              <a:pPr/>
              <a:t>4/25/2023</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46970BA2-2AF6-429A-AE23-03472703F20F}"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865FD24-451D-443C-BC38-0D5D0BEC6F79}" type="datetimeFigureOut">
              <a:rPr lang="en-US" smtClean="0"/>
              <a:pPr/>
              <a:t>4/25/2023</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46970BA2-2AF6-429A-AE23-03472703F20F}"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fld id="{7865FD24-451D-443C-BC38-0D5D0BEC6F79}" type="datetimeFigureOut">
              <a:rPr lang="en-US" smtClean="0"/>
              <a:pPr/>
              <a:t>4/25/2023</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46970BA2-2AF6-429A-AE23-03472703F20F}"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7865FD24-451D-443C-BC38-0D5D0BEC6F79}" type="datetimeFigureOut">
              <a:rPr lang="en-US" smtClean="0"/>
              <a:pPr/>
              <a:t>4/25/2023</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46970BA2-2AF6-429A-AE23-03472703F20F}"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81000" y="1143000"/>
            <a:ext cx="8382000" cy="1069848"/>
          </a:xfrm>
        </p:spPr>
        <p:txBody>
          <a:bodyPr anchor="ctr"/>
          <a:lstStyle>
            <a:lvl1pPr>
              <a:defRPr sz="4000" b="0" i="0" cap="none" baseline="0"/>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6" name="Espace réservé de la date 25"/>
          <p:cNvSpPr>
            <a:spLocks noGrp="1"/>
          </p:cNvSpPr>
          <p:nvPr>
            <p:ph type="dt" sz="half" idx="10"/>
          </p:nvPr>
        </p:nvSpPr>
        <p:spPr/>
        <p:txBody>
          <a:bodyPr rtlCol="0"/>
          <a:lstStyle/>
          <a:p>
            <a:fld id="{7865FD24-451D-443C-BC38-0D5D0BEC6F79}" type="datetimeFigureOut">
              <a:rPr lang="en-US" smtClean="0"/>
              <a:pPr/>
              <a:t>4/25/2023</a:t>
            </a:fld>
            <a:endParaRPr lang="en-US"/>
          </a:p>
        </p:txBody>
      </p:sp>
      <p:sp>
        <p:nvSpPr>
          <p:cNvPr id="27" name="Espace réservé du numéro de diapositive 26"/>
          <p:cNvSpPr>
            <a:spLocks noGrp="1"/>
          </p:cNvSpPr>
          <p:nvPr>
            <p:ph type="sldNum" sz="quarter" idx="11"/>
          </p:nvPr>
        </p:nvSpPr>
        <p:spPr/>
        <p:txBody>
          <a:bodyPr rtlCol="0"/>
          <a:lstStyle/>
          <a:p>
            <a:fld id="{46970BA2-2AF6-429A-AE23-03472703F20F}" type="slidenum">
              <a:rPr lang="en-US" smtClean="0"/>
              <a:pPr/>
              <a:t>‹N°›</a:t>
            </a:fld>
            <a:endParaRPr lang="en-US"/>
          </a:p>
        </p:txBody>
      </p:sp>
      <p:sp>
        <p:nvSpPr>
          <p:cNvPr id="28" name="Espace réservé du pied de page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fr-FR" smtClean="0"/>
              <a:t>Modifiez le style du titre</a:t>
            </a:r>
            <a:endParaRPr kumimoji="0" lang="en-US"/>
          </a:p>
        </p:txBody>
      </p:sp>
      <p:sp>
        <p:nvSpPr>
          <p:cNvPr id="3" name="Espace réservé de la date 2"/>
          <p:cNvSpPr>
            <a:spLocks noGrp="1"/>
          </p:cNvSpPr>
          <p:nvPr>
            <p:ph type="dt" sz="half" idx="10"/>
          </p:nvPr>
        </p:nvSpPr>
        <p:spPr>
          <a:xfrm>
            <a:off x="6583680" y="612648"/>
            <a:ext cx="957264" cy="457200"/>
          </a:xfrm>
        </p:spPr>
        <p:txBody>
          <a:bodyPr/>
          <a:lstStyle/>
          <a:p>
            <a:fld id="{7865FD24-451D-443C-BC38-0D5D0BEC6F79}" type="datetimeFigureOut">
              <a:rPr lang="en-US" smtClean="0"/>
              <a:pPr/>
              <a:t>4/25/2023</a:t>
            </a:fld>
            <a:endParaRPr lang="en-US"/>
          </a:p>
        </p:txBody>
      </p:sp>
      <p:sp>
        <p:nvSpPr>
          <p:cNvPr id="4" name="Espace réservé du pied de page 3"/>
          <p:cNvSpPr>
            <a:spLocks noGrp="1"/>
          </p:cNvSpPr>
          <p:nvPr>
            <p:ph type="ftr" sz="quarter" idx="11"/>
          </p:nvPr>
        </p:nvSpPr>
        <p:spPr>
          <a:xfrm>
            <a:off x="5257800" y="612648"/>
            <a:ext cx="1325880" cy="457200"/>
          </a:xfrm>
        </p:spPr>
        <p:txBody>
          <a:bodyPr/>
          <a:lstStyle/>
          <a:p>
            <a:endParaRPr lang="en-US"/>
          </a:p>
        </p:txBody>
      </p:sp>
      <p:sp>
        <p:nvSpPr>
          <p:cNvPr id="5" name="Espace réservé du numéro de diapositive 4"/>
          <p:cNvSpPr>
            <a:spLocks noGrp="1"/>
          </p:cNvSpPr>
          <p:nvPr>
            <p:ph type="sldNum" sz="quarter" idx="12"/>
          </p:nvPr>
        </p:nvSpPr>
        <p:spPr>
          <a:xfrm>
            <a:off x="8174736" y="2272"/>
            <a:ext cx="762000" cy="365760"/>
          </a:xfrm>
        </p:spPr>
        <p:txBody>
          <a:bodyPr/>
          <a:lstStyle/>
          <a:p>
            <a:fld id="{46970BA2-2AF6-429A-AE23-03472703F20F}"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865FD24-451D-443C-BC38-0D5D0BEC6F79}" type="datetimeFigureOut">
              <a:rPr lang="en-US" smtClean="0"/>
              <a:pPr/>
              <a:t>4/25/2023</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46970BA2-2AF6-429A-AE23-03472703F20F}"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353496" y="1101970"/>
            <a:ext cx="3383280" cy="877824"/>
          </a:xfrm>
        </p:spPr>
        <p:txBody>
          <a:bodyPr anchor="b"/>
          <a:lstStyle>
            <a:lvl1pPr algn="l">
              <a:buNone/>
              <a:defRPr sz="1800" b="1"/>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7865FD24-451D-443C-BC38-0D5D0BEC6F79}" type="datetimeFigureOut">
              <a:rPr lang="en-US" smtClean="0"/>
              <a:pPr/>
              <a:t>4/25/2023</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46970BA2-2AF6-429A-AE23-03472703F20F}"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7865FD24-451D-443C-BC38-0D5D0BEC6F79}" type="datetimeFigureOut">
              <a:rPr lang="en-US" smtClean="0"/>
              <a:pPr/>
              <a:t>4/25/2023</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46970BA2-2AF6-429A-AE23-03472703F20F}"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ectangle à coins arrondis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ectangle à coins arrondis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space réservé du titre 21"/>
          <p:cNvSpPr>
            <a:spLocks noGrp="1"/>
          </p:cNvSpPr>
          <p:nvPr>
            <p:ph type="title"/>
          </p:nvPr>
        </p:nvSpPr>
        <p:spPr>
          <a:xfrm>
            <a:off x="457200" y="1143000"/>
            <a:ext cx="8229600" cy="1066800"/>
          </a:xfrm>
          <a:prstGeom prst="rect">
            <a:avLst/>
          </a:prstGeom>
        </p:spPr>
        <p:txBody>
          <a:bodyPr vert="horz" anchor="ctr">
            <a:normAutofit/>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7865FD24-451D-443C-BC38-0D5D0BEC6F79}" type="datetimeFigureOut">
              <a:rPr lang="en-US" smtClean="0"/>
              <a:pPr/>
              <a:t>4/25/2023</a:t>
            </a:fld>
            <a:endParaRPr lang="en-US"/>
          </a:p>
        </p:txBody>
      </p:sp>
      <p:sp>
        <p:nvSpPr>
          <p:cNvPr id="3" name="Espace réservé du pied de page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Espace réservé du numéro de diapositive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46970BA2-2AF6-429A-AE23-03472703F20F}"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57200" y="1886967"/>
            <a:ext cx="8458200" cy="1470025"/>
          </a:xfrm>
        </p:spPr>
        <p:txBody>
          <a:bodyPr>
            <a:normAutofit fontScale="90000"/>
          </a:bodyPr>
          <a:lstStyle/>
          <a:p>
            <a:r>
              <a:rPr lang="fr-FR" dirty="0" smtClean="0"/>
              <a:t>La domination de l’Afrique du Nord par l’Empire Ottoman XVIe-XVIIIe </a:t>
            </a:r>
            <a:r>
              <a:rPr lang="fr-FR" dirty="0"/>
              <a:t>siècle</a:t>
            </a:r>
            <a:endParaRPr lang="en-US" dirty="0"/>
          </a:p>
        </p:txBody>
      </p:sp>
    </p:spTree>
    <p:extLst>
      <p:ext uri="{BB962C8B-B14F-4D97-AF65-F5344CB8AC3E}">
        <p14:creationId xmlns:p14="http://schemas.microsoft.com/office/powerpoint/2010/main" val="32926668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931536"/>
            <a:ext cx="8229600" cy="5593808"/>
          </a:xfrm>
        </p:spPr>
        <p:txBody>
          <a:bodyPr>
            <a:normAutofit fontScale="70000" lnSpcReduction="20000"/>
          </a:bodyPr>
          <a:lstStyle/>
          <a:p>
            <a:pPr marL="109728" indent="432000">
              <a:lnSpc>
                <a:spcPct val="120000"/>
              </a:lnSpc>
              <a:spcAft>
                <a:spcPts val="600"/>
              </a:spcAft>
              <a:buNone/>
            </a:pPr>
            <a:r>
              <a:rPr lang="fr-FR" dirty="0"/>
              <a:t>Au XVIe siècle, l'Empire ottoman, au faîte de sa puissance, étend sa domination à l’Afrique du Nord : en 1517, l’Empire mamelouk s’effondre et l’Égypte, ainsi que la Syrie et la Palestine passent sous le joug ottoman</a:t>
            </a:r>
            <a:r>
              <a:rPr lang="fr-FR" dirty="0" smtClean="0"/>
              <a:t>.</a:t>
            </a:r>
          </a:p>
          <a:p>
            <a:pPr marL="109728" indent="432000">
              <a:lnSpc>
                <a:spcPct val="120000"/>
              </a:lnSpc>
              <a:spcAft>
                <a:spcPts val="600"/>
              </a:spcAft>
              <a:buNone/>
            </a:pPr>
            <a:r>
              <a:rPr lang="fr-FR" dirty="0" smtClean="0"/>
              <a:t>Les </a:t>
            </a:r>
            <a:r>
              <a:rPr lang="fr-FR" dirty="0"/>
              <a:t>corsaires ottomans conquièrent ensuite la Libye et l’Algérie, puis prennent la Tunisie aux Espagnols. Seul le Maroc résiste à la pression ottomane, empêchant les sultans d’étendre leur souveraineté sur tout le pourtour africain de la </a:t>
            </a:r>
            <a:r>
              <a:rPr lang="fr-FR" dirty="0" smtClean="0"/>
              <a:t>Méditerranée</a:t>
            </a:r>
            <a:r>
              <a:rPr lang="fr-FR" dirty="0"/>
              <a:t>. </a:t>
            </a:r>
            <a:r>
              <a:rPr lang="fr-FR" dirty="0" smtClean="0"/>
              <a:t>L’empire </a:t>
            </a:r>
            <a:r>
              <a:rPr lang="fr-FR" dirty="0"/>
              <a:t>est néanmoins à son apogée, il est devenu la première puissance du Vieux Monde</a:t>
            </a:r>
            <a:r>
              <a:rPr lang="fr-FR" dirty="0" smtClean="0"/>
              <a:t>.</a:t>
            </a:r>
          </a:p>
          <a:p>
            <a:pPr marL="109728" indent="432000">
              <a:lnSpc>
                <a:spcPct val="120000"/>
              </a:lnSpc>
              <a:spcAft>
                <a:spcPts val="600"/>
              </a:spcAft>
              <a:buNone/>
            </a:pPr>
            <a:r>
              <a:rPr lang="fr-FR" dirty="0" smtClean="0"/>
              <a:t>Le </a:t>
            </a:r>
            <a:r>
              <a:rPr lang="fr-FR" dirty="0"/>
              <a:t>succès de cette expansion s’explique aisément par la supériorité militaire des Ottomans et par la division de leurs </a:t>
            </a:r>
            <a:r>
              <a:rPr lang="fr-FR" dirty="0" smtClean="0"/>
              <a:t>adversaires</a:t>
            </a:r>
            <a:endParaRPr lang="en-US" dirty="0"/>
          </a:p>
          <a:p>
            <a:pPr marL="109728" indent="432000">
              <a:lnSpc>
                <a:spcPct val="120000"/>
              </a:lnSpc>
              <a:spcAft>
                <a:spcPts val="600"/>
              </a:spcAft>
              <a:buNone/>
            </a:pPr>
            <a:r>
              <a:rPr lang="fr-FR" dirty="0" smtClean="0"/>
              <a:t>L’expansion </a:t>
            </a:r>
            <a:r>
              <a:rPr lang="fr-FR" dirty="0"/>
              <a:t>africaine est d’abord motivée par la volonté </a:t>
            </a:r>
            <a:r>
              <a:rPr lang="fr-FR" dirty="0" smtClean="0"/>
              <a:t>de contrôler </a:t>
            </a:r>
            <a:r>
              <a:rPr lang="fr-FR" dirty="0"/>
              <a:t>le commerce de transit entre l’océan Indien et la Méditerranée – ce que permet la possession de l’ancien territoire mamelouk qui s’étend sur les deux rives de la mer Rouge</a:t>
            </a:r>
            <a:r>
              <a:rPr lang="fr-FR" dirty="0" smtClean="0"/>
              <a:t>.</a:t>
            </a:r>
            <a:endParaRPr lang="en-US" dirty="0"/>
          </a:p>
        </p:txBody>
      </p:sp>
    </p:spTree>
    <p:extLst>
      <p:ext uri="{BB962C8B-B14F-4D97-AF65-F5344CB8AC3E}">
        <p14:creationId xmlns:p14="http://schemas.microsoft.com/office/powerpoint/2010/main" val="519706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395536" y="931536"/>
            <a:ext cx="8229600" cy="5593808"/>
          </a:xfrm>
        </p:spPr>
        <p:txBody>
          <a:bodyPr>
            <a:normAutofit fontScale="70000" lnSpcReduction="20000"/>
          </a:bodyPr>
          <a:lstStyle/>
          <a:p>
            <a:pPr marL="109728" indent="432000">
              <a:lnSpc>
                <a:spcPct val="120000"/>
              </a:lnSpc>
              <a:spcAft>
                <a:spcPts val="600"/>
              </a:spcAft>
              <a:buNone/>
            </a:pPr>
            <a:r>
              <a:rPr lang="fr-FR" dirty="0"/>
              <a:t>Ensuite, les victoires remportées sur l’Espagne, principale puissance chrétienne qu’elle chasse de ses positions en Afrique du Nord, apportent au sultan l’adhésion sans réserve des pays arabes et musulmans. Si l’Espagne conserve Gibraltar et donc la route vers l’Atlantique, les Turcs cherchent à la cantonner le plus à l’ouest possible. Avec la Tunisie et la Libye, ils lui ravissent le contrôle du passage entre bassin occidental et bassin oriental de la Méditerranée. Ils maîtrisent aussi les routes africaines de commerce qui débouchent sur le littoral</a:t>
            </a:r>
            <a:r>
              <a:rPr lang="fr-FR" dirty="0" smtClean="0"/>
              <a:t>.</a:t>
            </a:r>
          </a:p>
          <a:p>
            <a:pPr marL="109728" indent="432000">
              <a:lnSpc>
                <a:spcPct val="120000"/>
              </a:lnSpc>
              <a:spcAft>
                <a:spcPts val="600"/>
              </a:spcAft>
              <a:buNone/>
            </a:pPr>
            <a:r>
              <a:rPr lang="fr-FR" dirty="0" smtClean="0"/>
              <a:t>L’Afrique </a:t>
            </a:r>
            <a:r>
              <a:rPr lang="fr-FR" dirty="0"/>
              <a:t>du Nord s’avère donc un territoire stratégique pour l’Empire ottoman. Il l’organise en trois provinces : Alger, Tunis et Tripoli, dépendantes d’Istanbul – préfiguration des trois États que nous connaissons. Mais dès la fin du XVIe siècle, l’empire est fragilisé, des révoltes locales éclatent. La Tunisie, l’Algérie et l’Égypte, bien que toujours sous la suzeraineté du sultan ottoman, acquièrent une véritable autonomie au début du XVIIe siècle.</a:t>
            </a:r>
            <a:endParaRPr lang="en-US" dirty="0"/>
          </a:p>
        </p:txBody>
      </p:sp>
    </p:spTree>
    <p:extLst>
      <p:ext uri="{BB962C8B-B14F-4D97-AF65-F5344CB8AC3E}">
        <p14:creationId xmlns:p14="http://schemas.microsoft.com/office/powerpoint/2010/main" val="36276072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Dell\Desktop\EmpireOttoman (2).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6831" y="1196752"/>
            <a:ext cx="9247343" cy="5040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92946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395536" y="931536"/>
            <a:ext cx="8229600" cy="5593808"/>
          </a:xfrm>
        </p:spPr>
        <p:txBody>
          <a:bodyPr>
            <a:normAutofit fontScale="92500" lnSpcReduction="20000"/>
          </a:bodyPr>
          <a:lstStyle/>
          <a:p>
            <a:pPr marL="109728" indent="432000">
              <a:lnSpc>
                <a:spcPct val="120000"/>
              </a:lnSpc>
              <a:spcAft>
                <a:spcPts val="600"/>
              </a:spcAft>
              <a:buNone/>
            </a:pPr>
            <a:r>
              <a:rPr lang="fr-FR" sz="2000" b="1" dirty="0"/>
              <a:t>Chronologie</a:t>
            </a:r>
            <a:r>
              <a:rPr lang="fr-FR" sz="2000" dirty="0"/>
              <a:t/>
            </a:r>
            <a:br>
              <a:rPr lang="fr-FR" sz="2000" dirty="0"/>
            </a:br>
            <a:r>
              <a:rPr lang="fr-FR" sz="2000" dirty="0"/>
              <a:t/>
            </a:r>
            <a:br>
              <a:rPr lang="fr-FR" sz="2000" dirty="0"/>
            </a:br>
            <a:r>
              <a:rPr lang="fr-FR" sz="2000" b="1" dirty="0"/>
              <a:t>1453 : </a:t>
            </a:r>
            <a:r>
              <a:rPr lang="fr-FR" sz="2000" dirty="0"/>
              <a:t>Prise de Constantinople par les Ottomans, début de la grande extension de leur empire.</a:t>
            </a:r>
            <a:br>
              <a:rPr lang="fr-FR" sz="2000" dirty="0"/>
            </a:br>
            <a:r>
              <a:rPr lang="fr-FR" sz="2000" dirty="0"/>
              <a:t/>
            </a:r>
            <a:br>
              <a:rPr lang="fr-FR" sz="2000" dirty="0"/>
            </a:br>
            <a:r>
              <a:rPr lang="fr-FR" sz="2000" b="1" dirty="0"/>
              <a:t>1517 : </a:t>
            </a:r>
            <a:r>
              <a:rPr lang="fr-FR" sz="2000" dirty="0"/>
              <a:t>Les Ottomans conquièrent l’Empire mamelouk, récupérant </a:t>
            </a:r>
            <a:r>
              <a:rPr lang="fr-FR" sz="2000" dirty="0" smtClean="0"/>
              <a:t>la Syrie</a:t>
            </a:r>
            <a:r>
              <a:rPr lang="fr-FR" sz="2000" dirty="0"/>
              <a:t>, Palestine et Égypte.</a:t>
            </a:r>
            <a:br>
              <a:rPr lang="fr-FR" sz="2000" dirty="0"/>
            </a:br>
            <a:r>
              <a:rPr lang="fr-FR" sz="2000" dirty="0"/>
              <a:t/>
            </a:r>
            <a:br>
              <a:rPr lang="fr-FR" sz="2000" dirty="0"/>
            </a:br>
            <a:r>
              <a:rPr lang="fr-FR" sz="2000" b="1" dirty="0"/>
              <a:t>1518 : </a:t>
            </a:r>
            <a:r>
              <a:rPr lang="fr-FR" sz="2000" dirty="0"/>
              <a:t>Alger et sa région deviennent une province ottomane.</a:t>
            </a:r>
            <a:br>
              <a:rPr lang="fr-FR" sz="2000" dirty="0"/>
            </a:br>
            <a:endParaRPr lang="fr-FR" sz="2000" dirty="0"/>
          </a:p>
          <a:p>
            <a:pPr marL="109728" indent="0">
              <a:lnSpc>
                <a:spcPct val="120000"/>
              </a:lnSpc>
              <a:spcAft>
                <a:spcPts val="600"/>
              </a:spcAft>
              <a:buNone/>
            </a:pPr>
            <a:r>
              <a:rPr lang="fr-FR" sz="2200" b="1" dirty="0" smtClean="0"/>
              <a:t>1551 </a:t>
            </a:r>
            <a:r>
              <a:rPr lang="ar-DZ" sz="2200" dirty="0" smtClean="0"/>
              <a:t>:</a:t>
            </a:r>
            <a:r>
              <a:rPr lang="en-US" sz="2200" dirty="0" smtClean="0"/>
              <a:t> </a:t>
            </a:r>
            <a:r>
              <a:rPr lang="fr-FR" sz="2000" dirty="0" smtClean="0"/>
              <a:t>Libération de Tripoli du contrôle des Chevaliers de Saint - Jean de Jérusalem par les Ottomans et la considérer province Ottomane </a:t>
            </a:r>
            <a:r>
              <a:rPr lang="ar-DZ" sz="2000" dirty="0" smtClean="0"/>
              <a:t>.</a:t>
            </a:r>
            <a:endParaRPr lang="fr-FR" sz="2000" dirty="0" smtClean="0"/>
          </a:p>
          <a:p>
            <a:pPr marL="109728" indent="432000">
              <a:lnSpc>
                <a:spcPct val="120000"/>
              </a:lnSpc>
              <a:spcAft>
                <a:spcPts val="600"/>
              </a:spcAft>
              <a:buNone/>
            </a:pPr>
            <a:r>
              <a:rPr lang="fr-FR" sz="2000" dirty="0" smtClean="0"/>
              <a:t/>
            </a:r>
            <a:br>
              <a:rPr lang="fr-FR" sz="2000" dirty="0" smtClean="0"/>
            </a:br>
            <a:r>
              <a:rPr lang="fr-FR" sz="2000" b="1" dirty="0" smtClean="0"/>
              <a:t>1574 : </a:t>
            </a:r>
            <a:r>
              <a:rPr lang="fr-FR" sz="2000" dirty="0" smtClean="0"/>
              <a:t>L’Empire ottoman enlève Tunis aux Espagnols.</a:t>
            </a:r>
            <a:br>
              <a:rPr lang="fr-FR" sz="2000" dirty="0" smtClean="0"/>
            </a:br>
            <a:r>
              <a:rPr lang="fr-FR" sz="2000" dirty="0" smtClean="0"/>
              <a:t/>
            </a:r>
            <a:br>
              <a:rPr lang="fr-FR" sz="2000" dirty="0" smtClean="0"/>
            </a:br>
            <a:r>
              <a:rPr lang="fr-FR" sz="2000" b="1" dirty="0" smtClean="0"/>
              <a:t>1581 : </a:t>
            </a:r>
            <a:r>
              <a:rPr lang="fr-FR" sz="2000" dirty="0" smtClean="0"/>
              <a:t>Philippe II d’Espagne signe avec les Ottomans un traité par lequel il abandonne toutes ses possessions africaines, à l’exception de Mers el-</a:t>
            </a:r>
            <a:r>
              <a:rPr lang="fr-FR" sz="2000" dirty="0" err="1" smtClean="0"/>
              <a:t>Kébir</a:t>
            </a:r>
            <a:r>
              <a:rPr lang="fr-FR" sz="2000" dirty="0" smtClean="0"/>
              <a:t>, Melilla et Oran.</a:t>
            </a:r>
            <a:endParaRPr lang="en-US" sz="2000" dirty="0"/>
          </a:p>
        </p:txBody>
      </p:sp>
    </p:spTree>
    <p:extLst>
      <p:ext uri="{BB962C8B-B14F-4D97-AF65-F5344CB8AC3E}">
        <p14:creationId xmlns:p14="http://schemas.microsoft.com/office/powerpoint/2010/main" val="31998585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395536" y="931536"/>
            <a:ext cx="8229600" cy="5593808"/>
          </a:xfrm>
        </p:spPr>
        <p:txBody>
          <a:bodyPr>
            <a:normAutofit/>
          </a:bodyPr>
          <a:lstStyle/>
          <a:p>
            <a:pPr marL="109728" indent="0">
              <a:lnSpc>
                <a:spcPct val="120000"/>
              </a:lnSpc>
              <a:spcAft>
                <a:spcPts val="600"/>
              </a:spcAft>
              <a:buNone/>
            </a:pPr>
            <a:r>
              <a:rPr lang="fr-FR" sz="2000" b="1" dirty="0" smtClean="0"/>
              <a:t>1613</a:t>
            </a:r>
            <a:r>
              <a:rPr lang="fr-FR" sz="2000" b="1" dirty="0"/>
              <a:t> : </a:t>
            </a:r>
            <a:r>
              <a:rPr lang="fr-FR" sz="2000" dirty="0"/>
              <a:t>Mourad Corso fonde la première dynastie des beys de Tunis. Le « royaume de Tunis » jouit d’une certaine autonomie par rapport au sultan ottoman.</a:t>
            </a:r>
            <a:br>
              <a:rPr lang="fr-FR" sz="2000" dirty="0"/>
            </a:br>
            <a:r>
              <a:rPr lang="fr-FR" sz="2000" dirty="0"/>
              <a:t/>
            </a:r>
            <a:br>
              <a:rPr lang="fr-FR" sz="2000" dirty="0"/>
            </a:br>
            <a:r>
              <a:rPr lang="fr-FR" sz="2000" b="1" dirty="0" err="1"/>
              <a:t>Mi-XVIIe</a:t>
            </a:r>
            <a:r>
              <a:rPr lang="fr-FR" sz="2000" b="1" dirty="0"/>
              <a:t> siècle : </a:t>
            </a:r>
            <a:r>
              <a:rPr lang="fr-FR" sz="2000" dirty="0"/>
              <a:t>Les beys égyptiens affirment leur prépondérance, les autorités ottomanes n’exercent plus qu’un faible contrôle sur le pays, dont ils cherchent seulement à obtenir un tribut annuel.</a:t>
            </a:r>
            <a:br>
              <a:rPr lang="fr-FR" sz="2000" dirty="0"/>
            </a:br>
            <a:r>
              <a:rPr lang="fr-FR" sz="2000" dirty="0"/>
              <a:t/>
            </a:r>
            <a:br>
              <a:rPr lang="fr-FR" sz="2000" dirty="0"/>
            </a:br>
            <a:r>
              <a:rPr lang="fr-FR" sz="2000" b="1" dirty="0"/>
              <a:t>XVIIIe siècle : </a:t>
            </a:r>
            <a:r>
              <a:rPr lang="fr-FR" sz="2000" dirty="0"/>
              <a:t>Avec la dynastie des </a:t>
            </a:r>
            <a:r>
              <a:rPr lang="fr-FR" sz="2000" dirty="0" err="1"/>
              <a:t>Karamanli</a:t>
            </a:r>
            <a:r>
              <a:rPr lang="fr-FR" sz="2000" dirty="0"/>
              <a:t>, la province de Tripoli s’autonomise. La province d’Alger s’émancipe également du pouvoir ottoman</a:t>
            </a:r>
            <a:endParaRPr lang="en-US" sz="2000" dirty="0"/>
          </a:p>
        </p:txBody>
      </p:sp>
    </p:spTree>
    <p:extLst>
      <p:ext uri="{BB962C8B-B14F-4D97-AF65-F5344CB8AC3E}">
        <p14:creationId xmlns:p14="http://schemas.microsoft.com/office/powerpoint/2010/main" val="17704927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in">
  <a:themeElements>
    <a:clrScheme name="Urbai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i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i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88</TotalTime>
  <Words>188</Words>
  <Application>Microsoft Office PowerPoint</Application>
  <PresentationFormat>Affichage à l'écran (4:3)</PresentationFormat>
  <Paragraphs>11</Paragraphs>
  <Slides>6</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6</vt:i4>
      </vt:variant>
    </vt:vector>
  </HeadingPairs>
  <TitlesOfParts>
    <vt:vector size="11" baseType="lpstr">
      <vt:lpstr>Arial</vt:lpstr>
      <vt:lpstr>Georgia</vt:lpstr>
      <vt:lpstr>Trebuchet MS</vt:lpstr>
      <vt:lpstr>Wingdings 2</vt:lpstr>
      <vt:lpstr>Urbain</vt:lpstr>
      <vt:lpstr>La domination de l’Afrique du Nord par l’Empire Ottoman XVIe-XVIIIe siècle</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domination de l’XVIe-XVIIIe siècle</dc:title>
  <dc:creator>Dell</dc:creator>
  <cp:lastModifiedBy>N'tic</cp:lastModifiedBy>
  <cp:revision>11</cp:revision>
  <dcterms:created xsi:type="dcterms:W3CDTF">2022-11-23T21:46:46Z</dcterms:created>
  <dcterms:modified xsi:type="dcterms:W3CDTF">2023-04-24T23:22:52Z</dcterms:modified>
</cp:coreProperties>
</file>