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5"/>
  </p:notesMasterIdLst>
  <p:handoutMasterIdLst>
    <p:handoutMasterId r:id="rId36"/>
  </p:handoutMasterIdLst>
  <p:sldIdLst>
    <p:sldId id="256" r:id="rId2"/>
    <p:sldId id="259" r:id="rId3"/>
    <p:sldId id="294" r:id="rId4"/>
    <p:sldId id="260" r:id="rId5"/>
    <p:sldId id="264" r:id="rId6"/>
    <p:sldId id="295" r:id="rId7"/>
    <p:sldId id="271" r:id="rId8"/>
    <p:sldId id="313" r:id="rId9"/>
    <p:sldId id="319" r:id="rId10"/>
    <p:sldId id="274" r:id="rId11"/>
    <p:sldId id="311" r:id="rId12"/>
    <p:sldId id="275" r:id="rId13"/>
    <p:sldId id="276" r:id="rId14"/>
    <p:sldId id="290" r:id="rId15"/>
    <p:sldId id="297" r:id="rId16"/>
    <p:sldId id="299" r:id="rId17"/>
    <p:sldId id="318" r:id="rId18"/>
    <p:sldId id="296" r:id="rId19"/>
    <p:sldId id="317" r:id="rId20"/>
    <p:sldId id="314" r:id="rId21"/>
    <p:sldId id="312" r:id="rId22"/>
    <p:sldId id="263" r:id="rId23"/>
    <p:sldId id="320" r:id="rId24"/>
    <p:sldId id="303" r:id="rId25"/>
    <p:sldId id="304" r:id="rId26"/>
    <p:sldId id="262" r:id="rId27"/>
    <p:sldId id="306" r:id="rId28"/>
    <p:sldId id="267" r:id="rId29"/>
    <p:sldId id="268" r:id="rId30"/>
    <p:sldId id="269" r:id="rId31"/>
    <p:sldId id="308" r:id="rId32"/>
    <p:sldId id="309" r:id="rId33"/>
    <p:sldId id="316"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59" autoAdjust="0"/>
  </p:normalViewPr>
  <p:slideViewPr>
    <p:cSldViewPr>
      <p:cViewPr>
        <p:scale>
          <a:sx n="78" d="100"/>
          <a:sy n="78" d="100"/>
        </p:scale>
        <p:origin x="-1062" y="3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1184B9-91F3-42E2-A66A-A2B73AA8B27D}" type="datetimeFigureOut">
              <a:rPr lang="fr-FR" smtClean="0"/>
              <a:pPr/>
              <a:t>29/02/2020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DAADCA-8583-49B7-9888-BB79905FCC66}" type="slidenum">
              <a:rPr lang="fr-FR" smtClean="0"/>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CE3B6-2A5E-4431-BBE0-E00EAC68FB24}" type="datetimeFigureOut">
              <a:rPr lang="fr-FR" smtClean="0"/>
              <a:pPr/>
              <a:t>29/02/2020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36E98-CCF0-452B-80FA-6F646D3D8D9D}" type="slidenum">
              <a:rPr lang="fr-FR" smtClean="0"/>
              <a:pP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3436E98-CCF0-452B-80FA-6F646D3D8D9D}"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6D01403-199F-47A9-A903-4F1A29BC5FC1}" type="slidenum">
              <a:rPr lang="fr-FR" smtClean="0"/>
              <a:pPr/>
              <a:t>16</a:t>
            </a:fld>
            <a:endParaRPr lang="fr-FR" smtClean="0"/>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i="1" dirty="0" smtClean="0"/>
              <a:t>Note :Lorsqu'on parle de la définition d'un écran, on n'indique </a:t>
            </a:r>
            <a:r>
              <a:rPr lang="fr-FR" sz="1200" dirty="0" smtClean="0"/>
              <a:t>Pas le résultat. Pour un périphérique d'acquisition d'image on indique le nombre total des pixels.</a:t>
            </a:r>
            <a:endParaRPr lang="fr-FR" sz="1400" i="1" dirty="0" smtClean="0"/>
          </a:p>
          <a:p>
            <a:endParaRPr lang="fr-FR" dirty="0" smtClean="0"/>
          </a:p>
          <a:p>
            <a:r>
              <a:rPr lang="fr-FR" dirty="0" smtClean="0"/>
              <a:t>Dimension</a:t>
            </a:r>
            <a:r>
              <a:rPr lang="fr-FR" baseline="0" dirty="0" smtClean="0"/>
              <a:t> </a:t>
            </a:r>
            <a:r>
              <a:rPr lang="fr-FR" baseline="0" dirty="0" smtClean="0"/>
              <a:t>:</a:t>
            </a:r>
          </a:p>
          <a:p>
            <a:endParaRPr lang="fr-FR" baseline="0" dirty="0" smtClean="0"/>
          </a:p>
          <a:p>
            <a:r>
              <a:rPr lang="fr-FR" dirty="0" smtClean="0"/>
              <a:t>Le nombre de lignes de cette matrice multiplié par le nombre de colonnes nous donne le nombre total de pixels dans une image.</a:t>
            </a:r>
            <a:endParaRPr lang="fr-FR" dirty="0"/>
          </a:p>
        </p:txBody>
      </p:sp>
      <p:sp>
        <p:nvSpPr>
          <p:cNvPr id="4" name="Espace réservé du numéro de diapositive 3"/>
          <p:cNvSpPr>
            <a:spLocks noGrp="1"/>
          </p:cNvSpPr>
          <p:nvPr>
            <p:ph type="sldNum" sz="quarter" idx="10"/>
          </p:nvPr>
        </p:nvSpPr>
        <p:spPr/>
        <p:txBody>
          <a:bodyPr/>
          <a:lstStyle/>
          <a:p>
            <a:fld id="{F3436E98-CCF0-452B-80FA-6F646D3D8D9D}" type="slidenum">
              <a:rPr lang="fr-FR" smtClean="0"/>
              <a:pPr/>
              <a:t>22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Plus la résolution est élevée, plus les points sont petits et nombreux.</a:t>
            </a:r>
          </a:p>
          <a:p>
            <a:endParaRPr lang="fr-FR" dirty="0"/>
          </a:p>
        </p:txBody>
      </p:sp>
      <p:sp>
        <p:nvSpPr>
          <p:cNvPr id="4" name="Espace réservé du numéro de diapositive 3"/>
          <p:cNvSpPr>
            <a:spLocks noGrp="1"/>
          </p:cNvSpPr>
          <p:nvPr>
            <p:ph type="sldNum" sz="quarter" idx="10"/>
          </p:nvPr>
        </p:nvSpPr>
        <p:spPr/>
        <p:txBody>
          <a:bodyPr/>
          <a:lstStyle/>
          <a:p>
            <a:fld id="{F3436E98-CCF0-452B-80FA-6F646D3D8D9D}" type="slidenum">
              <a:rPr lang="fr-FR" smtClean="0"/>
              <a:pPr/>
              <a:t>23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Une image numérique est constituée d'un ensemble de points appelés </a:t>
            </a:r>
            <a:r>
              <a:rPr lang="fr-FR" sz="1200" b="1" kern="1200" baseline="0" dirty="0" smtClean="0">
                <a:solidFill>
                  <a:schemeClr val="tx1"/>
                </a:solidFill>
                <a:latin typeface="+mn-lt"/>
                <a:ea typeface="+mn-ea"/>
                <a:cs typeface="+mn-cs"/>
              </a:rPr>
              <a:t>pixels (abréviation de</a:t>
            </a:r>
          </a:p>
          <a:p>
            <a:r>
              <a:rPr lang="fr-FR" sz="1200" b="1" i="1" kern="1200" baseline="0" dirty="0" err="1" smtClean="0">
                <a:solidFill>
                  <a:schemeClr val="tx1"/>
                </a:solidFill>
                <a:latin typeface="+mn-lt"/>
                <a:ea typeface="+mn-ea"/>
                <a:cs typeface="+mn-cs"/>
              </a:rPr>
              <a:t>PICture</a:t>
            </a:r>
            <a:r>
              <a:rPr lang="fr-FR" sz="1200" b="1" i="1" kern="1200" baseline="0" dirty="0" smtClean="0">
                <a:solidFill>
                  <a:schemeClr val="tx1"/>
                </a:solidFill>
                <a:latin typeface="+mn-lt"/>
                <a:ea typeface="+mn-ea"/>
                <a:cs typeface="+mn-cs"/>
              </a:rPr>
              <a:t> </a:t>
            </a:r>
            <a:r>
              <a:rPr lang="fr-FR" sz="1200" b="1" i="1" kern="1200" baseline="0" dirty="0" err="1" smtClean="0">
                <a:solidFill>
                  <a:schemeClr val="tx1"/>
                </a:solidFill>
                <a:latin typeface="+mn-lt"/>
                <a:ea typeface="+mn-ea"/>
                <a:cs typeface="+mn-cs"/>
              </a:rPr>
              <a:t>Element</a:t>
            </a:r>
            <a:r>
              <a:rPr lang="fr-FR" sz="1200" b="1" i="1" kern="1200" baseline="0" dirty="0" smtClean="0">
                <a:solidFill>
                  <a:schemeClr val="tx1"/>
                </a:solidFill>
                <a:latin typeface="+mn-lt"/>
                <a:ea typeface="+mn-ea"/>
                <a:cs typeface="+mn-cs"/>
              </a:rPr>
              <a:t>) pour former une image. Le pixel représente ainsi le plus petit élément constitutif</a:t>
            </a:r>
          </a:p>
          <a:p>
            <a:r>
              <a:rPr lang="fr-FR" sz="1200" kern="1200" baseline="0" dirty="0" smtClean="0">
                <a:solidFill>
                  <a:schemeClr val="tx1"/>
                </a:solidFill>
                <a:latin typeface="+mn-lt"/>
                <a:ea typeface="+mn-ea"/>
                <a:cs typeface="+mn-cs"/>
              </a:rPr>
              <a:t>d'une image numérique. L'ensemble de ces pixels est contenu dans un tableau à deux</a:t>
            </a:r>
          </a:p>
          <a:p>
            <a:r>
              <a:rPr lang="fr-FR" sz="1200" kern="1200" baseline="0" dirty="0" smtClean="0">
                <a:solidFill>
                  <a:schemeClr val="tx1"/>
                </a:solidFill>
                <a:latin typeface="+mn-lt"/>
                <a:ea typeface="+mn-ea"/>
                <a:cs typeface="+mn-cs"/>
              </a:rPr>
              <a:t>dimensions constituant l'image :</a:t>
            </a:r>
            <a:endParaRPr lang="fr-FR" dirty="0"/>
          </a:p>
        </p:txBody>
      </p:sp>
      <p:sp>
        <p:nvSpPr>
          <p:cNvPr id="4" name="Espace réservé du numéro de diapositive 3"/>
          <p:cNvSpPr>
            <a:spLocks noGrp="1"/>
          </p:cNvSpPr>
          <p:nvPr>
            <p:ph type="sldNum" sz="quarter" idx="10"/>
          </p:nvPr>
        </p:nvSpPr>
        <p:spPr/>
        <p:txBody>
          <a:bodyPr/>
          <a:lstStyle/>
          <a:p>
            <a:fld id="{F3436E98-CCF0-452B-80FA-6F646D3D8D9D}"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dirty="0" smtClean="0">
                <a:latin typeface="Times New Roman" pitchFamily="18" charset="0"/>
                <a:cs typeface="Times New Roman" pitchFamily="18" charset="0"/>
              </a:rPr>
              <a:t>ensemble de coordonnées   Mathématiques décrivant </a:t>
            </a:r>
            <a:r>
              <a:rPr lang="fr-FR" sz="1200" dirty="0" smtClean="0">
                <a:latin typeface="Times New Roman" pitchFamily="18" charset="0"/>
                <a:cs typeface="Times New Roman" pitchFamily="18" charset="0"/>
              </a:rPr>
              <a:t>les</a:t>
            </a:r>
            <a:r>
              <a:rPr lang="fr-FR" sz="1200" b="1" dirty="0" smtClean="0">
                <a:latin typeface="Times New Roman" pitchFamily="18" charset="0"/>
                <a:cs typeface="Times New Roman" pitchFamily="18" charset="0"/>
              </a:rPr>
              <a:t> </a:t>
            </a:r>
            <a:r>
              <a:rPr lang="fr-FR" sz="1200" dirty="0" smtClean="0">
                <a:latin typeface="Times New Roman" pitchFamily="18" charset="0"/>
                <a:cs typeface="Times New Roman" pitchFamily="18" charset="0"/>
              </a:rPr>
              <a:t>objets qui composent l’image qui</a:t>
            </a:r>
            <a:r>
              <a:rPr lang="fr-FR" sz="1200" i="1" dirty="0" smtClean="0">
                <a:latin typeface="Times New Roman" pitchFamily="18" charset="0"/>
                <a:cs typeface="Times New Roman" pitchFamily="18" charset="0"/>
              </a:rPr>
              <a:t> est construite </a:t>
            </a:r>
            <a:r>
              <a:rPr lang="fr-FR" sz="1200" i="1" dirty="0" smtClean="0">
                <a:solidFill>
                  <a:srgbClr val="800000"/>
                </a:solidFill>
                <a:latin typeface="Times New Roman" pitchFamily="18" charset="0"/>
                <a:cs typeface="Times New Roman" pitchFamily="18" charset="0"/>
              </a:rPr>
              <a:t>d’objets prédéfinis</a:t>
            </a:r>
            <a:r>
              <a:rPr lang="fr-FR" sz="1200" i="1" dirty="0" smtClean="0">
                <a:latin typeface="Times New Roman" pitchFamily="18" charset="0"/>
                <a:cs typeface="Times New Roman" pitchFamily="18" charset="0"/>
              </a:rPr>
              <a:t>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Exemple</a:t>
            </a:r>
            <a:r>
              <a:rPr lang="fr-FR" sz="1200" kern="1200" baseline="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Un dessin réalisé avec la barre d'outils dessin des logiciels de bureautique ou un</a:t>
            </a:r>
          </a:p>
          <a:p>
            <a:r>
              <a:rPr lang="fr-FR" sz="1200" kern="1200" dirty="0" smtClean="0">
                <a:solidFill>
                  <a:schemeClr val="tx1"/>
                </a:solidFill>
                <a:latin typeface="+mn-lt"/>
                <a:ea typeface="+mn-ea"/>
                <a:cs typeface="+mn-cs"/>
              </a:rPr>
              <a:t>diagramme créé dans un logiciel de présentation sont des images vectorielle.</a:t>
            </a:r>
          </a:p>
          <a:p>
            <a:endParaRPr lang="fr-FR" dirty="0"/>
          </a:p>
        </p:txBody>
      </p:sp>
      <p:sp>
        <p:nvSpPr>
          <p:cNvPr id="4" name="Espace réservé du numéro de diapositive 3"/>
          <p:cNvSpPr>
            <a:spLocks noGrp="1"/>
          </p:cNvSpPr>
          <p:nvPr>
            <p:ph type="sldNum" sz="quarter" idx="10"/>
          </p:nvPr>
        </p:nvSpPr>
        <p:spPr/>
        <p:txBody>
          <a:bodyPr/>
          <a:lstStyle/>
          <a:p>
            <a:fld id="{F3436E98-CCF0-452B-80FA-6F646D3D8D9D}"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L’intérêt réside surtout dans ce que le Vectoriel ne permet pas vraiment : le réalisme</a:t>
            </a:r>
            <a:r>
              <a:rPr lang="fr-FR" dirty="0" smtClean="0"/>
              <a:t>.</a:t>
            </a:r>
          </a:p>
          <a:p>
            <a:endParaRPr lang="fr-FR" dirty="0" smtClean="0"/>
          </a:p>
          <a:p>
            <a:r>
              <a:rPr lang="fr-FR" sz="1200" kern="1200" baseline="0" dirty="0" smtClean="0">
                <a:solidFill>
                  <a:schemeClr val="tx1"/>
                </a:solidFill>
                <a:latin typeface="+mn-lt"/>
                <a:ea typeface="+mn-ea"/>
                <a:cs typeface="+mn-cs"/>
              </a:rPr>
              <a:t>Les images Bitmap sont pleinement adaptées au monde de la photo. (Difficile en effet de créer de tels rendus de paysages, de détails, de jeux d’ombres avec du Vectoriel.) Elles permettent bien entendu de représenter tout autre type d’images comme des dessins, des schémas, des cartes </a:t>
            </a:r>
            <a:r>
              <a:rPr lang="fr-FR" sz="1200" kern="1200" baseline="0" dirty="0" err="1" smtClean="0">
                <a:solidFill>
                  <a:schemeClr val="tx1"/>
                </a:solidFill>
                <a:latin typeface="+mn-lt"/>
                <a:ea typeface="+mn-ea"/>
                <a:cs typeface="+mn-cs"/>
              </a:rPr>
              <a:t>etc</a:t>
            </a:r>
            <a:r>
              <a:rPr lang="fr-FR" sz="1200" kern="1200" baseline="0" dirty="0" smtClean="0">
                <a:solidFill>
                  <a:schemeClr val="tx1"/>
                </a:solidFill>
                <a:latin typeface="+mn-lt"/>
                <a:ea typeface="+mn-ea"/>
                <a:cs typeface="+mn-cs"/>
              </a:rPr>
              <a:t>… mais leur intérêt réside surtout dans ce que le Vectoriel ne permet pas vraiment : le réalisme.</a:t>
            </a:r>
          </a:p>
          <a:p>
            <a:r>
              <a:rPr lang="fr-FR" sz="1200" kern="1200" baseline="0" dirty="0" smtClean="0">
                <a:solidFill>
                  <a:schemeClr val="tx1"/>
                </a:solidFill>
                <a:latin typeface="+mn-lt"/>
                <a:ea typeface="+mn-ea"/>
                <a:cs typeface="+mn-cs"/>
              </a:rPr>
              <a:t>Hélas, les images Bitmap souffrent du «phénomène de pixellisation» qui veut que moins la photo est de qualité, plus on voit apparaître ces fameux petits carrés. C’est surtout vrai lors des agrandissements ou de l’impression.</a:t>
            </a:r>
          </a:p>
          <a:p>
            <a:r>
              <a:rPr lang="fr-FR" sz="1200" kern="1200" baseline="0" dirty="0" smtClean="0">
                <a:solidFill>
                  <a:schemeClr val="tx1"/>
                </a:solidFill>
                <a:latin typeface="+mn-lt"/>
                <a:ea typeface="+mn-ea"/>
                <a:cs typeface="+mn-cs"/>
              </a:rPr>
              <a:t>`</a:t>
            </a:r>
          </a:p>
          <a:p>
            <a:r>
              <a:rPr lang="fr-FR" sz="1200" kern="1200" baseline="0" dirty="0" smtClean="0">
                <a:solidFill>
                  <a:schemeClr val="tx1"/>
                </a:solidFill>
                <a:latin typeface="+mn-lt"/>
                <a:ea typeface="+mn-ea"/>
                <a:cs typeface="+mn-cs"/>
              </a:rPr>
              <a:t>En contre partie, plus l’image est de qualité, plus le fichier est volumineux.</a:t>
            </a:r>
          </a:p>
          <a:p>
            <a:r>
              <a:rPr lang="fr-FR" sz="1200" kern="1200" baseline="0" dirty="0" smtClean="0">
                <a:solidFill>
                  <a:schemeClr val="tx1"/>
                </a:solidFill>
                <a:latin typeface="+mn-lt"/>
                <a:ea typeface="+mn-ea"/>
                <a:cs typeface="+mn-cs"/>
              </a:rPr>
              <a:t>A l’inverse, les images Vectorielles s’avèrent plutôt légères. Elles ont aussi la fameuse propriété de pouvoir être agrandies sans limite et sans pixellisation, chaque ligne et chaque forme étant recalculées dynamiquement !</a:t>
            </a:r>
          </a:p>
          <a:p>
            <a:r>
              <a:rPr lang="fr-FR" sz="1200" kern="1200" baseline="0" dirty="0" smtClean="0">
                <a:solidFill>
                  <a:schemeClr val="tx1"/>
                </a:solidFill>
                <a:latin typeface="+mn-lt"/>
                <a:ea typeface="+mn-ea"/>
                <a:cs typeface="+mn-cs"/>
              </a:rPr>
              <a:t>Par contre, elles sont plutôt vouées à la création de rendus relativement simples comme des schémas, des diagrammes </a:t>
            </a:r>
            <a:r>
              <a:rPr lang="fr-FR" sz="1200" kern="1200" baseline="0" dirty="0" err="1" smtClean="0">
                <a:solidFill>
                  <a:schemeClr val="tx1"/>
                </a:solidFill>
                <a:latin typeface="+mn-lt"/>
                <a:ea typeface="+mn-ea"/>
                <a:cs typeface="+mn-cs"/>
              </a:rPr>
              <a:t>etc</a:t>
            </a:r>
            <a:r>
              <a:rPr lang="fr-FR" sz="1200" kern="1200" baseline="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F3436E98-CCF0-452B-80FA-6F646D3D8D9D}" type="slidenum">
              <a:rPr lang="fr-FR" smtClean="0"/>
              <a:pPr/>
              <a:t>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1D5AB6-F058-4D46-8242-2F672866F83B}" type="slidenum">
              <a:rPr lang="fr-FR" smtClean="0"/>
              <a:pPr/>
              <a:t>10</a:t>
            </a:fld>
            <a:endParaRPr lang="fr-FR" smtClean="0"/>
          </a:p>
        </p:txBody>
      </p:sp>
      <p:sp>
        <p:nvSpPr>
          <p:cNvPr id="47107" name="Rectangle 2"/>
          <p:cNvSpPr>
            <a:spLocks noGrp="1" noRot="1" noChangeAspect="1" noChangeArrowheads="1" noTextEdit="1"/>
          </p:cNvSpPr>
          <p:nvPr>
            <p:ph type="sldImg"/>
          </p:nvPr>
        </p:nvSpPr>
        <p:spPr>
          <a:ln cap="flat"/>
        </p:spPr>
      </p:sp>
      <p:sp>
        <p:nvSpPr>
          <p:cNvPr id="47108"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4FB8EE1-F513-471B-9FAF-03FFBB6D0396}" type="slidenum">
              <a:rPr lang="fr-FR" smtClean="0"/>
              <a:pPr/>
              <a:t>11</a:t>
            </a:fld>
            <a:endParaRPr lang="fr-FR" smtClean="0"/>
          </a:p>
        </p:txBody>
      </p:sp>
      <p:sp>
        <p:nvSpPr>
          <p:cNvPr id="50179" name="Rectangle 2"/>
          <p:cNvSpPr>
            <a:spLocks noGrp="1" noRot="1" noChangeAspect="1" noChangeArrowheads="1" noTextEdit="1"/>
          </p:cNvSpPr>
          <p:nvPr>
            <p:ph type="sldImg"/>
          </p:nvPr>
        </p:nvSpPr>
        <p:spPr>
          <a:ln cap="flat"/>
        </p:spPr>
      </p:sp>
      <p:sp>
        <p:nvSpPr>
          <p:cNvPr id="50180"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A3C9BBE-D928-49BB-B050-4D43AF4EB95C}" type="slidenum">
              <a:rPr lang="fr-FR" smtClean="0"/>
              <a:pPr/>
              <a:t>12</a:t>
            </a:fld>
            <a:endParaRPr lang="fr-FR" smtClean="0"/>
          </a:p>
        </p:txBody>
      </p:sp>
      <p:sp>
        <p:nvSpPr>
          <p:cNvPr id="48131" name="Rectangle 2"/>
          <p:cNvSpPr>
            <a:spLocks noGrp="1" noRot="1" noChangeAspect="1" noChangeArrowheads="1" noTextEdit="1"/>
          </p:cNvSpPr>
          <p:nvPr>
            <p:ph type="sldImg"/>
          </p:nvPr>
        </p:nvSpPr>
        <p:spPr>
          <a:ln cap="flat"/>
        </p:spPr>
      </p:sp>
      <p:sp>
        <p:nvSpPr>
          <p:cNvPr id="48132"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04AFC3F-5DBA-4F8A-9D71-CA2BD11B3CF2}" type="slidenum">
              <a:rPr lang="fr-FR" smtClean="0"/>
              <a:pPr/>
              <a:t>13</a:t>
            </a:fld>
            <a:endParaRPr lang="fr-FR" smtClean="0"/>
          </a:p>
        </p:txBody>
      </p:sp>
      <p:sp>
        <p:nvSpPr>
          <p:cNvPr id="49155" name="Rectangle 2"/>
          <p:cNvSpPr>
            <a:spLocks noGrp="1" noRot="1" noChangeAspect="1" noChangeArrowheads="1" noTextEdit="1"/>
          </p:cNvSpPr>
          <p:nvPr>
            <p:ph type="sldImg"/>
          </p:nvPr>
        </p:nvSpPr>
        <p:spPr>
          <a:ln cap="flat"/>
        </p:spPr>
      </p:sp>
      <p:sp>
        <p:nvSpPr>
          <p:cNvPr id="49156"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F691EEC-601A-4F32-8063-6A83422C0205}" type="slidenum">
              <a:rPr lang="fr-FR" smtClean="0"/>
              <a:pPr/>
              <a:t>14</a:t>
            </a:fld>
            <a:endParaRPr lang="fr-FR" smtClean="0"/>
          </a:p>
        </p:txBody>
      </p:sp>
      <p:sp>
        <p:nvSpPr>
          <p:cNvPr id="52227" name="Rectangle 2"/>
          <p:cNvSpPr>
            <a:spLocks noGrp="1" noRot="1" noChangeAspect="1" noChangeArrowheads="1" noTextEdit="1"/>
          </p:cNvSpPr>
          <p:nvPr>
            <p:ph type="sldImg"/>
          </p:nvPr>
        </p:nvSpPr>
        <p:spPr>
          <a:ln cap="flat"/>
        </p:spPr>
      </p:sp>
      <p:sp>
        <p:nvSpPr>
          <p:cNvPr id="52228" name="Rectangle 3"/>
          <p:cNvSpPr>
            <a:spLocks noGrp="1" noChangeArrowheads="1"/>
          </p:cNvSpPr>
          <p:nvPr>
            <p:ph type="body" idx="1"/>
          </p:nvPr>
        </p:nvSpPr>
        <p:spPr>
          <a:noFill/>
          <a:ln/>
        </p:spPr>
        <p:txBody>
          <a:bodyPr/>
          <a:lstStyle/>
          <a:p>
            <a:r>
              <a:rPr lang="fr-FR" sz="1200" kern="1200" baseline="0" dirty="0" smtClean="0">
                <a:solidFill>
                  <a:schemeClr val="tx1"/>
                </a:solidFill>
                <a:latin typeface="+mn-lt"/>
                <a:ea typeface="+mn-ea"/>
                <a:cs typeface="+mn-cs"/>
              </a:rPr>
              <a:t>Une image peut être encodée sur :</a:t>
            </a:r>
          </a:p>
          <a:p>
            <a:endParaRPr lang="fr-FR" sz="1200" kern="1200" baseline="0" dirty="0" smtClean="0">
              <a:solidFill>
                <a:schemeClr val="tx1"/>
              </a:solidFill>
              <a:latin typeface="+mn-lt"/>
              <a:ea typeface="+mn-ea"/>
              <a:cs typeface="+mn-cs"/>
            </a:endParaRPr>
          </a:p>
          <a:p>
            <a:pPr lvl="1"/>
            <a:r>
              <a:rPr lang="fr-FR" sz="1200" kern="1200" baseline="0" dirty="0" smtClean="0">
                <a:solidFill>
                  <a:schemeClr val="tx1"/>
                </a:solidFill>
                <a:latin typeface="+mn-lt"/>
                <a:ea typeface="+mn-ea"/>
                <a:cs typeface="+mn-cs"/>
              </a:rPr>
              <a:t>1 bit / pixel = monochrome noir et blanc.</a:t>
            </a:r>
          </a:p>
          <a:p>
            <a:endParaRPr lang="fr-FR" sz="1200" kern="1200" baseline="0" dirty="0" smtClean="0">
              <a:solidFill>
                <a:schemeClr val="tx1"/>
              </a:solidFill>
              <a:latin typeface="+mn-lt"/>
              <a:ea typeface="+mn-ea"/>
              <a:cs typeface="+mn-cs"/>
            </a:endParaRPr>
          </a:p>
          <a:p>
            <a:pPr lvl="1"/>
            <a:r>
              <a:rPr lang="fr-FR" sz="1200" kern="1200" baseline="0" dirty="0" smtClean="0">
                <a:solidFill>
                  <a:schemeClr val="tx1"/>
                </a:solidFill>
                <a:latin typeface="+mn-lt"/>
                <a:ea typeface="+mn-ea"/>
                <a:cs typeface="+mn-cs"/>
              </a:rPr>
              <a:t>2 bits / pixel = 4 couleurs</a:t>
            </a:r>
          </a:p>
          <a:p>
            <a:endParaRPr lang="fr-FR" sz="1200" kern="1200" baseline="0" dirty="0" smtClean="0">
              <a:solidFill>
                <a:schemeClr val="tx1"/>
              </a:solidFill>
              <a:latin typeface="+mn-lt"/>
              <a:ea typeface="+mn-ea"/>
              <a:cs typeface="+mn-cs"/>
            </a:endParaRPr>
          </a:p>
          <a:p>
            <a:pPr lvl="1"/>
            <a:r>
              <a:rPr lang="fr-FR" sz="1200" kern="1200" baseline="0" dirty="0" smtClean="0">
                <a:solidFill>
                  <a:schemeClr val="tx1"/>
                </a:solidFill>
                <a:latin typeface="+mn-lt"/>
                <a:ea typeface="+mn-ea"/>
                <a:cs typeface="+mn-cs"/>
              </a:rPr>
              <a:t>4 bits/pixel = 16 couleurs</a:t>
            </a:r>
          </a:p>
          <a:p>
            <a:endParaRPr lang="fr-FR" sz="1200" kern="1200" baseline="0" dirty="0" smtClean="0">
              <a:solidFill>
                <a:schemeClr val="tx1"/>
              </a:solidFill>
              <a:latin typeface="+mn-lt"/>
              <a:ea typeface="+mn-ea"/>
              <a:cs typeface="+mn-cs"/>
            </a:endParaRPr>
          </a:p>
          <a:p>
            <a:pPr lvl="1"/>
            <a:r>
              <a:rPr lang="fr-FR" sz="1200" kern="1200" baseline="0" dirty="0" smtClean="0">
                <a:solidFill>
                  <a:schemeClr val="tx1"/>
                </a:solidFill>
                <a:latin typeface="+mn-lt"/>
                <a:ea typeface="+mn-ea"/>
                <a:cs typeface="+mn-cs"/>
              </a:rPr>
              <a:t>8 bits / pixel = 256 couleurs</a:t>
            </a:r>
          </a:p>
          <a:p>
            <a:endParaRPr lang="fr-FR" sz="1200" kern="1200" baseline="0" dirty="0" smtClean="0">
              <a:solidFill>
                <a:schemeClr val="tx1"/>
              </a:solidFill>
              <a:latin typeface="+mn-lt"/>
              <a:ea typeface="+mn-ea"/>
              <a:cs typeface="+mn-cs"/>
            </a:endParaRPr>
          </a:p>
          <a:p>
            <a:pPr lvl="1"/>
            <a:r>
              <a:rPr lang="fr-FR" sz="1200" kern="1200" baseline="0" dirty="0" smtClean="0">
                <a:solidFill>
                  <a:schemeClr val="tx1"/>
                </a:solidFill>
                <a:latin typeface="+mn-lt"/>
                <a:ea typeface="+mn-ea"/>
                <a:cs typeface="+mn-cs"/>
              </a:rPr>
              <a:t>16 bits/pixel = 65.536 couleurs</a:t>
            </a:r>
          </a:p>
          <a:p>
            <a:endParaRPr lang="fr-FR" sz="1200" kern="1200" baseline="0" dirty="0" smtClean="0">
              <a:solidFill>
                <a:schemeClr val="tx1"/>
              </a:solidFill>
              <a:latin typeface="+mn-lt"/>
              <a:ea typeface="+mn-ea"/>
              <a:cs typeface="+mn-cs"/>
            </a:endParaRPr>
          </a:p>
          <a:p>
            <a:pPr lvl="1"/>
            <a:r>
              <a:rPr lang="fr-FR" sz="1200" kern="1200" baseline="0" dirty="0" smtClean="0">
                <a:solidFill>
                  <a:schemeClr val="tx1"/>
                </a:solidFill>
                <a:latin typeface="+mn-lt"/>
                <a:ea typeface="+mn-ea"/>
                <a:cs typeface="+mn-cs"/>
              </a:rPr>
              <a:t>24 bits / pixel = 16.777.216 couleurs </a:t>
            </a:r>
          </a:p>
          <a:p>
            <a:endParaRPr lang="ar-D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816EC343-0F4C-4704-80DF-F90F54FDCEB1}" type="datetime1">
              <a:rPr lang="fr-FR" smtClean="0"/>
              <a:pPr/>
              <a:t>29/02/2020</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F4668DC-857F-487D-BFFA-8C0CA5037977}" type="slidenum">
              <a:rPr lang="fr-BE" smtClean="0"/>
              <a:pPr/>
              <a:t>‹N°›</a:t>
            </a:fld>
            <a:endParaRPr lang="fr-BE"/>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5E66A52-816A-4051-8AF9-17A641290310}" type="datetime1">
              <a:rPr lang="fr-FR" smtClean="0"/>
              <a:pPr/>
              <a:t>29/02/2020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C0D99EE-D214-4BB2-A674-72E6B83598BF}" type="datetime1">
              <a:rPr lang="fr-FR" smtClean="0"/>
              <a:pPr/>
              <a:t>29/02/2020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0EEEBEDB-1707-4CA9-8010-77967ACBCA1D}" type="datetime1">
              <a:rPr lang="fr-FR" smtClean="0"/>
              <a:pPr/>
              <a:t>29/02/2020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0D018A0-C223-4D02-A2D6-2EEB78EC7BDF}" type="datetime1">
              <a:rPr lang="fr-FR" smtClean="0"/>
              <a:pPr/>
              <a:t>29/02/2020</a:t>
            </a:fld>
            <a:endParaRPr lang="fr-BE"/>
          </a:p>
        </p:txBody>
      </p:sp>
      <p:sp>
        <p:nvSpPr>
          <p:cNvPr id="5" name="Espace réservé du pied de page 4"/>
          <p:cNvSpPr>
            <a:spLocks noGrp="1"/>
          </p:cNvSpPr>
          <p:nvPr>
            <p:ph type="ftr" sz="quarter" idx="11"/>
          </p:nvPr>
        </p:nvSpPr>
        <p:spPr>
          <a:xfrm>
            <a:off x="800100" y="6172200"/>
            <a:ext cx="4000500" cy="457200"/>
          </a:xfrm>
        </p:spPr>
        <p:txBody>
          <a:bodyPr/>
          <a:lstStyle/>
          <a:p>
            <a:endParaRPr lang="fr-BE"/>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813F64C0-662A-4566-AC78-39DAB46EC855}" type="datetime1">
              <a:rPr lang="fr-FR" smtClean="0"/>
              <a:pPr/>
              <a:t>29/02/2020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21DA4FCF-5810-4C9C-93C6-D36DED3AFFF1}" type="datetime1">
              <a:rPr lang="fr-FR" smtClean="0"/>
              <a:pPr/>
              <a:t>29/02/2020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8DBC351-8C61-4FA2-943A-91970324DD4C}" type="datetime1">
              <a:rPr lang="fr-FR" smtClean="0"/>
              <a:pPr/>
              <a:t>29/02/2020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171C76-E480-4AA0-AA43-4AD88332553A}" type="datetime1">
              <a:rPr lang="fr-FR" smtClean="0"/>
              <a:pPr/>
              <a:t>29/02/2020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C366AD0-0376-41A5-B8E2-723EEDE0F5AC}" type="datetime1">
              <a:rPr lang="fr-FR" smtClean="0"/>
              <a:pPr/>
              <a:t>29/02/2020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FD140CF-E722-463F-87FC-E24EDD77519E}" type="datetime1">
              <a:rPr lang="fr-FR" smtClean="0"/>
              <a:pPr/>
              <a:t>29/02/2020</a:t>
            </a:fld>
            <a:endParaRPr lang="fr-BE"/>
          </a:p>
        </p:txBody>
      </p:sp>
      <p:sp>
        <p:nvSpPr>
          <p:cNvPr id="6" name="Espace réservé du pied de page 5"/>
          <p:cNvSpPr>
            <a:spLocks noGrp="1"/>
          </p:cNvSpPr>
          <p:nvPr>
            <p:ph type="ftr" sz="quarter" idx="11"/>
          </p:nvPr>
        </p:nvSpPr>
        <p:spPr>
          <a:xfrm>
            <a:off x="914400" y="6172200"/>
            <a:ext cx="3886200" cy="457200"/>
          </a:xfrm>
        </p:spPr>
        <p:txBody>
          <a:bodyPr/>
          <a:lstStyle/>
          <a:p>
            <a:endParaRPr lang="fr-BE"/>
          </a:p>
        </p:txBody>
      </p:sp>
      <p:sp>
        <p:nvSpPr>
          <p:cNvPr id="7" name="Espace réservé du numéro de diapositive 6"/>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F18DC8B-3E4F-445C-9EE4-8B2578F991CF}" type="datetime1">
              <a:rPr lang="fr-FR" smtClean="0"/>
              <a:pPr/>
              <a:t>29/02/2020</a:t>
            </a:fld>
            <a:endParaRPr lang="fr-BE"/>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BE"/>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Document_Microsoft_Office_Word_97_-_20031111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Document_Microsoft_Office_Word_97_-_20032222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429124" y="3286124"/>
            <a:ext cx="4481522" cy="1085856"/>
          </a:xfrm>
        </p:spPr>
        <p:txBody>
          <a:bodyPr>
            <a:normAutofit/>
          </a:bodyPr>
          <a:lstStyle/>
          <a:p>
            <a:r>
              <a:rPr lang="fr-FR" sz="1600" dirty="0" smtClean="0">
                <a:solidFill>
                  <a:schemeClr val="tx1"/>
                </a:solidFill>
                <a:latin typeface="Times New Roman" pitchFamily="18" charset="0"/>
                <a:cs typeface="Times New Roman" pitchFamily="18" charset="0"/>
              </a:rPr>
              <a:t>Présenté par :</a:t>
            </a:r>
          </a:p>
          <a:p>
            <a:r>
              <a:rPr lang="fr-FR" sz="2000" dirty="0" smtClean="0">
                <a:solidFill>
                  <a:schemeClr val="tx1"/>
                </a:solidFill>
                <a:latin typeface="Times New Roman" pitchFamily="18" charset="0"/>
                <a:cs typeface="Times New Roman" pitchFamily="18" charset="0"/>
              </a:rPr>
              <a:t>S. Meziane </a:t>
            </a:r>
            <a:r>
              <a:rPr lang="fr-FR" sz="2000" dirty="0" err="1" smtClean="0">
                <a:solidFill>
                  <a:schemeClr val="tx1"/>
                </a:solidFill>
                <a:latin typeface="Times New Roman" pitchFamily="18" charset="0"/>
                <a:cs typeface="Times New Roman" pitchFamily="18" charset="0"/>
              </a:rPr>
              <a:t>Tani</a:t>
            </a:r>
            <a:r>
              <a:rPr lang="fr-FR" sz="2000" dirty="0" smtClean="0">
                <a:solidFill>
                  <a:schemeClr val="tx1"/>
                </a:solidFill>
                <a:latin typeface="Times New Roman" pitchFamily="18" charset="0"/>
                <a:cs typeface="Times New Roman" pitchFamily="18" charset="0"/>
              </a:rPr>
              <a:t> </a:t>
            </a:r>
            <a:endParaRPr lang="fr-FR" sz="2000" dirty="0">
              <a:solidFill>
                <a:schemeClr val="tx1"/>
              </a:solidFill>
              <a:latin typeface="Times New Roman" pitchFamily="18" charset="0"/>
              <a:cs typeface="Times New Roman" pitchFamily="18" charset="0"/>
            </a:endParaRPr>
          </a:p>
        </p:txBody>
      </p:sp>
      <p:sp>
        <p:nvSpPr>
          <p:cNvPr id="2" name="Titre 1"/>
          <p:cNvSpPr>
            <a:spLocks noGrp="1"/>
          </p:cNvSpPr>
          <p:nvPr>
            <p:ph type="ctrTitle"/>
          </p:nvPr>
        </p:nvSpPr>
        <p:spPr>
          <a:xfrm>
            <a:off x="500034" y="1571612"/>
            <a:ext cx="8229600" cy="1470025"/>
          </a:xfrm>
        </p:spPr>
        <p:txBody>
          <a:bodyPr/>
          <a:lstStyle/>
          <a:p>
            <a:r>
              <a:rPr lang="fr-FR" b="1" i="1" dirty="0" smtClean="0">
                <a:latin typeface="Times New Roman" pitchFamily="18" charset="0"/>
                <a:cs typeface="Times New Roman" pitchFamily="18" charset="0"/>
              </a:rPr>
              <a:t>L’image numérique </a:t>
            </a:r>
            <a:endParaRPr lang="fr-FR" b="1" i="1" dirty="0">
              <a:latin typeface="Times New Roman" pitchFamily="18" charset="0"/>
              <a:cs typeface="Times New Roman" pitchFamily="18" charset="0"/>
            </a:endParaRPr>
          </a:p>
        </p:txBody>
      </p:sp>
      <p:pic>
        <p:nvPicPr>
          <p:cNvPr id="6" name="Image 5" descr="multimedia.jpg"/>
          <p:cNvPicPr>
            <a:picLocks noChangeAspect="1"/>
          </p:cNvPicPr>
          <p:nvPr/>
        </p:nvPicPr>
        <p:blipFill>
          <a:blip r:embed="rId3" cstate="print"/>
          <a:stretch>
            <a:fillRect/>
          </a:stretch>
        </p:blipFill>
        <p:spPr>
          <a:xfrm>
            <a:off x="285720" y="3500438"/>
            <a:ext cx="3071834" cy="2500330"/>
          </a:xfrm>
          <a:prstGeom prst="rect">
            <a:avLst/>
          </a:prstGeom>
        </p:spPr>
      </p:pic>
      <p:sp>
        <p:nvSpPr>
          <p:cNvPr id="7" name="Rectangle 6"/>
          <p:cNvSpPr/>
          <p:nvPr/>
        </p:nvSpPr>
        <p:spPr>
          <a:xfrm>
            <a:off x="785786" y="0"/>
            <a:ext cx="7429552" cy="1357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latin typeface="Times New Roman" pitchFamily="18" charset="0"/>
                <a:cs typeface="Times New Roman" pitchFamily="18" charset="0"/>
              </a:rPr>
              <a:t>Université Abou </a:t>
            </a:r>
            <a:r>
              <a:rPr lang="fr-FR" sz="2400" dirty="0" err="1" smtClean="0">
                <a:latin typeface="Times New Roman" pitchFamily="18" charset="0"/>
                <a:cs typeface="Times New Roman" pitchFamily="18" charset="0"/>
              </a:rPr>
              <a:t>Bakr</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belakid</a:t>
            </a:r>
            <a:r>
              <a:rPr lang="fr-FR" sz="2400" dirty="0" smtClean="0">
                <a:latin typeface="Times New Roman" pitchFamily="18" charset="0"/>
                <a:cs typeface="Times New Roman" pitchFamily="18" charset="0"/>
              </a:rPr>
              <a:t> Tlemcen</a:t>
            </a:r>
          </a:p>
          <a:p>
            <a:pPr algn="ctr"/>
            <a:r>
              <a:rPr lang="fr-FR" dirty="0" smtClean="0">
                <a:latin typeface="Times New Roman" pitchFamily="18" charset="0"/>
                <a:cs typeface="Times New Roman" pitchFamily="18" charset="0"/>
              </a:rPr>
              <a:t>Faculté des sciences </a:t>
            </a:r>
          </a:p>
          <a:p>
            <a:pPr algn="ctr"/>
            <a:r>
              <a:rPr lang="fr-FR" dirty="0" smtClean="0">
                <a:latin typeface="Times New Roman" pitchFamily="18" charset="0"/>
                <a:cs typeface="Times New Roman" pitchFamily="18" charset="0"/>
              </a:rPr>
              <a:t>Département d’informatique </a:t>
            </a:r>
          </a:p>
          <a:p>
            <a:pPr algn="ctr"/>
            <a:r>
              <a:rPr lang="fr-FR" dirty="0" smtClean="0">
                <a:latin typeface="Times New Roman" pitchFamily="18" charset="0"/>
                <a:cs typeface="Times New Roman" pitchFamily="18" charset="0"/>
              </a:rPr>
              <a:t>Cours : Master RSD</a:t>
            </a:r>
            <a:endParaRPr lang="fr-FR" dirty="0">
              <a:latin typeface="Times New Roman" pitchFamily="18" charset="0"/>
              <a:cs typeface="Times New Roman" pitchFamily="18" charset="0"/>
            </a:endParaRPr>
          </a:p>
        </p:txBody>
      </p:sp>
      <p:sp>
        <p:nvSpPr>
          <p:cNvPr id="8" name="Rectangle 7"/>
          <p:cNvSpPr/>
          <p:nvPr/>
        </p:nvSpPr>
        <p:spPr>
          <a:xfrm>
            <a:off x="5143504" y="5000636"/>
            <a:ext cx="3571900" cy="42862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smtClean="0">
                <a:latin typeface="Times New Roman" pitchFamily="18" charset="0"/>
                <a:cs typeface="Times New Roman" pitchFamily="18" charset="0"/>
              </a:rPr>
              <a:t>Année  Universitaire : 2016-2017</a:t>
            </a:r>
            <a:endParaRPr lang="fr-FR"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3"/>
          <p:cNvSpPr txBox="1">
            <a:spLocks noChangeArrowheads="1"/>
          </p:cNvSpPr>
          <p:nvPr/>
        </p:nvSpPr>
        <p:spPr bwMode="auto">
          <a:xfrm>
            <a:off x="357158" y="1142984"/>
            <a:ext cx="8358246" cy="984885"/>
          </a:xfrm>
          <a:prstGeom prst="rect">
            <a:avLst/>
          </a:prstGeom>
          <a:noFill/>
          <a:ln w="12700">
            <a:noFill/>
            <a:miter lim="800000"/>
            <a:headEnd type="none" w="sm" len="sm"/>
            <a:tailEnd type="none" w="sm" len="sm"/>
          </a:ln>
        </p:spPr>
        <p:txBody>
          <a:bodyPr wrap="square">
            <a:spAutoFit/>
          </a:bodyPr>
          <a:lstStyle/>
          <a:p>
            <a:r>
              <a:rPr lang="fr-FR" b="1" dirty="0" smtClean="0">
                <a:latin typeface="Times New Roman" pitchFamily="18" charset="0"/>
                <a:cs typeface="Times New Roman" pitchFamily="18" charset="0"/>
              </a:rPr>
              <a:t>1. Image binaire:</a:t>
            </a:r>
            <a:endParaRPr lang="fr-FR" b="1" dirty="0">
              <a:latin typeface="Times New Roman" pitchFamily="18" charset="0"/>
              <a:cs typeface="Times New Roman" pitchFamily="18" charset="0"/>
            </a:endParaRPr>
          </a:p>
          <a:p>
            <a:r>
              <a:rPr lang="fr-FR" sz="2000" dirty="0" smtClean="0">
                <a:latin typeface="Times New Roman" pitchFamily="18" charset="0"/>
                <a:cs typeface="Times New Roman" pitchFamily="18" charset="0"/>
              </a:rPr>
              <a:t>Dans une image binaire, les pixels sont représentés par deux états logiques 0 (noir) et 1 (blanc). C’est un codage de l’image sur 1 bit. </a:t>
            </a:r>
            <a:endParaRPr lang="fr-FR" sz="2000" dirty="0">
              <a:latin typeface="Times New Roman" pitchFamily="18" charset="0"/>
              <a:cs typeface="Times New Roman" pitchFamily="18" charset="0"/>
            </a:endParaRPr>
          </a:p>
        </p:txBody>
      </p:sp>
      <p:sp>
        <p:nvSpPr>
          <p:cNvPr id="22533" name="Rectangle 2"/>
          <p:cNvSpPr>
            <a:spLocks noChangeArrowheads="1"/>
          </p:cNvSpPr>
          <p:nvPr/>
        </p:nvSpPr>
        <p:spPr bwMode="auto">
          <a:xfrm>
            <a:off x="800100" y="214313"/>
            <a:ext cx="7772400" cy="747712"/>
          </a:xfrm>
          <a:prstGeom prst="rect">
            <a:avLst/>
          </a:prstGeom>
          <a:noFill/>
          <a:ln w="9525">
            <a:noFill/>
            <a:miter lim="800000"/>
            <a:headEnd/>
            <a:tailEnd/>
          </a:ln>
        </p:spPr>
        <p:txBody>
          <a:bodyPr anchor="b"/>
          <a:lstStyle/>
          <a:p>
            <a:pPr algn="ctr" eaLnBrk="0" hangingPunct="0"/>
            <a:r>
              <a:rPr lang="fr-FR" sz="4000" i="1" dirty="0" smtClean="0">
                <a:latin typeface="Times New Roman" pitchFamily="18" charset="0"/>
                <a:cs typeface="Times New Roman" pitchFamily="18" charset="0"/>
              </a:rPr>
              <a:t>Image binaire</a:t>
            </a:r>
            <a:endParaRPr lang="en-US" sz="4000" i="1" dirty="0">
              <a:solidFill>
                <a:schemeClr val="tx2"/>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10</a:t>
            </a:fld>
            <a:endParaRPr lang="fr-BE"/>
          </a:p>
        </p:txBody>
      </p:sp>
      <p:pic>
        <p:nvPicPr>
          <p:cNvPr id="3074" name="Picture 2"/>
          <p:cNvPicPr>
            <a:picLocks noChangeAspect="1" noChangeArrowheads="1"/>
          </p:cNvPicPr>
          <p:nvPr/>
        </p:nvPicPr>
        <p:blipFill>
          <a:blip r:embed="rId3" cstate="print"/>
          <a:srcRect/>
          <a:stretch>
            <a:fillRect/>
          </a:stretch>
        </p:blipFill>
        <p:spPr bwMode="auto">
          <a:xfrm>
            <a:off x="1714480" y="2643182"/>
            <a:ext cx="5572164" cy="307658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00063" y="357188"/>
            <a:ext cx="7747000" cy="584200"/>
          </a:xfrm>
          <a:prstGeom prst="rect">
            <a:avLst/>
          </a:prstGeom>
          <a:noFill/>
          <a:ln w="12700">
            <a:noFill/>
            <a:miter lim="800000"/>
            <a:headEnd type="none" w="sm" len="sm"/>
            <a:tailEnd type="none" w="sm" len="sm"/>
          </a:ln>
        </p:spPr>
        <p:txBody>
          <a:bodyPr>
            <a:spAutoFit/>
          </a:bodyPr>
          <a:lstStyle/>
          <a:p>
            <a:pPr algn="ctr"/>
            <a:r>
              <a:rPr lang="fr-FR" sz="3200" i="1" dirty="0" smtClean="0">
                <a:latin typeface="Times New Roman" pitchFamily="18" charset="0"/>
                <a:cs typeface="Times New Roman" pitchFamily="18" charset="0"/>
              </a:rPr>
              <a:t>Image binaire </a:t>
            </a:r>
            <a:endParaRPr lang="fr-FR" sz="3200" i="1" dirty="0">
              <a:latin typeface="Times New Roman" pitchFamily="18" charset="0"/>
              <a:cs typeface="Times New Roman" pitchFamily="18" charset="0"/>
            </a:endParaRPr>
          </a:p>
        </p:txBody>
      </p:sp>
      <p:pic>
        <p:nvPicPr>
          <p:cNvPr id="25603" name="Picture 4" descr="frisco2- 008 binaire"/>
          <p:cNvPicPr>
            <a:picLocks noChangeAspect="1" noChangeArrowheads="1"/>
          </p:cNvPicPr>
          <p:nvPr/>
        </p:nvPicPr>
        <p:blipFill>
          <a:blip r:embed="rId3" cstate="print"/>
          <a:srcRect/>
          <a:stretch>
            <a:fillRect/>
          </a:stretch>
        </p:blipFill>
        <p:spPr bwMode="auto">
          <a:xfrm>
            <a:off x="1428728" y="1285860"/>
            <a:ext cx="6402388" cy="4400551"/>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11</a:t>
            </a:fld>
            <a:endParaRPr lang="fr-BE"/>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71472" y="1214422"/>
            <a:ext cx="7950200" cy="1077218"/>
          </a:xfrm>
          <a:prstGeom prst="rect">
            <a:avLst/>
          </a:prstGeom>
          <a:noFill/>
          <a:ln w="12700">
            <a:noFill/>
            <a:miter lim="800000"/>
            <a:headEnd type="none" w="sm" len="sm"/>
            <a:tailEnd type="none" w="sm" len="sm"/>
          </a:ln>
        </p:spPr>
        <p:txBody>
          <a:bodyPr wrap="square">
            <a:spAutoFit/>
          </a:bodyPr>
          <a:lstStyle/>
          <a:p>
            <a:r>
              <a:rPr lang="fr-FR" sz="2400" dirty="0" smtClean="0">
                <a:latin typeface="Times New Roman" pitchFamily="18" charset="0"/>
                <a:cs typeface="Times New Roman" pitchFamily="18" charset="0"/>
              </a:rPr>
              <a:t>Chaque pixel est codé sur </a:t>
            </a:r>
            <a:r>
              <a:rPr lang="fr-FR" sz="2400" i="1" dirty="0" smtClean="0">
                <a:latin typeface="Times New Roman" pitchFamily="18" charset="0"/>
                <a:cs typeface="Times New Roman" pitchFamily="18" charset="0"/>
              </a:rPr>
              <a:t>N bits, ce qui lui confère des </a:t>
            </a:r>
            <a:r>
              <a:rPr lang="fr-FR" sz="2400" dirty="0" smtClean="0">
                <a:latin typeface="Times New Roman" pitchFamily="18" charset="0"/>
                <a:cs typeface="Times New Roman" pitchFamily="18" charset="0"/>
              </a:rPr>
              <a:t>valeurs entières comprises entre 0 (noir) et 2</a:t>
            </a:r>
            <a:r>
              <a:rPr lang="fr-FR" sz="2400" i="1" dirty="0" smtClean="0">
                <a:latin typeface="Times New Roman" pitchFamily="18" charset="0"/>
                <a:cs typeface="Times New Roman" pitchFamily="18" charset="0"/>
              </a:rPr>
              <a:t>N-1 (blanc).</a:t>
            </a:r>
          </a:p>
          <a:p>
            <a:endParaRPr lang="fr-FR" sz="1600" dirty="0">
              <a:latin typeface="Times New Roman" pitchFamily="18" charset="0"/>
              <a:cs typeface="Times New Roman" pitchFamily="18" charset="0"/>
            </a:endParaRPr>
          </a:p>
        </p:txBody>
      </p:sp>
      <p:sp>
        <p:nvSpPr>
          <p:cNvPr id="23556" name="Rectangle 2"/>
          <p:cNvSpPr>
            <a:spLocks noChangeArrowheads="1"/>
          </p:cNvSpPr>
          <p:nvPr/>
        </p:nvSpPr>
        <p:spPr bwMode="auto">
          <a:xfrm>
            <a:off x="714375" y="214313"/>
            <a:ext cx="7772400" cy="747712"/>
          </a:xfrm>
          <a:prstGeom prst="rect">
            <a:avLst/>
          </a:prstGeom>
          <a:noFill/>
          <a:ln w="9525">
            <a:noFill/>
            <a:miter lim="800000"/>
            <a:headEnd/>
            <a:tailEnd/>
          </a:ln>
        </p:spPr>
        <p:txBody>
          <a:bodyPr anchor="b"/>
          <a:lstStyle/>
          <a:p>
            <a:pPr algn="ctr" eaLnBrk="0" hangingPunct="0"/>
            <a:r>
              <a:rPr lang="en-US" sz="3600" i="1" dirty="0" smtClean="0">
                <a:latin typeface="Times New Roman" pitchFamily="18" charset="0"/>
                <a:cs typeface="Times New Roman" pitchFamily="18" charset="0"/>
              </a:rPr>
              <a:t>Image en </a:t>
            </a:r>
            <a:r>
              <a:rPr lang="fr-FR" sz="3600" i="1" dirty="0" smtClean="0">
                <a:latin typeface="Times New Roman" pitchFamily="18" charset="0"/>
                <a:cs typeface="Times New Roman" pitchFamily="18" charset="0"/>
              </a:rPr>
              <a:t>Niveau</a:t>
            </a:r>
            <a:r>
              <a:rPr lang="en-US" sz="3600" i="1" dirty="0" smtClean="0">
                <a:latin typeface="Times New Roman" pitchFamily="18" charset="0"/>
                <a:cs typeface="Times New Roman" pitchFamily="18" charset="0"/>
              </a:rPr>
              <a:t> </a:t>
            </a:r>
            <a:r>
              <a:rPr lang="en-US" sz="3600" i="1" dirty="0">
                <a:latin typeface="Times New Roman" pitchFamily="18" charset="0"/>
                <a:cs typeface="Times New Roman" pitchFamily="18" charset="0"/>
              </a:rPr>
              <a:t>de Gris</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12</a:t>
            </a:fld>
            <a:endParaRPr lang="fr-BE"/>
          </a:p>
        </p:txBody>
      </p:sp>
      <p:pic>
        <p:nvPicPr>
          <p:cNvPr id="4098" name="Picture 2"/>
          <p:cNvPicPr>
            <a:picLocks noChangeAspect="1" noChangeArrowheads="1"/>
          </p:cNvPicPr>
          <p:nvPr/>
        </p:nvPicPr>
        <p:blipFill>
          <a:blip r:embed="rId3" cstate="print"/>
          <a:srcRect/>
          <a:stretch>
            <a:fillRect/>
          </a:stretch>
        </p:blipFill>
        <p:spPr bwMode="auto">
          <a:xfrm>
            <a:off x="1214414" y="2714620"/>
            <a:ext cx="6619875" cy="326231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frisco2- 008 ndg"/>
          <p:cNvPicPr>
            <a:picLocks noChangeAspect="1" noChangeArrowheads="1"/>
          </p:cNvPicPr>
          <p:nvPr/>
        </p:nvPicPr>
        <p:blipFill>
          <a:blip r:embed="rId3" cstate="print"/>
          <a:srcRect/>
          <a:stretch>
            <a:fillRect/>
          </a:stretch>
        </p:blipFill>
        <p:spPr bwMode="auto">
          <a:xfrm>
            <a:off x="1571604" y="1214422"/>
            <a:ext cx="6257925" cy="4160837"/>
          </a:xfrm>
          <a:prstGeom prst="rect">
            <a:avLst/>
          </a:prstGeom>
          <a:noFill/>
          <a:ln w="9525">
            <a:noFill/>
            <a:miter lim="800000"/>
            <a:headEnd/>
            <a:tailEnd/>
          </a:ln>
        </p:spPr>
      </p:pic>
      <p:sp>
        <p:nvSpPr>
          <p:cNvPr id="24579" name="Rectangle 2"/>
          <p:cNvSpPr>
            <a:spLocks noChangeArrowheads="1"/>
          </p:cNvSpPr>
          <p:nvPr/>
        </p:nvSpPr>
        <p:spPr bwMode="auto">
          <a:xfrm>
            <a:off x="714375" y="214313"/>
            <a:ext cx="7772400" cy="747712"/>
          </a:xfrm>
          <a:prstGeom prst="rect">
            <a:avLst/>
          </a:prstGeom>
          <a:noFill/>
          <a:ln w="9525">
            <a:noFill/>
            <a:miter lim="800000"/>
            <a:headEnd/>
            <a:tailEnd/>
          </a:ln>
        </p:spPr>
        <p:txBody>
          <a:bodyPr anchor="b"/>
          <a:lstStyle/>
          <a:p>
            <a:pPr algn="ctr" eaLnBrk="0" hangingPunct="0"/>
            <a:r>
              <a:rPr lang="en-US" sz="3600" i="1" dirty="0" smtClean="0">
                <a:latin typeface="Times New Roman" pitchFamily="18" charset="0"/>
                <a:cs typeface="Times New Roman" pitchFamily="18" charset="0"/>
              </a:rPr>
              <a:t>Image </a:t>
            </a:r>
            <a:r>
              <a:rPr lang="en-US" sz="3600" i="1" dirty="0">
                <a:latin typeface="Times New Roman" pitchFamily="18" charset="0"/>
                <a:cs typeface="Times New Roman" pitchFamily="18" charset="0"/>
              </a:rPr>
              <a:t>en </a:t>
            </a:r>
            <a:r>
              <a:rPr lang="fr-FR" sz="3600" i="1" dirty="0" smtClean="0">
                <a:latin typeface="Times New Roman" pitchFamily="18" charset="0"/>
                <a:cs typeface="Times New Roman" pitchFamily="18" charset="0"/>
              </a:rPr>
              <a:t>Niveau</a:t>
            </a:r>
            <a:r>
              <a:rPr lang="en-US" sz="3600" i="1" dirty="0" smtClean="0">
                <a:latin typeface="Times New Roman" pitchFamily="18" charset="0"/>
                <a:cs typeface="Times New Roman" pitchFamily="18" charset="0"/>
              </a:rPr>
              <a:t> </a:t>
            </a:r>
            <a:r>
              <a:rPr lang="en-US" sz="3600" i="1" dirty="0">
                <a:latin typeface="Times New Roman" pitchFamily="18" charset="0"/>
                <a:cs typeface="Times New Roman" pitchFamily="18" charset="0"/>
              </a:rPr>
              <a:t>de Gris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13</a:t>
            </a:fld>
            <a:endParaRPr lang="fr-BE"/>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11188" y="928670"/>
            <a:ext cx="7705725" cy="2308324"/>
          </a:xfrm>
          <a:prstGeom prst="rect">
            <a:avLst/>
          </a:prstGeom>
          <a:noFill/>
          <a:ln w="12700">
            <a:noFill/>
            <a:miter lim="800000"/>
            <a:headEnd type="none" w="sm" len="sm"/>
            <a:tailEnd type="none" w="sm" len="sm"/>
          </a:ln>
        </p:spPr>
        <p:txBody>
          <a:bodyPr wrap="square">
            <a:spAutoFit/>
          </a:bodyPr>
          <a:lstStyle/>
          <a:p>
            <a:r>
              <a:rPr lang="fr-FR" sz="2400" dirty="0" smtClean="0">
                <a:latin typeface="Times New Roman" pitchFamily="18" charset="0"/>
                <a:cs typeface="Times New Roman" pitchFamily="18" charset="0"/>
              </a:rPr>
              <a:t>Une image couleur correspond à la synthèse additive de 3 images, rouge, vert et bleu. Chaque pixel est donc codé</a:t>
            </a:r>
          </a:p>
          <a:p>
            <a:r>
              <a:rPr lang="fr-FR" sz="2400" dirty="0" smtClean="0">
                <a:latin typeface="Times New Roman" pitchFamily="18" charset="0"/>
                <a:cs typeface="Times New Roman" pitchFamily="18" charset="0"/>
              </a:rPr>
              <a:t>sur 3×</a:t>
            </a:r>
            <a:r>
              <a:rPr lang="fr-FR" sz="2400" i="1" dirty="0" smtClean="0">
                <a:latin typeface="Times New Roman" pitchFamily="18" charset="0"/>
                <a:cs typeface="Times New Roman" pitchFamily="18" charset="0"/>
              </a:rPr>
              <a:t>N bits</a:t>
            </a:r>
            <a:r>
              <a:rPr lang="fr-FR" i="1" dirty="0" smtClean="0"/>
              <a:t>.</a:t>
            </a:r>
          </a:p>
          <a:p>
            <a:endParaRPr lang="fr-FR" dirty="0" smtClean="0">
              <a:solidFill>
                <a:srgbClr val="002060"/>
              </a:solidFill>
            </a:endParaRPr>
          </a:p>
          <a:p>
            <a:endParaRPr lang="fr-FR" dirty="0" smtClean="0">
              <a:solidFill>
                <a:srgbClr val="002060"/>
              </a:solidFill>
            </a:endParaRPr>
          </a:p>
          <a:p>
            <a:r>
              <a:rPr lang="fr-FR" dirty="0">
                <a:solidFill>
                  <a:srgbClr val="002060"/>
                </a:solidFill>
              </a:rPr>
              <a:t/>
            </a:r>
            <a:br>
              <a:rPr lang="fr-FR" dirty="0">
                <a:solidFill>
                  <a:srgbClr val="002060"/>
                </a:solidFill>
              </a:rPr>
            </a:br>
            <a:endParaRPr lang="fr-FR" b="1" dirty="0">
              <a:solidFill>
                <a:srgbClr val="800000"/>
              </a:solidFill>
            </a:endParaRPr>
          </a:p>
        </p:txBody>
      </p:sp>
      <p:sp>
        <p:nvSpPr>
          <p:cNvPr id="27651" name="Rectangle 2"/>
          <p:cNvSpPr>
            <a:spLocks noChangeArrowheads="1"/>
          </p:cNvSpPr>
          <p:nvPr/>
        </p:nvSpPr>
        <p:spPr bwMode="auto">
          <a:xfrm>
            <a:off x="642938" y="214313"/>
            <a:ext cx="7772400" cy="642919"/>
          </a:xfrm>
          <a:prstGeom prst="rect">
            <a:avLst/>
          </a:prstGeom>
          <a:noFill/>
          <a:ln w="9525">
            <a:noFill/>
            <a:miter lim="800000"/>
            <a:headEnd/>
            <a:tailEnd/>
          </a:ln>
        </p:spPr>
        <p:txBody>
          <a:bodyPr anchor="b"/>
          <a:lstStyle/>
          <a:p>
            <a:pPr algn="ctr" eaLnBrk="0" hangingPunct="0"/>
            <a:r>
              <a:rPr lang="en-US" sz="3200" dirty="0">
                <a:latin typeface="Times New Roman" pitchFamily="18" charset="0"/>
                <a:cs typeface="Times New Roman" pitchFamily="18" charset="0"/>
              </a:rPr>
              <a:t>IMAGE EN COULEUR</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14</a:t>
            </a:fld>
            <a:endParaRPr lang="fr-BE"/>
          </a:p>
        </p:txBody>
      </p:sp>
      <p:pic>
        <p:nvPicPr>
          <p:cNvPr id="5122" name="Picture 2"/>
          <p:cNvPicPr>
            <a:picLocks noChangeAspect="1" noChangeArrowheads="1"/>
          </p:cNvPicPr>
          <p:nvPr/>
        </p:nvPicPr>
        <p:blipFill>
          <a:blip r:embed="rId3" cstate="print"/>
          <a:srcRect/>
          <a:stretch>
            <a:fillRect/>
          </a:stretch>
        </p:blipFill>
        <p:spPr bwMode="auto">
          <a:xfrm>
            <a:off x="1142976" y="2214554"/>
            <a:ext cx="6581775" cy="2886075"/>
          </a:xfrm>
          <a:prstGeom prst="rect">
            <a:avLst/>
          </a:prstGeom>
          <a:noFill/>
          <a:ln w="9525">
            <a:noFill/>
            <a:miter lim="800000"/>
            <a:headEnd/>
            <a:tailEnd/>
          </a:ln>
          <a:effectLst/>
        </p:spPr>
      </p:pic>
      <p:sp>
        <p:nvSpPr>
          <p:cNvPr id="6" name="ZoneTexte 5"/>
          <p:cNvSpPr txBox="1"/>
          <p:nvPr/>
        </p:nvSpPr>
        <p:spPr>
          <a:xfrm>
            <a:off x="642910" y="5143513"/>
            <a:ext cx="8072494" cy="830997"/>
          </a:xfrm>
          <a:prstGeom prst="rect">
            <a:avLst/>
          </a:prstGeom>
          <a:noFill/>
        </p:spPr>
        <p:txBody>
          <a:bodyPr wrap="square" rtlCol="0">
            <a:spAutoFit/>
          </a:bodyPr>
          <a:lstStyle/>
          <a:p>
            <a:r>
              <a:rPr lang="fr-FR" sz="2400" dirty="0" smtClean="0">
                <a:latin typeface="Times New Roman" pitchFamily="18" charset="0"/>
                <a:cs typeface="Times New Roman" pitchFamily="18" charset="0"/>
              </a:rPr>
              <a:t>La couleur d’un pixel est représentée par 3 composantes couleur et donne naissance à un point dans un espace tridimensionnel.</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dirty="0" smtClean="0">
                <a:solidFill>
                  <a:schemeClr val="tx1"/>
                </a:solidFill>
                <a:latin typeface="Times New Roman" pitchFamily="18" charset="0"/>
                <a:cs typeface="Times New Roman" pitchFamily="18" charset="0"/>
              </a:rPr>
              <a:t>Image couleur </a:t>
            </a:r>
            <a:endParaRPr lang="fr-FR" sz="3600" dirty="0">
              <a:solidFill>
                <a:schemeClr val="tx1"/>
              </a:solidFill>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15</a:t>
            </a:fld>
            <a:endParaRPr lang="fr-BE"/>
          </a:p>
        </p:txBody>
      </p:sp>
      <p:sp>
        <p:nvSpPr>
          <p:cNvPr id="4" name="Espace réservé du contenu 3"/>
          <p:cNvSpPr>
            <a:spLocks noGrp="1"/>
          </p:cNvSpPr>
          <p:nvPr>
            <p:ph sz="quarter" idx="1"/>
          </p:nvPr>
        </p:nvSpPr>
        <p:spPr/>
        <p:txBody>
          <a:bodyPr/>
          <a:lstStyle/>
          <a:p>
            <a:endParaRPr lang="fr-FR" dirty="0"/>
          </a:p>
        </p:txBody>
      </p:sp>
      <p:pic>
        <p:nvPicPr>
          <p:cNvPr id="6146" name="Picture 2"/>
          <p:cNvPicPr>
            <a:picLocks noChangeAspect="1" noChangeArrowheads="1"/>
          </p:cNvPicPr>
          <p:nvPr/>
        </p:nvPicPr>
        <p:blipFill>
          <a:blip r:embed="rId2" cstate="print"/>
          <a:srcRect/>
          <a:stretch>
            <a:fillRect/>
          </a:stretch>
        </p:blipFill>
        <p:spPr bwMode="auto">
          <a:xfrm>
            <a:off x="1352550" y="1466850"/>
            <a:ext cx="6719912" cy="3924300"/>
          </a:xfrm>
          <a:prstGeom prst="rect">
            <a:avLst/>
          </a:prstGeom>
          <a:noFill/>
          <a:ln w="9525">
            <a:noFill/>
            <a:miter lim="800000"/>
            <a:headEnd/>
            <a:tailEnd/>
          </a:ln>
          <a:effectLst/>
        </p:spPr>
      </p:pic>
      <p:sp>
        <p:nvSpPr>
          <p:cNvPr id="6" name="Rectangle 5"/>
          <p:cNvSpPr/>
          <p:nvPr/>
        </p:nvSpPr>
        <p:spPr>
          <a:xfrm>
            <a:off x="1928794" y="1928802"/>
            <a:ext cx="6215106" cy="5715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6"/>
          <p:cNvSpPr/>
          <p:nvPr/>
        </p:nvSpPr>
        <p:spPr>
          <a:xfrm>
            <a:off x="2071670" y="2571744"/>
            <a:ext cx="2000264"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frisco2- 008 small"/>
          <p:cNvPicPr>
            <a:picLocks noChangeAspect="1" noChangeArrowheads="1"/>
          </p:cNvPicPr>
          <p:nvPr/>
        </p:nvPicPr>
        <p:blipFill>
          <a:blip r:embed="rId3" cstate="print"/>
          <a:srcRect/>
          <a:stretch>
            <a:fillRect/>
          </a:stretch>
        </p:blipFill>
        <p:spPr bwMode="auto">
          <a:xfrm>
            <a:off x="1070488" y="1357298"/>
            <a:ext cx="6903526" cy="4591065"/>
          </a:xfrm>
          <a:prstGeom prst="rect">
            <a:avLst/>
          </a:prstGeom>
          <a:noFill/>
          <a:ln w="9525">
            <a:noFill/>
            <a:miter lim="800000"/>
            <a:headEnd/>
            <a:tailEnd/>
          </a:ln>
        </p:spPr>
      </p:pic>
      <p:sp>
        <p:nvSpPr>
          <p:cNvPr id="30723" name="Rectangle 2"/>
          <p:cNvSpPr>
            <a:spLocks noChangeArrowheads="1"/>
          </p:cNvSpPr>
          <p:nvPr/>
        </p:nvSpPr>
        <p:spPr bwMode="auto">
          <a:xfrm>
            <a:off x="785813" y="428625"/>
            <a:ext cx="7772400" cy="714359"/>
          </a:xfrm>
          <a:prstGeom prst="rect">
            <a:avLst/>
          </a:prstGeom>
          <a:noFill/>
          <a:ln w="9525">
            <a:noFill/>
            <a:miter lim="800000"/>
            <a:headEnd/>
            <a:tailEnd/>
          </a:ln>
        </p:spPr>
        <p:txBody>
          <a:bodyPr anchor="b"/>
          <a:lstStyle/>
          <a:p>
            <a:pPr algn="ctr" eaLnBrk="0" hangingPunct="0"/>
            <a:r>
              <a:rPr lang="en-US" sz="3600" dirty="0" err="1" smtClean="0">
                <a:latin typeface="Times New Roman" pitchFamily="18" charset="0"/>
                <a:cs typeface="Times New Roman" pitchFamily="18" charset="0"/>
              </a:rPr>
              <a:t>Même</a:t>
            </a:r>
            <a:r>
              <a:rPr lang="en-US" sz="3600" dirty="0" smtClean="0">
                <a:latin typeface="Times New Roman" pitchFamily="18" charset="0"/>
                <a:cs typeface="Times New Roman" pitchFamily="18" charset="0"/>
              </a:rPr>
              <a:t> Image en </a:t>
            </a:r>
            <a:r>
              <a:rPr lang="en-US" sz="3600" dirty="0" err="1" smtClean="0">
                <a:latin typeface="Times New Roman" pitchFamily="18" charset="0"/>
                <a:cs typeface="Times New Roman" pitchFamily="18" charset="0"/>
              </a:rPr>
              <a:t>couleur</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16</a:t>
            </a:fld>
            <a:endParaRPr lang="fr-BE"/>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88640"/>
            <a:ext cx="7772400" cy="346050"/>
          </a:xfrm>
        </p:spPr>
        <p:txBody>
          <a:bodyPr>
            <a:normAutofit fontScale="90000"/>
          </a:bodyPr>
          <a:lstStyle/>
          <a:p>
            <a:pPr algn="ctr"/>
            <a:r>
              <a:rPr lang="fr-FR" dirty="0" smtClean="0">
                <a:solidFill>
                  <a:schemeClr val="tx1"/>
                </a:solidFill>
                <a:latin typeface="Times New Roman" pitchFamily="18" charset="0"/>
                <a:cs typeface="Times New Roman" pitchFamily="18" charset="0"/>
              </a:rPr>
              <a:t>Les différents espaces colorimétriques </a:t>
            </a:r>
            <a:endParaRPr lang="fr-FR"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17</a:t>
            </a:fld>
            <a:endParaRPr lang="fr-BE"/>
          </a:p>
        </p:txBody>
      </p:sp>
      <p:sp>
        <p:nvSpPr>
          <p:cNvPr id="4" name="Espace réservé du contenu 3"/>
          <p:cNvSpPr>
            <a:spLocks noGrp="1"/>
          </p:cNvSpPr>
          <p:nvPr>
            <p:ph sz="quarter" idx="1"/>
          </p:nvPr>
        </p:nvSpPr>
        <p:spPr>
          <a:xfrm>
            <a:off x="323528" y="836712"/>
            <a:ext cx="8363272" cy="5328592"/>
          </a:xfrm>
        </p:spPr>
        <p:txBody>
          <a:bodyPr>
            <a:normAutofit fontScale="70000" lnSpcReduction="20000"/>
          </a:bodyPr>
          <a:lstStyle/>
          <a:p>
            <a:pPr>
              <a:buNone/>
            </a:pPr>
            <a:r>
              <a:rPr lang="fr-FR" dirty="0" smtClean="0"/>
              <a:t>Il existe de très nombreux systèmes de d'entre eux : représentation des couleurs ou espaces de couleur , qui ont des applications et des propriétés différentes. On ne va présenter que les principaux </a:t>
            </a:r>
          </a:p>
          <a:p>
            <a:r>
              <a:rPr lang="fr-FR" dirty="0" smtClean="0"/>
              <a:t>  </a:t>
            </a:r>
            <a:r>
              <a:rPr lang="fr-FR" b="1" dirty="0" smtClean="0">
                <a:solidFill>
                  <a:srgbClr val="FF0000"/>
                </a:solidFill>
              </a:rPr>
              <a:t>Espace RVB / RGB </a:t>
            </a:r>
            <a:r>
              <a:rPr lang="fr-FR" dirty="0" smtClean="0"/>
              <a:t>:Espace le plus couramment utilisé, notamment lors de l'acquisition par scanner/APN et de l'affichage sur moniteur d'ordinateur.  </a:t>
            </a:r>
          </a:p>
          <a:p>
            <a:pPr>
              <a:lnSpc>
                <a:spcPct val="120000"/>
              </a:lnSpc>
            </a:pPr>
            <a:r>
              <a:rPr lang="fr-FR" b="1" dirty="0" smtClean="0">
                <a:solidFill>
                  <a:srgbClr val="FF0000"/>
                </a:solidFill>
              </a:rPr>
              <a:t>Espace HLS / HSV : </a:t>
            </a:r>
            <a:r>
              <a:rPr lang="fr-FR" dirty="0" smtClean="0"/>
              <a:t>Espace qui permet de décomposer une couleur en trois composantes plus intuitives qui son t la teinte, la saturation et la luminance. </a:t>
            </a:r>
          </a:p>
          <a:p>
            <a:pPr>
              <a:lnSpc>
                <a:spcPct val="120000"/>
              </a:lnSpc>
            </a:pPr>
            <a:r>
              <a:rPr lang="fr-FR" b="1" dirty="0" smtClean="0">
                <a:solidFill>
                  <a:srgbClr val="FF0000"/>
                </a:solidFill>
              </a:rPr>
              <a:t>Espace XYZ : </a:t>
            </a:r>
            <a:r>
              <a:rPr lang="fr-FR" dirty="0" smtClean="0"/>
              <a:t>Espace normalisé qui permet de représenter toutes les couleurs et qui distingue la luminance de la chrominance.  </a:t>
            </a:r>
          </a:p>
          <a:p>
            <a:pPr>
              <a:lnSpc>
                <a:spcPct val="120000"/>
              </a:lnSpc>
            </a:pPr>
            <a:r>
              <a:rPr lang="fr-FR" b="1" dirty="0" smtClean="0">
                <a:solidFill>
                  <a:srgbClr val="FF0000"/>
                </a:solidFill>
              </a:rPr>
              <a:t>Espace </a:t>
            </a:r>
            <a:r>
              <a:rPr lang="fr-FR" b="1" dirty="0" err="1" smtClean="0">
                <a:solidFill>
                  <a:srgbClr val="FF0000"/>
                </a:solidFill>
              </a:rPr>
              <a:t>Lab</a:t>
            </a:r>
            <a:r>
              <a:rPr lang="fr-FR" b="1" dirty="0" smtClean="0">
                <a:solidFill>
                  <a:srgbClr val="FF0000"/>
                </a:solidFill>
              </a:rPr>
              <a:t> : </a:t>
            </a:r>
            <a:r>
              <a:rPr lang="fr-FR" dirty="0" smtClean="0"/>
              <a:t>Espace normalisé qui permet de représenter toutes les couleurs, qui distingue la luminance de la chrominance et qui conserve les différences perceptuelles. Il est utilisé pour la gestion des couleurs. </a:t>
            </a:r>
          </a:p>
          <a:p>
            <a:pPr>
              <a:lnSpc>
                <a:spcPct val="120000"/>
              </a:lnSpc>
            </a:pPr>
            <a:r>
              <a:rPr lang="fr-FR" b="1" dirty="0" smtClean="0">
                <a:solidFill>
                  <a:srgbClr val="FF0000"/>
                </a:solidFill>
              </a:rPr>
              <a:t>Espace YUV / YIQ : </a:t>
            </a:r>
            <a:r>
              <a:rPr lang="fr-FR" dirty="0" smtClean="0"/>
              <a:t>Espace qui distingue la luminance de la chrominance. Ce système est principalement utilisé pour la  transmission des signaux vidéos. </a:t>
            </a:r>
          </a:p>
          <a:p>
            <a:pPr>
              <a:lnSpc>
                <a:spcPct val="120000"/>
              </a:lnSpc>
            </a:pPr>
            <a:r>
              <a:rPr lang="fr-FR" b="1" dirty="0" smtClean="0">
                <a:solidFill>
                  <a:srgbClr val="FF0000"/>
                </a:solidFill>
              </a:rPr>
              <a:t>Espace CMJN / CMYN: </a:t>
            </a:r>
            <a:r>
              <a:rPr lang="fr-FR" dirty="0" smtClean="0"/>
              <a:t>Espace de couleur utilisé pour l'imprimerie, c'est le seul espace dont la synthèse des couleurs est soustractive.  </a:t>
            </a:r>
          </a:p>
          <a:p>
            <a:pPr>
              <a:lnSpc>
                <a:spcPct val="120000"/>
              </a:lnSpc>
            </a:pPr>
            <a:r>
              <a:rPr lang="fr-FR" b="1" dirty="0" smtClean="0">
                <a:solidFill>
                  <a:srgbClr val="FF0000"/>
                </a:solidFill>
              </a:rPr>
              <a:t>   Espace </a:t>
            </a:r>
            <a:r>
              <a:rPr lang="fr-FR" b="1" dirty="0" err="1" smtClean="0">
                <a:solidFill>
                  <a:srgbClr val="FF0000"/>
                </a:solidFill>
              </a:rPr>
              <a:t>sRVB</a:t>
            </a:r>
            <a:r>
              <a:rPr lang="fr-FR" b="1" dirty="0" smtClean="0">
                <a:solidFill>
                  <a:srgbClr val="FF0000"/>
                </a:solidFill>
              </a:rPr>
              <a:t>/</a:t>
            </a:r>
            <a:r>
              <a:rPr lang="fr-FR" b="1" dirty="0" err="1" smtClean="0">
                <a:solidFill>
                  <a:srgbClr val="FF0000"/>
                </a:solidFill>
              </a:rPr>
              <a:t>sRGB</a:t>
            </a:r>
            <a:r>
              <a:rPr lang="fr-FR" b="1" dirty="0" smtClean="0">
                <a:solidFill>
                  <a:srgbClr val="FF0000"/>
                </a:solidFill>
              </a:rPr>
              <a:t> : </a:t>
            </a:r>
            <a:r>
              <a:rPr lang="fr-FR" dirty="0" smtClean="0"/>
              <a:t> Espace RVB restreint, utilisé pour les images destinées à la d </a:t>
            </a:r>
            <a:r>
              <a:rPr lang="fr-FR" dirty="0" err="1" smtClean="0"/>
              <a:t>iffusion</a:t>
            </a:r>
            <a:r>
              <a:rPr lang="fr-FR" dirty="0" smtClean="0"/>
              <a:t> en ligne. </a:t>
            </a:r>
          </a:p>
          <a:p>
            <a:endParaRPr lang="fr-F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401080" cy="654032"/>
          </a:xfrm>
        </p:spPr>
        <p:txBody>
          <a:bodyPr>
            <a:normAutofit fontScale="90000"/>
          </a:bodyPr>
          <a:lstStyle/>
          <a:p>
            <a:pPr algn="ctr"/>
            <a:r>
              <a:rPr lang="fr-FR" dirty="0" smtClean="0">
                <a:solidFill>
                  <a:schemeClr val="tx1"/>
                </a:solidFill>
                <a:latin typeface="Times New Roman" pitchFamily="18" charset="0"/>
                <a:cs typeface="Times New Roman" pitchFamily="18" charset="0"/>
              </a:rPr>
              <a:t>Les différents espaces colorimétriques </a:t>
            </a:r>
            <a:endParaRPr lang="fr-FR" dirty="0">
              <a:solidFill>
                <a:schemeClr val="tx1"/>
              </a:solidFill>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18</a:t>
            </a:fld>
            <a:endParaRPr lang="fr-BE"/>
          </a:p>
        </p:txBody>
      </p:sp>
      <p:sp>
        <p:nvSpPr>
          <p:cNvPr id="4" name="Espace réservé du contenu 3"/>
          <p:cNvSpPr>
            <a:spLocks noGrp="1"/>
          </p:cNvSpPr>
          <p:nvPr>
            <p:ph sz="quarter" idx="1"/>
          </p:nvPr>
        </p:nvSpPr>
        <p:spPr>
          <a:xfrm>
            <a:off x="323528" y="980728"/>
            <a:ext cx="8208912" cy="5184576"/>
          </a:xfrm>
        </p:spPr>
        <p:txBody>
          <a:bodyPr>
            <a:normAutofit fontScale="70000" lnSpcReduction="20000"/>
          </a:bodyPr>
          <a:lstStyle/>
          <a:p>
            <a:r>
              <a:rPr lang="fr-FR" b="1" dirty="0" smtClean="0">
                <a:solidFill>
                  <a:schemeClr val="accent1"/>
                </a:solidFill>
                <a:latin typeface="Times New Roman" pitchFamily="18" charset="0"/>
                <a:cs typeface="Times New Roman" pitchFamily="18" charset="0"/>
              </a:rPr>
              <a:t>Le système RVB  </a:t>
            </a:r>
            <a:r>
              <a:rPr lang="fr-FR" dirty="0" smtClean="0"/>
              <a:t>(basé sur le principe de La synthèse additive, qui est la construction des couleurs par addition de sources lumineuses .</a:t>
            </a:r>
          </a:p>
          <a:p>
            <a:pPr>
              <a:buNone/>
            </a:pPr>
            <a:r>
              <a:rPr lang="fr-FR" b="1" dirty="0" smtClean="0"/>
              <a:t>    Les 3 couleurs primaires</a:t>
            </a:r>
            <a:r>
              <a:rPr lang="fr-FR" dirty="0" smtClean="0"/>
              <a:t>  de la synthèse additive sont </a:t>
            </a:r>
            <a:r>
              <a:rPr lang="fr-FR" b="1" dirty="0" smtClean="0">
                <a:solidFill>
                  <a:srgbClr val="FF0000"/>
                </a:solidFill>
              </a:rPr>
              <a:t>le rouge (R),</a:t>
            </a:r>
            <a:r>
              <a:rPr lang="fr-FR" b="1" dirty="0" smtClean="0">
                <a:solidFill>
                  <a:srgbClr val="00B050"/>
                </a:solidFill>
              </a:rPr>
              <a:t>le vert (V) </a:t>
            </a:r>
            <a:r>
              <a:rPr lang="fr-FR" dirty="0" smtClean="0"/>
              <a:t>et </a:t>
            </a:r>
            <a:r>
              <a:rPr lang="fr-FR" b="1" dirty="0" smtClean="0">
                <a:solidFill>
                  <a:srgbClr val="0070C0"/>
                </a:solidFill>
              </a:rPr>
              <a:t>le bleu (B).  </a:t>
            </a:r>
            <a:r>
              <a:rPr lang="fr-FR" dirty="0" smtClean="0"/>
              <a:t>L'absence de lumière (R=V=B=0) donne le noir.  La somme des 3 couleurs primaires R+V+B donne le blanc.  </a:t>
            </a:r>
          </a:p>
          <a:p>
            <a:pPr>
              <a:buNone/>
            </a:pPr>
            <a:r>
              <a:rPr lang="fr-FR" dirty="0" smtClean="0"/>
              <a:t>   Les  couleurs secondaires sont définies par addition de 2 couleurs primaires:</a:t>
            </a:r>
          </a:p>
          <a:p>
            <a:endParaRPr lang="fr-FR" dirty="0" smtClean="0"/>
          </a:p>
          <a:p>
            <a:pPr>
              <a:buNone/>
            </a:pPr>
            <a:r>
              <a:rPr lang="fr-FR" dirty="0" smtClean="0"/>
              <a:t>            Rouge + Vert = Jaune   </a:t>
            </a:r>
          </a:p>
          <a:p>
            <a:pPr>
              <a:buNone/>
            </a:pPr>
            <a:r>
              <a:rPr lang="fr-FR" dirty="0" smtClean="0"/>
              <a:t>             Vert + Bleu = Cyan </a:t>
            </a:r>
          </a:p>
          <a:p>
            <a:pPr>
              <a:buNone/>
            </a:pPr>
            <a:r>
              <a:rPr lang="fr-FR" dirty="0" smtClean="0"/>
              <a:t>             Bleu + Rouge = Magenta </a:t>
            </a:r>
          </a:p>
          <a:p>
            <a:pPr>
              <a:buNone/>
            </a:pPr>
            <a:endParaRPr lang="fr-FR" dirty="0" smtClean="0"/>
          </a:p>
          <a:p>
            <a:pPr>
              <a:buNone/>
            </a:pPr>
            <a:endParaRPr lang="fr-FR" dirty="0" smtClean="0"/>
          </a:p>
          <a:p>
            <a:pPr>
              <a:buNone/>
            </a:pPr>
            <a:r>
              <a:rPr lang="fr-FR" dirty="0" smtClean="0"/>
              <a:t>   Les autres couleurs sont obtenues en faisant varier les intensité s respectives des 3 primaires </a:t>
            </a:r>
          </a:p>
          <a:p>
            <a:pPr>
              <a:buFont typeface="Wingdings" pitchFamily="2" charset="2"/>
              <a:buChar char="v"/>
            </a:pPr>
            <a:endParaRPr lang="fr-FR" b="1" dirty="0" smtClean="0">
              <a:solidFill>
                <a:schemeClr val="accent1"/>
              </a:solidFill>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    Le plus utilisé </a:t>
            </a:r>
            <a:r>
              <a:rPr lang="fr-FR" sz="2000" dirty="0" smtClean="0">
                <a:latin typeface="Times New Roman" pitchFamily="18" charset="0"/>
                <a:cs typeface="Times New Roman" pitchFamily="18" charset="0"/>
                <a:sym typeface="Wingdings" pitchFamily="2" charset="2"/>
              </a:rPr>
              <a:t> </a:t>
            </a:r>
            <a:r>
              <a:rPr lang="fr-FR" sz="2000" dirty="0" smtClean="0">
                <a:latin typeface="Times New Roman" pitchFamily="18" charset="0"/>
                <a:cs typeface="Times New Roman" pitchFamily="18" charset="0"/>
              </a:rPr>
              <a:t>Codage </a:t>
            </a:r>
            <a:r>
              <a:rPr lang="fr-FR" sz="2000" b="1" u="sng" dirty="0" smtClean="0">
                <a:latin typeface="Times New Roman" pitchFamily="18" charset="0"/>
                <a:cs typeface="Times New Roman" pitchFamily="18" charset="0"/>
              </a:rPr>
              <a:t>Rouge, Vert, Bleu (RVB)</a:t>
            </a:r>
            <a:r>
              <a:rPr lang="fr-FR" sz="2000" dirty="0" smtClean="0">
                <a:latin typeface="Times New Roman" pitchFamily="18" charset="0"/>
                <a:cs typeface="Times New Roman" pitchFamily="18" charset="0"/>
              </a:rPr>
              <a:t> 24 bits. Chaque couleur est codée sur 1 octet</a:t>
            </a:r>
            <a:r>
              <a:rPr lang="fr-FR" dirty="0" smtClean="0">
                <a:solidFill>
                  <a:srgbClr val="00206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Chaque pixel est codé sur 3 octets ou 24 bits : le rouge de 0 à 255 , le vert: 0 à 255, le Bleu: 0 à 255 </a:t>
            </a:r>
          </a:p>
          <a:p>
            <a:pPr>
              <a:buNone/>
            </a:pP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         On obtient 256 x 256 x 256 = 16777216 (plus de 16 millions de couleurs différentes)</a:t>
            </a:r>
          </a:p>
          <a:p>
            <a:pPr algn="ctr"/>
            <a:r>
              <a:rPr lang="fr-FR" sz="2000" b="1" dirty="0" smtClean="0">
                <a:latin typeface="Times New Roman" pitchFamily="18" charset="0"/>
                <a:cs typeface="Times New Roman" pitchFamily="18" charset="0"/>
              </a:rPr>
              <a:t>Donc : 1 pixel = 3 octets = 24 bits</a:t>
            </a:r>
          </a:p>
          <a:p>
            <a:endParaRPr lang="fr-FR" dirty="0"/>
          </a:p>
        </p:txBody>
      </p:sp>
      <p:pic>
        <p:nvPicPr>
          <p:cNvPr id="3077" name="Picture 5"/>
          <p:cNvPicPr>
            <a:picLocks noChangeAspect="1" noChangeArrowheads="1"/>
          </p:cNvPicPr>
          <p:nvPr/>
        </p:nvPicPr>
        <p:blipFill>
          <a:blip r:embed="rId2" cstate="print"/>
          <a:srcRect/>
          <a:stretch>
            <a:fillRect/>
          </a:stretch>
        </p:blipFill>
        <p:spPr bwMode="auto">
          <a:xfrm>
            <a:off x="6228184" y="2492896"/>
            <a:ext cx="2140860" cy="1800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562074"/>
          </a:xfrm>
        </p:spPr>
        <p:txBody>
          <a:bodyPr>
            <a:normAutofit fontScale="90000"/>
          </a:bodyPr>
          <a:lstStyle/>
          <a:p>
            <a:r>
              <a:rPr lang="fr-FR" dirty="0" smtClean="0">
                <a:solidFill>
                  <a:schemeClr val="tx1"/>
                </a:solidFill>
                <a:latin typeface="Times New Roman" pitchFamily="18" charset="0"/>
                <a:cs typeface="Times New Roman" pitchFamily="18" charset="0"/>
              </a:rPr>
              <a:t>Les différents espaces colorimétriques </a:t>
            </a:r>
            <a:endParaRPr lang="fr-FR"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19</a:t>
            </a:fld>
            <a:endParaRPr lang="fr-BE"/>
          </a:p>
        </p:txBody>
      </p:sp>
      <p:sp>
        <p:nvSpPr>
          <p:cNvPr id="4" name="Espace réservé du contenu 3"/>
          <p:cNvSpPr>
            <a:spLocks noGrp="1"/>
          </p:cNvSpPr>
          <p:nvPr>
            <p:ph sz="quarter" idx="1"/>
          </p:nvPr>
        </p:nvSpPr>
        <p:spPr>
          <a:xfrm>
            <a:off x="467544" y="908720"/>
            <a:ext cx="8219256" cy="3744416"/>
          </a:xfrm>
        </p:spPr>
        <p:txBody>
          <a:bodyPr>
            <a:normAutofit/>
          </a:bodyPr>
          <a:lstStyle/>
          <a:p>
            <a:r>
              <a:rPr lang="fr-FR" sz="1800" b="1" dirty="0" smtClean="0">
                <a:solidFill>
                  <a:schemeClr val="accent1"/>
                </a:solidFill>
                <a:latin typeface="Times New Roman" pitchFamily="18" charset="0"/>
                <a:cs typeface="Times New Roman" pitchFamily="18" charset="0"/>
              </a:rPr>
              <a:t>Espace CMJN / CMYN</a:t>
            </a:r>
          </a:p>
          <a:p>
            <a:pPr>
              <a:buNone/>
            </a:pPr>
            <a:endParaRPr lang="fr-FR" sz="1800" b="1" dirty="0" smtClean="0">
              <a:solidFill>
                <a:schemeClr val="accent1"/>
              </a:solidFill>
              <a:latin typeface="Times New Roman" pitchFamily="18" charset="0"/>
              <a:cs typeface="Times New Roman" pitchFamily="18" charset="0"/>
            </a:endParaRPr>
          </a:p>
          <a:p>
            <a:pPr>
              <a:buNone/>
            </a:pPr>
            <a:r>
              <a:rPr lang="fr-FR" sz="1800" dirty="0" smtClean="0"/>
              <a:t>Les 3 couleurs primaires de </a:t>
            </a:r>
            <a:r>
              <a:rPr lang="fr-FR" sz="1800" b="1" dirty="0" smtClean="0"/>
              <a:t>la synthèse soustractive </a:t>
            </a:r>
            <a:r>
              <a:rPr lang="fr-FR" sz="1800" dirty="0" smtClean="0"/>
              <a:t>sont le Cyan (C), le Magenta (M) et le Jaune (J). Chacune absorbe une des couleurs primaires de la lumière : </a:t>
            </a:r>
          </a:p>
          <a:p>
            <a:pPr>
              <a:buNone/>
            </a:pPr>
            <a:r>
              <a:rPr lang="fr-FR" sz="1800" dirty="0" smtClean="0"/>
              <a:t>     Le Cyan absorbe le Rouge  </a:t>
            </a:r>
          </a:p>
          <a:p>
            <a:pPr>
              <a:buNone/>
            </a:pPr>
            <a:r>
              <a:rPr lang="fr-FR" sz="1800" dirty="0" smtClean="0"/>
              <a:t>     Le Magenta absorbe le Vert </a:t>
            </a:r>
          </a:p>
          <a:p>
            <a:pPr>
              <a:buNone/>
            </a:pPr>
            <a:r>
              <a:rPr lang="fr-FR" sz="1800" dirty="0" smtClean="0"/>
              <a:t>   Le Jaune absorbe le Bleu </a:t>
            </a:r>
          </a:p>
          <a:p>
            <a:pPr>
              <a:buNone/>
            </a:pPr>
            <a:r>
              <a:rPr lang="fr-FR" sz="1800" dirty="0" smtClean="0"/>
              <a:t>  L'absence de pigment donne le blanc. </a:t>
            </a:r>
          </a:p>
          <a:p>
            <a:pPr>
              <a:buNone/>
            </a:pPr>
            <a:r>
              <a:rPr lang="fr-FR" sz="1800" dirty="0" smtClean="0"/>
              <a:t>La somme des 3 primaires C+M+J donne le noir</a:t>
            </a:r>
          </a:p>
        </p:txBody>
      </p:sp>
      <p:pic>
        <p:nvPicPr>
          <p:cNvPr id="56323" name="Picture 3"/>
          <p:cNvPicPr>
            <a:picLocks noChangeAspect="1" noChangeArrowheads="1"/>
          </p:cNvPicPr>
          <p:nvPr/>
        </p:nvPicPr>
        <p:blipFill>
          <a:blip r:embed="rId2" cstate="print"/>
          <a:srcRect/>
          <a:stretch>
            <a:fillRect/>
          </a:stretch>
        </p:blipFill>
        <p:spPr bwMode="auto">
          <a:xfrm>
            <a:off x="6249418" y="2204864"/>
            <a:ext cx="2372591" cy="2016224"/>
          </a:xfrm>
          <a:prstGeom prst="rect">
            <a:avLst/>
          </a:prstGeom>
          <a:noFill/>
          <a:ln w="9525">
            <a:noFill/>
            <a:miter lim="800000"/>
            <a:headEnd/>
            <a:tailEnd/>
          </a:ln>
        </p:spPr>
      </p:pic>
      <p:pic>
        <p:nvPicPr>
          <p:cNvPr id="56325" name="Picture 5"/>
          <p:cNvPicPr>
            <a:picLocks noChangeAspect="1" noChangeArrowheads="1"/>
          </p:cNvPicPr>
          <p:nvPr/>
        </p:nvPicPr>
        <p:blipFill>
          <a:blip r:embed="rId3" cstate="print"/>
          <a:srcRect/>
          <a:stretch>
            <a:fillRect/>
          </a:stretch>
        </p:blipFill>
        <p:spPr bwMode="auto">
          <a:xfrm>
            <a:off x="683568" y="4221088"/>
            <a:ext cx="8162925" cy="2371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582594"/>
          </a:xfrm>
        </p:spPr>
        <p:txBody>
          <a:bodyPr>
            <a:normAutofit fontScale="90000"/>
          </a:bodyPr>
          <a:lstStyle/>
          <a:p>
            <a:pPr algn="ctr"/>
            <a:r>
              <a:rPr lang="fr-FR" dirty="0" smtClean="0">
                <a:latin typeface="Times New Roman" pitchFamily="18" charset="0"/>
                <a:cs typeface="Times New Roman" pitchFamily="18" charset="0"/>
              </a:rPr>
              <a:t> Image réelle</a:t>
            </a:r>
            <a:endParaRPr lang="fr-FR"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0" y="857232"/>
            <a:ext cx="9001156" cy="5162568"/>
          </a:xfrm>
        </p:spPr>
        <p:txBody>
          <a:bodyPr>
            <a:normAutofit/>
          </a:bodyPr>
          <a:lstStyle/>
          <a:p>
            <a:pPr>
              <a:lnSpc>
                <a:spcPct val="200000"/>
              </a:lnSpc>
            </a:pPr>
            <a:r>
              <a:rPr lang="fr-FR" sz="2400" dirty="0" smtClean="0">
                <a:latin typeface="Times New Roman" pitchFamily="18" charset="0"/>
                <a:cs typeface="Times New Roman" pitchFamily="18" charset="0"/>
              </a:rPr>
              <a:t>Une image est la projection sur un plan d’une scène 3D</a:t>
            </a:r>
          </a:p>
          <a:p>
            <a:pPr>
              <a:lnSpc>
                <a:spcPct val="200000"/>
              </a:lnSpc>
            </a:pPr>
            <a:r>
              <a:rPr lang="fr-FR" sz="2400" dirty="0" smtClean="0">
                <a:latin typeface="Times New Roman" pitchFamily="18" charset="0"/>
                <a:cs typeface="Times New Roman" pitchFamily="18" charset="0"/>
              </a:rPr>
              <a:t>Elle peut être définie comme une fonction à deux variables </a:t>
            </a:r>
            <a:r>
              <a:rPr lang="fr-FR" sz="2400" i="1" dirty="0" smtClean="0">
                <a:latin typeface="Times New Roman" pitchFamily="18" charset="0"/>
                <a:cs typeface="Times New Roman" pitchFamily="18" charset="0"/>
              </a:rPr>
              <a:t>f (x, y)</a:t>
            </a:r>
          </a:p>
          <a:p>
            <a:pPr>
              <a:lnSpc>
                <a:spcPct val="200000"/>
              </a:lnSpc>
            </a:pPr>
            <a:r>
              <a:rPr lang="fr-FR" sz="2400" dirty="0" smtClean="0">
                <a:latin typeface="Times New Roman" pitchFamily="18" charset="0"/>
                <a:cs typeface="Times New Roman" pitchFamily="18" charset="0"/>
              </a:rPr>
              <a:t>(</a:t>
            </a:r>
            <a:r>
              <a:rPr lang="fr-FR" sz="2400" i="1" dirty="0" smtClean="0">
                <a:latin typeface="Times New Roman" pitchFamily="18" charset="0"/>
                <a:cs typeface="Times New Roman" pitchFamily="18" charset="0"/>
              </a:rPr>
              <a:t>x, y) est la position d’un point de l’espace sur le plan de </a:t>
            </a:r>
            <a:r>
              <a:rPr lang="fr-FR" sz="2400" dirty="0" smtClean="0">
                <a:latin typeface="Times New Roman" pitchFamily="18" charset="0"/>
                <a:cs typeface="Times New Roman" pitchFamily="18" charset="0"/>
              </a:rPr>
              <a:t>projection</a:t>
            </a:r>
          </a:p>
          <a:p>
            <a:pPr>
              <a:lnSpc>
                <a:spcPct val="200000"/>
              </a:lnSpc>
            </a:pPr>
            <a:r>
              <a:rPr lang="fr-FR" sz="2400" i="1" dirty="0" smtClean="0">
                <a:latin typeface="Times New Roman" pitchFamily="18" charset="0"/>
                <a:cs typeface="Times New Roman" pitchFamily="18" charset="0"/>
              </a:rPr>
              <a:t>f (x, y) est l’</a:t>
            </a:r>
            <a:r>
              <a:rPr lang="fr-FR" sz="2400" i="1" dirty="0" err="1" smtClean="0">
                <a:latin typeface="Times New Roman" pitchFamily="18" charset="0"/>
                <a:cs typeface="Times New Roman" pitchFamily="18" charset="0"/>
              </a:rPr>
              <a:t>intensite</a:t>
            </a:r>
            <a:r>
              <a:rPr lang="fr-FR" sz="2400" i="1" dirty="0" smtClean="0">
                <a:latin typeface="Times New Roman" pitchFamily="18" charset="0"/>
                <a:cs typeface="Times New Roman" pitchFamily="18" charset="0"/>
              </a:rPr>
              <a:t> (ou brillance) au point de coordonnées </a:t>
            </a:r>
            <a:r>
              <a:rPr lang="fr-FR" sz="2400" dirty="0" smtClean="0">
                <a:latin typeface="Times New Roman" pitchFamily="18" charset="0"/>
                <a:cs typeface="Times New Roman" pitchFamily="18" charset="0"/>
              </a:rPr>
              <a:t>(</a:t>
            </a:r>
            <a:r>
              <a:rPr lang="fr-FR" sz="2400" i="1" dirty="0" smtClean="0">
                <a:latin typeface="Times New Roman" pitchFamily="18" charset="0"/>
                <a:cs typeface="Times New Roman" pitchFamily="18" charset="0"/>
              </a:rPr>
              <a:t>x, y)</a:t>
            </a:r>
          </a:p>
          <a:p>
            <a:pPr>
              <a:lnSpc>
                <a:spcPct val="200000"/>
              </a:lnSpc>
            </a:pPr>
            <a:r>
              <a:rPr lang="fr-FR" sz="2400" dirty="0" smtClean="0">
                <a:latin typeface="Times New Roman" pitchFamily="18" charset="0"/>
                <a:cs typeface="Times New Roman" pitchFamily="18" charset="0"/>
              </a:rPr>
              <a:t>Une image est un plan analogique dans lequel les intensités sont réelles.</a:t>
            </a:r>
            <a:endParaRPr lang="fr-FR" sz="24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solidFill>
                <a:latin typeface="Times New Roman" pitchFamily="18" charset="0"/>
                <a:cs typeface="Times New Roman" pitchFamily="18" charset="0"/>
              </a:rPr>
              <a:t>  Remarque</a:t>
            </a:r>
            <a:endParaRPr lang="fr-FR"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20</a:t>
            </a:fld>
            <a:endParaRPr lang="fr-BE"/>
          </a:p>
        </p:txBody>
      </p:sp>
      <p:sp>
        <p:nvSpPr>
          <p:cNvPr id="4" name="Espace réservé du contenu 3"/>
          <p:cNvSpPr>
            <a:spLocks noGrp="1"/>
          </p:cNvSpPr>
          <p:nvPr>
            <p:ph sz="quarter" idx="1"/>
          </p:nvPr>
        </p:nvSpPr>
        <p:spPr/>
        <p:txBody>
          <a:bodyPr>
            <a:noAutofit/>
          </a:bodyPr>
          <a:lstStyle/>
          <a:p>
            <a:r>
              <a:rPr lang="fr-FR" sz="2000" dirty="0" smtClean="0">
                <a:latin typeface="Times New Roman" pitchFamily="18" charset="0"/>
                <a:cs typeface="Times New Roman" pitchFamily="18" charset="0"/>
              </a:rPr>
              <a:t>Une image peut être encodée sur :</a:t>
            </a:r>
          </a:p>
          <a:p>
            <a:endParaRPr lang="fr-FR" sz="2000" dirty="0" smtClean="0">
              <a:latin typeface="Times New Roman" pitchFamily="18" charset="0"/>
              <a:cs typeface="Times New Roman" pitchFamily="18" charset="0"/>
            </a:endParaRPr>
          </a:p>
          <a:p>
            <a:pPr lvl="1"/>
            <a:r>
              <a:rPr lang="fr-FR" sz="2000" dirty="0" smtClean="0">
                <a:latin typeface="Times New Roman" pitchFamily="18" charset="0"/>
                <a:cs typeface="Times New Roman" pitchFamily="18" charset="0"/>
              </a:rPr>
              <a:t>1 bit / pixel = monochrome noir et blanc.</a:t>
            </a:r>
          </a:p>
          <a:p>
            <a:endParaRPr lang="fr-FR" sz="2000" dirty="0" smtClean="0">
              <a:latin typeface="Times New Roman" pitchFamily="18" charset="0"/>
              <a:cs typeface="Times New Roman" pitchFamily="18" charset="0"/>
            </a:endParaRPr>
          </a:p>
          <a:p>
            <a:pPr lvl="1"/>
            <a:r>
              <a:rPr lang="fr-FR" sz="2000" dirty="0" smtClean="0">
                <a:latin typeface="Times New Roman" pitchFamily="18" charset="0"/>
                <a:cs typeface="Times New Roman" pitchFamily="18" charset="0"/>
              </a:rPr>
              <a:t>2 bits / pixel = 4 couleurs</a:t>
            </a:r>
          </a:p>
          <a:p>
            <a:endParaRPr lang="fr-FR" sz="2000" dirty="0" smtClean="0">
              <a:latin typeface="Times New Roman" pitchFamily="18" charset="0"/>
              <a:cs typeface="Times New Roman" pitchFamily="18" charset="0"/>
            </a:endParaRPr>
          </a:p>
          <a:p>
            <a:pPr lvl="1"/>
            <a:r>
              <a:rPr lang="fr-FR" sz="2000" dirty="0" smtClean="0">
                <a:latin typeface="Times New Roman" pitchFamily="18" charset="0"/>
                <a:cs typeface="Times New Roman" pitchFamily="18" charset="0"/>
              </a:rPr>
              <a:t>4 bits/pixel = 16 couleurs</a:t>
            </a:r>
          </a:p>
          <a:p>
            <a:endParaRPr lang="fr-FR" sz="2000" dirty="0" smtClean="0">
              <a:latin typeface="Times New Roman" pitchFamily="18" charset="0"/>
              <a:cs typeface="Times New Roman" pitchFamily="18" charset="0"/>
            </a:endParaRPr>
          </a:p>
          <a:p>
            <a:pPr lvl="1"/>
            <a:r>
              <a:rPr lang="fr-FR" sz="2000" dirty="0" smtClean="0">
                <a:latin typeface="Times New Roman" pitchFamily="18" charset="0"/>
                <a:cs typeface="Times New Roman" pitchFamily="18" charset="0"/>
              </a:rPr>
              <a:t>8 bits / pixel = 256 couleurs</a:t>
            </a:r>
          </a:p>
          <a:p>
            <a:endParaRPr lang="fr-FR" sz="2000" dirty="0" smtClean="0">
              <a:latin typeface="Times New Roman" pitchFamily="18" charset="0"/>
              <a:cs typeface="Times New Roman" pitchFamily="18" charset="0"/>
            </a:endParaRPr>
          </a:p>
          <a:p>
            <a:pPr lvl="1"/>
            <a:r>
              <a:rPr lang="fr-FR" sz="2000" dirty="0" smtClean="0">
                <a:latin typeface="Times New Roman" pitchFamily="18" charset="0"/>
                <a:cs typeface="Times New Roman" pitchFamily="18" charset="0"/>
              </a:rPr>
              <a:t>16 bits/pixel = 65.536 couleurs</a:t>
            </a:r>
          </a:p>
          <a:p>
            <a:endParaRPr lang="fr-FR" sz="2000" dirty="0" smtClean="0">
              <a:latin typeface="Times New Roman" pitchFamily="18" charset="0"/>
              <a:cs typeface="Times New Roman" pitchFamily="18" charset="0"/>
            </a:endParaRPr>
          </a:p>
          <a:p>
            <a:pPr lvl="1"/>
            <a:r>
              <a:rPr lang="fr-FR" sz="2000" dirty="0" smtClean="0">
                <a:latin typeface="Times New Roman" pitchFamily="18" charset="0"/>
                <a:cs typeface="Times New Roman" pitchFamily="18" charset="0"/>
              </a:rPr>
              <a:t>24 bits / pixel = 16.777.216 couleurs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96908"/>
          </a:xfrm>
        </p:spPr>
        <p:txBody>
          <a:bodyPr>
            <a:normAutofit/>
          </a:bodyPr>
          <a:lstStyle/>
          <a:p>
            <a:pPr algn="ctr"/>
            <a:r>
              <a:rPr lang="fr-FR" sz="3200" dirty="0" smtClean="0">
                <a:solidFill>
                  <a:schemeClr val="tx1"/>
                </a:solidFill>
                <a:latin typeface="Times New Roman" pitchFamily="18" charset="0"/>
                <a:cs typeface="Times New Roman" pitchFamily="18" charset="0"/>
              </a:rPr>
              <a:t>Exemple image couleur </a:t>
            </a:r>
            <a:endParaRPr lang="fr-FR" sz="3200" dirty="0">
              <a:solidFill>
                <a:schemeClr val="tx1"/>
              </a:solidFill>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21</a:t>
            </a:fld>
            <a:endParaRPr lang="fr-BE"/>
          </a:p>
        </p:txBody>
      </p:sp>
      <p:pic>
        <p:nvPicPr>
          <p:cNvPr id="51202" name="Picture 2"/>
          <p:cNvPicPr>
            <a:picLocks noGrp="1" noChangeAspect="1" noChangeArrowheads="1"/>
          </p:cNvPicPr>
          <p:nvPr>
            <p:ph sz="quarter" idx="1"/>
          </p:nvPr>
        </p:nvPicPr>
        <p:blipFill>
          <a:blip r:embed="rId2" cstate="print"/>
          <a:srcRect/>
          <a:stretch>
            <a:fillRect/>
          </a:stretch>
        </p:blipFill>
        <p:spPr bwMode="auto">
          <a:xfrm>
            <a:off x="642910" y="1142984"/>
            <a:ext cx="7467627" cy="457203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243408"/>
            <a:ext cx="7772400" cy="868346"/>
          </a:xfrm>
        </p:spPr>
        <p:txBody>
          <a:bodyPr>
            <a:normAutofit/>
          </a:bodyPr>
          <a:lstStyle/>
          <a:p>
            <a:pPr algn="ctr"/>
            <a:r>
              <a:rPr lang="fr-FR" sz="2400" dirty="0" smtClean="0">
                <a:solidFill>
                  <a:schemeClr val="tx1"/>
                </a:solidFill>
                <a:latin typeface="Times New Roman" pitchFamily="18" charset="0"/>
                <a:cs typeface="Times New Roman" pitchFamily="18" charset="0"/>
              </a:rPr>
              <a:t>Caractéristiques d’une image</a:t>
            </a:r>
            <a:endParaRPr lang="fr-FR" sz="24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323528" y="980728"/>
            <a:ext cx="8429684" cy="5400600"/>
          </a:xfrm>
        </p:spPr>
        <p:txBody>
          <a:bodyPr>
            <a:normAutofit fontScale="92500" lnSpcReduction="20000"/>
          </a:bodyPr>
          <a:lstStyle/>
          <a:p>
            <a:r>
              <a:rPr lang="fr-FR" sz="1900" b="1" i="1" dirty="0" smtClean="0">
                <a:solidFill>
                  <a:schemeClr val="accent1"/>
                </a:solidFill>
                <a:latin typeface="Times New Roman" pitchFamily="18" charset="0"/>
                <a:cs typeface="Times New Roman" pitchFamily="18" charset="0"/>
              </a:rPr>
              <a:t>Définition </a:t>
            </a:r>
            <a:r>
              <a:rPr lang="fr-FR" sz="1900" b="1" i="1" dirty="0" smtClean="0">
                <a:solidFill>
                  <a:schemeClr val="accent1"/>
                </a:solidFill>
                <a:latin typeface="Times New Roman" pitchFamily="18" charset="0"/>
                <a:cs typeface="Times New Roman" pitchFamily="18" charset="0"/>
              </a:rPr>
              <a:t>de </a:t>
            </a:r>
            <a:r>
              <a:rPr lang="fr-FR" sz="1900" b="1" i="1" dirty="0" smtClean="0">
                <a:solidFill>
                  <a:schemeClr val="accent1"/>
                </a:solidFill>
                <a:latin typeface="Times New Roman" pitchFamily="18" charset="0"/>
                <a:cs typeface="Times New Roman" pitchFamily="18" charset="0"/>
              </a:rPr>
              <a:t>l’image </a:t>
            </a:r>
            <a:r>
              <a:rPr lang="fr-FR" sz="1900" dirty="0" smtClean="0">
                <a:latin typeface="Times New Roman" pitchFamily="18" charset="0"/>
                <a:cs typeface="Times New Roman" pitchFamily="18" charset="0"/>
              </a:rPr>
              <a:t>: </a:t>
            </a:r>
            <a:r>
              <a:rPr lang="fr-FR" sz="2400" dirty="0" smtClean="0"/>
              <a:t>On appelle définition le nombre de points (pixels) constituant une image: c'est le nombre de colonnes de l'image que multiplie son nombre de lignes. </a:t>
            </a:r>
            <a:r>
              <a:rPr lang="fr-FR" sz="2400" dirty="0" smtClean="0"/>
              <a:t>Une image possédant 10 colonnes et 11 lignes aura une définition de </a:t>
            </a:r>
            <a:r>
              <a:rPr lang="fr-FR" sz="2400" b="1" dirty="0" smtClean="0"/>
              <a:t>10x11.</a:t>
            </a:r>
          </a:p>
          <a:p>
            <a:pPr marL="457200" indent="-457200">
              <a:buAutoNum type="arabicPeriod"/>
            </a:pPr>
            <a:endParaRPr lang="fr-FR" sz="2400" dirty="0" smtClean="0">
              <a:latin typeface="Times New Roman" pitchFamily="18" charset="0"/>
              <a:cs typeface="Times New Roman" pitchFamily="18" charset="0"/>
            </a:endParaRPr>
          </a:p>
          <a:p>
            <a:pPr marL="457200" indent="-457200">
              <a:buAutoNum type="arabicPeriod"/>
            </a:pPr>
            <a:endParaRPr lang="fr-FR" sz="2400" dirty="0" smtClean="0">
              <a:latin typeface="Times New Roman" pitchFamily="18" charset="0"/>
              <a:cs typeface="Times New Roman" pitchFamily="18" charset="0"/>
            </a:endParaRPr>
          </a:p>
          <a:p>
            <a:pPr marL="457200" indent="-457200">
              <a:buAutoNum type="arabicPeriod"/>
            </a:pPr>
            <a:endParaRPr lang="fr-FR" sz="2400" dirty="0" smtClean="0">
              <a:latin typeface="Times New Roman" pitchFamily="18" charset="0"/>
              <a:cs typeface="Times New Roman" pitchFamily="18" charset="0"/>
            </a:endParaRPr>
          </a:p>
          <a:p>
            <a:pPr marL="457200" indent="-457200">
              <a:buAutoNum type="arabicPeriod"/>
            </a:pPr>
            <a:endParaRPr lang="fr-FR" sz="2400" dirty="0" smtClean="0">
              <a:latin typeface="Times New Roman" pitchFamily="18" charset="0"/>
              <a:cs typeface="Times New Roman" pitchFamily="18" charset="0"/>
            </a:endParaRPr>
          </a:p>
          <a:p>
            <a:pPr marL="457200" indent="-457200">
              <a:buAutoNum type="arabicPeriod"/>
            </a:pPr>
            <a:endParaRPr lang="fr-FR" sz="2400" dirty="0" smtClean="0">
              <a:latin typeface="Times New Roman" pitchFamily="18" charset="0"/>
              <a:cs typeface="Times New Roman" pitchFamily="18" charset="0"/>
            </a:endParaRPr>
          </a:p>
          <a:p>
            <a:pPr marL="457200" indent="-457200">
              <a:buAutoNum type="arabicPeriod"/>
            </a:pPr>
            <a:endParaRPr lang="fr-FR" sz="2400" dirty="0" smtClean="0">
              <a:latin typeface="Times New Roman" pitchFamily="18" charset="0"/>
              <a:cs typeface="Times New Roman" pitchFamily="18" charset="0"/>
            </a:endParaRPr>
          </a:p>
          <a:p>
            <a:pPr marL="457200" indent="-457200">
              <a:buAutoNum type="arabicPeriod"/>
            </a:pPr>
            <a:endParaRPr lang="fr-FR" sz="2400" dirty="0" smtClean="0">
              <a:latin typeface="Times New Roman" pitchFamily="18" charset="0"/>
              <a:cs typeface="Times New Roman" pitchFamily="18" charset="0"/>
            </a:endParaRPr>
          </a:p>
          <a:p>
            <a:pPr marL="457200" indent="-457200">
              <a:buAutoNum type="arabicPeriod"/>
            </a:pPr>
            <a:endParaRPr lang="fr-FR" sz="2400" dirty="0" smtClean="0">
              <a:latin typeface="Times New Roman" pitchFamily="18" charset="0"/>
              <a:cs typeface="Times New Roman" pitchFamily="18" charset="0"/>
            </a:endParaRPr>
          </a:p>
          <a:p>
            <a:r>
              <a:rPr lang="fr-FR" sz="2400" b="1" dirty="0" smtClean="0"/>
              <a:t>Formule </a:t>
            </a:r>
            <a:r>
              <a:rPr lang="fr-FR" sz="2400" b="1" dirty="0" smtClean="0"/>
              <a:t>: Calcul du nombre total des pixels dans une image:</a:t>
            </a:r>
          </a:p>
          <a:p>
            <a:r>
              <a:rPr lang="fr-FR" sz="2400" dirty="0" smtClean="0"/>
              <a:t>Nombre total des pixels = colonnes x lignes</a:t>
            </a:r>
            <a:r>
              <a:rPr lang="fr-FR" sz="2400" b="1" dirty="0" smtClean="0"/>
              <a:t>.</a:t>
            </a:r>
          </a:p>
          <a:p>
            <a:r>
              <a:rPr lang="fr-FR" sz="2400" dirty="0" smtClean="0"/>
              <a:t>Ex: 10x11= </a:t>
            </a:r>
            <a:r>
              <a:rPr lang="fr-FR" sz="2400" b="1" dirty="0" smtClean="0"/>
              <a:t>110 pixels au total pour l'image ci-dessus.</a:t>
            </a:r>
          </a:p>
          <a:p>
            <a:endParaRPr lang="fr-FR" sz="2400" dirty="0" smtClean="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22</a:t>
            </a:fld>
            <a:endParaRPr lang="fr-BE"/>
          </a:p>
        </p:txBody>
      </p:sp>
      <p:pic>
        <p:nvPicPr>
          <p:cNvPr id="8" name="Image 7" descr="dimmension.JPG"/>
          <p:cNvPicPr>
            <a:picLocks noChangeAspect="1"/>
          </p:cNvPicPr>
          <p:nvPr/>
        </p:nvPicPr>
        <p:blipFill>
          <a:blip r:embed="rId3" cstate="print"/>
          <a:stretch>
            <a:fillRect/>
          </a:stretch>
        </p:blipFill>
        <p:spPr>
          <a:xfrm>
            <a:off x="3347864" y="2132856"/>
            <a:ext cx="2808312" cy="252028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7772400" cy="706090"/>
          </a:xfrm>
        </p:spPr>
        <p:txBody>
          <a:bodyPr>
            <a:normAutofit/>
          </a:bodyPr>
          <a:lstStyle/>
          <a:p>
            <a:pPr algn="ctr"/>
            <a:r>
              <a:rPr lang="fr-FR" sz="2400" dirty="0" smtClean="0">
                <a:solidFill>
                  <a:schemeClr val="tx1"/>
                </a:solidFill>
                <a:latin typeface="Times New Roman" pitchFamily="18" charset="0"/>
                <a:cs typeface="Times New Roman" pitchFamily="18" charset="0"/>
              </a:rPr>
              <a:t>Caractéristiques d’une image</a:t>
            </a:r>
            <a:endParaRPr lang="fr-FR" sz="2400"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23</a:t>
            </a:fld>
            <a:endParaRPr lang="fr-BE"/>
          </a:p>
        </p:txBody>
      </p:sp>
      <p:sp>
        <p:nvSpPr>
          <p:cNvPr id="4" name="Espace réservé du contenu 3"/>
          <p:cNvSpPr>
            <a:spLocks noGrp="1"/>
          </p:cNvSpPr>
          <p:nvPr>
            <p:ph sz="quarter" idx="1"/>
          </p:nvPr>
        </p:nvSpPr>
        <p:spPr>
          <a:xfrm>
            <a:off x="179512" y="764704"/>
            <a:ext cx="8712968" cy="4572000"/>
          </a:xfrm>
        </p:spPr>
        <p:txBody>
          <a:bodyPr>
            <a:normAutofit/>
          </a:bodyPr>
          <a:lstStyle/>
          <a:p>
            <a:r>
              <a:rPr lang="fr-FR" sz="2400" b="1" i="1" dirty="0" smtClean="0">
                <a:solidFill>
                  <a:schemeClr val="accent1"/>
                </a:solidFill>
                <a:latin typeface="Times New Roman" pitchFamily="18" charset="0"/>
                <a:cs typeface="Times New Roman" pitchFamily="18" charset="0"/>
              </a:rPr>
              <a:t>Résolution :</a:t>
            </a:r>
            <a:r>
              <a:rPr lang="fr-FR" dirty="0" smtClean="0">
                <a:latin typeface="Times New Roman" pitchFamily="18" charset="0"/>
                <a:cs typeface="Times New Roman" pitchFamily="18" charset="0"/>
              </a:rPr>
              <a:t> </a:t>
            </a:r>
            <a:r>
              <a:rPr lang="fr-FR" sz="2400" dirty="0" smtClean="0"/>
              <a:t>C'est le nombre de points contenu dans une </a:t>
            </a:r>
            <a:r>
              <a:rPr lang="fr-FR" sz="2400" b="1" dirty="0" smtClean="0"/>
              <a:t>longueur donnée (en pouce). Elle est exprimée </a:t>
            </a:r>
            <a:r>
              <a:rPr lang="fr-FR" sz="2400" b="1" dirty="0" smtClean="0"/>
              <a:t>en </a:t>
            </a:r>
            <a:r>
              <a:rPr lang="fr-FR" sz="2400" i="1" dirty="0" smtClean="0"/>
              <a:t>points </a:t>
            </a:r>
            <a:r>
              <a:rPr lang="fr-FR" sz="2400" i="1" dirty="0" smtClean="0"/>
              <a:t>par pouce (PPP, en anglais: DPI pour Dots Per </a:t>
            </a:r>
            <a:r>
              <a:rPr lang="fr-FR" sz="2400" i="1" dirty="0" err="1" smtClean="0"/>
              <a:t>Inch</a:t>
            </a:r>
            <a:r>
              <a:rPr lang="fr-FR" sz="2400" i="1" dirty="0" smtClean="0"/>
              <a:t>). Un pouce mesure 2.54 cm, c'est </a:t>
            </a:r>
            <a:r>
              <a:rPr lang="fr-FR" sz="2400" i="1" dirty="0" smtClean="0"/>
              <a:t>une </a:t>
            </a:r>
            <a:r>
              <a:rPr lang="fr-FR" sz="2400" dirty="0" smtClean="0"/>
              <a:t>unité </a:t>
            </a:r>
            <a:r>
              <a:rPr lang="fr-FR" sz="2400" dirty="0" smtClean="0"/>
              <a:t>de mesure </a:t>
            </a:r>
            <a:r>
              <a:rPr lang="fr-FR" sz="2400" dirty="0" smtClean="0"/>
              <a:t>britannique. La </a:t>
            </a:r>
            <a:r>
              <a:rPr lang="fr-FR" sz="2400" dirty="0" smtClean="0"/>
              <a:t>résolution permet ainsi d'établir le rapport entre la définition en pixels d'une image et </a:t>
            </a:r>
            <a:r>
              <a:rPr lang="fr-FR" sz="2400" dirty="0" err="1" smtClean="0"/>
              <a:t>ladimension</a:t>
            </a:r>
            <a:r>
              <a:rPr lang="fr-FR" sz="2400" dirty="0" smtClean="0"/>
              <a:t> réelle de sa représentation sur un support physique (affichage écran, impression papier...)</a:t>
            </a:r>
          </a:p>
          <a:p>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a:p>
        </p:txBody>
      </p:sp>
      <p:pic>
        <p:nvPicPr>
          <p:cNvPr id="7" name="Image 6" descr="resolution.JPG"/>
          <p:cNvPicPr>
            <a:picLocks noChangeAspect="1"/>
          </p:cNvPicPr>
          <p:nvPr/>
        </p:nvPicPr>
        <p:blipFill>
          <a:blip r:embed="rId3" cstate="print"/>
          <a:stretch>
            <a:fillRect/>
          </a:stretch>
        </p:blipFill>
        <p:spPr>
          <a:xfrm>
            <a:off x="827584" y="3356992"/>
            <a:ext cx="7632848" cy="2664296"/>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numéro de diapositive 5"/>
          <p:cNvSpPr>
            <a:spLocks noGrp="1"/>
          </p:cNvSpPr>
          <p:nvPr>
            <p:ph type="sldNum" sz="quarter" idx="12"/>
          </p:nvPr>
        </p:nvSpPr>
        <p:spPr>
          <a:xfrm>
            <a:off x="8286750" y="6400800"/>
            <a:ext cx="671513" cy="457200"/>
          </a:xfrm>
          <a:noFill/>
        </p:spPr>
        <p:txBody>
          <a:bodyPr/>
          <a:lstStyle/>
          <a:p>
            <a:fld id="{2BA3934F-42A4-456F-8766-141688467A74}" type="slidenum">
              <a:rPr lang="fr-FR" smtClean="0"/>
              <a:pPr/>
              <a:t>24</a:t>
            </a:fld>
            <a:endParaRPr lang="fr-FR" smtClean="0"/>
          </a:p>
        </p:txBody>
      </p:sp>
      <p:sp>
        <p:nvSpPr>
          <p:cNvPr id="33795" name="Rectangle 2"/>
          <p:cNvSpPr>
            <a:spLocks noGrp="1" noChangeArrowheads="1"/>
          </p:cNvSpPr>
          <p:nvPr>
            <p:ph type="title"/>
          </p:nvPr>
        </p:nvSpPr>
        <p:spPr>
          <a:xfrm>
            <a:off x="642938" y="214313"/>
            <a:ext cx="7772400" cy="766762"/>
          </a:xfrm>
        </p:spPr>
        <p:txBody>
          <a:bodyPr/>
          <a:lstStyle/>
          <a:p>
            <a:pPr algn="ctr"/>
            <a:r>
              <a:rPr lang="fr-FR" sz="3600" i="1" dirty="0" smtClean="0">
                <a:solidFill>
                  <a:schemeClr val="tx1"/>
                </a:solidFill>
                <a:latin typeface="Times New Roman" pitchFamily="18" charset="0"/>
                <a:cs typeface="Times New Roman" pitchFamily="18" charset="0"/>
              </a:rPr>
              <a:t>Exemple : résolution</a:t>
            </a:r>
          </a:p>
        </p:txBody>
      </p:sp>
      <p:graphicFrame>
        <p:nvGraphicFramePr>
          <p:cNvPr id="101412" name="Group 36"/>
          <p:cNvGraphicFramePr>
            <a:graphicFrameLocks noGrp="1"/>
          </p:cNvGraphicFramePr>
          <p:nvPr/>
        </p:nvGraphicFramePr>
        <p:xfrm>
          <a:off x="611560" y="4293097"/>
          <a:ext cx="8153400" cy="2160239"/>
        </p:xfrm>
        <a:graphic>
          <a:graphicData uri="http://schemas.openxmlformats.org/drawingml/2006/table">
            <a:tbl>
              <a:tblPr/>
              <a:tblGrid>
                <a:gridCol w="3928492"/>
                <a:gridCol w="4224908"/>
              </a:tblGrid>
              <a:tr h="21602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2000" b="0" i="0" u="none" strike="noStrike" cap="none" normalizeH="0" baseline="0" dirty="0" smtClean="0">
                          <a:ln>
                            <a:noFill/>
                          </a:ln>
                          <a:solidFill>
                            <a:srgbClr val="333333"/>
                          </a:solidFill>
                          <a:effectLst/>
                          <a:latin typeface="Verdana" pitchFamily="34" charset="0"/>
                        </a:rPr>
                        <a:t>18 pixels par pouce soit environ 7 pixels par cm dans ce cas on observe l'effet de pixellisation</a:t>
                      </a:r>
                      <a:endParaRPr kumimoji="0" lang="fr-FR" sz="20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2000" b="1" i="0" u="none" strike="noStrike" cap="none" normalizeH="0" baseline="0" dirty="0" smtClean="0">
                          <a:ln>
                            <a:noFill/>
                          </a:ln>
                          <a:solidFill>
                            <a:srgbClr val="333333"/>
                          </a:solidFill>
                          <a:effectLst/>
                          <a:latin typeface="Verdana" pitchFamily="34" charset="0"/>
                        </a:rPr>
                        <a:t>72</a:t>
                      </a:r>
                      <a:r>
                        <a:rPr kumimoji="0" lang="fr-FR" sz="2000" b="0" i="0" u="none" strike="noStrike" cap="none" normalizeH="0" baseline="0" dirty="0" smtClean="0">
                          <a:ln>
                            <a:noFill/>
                          </a:ln>
                          <a:solidFill>
                            <a:srgbClr val="333333"/>
                          </a:solidFill>
                          <a:effectLst/>
                          <a:latin typeface="Verdana" pitchFamily="34" charset="0"/>
                        </a:rPr>
                        <a:t> pixels par pouce, environ </a:t>
                      </a:r>
                      <a:r>
                        <a:rPr kumimoji="0" lang="fr-FR" sz="2000" b="1" i="0" u="none" strike="noStrike" cap="none" normalizeH="0" baseline="0" dirty="0" smtClean="0">
                          <a:ln>
                            <a:noFill/>
                          </a:ln>
                          <a:solidFill>
                            <a:srgbClr val="333333"/>
                          </a:solidFill>
                          <a:effectLst/>
                          <a:latin typeface="Verdana" pitchFamily="34" charset="0"/>
                        </a:rPr>
                        <a:t>30</a:t>
                      </a:r>
                      <a:r>
                        <a:rPr kumimoji="0" lang="fr-FR" sz="2000" b="0" i="0" u="none" strike="noStrike" cap="none" normalizeH="0" baseline="0" dirty="0" smtClean="0">
                          <a:ln>
                            <a:noFill/>
                          </a:ln>
                          <a:solidFill>
                            <a:srgbClr val="333333"/>
                          </a:solidFill>
                          <a:effectLst/>
                          <a:latin typeface="Verdana" pitchFamily="34" charset="0"/>
                        </a:rPr>
                        <a:t> pixels par cm. Cette résolution correspond approximative. à celle d'un écran d'ordinateur, idéale pour visualiser une image sur l'écran</a:t>
                      </a:r>
                      <a:endParaRPr kumimoji="0" lang="fr-FR"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3804" name="Picture 33" descr="C:\Documents and Settings\sidhom\Mes documents\Mes images\18ppi.gif"/>
          <p:cNvPicPr>
            <a:picLocks noChangeAspect="1" noChangeArrowheads="1"/>
          </p:cNvPicPr>
          <p:nvPr/>
        </p:nvPicPr>
        <p:blipFill>
          <a:blip r:embed="rId2" cstate="print"/>
          <a:srcRect/>
          <a:stretch>
            <a:fillRect/>
          </a:stretch>
        </p:blipFill>
        <p:spPr bwMode="auto">
          <a:xfrm>
            <a:off x="1071563" y="1196975"/>
            <a:ext cx="3200400" cy="2880097"/>
          </a:xfrm>
          <a:prstGeom prst="rect">
            <a:avLst/>
          </a:prstGeom>
          <a:noFill/>
          <a:ln w="9525">
            <a:noFill/>
            <a:miter lim="800000"/>
            <a:headEnd/>
            <a:tailEnd/>
          </a:ln>
        </p:spPr>
      </p:pic>
      <p:pic>
        <p:nvPicPr>
          <p:cNvPr id="33805" name="Picture 37" descr="C:\Documents and Settings\sidhom\Mes documents\Mes images\72ppi.gif"/>
          <p:cNvPicPr>
            <a:picLocks noChangeAspect="1" noChangeArrowheads="1"/>
          </p:cNvPicPr>
          <p:nvPr/>
        </p:nvPicPr>
        <p:blipFill>
          <a:blip r:embed="rId3" cstate="print"/>
          <a:srcRect/>
          <a:stretch>
            <a:fillRect/>
          </a:stretch>
        </p:blipFill>
        <p:spPr bwMode="auto">
          <a:xfrm>
            <a:off x="5000625" y="1196975"/>
            <a:ext cx="3200400" cy="28800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609600" y="304800"/>
            <a:ext cx="7772400" cy="766763"/>
          </a:xfrm>
        </p:spPr>
        <p:txBody>
          <a:bodyPr>
            <a:normAutofit/>
          </a:bodyPr>
          <a:lstStyle/>
          <a:p>
            <a:pPr algn="ctr"/>
            <a:r>
              <a:rPr lang="fr-FR" sz="3200" i="1" dirty="0" smtClean="0">
                <a:solidFill>
                  <a:schemeClr val="tx1"/>
                </a:solidFill>
                <a:latin typeface="Times New Roman" pitchFamily="18" charset="0"/>
                <a:cs typeface="Times New Roman" pitchFamily="18" charset="0"/>
              </a:rPr>
              <a:t>Image: Niveaux de Résolution</a:t>
            </a:r>
            <a:endParaRPr lang="ar-DZ" sz="3200" i="1" dirty="0" smtClean="0">
              <a:solidFill>
                <a:schemeClr val="tx1"/>
              </a:solidFill>
              <a:latin typeface="Times New Roman" pitchFamily="18" charset="0"/>
              <a:cs typeface="Times New Roman" pitchFamily="18" charset="0"/>
            </a:endParaRPr>
          </a:p>
        </p:txBody>
      </p:sp>
      <p:graphicFrame>
        <p:nvGraphicFramePr>
          <p:cNvPr id="7" name="Group 52"/>
          <p:cNvGraphicFramePr>
            <a:graphicFrameLocks noGrp="1"/>
          </p:cNvGraphicFramePr>
          <p:nvPr/>
        </p:nvGraphicFramePr>
        <p:xfrm>
          <a:off x="1285875" y="1428751"/>
          <a:ext cx="6500858" cy="4226380"/>
        </p:xfrm>
        <a:graphic>
          <a:graphicData uri="http://schemas.openxmlformats.org/drawingml/2006/table">
            <a:tbl>
              <a:tblPr/>
              <a:tblGrid>
                <a:gridCol w="3250429"/>
                <a:gridCol w="3250429"/>
              </a:tblGrid>
              <a:tr h="5602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2800" b="0" i="0" u="none" strike="noStrike" cap="none" normalizeH="0" baseline="0" dirty="0" smtClean="0">
                          <a:ln>
                            <a:noFill/>
                          </a:ln>
                          <a:solidFill>
                            <a:schemeClr val="tx1"/>
                          </a:solidFill>
                          <a:effectLst/>
                          <a:latin typeface="Tahoma" pitchFamily="34" charset="0"/>
                        </a:rPr>
                        <a:t>Image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2800" b="0" i="0" u="none" strike="noStrike" cap="none" normalizeH="0" baseline="0" dirty="0" err="1" smtClean="0">
                          <a:ln>
                            <a:noFill/>
                          </a:ln>
                          <a:solidFill>
                            <a:schemeClr val="tx1"/>
                          </a:solidFill>
                          <a:effectLst/>
                          <a:latin typeface="Tahoma" pitchFamily="34" charset="0"/>
                        </a:rPr>
                        <a:t>bpp</a:t>
                      </a:r>
                      <a:r>
                        <a:rPr kumimoji="0" lang="fr-FR" sz="2800" b="0" i="0" u="none" strike="noStrike" cap="none" normalizeH="0" baseline="0" dirty="0" smtClean="0">
                          <a:ln>
                            <a:noFill/>
                          </a:ln>
                          <a:solidFill>
                            <a:schemeClr val="tx1"/>
                          </a:solidFill>
                          <a:effectLst/>
                          <a:latin typeface="Tahoma" pitchFamily="34" charset="0"/>
                        </a:rPr>
                        <a:t> (bits par pixel)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159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800" b="0" i="0" u="none" strike="noStrike" cap="none" normalizeH="0" baseline="0" dirty="0" smtClean="0">
                          <a:ln>
                            <a:noFill/>
                          </a:ln>
                          <a:solidFill>
                            <a:srgbClr val="800000"/>
                          </a:solidFill>
                          <a:effectLst/>
                          <a:latin typeface="Tahoma" pitchFamily="34" charset="0"/>
                        </a:rPr>
                        <a:t>Image en 2 niveaux</a:t>
                      </a: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600" b="0" i="1" u="none" strike="noStrike" cap="none" normalizeH="0" baseline="0" dirty="0" smtClean="0">
                          <a:ln>
                            <a:noFill/>
                          </a:ln>
                          <a:solidFill>
                            <a:schemeClr val="tx1"/>
                          </a:solidFill>
                          <a:effectLst/>
                          <a:latin typeface="Tahoma" pitchFamily="34" charset="0"/>
                        </a:rPr>
                        <a:t>(noir et blanc)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800" b="0" i="0" u="none" strike="noStrike" cap="none" normalizeH="0" baseline="0" dirty="0" smtClean="0">
                          <a:ln>
                            <a:noFill/>
                          </a:ln>
                          <a:solidFill>
                            <a:schemeClr val="tx1"/>
                          </a:solidFill>
                          <a:effectLst/>
                          <a:latin typeface="Tahoma" pitchFamily="34" charset="0"/>
                        </a:rPr>
                        <a:t>1 </a:t>
                      </a:r>
                      <a:r>
                        <a:rPr kumimoji="0" lang="fr-FR" sz="1800" b="0" i="0" u="none" strike="noStrike" cap="none" normalizeH="0" baseline="0" dirty="0" err="1" smtClean="0">
                          <a:ln>
                            <a:noFill/>
                          </a:ln>
                          <a:solidFill>
                            <a:schemeClr val="tx1"/>
                          </a:solidFill>
                          <a:effectLst/>
                          <a:latin typeface="Tahoma" pitchFamily="34" charset="0"/>
                        </a:rPr>
                        <a:t>bpp</a:t>
                      </a:r>
                      <a:endParaRPr kumimoji="0" lang="fr-FR" sz="1800" b="0"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800" b="0" i="0" u="none" strike="noStrike" cap="none" normalizeH="0" baseline="0" dirty="0" smtClean="0">
                          <a:ln>
                            <a:noFill/>
                          </a:ln>
                          <a:solidFill>
                            <a:schemeClr val="tx1"/>
                          </a:solidFill>
                          <a:effectLst/>
                          <a:latin typeface="Tahoma" pitchFamily="34" charset="0"/>
                        </a:rPr>
                        <a:t>( 1 bits/pixel)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1516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800" b="0" i="0" u="none" strike="noStrike" cap="none" normalizeH="0" baseline="0" dirty="0" smtClean="0">
                          <a:ln>
                            <a:noFill/>
                          </a:ln>
                          <a:solidFill>
                            <a:srgbClr val="800000"/>
                          </a:solidFill>
                          <a:effectLst/>
                          <a:latin typeface="Tahoma" pitchFamily="34" charset="0"/>
                        </a:rPr>
                        <a:t>Image en niveaux de gris</a:t>
                      </a: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600" b="0" i="1" u="none" strike="noStrike" cap="none" normalizeH="0" baseline="0" dirty="0" smtClean="0">
                          <a:ln>
                            <a:noFill/>
                          </a:ln>
                          <a:solidFill>
                            <a:schemeClr val="tx1"/>
                          </a:solidFill>
                          <a:effectLst/>
                          <a:latin typeface="Tahoma" pitchFamily="34" charset="0"/>
                        </a:rPr>
                        <a:t>(256 niveaux, une série continue des gris entre le noir et le blanc. Ex. photographie)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800" b="0" i="0" u="none" strike="noStrike" cap="none" normalizeH="0" baseline="0" smtClean="0">
                          <a:ln>
                            <a:noFill/>
                          </a:ln>
                          <a:solidFill>
                            <a:schemeClr val="tx1"/>
                          </a:solidFill>
                          <a:effectLst/>
                          <a:latin typeface="Tahoma" pitchFamily="34" charset="0"/>
                        </a:rPr>
                        <a:t>8 bpp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49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800" b="0" i="0" u="none" strike="noStrike" cap="none" normalizeH="0" baseline="0" dirty="0" smtClean="0">
                          <a:ln>
                            <a:noFill/>
                          </a:ln>
                          <a:solidFill>
                            <a:srgbClr val="800000"/>
                          </a:solidFill>
                          <a:effectLst/>
                          <a:latin typeface="Tahoma" pitchFamily="34" charset="0"/>
                        </a:rPr>
                        <a:t>Image en couleurs indexées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800" b="0" i="0" u="none" strike="noStrike" cap="none" normalizeH="0" baseline="0" smtClean="0">
                          <a:ln>
                            <a:noFill/>
                          </a:ln>
                          <a:solidFill>
                            <a:schemeClr val="tx1"/>
                          </a:solidFill>
                          <a:effectLst/>
                          <a:latin typeface="Tahoma" pitchFamily="34" charset="0"/>
                        </a:rPr>
                        <a:t>8 bpp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49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800" b="0" i="0" u="none" strike="noStrike" cap="none" normalizeH="0" baseline="0" dirty="0" smtClean="0">
                          <a:ln>
                            <a:noFill/>
                          </a:ln>
                          <a:solidFill>
                            <a:srgbClr val="800000"/>
                          </a:solidFill>
                          <a:effectLst/>
                          <a:latin typeface="Tahoma" pitchFamily="34" charset="0"/>
                        </a:rPr>
                        <a:t>Image haute résolution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800" b="0" i="0" u="none" strike="noStrike" cap="none" normalizeH="0" baseline="0" smtClean="0">
                          <a:ln>
                            <a:noFill/>
                          </a:ln>
                          <a:solidFill>
                            <a:schemeClr val="tx1"/>
                          </a:solidFill>
                          <a:effectLst/>
                          <a:latin typeface="Tahoma" pitchFamily="34" charset="0"/>
                        </a:rPr>
                        <a:t>16 bpp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1516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800" b="0" i="0" u="none" strike="noStrike" cap="none" normalizeH="0" baseline="0" dirty="0" smtClean="0">
                          <a:ln>
                            <a:noFill/>
                          </a:ln>
                          <a:solidFill>
                            <a:srgbClr val="800000"/>
                          </a:solidFill>
                          <a:effectLst/>
                          <a:latin typeface="Tahoma" pitchFamily="34" charset="0"/>
                        </a:rPr>
                        <a:t>Image en vraie couleur</a:t>
                      </a: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600" b="0" i="1" u="none" strike="noStrike" cap="none" normalizeH="0" baseline="0" dirty="0" smtClean="0">
                          <a:ln>
                            <a:noFill/>
                          </a:ln>
                          <a:solidFill>
                            <a:schemeClr val="tx1"/>
                          </a:solidFill>
                          <a:effectLst/>
                          <a:latin typeface="Tahoma" pitchFamily="34" charset="0"/>
                        </a:rPr>
                        <a:t>(les couleurs RVB sont séparées et enregistrées chacune sur 8bits)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fr-FR" sz="1800" b="0" i="0" u="none" strike="noStrike" cap="none" normalizeH="0" baseline="0" dirty="0" smtClean="0">
                          <a:ln>
                            <a:noFill/>
                          </a:ln>
                          <a:solidFill>
                            <a:schemeClr val="tx1"/>
                          </a:solidFill>
                          <a:effectLst/>
                          <a:latin typeface="Tahoma" pitchFamily="34" charset="0"/>
                        </a:rPr>
                        <a:t>24 </a:t>
                      </a:r>
                      <a:r>
                        <a:rPr kumimoji="0" lang="fr-FR" sz="1800" b="0" i="0" u="none" strike="noStrike" cap="none" normalizeH="0" baseline="0" dirty="0" err="1" smtClean="0">
                          <a:ln>
                            <a:noFill/>
                          </a:ln>
                          <a:solidFill>
                            <a:schemeClr val="tx1"/>
                          </a:solidFill>
                          <a:effectLst/>
                          <a:latin typeface="Tahoma" pitchFamily="34" charset="0"/>
                        </a:rPr>
                        <a:t>bpp</a:t>
                      </a:r>
                      <a:endParaRPr kumimoji="0" lang="fr-FR"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582594"/>
          </a:xfrm>
        </p:spPr>
        <p:txBody>
          <a:bodyPr>
            <a:normAutofit fontScale="90000"/>
          </a:bodyPr>
          <a:lstStyle/>
          <a:p>
            <a:pPr algn="ctr"/>
            <a:r>
              <a:rPr lang="fr-FR" dirty="0" smtClean="0">
                <a:latin typeface="Times New Roman" pitchFamily="18" charset="0"/>
                <a:cs typeface="Times New Roman" pitchFamily="18" charset="0"/>
              </a:rPr>
              <a:t>Histogramme d’une image </a:t>
            </a:r>
            <a:endParaRPr lang="fr-FR" dirty="0">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14282" y="857232"/>
            <a:ext cx="8715436" cy="5429288"/>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26</a:t>
            </a:fld>
            <a:endParaRPr lang="fr-BE"/>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25470"/>
          </a:xfrm>
        </p:spPr>
        <p:txBody>
          <a:bodyPr>
            <a:normAutofit/>
          </a:bodyPr>
          <a:lstStyle/>
          <a:p>
            <a:pPr algn="ctr"/>
            <a:r>
              <a:rPr lang="fr-FR" sz="3200" b="1" dirty="0" smtClean="0">
                <a:solidFill>
                  <a:schemeClr val="tx1"/>
                </a:solidFill>
                <a:latin typeface="Times New Roman" pitchFamily="18" charset="0"/>
                <a:cs typeface="Times New Roman" pitchFamily="18" charset="0"/>
              </a:rPr>
              <a:t>Caractéristiques d’une image</a:t>
            </a:r>
            <a:endParaRPr lang="fr-FR" sz="3200" b="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571472" y="1214422"/>
            <a:ext cx="8115328" cy="4805378"/>
          </a:xfrm>
        </p:spPr>
        <p:txBody>
          <a:bodyPr>
            <a:normAutofit/>
          </a:bodyPr>
          <a:lstStyle/>
          <a:p>
            <a:r>
              <a:rPr lang="fr-FR" b="1" dirty="0" smtClean="0">
                <a:latin typeface="Times New Roman" pitchFamily="18" charset="0"/>
                <a:cs typeface="Times New Roman" pitchFamily="18" charset="0"/>
              </a:rPr>
              <a:t>Texture : </a:t>
            </a:r>
            <a:r>
              <a:rPr lang="fr-FR" dirty="0" smtClean="0">
                <a:latin typeface="Times New Roman" pitchFamily="18" charset="0"/>
                <a:cs typeface="Times New Roman" pitchFamily="18" charset="0"/>
              </a:rPr>
              <a:t>répartition statistique ou géométrique des intensités dans l’image.</a:t>
            </a:r>
          </a:p>
          <a:p>
            <a:endParaRPr lang="fr-FR"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Contour</a:t>
            </a:r>
            <a:r>
              <a:rPr lang="fr-FR" dirty="0" smtClean="0">
                <a:latin typeface="Times New Roman" pitchFamily="18" charset="0"/>
                <a:cs typeface="Times New Roman" pitchFamily="18" charset="0"/>
              </a:rPr>
              <a:t> : limite entre deux (ou un groupe de) pixels dont la différence de niveau de gris (couleur) est significative.</a:t>
            </a:r>
          </a:p>
          <a:p>
            <a:endParaRPr lang="fr-FR" b="1"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Région </a:t>
            </a:r>
            <a:r>
              <a:rPr lang="fr-FR" dirty="0" smtClean="0">
                <a:latin typeface="Times New Roman" pitchFamily="18" charset="0"/>
                <a:cs typeface="Times New Roman" pitchFamily="18" charset="0"/>
              </a:rPr>
              <a:t>: groupe de pixels présentant des caractéristiques similaires (intensité, mouvement, etc.).</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27</a:t>
            </a:fld>
            <a:endParaRPr lang="fr-BE"/>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571480"/>
            <a:ext cx="7772400" cy="725470"/>
          </a:xfrm>
        </p:spPr>
        <p:txBody>
          <a:bodyPr>
            <a:noAutofit/>
          </a:bodyPr>
          <a:lstStyle/>
          <a:p>
            <a:pPr lvl="0" algn="ctr"/>
            <a:r>
              <a:rPr lang="fr-FR" sz="3200" b="1" dirty="0" smtClean="0">
                <a:solidFill>
                  <a:schemeClr val="tx1"/>
                </a:solidFill>
                <a:latin typeface="Times New Roman" pitchFamily="18" charset="0"/>
                <a:cs typeface="Times New Roman" pitchFamily="18" charset="0"/>
              </a:rPr>
              <a:t>Différent Format de l’image :</a:t>
            </a:r>
            <a:br>
              <a:rPr lang="fr-FR" sz="3200" b="1" dirty="0" smtClean="0">
                <a:solidFill>
                  <a:schemeClr val="tx1"/>
                </a:solidFill>
                <a:latin typeface="Times New Roman" pitchFamily="18" charset="0"/>
                <a:cs typeface="Times New Roman" pitchFamily="18" charset="0"/>
              </a:rPr>
            </a:br>
            <a:endParaRPr lang="fr-FR" sz="3200" b="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428596" y="928670"/>
            <a:ext cx="8258204" cy="5091130"/>
          </a:xfrm>
        </p:spPr>
        <p:txBody>
          <a:bodyPr>
            <a:noAutofit/>
          </a:bodyPr>
          <a:lstStyle/>
          <a:p>
            <a:pPr lvl="0">
              <a:buNone/>
            </a:pPr>
            <a:r>
              <a:rPr lang="fr-FR" sz="2000" b="1" dirty="0" smtClean="0">
                <a:latin typeface="Times New Roman" pitchFamily="18" charset="0"/>
                <a:cs typeface="Times New Roman" pitchFamily="18" charset="0"/>
              </a:rPr>
              <a:t>     Différent Format de l’image : </a:t>
            </a:r>
            <a:r>
              <a:rPr lang="fr-FR" sz="2000" dirty="0" smtClean="0">
                <a:latin typeface="Times New Roman" pitchFamily="18" charset="0"/>
                <a:cs typeface="Times New Roman" pitchFamily="18" charset="0"/>
              </a:rPr>
              <a:t>   Il n'existe pas de format idéal. Selon le cas, certains formats peuvent être préférables on distingue :</a:t>
            </a:r>
          </a:p>
          <a:p>
            <a:pPr lvl="0">
              <a:buNone/>
            </a:pPr>
            <a:endParaRPr lang="fr-FR" sz="2000" dirty="0" smtClean="0">
              <a:latin typeface="Times New Roman" pitchFamily="18" charset="0"/>
              <a:cs typeface="Times New Roman" pitchFamily="18" charset="0"/>
            </a:endParaRPr>
          </a:p>
          <a:p>
            <a:pPr lvl="1"/>
            <a:r>
              <a:rPr lang="fr-FR" sz="2000" b="1" dirty="0" smtClean="0">
                <a:latin typeface="Times New Roman" pitchFamily="18" charset="0"/>
                <a:cs typeface="Times New Roman" pitchFamily="18" charset="0"/>
              </a:rPr>
              <a:t>Format RAW (.</a:t>
            </a:r>
            <a:r>
              <a:rPr lang="fr-FR" sz="2000" b="1" dirty="0" err="1" smtClean="0">
                <a:latin typeface="Times New Roman" pitchFamily="18" charset="0"/>
                <a:cs typeface="Times New Roman" pitchFamily="18" charset="0"/>
              </a:rPr>
              <a:t>raw</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 Format de stockage des données brutes (pas d'en-tête, etc.)</a:t>
            </a:r>
          </a:p>
          <a:p>
            <a:pPr lvl="1"/>
            <a:endParaRPr lang="fr-FR" sz="2000" dirty="0" smtClean="0">
              <a:latin typeface="Times New Roman" pitchFamily="18" charset="0"/>
              <a:cs typeface="Times New Roman" pitchFamily="18" charset="0"/>
            </a:endParaRPr>
          </a:p>
          <a:p>
            <a:pPr lvl="1"/>
            <a:r>
              <a:rPr lang="fr-FR" sz="2000" b="1" dirty="0" smtClean="0">
                <a:latin typeface="Times New Roman" pitchFamily="18" charset="0"/>
                <a:cs typeface="Times New Roman" pitchFamily="18" charset="0"/>
              </a:rPr>
              <a:t> Format GIF (.</a:t>
            </a:r>
            <a:r>
              <a:rPr lang="fr-FR" sz="2000" b="1" dirty="0" err="1" smtClean="0">
                <a:latin typeface="Times New Roman" pitchFamily="18" charset="0"/>
                <a:cs typeface="Times New Roman" pitchFamily="18" charset="0"/>
              </a:rPr>
              <a:t>gif</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 Format de fichier graphique bitmap (raster) relativement dépassé. Permet un affichage très rapide, car les systèmes de visualisation gèrent très bien 256 couleurs par pixel. Les images GIF sont toujours compressées. Il y a possibilité d'avoir des images animées (appelées </a:t>
            </a:r>
            <a:r>
              <a:rPr lang="fr-FR" sz="2000" dirty="0" err="1" smtClean="0">
                <a:latin typeface="Times New Roman" pitchFamily="18" charset="0"/>
                <a:cs typeface="Times New Roman" pitchFamily="18" charset="0"/>
              </a:rPr>
              <a:t>GIFs</a:t>
            </a:r>
            <a:r>
              <a:rPr lang="fr-FR" sz="2000" dirty="0" smtClean="0">
                <a:latin typeface="Times New Roman" pitchFamily="18" charset="0"/>
                <a:cs typeface="Times New Roman" pitchFamily="18" charset="0"/>
              </a:rPr>
              <a:t> animés) en stockant plusieurs images au sein du même fichier.</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28</a:t>
            </a:fld>
            <a:endParaRPr lang="fr-BE"/>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600" b="1" dirty="0" smtClean="0">
                <a:solidFill>
                  <a:schemeClr val="tx1"/>
                </a:solidFill>
                <a:latin typeface="Times New Roman" pitchFamily="18" charset="0"/>
                <a:cs typeface="Times New Roman" pitchFamily="18" charset="0"/>
              </a:rPr>
              <a:t>Différent Format de l’image (2</a:t>
            </a:r>
            <a:r>
              <a:rPr lang="fr-FR" b="1" dirty="0" smtClean="0">
                <a:solidFill>
                  <a:schemeClr val="tx1"/>
                </a:solidFill>
                <a:latin typeface="Times New Roman" pitchFamily="18" charset="0"/>
                <a:cs typeface="Times New Roman" pitchFamily="18" charset="0"/>
              </a:rPr>
              <a:t>)</a:t>
            </a:r>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endParaRPr lang="fr-FR" dirty="0">
              <a:solidFill>
                <a:schemeClr val="tx1"/>
              </a:solidFill>
            </a:endParaRPr>
          </a:p>
        </p:txBody>
      </p:sp>
      <p:sp>
        <p:nvSpPr>
          <p:cNvPr id="3" name="Espace réservé du contenu 2"/>
          <p:cNvSpPr>
            <a:spLocks noGrp="1"/>
          </p:cNvSpPr>
          <p:nvPr>
            <p:ph sz="quarter" idx="1"/>
          </p:nvPr>
        </p:nvSpPr>
        <p:spPr>
          <a:xfrm>
            <a:off x="0" y="1071546"/>
            <a:ext cx="8786842" cy="4948254"/>
          </a:xfrm>
        </p:spPr>
        <p:txBody>
          <a:bodyPr/>
          <a:lstStyle/>
          <a:p>
            <a:pPr marL="450850" lvl="2" indent="-96838"/>
            <a:r>
              <a:rPr lang="fr-FR" b="1" dirty="0" smtClean="0">
                <a:latin typeface="Times New Roman" pitchFamily="18" charset="0"/>
                <a:cs typeface="Times New Roman" pitchFamily="18" charset="0"/>
              </a:rPr>
              <a:t>Format TGA :</a:t>
            </a:r>
            <a:r>
              <a:rPr lang="fr-FR" dirty="0" smtClean="0">
                <a:latin typeface="Times New Roman" pitchFamily="18" charset="0"/>
                <a:cs typeface="Times New Roman" pitchFamily="18" charset="0"/>
              </a:rPr>
              <a:t> Il est très utilisé pour stocker les images en vraie couleur codées sur 24 ou 32 bits.</a:t>
            </a:r>
          </a:p>
          <a:p>
            <a:pPr lvl="2">
              <a:buNone/>
            </a:pPr>
            <a:endParaRPr lang="fr-FR" dirty="0" smtClean="0">
              <a:latin typeface="Times New Roman" pitchFamily="18" charset="0"/>
              <a:cs typeface="Times New Roman" pitchFamily="18" charset="0"/>
            </a:endParaRPr>
          </a:p>
          <a:p>
            <a:pPr lvl="1"/>
            <a:r>
              <a:rPr lang="fr-FR" sz="2000" b="1" dirty="0" smtClean="0">
                <a:latin typeface="Times New Roman" pitchFamily="18" charset="0"/>
                <a:cs typeface="Times New Roman" pitchFamily="18" charset="0"/>
              </a:rPr>
              <a:t>Format JPEG (.</a:t>
            </a:r>
            <a:r>
              <a:rPr lang="fr-FR" sz="2000" b="1" dirty="0" err="1" smtClean="0">
                <a:latin typeface="Times New Roman" pitchFamily="18" charset="0"/>
                <a:cs typeface="Times New Roman" pitchFamily="18" charset="0"/>
              </a:rPr>
              <a:t>jpg</a:t>
            </a:r>
            <a:r>
              <a:rPr lang="fr-FR" sz="2000" b="1" dirty="0" smtClean="0">
                <a:latin typeface="Times New Roman" pitchFamily="18" charset="0"/>
                <a:cs typeface="Times New Roman" pitchFamily="18" charset="0"/>
              </a:rPr>
              <a:t>) et JPEG 2000 (.jp2) : </a:t>
            </a:r>
            <a:r>
              <a:rPr lang="fr-FR" sz="2000" dirty="0" smtClean="0">
                <a:latin typeface="Times New Roman" pitchFamily="18" charset="0"/>
                <a:cs typeface="Times New Roman" pitchFamily="18" charset="0"/>
              </a:rPr>
              <a:t>Le plus connu et le plus employé pour ses modes de compression variés. La compression JPEG (regroupement de carrés de 8x8 pixels) est destructrice, car elle diminue la qualité. </a:t>
            </a:r>
          </a:p>
          <a:p>
            <a:pPr lvl="1"/>
            <a:endParaRPr lang="fr-FR" sz="2000" dirty="0" smtClean="0">
              <a:latin typeface="Times New Roman" pitchFamily="18" charset="0"/>
              <a:cs typeface="Times New Roman" pitchFamily="18" charset="0"/>
            </a:endParaRPr>
          </a:p>
          <a:p>
            <a:pPr lvl="1"/>
            <a:r>
              <a:rPr lang="fr-FR" sz="2000" b="1" dirty="0" smtClean="0">
                <a:latin typeface="Times New Roman" pitchFamily="18" charset="0"/>
                <a:cs typeface="Times New Roman" pitchFamily="18" charset="0"/>
              </a:rPr>
              <a:t> Format TIFF (.tif) :</a:t>
            </a:r>
            <a:r>
              <a:rPr lang="fr-FR" sz="2000" dirty="0" smtClean="0">
                <a:latin typeface="Times New Roman" pitchFamily="18" charset="0"/>
                <a:cs typeface="Times New Roman" pitchFamily="18" charset="0"/>
              </a:rPr>
              <a:t> Ancien format de fichier graphique bitmap (raster) très utilisé, permet de stocker des images en noir et blanc, en couleurs réelles ainsi que des images indexées, faisant usage d'une palette de couleurs. </a:t>
            </a:r>
          </a:p>
          <a:p>
            <a:pPr lvl="1"/>
            <a:endParaRPr lang="fr-FR" sz="2000" dirty="0" smtClean="0">
              <a:latin typeface="Times New Roman" pitchFamily="18" charset="0"/>
              <a:cs typeface="Times New Roman" pitchFamily="18" charset="0"/>
            </a:endParaRPr>
          </a:p>
          <a:p>
            <a:pPr lvl="1"/>
            <a:r>
              <a:rPr lang="fr-FR" sz="2000" b="1" dirty="0" smtClean="0">
                <a:latin typeface="Times New Roman" pitchFamily="18" charset="0"/>
                <a:cs typeface="Times New Roman" pitchFamily="18" charset="0"/>
              </a:rPr>
              <a:t> Format PCX :</a:t>
            </a:r>
            <a:r>
              <a:rPr lang="fr-FR" sz="2000" dirty="0" smtClean="0">
                <a:latin typeface="Times New Roman" pitchFamily="18" charset="0"/>
                <a:cs typeface="Times New Roman" pitchFamily="18" charset="0"/>
              </a:rPr>
              <a:t> Ce format bitmap permet d'encoder des images dont la dimension peut aller jusqu'à 65536 par 65536 et codées sur 1 bit, 4 bit, 8 bit ou 24 bit (i.e., 2, 16, 256 ou 16 millions de couleurs). </a:t>
            </a:r>
          </a:p>
          <a:p>
            <a:pPr lvl="1"/>
            <a:endParaRPr lang="fr-FR" sz="2000" dirty="0" smtClean="0">
              <a:latin typeface="Times New Roman" pitchFamily="18" charset="0"/>
              <a:cs typeface="Times New Roman" pitchFamily="18" charset="0"/>
            </a:endParaRP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29</a:t>
            </a:fld>
            <a:endParaRPr lang="fr-BE"/>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654032"/>
          </a:xfrm>
        </p:spPr>
        <p:txBody>
          <a:bodyPr>
            <a:normAutofit fontScale="90000"/>
          </a:bodyPr>
          <a:lstStyle/>
          <a:p>
            <a:r>
              <a:rPr lang="fr-FR" dirty="0" smtClean="0">
                <a:latin typeface="Times New Roman" pitchFamily="18" charset="0"/>
                <a:cs typeface="Times New Roman" pitchFamily="18" charset="0"/>
              </a:rPr>
              <a:t>Qu'est- ce que l'image numérique ?</a:t>
            </a:r>
          </a:p>
        </p:txBody>
      </p:sp>
      <p:sp>
        <p:nvSpPr>
          <p:cNvPr id="3" name="Espace réservé du contenu 2"/>
          <p:cNvSpPr>
            <a:spLocks noGrp="1"/>
          </p:cNvSpPr>
          <p:nvPr>
            <p:ph sz="quarter" idx="1"/>
          </p:nvPr>
        </p:nvSpPr>
        <p:spPr>
          <a:xfrm>
            <a:off x="285720" y="1000108"/>
            <a:ext cx="8401080" cy="5019692"/>
          </a:xfrm>
        </p:spPr>
        <p:txBody>
          <a:bodyPr>
            <a:noAutofit/>
          </a:bodyPr>
          <a:lstStyle/>
          <a:p>
            <a:r>
              <a:rPr lang="fr-FR" sz="2400" dirty="0" smtClean="0">
                <a:latin typeface="Times New Roman" pitchFamily="18" charset="0"/>
                <a:cs typeface="Times New Roman" pitchFamily="18" charset="0"/>
              </a:rPr>
              <a:t>On désigne sous le terme d‘ image numérique toute image (dessin, icône, photographie...)  Acquise, créée, traitée, stockée sous forme binaire (suite de 0 et de 1):</a:t>
            </a:r>
          </a:p>
          <a:p>
            <a:endParaRPr lang="fr-FR" sz="2400" dirty="0" smtClean="0">
              <a:latin typeface="Times New Roman" pitchFamily="18" charset="0"/>
              <a:cs typeface="Times New Roman" pitchFamily="18" charset="0"/>
            </a:endParaRPr>
          </a:p>
          <a:p>
            <a:pPr lvl="2">
              <a:buFont typeface="Wingdings" pitchFamily="2" charset="2"/>
              <a:buChar char="q"/>
            </a:pPr>
            <a:r>
              <a:rPr lang="fr-FR" sz="1800" dirty="0" smtClean="0">
                <a:latin typeface="Times New Roman" pitchFamily="18" charset="0"/>
                <a:cs typeface="Times New Roman" pitchFamily="18" charset="0"/>
              </a:rPr>
              <a:t>Acquise par des dispositifs comme le scanners, les appareils photo. </a:t>
            </a:r>
          </a:p>
          <a:p>
            <a:pPr lvl="2">
              <a:buFont typeface="Wingdings" pitchFamily="2" charset="2"/>
              <a:buChar char="q"/>
            </a:pPr>
            <a:endParaRPr lang="fr-FR" sz="1800" dirty="0" smtClean="0">
              <a:latin typeface="Times New Roman" pitchFamily="18" charset="0"/>
              <a:cs typeface="Times New Roman" pitchFamily="18" charset="0"/>
            </a:endParaRPr>
          </a:p>
          <a:p>
            <a:pPr lvl="2">
              <a:buFont typeface="Wingdings" pitchFamily="2" charset="2"/>
              <a:buChar char="q"/>
            </a:pPr>
            <a:r>
              <a:rPr lang="fr-FR" sz="1800" dirty="0" smtClean="0">
                <a:latin typeface="Times New Roman" pitchFamily="18" charset="0"/>
                <a:cs typeface="Times New Roman" pitchFamily="18" charset="0"/>
              </a:rPr>
              <a:t>Créée directement par des programmes informatiques.</a:t>
            </a:r>
          </a:p>
          <a:p>
            <a:pPr lvl="2">
              <a:buFont typeface="Wingdings" pitchFamily="2" charset="2"/>
              <a:buChar char="q"/>
            </a:pPr>
            <a:endParaRPr lang="fr-FR" sz="1800" dirty="0" smtClean="0">
              <a:latin typeface="Times New Roman" pitchFamily="18" charset="0"/>
              <a:cs typeface="Times New Roman" pitchFamily="18" charset="0"/>
            </a:endParaRPr>
          </a:p>
          <a:p>
            <a:pPr lvl="2">
              <a:buFont typeface="Wingdings" pitchFamily="2" charset="2"/>
              <a:buChar char="q"/>
            </a:pPr>
            <a:r>
              <a:rPr lang="fr-FR" sz="1800" dirty="0" smtClean="0">
                <a:latin typeface="Times New Roman" pitchFamily="18" charset="0"/>
                <a:cs typeface="Times New Roman" pitchFamily="18" charset="0"/>
              </a:rPr>
              <a:t>Traitée grâce à des outils informatiques. Il est facile de la modifier en taille, en couleur, d'ajouter ou supprimer des éléments.</a:t>
            </a:r>
          </a:p>
          <a:p>
            <a:pPr lvl="2"/>
            <a:endParaRPr lang="fr-FR" sz="1800" dirty="0" smtClean="0">
              <a:latin typeface="Times New Roman" pitchFamily="18" charset="0"/>
              <a:cs typeface="Times New Roman" pitchFamily="18" charset="0"/>
            </a:endParaRPr>
          </a:p>
          <a:p>
            <a:pPr lvl="2">
              <a:buFont typeface="Wingdings" pitchFamily="2" charset="2"/>
              <a:buChar char="q"/>
            </a:pPr>
            <a:r>
              <a:rPr lang="fr-FR" sz="1800" dirty="0" smtClean="0">
                <a:latin typeface="Times New Roman" pitchFamily="18" charset="0"/>
                <a:cs typeface="Times New Roman" pitchFamily="18" charset="0"/>
              </a:rPr>
              <a:t>Stockée sur un support informatique (disquette, disque dur, CD-ROM ...).</a:t>
            </a:r>
          </a:p>
          <a:p>
            <a:endParaRPr lang="fr-FR" sz="28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a:t>
            </a:fld>
            <a:endParaRPr lang="fr-BE"/>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96908"/>
          </a:xfrm>
        </p:spPr>
        <p:txBody>
          <a:bodyPr>
            <a:normAutofit/>
          </a:bodyPr>
          <a:lstStyle/>
          <a:p>
            <a:pPr algn="ctr"/>
            <a:r>
              <a:rPr lang="fr-FR" sz="3200" b="1" dirty="0" smtClean="0">
                <a:solidFill>
                  <a:schemeClr val="tx1"/>
                </a:solidFill>
                <a:latin typeface="Times New Roman" pitchFamily="18" charset="0"/>
                <a:cs typeface="Times New Roman" pitchFamily="18" charset="0"/>
              </a:rPr>
              <a:t>Différent Format de l’image (3)</a:t>
            </a:r>
            <a:endParaRPr lang="fr-FR" sz="3200" dirty="0"/>
          </a:p>
        </p:txBody>
      </p:sp>
      <p:sp>
        <p:nvSpPr>
          <p:cNvPr id="3" name="Espace réservé du contenu 2"/>
          <p:cNvSpPr>
            <a:spLocks noGrp="1"/>
          </p:cNvSpPr>
          <p:nvPr>
            <p:ph sz="quarter" idx="1"/>
          </p:nvPr>
        </p:nvSpPr>
        <p:spPr>
          <a:xfrm>
            <a:off x="214282" y="1447800"/>
            <a:ext cx="8572560" cy="4572000"/>
          </a:xfrm>
        </p:spPr>
        <p:txBody>
          <a:bodyPr>
            <a:noAutofit/>
          </a:bodyPr>
          <a:lstStyle/>
          <a:p>
            <a:r>
              <a:rPr lang="fr-FR" sz="2200" b="1" dirty="0" smtClean="0">
                <a:latin typeface="Times New Roman" pitchFamily="18" charset="0"/>
                <a:cs typeface="Times New Roman" pitchFamily="18" charset="0"/>
              </a:rPr>
              <a:t>Format PNG (Portable Network </a:t>
            </a:r>
            <a:r>
              <a:rPr lang="fr-FR" sz="2200" b="1" dirty="0" err="1" smtClean="0">
                <a:latin typeface="Times New Roman" pitchFamily="18" charset="0"/>
                <a:cs typeface="Times New Roman" pitchFamily="18" charset="0"/>
              </a:rPr>
              <a:t>Graphics</a:t>
            </a:r>
            <a:r>
              <a:rPr lang="fr-FR" sz="2200" b="1" dirty="0" smtClean="0">
                <a:latin typeface="Times New Roman" pitchFamily="18" charset="0"/>
                <a:cs typeface="Times New Roman" pitchFamily="18" charset="0"/>
              </a:rPr>
              <a:t>, ou format Ping) :</a:t>
            </a:r>
            <a:r>
              <a:rPr lang="fr-FR" sz="2200" dirty="0" smtClean="0">
                <a:latin typeface="Times New Roman" pitchFamily="18" charset="0"/>
                <a:cs typeface="Times New Roman" pitchFamily="18" charset="0"/>
              </a:rPr>
              <a:t> Ce format permet de stocker des images en noir et blanc, en couleurs et des images indexées, faisant usage d'une palette de 256 couleurs. De plus, il supporte la transparence par couche alpha (possibilité de définir 256 niveaux de transparence), alors que le format GIF ne peut définir qu'une seule couleur de la palette comme transparente. </a:t>
            </a:r>
          </a:p>
          <a:p>
            <a:pPr lvl="1"/>
            <a:endParaRPr lang="fr-FR" sz="2000"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Format BMP :</a:t>
            </a:r>
            <a:r>
              <a:rPr lang="fr-FR" sz="2000" dirty="0" smtClean="0">
                <a:latin typeface="Times New Roman" pitchFamily="18" charset="0"/>
                <a:cs typeface="Times New Roman" pitchFamily="18" charset="0"/>
              </a:rPr>
              <a:t> Le format </a:t>
            </a:r>
            <a:r>
              <a:rPr lang="fr-FR" sz="2000" b="1" dirty="0" smtClean="0">
                <a:latin typeface="Times New Roman" pitchFamily="18" charset="0"/>
                <a:cs typeface="Times New Roman" pitchFamily="18" charset="0"/>
              </a:rPr>
              <a:t>BMP</a:t>
            </a:r>
            <a:r>
              <a:rPr lang="fr-FR" sz="2000" dirty="0" smtClean="0">
                <a:latin typeface="Times New Roman" pitchFamily="18" charset="0"/>
                <a:cs typeface="Times New Roman" pitchFamily="18" charset="0"/>
              </a:rPr>
              <a:t> est un des formats les plus simples développé conjointement par Microsoft et IBM, Un fichier .BMP est un fichier bitmap permet de  stocker les pixels sous forme de tableau de points et gérant les couleurs soit en couleur vraie soit grâce à une palette indexée</a:t>
            </a:r>
          </a:p>
          <a:p>
            <a:endParaRPr lang="fr-FR" sz="20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30</a:t>
            </a:fld>
            <a:endParaRPr lang="fr-BE"/>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re 1"/>
          <p:cNvSpPr>
            <a:spLocks noGrp="1"/>
          </p:cNvSpPr>
          <p:nvPr>
            <p:ph type="title"/>
          </p:nvPr>
        </p:nvSpPr>
        <p:spPr>
          <a:xfrm>
            <a:off x="642938" y="1"/>
            <a:ext cx="7772400" cy="571480"/>
          </a:xfrm>
        </p:spPr>
        <p:txBody>
          <a:bodyPr>
            <a:normAutofit fontScale="90000"/>
          </a:bodyPr>
          <a:lstStyle/>
          <a:p>
            <a:pPr algn="ctr"/>
            <a:r>
              <a:rPr lang="fr-FR" dirty="0" smtClean="0">
                <a:solidFill>
                  <a:schemeClr val="tx1"/>
                </a:solidFill>
                <a:latin typeface="Times New Roman" pitchFamily="18" charset="0"/>
                <a:cs typeface="Times New Roman" pitchFamily="18" charset="0"/>
              </a:rPr>
              <a:t>Formats d’images</a:t>
            </a:r>
            <a:endParaRPr lang="ar-DZ" dirty="0" smtClean="0">
              <a:solidFill>
                <a:schemeClr val="tx1"/>
              </a:solidFill>
              <a:latin typeface="Times New Roman" pitchFamily="18" charset="0"/>
              <a:cs typeface="Times New Roman" pitchFamily="18" charset="0"/>
            </a:endParaRPr>
          </a:p>
        </p:txBody>
      </p:sp>
      <p:graphicFrame>
        <p:nvGraphicFramePr>
          <p:cNvPr id="1026" name="Object 2"/>
          <p:cNvGraphicFramePr>
            <a:graphicFrameLocks noChangeAspect="1"/>
          </p:cNvGraphicFramePr>
          <p:nvPr/>
        </p:nvGraphicFramePr>
        <p:xfrm>
          <a:off x="285720" y="571480"/>
          <a:ext cx="8291512" cy="7562850"/>
        </p:xfrm>
        <a:graphic>
          <a:graphicData uri="http://schemas.openxmlformats.org/presentationml/2006/ole">
            <p:oleObj spid="_x0000_s1026" name="Document" r:id="rId3" imgW="6447478" imgH="5758164" progId="">
              <p:embed/>
            </p:oleObj>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re 1"/>
          <p:cNvSpPr>
            <a:spLocks noGrp="1"/>
          </p:cNvSpPr>
          <p:nvPr>
            <p:ph type="title"/>
          </p:nvPr>
        </p:nvSpPr>
        <p:spPr>
          <a:xfrm>
            <a:off x="642938" y="0"/>
            <a:ext cx="7772400" cy="714375"/>
          </a:xfrm>
        </p:spPr>
        <p:txBody>
          <a:bodyPr>
            <a:normAutofit fontScale="90000"/>
          </a:bodyPr>
          <a:lstStyle/>
          <a:p>
            <a:pPr algn="ctr"/>
            <a:r>
              <a:rPr lang="fr-FR" smtClean="0"/>
              <a:t>Principaux Formats d’images</a:t>
            </a:r>
            <a:endParaRPr lang="ar-DZ" smtClean="0"/>
          </a:p>
        </p:txBody>
      </p:sp>
      <p:graphicFrame>
        <p:nvGraphicFramePr>
          <p:cNvPr id="2050" name="Object 2"/>
          <p:cNvGraphicFramePr>
            <a:graphicFrameLocks noChangeAspect="1"/>
          </p:cNvGraphicFramePr>
          <p:nvPr/>
        </p:nvGraphicFramePr>
        <p:xfrm>
          <a:off x="357188" y="1069975"/>
          <a:ext cx="8291512" cy="7640638"/>
        </p:xfrm>
        <a:graphic>
          <a:graphicData uri="http://schemas.openxmlformats.org/presentationml/2006/ole">
            <p:oleObj spid="_x0000_s2050" name="Document" r:id="rId3" imgW="6300753" imgH="5744245" progId="">
              <p:embed/>
            </p:oleObj>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a:t>
            </a:r>
            <a:endParaRPr lang="fr-FR"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33</a:t>
            </a:fld>
            <a:endParaRPr lang="fr-BE"/>
          </a:p>
        </p:txBody>
      </p:sp>
      <p:sp>
        <p:nvSpPr>
          <p:cNvPr id="5" name="Espace réservé du contenu 4"/>
          <p:cNvSpPr>
            <a:spLocks noGrp="1"/>
          </p:cNvSpPr>
          <p:nvPr>
            <p:ph sz="quarter" idx="1"/>
          </p:nvPr>
        </p:nvSpPr>
        <p:spPr/>
        <p:txBody>
          <a:bodyPr/>
          <a:lstStyle/>
          <a:p>
            <a:endParaRPr lang="fr-FR" dirty="0"/>
          </a:p>
        </p:txBody>
      </p:sp>
      <p:pic>
        <p:nvPicPr>
          <p:cNvPr id="55298" name="Picture 2"/>
          <p:cNvPicPr>
            <a:picLocks noChangeAspect="1" noChangeArrowheads="1"/>
          </p:cNvPicPr>
          <p:nvPr/>
        </p:nvPicPr>
        <p:blipFill>
          <a:blip r:embed="rId2" cstate="print"/>
          <a:srcRect/>
          <a:stretch>
            <a:fillRect/>
          </a:stretch>
        </p:blipFill>
        <p:spPr bwMode="auto">
          <a:xfrm>
            <a:off x="683568" y="1328738"/>
            <a:ext cx="8136904" cy="4764558"/>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96908"/>
          </a:xfrm>
        </p:spPr>
        <p:txBody>
          <a:bodyPr/>
          <a:lstStyle/>
          <a:p>
            <a:pPr algn="ctr"/>
            <a:r>
              <a:rPr lang="fr-FR" b="1" dirty="0" smtClean="0">
                <a:latin typeface="Times New Roman" pitchFamily="18" charset="0"/>
                <a:cs typeface="Times New Roman" pitchFamily="18" charset="0"/>
              </a:rPr>
              <a:t>Image numérique </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357158" y="1285860"/>
            <a:ext cx="8329642" cy="4733940"/>
          </a:xfrm>
        </p:spPr>
        <p:txBody>
          <a:bodyPr>
            <a:normAutofit/>
          </a:bodyPr>
          <a:lstStyle/>
          <a:p>
            <a:r>
              <a:rPr lang="fr-FR" dirty="0" smtClean="0"/>
              <a:t> </a:t>
            </a:r>
            <a:r>
              <a:rPr lang="fr-FR" sz="2400" dirty="0" smtClean="0">
                <a:latin typeface="Times New Roman" pitchFamily="18" charset="0"/>
                <a:cs typeface="Times New Roman" pitchFamily="18" charset="0"/>
              </a:rPr>
              <a:t>L’image numérique est l’image dont la surface est divisée en éléments de taille fixe appelés cellules ou pixels. </a:t>
            </a:r>
          </a:p>
          <a:p>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smtClean="0"/>
          </a:p>
          <a:p>
            <a:pPr>
              <a:buNone/>
            </a:pPr>
            <a:endParaRPr lang="fr-FR" dirty="0"/>
          </a:p>
        </p:txBody>
      </p:sp>
      <p:pic>
        <p:nvPicPr>
          <p:cNvPr id="6" name="Picture 2"/>
          <p:cNvPicPr>
            <a:picLocks noChangeAspect="1" noChangeArrowheads="1"/>
          </p:cNvPicPr>
          <p:nvPr/>
        </p:nvPicPr>
        <p:blipFill>
          <a:blip r:embed="rId3" cstate="print"/>
          <a:srcRect/>
          <a:stretch>
            <a:fillRect/>
          </a:stretch>
        </p:blipFill>
        <p:spPr bwMode="auto">
          <a:xfrm>
            <a:off x="2428860" y="2357430"/>
            <a:ext cx="4000528" cy="3071834"/>
          </a:xfrm>
          <a:prstGeom prst="rect">
            <a:avLst/>
          </a:prstGeom>
          <a:noFill/>
          <a:ln w="9525">
            <a:noFill/>
            <a:miter lim="800000"/>
            <a:headEnd/>
            <a:tailEnd/>
          </a:ln>
          <a:effectLst/>
        </p:spPr>
      </p:pic>
      <p:sp>
        <p:nvSpPr>
          <p:cNvPr id="7" name="Rectangle 6"/>
          <p:cNvSpPr/>
          <p:nvPr/>
        </p:nvSpPr>
        <p:spPr>
          <a:xfrm>
            <a:off x="6500826" y="2786058"/>
            <a:ext cx="928694" cy="50006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2600" dirty="0" smtClean="0">
                <a:solidFill>
                  <a:schemeClr val="tx1"/>
                </a:solidFill>
                <a:latin typeface="Times New Roman" pitchFamily="18" charset="0"/>
                <a:cs typeface="Times New Roman" pitchFamily="18" charset="0"/>
              </a:rPr>
              <a:t>Pixel</a:t>
            </a:r>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4</a:t>
            </a:fld>
            <a:endParaRPr lang="fr-BE"/>
          </a:p>
        </p:txBody>
      </p:sp>
      <p:sp>
        <p:nvSpPr>
          <p:cNvPr id="9" name="ZoneTexte 8"/>
          <p:cNvSpPr txBox="1"/>
          <p:nvPr/>
        </p:nvSpPr>
        <p:spPr>
          <a:xfrm>
            <a:off x="714348" y="5357826"/>
            <a:ext cx="8429652" cy="1200329"/>
          </a:xfrm>
          <a:prstGeom prst="rect">
            <a:avLst/>
          </a:prstGeom>
          <a:noFill/>
        </p:spPr>
        <p:txBody>
          <a:bodyPr wrap="square" rtlCol="0">
            <a:spAutoFit/>
          </a:bodyPr>
          <a:lstStyle/>
          <a:p>
            <a:r>
              <a:rPr lang="fr-FR" sz="2400" b="1" u="sng" dirty="0" smtClean="0">
                <a:latin typeface="Times New Roman" pitchFamily="18" charset="0"/>
                <a:cs typeface="Times New Roman" pitchFamily="18" charset="0"/>
              </a:rPr>
              <a:t>Le pixel </a:t>
            </a:r>
            <a:r>
              <a:rPr lang="fr-FR" sz="2400" dirty="0" smtClean="0">
                <a:latin typeface="Times New Roman" pitchFamily="18" charset="0"/>
                <a:cs typeface="Times New Roman" pitchFamily="18" charset="0"/>
              </a:rPr>
              <a:t>(Picture </a:t>
            </a:r>
            <a:r>
              <a:rPr lang="fr-FR" sz="2400" dirty="0" err="1" smtClean="0">
                <a:latin typeface="Times New Roman" pitchFamily="18" charset="0"/>
                <a:cs typeface="Times New Roman" pitchFamily="18" charset="0"/>
              </a:rPr>
              <a:t>Element</a:t>
            </a:r>
            <a:r>
              <a:rPr lang="fr-FR" sz="2400" dirty="0" smtClean="0">
                <a:latin typeface="Times New Roman" pitchFamily="18" charset="0"/>
                <a:cs typeface="Times New Roman" pitchFamily="18" charset="0"/>
              </a:rPr>
              <a:t>, px) est une unité de base, de taille carrée ou rectangulaire. Elle permet de mesurer la définition d’une image matricielle.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0"/>
            <a:ext cx="8115328" cy="939784"/>
          </a:xfrm>
        </p:spPr>
        <p:txBody>
          <a:bodyPr>
            <a:normAutofit/>
          </a:bodyPr>
          <a:lstStyle/>
          <a:p>
            <a:pPr algn="ctr"/>
            <a:r>
              <a:rPr lang="fr-FR" sz="2800" i="1" dirty="0" smtClean="0">
                <a:solidFill>
                  <a:schemeClr val="tx1"/>
                </a:solidFill>
                <a:latin typeface="Times New Roman" pitchFamily="18" charset="0"/>
                <a:cs typeface="Times New Roman" pitchFamily="18" charset="0"/>
              </a:rPr>
              <a:t>Type d’image (Selon la représentation numérique ) </a:t>
            </a:r>
            <a:endParaRPr lang="fr-FR" sz="2800" i="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357158" y="1000108"/>
            <a:ext cx="8786842" cy="2643206"/>
          </a:xfrm>
        </p:spPr>
        <p:txBody>
          <a:bodyPr>
            <a:normAutofit/>
          </a:bodyPr>
          <a:lstStyle/>
          <a:p>
            <a:pPr marL="514350" indent="-514350">
              <a:buAutoNum type="arabicPeriod"/>
            </a:pPr>
            <a:r>
              <a:rPr lang="fr-FR" sz="2600" b="1" u="sng" dirty="0" smtClean="0">
                <a:latin typeface="Times New Roman" pitchFamily="18" charset="0"/>
                <a:cs typeface="Times New Roman" pitchFamily="18" charset="0"/>
              </a:rPr>
              <a:t>Images Matricielles ou bitmap </a:t>
            </a:r>
            <a:r>
              <a:rPr lang="fr-FR" sz="2600" b="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C</a:t>
            </a:r>
            <a:r>
              <a:rPr lang="fr-FR" sz="2200" i="1" dirty="0" smtClean="0">
                <a:latin typeface="Times New Roman" pitchFamily="18" charset="0"/>
                <a:cs typeface="Times New Roman" pitchFamily="18" charset="0"/>
              </a:rPr>
              <a:t>e sont les niveaux de gris des pixels et leur position dans l’image qui définissent le contenu de celle-ci.</a:t>
            </a:r>
          </a:p>
          <a:p>
            <a:pPr marL="457200" indent="-457200">
              <a:buAutoNum type="arabicPeriod"/>
            </a:pPr>
            <a:endParaRPr lang="fr-FR" sz="2200" i="1" dirty="0" smtClean="0">
              <a:latin typeface="Times New Roman" pitchFamily="18" charset="0"/>
              <a:cs typeface="Times New Roman" pitchFamily="18" charset="0"/>
            </a:endParaRPr>
          </a:p>
          <a:p>
            <a:pPr>
              <a:buFont typeface="Arial" pitchFamily="34" charset="0"/>
              <a:buChar char="•"/>
            </a:pPr>
            <a:r>
              <a:rPr lang="fr-FR" sz="2200" i="1" dirty="0" smtClean="0">
                <a:latin typeface="Times New Roman" pitchFamily="18" charset="0"/>
                <a:cs typeface="Times New Roman" pitchFamily="18" charset="0"/>
              </a:rPr>
              <a:t> Les formats les plus connus sont RAW, BMP, TIFF (compression), JPEG (compression), GIF (compression)ou PNG (compression).</a:t>
            </a:r>
          </a:p>
          <a:p>
            <a:pPr lvl="1">
              <a:buFont typeface="Arial" pitchFamily="34" charset="0"/>
              <a:buChar char="•"/>
            </a:pPr>
            <a:endParaRPr lang="fr-FR" sz="2600" dirty="0" smtClean="0">
              <a:latin typeface="Times New Roman" pitchFamily="18" charset="0"/>
              <a:cs typeface="Times New Roman" pitchFamily="18" charset="0"/>
            </a:endParaRPr>
          </a:p>
          <a:p>
            <a:pPr lvl="1">
              <a:buFont typeface="Arial" pitchFamily="34" charset="0"/>
              <a:buChar char="•"/>
            </a:pPr>
            <a:endParaRPr lang="fr-FR" sz="2600" dirty="0" smtClean="0">
              <a:latin typeface="Times New Roman" pitchFamily="18" charset="0"/>
              <a:cs typeface="Times New Roman" pitchFamily="18" charset="0"/>
            </a:endParaRPr>
          </a:p>
          <a:p>
            <a:pPr lvl="1">
              <a:buFont typeface="Arial" pitchFamily="34" charset="0"/>
              <a:buChar char="•"/>
            </a:pPr>
            <a:endParaRPr lang="fr-FR" sz="2200" dirty="0" smtClean="0"/>
          </a:p>
          <a:p>
            <a:pPr>
              <a:buNone/>
            </a:pPr>
            <a:endParaRPr lang="fr-FR" b="1" dirty="0" smtClean="0">
              <a:latin typeface="Times New Roman" pitchFamily="18" charset="0"/>
              <a:cs typeface="Times New Roman" pitchFamily="18" charset="0"/>
            </a:endParaRPr>
          </a:p>
          <a:p>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a:t>
            </a:fld>
            <a:endParaRPr lang="fr-BE"/>
          </a:p>
        </p:txBody>
      </p:sp>
      <p:pic>
        <p:nvPicPr>
          <p:cNvPr id="10" name="Picture 3"/>
          <p:cNvPicPr>
            <a:picLocks noChangeAspect="1" noChangeArrowheads="1"/>
          </p:cNvPicPr>
          <p:nvPr/>
        </p:nvPicPr>
        <p:blipFill>
          <a:blip r:embed="rId3" cstate="print"/>
          <a:srcRect/>
          <a:stretch>
            <a:fillRect/>
          </a:stretch>
        </p:blipFill>
        <p:spPr bwMode="auto">
          <a:xfrm>
            <a:off x="2285984" y="3643314"/>
            <a:ext cx="4391025" cy="24288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74638"/>
            <a:ext cx="8115328" cy="517842"/>
          </a:xfrm>
        </p:spPr>
        <p:txBody>
          <a:bodyPr>
            <a:normAutofit fontScale="90000"/>
          </a:bodyPr>
          <a:lstStyle/>
          <a:p>
            <a:r>
              <a:rPr lang="fr-FR" sz="2800" b="1" dirty="0" smtClean="0">
                <a:solidFill>
                  <a:schemeClr val="tx1"/>
                </a:solidFill>
                <a:latin typeface="Times New Roman" pitchFamily="18" charset="0"/>
                <a:cs typeface="Times New Roman" pitchFamily="18" charset="0"/>
              </a:rPr>
              <a:t>Type d’image (Selon la représentation numérique ) </a:t>
            </a:r>
            <a:endParaRPr lang="fr-FR" sz="2800"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6</a:t>
            </a:fld>
            <a:endParaRPr lang="fr-BE"/>
          </a:p>
        </p:txBody>
      </p:sp>
      <p:sp>
        <p:nvSpPr>
          <p:cNvPr id="4" name="Espace réservé du contenu 3"/>
          <p:cNvSpPr>
            <a:spLocks noGrp="1"/>
          </p:cNvSpPr>
          <p:nvPr>
            <p:ph sz="quarter" idx="1"/>
          </p:nvPr>
        </p:nvSpPr>
        <p:spPr>
          <a:xfrm>
            <a:off x="285720" y="1071546"/>
            <a:ext cx="8429684" cy="2786082"/>
          </a:xfrm>
        </p:spPr>
        <p:txBody>
          <a:bodyPr/>
          <a:lstStyle/>
          <a:p>
            <a:pPr marL="834390" lvl="1" indent="-514350">
              <a:buNone/>
            </a:pPr>
            <a:r>
              <a:rPr lang="fr-FR" sz="2600" b="1" u="sng" dirty="0" smtClean="0">
                <a:latin typeface="Times New Roman" pitchFamily="18" charset="0"/>
                <a:cs typeface="Times New Roman" pitchFamily="18" charset="0"/>
              </a:rPr>
              <a:t>2. Images Vectorielles </a:t>
            </a:r>
            <a:r>
              <a:rPr lang="fr-FR" sz="2600" b="1" dirty="0" smtClean="0">
                <a:latin typeface="Times New Roman" pitchFamily="18" charset="0"/>
                <a:cs typeface="Times New Roman" pitchFamily="18" charset="0"/>
              </a:rPr>
              <a:t>:</a:t>
            </a:r>
            <a:r>
              <a:rPr lang="fr-FR" sz="2200" b="1" dirty="0" smtClean="0">
                <a:latin typeface="Times New Roman" pitchFamily="18" charset="0"/>
                <a:cs typeface="Times New Roman" pitchFamily="18" charset="0"/>
              </a:rPr>
              <a:t> </a:t>
            </a:r>
            <a:r>
              <a:rPr lang="fr-FR" sz="2200" i="1" dirty="0" smtClean="0">
                <a:latin typeface="Times New Roman" pitchFamily="18" charset="0"/>
                <a:cs typeface="Times New Roman" pitchFamily="18" charset="0"/>
              </a:rPr>
              <a:t>Le contenu de l’image est défini par des vecteurs dont les coordonnées sont les coordonnées de points  représentant une forme .Ex : cercle = coordonnées du centre et le rayon</a:t>
            </a:r>
          </a:p>
          <a:p>
            <a:r>
              <a:rPr lang="fr-FR" sz="2200" i="1" dirty="0" smtClean="0">
                <a:latin typeface="Times New Roman" pitchFamily="18" charset="0"/>
                <a:cs typeface="Times New Roman" pitchFamily="18" charset="0"/>
              </a:rPr>
              <a:t>Les formats les plus connus sont : EPS, EMF et WMF(Métafichiers Windows).</a:t>
            </a:r>
          </a:p>
          <a:p>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2285984" y="3429000"/>
            <a:ext cx="4714908" cy="251936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654032"/>
          </a:xfrm>
        </p:spPr>
        <p:txBody>
          <a:bodyPr>
            <a:normAutofit fontScale="90000"/>
          </a:bodyPr>
          <a:lstStyle/>
          <a:p>
            <a:pPr algn="ctr"/>
            <a:r>
              <a:rPr lang="fr-FR" i="1" dirty="0" smtClean="0">
                <a:solidFill>
                  <a:schemeClr val="tx1"/>
                </a:solidFill>
                <a:latin typeface="Times New Roman" pitchFamily="18" charset="0"/>
                <a:cs typeface="Times New Roman" pitchFamily="18" charset="0"/>
              </a:rPr>
              <a:t>Matricielle VS vectorielle</a:t>
            </a:r>
            <a:endParaRPr lang="fr-FR" i="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571472" y="1142984"/>
            <a:ext cx="8358246" cy="4876816"/>
          </a:xfrm>
        </p:spPr>
        <p:txBody>
          <a:bodyPr>
            <a:normAutofit/>
          </a:bodyPr>
          <a:lstStyle/>
          <a:p>
            <a:pPr>
              <a:lnSpc>
                <a:spcPct val="90000"/>
              </a:lnSpc>
              <a:buFont typeface="Wingdings" pitchFamily="2" charset="2"/>
              <a:buNone/>
              <a:defRPr/>
            </a:pPr>
            <a:r>
              <a:rPr lang="fr-FR" sz="2000" b="1" dirty="0" smtClean="0">
                <a:latin typeface="Times New Roman" pitchFamily="18" charset="0"/>
                <a:cs typeface="Times New Roman" pitchFamily="18" charset="0"/>
              </a:rPr>
              <a:t>Image matricielle</a:t>
            </a:r>
          </a:p>
          <a:p>
            <a:pPr>
              <a:lnSpc>
                <a:spcPct val="90000"/>
              </a:lnSpc>
              <a:buFont typeface="Wingdings" pitchFamily="2" charset="2"/>
              <a:buChar char="à"/>
              <a:defRPr/>
            </a:pPr>
            <a:r>
              <a:rPr lang="fr-FR" sz="2000" i="1" dirty="0" smtClean="0">
                <a:latin typeface="Times New Roman" pitchFamily="18" charset="0"/>
                <a:cs typeface="Times New Roman" pitchFamily="18" charset="0"/>
              </a:rPr>
              <a:t>Plus la densité des points est élevée, plus le nombre d'informations est grand et plus la résolution d'image est élevée</a:t>
            </a:r>
          </a:p>
          <a:p>
            <a:pPr>
              <a:lnSpc>
                <a:spcPct val="90000"/>
              </a:lnSpc>
              <a:buFont typeface="Wingdings" pitchFamily="2" charset="2"/>
              <a:buChar char="à"/>
              <a:defRPr/>
            </a:pPr>
            <a:endParaRPr lang="fr-FR" sz="2000" i="1" dirty="0" smtClean="0">
              <a:latin typeface="Times New Roman" pitchFamily="18" charset="0"/>
              <a:cs typeface="Times New Roman" pitchFamily="18" charset="0"/>
            </a:endParaRPr>
          </a:p>
          <a:p>
            <a:pPr>
              <a:lnSpc>
                <a:spcPct val="90000"/>
              </a:lnSpc>
              <a:buFont typeface="Wingdings" pitchFamily="2" charset="2"/>
              <a:buChar char="à"/>
              <a:defRPr/>
            </a:pPr>
            <a:r>
              <a:rPr lang="fr-FR" sz="2000" i="1" dirty="0" smtClean="0">
                <a:latin typeface="Times New Roman" pitchFamily="18" charset="0"/>
                <a:cs typeface="Times New Roman" pitchFamily="18" charset="0"/>
              </a:rPr>
              <a:t>La place occupée en mémoire et la durée de traitement seront plus grandes</a:t>
            </a:r>
          </a:p>
          <a:p>
            <a:pPr>
              <a:lnSpc>
                <a:spcPct val="90000"/>
              </a:lnSpc>
              <a:buFont typeface="Wingdings" pitchFamily="2" charset="2"/>
              <a:buChar char="à"/>
              <a:defRPr/>
            </a:pPr>
            <a:endParaRPr lang="fr-FR" sz="2000" b="1" dirty="0" smtClean="0">
              <a:latin typeface="Times New Roman" pitchFamily="18" charset="0"/>
              <a:cs typeface="Times New Roman" pitchFamily="18" charset="0"/>
            </a:endParaRPr>
          </a:p>
          <a:p>
            <a:pPr>
              <a:buFont typeface="Wingdings" pitchFamily="2" charset="2"/>
              <a:buNone/>
              <a:defRPr/>
            </a:pPr>
            <a:r>
              <a:rPr lang="fr-FR" sz="2000" b="1" dirty="0" smtClean="0">
                <a:latin typeface="Times New Roman" pitchFamily="18" charset="0"/>
                <a:cs typeface="Times New Roman" pitchFamily="18" charset="0"/>
              </a:rPr>
              <a:t>Image vectorielle</a:t>
            </a:r>
          </a:p>
          <a:p>
            <a:pPr marL="36000" indent="-36000">
              <a:lnSpc>
                <a:spcPct val="90000"/>
              </a:lnSpc>
              <a:spcBef>
                <a:spcPts val="600"/>
              </a:spcBef>
              <a:buFont typeface="Wingdings" pitchFamily="2" charset="2"/>
              <a:buChar char="à"/>
              <a:defRPr/>
            </a:pPr>
            <a:r>
              <a:rPr lang="fr-FR" sz="2000" dirty="0" smtClean="0">
                <a:latin typeface="Times New Roman" pitchFamily="18" charset="0"/>
                <a:cs typeface="Times New Roman" pitchFamily="18" charset="0"/>
              </a:rPr>
              <a:t>Utilisée pour réaliser des schémas ou des plans.</a:t>
            </a:r>
          </a:p>
          <a:p>
            <a:pPr marL="36000" indent="-36000">
              <a:lnSpc>
                <a:spcPct val="90000"/>
              </a:lnSpc>
              <a:spcBef>
                <a:spcPts val="600"/>
              </a:spcBef>
              <a:buFont typeface="Wingdings" pitchFamily="2" charset="2"/>
              <a:buChar char="à"/>
              <a:defRPr/>
            </a:pPr>
            <a:r>
              <a:rPr lang="fr-FR" sz="2000" dirty="0" smtClean="0">
                <a:latin typeface="Times New Roman" pitchFamily="18" charset="0"/>
                <a:cs typeface="Times New Roman" pitchFamily="18" charset="0"/>
              </a:rPr>
              <a:t>Les principaux logiciels de traitement de texte, PAO et dessin industriel proposent de tels outils</a:t>
            </a:r>
          </a:p>
          <a:p>
            <a:pPr lvl="1">
              <a:lnSpc>
                <a:spcPct val="90000"/>
              </a:lnSpc>
              <a:defRPr/>
            </a:pPr>
            <a:r>
              <a:rPr lang="fr-FR" sz="2000" dirty="0" smtClean="0">
                <a:latin typeface="Times New Roman" pitchFamily="18" charset="0"/>
                <a:cs typeface="Times New Roman" pitchFamily="18" charset="0"/>
              </a:rPr>
              <a:t>occupe peu de place en mémoire</a:t>
            </a:r>
          </a:p>
          <a:p>
            <a:pPr lvl="1">
              <a:lnSpc>
                <a:spcPct val="90000"/>
              </a:lnSpc>
              <a:defRPr/>
            </a:pPr>
            <a:r>
              <a:rPr lang="fr-FR" sz="2000" dirty="0" smtClean="0">
                <a:latin typeface="Times New Roman" pitchFamily="18" charset="0"/>
                <a:cs typeface="Times New Roman" pitchFamily="18" charset="0"/>
              </a:rPr>
              <a:t>peut être agrandie ou réduite –zoomée- sans perte d'information</a:t>
            </a:r>
          </a:p>
          <a:p>
            <a:pPr lvl="1">
              <a:lnSpc>
                <a:spcPct val="90000"/>
              </a:lnSpc>
              <a:defRPr/>
            </a:pPr>
            <a:endParaRPr lang="ar-DZ" sz="2000" dirty="0" smtClean="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a:t>
            </a:fld>
            <a:endParaRPr lang="fr-BE"/>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71462"/>
            <a:ext cx="7772400" cy="582594"/>
          </a:xfrm>
        </p:spPr>
        <p:txBody>
          <a:bodyPr>
            <a:normAutofit fontScale="90000"/>
          </a:bodyPr>
          <a:lstStyle/>
          <a:p>
            <a:pPr algn="ctr"/>
            <a:r>
              <a:rPr lang="fr-FR" sz="3200" i="1" dirty="0" smtClean="0">
                <a:solidFill>
                  <a:schemeClr val="tx1"/>
                </a:solidFill>
                <a:latin typeface="Times New Roman" pitchFamily="18" charset="0"/>
                <a:cs typeface="Times New Roman" pitchFamily="18" charset="0"/>
              </a:rPr>
              <a:t>Matricielle VS vectorielle</a:t>
            </a:r>
            <a:endParaRPr lang="fr-FR" sz="3200"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8</a:t>
            </a:fld>
            <a:endParaRPr lang="fr-BE"/>
          </a:p>
        </p:txBody>
      </p:sp>
      <p:pic>
        <p:nvPicPr>
          <p:cNvPr id="52226" name="Picture 2"/>
          <p:cNvPicPr>
            <a:picLocks noGrp="1" noChangeAspect="1" noChangeArrowheads="1"/>
          </p:cNvPicPr>
          <p:nvPr>
            <p:ph sz="quarter" idx="1"/>
          </p:nvPr>
        </p:nvPicPr>
        <p:blipFill>
          <a:blip r:embed="rId2" cstate="print">
            <a:lum bright="-10000" contrast="10000"/>
          </a:blip>
          <a:srcRect/>
          <a:stretch>
            <a:fillRect/>
          </a:stretch>
        </p:blipFill>
        <p:spPr bwMode="auto">
          <a:xfrm>
            <a:off x="642910" y="357166"/>
            <a:ext cx="7858180" cy="3143272"/>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cstate="print">
            <a:lum bright="-10000" contrast="10000"/>
          </a:blip>
          <a:srcRect/>
          <a:stretch>
            <a:fillRect/>
          </a:stretch>
        </p:blipFill>
        <p:spPr bwMode="auto">
          <a:xfrm>
            <a:off x="500034" y="3429000"/>
            <a:ext cx="8215370" cy="307181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18654"/>
            <a:ext cx="7772400" cy="490066"/>
          </a:xfrm>
        </p:spPr>
        <p:txBody>
          <a:bodyPr>
            <a:normAutofit fontScale="90000"/>
          </a:bodyPr>
          <a:lstStyle/>
          <a:p>
            <a:pPr algn="ctr"/>
            <a:r>
              <a:rPr lang="fr-FR" i="1" dirty="0" smtClean="0">
                <a:solidFill>
                  <a:schemeClr val="tx1"/>
                </a:solidFill>
                <a:latin typeface="Times New Roman" pitchFamily="18" charset="0"/>
                <a:cs typeface="Times New Roman" pitchFamily="18" charset="0"/>
              </a:rPr>
              <a:t>Matricielle VS vectorielle</a:t>
            </a:r>
            <a:endParaRPr lang="fr-FR"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9</a:t>
            </a:fld>
            <a:endParaRPr lang="fr-BE"/>
          </a:p>
        </p:txBody>
      </p:sp>
      <p:sp>
        <p:nvSpPr>
          <p:cNvPr id="4" name="Espace réservé du contenu 3"/>
          <p:cNvSpPr>
            <a:spLocks noGrp="1"/>
          </p:cNvSpPr>
          <p:nvPr>
            <p:ph sz="quarter" idx="1"/>
          </p:nvPr>
        </p:nvSpPr>
        <p:spPr>
          <a:xfrm>
            <a:off x="914400" y="764704"/>
            <a:ext cx="7772400" cy="5255096"/>
          </a:xfrm>
        </p:spPr>
        <p:txBody>
          <a:bodyPr/>
          <a:lstStyle/>
          <a:p>
            <a:endParaRPr lang="fr-FR" dirty="0" smtClean="0"/>
          </a:p>
          <a:p>
            <a:r>
              <a:rPr lang="fr-FR" dirty="0" smtClean="0"/>
              <a:t>Quelques exemples :</a:t>
            </a:r>
            <a:endParaRPr lang="fr-FR" dirty="0"/>
          </a:p>
        </p:txBody>
      </p:sp>
      <p:pic>
        <p:nvPicPr>
          <p:cNvPr id="5" name="Image 4" descr="imageVectorielvsmatricielle.jpg"/>
          <p:cNvPicPr>
            <a:picLocks noChangeAspect="1"/>
          </p:cNvPicPr>
          <p:nvPr/>
        </p:nvPicPr>
        <p:blipFill>
          <a:blip r:embed="rId2" cstate="print"/>
          <a:stretch>
            <a:fillRect/>
          </a:stretch>
        </p:blipFill>
        <p:spPr>
          <a:xfrm>
            <a:off x="467544" y="1988840"/>
            <a:ext cx="3888432" cy="3240360"/>
          </a:xfrm>
          <a:prstGeom prst="rect">
            <a:avLst/>
          </a:prstGeom>
        </p:spPr>
      </p:pic>
      <p:pic>
        <p:nvPicPr>
          <p:cNvPr id="6" name="Image 5" descr="bmpvs.jpg"/>
          <p:cNvPicPr>
            <a:picLocks noChangeAspect="1"/>
          </p:cNvPicPr>
          <p:nvPr/>
        </p:nvPicPr>
        <p:blipFill>
          <a:blip r:embed="rId3" cstate="print"/>
          <a:stretch>
            <a:fillRect/>
          </a:stretch>
        </p:blipFill>
        <p:spPr>
          <a:xfrm>
            <a:off x="4860032" y="1772816"/>
            <a:ext cx="3866373" cy="3456384"/>
          </a:xfrm>
          <a:prstGeom prst="rect">
            <a:avLst/>
          </a:prstGeom>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543</TotalTime>
  <Words>2017</Words>
  <Application>Microsoft Office PowerPoint</Application>
  <PresentationFormat>Affichage à l'écran (4:3)</PresentationFormat>
  <Paragraphs>261</Paragraphs>
  <Slides>33</Slides>
  <Notes>12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35" baseType="lpstr">
      <vt:lpstr>Capitaux</vt:lpstr>
      <vt:lpstr>Document</vt:lpstr>
      <vt:lpstr>L’image numérique </vt:lpstr>
      <vt:lpstr> Image réelle</vt:lpstr>
      <vt:lpstr>Qu'est- ce que l'image numérique ?</vt:lpstr>
      <vt:lpstr>Image numérique </vt:lpstr>
      <vt:lpstr>Type d’image (Selon la représentation numérique ) </vt:lpstr>
      <vt:lpstr>Type d’image (Selon la représentation numérique ) </vt:lpstr>
      <vt:lpstr>Matricielle VS vectorielle</vt:lpstr>
      <vt:lpstr>Matricielle VS vectorielle</vt:lpstr>
      <vt:lpstr>Matricielle VS vectorielle</vt:lpstr>
      <vt:lpstr>Diapositive 10</vt:lpstr>
      <vt:lpstr>Diapositive 11</vt:lpstr>
      <vt:lpstr>Diapositive 12</vt:lpstr>
      <vt:lpstr>Diapositive 13</vt:lpstr>
      <vt:lpstr>Diapositive 14</vt:lpstr>
      <vt:lpstr>Image couleur </vt:lpstr>
      <vt:lpstr>Diapositive 16</vt:lpstr>
      <vt:lpstr>Les différents espaces colorimétriques </vt:lpstr>
      <vt:lpstr>Les différents espaces colorimétriques </vt:lpstr>
      <vt:lpstr>Les différents espaces colorimétriques </vt:lpstr>
      <vt:lpstr>  Remarque</vt:lpstr>
      <vt:lpstr>Exemple image couleur </vt:lpstr>
      <vt:lpstr>Caractéristiques d’une image</vt:lpstr>
      <vt:lpstr>Caractéristiques d’une image</vt:lpstr>
      <vt:lpstr>Exemple : résolution</vt:lpstr>
      <vt:lpstr>Image: Niveaux de Résolution</vt:lpstr>
      <vt:lpstr>Histogramme d’une image </vt:lpstr>
      <vt:lpstr>Caractéristiques d’une image</vt:lpstr>
      <vt:lpstr>Différent Format de l’image : </vt:lpstr>
      <vt:lpstr>Différent Format de l’image (2) </vt:lpstr>
      <vt:lpstr>Différent Format de l’image (3)</vt:lpstr>
      <vt:lpstr>Formats d’images</vt:lpstr>
      <vt:lpstr>Principaux Formats d’images</vt:lpstr>
      <vt:lpstr>Annexe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L’image</dc:title>
  <dc:creator>nadhir bessenouci</dc:creator>
  <cp:lastModifiedBy>Souad MT</cp:lastModifiedBy>
  <cp:revision>55</cp:revision>
  <dcterms:created xsi:type="dcterms:W3CDTF">2017-02-17T17:23:44Z</dcterms:created>
  <dcterms:modified xsi:type="dcterms:W3CDTF">2020-02-29T21:32:02Z</dcterms:modified>
</cp:coreProperties>
</file>