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8" r:id="rId2"/>
    <p:sldId id="259" r:id="rId3"/>
    <p:sldId id="402" r:id="rId4"/>
    <p:sldId id="403" r:id="rId5"/>
    <p:sldId id="404" r:id="rId6"/>
    <p:sldId id="406" r:id="rId7"/>
    <p:sldId id="407" r:id="rId8"/>
    <p:sldId id="408" r:id="rId9"/>
    <p:sldId id="410" r:id="rId10"/>
    <p:sldId id="409" r:id="rId11"/>
    <p:sldId id="405" r:id="rId12"/>
    <p:sldId id="387" r:id="rId13"/>
    <p:sldId id="261" r:id="rId14"/>
    <p:sldId id="391" r:id="rId15"/>
    <p:sldId id="411" r:id="rId16"/>
    <p:sldId id="412" r:id="rId17"/>
    <p:sldId id="413" r:id="rId18"/>
    <p:sldId id="414" r:id="rId19"/>
    <p:sldId id="424" r:id="rId20"/>
    <p:sldId id="425" r:id="rId21"/>
    <p:sldId id="426" r:id="rId22"/>
    <p:sldId id="415" r:id="rId23"/>
    <p:sldId id="392" r:id="rId24"/>
    <p:sldId id="393" r:id="rId25"/>
    <p:sldId id="394" r:id="rId26"/>
    <p:sldId id="395" r:id="rId27"/>
    <p:sldId id="396" r:id="rId28"/>
    <p:sldId id="397" r:id="rId29"/>
    <p:sldId id="417" r:id="rId30"/>
    <p:sldId id="418" r:id="rId31"/>
    <p:sldId id="416" r:id="rId32"/>
    <p:sldId id="419" r:id="rId33"/>
    <p:sldId id="420" r:id="rId34"/>
    <p:sldId id="421" r:id="rId35"/>
    <p:sldId id="422" r:id="rId36"/>
    <p:sldId id="423" r:id="rId37"/>
    <p:sldId id="427" r:id="rId38"/>
    <p:sldId id="428" r:id="rId39"/>
    <p:sldId id="429" r:id="rId40"/>
    <p:sldId id="430" r:id="rId41"/>
    <p:sldId id="431" r:id="rId42"/>
    <p:sldId id="432" r:id="rId43"/>
    <p:sldId id="433" r:id="rId44"/>
    <p:sldId id="434" r:id="rId4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80" autoAdjust="0"/>
    <p:restoredTop sz="93970" autoAdjust="0"/>
  </p:normalViewPr>
  <p:slideViewPr>
    <p:cSldViewPr>
      <p:cViewPr varScale="1">
        <p:scale>
          <a:sx n="82" d="100"/>
          <a:sy n="82" d="100"/>
        </p:scale>
        <p:origin x="14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8DB833-A6CC-48FA-8024-82F943357F10}" type="datetimeFigureOut">
              <a:rPr lang="fr-FR" smtClean="0"/>
              <a:pPr/>
              <a:t>17/04/2025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39C009-CB75-4402-A9D3-8BC15B05C19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AE5127A-2AA0-4814-B2A6-FC8431E0297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4B8CF7-4580-4A1F-89B7-10EB1C399DB3}" type="datetimeFigureOut">
              <a:rPr lang="fr-FR" smtClean="0"/>
              <a:pPr/>
              <a:t>17/04/2025</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E5127A-2AA0-4814-B2A6-FC8431E0297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appvizer.fr/technologie/gestion-energie/eft-energy"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appvizer.fr/technologie/gestion-energie/energy-elephant"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appvizer.fr/technologie/gestion-energie/energy01"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357166"/>
            <a:ext cx="7858180" cy="2462213"/>
          </a:xfrm>
          <a:prstGeom prst="rect">
            <a:avLst/>
          </a:prstGeom>
        </p:spPr>
        <p:txBody>
          <a:bodyPr wrap="square">
            <a:spAutoFit/>
          </a:bodyPr>
          <a:lstStyle/>
          <a:p>
            <a:pPr algn="ctr"/>
            <a:r>
              <a:rPr lang="fr-FR" b="1" dirty="0" smtClean="0">
                <a:latin typeface="Times New Roman" pitchFamily="18" charset="0"/>
                <a:cs typeface="Times New Roman" pitchFamily="18" charset="0"/>
              </a:rPr>
              <a:t>REPUBLIQUE ALGERIENNE DEMOCRATIQUE ET POPULAIRE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MINISTERE DE L’ENSEIGNEMENT SUPERIEUR</a:t>
            </a:r>
          </a:p>
          <a:p>
            <a:pPr algn="ctr"/>
            <a:r>
              <a:rPr lang="fr-FR" b="1" dirty="0" smtClean="0">
                <a:latin typeface="Times New Roman" pitchFamily="18" charset="0"/>
                <a:cs typeface="Times New Roman" pitchFamily="18" charset="0"/>
              </a:rPr>
              <a:t>UNIVERSITÉ ABOU BEKR BELKAID</a:t>
            </a:r>
          </a:p>
          <a:p>
            <a:pPr algn="ctr"/>
            <a:r>
              <a:rPr lang="fr-FR" b="1" dirty="0" smtClean="0">
                <a:latin typeface="Times New Roman" pitchFamily="18" charset="0"/>
                <a:cs typeface="Times New Roman" pitchFamily="18" charset="0"/>
              </a:rPr>
              <a:t>Faculté de Technologie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Département de génie mécanique</a:t>
            </a:r>
          </a:p>
          <a:p>
            <a:pPr algn="ctr"/>
            <a:endParaRPr lang="fr-FR" sz="1000" dirty="0" smtClean="0">
              <a:latin typeface="Constantia" pitchFamily="18" charset="0"/>
            </a:endParaRPr>
          </a:p>
          <a:p>
            <a:pPr algn="ctr"/>
            <a:endParaRPr lang="fr-FR" sz="1000" dirty="0" smtClean="0">
              <a:latin typeface="Constantia" pitchFamily="18" charset="0"/>
            </a:endParaRPr>
          </a:p>
          <a:p>
            <a:pPr algn="ctr"/>
            <a:r>
              <a:rPr lang="fr-FR" dirty="0" smtClean="0">
                <a:latin typeface="Times New Roman" pitchFamily="18" charset="0"/>
                <a:cs typeface="Times New Roman" pitchFamily="18" charset="0"/>
              </a:rPr>
              <a:t>Licence 2:  Energie Renouvelable</a:t>
            </a:r>
          </a:p>
          <a:p>
            <a:pPr algn="ctr"/>
            <a:endParaRPr lang="fr-FR" sz="1000" dirty="0" smtClean="0">
              <a:latin typeface="Times New Roman" pitchFamily="18" charset="0"/>
              <a:cs typeface="Times New Roman" pitchFamily="18" charset="0"/>
            </a:endParaRPr>
          </a:p>
          <a:p>
            <a:pPr algn="ctr"/>
            <a:r>
              <a:rPr lang="fr-FR" sz="1600" b="1" dirty="0" smtClean="0">
                <a:latin typeface="Times New Roman" pitchFamily="18" charset="0"/>
                <a:cs typeface="Times New Roman" pitchFamily="18" charset="0"/>
              </a:rPr>
              <a:t>Thème</a:t>
            </a:r>
            <a:endParaRPr lang="fr-FR" dirty="0"/>
          </a:p>
        </p:txBody>
      </p:sp>
      <p:pic>
        <p:nvPicPr>
          <p:cNvPr id="5" name="Picture 13" descr="logouabb"/>
          <p:cNvPicPr>
            <a:picLocks noChangeAspect="1" noChangeArrowheads="1"/>
          </p:cNvPicPr>
          <p:nvPr/>
        </p:nvPicPr>
        <p:blipFill>
          <a:blip r:embed="rId2">
            <a:lum bright="-18000" contrast="36000"/>
          </a:blip>
          <a:srcRect/>
          <a:stretch>
            <a:fillRect/>
          </a:stretch>
        </p:blipFill>
        <p:spPr bwMode="auto">
          <a:xfrm>
            <a:off x="857224" y="1071546"/>
            <a:ext cx="885804" cy="1830388"/>
          </a:xfrm>
          <a:prstGeom prst="rect">
            <a:avLst/>
          </a:prstGeom>
          <a:noFill/>
          <a:ln w="9525">
            <a:noFill/>
            <a:miter lim="800000"/>
            <a:headEnd/>
            <a:tailEnd/>
          </a:ln>
        </p:spPr>
      </p:pic>
      <p:pic>
        <p:nvPicPr>
          <p:cNvPr id="6" name="Picture 13" descr="logouabb"/>
          <p:cNvPicPr>
            <a:picLocks noChangeAspect="1" noChangeArrowheads="1"/>
          </p:cNvPicPr>
          <p:nvPr/>
        </p:nvPicPr>
        <p:blipFill>
          <a:blip r:embed="rId2">
            <a:lum bright="-18000" contrast="36000"/>
          </a:blip>
          <a:srcRect/>
          <a:stretch>
            <a:fillRect/>
          </a:stretch>
        </p:blipFill>
        <p:spPr bwMode="auto">
          <a:xfrm>
            <a:off x="7143768" y="1071546"/>
            <a:ext cx="873418" cy="1830388"/>
          </a:xfrm>
          <a:prstGeom prst="rect">
            <a:avLst/>
          </a:prstGeom>
          <a:noFill/>
          <a:ln w="9525">
            <a:noFill/>
            <a:miter lim="800000"/>
            <a:headEnd/>
            <a:tailEnd/>
          </a:ln>
        </p:spPr>
      </p:pic>
      <p:sp>
        <p:nvSpPr>
          <p:cNvPr id="7" name="Sous-titre 8"/>
          <p:cNvSpPr txBox="1">
            <a:spLocks/>
          </p:cNvSpPr>
          <p:nvPr/>
        </p:nvSpPr>
        <p:spPr>
          <a:xfrm>
            <a:off x="928662" y="3611607"/>
            <a:ext cx="7000924" cy="1199704"/>
          </a:xfrm>
          <a:prstGeom prst="roundRect">
            <a:avLst/>
          </a:prstGeom>
          <a:solidFill>
            <a:srgbClr val="FAEAF8"/>
          </a:solidFill>
        </p:spPr>
        <p:style>
          <a:lnRef idx="1">
            <a:schemeClr val="accent1"/>
          </a:lnRef>
          <a:fillRef idx="3">
            <a:schemeClr val="accent1"/>
          </a:fillRef>
          <a:effectRef idx="2">
            <a:schemeClr val="accent1"/>
          </a:effectRef>
          <a:fontRef idx="minor">
            <a:schemeClr val="lt1"/>
          </a:fontRef>
        </p:style>
        <p:txBody>
          <a:bodyPr vert="horz" anchor="ctr">
            <a:normAutofit/>
          </a:bodyPr>
          <a:lstStyle/>
          <a:p>
            <a:pPr marL="274320" indent="-274320" algn="ctr">
              <a:spcBef>
                <a:spcPts val="600"/>
              </a:spcBef>
              <a:buClr>
                <a:schemeClr val="tx2"/>
              </a:buClr>
              <a:buSzPct val="73000"/>
              <a:defRPr/>
            </a:pPr>
            <a:r>
              <a:rPr lang="fr-FR" sz="2500" dirty="0" smtClean="0">
                <a:solidFill>
                  <a:schemeClr val="tx1"/>
                </a:solidFill>
                <a:latin typeface="Algerian" pitchFamily="82" charset="0"/>
              </a:rPr>
              <a:t>Management de l’énergie</a:t>
            </a:r>
            <a:endParaRPr kumimoji="0" lang="fr-FR" sz="2500" b="0" i="0" u="none" strike="noStrike" kern="1200" cap="none" spc="0" normalizeH="0" baseline="0" noProof="0" dirty="0">
              <a:ln>
                <a:noFill/>
              </a:ln>
              <a:solidFill>
                <a:schemeClr val="tx1"/>
              </a:solidFill>
              <a:effectLst/>
              <a:uLnTx/>
              <a:uFillTx/>
              <a:latin typeface="Algerian" pitchFamily="82" charset="0"/>
              <a:ea typeface="+mn-ea"/>
              <a:cs typeface="+mn-cs"/>
            </a:endParaRPr>
          </a:p>
        </p:txBody>
      </p:sp>
      <p:sp>
        <p:nvSpPr>
          <p:cNvPr id="9" name="Rectangle 8"/>
          <p:cNvSpPr/>
          <p:nvPr/>
        </p:nvSpPr>
        <p:spPr>
          <a:xfrm>
            <a:off x="2786050" y="5143512"/>
            <a:ext cx="3500462" cy="1077218"/>
          </a:xfrm>
          <a:prstGeom prst="rect">
            <a:avLst/>
          </a:prstGeom>
          <a:solidFill>
            <a:srgbClr val="FCEAF8"/>
          </a:solidFill>
        </p:spPr>
        <p:txBody>
          <a:bodyPr wrap="square">
            <a:spAutoFit/>
          </a:bodyPr>
          <a:lstStyle/>
          <a:p>
            <a:pPr algn="ctr"/>
            <a:r>
              <a:rPr lang="fr-FR" sz="2800" u="sng" dirty="0" smtClean="0">
                <a:latin typeface="Constantia" pitchFamily="18" charset="0"/>
              </a:rPr>
              <a:t>Chargé de module:</a:t>
            </a:r>
          </a:p>
          <a:p>
            <a:pPr algn="ctr"/>
            <a:endParaRPr lang="fr-FR" dirty="0" smtClean="0">
              <a:latin typeface="Constantia" pitchFamily="18" charset="0"/>
            </a:endParaRPr>
          </a:p>
          <a:p>
            <a:pPr algn="ctr"/>
            <a:r>
              <a:rPr lang="en-US" b="1" dirty="0" smtClean="0">
                <a:latin typeface="Constantia" pitchFamily="18" charset="0"/>
              </a:rPr>
              <a:t>Mme: SI CHAIB AMEL</a:t>
            </a:r>
            <a:endParaRPr lang="fr-FR" dirty="0">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500"/>
                                        <p:tgtEl>
                                          <p:spTgt spid="5"/>
                                        </p:tgtEl>
                                      </p:cBhvr>
                                    </p:animEffect>
                                  </p:childTnLst>
                                </p:cTn>
                              </p:par>
                              <p:par>
                                <p:cTn id="14" presetID="4" presetClass="entr" presetSubtype="16"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i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heckerboard(across)">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71612"/>
            <a:ext cx="8229600" cy="4752988"/>
          </a:xfrm>
        </p:spPr>
        <p:txBody>
          <a:bodyPr>
            <a:normAutofit fontScale="92500" lnSpcReduction="20000"/>
          </a:bodyPr>
          <a:lstStyle/>
          <a:p>
            <a:pPr>
              <a:buFont typeface="Wingdings" pitchFamily="2" charset="2"/>
              <a:buChar char="Ø"/>
            </a:pPr>
            <a:r>
              <a:rPr lang="fr-FR" b="1" i="1" dirty="0">
                <a:solidFill>
                  <a:srgbClr val="00B050"/>
                </a:solidFill>
              </a:rPr>
              <a:t>Communication </a:t>
            </a:r>
            <a:r>
              <a:rPr lang="fr-FR" b="1" i="1" dirty="0" err="1">
                <a:solidFill>
                  <a:srgbClr val="00B050"/>
                </a:solidFill>
              </a:rPr>
              <a:t>protocols</a:t>
            </a:r>
            <a:r>
              <a:rPr lang="fr-FR" b="1" i="1" dirty="0" smtClean="0">
                <a:solidFill>
                  <a:srgbClr val="00B050"/>
                </a:solidFill>
              </a:rPr>
              <a:t>:</a:t>
            </a:r>
          </a:p>
          <a:p>
            <a:pPr marL="0" indent="0" algn="just">
              <a:buNone/>
            </a:pPr>
            <a:r>
              <a:rPr lang="fr-FR" b="1" i="1" dirty="0">
                <a:solidFill>
                  <a:srgbClr val="00B050"/>
                </a:solidFill>
              </a:rPr>
              <a:t> </a:t>
            </a:r>
            <a:r>
              <a:rPr lang="fr-FR" b="1" i="1" dirty="0" smtClean="0">
                <a:solidFill>
                  <a:srgbClr val="00B050"/>
                </a:solidFill>
              </a:rPr>
              <a:t>   </a:t>
            </a:r>
            <a:r>
              <a:rPr lang="en-US" b="1" i="1" dirty="0">
                <a:solidFill>
                  <a:srgbClr val="00B050"/>
                </a:solidFill>
              </a:rPr>
              <a:t> </a:t>
            </a:r>
            <a:r>
              <a:rPr lang="en-US" dirty="0"/>
              <a:t>To communicate with or between platforms, sensors use standard protocols</a:t>
            </a:r>
            <a:r>
              <a:rPr lang="en-US" dirty="0" smtClean="0"/>
              <a:t>:</a:t>
            </a:r>
          </a:p>
          <a:p>
            <a:pPr algn="just"/>
            <a:r>
              <a:rPr lang="en-US" dirty="0"/>
              <a:t> </a:t>
            </a:r>
            <a:r>
              <a:rPr lang="en-US" b="1" dirty="0"/>
              <a:t>The IO-Link protocol </a:t>
            </a:r>
            <a:r>
              <a:rPr lang="en-US" dirty="0"/>
              <a:t>is a dedicated digital interface for sensors, which enables measurement information to be transmitted in digital format at low cost. But these are slaves that will have to be connected to an IO-Link master which itself will be connected to the network.</a:t>
            </a:r>
            <a:r>
              <a:rPr lang="fr-FR" dirty="0" smtClean="0"/>
              <a:t>       </a:t>
            </a:r>
          </a:p>
          <a:p>
            <a:pPr algn="just"/>
            <a:r>
              <a:rPr lang="en-US" dirty="0"/>
              <a:t>For some sensors, there are wireless and low power communication protocols such as </a:t>
            </a:r>
            <a:r>
              <a:rPr lang="en-US" dirty="0" err="1"/>
              <a:t>LoRaWan</a:t>
            </a:r>
            <a:r>
              <a:rPr lang="en-US" dirty="0"/>
              <a:t>. It is rather dedicated to autonomous sensors (battery powered). These sensors can therefore be set up very easily without exorbitant cost of installation on large infrastructures, for example.</a:t>
            </a:r>
            <a:endParaRPr lang="fr-F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fontScale="92500"/>
          </a:bodyPr>
          <a:lstStyle/>
          <a:p>
            <a:pPr algn="ctr">
              <a:buNone/>
            </a:pPr>
            <a:r>
              <a:rPr lang="en-US" b="1" dirty="0">
                <a:solidFill>
                  <a:srgbClr val="C00000"/>
                </a:solidFill>
              </a:rPr>
              <a:t>The stages of implementing an energy management system:</a:t>
            </a:r>
            <a:r>
              <a:rPr lang="fr-FR" dirty="0" smtClean="0"/>
              <a:t>        </a:t>
            </a:r>
          </a:p>
          <a:p>
            <a:pPr>
              <a:buNone/>
            </a:pPr>
            <a:r>
              <a:rPr lang="en-US" dirty="0"/>
              <a:t>There are five main steps to implement its energy management</a:t>
            </a:r>
            <a:r>
              <a:rPr lang="en-US" dirty="0" smtClean="0"/>
              <a:t>.</a:t>
            </a:r>
          </a:p>
          <a:p>
            <a:pPr>
              <a:buNone/>
            </a:pPr>
            <a:r>
              <a:rPr lang="en-US" sz="2200" b="1" i="1" dirty="0">
                <a:solidFill>
                  <a:srgbClr val="00B050"/>
                </a:solidFill>
              </a:rPr>
              <a:t>Define its energy performance indicators (EIPs):</a:t>
            </a:r>
            <a:r>
              <a:rPr lang="fr-FR" dirty="0" smtClean="0"/>
              <a:t> </a:t>
            </a:r>
          </a:p>
          <a:p>
            <a:pPr algn="just">
              <a:buNone/>
            </a:pPr>
            <a:r>
              <a:rPr lang="fr-FR" dirty="0" smtClean="0"/>
              <a:t>      </a:t>
            </a:r>
            <a:r>
              <a:rPr lang="en-US" dirty="0"/>
              <a:t>Energy performance indicators are measurement values defined by ISO 50001. Generally, it is a ratio between the energy consumed and the factor that can influence it but on which one cannot act (sunshine for example).</a:t>
            </a:r>
          </a:p>
          <a:p>
            <a:pPr algn="just">
              <a:buNone/>
            </a:pPr>
            <a:r>
              <a:rPr lang="en-US" dirty="0"/>
              <a:t>       The definition of PEIs allows us to know what is measured, under what conditions and over what period. This is essential for comparable and actionable data.</a:t>
            </a:r>
            <a:endParaRPr lang="fr-F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fontScale="92500"/>
          </a:bodyPr>
          <a:lstStyle/>
          <a:p>
            <a:r>
              <a:rPr lang="fr-FR" b="1" i="1" dirty="0" err="1">
                <a:solidFill>
                  <a:srgbClr val="00B050"/>
                </a:solidFill>
              </a:rPr>
              <a:t>Collect</a:t>
            </a:r>
            <a:r>
              <a:rPr lang="fr-FR" b="1" i="1" dirty="0">
                <a:solidFill>
                  <a:srgbClr val="00B050"/>
                </a:solidFill>
              </a:rPr>
              <a:t> the data:</a:t>
            </a:r>
            <a:endParaRPr lang="fr-FR" b="1" i="1" dirty="0" smtClean="0">
              <a:solidFill>
                <a:srgbClr val="00B050"/>
              </a:solidFill>
            </a:endParaRPr>
          </a:p>
          <a:p>
            <a:pPr algn="just">
              <a:buNone/>
            </a:pPr>
            <a:r>
              <a:rPr lang="en-US" dirty="0" smtClean="0"/>
              <a:t>      First </a:t>
            </a:r>
            <a:r>
              <a:rPr lang="en-US" dirty="0"/>
              <a:t>of all, it is necessary to measure consumption and therefore set up sensors. They must be able to differentiate between energy sources, consumer equipment and uses (heating, lighting, machines</a:t>
            </a:r>
            <a:r>
              <a:rPr lang="en-US" dirty="0" smtClean="0"/>
              <a:t>...).</a:t>
            </a:r>
          </a:p>
          <a:p>
            <a:pPr algn="just"/>
            <a:r>
              <a:rPr lang="fr-FR" b="1" i="1" dirty="0">
                <a:solidFill>
                  <a:srgbClr val="00B050"/>
                </a:solidFill>
              </a:rPr>
              <a:t>transmit the data:</a:t>
            </a:r>
            <a:endParaRPr lang="fr-FR" b="1" i="1" dirty="0" smtClean="0">
              <a:solidFill>
                <a:srgbClr val="00B050"/>
              </a:solidFill>
            </a:endParaRPr>
          </a:p>
          <a:p>
            <a:pPr algn="just">
              <a:buNone/>
            </a:pPr>
            <a:r>
              <a:rPr lang="fr-FR" dirty="0" smtClean="0"/>
              <a:t>       </a:t>
            </a:r>
            <a:r>
              <a:rPr lang="en-US" dirty="0"/>
              <a:t>For the data to be exploited, a wireless, wired or mixed remote sensing architecture must be in place. The sensors are more or less sophisticated and use different communication protocols to communicate their data.</a:t>
            </a:r>
          </a:p>
          <a:p>
            <a:pPr algn="just">
              <a:buNone/>
            </a:pPr>
            <a:r>
              <a:rPr lang="en-US" dirty="0"/>
              <a:t>       The sensors are connected to the computer network and a dedicated digital platform, designed to receive and digest data, in order to display it with maximum clarity.</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643602"/>
          </a:xfrm>
        </p:spPr>
        <p:txBody>
          <a:bodyPr>
            <a:normAutofit fontScale="85000" lnSpcReduction="20000"/>
          </a:bodyPr>
          <a:lstStyle/>
          <a:p>
            <a:pPr algn="just"/>
            <a:r>
              <a:rPr lang="en-US" b="1" i="1" dirty="0">
                <a:solidFill>
                  <a:srgbClr val="00B050"/>
                </a:solidFill>
              </a:rPr>
              <a:t>Analyze and track measurements with Energy Monitoring software:</a:t>
            </a:r>
            <a:r>
              <a:rPr lang="fr-FR" dirty="0" smtClean="0"/>
              <a:t>       </a:t>
            </a:r>
          </a:p>
          <a:p>
            <a:pPr marL="0" indent="0" algn="just">
              <a:buNone/>
            </a:pPr>
            <a:r>
              <a:rPr lang="en-US" dirty="0"/>
              <a:t> The energy monitoring platform retrieves data transmitted by the sensors in order to be able to identify energy consumption distributions</a:t>
            </a:r>
            <a:r>
              <a:rPr lang="en-US" dirty="0" smtClean="0"/>
              <a:t>.</a:t>
            </a:r>
          </a:p>
          <a:p>
            <a:pPr marL="0" indent="0" algn="just">
              <a:buNone/>
            </a:pPr>
            <a:r>
              <a:rPr lang="fr-FR" i="1" dirty="0" smtClean="0"/>
              <a:t> </a:t>
            </a:r>
            <a:r>
              <a:rPr lang="en-US" i="1" dirty="0"/>
              <a:t>This will allow us to set up areas for improvement in the first place, then continuously monitor potential deviations and even anticipate them</a:t>
            </a:r>
            <a:r>
              <a:rPr lang="en-US" i="1" dirty="0" smtClean="0"/>
              <a:t>.</a:t>
            </a:r>
          </a:p>
          <a:p>
            <a:pPr marL="0" indent="0" algn="just">
              <a:buNone/>
            </a:pPr>
            <a:endParaRPr lang="fr-FR" dirty="0" smtClean="0"/>
          </a:p>
          <a:p>
            <a:pPr algn="just">
              <a:buNone/>
            </a:pPr>
            <a:r>
              <a:rPr lang="fr-FR" dirty="0" smtClean="0"/>
              <a:t> </a:t>
            </a:r>
            <a:r>
              <a:rPr lang="en-US" dirty="0"/>
              <a:t>SICK’s Energy Monitoring software enables, for example </a:t>
            </a:r>
            <a:r>
              <a:rPr lang="fr-FR" dirty="0" smtClean="0"/>
              <a:t> :</a:t>
            </a:r>
          </a:p>
          <a:p>
            <a:pPr marL="514350" indent="-514350" algn="just">
              <a:buFont typeface="+mj-lt"/>
              <a:buAutoNum type="arabicPeriod"/>
            </a:pPr>
            <a:r>
              <a:rPr lang="en-US" dirty="0"/>
              <a:t>monitor the development of consumption over a given period;</a:t>
            </a:r>
          </a:p>
          <a:p>
            <a:pPr marL="514350" indent="-514350" algn="just">
              <a:buFont typeface="+mj-lt"/>
              <a:buAutoNum type="arabicPeriod"/>
            </a:pPr>
            <a:r>
              <a:rPr lang="en-US" dirty="0"/>
              <a:t>detecting abnormal consumption, especially during the closing of buildings;</a:t>
            </a:r>
          </a:p>
          <a:p>
            <a:pPr marL="514350" indent="-514350" algn="just">
              <a:buFont typeface="+mj-lt"/>
              <a:buAutoNum type="arabicPeriod"/>
            </a:pPr>
            <a:r>
              <a:rPr lang="en-US" dirty="0"/>
              <a:t>identify regular consumption peaks;</a:t>
            </a:r>
          </a:p>
          <a:p>
            <a:pPr marL="514350" indent="-514350" algn="just">
              <a:buFont typeface="+mj-lt"/>
              <a:buAutoNum type="arabicPeriod"/>
            </a:pPr>
            <a:r>
              <a:rPr lang="en-US" dirty="0"/>
              <a:t>compare the performance and consumption of one machine to another;</a:t>
            </a:r>
          </a:p>
          <a:p>
            <a:pPr marL="514350" indent="-514350" algn="just">
              <a:buFont typeface="+mj-lt"/>
              <a:buAutoNum type="arabicPeriod"/>
            </a:pPr>
            <a:r>
              <a:rPr lang="en-US" dirty="0"/>
              <a:t>Improve manufacturing cost analysis;</a:t>
            </a:r>
          </a:p>
          <a:p>
            <a:pPr marL="514350" indent="-514350" algn="just">
              <a:buFont typeface="+mj-lt"/>
              <a:buAutoNum type="arabicPeriod"/>
            </a:pPr>
            <a:r>
              <a:rPr lang="en-US" dirty="0"/>
              <a:t>optimize maintenance interventions.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fontScale="92500" lnSpcReduction="10000"/>
          </a:bodyPr>
          <a:lstStyle/>
          <a:p>
            <a:r>
              <a:rPr lang="en-US" dirty="0"/>
              <a:t>Optimize energy consumption:</a:t>
            </a:r>
          </a:p>
          <a:p>
            <a:pPr marL="0" indent="0">
              <a:buNone/>
            </a:pPr>
            <a:r>
              <a:rPr lang="en-US" dirty="0" smtClean="0"/>
              <a:t>      The </a:t>
            </a:r>
            <a:r>
              <a:rPr lang="en-US" dirty="0"/>
              <a:t>measurement of consumption is useless if it does not allow action. The purpose of the data collected is to identify areas for reducing or optimizing energy consumption. These may include:</a:t>
            </a:r>
            <a:r>
              <a:rPr lang="fr-FR" dirty="0" smtClean="0"/>
              <a:t> </a:t>
            </a:r>
          </a:p>
          <a:p>
            <a:pPr marL="514350" indent="-514350">
              <a:buFont typeface="+mj-lt"/>
              <a:buAutoNum type="arabicPeriod"/>
            </a:pPr>
            <a:r>
              <a:rPr lang="en-US" dirty="0"/>
              <a:t>to improve the energy performance of buildings (insulation for example), machinery or industrial processes;</a:t>
            </a:r>
          </a:p>
          <a:p>
            <a:pPr marL="514350" indent="-514350">
              <a:buFont typeface="+mj-lt"/>
              <a:buAutoNum type="arabicPeriod"/>
            </a:pPr>
            <a:r>
              <a:rPr lang="en-US" dirty="0"/>
              <a:t>Integrate renewable energy;</a:t>
            </a:r>
          </a:p>
          <a:p>
            <a:pPr marL="514350" indent="-514350">
              <a:buFont typeface="+mj-lt"/>
              <a:buAutoNum type="arabicPeriod"/>
            </a:pPr>
            <a:r>
              <a:rPr lang="en-US" dirty="0"/>
              <a:t>to optimize equipment maintenance</a:t>
            </a:r>
            <a:r>
              <a:rPr lang="en-US" dirty="0" smtClean="0"/>
              <a:t>...</a:t>
            </a:r>
          </a:p>
          <a:p>
            <a:pPr marL="0" indent="0" algn="just">
              <a:buNone/>
            </a:pPr>
            <a:r>
              <a:rPr lang="en-US" dirty="0" smtClean="0"/>
              <a:t>     According to SICK, energy management must be an iterative approach that can be refined over time, with the installation of additional sensors to improve the finesse of the analysis and optimize companies' carbon balance.</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fontScale="85000" lnSpcReduction="20000"/>
          </a:bodyPr>
          <a:lstStyle/>
          <a:p>
            <a:pPr algn="just">
              <a:buNone/>
            </a:pPr>
            <a:r>
              <a:rPr lang="fr-FR" dirty="0" smtClean="0"/>
              <a:t>       </a:t>
            </a:r>
            <a:r>
              <a:rPr lang="en-US" dirty="0"/>
              <a:t>Before carrying out optimization actions (energy renovation, development of renewable energies...), the collection of energy data and their monitoring are essential, especially to detect defects and anomalies. Without these steps, targeting the right levers is not guaranteed. The structure can then place its investment in the wrong place; a detrimental waste of resources.</a:t>
            </a:r>
          </a:p>
          <a:p>
            <a:pPr algn="just">
              <a:buNone/>
            </a:pPr>
            <a:r>
              <a:rPr lang="en-US" dirty="0"/>
              <a:t>        The implementation of an energy monitoring, using a management software, will also allow to evaluate the impact of corrective actions. Objective: to ensure that energy savings are achieved.</a:t>
            </a:r>
          </a:p>
          <a:p>
            <a:pPr algn="just">
              <a:buNone/>
            </a:pPr>
            <a:r>
              <a:rPr lang="en-US" dirty="0"/>
              <a:t>        On the other hand, the automation of remote retrieval (TV retrieval) saves time by devoting it to data analysis rather than filling spreadsheets. Not including the hours lost to manually record each meter.</a:t>
            </a:r>
          </a:p>
          <a:p>
            <a:pPr algn="just">
              <a:buNone/>
            </a:pPr>
            <a:r>
              <a:rPr lang="en-US" dirty="0"/>
              <a:t>        Finally, thanks to efficient energy monitoring, a company or community can compare the performance of its installations with other similar equipment, always in order to identify any potential </a:t>
            </a:r>
            <a:r>
              <a:rPr lang="en-US" dirty="0" err="1"/>
              <a:t>optimisation</a:t>
            </a:r>
            <a:r>
              <a:rPr lang="en-US" dirty="0"/>
              <a:t>.</a:t>
            </a:r>
          </a:p>
          <a:p>
            <a:pPr algn="just">
              <a:buNone/>
            </a:pP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normAutofit lnSpcReduction="10000"/>
          </a:bodyPr>
          <a:lstStyle/>
          <a:p>
            <a:pPr>
              <a:buNone/>
            </a:pPr>
            <a:r>
              <a:rPr lang="en-US" sz="2800" b="1" dirty="0">
                <a:solidFill>
                  <a:srgbClr val="FF0000"/>
                </a:solidFill>
              </a:rPr>
              <a:t>What are the key data to follow</a:t>
            </a:r>
            <a:r>
              <a:rPr lang="en-US" sz="2800" b="1" dirty="0" smtClean="0">
                <a:solidFill>
                  <a:srgbClr val="FF0000"/>
                </a:solidFill>
              </a:rPr>
              <a:t>?</a:t>
            </a:r>
          </a:p>
          <a:p>
            <a:pPr>
              <a:buNone/>
            </a:pPr>
            <a:r>
              <a:rPr lang="fr-FR" dirty="0" smtClean="0"/>
              <a:t>     </a:t>
            </a:r>
            <a:r>
              <a:rPr lang="en-US" dirty="0"/>
              <a:t>Data can be classified into three main levels of reading and analysis: by energy source, by equipment or by use</a:t>
            </a:r>
            <a:r>
              <a:rPr lang="en-US" dirty="0" smtClean="0"/>
              <a:t>.</a:t>
            </a:r>
          </a:p>
          <a:p>
            <a:pPr>
              <a:buNone/>
            </a:pPr>
            <a:r>
              <a:rPr lang="fr-FR" b="1" dirty="0">
                <a:solidFill>
                  <a:srgbClr val="00B050"/>
                </a:solidFill>
              </a:rPr>
              <a:t>1- </a:t>
            </a:r>
            <a:r>
              <a:rPr lang="fr-FR" b="1" dirty="0" err="1">
                <a:solidFill>
                  <a:srgbClr val="00B050"/>
                </a:solidFill>
              </a:rPr>
              <a:t>Energy</a:t>
            </a:r>
            <a:r>
              <a:rPr lang="fr-FR" b="1" dirty="0">
                <a:solidFill>
                  <a:srgbClr val="00B050"/>
                </a:solidFill>
              </a:rPr>
              <a:t> </a:t>
            </a:r>
            <a:r>
              <a:rPr lang="fr-FR" b="1" dirty="0" err="1">
                <a:solidFill>
                  <a:srgbClr val="00B050"/>
                </a:solidFill>
              </a:rPr>
              <a:t>consumption</a:t>
            </a:r>
            <a:r>
              <a:rPr lang="fr-FR" b="1" dirty="0">
                <a:solidFill>
                  <a:srgbClr val="00B050"/>
                </a:solidFill>
              </a:rPr>
              <a:t> by source :</a:t>
            </a:r>
            <a:endParaRPr lang="fr-FR" b="1" dirty="0" smtClean="0">
              <a:solidFill>
                <a:srgbClr val="00B050"/>
              </a:solidFill>
            </a:endParaRPr>
          </a:p>
          <a:p>
            <a:pPr algn="just"/>
            <a:r>
              <a:rPr lang="en-US" dirty="0"/>
              <a:t>Electricity</a:t>
            </a:r>
          </a:p>
          <a:p>
            <a:pPr algn="just"/>
            <a:r>
              <a:rPr lang="en-US" dirty="0"/>
              <a:t>Gas</a:t>
            </a:r>
          </a:p>
          <a:p>
            <a:pPr algn="just"/>
            <a:r>
              <a:rPr lang="en-US" dirty="0"/>
              <a:t>Water</a:t>
            </a:r>
          </a:p>
          <a:p>
            <a:pPr algn="just"/>
            <a:r>
              <a:rPr lang="en-US" dirty="0"/>
              <a:t>Fuel (diesel, gasoline...)</a:t>
            </a:r>
          </a:p>
          <a:p>
            <a:pPr algn="just"/>
            <a:r>
              <a:rPr lang="en-US" dirty="0" err="1"/>
              <a:t>Fioul</a:t>
            </a:r>
            <a:endParaRPr lang="en-US" dirty="0"/>
          </a:p>
          <a:p>
            <a:pPr algn="just"/>
            <a:r>
              <a:rPr lang="en-US" dirty="0"/>
              <a:t>Coal</a:t>
            </a:r>
          </a:p>
          <a:p>
            <a:pPr algn="just"/>
            <a:r>
              <a:rPr lang="en-US" dirty="0"/>
              <a:t>Etc.</a:t>
            </a:r>
          </a:p>
          <a:p>
            <a:pPr>
              <a:buNone/>
            </a:pPr>
            <a:endParaRPr lang="fr-FR" b="1" dirty="0" smtClean="0"/>
          </a:p>
          <a:p>
            <a:pPr>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538806"/>
          </a:xfrm>
        </p:spPr>
        <p:txBody>
          <a:bodyPr/>
          <a:lstStyle/>
          <a:p>
            <a:pPr>
              <a:buNone/>
            </a:pPr>
            <a:r>
              <a:rPr lang="fr-FR" b="1" dirty="0" smtClean="0">
                <a:solidFill>
                  <a:srgbClr val="00B050"/>
                </a:solidFill>
              </a:rPr>
              <a:t>2- </a:t>
            </a:r>
            <a:r>
              <a:rPr lang="fr-FR" b="1" dirty="0" err="1">
                <a:solidFill>
                  <a:srgbClr val="00B050"/>
                </a:solidFill>
              </a:rPr>
              <a:t>Energy</a:t>
            </a:r>
            <a:r>
              <a:rPr lang="fr-FR" b="1" dirty="0">
                <a:solidFill>
                  <a:srgbClr val="00B050"/>
                </a:solidFill>
              </a:rPr>
              <a:t> </a:t>
            </a:r>
            <a:r>
              <a:rPr lang="fr-FR" b="1" dirty="0" err="1">
                <a:solidFill>
                  <a:srgbClr val="00B050"/>
                </a:solidFill>
              </a:rPr>
              <a:t>consumption</a:t>
            </a:r>
            <a:r>
              <a:rPr lang="fr-FR" b="1" dirty="0">
                <a:solidFill>
                  <a:srgbClr val="00B050"/>
                </a:solidFill>
              </a:rPr>
              <a:t> by </a:t>
            </a:r>
            <a:r>
              <a:rPr lang="fr-FR" b="1" dirty="0" err="1">
                <a:solidFill>
                  <a:srgbClr val="00B050"/>
                </a:solidFill>
              </a:rPr>
              <a:t>equipment</a:t>
            </a:r>
            <a:r>
              <a:rPr lang="fr-FR" b="1" dirty="0">
                <a:solidFill>
                  <a:srgbClr val="00B050"/>
                </a:solidFill>
              </a:rPr>
              <a:t> :</a:t>
            </a:r>
            <a:endParaRPr lang="fr-FR" b="1" dirty="0" smtClean="0">
              <a:solidFill>
                <a:srgbClr val="00B050"/>
              </a:solidFill>
            </a:endParaRPr>
          </a:p>
          <a:p>
            <a:pPr algn="just">
              <a:buNone/>
            </a:pPr>
            <a:r>
              <a:rPr lang="fr-FR" dirty="0" smtClean="0"/>
              <a:t> </a:t>
            </a:r>
            <a:r>
              <a:rPr lang="en-US" dirty="0"/>
              <a:t>The view may be more or less global </a:t>
            </a:r>
            <a:r>
              <a:rPr lang="fr-FR" dirty="0" smtClean="0"/>
              <a:t>:</a:t>
            </a:r>
            <a:endParaRPr lang="fr-FR" dirty="0" smtClean="0"/>
          </a:p>
          <a:p>
            <a:pPr algn="just"/>
            <a:r>
              <a:rPr lang="en-US" dirty="0"/>
              <a:t>At the level of a site or a municipality: consumption of each building (offices, residential buildings, factories, town halls...)</a:t>
            </a:r>
          </a:p>
          <a:p>
            <a:pPr algn="just"/>
            <a:r>
              <a:rPr lang="en-US" dirty="0"/>
              <a:t>At the scale of a building: consumption of each room</a:t>
            </a:r>
          </a:p>
          <a:p>
            <a:pPr algn="just"/>
            <a:r>
              <a:rPr lang="en-US" dirty="0"/>
              <a:t>On a room scale: consumption of each equipment (production tool, computer, boiler...)</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lnSpcReduction="10000"/>
          </a:bodyPr>
          <a:lstStyle/>
          <a:p>
            <a:pPr>
              <a:buNone/>
            </a:pPr>
            <a:r>
              <a:rPr lang="fr-FR" b="1" dirty="0" smtClean="0">
                <a:solidFill>
                  <a:srgbClr val="00B050"/>
                </a:solidFill>
              </a:rPr>
              <a:t>3- </a:t>
            </a:r>
            <a:r>
              <a:rPr lang="fr-FR" b="1" dirty="0" err="1">
                <a:solidFill>
                  <a:srgbClr val="00B050"/>
                </a:solidFill>
              </a:rPr>
              <a:t>Energy</a:t>
            </a:r>
            <a:r>
              <a:rPr lang="fr-FR" b="1" dirty="0">
                <a:solidFill>
                  <a:srgbClr val="00B050"/>
                </a:solidFill>
              </a:rPr>
              <a:t> </a:t>
            </a:r>
            <a:r>
              <a:rPr lang="fr-FR" b="1" dirty="0" err="1">
                <a:solidFill>
                  <a:srgbClr val="00B050"/>
                </a:solidFill>
              </a:rPr>
              <a:t>consumption</a:t>
            </a:r>
            <a:r>
              <a:rPr lang="fr-FR" b="1" dirty="0">
                <a:solidFill>
                  <a:srgbClr val="00B050"/>
                </a:solidFill>
              </a:rPr>
              <a:t> by use :</a:t>
            </a:r>
            <a:endParaRPr lang="fr-FR" b="1" dirty="0" smtClean="0">
              <a:solidFill>
                <a:srgbClr val="00B050"/>
              </a:solidFill>
            </a:endParaRPr>
          </a:p>
          <a:p>
            <a:pPr>
              <a:buNone/>
            </a:pPr>
            <a:r>
              <a:rPr lang="fr-FR" dirty="0" smtClean="0"/>
              <a:t> </a:t>
            </a:r>
            <a:r>
              <a:rPr lang="en-US" dirty="0"/>
              <a:t>Energy can be used for different purposes</a:t>
            </a:r>
            <a:r>
              <a:rPr lang="fr-FR" dirty="0" smtClean="0"/>
              <a:t> </a:t>
            </a:r>
            <a:r>
              <a:rPr lang="fr-FR" dirty="0" smtClean="0"/>
              <a:t>:</a:t>
            </a:r>
          </a:p>
          <a:p>
            <a:r>
              <a:rPr lang="en-US" dirty="0"/>
              <a:t>Heating</a:t>
            </a:r>
          </a:p>
          <a:p>
            <a:r>
              <a:rPr lang="en-US" dirty="0"/>
              <a:t>Domestic hot water</a:t>
            </a:r>
          </a:p>
          <a:p>
            <a:r>
              <a:rPr lang="en-US" dirty="0"/>
              <a:t>Water treatment</a:t>
            </a:r>
          </a:p>
          <a:p>
            <a:r>
              <a:rPr lang="en-US" dirty="0"/>
              <a:t>Cooling</a:t>
            </a:r>
          </a:p>
          <a:p>
            <a:r>
              <a:rPr lang="en-US" dirty="0"/>
              <a:t>Lighting</a:t>
            </a:r>
          </a:p>
          <a:p>
            <a:r>
              <a:rPr lang="en-US" dirty="0"/>
              <a:t>Ventilation</a:t>
            </a:r>
          </a:p>
          <a:p>
            <a:r>
              <a:rPr lang="en-US" dirty="0"/>
              <a:t>Industrial utilities: compressed air, heat or refrigeration production, thermal fluids, electrical processes...</a:t>
            </a:r>
          </a:p>
          <a:p>
            <a:r>
              <a:rPr lang="en-US" dirty="0"/>
              <a:t>Etc.</a:t>
            </a:r>
            <a:endParaRPr lang="fr-F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fontScale="85000" lnSpcReduction="20000"/>
          </a:bodyPr>
          <a:lstStyle/>
          <a:p>
            <a:pPr algn="ctr">
              <a:buNone/>
            </a:pPr>
            <a:r>
              <a:rPr lang="fr-FR" sz="3600" b="1" dirty="0" smtClean="0">
                <a:solidFill>
                  <a:srgbClr val="C00000"/>
                </a:solidFill>
              </a:rPr>
              <a:t> </a:t>
            </a:r>
            <a:r>
              <a:rPr lang="fr-FR" sz="3600" b="1" dirty="0" err="1">
                <a:solidFill>
                  <a:srgbClr val="C00000"/>
                </a:solidFill>
              </a:rPr>
              <a:t>Energy</a:t>
            </a:r>
            <a:r>
              <a:rPr lang="fr-FR" sz="3600" b="1" dirty="0">
                <a:solidFill>
                  <a:srgbClr val="C00000"/>
                </a:solidFill>
              </a:rPr>
              <a:t> Audit software :</a:t>
            </a:r>
            <a:endParaRPr lang="fr-FR" sz="3600" b="1" dirty="0" smtClean="0">
              <a:solidFill>
                <a:srgbClr val="C00000"/>
              </a:solidFill>
            </a:endParaRPr>
          </a:p>
          <a:p>
            <a:pPr algn="just">
              <a:buNone/>
            </a:pPr>
            <a:r>
              <a:rPr lang="fr-FR" dirty="0" smtClean="0"/>
              <a:t>      </a:t>
            </a:r>
            <a:r>
              <a:rPr lang="en-US" dirty="0"/>
              <a:t>Energy management or energy audit software is designed to help businesses and individuals optimize their energy consumption. These advanced IT tools play a crucial role in identifying areas of energy waste, proposing energy-saving measures, and monitoring energy performance over time. They are part of a comprehensive approach to sustainability and environmental responsibility, addressing the growing concerns related to climate change and energy efficiency.</a:t>
            </a:r>
          </a:p>
          <a:p>
            <a:pPr algn="just">
              <a:buNone/>
            </a:pPr>
            <a:r>
              <a:rPr lang="en-US" dirty="0"/>
              <a:t>      This software analyzes energy consumption data from various sources, such as electricity meters, heating, ventilation and air conditioning (HVAC) systems, and other energy-intensive equipment. The objective is twofold: to reduce energy-related operating costs and minimize the carbon footprint. In addition, by providing detailed reports and recommendations, these tools help to comply with government regulations and obtain environmental certifications.</a:t>
            </a:r>
            <a:endParaRPr lang="fr-F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428736"/>
            <a:ext cx="8229600" cy="2510598"/>
          </a:xfrm>
        </p:spPr>
        <p:txBody>
          <a:bodyPr>
            <a:normAutofit/>
          </a:bodyPr>
          <a:lstStyle/>
          <a:p>
            <a:pPr algn="ctr"/>
            <a:r>
              <a:rPr lang="en-US" b="1" dirty="0">
                <a:solidFill>
                  <a:srgbClr val="7030A0"/>
                </a:solidFill>
              </a:rPr>
              <a:t>Introduction to the analysis of energy projects using computer software.</a:t>
            </a:r>
            <a:endParaRPr lang="fr-FR"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normAutofit/>
          </a:bodyPr>
          <a:lstStyle/>
          <a:p>
            <a:pPr algn="ctr"/>
            <a:r>
              <a:rPr lang="en-US" sz="3200" b="1" dirty="0">
                <a:solidFill>
                  <a:schemeClr val="tx1"/>
                </a:solidFill>
              </a:rPr>
              <a:t>How does an Energy Management/ Energy Audit Software work?</a:t>
            </a:r>
            <a:endParaRPr lang="fr-FR" sz="3200" dirty="0">
              <a:solidFill>
                <a:schemeClr val="tx1"/>
              </a:solidFill>
            </a:endParaRPr>
          </a:p>
        </p:txBody>
      </p:sp>
      <p:sp>
        <p:nvSpPr>
          <p:cNvPr id="3" name="Espace réservé du contenu 2"/>
          <p:cNvSpPr>
            <a:spLocks noGrp="1"/>
          </p:cNvSpPr>
          <p:nvPr>
            <p:ph idx="1"/>
          </p:nvPr>
        </p:nvSpPr>
        <p:spPr>
          <a:xfrm>
            <a:off x="457200" y="1142984"/>
            <a:ext cx="8229600" cy="5181616"/>
          </a:xfrm>
        </p:spPr>
        <p:txBody>
          <a:bodyPr>
            <a:normAutofit fontScale="85000" lnSpcReduction="10000"/>
          </a:bodyPr>
          <a:lstStyle/>
          <a:p>
            <a:pPr algn="just">
              <a:buNone/>
            </a:pPr>
            <a:r>
              <a:rPr lang="en-US" dirty="0"/>
              <a:t> Energy management software works by collecting and analyzing energy consumption data. They are often connected to building management systems (BMS) and other sensors to collect real-time information. This data collection allows for a precise energy profile of the establishment or structure concerned.</a:t>
            </a:r>
          </a:p>
          <a:p>
            <a:pPr algn="just">
              <a:buNone/>
            </a:pPr>
            <a:r>
              <a:rPr lang="en-US" dirty="0"/>
              <a:t>        Once the data is collected, the software analyses it to identify trends, anomalies and potential areas for improvement. Advanced algorithms and artificial intelligence techniques can be used to predict future consumption trends and suggest corrective actions. For example, the software can detect unnecessary high consumption during off-peak hours and recommend automatic adjustments to the HVAC system.</a:t>
            </a:r>
          </a:p>
          <a:p>
            <a:pPr algn="just">
              <a:buNone/>
            </a:pPr>
            <a:r>
              <a:rPr lang="en-US" dirty="0"/>
              <a:t>         The software also simulates the impact of different energy-saving strategies, such as installing new more energy-efficient equipment or changing usage behaviors. These simulations help to make informed decisions based on tangible data.</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6072206"/>
          </a:xfrm>
        </p:spPr>
        <p:txBody>
          <a:bodyPr>
            <a:normAutofit fontScale="85000" lnSpcReduction="20000"/>
          </a:bodyPr>
          <a:lstStyle/>
          <a:p>
            <a:pPr algn="ctr">
              <a:buNone/>
            </a:pPr>
            <a:r>
              <a:rPr lang="en-US" b="1" dirty="0">
                <a:solidFill>
                  <a:srgbClr val="C00000"/>
                </a:solidFill>
              </a:rPr>
              <a:t>Key Features of an Energy Management/ Energy Audit Software </a:t>
            </a:r>
            <a:r>
              <a:rPr lang="fr-FR" b="1" dirty="0" smtClean="0">
                <a:solidFill>
                  <a:srgbClr val="C00000"/>
                </a:solidFill>
              </a:rPr>
              <a:t>:</a:t>
            </a:r>
            <a:endParaRPr lang="fr-FR" b="1" dirty="0" smtClean="0">
              <a:solidFill>
                <a:srgbClr val="C00000"/>
              </a:solidFill>
            </a:endParaRPr>
          </a:p>
          <a:p>
            <a:pPr algn="just"/>
            <a:r>
              <a:rPr lang="en-US" b="1" dirty="0"/>
              <a:t>Energy Consumption Monitoring: </a:t>
            </a:r>
            <a:r>
              <a:rPr lang="en-US" dirty="0"/>
              <a:t>Ability to monitor in real time the energy consumption to identify areas of overconsumption.</a:t>
            </a:r>
          </a:p>
          <a:p>
            <a:pPr algn="just"/>
            <a:r>
              <a:rPr lang="en-US" b="1" dirty="0"/>
              <a:t>Data Analysis: </a:t>
            </a:r>
            <a:r>
              <a:rPr lang="en-US" dirty="0"/>
              <a:t>Use of algorithms to analyze consumption trends and identify savings opportunities.</a:t>
            </a:r>
          </a:p>
          <a:p>
            <a:pPr algn="just"/>
            <a:r>
              <a:rPr lang="en-US" b="1" dirty="0"/>
              <a:t>Reports and Dashboards: </a:t>
            </a:r>
            <a:r>
              <a:rPr lang="en-US" dirty="0"/>
              <a:t>Create customizable reports and interactive dashboards for easy visualization and understanding of data.</a:t>
            </a:r>
          </a:p>
          <a:p>
            <a:pPr algn="just"/>
            <a:r>
              <a:rPr lang="en-US" b="1" dirty="0"/>
              <a:t>Alerts and Notifications: </a:t>
            </a:r>
            <a:r>
              <a:rPr lang="en-US" dirty="0"/>
              <a:t>Alert system to report consumption anomalies and help with rapid corrective action.</a:t>
            </a:r>
          </a:p>
          <a:p>
            <a:pPr algn="just"/>
            <a:r>
              <a:rPr lang="en-US" b="1" dirty="0"/>
              <a:t>System Integration: </a:t>
            </a:r>
            <a:r>
              <a:rPr lang="en-US" dirty="0"/>
              <a:t>Ability to integrate with other systems such as BMS, smart meters, and </a:t>
            </a:r>
            <a:r>
              <a:rPr lang="en-US" dirty="0" err="1"/>
              <a:t>IoT</a:t>
            </a:r>
            <a:r>
              <a:rPr lang="en-US" dirty="0"/>
              <a:t> sensors.</a:t>
            </a:r>
          </a:p>
          <a:p>
            <a:pPr algn="just"/>
            <a:r>
              <a:rPr lang="en-US" b="1" dirty="0"/>
              <a:t>Simulation and Modelling: </a:t>
            </a:r>
            <a:r>
              <a:rPr lang="en-US" dirty="0"/>
              <a:t>Tools to simulate the impact of different energy saving strategies and optimize investments.</a:t>
            </a:r>
          </a:p>
          <a:p>
            <a:pPr algn="just"/>
            <a:r>
              <a:rPr lang="en-US" b="1" dirty="0"/>
              <a:t>Compliance and Regulatory Reporting: </a:t>
            </a:r>
            <a:r>
              <a:rPr lang="en-US" dirty="0"/>
              <a:t>Assistance with compliance with environmental standards and the production of regulatory reports.</a:t>
            </a:r>
            <a:endParaRPr lang="fr-F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sz="3600" b="1" dirty="0">
                <a:solidFill>
                  <a:srgbClr val="7030A0"/>
                </a:solidFill>
              </a:rPr>
              <a:t>14 </a:t>
            </a:r>
            <a:r>
              <a:rPr lang="fr-FR" sz="3600" b="1" dirty="0" err="1">
                <a:solidFill>
                  <a:srgbClr val="7030A0"/>
                </a:solidFill>
              </a:rPr>
              <a:t>energy</a:t>
            </a:r>
            <a:r>
              <a:rPr lang="fr-FR" sz="3600" b="1" dirty="0">
                <a:solidFill>
                  <a:srgbClr val="7030A0"/>
                </a:solidFill>
              </a:rPr>
              <a:t> audit </a:t>
            </a:r>
            <a:r>
              <a:rPr lang="fr-FR" sz="3600" b="1" dirty="0" smtClean="0">
                <a:solidFill>
                  <a:srgbClr val="7030A0"/>
                </a:solidFill>
              </a:rPr>
              <a:t>software:</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lstStyle/>
          <a:p>
            <a:pPr marL="514350" indent="-514350" algn="just">
              <a:buAutoNum type="arabicPeriod"/>
            </a:pPr>
            <a:r>
              <a:rPr lang="fr-FR" b="1" dirty="0" err="1" smtClean="0">
                <a:solidFill>
                  <a:srgbClr val="00B050"/>
                </a:solidFill>
              </a:rPr>
              <a:t>Carbo</a:t>
            </a:r>
            <a:r>
              <a:rPr lang="fr-FR" b="1" dirty="0" smtClean="0">
                <a:solidFill>
                  <a:srgbClr val="00B050"/>
                </a:solidFill>
              </a:rPr>
              <a:t>:</a:t>
            </a:r>
          </a:p>
          <a:p>
            <a:pPr marL="514350" indent="-514350" algn="just">
              <a:buNone/>
            </a:pPr>
            <a:r>
              <a:rPr lang="en-US" dirty="0"/>
              <a:t>the all-in-one software to reduce your CO2 emissions.</a:t>
            </a:r>
          </a:p>
          <a:p>
            <a:pPr marL="514350" indent="-514350" algn="just">
              <a:buNone/>
            </a:pPr>
            <a:r>
              <a:rPr lang="en-US" dirty="0"/>
              <a:t>Carbo offers a complete solution for managing corporate social responsibility (CSR), providing advanced data analytics and collaborative tools in real time. This platform helps companies track their sustainability and social engagement efforts, facilitates decision-making and improves internal communication</a:t>
            </a:r>
            <a:r>
              <a:rPr lang="fr-FR" dirty="0" smtClean="0"/>
              <a:t>.</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a:bodyPr>
          <a:lstStyle/>
          <a:p>
            <a:pPr algn="just">
              <a:buNone/>
            </a:pPr>
            <a:r>
              <a:rPr lang="fr-FR" dirty="0" smtClean="0">
                <a:solidFill>
                  <a:srgbClr val="00B050"/>
                </a:solidFill>
              </a:rPr>
              <a:t>  </a:t>
            </a:r>
            <a:r>
              <a:rPr lang="fr-FR" b="1" dirty="0" smtClean="0">
                <a:solidFill>
                  <a:srgbClr val="00B050"/>
                </a:solidFill>
              </a:rPr>
              <a:t>2. </a:t>
            </a:r>
            <a:r>
              <a:rPr lang="fr-FR" b="1" dirty="0" err="1" smtClean="0">
                <a:solidFill>
                  <a:srgbClr val="00B050"/>
                </a:solidFill>
              </a:rPr>
              <a:t>Spacewell</a:t>
            </a:r>
            <a:r>
              <a:rPr lang="fr-FR" b="1" dirty="0" smtClean="0">
                <a:solidFill>
                  <a:srgbClr val="00B050"/>
                </a:solidFill>
              </a:rPr>
              <a:t> </a:t>
            </a:r>
            <a:r>
              <a:rPr lang="fr-FR" b="1" dirty="0" err="1" smtClean="0">
                <a:solidFill>
                  <a:srgbClr val="00B050"/>
                </a:solidFill>
              </a:rPr>
              <a:t>Energy</a:t>
            </a:r>
            <a:r>
              <a:rPr lang="fr-FR" b="1" dirty="0" smtClean="0">
                <a:solidFill>
                  <a:srgbClr val="00B050"/>
                </a:solidFill>
              </a:rPr>
              <a:t>:</a:t>
            </a:r>
          </a:p>
          <a:p>
            <a:pPr algn="just">
              <a:buNone/>
            </a:pPr>
            <a:r>
              <a:rPr lang="en-US" dirty="0" err="1"/>
              <a:t>Spacewell</a:t>
            </a:r>
            <a:r>
              <a:rPr lang="en-US" dirty="0"/>
              <a:t> Energy (</a:t>
            </a:r>
            <a:r>
              <a:rPr lang="en-US" dirty="0" err="1"/>
              <a:t>Dexma</a:t>
            </a:r>
            <a:r>
              <a:rPr lang="en-US" dirty="0"/>
              <a:t>) is an energy intelligence software that helps companies optimize their energy transition and achieve their sustainability goals.</a:t>
            </a:r>
          </a:p>
          <a:p>
            <a:pPr algn="just">
              <a:buNone/>
            </a:pPr>
            <a:r>
              <a:rPr lang="en-US" dirty="0"/>
              <a:t>It also offers features such as real-time monitoring of energy consumption, audit and energy benchmarking, on-demand control, allocation of energy costs, and automated reporting. The software is designed for ESCOs, utilities, OEMs, energy consultants and companies concerned about their environmental impact.</a:t>
            </a:r>
            <a:endParaRPr lang="fr-FR"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Autofit/>
          </a:bodyPr>
          <a:lstStyle/>
          <a:p>
            <a:pPr algn="just">
              <a:buNone/>
            </a:pPr>
            <a:r>
              <a:rPr lang="fr-FR" sz="2400" b="1" dirty="0" smtClean="0">
                <a:solidFill>
                  <a:srgbClr val="00B050"/>
                </a:solidFill>
              </a:rPr>
              <a:t>  3. EFT </a:t>
            </a:r>
            <a:r>
              <a:rPr lang="fr-FR" sz="2400" b="1" dirty="0" err="1" smtClean="0">
                <a:solidFill>
                  <a:srgbClr val="00B050"/>
                </a:solidFill>
              </a:rPr>
              <a:t>Energy</a:t>
            </a:r>
            <a:r>
              <a:rPr lang="fr-FR" sz="2400" b="1" dirty="0" smtClean="0">
                <a:solidFill>
                  <a:srgbClr val="00B050"/>
                </a:solidFill>
              </a:rPr>
              <a:t> Manager:</a:t>
            </a:r>
            <a:endParaRPr lang="fr-FR" sz="2400" b="1" dirty="0" smtClean="0">
              <a:solidFill>
                <a:srgbClr val="00B050"/>
              </a:solidFill>
              <a:hlinkClick r:id="rId2"/>
            </a:endParaRPr>
          </a:p>
          <a:p>
            <a:pPr algn="just">
              <a:buNone/>
            </a:pPr>
            <a:r>
              <a:rPr lang="fr-FR" sz="2400" dirty="0" smtClean="0"/>
              <a:t>      </a:t>
            </a:r>
            <a:r>
              <a:rPr lang="en-US" sz="2400" dirty="0"/>
              <a:t>Efficiently manage your energy consumption with energy management software. Track your data in real time and optimize your energy use.</a:t>
            </a:r>
          </a:p>
          <a:p>
            <a:pPr algn="just">
              <a:buNone/>
            </a:pPr>
            <a:r>
              <a:rPr lang="en-US" sz="2400" dirty="0"/>
              <a:t>       This energy management software allows you to closely monitor your energy consumption and detect waste. You can also set consumption targets and track progress in real time. </a:t>
            </a:r>
            <a:endParaRPr lang="fr-FR" sz="24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538806"/>
          </a:xfrm>
        </p:spPr>
        <p:txBody>
          <a:bodyPr/>
          <a:lstStyle/>
          <a:p>
            <a:pPr>
              <a:buNone/>
            </a:pPr>
            <a:r>
              <a:rPr lang="fr-FR" b="1" dirty="0" smtClean="0">
                <a:solidFill>
                  <a:srgbClr val="00B050"/>
                </a:solidFill>
              </a:rPr>
              <a:t>4. </a:t>
            </a:r>
            <a:r>
              <a:rPr lang="fr-FR" b="1" dirty="0" err="1" smtClean="0">
                <a:solidFill>
                  <a:srgbClr val="00B050"/>
                </a:solidFill>
              </a:rPr>
              <a:t>Energy</a:t>
            </a:r>
            <a:r>
              <a:rPr lang="fr-FR" b="1" dirty="0" smtClean="0">
                <a:solidFill>
                  <a:srgbClr val="00B050"/>
                </a:solidFill>
              </a:rPr>
              <a:t> </a:t>
            </a:r>
            <a:r>
              <a:rPr lang="fr-FR" b="1" dirty="0" err="1" smtClean="0">
                <a:solidFill>
                  <a:srgbClr val="00B050"/>
                </a:solidFill>
              </a:rPr>
              <a:t>Elephant</a:t>
            </a:r>
            <a:r>
              <a:rPr lang="fr-FR" b="1" dirty="0" smtClean="0">
                <a:solidFill>
                  <a:srgbClr val="00B050"/>
                </a:solidFill>
              </a:rPr>
              <a:t>:</a:t>
            </a:r>
            <a:endParaRPr lang="fr-FR" b="1" dirty="0" smtClean="0">
              <a:solidFill>
                <a:srgbClr val="00B050"/>
              </a:solidFill>
              <a:hlinkClick r:id="rId2"/>
            </a:endParaRPr>
          </a:p>
          <a:p>
            <a:pPr algn="just">
              <a:buNone/>
            </a:pPr>
            <a:r>
              <a:rPr lang="en-US" dirty="0"/>
              <a:t>Manage your energy consumption efficiently with this easy to use energy management tool. Track your expenses, evaluate your performance and identify potential savings.</a:t>
            </a:r>
          </a:p>
          <a:p>
            <a:pPr algn="just">
              <a:buNone/>
            </a:pPr>
            <a:r>
              <a:rPr lang="en-US" dirty="0"/>
              <a:t>Energy Elephant allows you to monitor your energy consumption in real time and receive alerts to avoid energy losses. It also offers customizable reports and easy integration with energy providers.</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lgn="just">
              <a:buNone/>
            </a:pPr>
            <a:r>
              <a:rPr lang="fr-FR" b="1" dirty="0" smtClean="0">
                <a:solidFill>
                  <a:srgbClr val="00B050"/>
                </a:solidFill>
              </a:rPr>
              <a:t>5. </a:t>
            </a:r>
            <a:r>
              <a:rPr lang="fr-FR" b="1" dirty="0" err="1" smtClean="0">
                <a:solidFill>
                  <a:srgbClr val="00B050"/>
                </a:solidFill>
              </a:rPr>
              <a:t>Energy</a:t>
            </a:r>
            <a:r>
              <a:rPr lang="fr-FR" b="1" dirty="0" smtClean="0">
                <a:solidFill>
                  <a:srgbClr val="00B050"/>
                </a:solidFill>
              </a:rPr>
              <a:t> Management System:</a:t>
            </a:r>
            <a:endParaRPr lang="fr-FR" b="1" dirty="0" smtClean="0">
              <a:solidFill>
                <a:srgbClr val="00B050"/>
              </a:solidFill>
              <a:hlinkClick r:id="rId2"/>
            </a:endParaRPr>
          </a:p>
          <a:p>
            <a:pPr algn="just">
              <a:buNone/>
            </a:pPr>
            <a:r>
              <a:rPr lang="fr-FR" dirty="0" smtClean="0"/>
              <a:t>       </a:t>
            </a:r>
            <a:r>
              <a:rPr lang="en-US" dirty="0"/>
              <a:t>Manage your energy consumption efficiently with this software. Track your data in real time and set alerts to save energy.</a:t>
            </a:r>
          </a:p>
          <a:p>
            <a:pPr algn="just">
              <a:buNone/>
            </a:pPr>
            <a:r>
              <a:rPr lang="en-US" dirty="0"/>
              <a:t>       The Energy Management System allows you to monitor the energy consumption of your buildings in real time, compare data and plan energy saving actions. You can also set alerts to be alerted if threshold is exceeded.</a:t>
            </a:r>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214422"/>
            <a:ext cx="8229600" cy="4746310"/>
          </a:xfrm>
        </p:spPr>
        <p:txBody>
          <a:bodyPr>
            <a:normAutofit/>
          </a:bodyPr>
          <a:lstStyle/>
          <a:p>
            <a:pPr>
              <a:buNone/>
            </a:pPr>
            <a:r>
              <a:rPr lang="fr-FR" b="1" dirty="0" smtClean="0">
                <a:solidFill>
                  <a:srgbClr val="00B050"/>
                </a:solidFill>
              </a:rPr>
              <a:t>  6.</a:t>
            </a:r>
            <a:r>
              <a:rPr lang="fr-FR" b="1" dirty="0" err="1" smtClean="0">
                <a:solidFill>
                  <a:srgbClr val="00B050"/>
                </a:solidFill>
              </a:rPr>
              <a:t>Energy</a:t>
            </a:r>
            <a:r>
              <a:rPr lang="fr-FR" b="1" dirty="0" smtClean="0">
                <a:solidFill>
                  <a:srgbClr val="00B050"/>
                </a:solidFill>
              </a:rPr>
              <a:t> Manager Online:</a:t>
            </a:r>
          </a:p>
          <a:p>
            <a:pPr algn="just">
              <a:buNone/>
            </a:pPr>
            <a:r>
              <a:rPr lang="fr-FR" dirty="0" smtClean="0"/>
              <a:t>      </a:t>
            </a:r>
            <a:r>
              <a:rPr lang="en-US" dirty="0"/>
              <a:t>Manage your energy consumption with precision thanks to an intuitive and easy-to-use software. Optimize your costs and reduce CO2 emissions.</a:t>
            </a:r>
          </a:p>
          <a:p>
            <a:pPr algn="just">
              <a:buNone/>
            </a:pPr>
            <a:r>
              <a:rPr lang="en-US" dirty="0"/>
              <a:t>      Energy Manager Online allows you to monitor and analyze your energy data in real time, identify areas of waste, implement corrective actions and track their impact on your results. You can also generate custom reports for better visibility.</a:t>
            </a:r>
            <a:endParaRPr lang="fr-FR" b="1" dirty="0" smtClean="0">
              <a:solidFill>
                <a:srgbClr val="00B05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214422"/>
            <a:ext cx="8229600" cy="4746310"/>
          </a:xfrm>
        </p:spPr>
        <p:txBody>
          <a:bodyPr>
            <a:normAutofit/>
          </a:bodyPr>
          <a:lstStyle/>
          <a:p>
            <a:pPr>
              <a:buNone/>
            </a:pPr>
            <a:r>
              <a:rPr lang="fr-FR" b="1" dirty="0" smtClean="0">
                <a:solidFill>
                  <a:srgbClr val="00B050"/>
                </a:solidFill>
              </a:rPr>
              <a:t>  7.</a:t>
            </a:r>
            <a:r>
              <a:rPr lang="fr-FR" b="1" dirty="0" err="1" smtClean="0">
                <a:solidFill>
                  <a:srgbClr val="00B050"/>
                </a:solidFill>
              </a:rPr>
              <a:t>Energy</a:t>
            </a:r>
            <a:r>
              <a:rPr lang="fr-FR" b="1" dirty="0" smtClean="0">
                <a:solidFill>
                  <a:srgbClr val="00B050"/>
                </a:solidFill>
              </a:rPr>
              <a:t> </a:t>
            </a:r>
            <a:r>
              <a:rPr lang="fr-FR" b="1" dirty="0" err="1" smtClean="0">
                <a:solidFill>
                  <a:srgbClr val="00B050"/>
                </a:solidFill>
              </a:rPr>
              <a:t>Enexplan</a:t>
            </a:r>
            <a:r>
              <a:rPr lang="fr-FR" b="1" dirty="0" smtClean="0">
                <a:solidFill>
                  <a:srgbClr val="00B050"/>
                </a:solidFill>
              </a:rPr>
              <a:t>:</a:t>
            </a:r>
          </a:p>
          <a:p>
            <a:pPr algn="just">
              <a:buNone/>
            </a:pPr>
            <a:r>
              <a:rPr lang="fr-FR" dirty="0" smtClean="0"/>
              <a:t>      </a:t>
            </a:r>
            <a:r>
              <a:rPr lang="en-US" dirty="0"/>
              <a:t>Efficiently manage your energy consumption with energy management software. Track and analyze your data for optimal energy savings.</a:t>
            </a:r>
          </a:p>
          <a:p>
            <a:pPr algn="just">
              <a:buNone/>
            </a:pPr>
            <a:r>
              <a:rPr lang="en-US" dirty="0"/>
              <a:t>      </a:t>
            </a:r>
            <a:r>
              <a:rPr lang="en-US" dirty="0" err="1"/>
              <a:t>Enexplan</a:t>
            </a:r>
            <a:r>
              <a:rPr lang="en-US" dirty="0"/>
              <a:t> is a SaaS software specialized in energy management. It tracks and analyzes energy consumption data to optimize energy savings. With </a:t>
            </a:r>
            <a:r>
              <a:rPr lang="en-US" dirty="0" err="1"/>
              <a:t>Enexplan</a:t>
            </a:r>
            <a:r>
              <a:rPr lang="en-US" dirty="0"/>
              <a:t>, you can also manage energy bills and identify areas of high consumption for more efficient use of energy.</a:t>
            </a:r>
            <a:endParaRPr lang="fr-FR" b="1" dirty="0" smtClean="0">
              <a:solidFill>
                <a:srgbClr val="00B05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571480"/>
            <a:ext cx="8229600" cy="704104"/>
          </a:xfrm>
        </p:spPr>
        <p:txBody>
          <a:bodyPr>
            <a:normAutofit fontScale="90000"/>
          </a:bodyPr>
          <a:lstStyle/>
          <a:p>
            <a:r>
              <a:rPr lang="fr-FR" b="1" dirty="0" smtClean="0">
                <a:solidFill>
                  <a:schemeClr val="accent1">
                    <a:lumMod val="75000"/>
                  </a:schemeClr>
                </a:solidFill>
              </a:rPr>
              <a:t>Introduction</a:t>
            </a:r>
            <a:endParaRPr lang="fr-FR" b="1" dirty="0">
              <a:solidFill>
                <a:schemeClr val="accent1">
                  <a:lumMod val="75000"/>
                </a:schemeClr>
              </a:solidFill>
            </a:endParaRPr>
          </a:p>
        </p:txBody>
      </p:sp>
      <p:sp>
        <p:nvSpPr>
          <p:cNvPr id="3" name="Espace réservé du contenu 2"/>
          <p:cNvSpPr>
            <a:spLocks noGrp="1"/>
          </p:cNvSpPr>
          <p:nvPr>
            <p:ph idx="1"/>
          </p:nvPr>
        </p:nvSpPr>
        <p:spPr>
          <a:xfrm>
            <a:off x="457200" y="1357298"/>
            <a:ext cx="8229600" cy="4967302"/>
          </a:xfrm>
        </p:spPr>
        <p:txBody>
          <a:bodyPr>
            <a:normAutofit/>
          </a:bodyPr>
          <a:lstStyle/>
          <a:p>
            <a:pPr algn="just">
              <a:buNone/>
            </a:pPr>
            <a:r>
              <a:rPr lang="fr-FR" dirty="0" smtClean="0"/>
              <a:t>      </a:t>
            </a:r>
            <a:r>
              <a:rPr lang="en-US" dirty="0"/>
              <a:t>Energy monitoring, also called energy monitoring, is the measurement and control of energy consumption in a company to control energy expenditure. The objective is to implement an efficient energy management not only to reduce the financial impact, but also to meet the environmental challenges of reducing CO2 emissions. But how to choose your energy monitoring system according to the size of the company and its objectives? What are the different elements of an energy management system? Here’s everything you need to know about energy monitoring and its benefits.</a:t>
            </a: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214422"/>
            <a:ext cx="8229600" cy="4746310"/>
          </a:xfrm>
        </p:spPr>
        <p:txBody>
          <a:bodyPr>
            <a:normAutofit/>
          </a:bodyPr>
          <a:lstStyle/>
          <a:p>
            <a:pPr>
              <a:buNone/>
            </a:pPr>
            <a:r>
              <a:rPr lang="fr-FR" b="1" dirty="0" smtClean="0">
                <a:solidFill>
                  <a:srgbClr val="00B050"/>
                </a:solidFill>
              </a:rPr>
              <a:t>  8. </a:t>
            </a:r>
            <a:r>
              <a:rPr lang="fr-FR" b="1" dirty="0" err="1" smtClean="0">
                <a:solidFill>
                  <a:srgbClr val="00B050"/>
                </a:solidFill>
              </a:rPr>
              <a:t>SafetyCulture</a:t>
            </a:r>
            <a:r>
              <a:rPr lang="fr-FR" b="1" dirty="0" smtClean="0">
                <a:solidFill>
                  <a:srgbClr val="00B050"/>
                </a:solidFill>
              </a:rPr>
              <a:t>:</a:t>
            </a:r>
          </a:p>
          <a:p>
            <a:pPr algn="just">
              <a:buNone/>
            </a:pPr>
            <a:r>
              <a:rPr lang="fr-FR" dirty="0" smtClean="0"/>
              <a:t>      </a:t>
            </a:r>
            <a:r>
              <a:rPr lang="en-US" dirty="0"/>
              <a:t>Complete inspection solution for companies. Automate inspection processes, create detailed reports and manage data in real time.</a:t>
            </a:r>
          </a:p>
          <a:p>
            <a:pPr algn="just">
              <a:buNone/>
            </a:pPr>
            <a:r>
              <a:rPr lang="en-US" dirty="0" err="1"/>
              <a:t>iAuditor</a:t>
            </a:r>
            <a:r>
              <a:rPr lang="en-US" dirty="0"/>
              <a:t> is an inspection management platform that allows companies to track and manage inspections from a single location. With pre-defined and customizable templates, inspections can be automated to save time and improve efficiency.</a:t>
            </a:r>
            <a:endParaRPr lang="fr-FR" b="1" dirty="0" smtClean="0">
              <a:solidFill>
                <a:srgbClr val="00B05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lstStyle/>
          <a:p>
            <a:pPr>
              <a:buNone/>
            </a:pPr>
            <a:r>
              <a:rPr lang="fr-FR" dirty="0" smtClean="0">
                <a:solidFill>
                  <a:srgbClr val="00B050"/>
                </a:solidFill>
              </a:rPr>
              <a:t>9. </a:t>
            </a:r>
            <a:r>
              <a:rPr lang="fr-FR" b="1" dirty="0" smtClean="0">
                <a:solidFill>
                  <a:srgbClr val="00B050"/>
                </a:solidFill>
              </a:rPr>
              <a:t>The Tracer </a:t>
            </a:r>
            <a:r>
              <a:rPr lang="fr-FR" b="1" dirty="0" err="1" smtClean="0">
                <a:solidFill>
                  <a:srgbClr val="00B050"/>
                </a:solidFill>
              </a:rPr>
              <a:t>Summit</a:t>
            </a:r>
            <a:r>
              <a:rPr lang="fr-FR" b="1" dirty="0" smtClean="0">
                <a:solidFill>
                  <a:srgbClr val="00B050"/>
                </a:solidFill>
              </a:rPr>
              <a:t>:</a:t>
            </a:r>
          </a:p>
          <a:p>
            <a:pPr algn="just">
              <a:buNone/>
            </a:pPr>
            <a:r>
              <a:rPr lang="en-US" dirty="0"/>
              <a:t> Optimize your energy consumption with efficient management software. Control your costs, monitor equipment and make informed decisions.</a:t>
            </a:r>
          </a:p>
          <a:p>
            <a:pPr algn="just">
              <a:buNone/>
            </a:pPr>
            <a:r>
              <a:rPr lang="en-US" dirty="0"/>
              <a:t>      The Tracer Summit provides you with an intuitive platform to monitor and manage your energy consumption. Thanks to customizable dashboards, you can view data in real time and receive alerts in case of failure or overconsumption.</a:t>
            </a:r>
            <a:endParaRPr lang="fr-FR" dirty="0" smtClean="0">
              <a:solidFill>
                <a:srgbClr val="00B05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lstStyle/>
          <a:p>
            <a:pPr>
              <a:buNone/>
            </a:pPr>
            <a:r>
              <a:rPr lang="fr-FR" dirty="0" smtClean="0">
                <a:solidFill>
                  <a:srgbClr val="00B050"/>
                </a:solidFill>
              </a:rPr>
              <a:t>10</a:t>
            </a:r>
            <a:r>
              <a:rPr lang="fr-FR" b="1" dirty="0" smtClean="0">
                <a:solidFill>
                  <a:srgbClr val="00B050"/>
                </a:solidFill>
              </a:rPr>
              <a:t>. SAVEE:</a:t>
            </a:r>
          </a:p>
          <a:p>
            <a:pPr algn="just">
              <a:buNone/>
            </a:pPr>
            <a:r>
              <a:rPr lang="fr-FR" dirty="0" smtClean="0"/>
              <a:t>      </a:t>
            </a:r>
            <a:r>
              <a:rPr lang="en-US" dirty="0"/>
              <a:t>Energy management software offering monitoring, cost optimization and detailed reporting.</a:t>
            </a:r>
          </a:p>
          <a:p>
            <a:pPr algn="just">
              <a:buNone/>
            </a:pPr>
            <a:r>
              <a:rPr lang="en-US" dirty="0"/>
              <a:t>        SAVEE, an advanced energy management solution, enables users to track their consumption, optimize costs through data analysis and generate detailed reports for better decision making. Designed for businesses of all sizes, it also helps reduce the carbon footprint.</a:t>
            </a:r>
            <a:endParaRPr lang="fr-FR" dirty="0" smtClean="0">
              <a:solidFill>
                <a:srgbClr val="00B05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lstStyle/>
          <a:p>
            <a:pPr>
              <a:buNone/>
            </a:pPr>
            <a:r>
              <a:rPr lang="fr-FR" dirty="0" smtClean="0">
                <a:solidFill>
                  <a:srgbClr val="00B050"/>
                </a:solidFill>
              </a:rPr>
              <a:t>11</a:t>
            </a:r>
            <a:r>
              <a:rPr lang="fr-FR" b="1" dirty="0" smtClean="0">
                <a:solidFill>
                  <a:srgbClr val="00B050"/>
                </a:solidFill>
              </a:rPr>
              <a:t>. KAR </a:t>
            </a:r>
            <a:r>
              <a:rPr lang="fr-FR" b="1" dirty="0" err="1" smtClean="0">
                <a:solidFill>
                  <a:srgbClr val="00B050"/>
                </a:solidFill>
              </a:rPr>
              <a:t>Energy</a:t>
            </a:r>
            <a:r>
              <a:rPr lang="fr-FR" b="1" dirty="0" smtClean="0">
                <a:solidFill>
                  <a:srgbClr val="00B050"/>
                </a:solidFill>
              </a:rPr>
              <a:t> </a:t>
            </a:r>
            <a:r>
              <a:rPr lang="fr-FR" b="1" dirty="0" err="1" smtClean="0">
                <a:solidFill>
                  <a:srgbClr val="00B050"/>
                </a:solidFill>
              </a:rPr>
              <a:t>Saver</a:t>
            </a:r>
            <a:r>
              <a:rPr lang="fr-FR" b="1" dirty="0" smtClean="0">
                <a:solidFill>
                  <a:srgbClr val="00B050"/>
                </a:solidFill>
              </a:rPr>
              <a:t>:</a:t>
            </a:r>
          </a:p>
          <a:p>
            <a:pPr algn="just">
              <a:buNone/>
            </a:pPr>
            <a:r>
              <a:rPr lang="fr-FR" dirty="0" smtClean="0"/>
              <a:t>     </a:t>
            </a:r>
            <a:r>
              <a:rPr lang="en-US" dirty="0"/>
              <a:t>Optimizes energy use and improves efficiency through adaptive software.</a:t>
            </a:r>
          </a:p>
          <a:p>
            <a:pPr algn="just">
              <a:buNone/>
            </a:pPr>
            <a:r>
              <a:rPr lang="en-US" dirty="0"/>
              <a:t>      KAR Energy Saver stands out as an energy management solution, offering advanced tools to monitor and optimize the energy consumption of IT infrastructures. Easy to integrate and equipped with a predictive analysis module, this software allows significant savings while contributing to environmental protection.</a:t>
            </a:r>
            <a:endParaRPr lang="fr-FR" dirty="0" smtClean="0">
              <a:solidFill>
                <a:srgbClr val="00B05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normAutofit/>
          </a:bodyPr>
          <a:lstStyle/>
          <a:p>
            <a:pPr>
              <a:buNone/>
            </a:pPr>
            <a:r>
              <a:rPr lang="fr-FR" dirty="0" smtClean="0">
                <a:solidFill>
                  <a:srgbClr val="00B050"/>
                </a:solidFill>
              </a:rPr>
              <a:t>12. </a:t>
            </a:r>
            <a:r>
              <a:rPr lang="fr-FR" b="1" dirty="0" smtClean="0">
                <a:solidFill>
                  <a:srgbClr val="00B050"/>
                </a:solidFill>
              </a:rPr>
              <a:t>Cap </a:t>
            </a:r>
            <a:r>
              <a:rPr lang="fr-FR" b="1" dirty="0" err="1" smtClean="0">
                <a:solidFill>
                  <a:srgbClr val="00B050"/>
                </a:solidFill>
              </a:rPr>
              <a:t>Renov</a:t>
            </a:r>
            <a:r>
              <a:rPr lang="fr-FR" b="1" dirty="0" smtClean="0">
                <a:solidFill>
                  <a:srgbClr val="00B050"/>
                </a:solidFill>
              </a:rPr>
              <a:t>:</a:t>
            </a:r>
          </a:p>
          <a:p>
            <a:pPr algn="just">
              <a:buNone/>
            </a:pPr>
            <a:r>
              <a:rPr lang="fr-FR" dirty="0" smtClean="0"/>
              <a:t>       </a:t>
            </a:r>
            <a:r>
              <a:rPr lang="en-US" dirty="0"/>
              <a:t>Software for energy management, monitoring and optimization of consumption.</a:t>
            </a:r>
          </a:p>
          <a:p>
            <a:pPr algn="just">
              <a:buNone/>
            </a:pPr>
            <a:r>
              <a:rPr lang="en-US" dirty="0"/>
              <a:t>       Cap </a:t>
            </a:r>
            <a:r>
              <a:rPr lang="en-US" dirty="0" err="1"/>
              <a:t>Renov</a:t>
            </a:r>
            <a:r>
              <a:rPr lang="en-US" dirty="0"/>
              <a:t>+ is intended to improve the energy performance of buildings, allowing real-time monitoring of consumption and rapid identification of savings opportunities. With advanced features such as predictive analytics and automatic diagnostics, this platform helps to implement efficient energy optimization strategies. Adapted to a variety of sectors, it facilitates energy expenditure management and contributes to environmental sustainability.</a:t>
            </a:r>
            <a:endParaRPr lang="fr-FR" dirty="0" smtClean="0">
              <a:solidFill>
                <a:srgbClr val="00B05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normAutofit/>
          </a:bodyPr>
          <a:lstStyle/>
          <a:p>
            <a:pPr>
              <a:buNone/>
            </a:pPr>
            <a:r>
              <a:rPr lang="fr-FR" dirty="0" smtClean="0">
                <a:solidFill>
                  <a:srgbClr val="00B050"/>
                </a:solidFill>
              </a:rPr>
              <a:t>13. </a:t>
            </a:r>
            <a:r>
              <a:rPr lang="fr-FR" b="1" dirty="0" err="1" smtClean="0">
                <a:solidFill>
                  <a:srgbClr val="00B050"/>
                </a:solidFill>
              </a:rPr>
              <a:t>Liciel</a:t>
            </a:r>
            <a:r>
              <a:rPr lang="fr-FR" b="1" dirty="0" smtClean="0">
                <a:solidFill>
                  <a:srgbClr val="00B050"/>
                </a:solidFill>
              </a:rPr>
              <a:t>:</a:t>
            </a:r>
          </a:p>
          <a:p>
            <a:pPr algn="just">
              <a:buNone/>
            </a:pPr>
            <a:r>
              <a:rPr lang="fr-FR" dirty="0" smtClean="0"/>
              <a:t>       </a:t>
            </a:r>
            <a:r>
              <a:rPr lang="en-US" dirty="0"/>
              <a:t>Optimal energy management with real-time data analysis and detailed reports.</a:t>
            </a:r>
          </a:p>
          <a:p>
            <a:pPr algn="just">
              <a:buNone/>
            </a:pPr>
            <a:r>
              <a:rPr lang="en-US" dirty="0"/>
              <a:t>       </a:t>
            </a:r>
            <a:r>
              <a:rPr lang="en-US" dirty="0" err="1"/>
              <a:t>Liciel</a:t>
            </a:r>
            <a:r>
              <a:rPr lang="en-US" dirty="0"/>
              <a:t> enables efficient energy management through its ability to analyze data in real time and generate detailed reports, thus promoting a significant reduction in operational costs. In addition, this platform facilitates regulatory compliance and supports sustainable development initiatives through energy consumption monitoring and optimization features.</a:t>
            </a:r>
            <a:endParaRPr lang="fr-FR" dirty="0" smtClean="0">
              <a:solidFill>
                <a:srgbClr val="00B05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normAutofit/>
          </a:bodyPr>
          <a:lstStyle/>
          <a:p>
            <a:pPr>
              <a:buNone/>
            </a:pPr>
            <a:r>
              <a:rPr lang="fr-FR" dirty="0" smtClean="0">
                <a:solidFill>
                  <a:srgbClr val="00B050"/>
                </a:solidFill>
              </a:rPr>
              <a:t>14.</a:t>
            </a:r>
            <a:r>
              <a:rPr lang="fr-FR" b="1" dirty="0" smtClean="0">
                <a:solidFill>
                  <a:srgbClr val="00B050"/>
                </a:solidFill>
              </a:rPr>
              <a:t> </a:t>
            </a:r>
            <a:r>
              <a:rPr lang="fr-FR" b="1" dirty="0" err="1" smtClean="0">
                <a:solidFill>
                  <a:srgbClr val="00B050"/>
                </a:solidFill>
              </a:rPr>
              <a:t>Enerit</a:t>
            </a:r>
            <a:r>
              <a:rPr lang="fr-FR" b="1" dirty="0" smtClean="0">
                <a:solidFill>
                  <a:srgbClr val="00B050"/>
                </a:solidFill>
              </a:rPr>
              <a:t>:</a:t>
            </a:r>
          </a:p>
          <a:p>
            <a:pPr algn="just">
              <a:buNone/>
            </a:pPr>
            <a:r>
              <a:rPr lang="fr-FR" dirty="0" smtClean="0"/>
              <a:t>       </a:t>
            </a:r>
            <a:r>
              <a:rPr lang="en-US" dirty="0"/>
              <a:t>Energy management software to monitor, analyze and optimize consumption.</a:t>
            </a:r>
          </a:p>
          <a:p>
            <a:pPr algn="just">
              <a:buNone/>
            </a:pPr>
            <a:r>
              <a:rPr lang="en-US" dirty="0"/>
              <a:t>        </a:t>
            </a:r>
            <a:r>
              <a:rPr lang="en-US" dirty="0" err="1"/>
              <a:t>Enerit</a:t>
            </a:r>
            <a:r>
              <a:rPr lang="en-US" dirty="0"/>
              <a:t> is a complete solution for energy management, offering advanced tools for monitoring, analyzing and optimizing energy consumption in various environments. Able to accommodate facilities of different sizes, this software helps companies save money, reduce their carbon footprint and comply with environmental regulations</a:t>
            </a:r>
            <a:endParaRPr lang="fr-FR" dirty="0" smtClean="0">
              <a:solidFill>
                <a:srgbClr val="00B05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8229600" cy="632666"/>
          </a:xfrm>
        </p:spPr>
        <p:txBody>
          <a:bodyPr>
            <a:normAutofit/>
          </a:bodyPr>
          <a:lstStyle/>
          <a:p>
            <a:pPr algn="ctr"/>
            <a:r>
              <a:rPr lang="fr-FR" sz="3200" b="1" dirty="0" smtClean="0">
                <a:solidFill>
                  <a:srgbClr val="C00000"/>
                </a:solidFill>
              </a:rPr>
              <a:t>7 </a:t>
            </a:r>
            <a:r>
              <a:rPr lang="en-US" sz="3200" b="1" dirty="0">
                <a:solidFill>
                  <a:srgbClr val="C00000"/>
                </a:solidFill>
              </a:rPr>
              <a:t>Energy Analysis Tools for Banks </a:t>
            </a:r>
            <a:r>
              <a:rPr lang="fr-FR" sz="3200" b="1" dirty="0" smtClean="0">
                <a:solidFill>
                  <a:srgbClr val="C00000"/>
                </a:solidFill>
              </a:rPr>
              <a:t>:</a:t>
            </a:r>
            <a:endParaRPr lang="fr-FR" sz="3200" b="1" dirty="0">
              <a:solidFill>
                <a:srgbClr val="C00000"/>
              </a:solidFill>
            </a:endParaRPr>
          </a:p>
        </p:txBody>
      </p:sp>
      <p:sp>
        <p:nvSpPr>
          <p:cNvPr id="3" name="Espace réservé du contenu 2"/>
          <p:cNvSpPr>
            <a:spLocks noGrp="1"/>
          </p:cNvSpPr>
          <p:nvPr>
            <p:ph idx="1"/>
          </p:nvPr>
        </p:nvSpPr>
        <p:spPr>
          <a:xfrm>
            <a:off x="457200" y="1285860"/>
            <a:ext cx="8229600" cy="5038740"/>
          </a:xfrm>
        </p:spPr>
        <p:txBody>
          <a:bodyPr>
            <a:normAutofit/>
          </a:bodyPr>
          <a:lstStyle/>
          <a:p>
            <a:pPr algn="just">
              <a:buNone/>
            </a:pPr>
            <a:r>
              <a:rPr lang="en-US" dirty="0"/>
              <a:t>Key tools for advanced energy analysis in the banking sector</a:t>
            </a:r>
            <a:r>
              <a:rPr lang="fr-FR" dirty="0" smtClean="0"/>
              <a:t>.</a:t>
            </a:r>
            <a:endParaRPr lang="fr-FR" dirty="0" smtClean="0"/>
          </a:p>
          <a:p>
            <a:pPr algn="just">
              <a:buNone/>
            </a:pPr>
            <a:r>
              <a:rPr lang="fr-FR" b="1" dirty="0" smtClean="0">
                <a:solidFill>
                  <a:srgbClr val="00B050"/>
                </a:solidFill>
              </a:rPr>
              <a:t>1 – </a:t>
            </a:r>
            <a:r>
              <a:rPr lang="en-US" b="1" dirty="0">
                <a:solidFill>
                  <a:srgbClr val="00B050"/>
                </a:solidFill>
              </a:rPr>
              <a:t>Calculation of Costs and Simulation of Energy Bills</a:t>
            </a:r>
            <a:r>
              <a:rPr lang="fr-FR" b="1" dirty="0" smtClean="0">
                <a:solidFill>
                  <a:srgbClr val="00B050"/>
                </a:solidFill>
              </a:rPr>
              <a:t>:</a:t>
            </a:r>
            <a:endParaRPr lang="fr-FR" b="1" dirty="0" smtClean="0">
              <a:solidFill>
                <a:srgbClr val="00B050"/>
              </a:solidFill>
            </a:endParaRPr>
          </a:p>
          <a:p>
            <a:pPr algn="just">
              <a:buNone/>
            </a:pPr>
            <a:r>
              <a:rPr lang="en-US" dirty="0"/>
              <a:t>Energy bills arrive irregularly at the purchasing department. However, the finance manager needs a quick cost estimate for the month, quarter or year in question. The purchasing manager wants to compare the invoice received from the supplier with the actual consumption, which can be a tedious task if it involves reading the meter values, create an Excel spreadsheet and download data from each utility.</a:t>
            </a:r>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normAutofit fontScale="92500"/>
          </a:bodyPr>
          <a:lstStyle/>
          <a:p>
            <a:pPr>
              <a:buNone/>
            </a:pPr>
            <a:r>
              <a:rPr lang="fr-FR" b="1" dirty="0" smtClean="0">
                <a:solidFill>
                  <a:srgbClr val="00B050"/>
                </a:solidFill>
              </a:rPr>
              <a:t>2 – </a:t>
            </a:r>
            <a:r>
              <a:rPr lang="fr-FR" b="1" dirty="0" err="1">
                <a:solidFill>
                  <a:srgbClr val="00B050"/>
                </a:solidFill>
              </a:rPr>
              <a:t>Calculation</a:t>
            </a:r>
            <a:r>
              <a:rPr lang="fr-FR" b="1" dirty="0">
                <a:solidFill>
                  <a:srgbClr val="00B050"/>
                </a:solidFill>
              </a:rPr>
              <a:t> of </a:t>
            </a:r>
            <a:r>
              <a:rPr lang="fr-FR" b="1" dirty="0" err="1">
                <a:solidFill>
                  <a:srgbClr val="00B050"/>
                </a:solidFill>
              </a:rPr>
              <a:t>Indicators</a:t>
            </a:r>
            <a:r>
              <a:rPr lang="fr-FR" b="1" dirty="0">
                <a:solidFill>
                  <a:srgbClr val="00B050"/>
                </a:solidFill>
              </a:rPr>
              <a:t>, Coefficient, </a:t>
            </a:r>
            <a:r>
              <a:rPr lang="fr-FR" b="1" dirty="0" err="1">
                <a:solidFill>
                  <a:srgbClr val="00B050"/>
                </a:solidFill>
              </a:rPr>
              <a:t>EnPIs</a:t>
            </a:r>
            <a:r>
              <a:rPr lang="fr-FR" b="1" dirty="0">
                <a:solidFill>
                  <a:srgbClr val="00B050"/>
                </a:solidFill>
              </a:rPr>
              <a:t>…</a:t>
            </a:r>
            <a:endParaRPr lang="fr-FR" b="1" dirty="0" smtClean="0">
              <a:solidFill>
                <a:srgbClr val="00B050"/>
              </a:solidFill>
            </a:endParaRPr>
          </a:p>
          <a:p>
            <a:pPr algn="just">
              <a:buNone/>
            </a:pPr>
            <a:r>
              <a:rPr lang="fr-FR" dirty="0" smtClean="0"/>
              <a:t>      </a:t>
            </a:r>
            <a:r>
              <a:rPr lang="en-US" dirty="0"/>
              <a:t>In order to determine whether your bank has achieved its “SMART” energy efficiency targets, it is crucial to calculate and track energy indicators or coefficients. This will also allow you to compare the efficiency of your different agencies, for example, to know whether that of Bordeaux is more or less efficient than that of Paris.</a:t>
            </a:r>
          </a:p>
          <a:p>
            <a:pPr algn="just">
              <a:buNone/>
            </a:pPr>
            <a:r>
              <a:rPr lang="en-US" dirty="0"/>
              <a:t>      Energy Performance Indicators (EPI) are used to carry out a comparative energy analysis of your offices and agencies. It is important to calculate these PEIs (or </a:t>
            </a:r>
            <a:r>
              <a:rPr lang="en-US" dirty="0" err="1"/>
              <a:t>EnPI</a:t>
            </a:r>
            <a:r>
              <a:rPr lang="en-US" dirty="0"/>
              <a:t>) for your bank’s energy efficiency project. They should be measured often and easily, and should be relevant indicators for your office and branch facilities.</a:t>
            </a:r>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buNone/>
            </a:pPr>
            <a:r>
              <a:rPr lang="fr-FR" dirty="0" smtClean="0"/>
              <a:t> </a:t>
            </a:r>
            <a:r>
              <a:rPr lang="en-US" dirty="0"/>
              <a:t>To measure the effectiveness of an agency, you can use different energy coefficients such as </a:t>
            </a:r>
            <a:r>
              <a:rPr lang="fr-FR" dirty="0" smtClean="0"/>
              <a:t>:</a:t>
            </a:r>
            <a:r>
              <a:rPr lang="fr-FR" dirty="0" smtClean="0"/>
              <a:t> </a:t>
            </a:r>
          </a:p>
          <a:p>
            <a:pPr algn="just"/>
            <a:r>
              <a:rPr lang="en-US" dirty="0"/>
              <a:t>coefficients by parameter (for example, the coefficient per floor area used in an office building), </a:t>
            </a:r>
          </a:p>
          <a:p>
            <a:pPr algn="just"/>
            <a:r>
              <a:rPr lang="en-US" dirty="0"/>
              <a:t>constant coefficients (for example, the ratio calculated for the entire building regardless of occupancy) </a:t>
            </a:r>
          </a:p>
          <a:p>
            <a:pPr algn="just"/>
            <a:r>
              <a:rPr lang="en-US" dirty="0"/>
              <a:t>or key figures by period (for example, the number of employees in a company).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214554"/>
            <a:ext cx="8229600" cy="1143008"/>
          </a:xfrm>
        </p:spPr>
        <p:txBody>
          <a:bodyPr>
            <a:normAutofit/>
          </a:bodyPr>
          <a:lstStyle/>
          <a:p>
            <a:pPr algn="ctr">
              <a:buNone/>
            </a:pPr>
            <a:r>
              <a:rPr lang="fr-FR" b="1" dirty="0" smtClean="0">
                <a:solidFill>
                  <a:schemeClr val="accent3">
                    <a:lumMod val="60000"/>
                    <a:lumOff val="40000"/>
                  </a:schemeClr>
                </a:solidFill>
              </a:rPr>
              <a:t>     </a:t>
            </a:r>
            <a:r>
              <a:rPr lang="en-US" b="1" dirty="0">
                <a:solidFill>
                  <a:srgbClr val="FF0000"/>
                </a:solidFill>
              </a:rPr>
              <a:t>Why use an energy management system </a:t>
            </a:r>
            <a:r>
              <a:rPr lang="fr-FR" b="1" dirty="0" smtClean="0">
                <a:solidFill>
                  <a:srgbClr val="FF0000"/>
                </a:solidFill>
              </a:rPr>
              <a:t>?</a:t>
            </a:r>
            <a:endParaRPr lang="fr-FR" b="1" dirty="0" smtClean="0">
              <a:solidFill>
                <a:srgbClr val="FF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lstStyle/>
          <a:p>
            <a:pPr algn="just">
              <a:buNone/>
            </a:pPr>
            <a:r>
              <a:rPr lang="fr-FR" b="1" dirty="0" smtClean="0">
                <a:solidFill>
                  <a:srgbClr val="00B050"/>
                </a:solidFill>
              </a:rPr>
              <a:t>3 – </a:t>
            </a:r>
            <a:r>
              <a:rPr lang="en-US" b="1" dirty="0">
                <a:solidFill>
                  <a:srgbClr val="00B050"/>
                </a:solidFill>
              </a:rPr>
              <a:t>Energy Performance Measurement and Verification</a:t>
            </a:r>
            <a:r>
              <a:rPr lang="fr-FR" b="1" dirty="0" smtClean="0">
                <a:solidFill>
                  <a:srgbClr val="00B050"/>
                </a:solidFill>
              </a:rPr>
              <a:t>:</a:t>
            </a:r>
            <a:endParaRPr lang="fr-FR" b="1" dirty="0" smtClean="0">
              <a:solidFill>
                <a:srgbClr val="00B050"/>
              </a:solidFill>
            </a:endParaRPr>
          </a:p>
          <a:p>
            <a:pPr algn="just">
              <a:buNone/>
            </a:pPr>
            <a:r>
              <a:rPr lang="fr-FR" dirty="0" smtClean="0"/>
              <a:t>       </a:t>
            </a:r>
            <a:r>
              <a:rPr lang="en-US" dirty="0"/>
              <a:t>In projects involving thousands of branches and several head offices, it is not uncommon for the bank to use one or more general service companies (Facility Management) to ensure energy management on the ground. If you work with this type of external provider, it is common to enter into a performance-related compensation agreement. In other words, the savings generated. </a:t>
            </a:r>
          </a:p>
          <a:p>
            <a:pPr>
              <a:buNone/>
            </a:pPr>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lstStyle/>
          <a:p>
            <a:pPr algn="just">
              <a:buNone/>
            </a:pPr>
            <a:r>
              <a:rPr lang="fr-FR" b="1" dirty="0" smtClean="0">
                <a:solidFill>
                  <a:srgbClr val="00B050"/>
                </a:solidFill>
              </a:rPr>
              <a:t>4 – </a:t>
            </a:r>
            <a:r>
              <a:rPr lang="fr-FR" b="1" dirty="0" err="1">
                <a:solidFill>
                  <a:srgbClr val="00B050"/>
                </a:solidFill>
              </a:rPr>
              <a:t>Energy</a:t>
            </a:r>
            <a:r>
              <a:rPr lang="fr-FR" b="1" dirty="0">
                <a:solidFill>
                  <a:srgbClr val="00B050"/>
                </a:solidFill>
              </a:rPr>
              <a:t> </a:t>
            </a:r>
            <a:r>
              <a:rPr lang="fr-FR" b="1" dirty="0" err="1">
                <a:solidFill>
                  <a:srgbClr val="00B050"/>
                </a:solidFill>
              </a:rPr>
              <a:t>Consumption</a:t>
            </a:r>
            <a:r>
              <a:rPr lang="fr-FR" b="1" dirty="0">
                <a:solidFill>
                  <a:srgbClr val="00B050"/>
                </a:solidFill>
              </a:rPr>
              <a:t> </a:t>
            </a:r>
            <a:r>
              <a:rPr lang="fr-FR" b="1" dirty="0" err="1">
                <a:solidFill>
                  <a:srgbClr val="00B050"/>
                </a:solidFill>
              </a:rPr>
              <a:t>Forecast</a:t>
            </a:r>
            <a:r>
              <a:rPr lang="fr-FR" b="1" dirty="0">
                <a:solidFill>
                  <a:srgbClr val="00B050"/>
                </a:solidFill>
              </a:rPr>
              <a:t>:</a:t>
            </a:r>
            <a:endParaRPr lang="fr-FR" b="1" dirty="0" smtClean="0">
              <a:solidFill>
                <a:srgbClr val="00B050"/>
              </a:solidFill>
            </a:endParaRPr>
          </a:p>
          <a:p>
            <a:pPr algn="just">
              <a:buNone/>
            </a:pPr>
            <a:r>
              <a:rPr lang="fr-FR" dirty="0" smtClean="0"/>
              <a:t>       </a:t>
            </a:r>
            <a:r>
              <a:rPr lang="en-US" dirty="0"/>
              <a:t>The key is the ability to predict energy consumption. By having a clear idea of future energy consumption, buyers can negotiate with suppliers on this basis.</a:t>
            </a:r>
          </a:p>
          <a:p>
            <a:pPr algn="just">
              <a:buNone/>
            </a:pPr>
            <a:r>
              <a:rPr lang="en-US" dirty="0"/>
              <a:t>       This approach is of interest not only to facility managers and energy managers, but also to CFO’s who are looking for accurate and timely cash flow and balance sheet forecasts. It is therefore essential to have figures that are as accurate as possible.</a:t>
            </a:r>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p:spPr>
        <p:txBody>
          <a:bodyPr>
            <a:normAutofit/>
          </a:bodyPr>
          <a:lstStyle/>
          <a:p>
            <a:pPr algn="just">
              <a:buNone/>
            </a:pPr>
            <a:r>
              <a:rPr lang="fr-FR" b="1" dirty="0" smtClean="0">
                <a:solidFill>
                  <a:srgbClr val="00B050"/>
                </a:solidFill>
              </a:rPr>
              <a:t>5 </a:t>
            </a:r>
            <a:r>
              <a:rPr lang="fr-FR" b="1" dirty="0" smtClean="0">
                <a:solidFill>
                  <a:srgbClr val="00B050"/>
                </a:solidFill>
              </a:rPr>
              <a:t>–</a:t>
            </a:r>
            <a:r>
              <a:rPr lang="en-US" b="1" dirty="0">
                <a:solidFill>
                  <a:srgbClr val="00B050"/>
                </a:solidFill>
              </a:rPr>
              <a:t>Energy Management during Public Holidays and Off-Hours</a:t>
            </a:r>
            <a:r>
              <a:rPr lang="fr-FR" b="1" dirty="0" smtClean="0">
                <a:solidFill>
                  <a:srgbClr val="00B050"/>
                </a:solidFill>
              </a:rPr>
              <a:t>:</a:t>
            </a:r>
            <a:endParaRPr lang="fr-FR" b="1" dirty="0" smtClean="0">
              <a:solidFill>
                <a:srgbClr val="00B050"/>
              </a:solidFill>
            </a:endParaRPr>
          </a:p>
          <a:p>
            <a:pPr algn="just">
              <a:buNone/>
            </a:pPr>
            <a:r>
              <a:rPr lang="fr-FR" dirty="0" smtClean="0"/>
              <a:t>       </a:t>
            </a:r>
            <a:r>
              <a:rPr lang="en-US" dirty="0"/>
              <a:t>One of the concerns of energy managers – or facility managers – in banks is what happens in their offices or in banking branches when they are closed. In addition, depending on the number of agencies, financiers will also be very interested in reducing this consumption.</a:t>
            </a:r>
          </a:p>
          <a:p>
            <a:pPr algn="just">
              <a:buNone/>
            </a:pPr>
            <a:r>
              <a:rPr lang="en-US" dirty="0"/>
              <a:t>       With the «Operating hours» feature, it is possible to configure alerts to detect energy consumption outside working hours. </a:t>
            </a:r>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572164"/>
          </a:xfrm>
        </p:spPr>
        <p:txBody>
          <a:bodyPr>
            <a:normAutofit fontScale="92500" lnSpcReduction="10000"/>
          </a:bodyPr>
          <a:lstStyle/>
          <a:p>
            <a:pPr algn="just">
              <a:buNone/>
            </a:pPr>
            <a:r>
              <a:rPr lang="fr-FR" b="1" dirty="0" smtClean="0">
                <a:solidFill>
                  <a:srgbClr val="00B050"/>
                </a:solidFill>
              </a:rPr>
              <a:t>6 – </a:t>
            </a:r>
            <a:r>
              <a:rPr lang="fr-FR" b="1" dirty="0" err="1">
                <a:solidFill>
                  <a:srgbClr val="00B050"/>
                </a:solidFill>
              </a:rPr>
              <a:t>Carbon</a:t>
            </a:r>
            <a:r>
              <a:rPr lang="fr-FR" b="1" dirty="0">
                <a:solidFill>
                  <a:srgbClr val="00B050"/>
                </a:solidFill>
              </a:rPr>
              <a:t> </a:t>
            </a:r>
            <a:r>
              <a:rPr lang="fr-FR" b="1" dirty="0" err="1">
                <a:solidFill>
                  <a:srgbClr val="00B050"/>
                </a:solidFill>
              </a:rPr>
              <a:t>Footprint</a:t>
            </a:r>
            <a:r>
              <a:rPr lang="fr-FR" b="1" dirty="0">
                <a:solidFill>
                  <a:srgbClr val="00B050"/>
                </a:solidFill>
              </a:rPr>
              <a:t> </a:t>
            </a:r>
            <a:r>
              <a:rPr lang="fr-FR" b="1" dirty="0" err="1">
                <a:solidFill>
                  <a:srgbClr val="00B050"/>
                </a:solidFill>
              </a:rPr>
              <a:t>calculation</a:t>
            </a:r>
            <a:r>
              <a:rPr lang="fr-FR" b="1" dirty="0">
                <a:solidFill>
                  <a:srgbClr val="00B050"/>
                </a:solidFill>
              </a:rPr>
              <a:t> (</a:t>
            </a:r>
            <a:r>
              <a:rPr lang="fr-FR" b="1" dirty="0" err="1">
                <a:solidFill>
                  <a:srgbClr val="00B050"/>
                </a:solidFill>
              </a:rPr>
              <a:t>Carbon</a:t>
            </a:r>
            <a:r>
              <a:rPr lang="fr-FR" b="1" dirty="0">
                <a:solidFill>
                  <a:srgbClr val="00B050"/>
                </a:solidFill>
              </a:rPr>
              <a:t> </a:t>
            </a:r>
            <a:r>
              <a:rPr lang="fr-FR" b="1" dirty="0" err="1">
                <a:solidFill>
                  <a:srgbClr val="00B050"/>
                </a:solidFill>
              </a:rPr>
              <a:t>Reporting</a:t>
            </a:r>
            <a:r>
              <a:rPr lang="fr-FR" b="1" dirty="0">
                <a:solidFill>
                  <a:srgbClr val="00B050"/>
                </a:solidFill>
              </a:rPr>
              <a:t>):</a:t>
            </a:r>
            <a:endParaRPr lang="fr-FR" b="1" dirty="0" smtClean="0">
              <a:solidFill>
                <a:srgbClr val="00B050"/>
              </a:solidFill>
            </a:endParaRPr>
          </a:p>
          <a:p>
            <a:pPr algn="just">
              <a:buNone/>
            </a:pPr>
            <a:r>
              <a:rPr lang="en-US" dirty="0"/>
              <a:t> Legal constraints are increasing on the energy consumed by large companies, and associated greenhouse gas emissions.</a:t>
            </a:r>
          </a:p>
          <a:p>
            <a:pPr algn="just">
              <a:buNone/>
            </a:pPr>
            <a:r>
              <a:rPr lang="en-US" dirty="0"/>
              <a:t>       The banking sector is particularly affected by legislation. At stake: the impact of energy consumption on CO2 production. In other words, it is about calculating your bank’s carbon footprint.</a:t>
            </a:r>
          </a:p>
          <a:p>
            <a:pPr algn="just">
              <a:buNone/>
            </a:pPr>
            <a:r>
              <a:rPr lang="en-US" dirty="0"/>
              <a:t>      Your energy management technology should be able to help you</a:t>
            </a:r>
            <a:r>
              <a:rPr lang="en-US" dirty="0" smtClean="0"/>
              <a:t>:</a:t>
            </a:r>
          </a:p>
          <a:p>
            <a:pPr algn="just"/>
            <a:r>
              <a:rPr lang="en-US" b="1" dirty="0"/>
              <a:t>convert energy consumption into greenhouse gas emissions; </a:t>
            </a:r>
          </a:p>
          <a:p>
            <a:pPr algn="just"/>
            <a:r>
              <a:rPr lang="en-US" b="1" dirty="0"/>
              <a:t>propose emission reduction targets and monitor them in real time;</a:t>
            </a:r>
          </a:p>
          <a:p>
            <a:pPr algn="just"/>
            <a:r>
              <a:rPr lang="en-US" b="1" dirty="0"/>
              <a:t>Automatically generate CO2 reports (to be customized by building or client).</a:t>
            </a:r>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572164"/>
          </a:xfrm>
        </p:spPr>
        <p:txBody>
          <a:bodyPr>
            <a:normAutofit lnSpcReduction="10000"/>
          </a:bodyPr>
          <a:lstStyle/>
          <a:p>
            <a:pPr algn="just">
              <a:buNone/>
            </a:pPr>
            <a:r>
              <a:rPr lang="fr-FR" b="1" dirty="0" smtClean="0">
                <a:solidFill>
                  <a:srgbClr val="00B050"/>
                </a:solidFill>
              </a:rPr>
              <a:t>7 – </a:t>
            </a:r>
            <a:r>
              <a:rPr lang="fr-FR" b="1" dirty="0" err="1">
                <a:solidFill>
                  <a:srgbClr val="00B050"/>
                </a:solidFill>
              </a:rPr>
              <a:t>Customized</a:t>
            </a:r>
            <a:r>
              <a:rPr lang="fr-FR" b="1" dirty="0">
                <a:solidFill>
                  <a:srgbClr val="00B050"/>
                </a:solidFill>
              </a:rPr>
              <a:t> </a:t>
            </a:r>
            <a:r>
              <a:rPr lang="fr-FR" b="1" dirty="0" err="1">
                <a:solidFill>
                  <a:srgbClr val="00B050"/>
                </a:solidFill>
              </a:rPr>
              <a:t>Energy</a:t>
            </a:r>
            <a:r>
              <a:rPr lang="fr-FR" b="1" dirty="0">
                <a:solidFill>
                  <a:srgbClr val="00B050"/>
                </a:solidFill>
              </a:rPr>
              <a:t> </a:t>
            </a:r>
            <a:r>
              <a:rPr lang="fr-FR" b="1" dirty="0" err="1">
                <a:solidFill>
                  <a:srgbClr val="00B050"/>
                </a:solidFill>
              </a:rPr>
              <a:t>Consumption</a:t>
            </a:r>
            <a:r>
              <a:rPr lang="fr-FR" b="1" dirty="0">
                <a:solidFill>
                  <a:srgbClr val="00B050"/>
                </a:solidFill>
              </a:rPr>
              <a:t> Reports</a:t>
            </a:r>
            <a:r>
              <a:rPr lang="fr-FR" b="1" dirty="0" smtClean="0">
                <a:solidFill>
                  <a:srgbClr val="00B050"/>
                </a:solidFill>
              </a:rPr>
              <a:t> :</a:t>
            </a:r>
          </a:p>
          <a:p>
            <a:pPr algn="just">
              <a:buNone/>
            </a:pPr>
            <a:r>
              <a:rPr lang="fr-FR" dirty="0" smtClean="0"/>
              <a:t>       </a:t>
            </a:r>
            <a:r>
              <a:rPr lang="fr-FR" dirty="0" smtClean="0"/>
              <a:t>F</a:t>
            </a:r>
            <a:r>
              <a:rPr lang="en-US" dirty="0"/>
              <a:t>or a bank, as for any business, it is essential to communicate the results achieved to the rest of the organization.</a:t>
            </a:r>
          </a:p>
          <a:p>
            <a:pPr algn="just">
              <a:buNone/>
            </a:pPr>
            <a:r>
              <a:rPr lang="en-US" dirty="0"/>
              <a:t>      Therefore, the ability to generate customized reports through energy management software is very important.</a:t>
            </a:r>
          </a:p>
          <a:p>
            <a:pPr algn="just">
              <a:buNone/>
            </a:pPr>
            <a:r>
              <a:rPr lang="en-US" dirty="0"/>
              <a:t>       These reports are useful for your own team and business. They will help </a:t>
            </a:r>
            <a:r>
              <a:rPr lang="en-US" dirty="0" smtClean="0"/>
              <a:t>you:</a:t>
            </a:r>
            <a:endParaRPr lang="fr-FR" dirty="0" smtClean="0"/>
          </a:p>
          <a:p>
            <a:pPr algn="just"/>
            <a:r>
              <a:rPr lang="en-US" dirty="0"/>
              <a:t>Maintain alignment of all departments.</a:t>
            </a:r>
          </a:p>
          <a:p>
            <a:pPr algn="just"/>
            <a:r>
              <a:rPr lang="en-US" dirty="0"/>
              <a:t>Give visibility to the work you do, whether you are the energy manager, facility manager or person responsible for energy purchases.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a:bodyPr>
          <a:lstStyle/>
          <a:p>
            <a:pPr algn="just">
              <a:buNone/>
            </a:pPr>
            <a:r>
              <a:rPr lang="en-US" sz="2400" b="1" dirty="0"/>
              <a:t>Economic, but also environmental issues:</a:t>
            </a:r>
          </a:p>
          <a:p>
            <a:pPr algn="just">
              <a:buNone/>
            </a:pPr>
            <a:r>
              <a:rPr lang="en-US" sz="2400" b="1" dirty="0"/>
              <a:t>       </a:t>
            </a:r>
            <a:r>
              <a:rPr lang="en-US" sz="2400" dirty="0"/>
              <a:t>The environment and the fight against climate change are the cross-cutting topics of the next decades for companies. In Europe, the goal is to reduce CO2 emissions by 55% and major companies aim for carbon neutrality by 2030-2040. To achieve this goal, they must significantly reduce their energy consumption.</a:t>
            </a:r>
          </a:p>
          <a:p>
            <a:pPr algn="just">
              <a:buNone/>
            </a:pPr>
            <a:r>
              <a:rPr lang="en-US" sz="2400" dirty="0"/>
              <a:t>       What was a simple environmental issue has become an economic one in recent months, with the sharp increase in energy costs. In order to remain financially viable, it is essential for companies to reduce their energy consumption.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lnSpcReduction="10000"/>
          </a:bodyPr>
          <a:lstStyle/>
          <a:p>
            <a:pPr algn="just">
              <a:buNone/>
            </a:pPr>
            <a:r>
              <a:rPr lang="fr-FR" dirty="0" smtClean="0"/>
              <a:t>      </a:t>
            </a:r>
            <a:r>
              <a:rPr lang="en-US" dirty="0"/>
              <a:t>Within this framework, the ISO 50001 standard on energy management has defined a framework of requirements to help organizations reduce their impact on the climate, conserve resources and improve their results. It is based on a continuous improvement model to ensure that energy management is fully integrated into the overall operation. One of the recommendations in ISO 50001 is to develop a policy for more efficient use of energy, with specific targets and objectives for implementation. To do this, it specifies that we must rely on data for:</a:t>
            </a:r>
          </a:p>
          <a:p>
            <a:pPr algn="just">
              <a:buFont typeface="Wingdings" panose="05000000000000000000" pitchFamily="2" charset="2"/>
              <a:buChar char="§"/>
            </a:pPr>
            <a:r>
              <a:rPr lang="en-US" dirty="0"/>
              <a:t>better understanding of energy consumption issues;</a:t>
            </a:r>
          </a:p>
          <a:p>
            <a:pPr algn="just">
              <a:buFont typeface="Wingdings" panose="05000000000000000000" pitchFamily="2" charset="2"/>
              <a:buChar char="§"/>
            </a:pPr>
            <a:r>
              <a:rPr lang="en-US" dirty="0"/>
              <a:t>make decisions to address them;</a:t>
            </a:r>
          </a:p>
          <a:p>
            <a:pPr algn="just">
              <a:buFont typeface="Wingdings" panose="05000000000000000000" pitchFamily="2" charset="2"/>
              <a:buChar char="§"/>
            </a:pPr>
            <a:r>
              <a:rPr lang="en-US" dirty="0"/>
              <a:t>Measure results to examine the effectiveness of policy.</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lgn="just">
              <a:buNone/>
            </a:pPr>
            <a:r>
              <a:rPr lang="fr-FR" dirty="0" smtClean="0"/>
              <a:t>       </a:t>
            </a:r>
            <a:r>
              <a:rPr lang="en-US" dirty="0"/>
              <a:t>The energy management system is an essential first step to be able to act on consumption</a:t>
            </a:r>
            <a:r>
              <a:rPr lang="en-US" dirty="0" smtClean="0"/>
              <a:t>.</a:t>
            </a:r>
          </a:p>
          <a:p>
            <a:pPr algn="just">
              <a:buNone/>
            </a:pPr>
            <a:r>
              <a:rPr lang="en-US" i="1" dirty="0">
                <a:solidFill>
                  <a:srgbClr val="C00000"/>
                </a:solidFill>
              </a:rPr>
              <a:t> </a:t>
            </a:r>
            <a:r>
              <a:rPr lang="en-US" i="1" dirty="0">
                <a:solidFill>
                  <a:srgbClr val="C00000"/>
                </a:solidFill>
              </a:rPr>
              <a:t>     It is necessary to start by implementing means of measuring consumption, regardless of the type of energy involved, explains the SICK monitoring equipment designer. Before corrective actions can be defined, energy consumption measurement data must be collected and analyzed</a:t>
            </a:r>
            <a:r>
              <a:rPr lang="en-US" i="1" dirty="0" smtClean="0">
                <a:solidFill>
                  <a:srgbClr val="C00000"/>
                </a:solidFill>
              </a:rPr>
              <a:t>.</a:t>
            </a:r>
          </a:p>
          <a:p>
            <a:pPr algn="just">
              <a:buNone/>
            </a:pPr>
            <a:r>
              <a:rPr lang="en-US" dirty="0" smtClean="0"/>
              <a:t>       This </a:t>
            </a:r>
            <a:r>
              <a:rPr lang="en-US" dirty="0"/>
              <a:t>is precisely the role of the energy management system.</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normAutofit fontScale="92500" lnSpcReduction="20000"/>
          </a:bodyPr>
          <a:lstStyle/>
          <a:p>
            <a:pPr algn="just">
              <a:buNone/>
            </a:pPr>
            <a:r>
              <a:rPr lang="en-US" b="1" i="1" dirty="0">
                <a:solidFill>
                  <a:srgbClr val="C00000"/>
                </a:solidFill>
              </a:rPr>
              <a:t>The benefits of energy monitoring</a:t>
            </a:r>
            <a:r>
              <a:rPr lang="en-US" b="1" i="1" dirty="0" smtClean="0">
                <a:solidFill>
                  <a:srgbClr val="C00000"/>
                </a:solidFill>
              </a:rPr>
              <a:t>:</a:t>
            </a:r>
          </a:p>
          <a:p>
            <a:pPr algn="just">
              <a:buNone/>
            </a:pPr>
            <a:r>
              <a:rPr lang="fr-FR" dirty="0" smtClean="0"/>
              <a:t>       </a:t>
            </a:r>
            <a:r>
              <a:rPr lang="en-US" dirty="0"/>
              <a:t>The main advantage of energy monitoring is to have a real-time tracking of energy consumption, whatever it may be: electricity, gas, water, compressed air... The energy management software will measure the data and then analyze it to determine potential energy savings as appropriate. It also makes it possible to prioritize certain actions according to the budget and the desired savings (for example, preventive maintenance, often less expensive than a repair in case of failure).</a:t>
            </a:r>
          </a:p>
          <a:p>
            <a:pPr algn="just">
              <a:buNone/>
            </a:pPr>
            <a:r>
              <a:rPr lang="en-US" dirty="0"/>
              <a:t>       The monitoring system allows to be alerted in case of abnormal malfunction or overconsumption. Measurements and flows are compiled in dashboards through energy performance indicators. Finally, the energy management system saves valuable time for operational teams and decision-making.</a:t>
            </a:r>
            <a:endParaRPr lang="fr-FR" dirty="0" smtClean="0"/>
          </a:p>
          <a:p>
            <a:pPr algn="just">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fontScale="77500" lnSpcReduction="20000"/>
          </a:bodyPr>
          <a:lstStyle/>
          <a:p>
            <a:pPr algn="just">
              <a:buNone/>
            </a:pPr>
            <a:r>
              <a:rPr lang="en-US" b="1" dirty="0">
                <a:solidFill>
                  <a:srgbClr val="C00000"/>
                </a:solidFill>
              </a:rPr>
              <a:t>The different elements of an energy management system</a:t>
            </a:r>
            <a:r>
              <a:rPr lang="en-US" b="1" dirty="0" smtClean="0">
                <a:solidFill>
                  <a:srgbClr val="C00000"/>
                </a:solidFill>
              </a:rPr>
              <a:t>:</a:t>
            </a:r>
          </a:p>
          <a:p>
            <a:pPr algn="just">
              <a:buNone/>
            </a:pPr>
            <a:r>
              <a:rPr lang="en-US" b="1" dirty="0">
                <a:solidFill>
                  <a:srgbClr val="C00000"/>
                </a:solidFill>
              </a:rPr>
              <a:t> </a:t>
            </a:r>
            <a:r>
              <a:rPr lang="en-US" b="1" dirty="0" smtClean="0">
                <a:solidFill>
                  <a:srgbClr val="C00000"/>
                </a:solidFill>
              </a:rPr>
              <a:t>   </a:t>
            </a:r>
            <a:r>
              <a:rPr lang="fr-FR" dirty="0" smtClean="0"/>
              <a:t>    </a:t>
            </a:r>
            <a:r>
              <a:rPr lang="en-US" dirty="0"/>
              <a:t>An energy management system consists of two main types of elements.</a:t>
            </a:r>
            <a:r>
              <a:rPr lang="fr-FR" dirty="0" smtClean="0"/>
              <a:t> </a:t>
            </a:r>
          </a:p>
          <a:p>
            <a:pPr algn="just">
              <a:buNone/>
            </a:pPr>
            <a:r>
              <a:rPr lang="fr-FR" dirty="0" smtClean="0"/>
              <a:t>   </a:t>
            </a:r>
            <a:r>
              <a:rPr lang="en-US" b="1" i="1" dirty="0">
                <a:solidFill>
                  <a:srgbClr val="00B050"/>
                </a:solidFill>
              </a:rPr>
              <a:t>Power plants or energy meters and sensors:</a:t>
            </a:r>
            <a:r>
              <a:rPr lang="fr-FR" dirty="0" smtClean="0"/>
              <a:t>         </a:t>
            </a:r>
          </a:p>
          <a:p>
            <a:pPr algn="just">
              <a:buNone/>
            </a:pPr>
            <a:r>
              <a:rPr lang="fr-FR" dirty="0"/>
              <a:t> </a:t>
            </a:r>
            <a:r>
              <a:rPr lang="fr-FR" dirty="0" smtClean="0"/>
              <a:t>        </a:t>
            </a:r>
            <a:r>
              <a:rPr lang="en-US" dirty="0"/>
              <a:t>Power plants (or energy meters) and sensors are measuring means specific to each type of energy and are dedicated to measure a given quantity. It is then necessary to consider how they will take the measured information through the different layers of the information systems up to supervision, at a plant level for example.</a:t>
            </a:r>
          </a:p>
          <a:p>
            <a:pPr algn="just">
              <a:buNone/>
            </a:pPr>
            <a:r>
              <a:rPr lang="en-US" dirty="0"/>
              <a:t>     Manufacturer SICK explains that it can:</a:t>
            </a:r>
          </a:p>
          <a:p>
            <a:pPr algn="just">
              <a:buNone/>
            </a:pPr>
            <a:r>
              <a:rPr lang="en-US" dirty="0"/>
              <a:t>      distinguish wired systems with protocols adapted on an Ethernet basis such as OPC UA or MQTT. These sensors must be connected to the company’s computer network in order to transmit its data. But we also have a good number of sensors with only a much simpler interface like an analog output (4... 20mA or 0-10V). Since these sensors are not communicative, they are not the best candidates for data transmission. However, they can be connected to machines or gateways for the </a:t>
            </a:r>
            <a:r>
              <a:rPr lang="en-US" dirty="0" err="1"/>
              <a:t>digitisation</a:t>
            </a:r>
            <a:r>
              <a:rPr lang="en-US" dirty="0"/>
              <a:t> of information.</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2308</TotalTime>
  <Words>3555</Words>
  <Application>Microsoft Office PowerPoint</Application>
  <PresentationFormat>Affichage à l'écran (4:3)</PresentationFormat>
  <Paragraphs>186</Paragraphs>
  <Slides>44</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44</vt:i4>
      </vt:variant>
    </vt:vector>
  </HeadingPairs>
  <TitlesOfParts>
    <vt:vector size="51" baseType="lpstr">
      <vt:lpstr>Algerian</vt:lpstr>
      <vt:lpstr>Calibri</vt:lpstr>
      <vt:lpstr>Constantia</vt:lpstr>
      <vt:lpstr>Times New Roman</vt:lpstr>
      <vt:lpstr>Wingdings</vt:lpstr>
      <vt:lpstr>Wingdings 2</vt:lpstr>
      <vt:lpstr>Débit</vt:lpstr>
      <vt:lpstr>Présentation PowerPoint</vt:lpstr>
      <vt:lpstr>Introduction to the analysis of energy projects using computer software.</vt:lpstr>
      <vt:lpstr>Introduction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How does an Energy Management/ Energy Audit Software work?</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7 Energy Analysis Tools for Banks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mcs</dc:creator>
  <cp:lastModifiedBy>hp</cp:lastModifiedBy>
  <cp:revision>642</cp:revision>
  <dcterms:created xsi:type="dcterms:W3CDTF">2011-06-26T21:36:15Z</dcterms:created>
  <dcterms:modified xsi:type="dcterms:W3CDTF">2025-04-17T08:58:34Z</dcterms:modified>
</cp:coreProperties>
</file>