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</p:sldMasterIdLst>
  <p:sldIdLst>
    <p:sldId id="257" r:id="rId2"/>
    <p:sldId id="29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388" r:id="rId20"/>
    <p:sldId id="389" r:id="rId21"/>
    <p:sldId id="390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5" r:id="rId33"/>
    <p:sldId id="284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46" r:id="rId87"/>
    <p:sldId id="339" r:id="rId88"/>
    <p:sldId id="347" r:id="rId89"/>
    <p:sldId id="340" r:id="rId90"/>
    <p:sldId id="341" r:id="rId91"/>
    <p:sldId id="342" r:id="rId92"/>
    <p:sldId id="343" r:id="rId93"/>
    <p:sldId id="348" r:id="rId94"/>
    <p:sldId id="344" r:id="rId95"/>
    <p:sldId id="345" r:id="rId96"/>
    <p:sldId id="349" r:id="rId97"/>
    <p:sldId id="350" r:id="rId98"/>
    <p:sldId id="351" r:id="rId99"/>
    <p:sldId id="352" r:id="rId100"/>
    <p:sldId id="353" r:id="rId101"/>
    <p:sldId id="354" r:id="rId102"/>
    <p:sldId id="355" r:id="rId103"/>
    <p:sldId id="356" r:id="rId104"/>
    <p:sldId id="357" r:id="rId105"/>
    <p:sldId id="358" r:id="rId106"/>
    <p:sldId id="359" r:id="rId107"/>
    <p:sldId id="360" r:id="rId108"/>
    <p:sldId id="361" r:id="rId109"/>
    <p:sldId id="362" r:id="rId110"/>
    <p:sldId id="363" r:id="rId111"/>
    <p:sldId id="364" r:id="rId112"/>
    <p:sldId id="365" r:id="rId113"/>
    <p:sldId id="366" r:id="rId114"/>
    <p:sldId id="367" r:id="rId115"/>
    <p:sldId id="369" r:id="rId116"/>
    <p:sldId id="370" r:id="rId117"/>
    <p:sldId id="368" r:id="rId118"/>
    <p:sldId id="371" r:id="rId119"/>
    <p:sldId id="372" r:id="rId120"/>
    <p:sldId id="373" r:id="rId121"/>
    <p:sldId id="374" r:id="rId122"/>
    <p:sldId id="375" r:id="rId123"/>
    <p:sldId id="376" r:id="rId124"/>
    <p:sldId id="377" r:id="rId125"/>
    <p:sldId id="378" r:id="rId126"/>
    <p:sldId id="379" r:id="rId127"/>
    <p:sldId id="380" r:id="rId128"/>
    <p:sldId id="381" r:id="rId129"/>
    <p:sldId id="384" r:id="rId130"/>
    <p:sldId id="385" r:id="rId131"/>
    <p:sldId id="387" r:id="rId132"/>
    <p:sldId id="386" r:id="rId13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D535CBBD-356D-4A58-8BEE-189AA693A0A3}" type="datetimeFigureOut">
              <a:rPr lang="fr-FR" smtClean="0"/>
              <a:pPr/>
              <a:t>12/03/2020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47D7BA7-75BA-49CC-9C9D-145DF67ECB1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5CBBD-356D-4A58-8BEE-189AA693A0A3}" type="datetimeFigureOut">
              <a:rPr lang="fr-FR" smtClean="0"/>
              <a:pPr/>
              <a:t>12/03/2020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7BA7-75BA-49CC-9C9D-145DF67ECB1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D535CBBD-356D-4A58-8BEE-189AA693A0A3}" type="datetimeFigureOut">
              <a:rPr lang="fr-FR" smtClean="0"/>
              <a:pPr/>
              <a:t>12/03/2020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447D7BA7-75BA-49CC-9C9D-145DF67ECB1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5CBBD-356D-4A58-8BEE-189AA693A0A3}" type="datetimeFigureOut">
              <a:rPr lang="fr-FR" smtClean="0"/>
              <a:pPr/>
              <a:t>12/03/2020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47D7BA7-75BA-49CC-9C9D-145DF67ECB1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5CBBD-356D-4A58-8BEE-189AA693A0A3}" type="datetimeFigureOut">
              <a:rPr lang="fr-FR" smtClean="0"/>
              <a:pPr/>
              <a:t>12/03/2020</a:t>
            </a:fld>
            <a:endParaRPr lang="fr-FR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447D7BA7-75BA-49CC-9C9D-145DF67ECB1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D535CBBD-356D-4A58-8BEE-189AA693A0A3}" type="datetimeFigureOut">
              <a:rPr lang="fr-FR" smtClean="0"/>
              <a:pPr/>
              <a:t>12/03/2020</a:t>
            </a:fld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447D7BA7-75BA-49CC-9C9D-145DF67ECB1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D535CBBD-356D-4A58-8BEE-189AA693A0A3}" type="datetimeFigureOut">
              <a:rPr lang="fr-FR" smtClean="0"/>
              <a:pPr/>
              <a:t>12/03/2020</a:t>
            </a:fld>
            <a:endParaRPr lang="fr-FR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447D7BA7-75BA-49CC-9C9D-145DF67ECB1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fr-FR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5CBBD-356D-4A58-8BEE-189AA693A0A3}" type="datetimeFigureOut">
              <a:rPr lang="fr-FR" smtClean="0"/>
              <a:pPr/>
              <a:t>12/03/2020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47D7BA7-75BA-49CC-9C9D-145DF67ECB1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5CBBD-356D-4A58-8BEE-189AA693A0A3}" type="datetimeFigureOut">
              <a:rPr lang="fr-FR" smtClean="0"/>
              <a:pPr/>
              <a:t>12/03/2020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47D7BA7-75BA-49CC-9C9D-145DF67ECB1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5CBBD-356D-4A58-8BEE-189AA693A0A3}" type="datetimeFigureOut">
              <a:rPr lang="fr-FR" smtClean="0"/>
              <a:pPr/>
              <a:t>12/03/2020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47D7BA7-75BA-49CC-9C9D-145DF67ECB1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D535CBBD-356D-4A58-8BEE-189AA693A0A3}" type="datetimeFigureOut">
              <a:rPr lang="fr-FR" smtClean="0"/>
              <a:pPr/>
              <a:t>12/03/2020</a:t>
            </a:fld>
            <a:endParaRPr lang="fr-FR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447D7BA7-75BA-49CC-9C9D-145DF67ECB1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535CBBD-356D-4A58-8BEE-189AA693A0A3}" type="datetimeFigureOut">
              <a:rPr lang="fr-FR" smtClean="0"/>
              <a:pPr/>
              <a:t>12/03/2020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47D7BA7-75BA-49CC-9C9D-145DF67ECB1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7" Type="http://schemas.openxmlformats.org/officeDocument/2006/relationships/image" Target="../media/image207.jpe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jpeg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jpeg"/><Relationship Id="rId3" Type="http://schemas.openxmlformats.org/officeDocument/2006/relationships/image" Target="../media/image209.jpeg"/><Relationship Id="rId7" Type="http://schemas.openxmlformats.org/officeDocument/2006/relationships/image" Target="../media/image213.jpe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10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7" Type="http://schemas.openxmlformats.org/officeDocument/2006/relationships/image" Target="../media/image220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png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7" Type="http://schemas.openxmlformats.org/officeDocument/2006/relationships/image" Target="../media/image228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png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5.jpeg"/><Relationship Id="rId4" Type="http://schemas.openxmlformats.org/officeDocument/2006/relationships/image" Target="../media/image234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239.png"/><Relationship Id="rId4" Type="http://schemas.openxmlformats.org/officeDocument/2006/relationships/image" Target="../media/image23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jpeg"/><Relationship Id="rId5" Type="http://schemas.openxmlformats.org/officeDocument/2006/relationships/image" Target="../media/image249.jpeg"/><Relationship Id="rId4" Type="http://schemas.openxmlformats.org/officeDocument/2006/relationships/image" Target="../media/image248.jpe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55.png"/><Relationship Id="rId7" Type="http://schemas.openxmlformats.org/officeDocument/2006/relationships/image" Target="../media/image259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8.png"/><Relationship Id="rId11" Type="http://schemas.openxmlformats.org/officeDocument/2006/relationships/image" Target="../media/image263.png"/><Relationship Id="rId5" Type="http://schemas.openxmlformats.org/officeDocument/2006/relationships/image" Target="../media/image257.png"/><Relationship Id="rId10" Type="http://schemas.openxmlformats.org/officeDocument/2006/relationships/image" Target="../media/image262.png"/><Relationship Id="rId4" Type="http://schemas.openxmlformats.org/officeDocument/2006/relationships/image" Target="../media/image256.png"/><Relationship Id="rId9" Type="http://schemas.openxmlformats.org/officeDocument/2006/relationships/image" Target="../media/image261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265.png"/><Relationship Id="rId7" Type="http://schemas.openxmlformats.org/officeDocument/2006/relationships/image" Target="../media/image269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8.png"/><Relationship Id="rId5" Type="http://schemas.openxmlformats.org/officeDocument/2006/relationships/image" Target="../media/image267.png"/><Relationship Id="rId4" Type="http://schemas.openxmlformats.org/officeDocument/2006/relationships/image" Target="../media/image266.png"/><Relationship Id="rId9" Type="http://schemas.openxmlformats.org/officeDocument/2006/relationships/image" Target="../media/image271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3" Type="http://schemas.openxmlformats.org/officeDocument/2006/relationships/image" Target="../media/image273.png"/><Relationship Id="rId7" Type="http://schemas.openxmlformats.org/officeDocument/2006/relationships/image" Target="../media/image277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6.png"/><Relationship Id="rId5" Type="http://schemas.openxmlformats.org/officeDocument/2006/relationships/image" Target="../media/image275.png"/><Relationship Id="rId10" Type="http://schemas.openxmlformats.org/officeDocument/2006/relationships/image" Target="../media/image280.jpeg"/><Relationship Id="rId4" Type="http://schemas.openxmlformats.org/officeDocument/2006/relationships/image" Target="../media/image274.png"/><Relationship Id="rId9" Type="http://schemas.openxmlformats.org/officeDocument/2006/relationships/image" Target="../media/image279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5.png"/><Relationship Id="rId5" Type="http://schemas.openxmlformats.org/officeDocument/2006/relationships/image" Target="../media/image284.png"/><Relationship Id="rId4" Type="http://schemas.openxmlformats.org/officeDocument/2006/relationships/image" Target="../media/image283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289.png"/><Relationship Id="rId4" Type="http://schemas.openxmlformats.org/officeDocument/2006/relationships/image" Target="../media/image288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eg"/><Relationship Id="rId7" Type="http://schemas.openxmlformats.org/officeDocument/2006/relationships/image" Target="../media/image296.jpe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5.png"/><Relationship Id="rId5" Type="http://schemas.openxmlformats.org/officeDocument/2006/relationships/image" Target="../media/image294.png"/><Relationship Id="rId4" Type="http://schemas.openxmlformats.org/officeDocument/2006/relationships/image" Target="../media/image293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7" Type="http://schemas.openxmlformats.org/officeDocument/2006/relationships/image" Target="../media/image302.png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1.png"/><Relationship Id="rId5" Type="http://schemas.openxmlformats.org/officeDocument/2006/relationships/image" Target="../media/image300.png"/><Relationship Id="rId4" Type="http://schemas.openxmlformats.org/officeDocument/2006/relationships/image" Target="../media/image299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5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9.png"/><Relationship Id="rId4" Type="http://schemas.openxmlformats.org/officeDocument/2006/relationships/image" Target="../media/image308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5.pn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Relationship Id="rId9" Type="http://schemas.openxmlformats.org/officeDocument/2006/relationships/image" Target="../media/image180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6768752" cy="720080"/>
          </a:xfrm>
        </p:spPr>
        <p:txBody>
          <a:bodyPr>
            <a:normAutofit/>
          </a:bodyPr>
          <a:lstStyle/>
          <a:p>
            <a:pPr algn="l"/>
            <a:r>
              <a:rPr lang="fr-FR" sz="2800" b="1" dirty="0" smtClean="0"/>
              <a:t>Systématique</a:t>
            </a:r>
            <a:r>
              <a:rPr lang="fr-FR" sz="2800" dirty="0" smtClean="0"/>
              <a:t> </a:t>
            </a:r>
            <a:r>
              <a:rPr lang="fr-FR" sz="2800" b="1" dirty="0" smtClean="0"/>
              <a:t>des </a:t>
            </a:r>
            <a:r>
              <a:rPr lang="fr-FR" sz="2800" b="1" dirty="0"/>
              <a:t>Angiospermes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1" dirty="0" smtClean="0"/>
              <a:t>Actuellement</a:t>
            </a:r>
            <a:r>
              <a:rPr lang="fr-FR" sz="2000" b="1" dirty="0"/>
              <a:t>, 2 façons d'envisager la systématique </a:t>
            </a:r>
            <a:r>
              <a:rPr lang="fr-FR" sz="2000" b="1" dirty="0" smtClean="0"/>
              <a:t>:</a:t>
            </a:r>
          </a:p>
          <a:p>
            <a:pPr marL="0" indent="0">
              <a:buNone/>
            </a:pPr>
            <a:r>
              <a:rPr lang="fr-FR" sz="2000" b="1" dirty="0"/>
              <a:t>SYSTEMATIQUE "CLASSIQUE" </a:t>
            </a:r>
            <a:r>
              <a:rPr lang="fr-FR" sz="2000" dirty="0"/>
              <a:t>basée presque uniquement sur des</a:t>
            </a:r>
          </a:p>
          <a:p>
            <a:pPr marL="0" indent="0">
              <a:buNone/>
            </a:pPr>
            <a:r>
              <a:rPr lang="fr-FR" sz="2000" u="sng" dirty="0" smtClean="0"/>
              <a:t>Caractères </a:t>
            </a:r>
            <a:r>
              <a:rPr lang="fr-FR" sz="2000" u="sng" dirty="0"/>
              <a:t>morphologiques visibles : très pratique sur le </a:t>
            </a:r>
            <a:r>
              <a:rPr lang="fr-FR" sz="2000" u="sng" dirty="0" smtClean="0"/>
              <a:t>terrain</a:t>
            </a:r>
          </a:p>
          <a:p>
            <a:pPr marL="0" indent="0">
              <a:buNone/>
            </a:pPr>
            <a:endParaRPr lang="fr-FR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2204863"/>
            <a:ext cx="7272809" cy="42559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580079" y="6114473"/>
            <a:ext cx="360040" cy="1587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744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2438"/>
            <a:ext cx="8424936" cy="595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536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2520280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47072"/>
            <a:ext cx="3024336" cy="2373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32030"/>
            <a:ext cx="2663577" cy="573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996951"/>
            <a:ext cx="3024336" cy="31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105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664296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0648"/>
            <a:ext cx="2448272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0648"/>
            <a:ext cx="3233564" cy="576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379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280920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56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6048672" cy="3925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http://upload.wikimedia.org/wikipedia/commons/thumb/f/ff/Rhamnaceae_-_Rhamnus_alaternus_-_Alaterno.JPG/220px-Rhamnaceae_-_Rhamnus_alaternus_-_Alater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890" y="476672"/>
            <a:ext cx="2095500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152" y="2060159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127" y="3645024"/>
            <a:ext cx="190500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 descr="https://encrypted-tbn3.gstatic.com/images?q=tbn:ANd9GcQFD0o5G_XoLxRbccLZXBKX_M_smJN8ph8XzW2gxWjjX97kn3rJY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51864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s://encrypted-tbn3.gstatic.com/images?q=tbn:ANd9GcSwKEmsQoYhrph-1EJf2Wd9gdPd-hTe1KlmI6BDWB2RFnTwbgRQA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88839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81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7"/>
            <a:ext cx="518457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s://encrypted-tbn0.gstatic.com/images?q=tbn:ANd9GcTEumHJgm7YeTWeoIuoZPmBvuEy98OQFQUza_k51gBbNojvrL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32657"/>
            <a:ext cx="3096343" cy="129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encrypted-tbn2.gstatic.com/images?q=tbn:ANd9GcSLTBgeb1t7tWHkTJscJS96rhSLgcDms0qmafXgV7t80ZDzanN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673" y="1844824"/>
            <a:ext cx="3096344" cy="141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475" y="3263864"/>
            <a:ext cx="3299235" cy="2912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305" y="2022189"/>
            <a:ext cx="26098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 descr="https://encrypted-tbn1.gstatic.com/images?q=tbn:ANd9GcScFehaKhCYEpCTzkQcjKsFUtWyIhDawiAFY71HCZqpgM7zmtA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989" y="3717033"/>
            <a:ext cx="2557485" cy="245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encrypted-tbn0.gstatic.com/images?q=tbn:ANd9GcScHB8Q1i2RvWO5Dyd4REv5MrAsXiGc3JODDwNzEM3wxIVhK77j3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94" y="3717033"/>
            <a:ext cx="2604238" cy="245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99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6192688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03" y="3318173"/>
            <a:ext cx="38195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764704"/>
            <a:ext cx="312611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903" y="3651548"/>
            <a:ext cx="2619375" cy="2441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85" y="3651548"/>
            <a:ext cx="2720918" cy="2441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840" y="549946"/>
            <a:ext cx="2920702" cy="214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32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76672"/>
            <a:ext cx="3971925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7894"/>
            <a:ext cx="4464496" cy="566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70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3"/>
            <a:ext cx="835292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1700808"/>
            <a:ext cx="4176464" cy="447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797152"/>
            <a:ext cx="2667000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998561"/>
            <a:ext cx="326707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217636"/>
            <a:ext cx="29622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18" y="5413112"/>
            <a:ext cx="433387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91173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60648"/>
            <a:ext cx="7632848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30" y="4725144"/>
            <a:ext cx="661035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575272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80920" cy="604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0098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260649"/>
            <a:ext cx="8229600" cy="46805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b="1" dirty="0"/>
              <a:t>2. EUANGIOSPERMES</a:t>
            </a:r>
            <a:endParaRPr lang="fr-FR" dirty="0"/>
          </a:p>
          <a:p>
            <a:pPr marL="0" indent="0">
              <a:buNone/>
            </a:pPr>
            <a:r>
              <a:rPr lang="fr-FR" b="1" dirty="0" smtClean="0"/>
              <a:t>                2.1</a:t>
            </a:r>
            <a:r>
              <a:rPr lang="fr-FR" b="1" dirty="0"/>
              <a:t>. </a:t>
            </a:r>
            <a:r>
              <a:rPr lang="fr-FR" b="1" dirty="0" err="1"/>
              <a:t>Euangiospermes</a:t>
            </a:r>
            <a:r>
              <a:rPr lang="fr-FR" b="1" dirty="0"/>
              <a:t> </a:t>
            </a:r>
            <a:r>
              <a:rPr lang="fr-FR" b="1" dirty="0" err="1"/>
              <a:t>monoaperturées</a:t>
            </a:r>
            <a:endParaRPr lang="fr-FR" dirty="0"/>
          </a:p>
          <a:p>
            <a:pPr marL="0" indent="0">
              <a:buNone/>
            </a:pPr>
            <a:r>
              <a:rPr lang="fr-FR" sz="2000" dirty="0"/>
              <a:t>carpelles parfaitement </a:t>
            </a:r>
            <a:r>
              <a:rPr lang="fr-FR" sz="2000" b="1" dirty="0"/>
              <a:t>fermés</a:t>
            </a:r>
            <a:endParaRPr lang="fr-FR" sz="2000" dirty="0"/>
          </a:p>
          <a:p>
            <a:pPr lvl="1"/>
            <a:r>
              <a:rPr lang="fr-FR" sz="2000" dirty="0"/>
              <a:t>pollen </a:t>
            </a:r>
            <a:r>
              <a:rPr lang="fr-FR" sz="2000" b="1" dirty="0"/>
              <a:t>à une seule aperture</a:t>
            </a:r>
            <a:endParaRPr lang="fr-FR" sz="2000" dirty="0"/>
          </a:p>
          <a:p>
            <a:pPr marL="0" indent="0">
              <a:buNone/>
            </a:pPr>
            <a:r>
              <a:rPr lang="fr-FR" sz="2000" dirty="0" smtClean="0"/>
              <a:t>               fleurs </a:t>
            </a:r>
            <a:r>
              <a:rPr lang="fr-FR" sz="2000" b="1" dirty="0" smtClean="0"/>
              <a:t>trimères</a:t>
            </a:r>
            <a:endParaRPr lang="fr-FR" sz="2000" dirty="0"/>
          </a:p>
          <a:p>
            <a:pPr marL="0" indent="0">
              <a:buNone/>
            </a:pPr>
            <a:r>
              <a:rPr lang="fr-FR" sz="1800" dirty="0" smtClean="0"/>
              <a:t>apétales </a:t>
            </a:r>
            <a:r>
              <a:rPr lang="fr-FR" sz="1800" dirty="0"/>
              <a:t>ou à périanthe formé de </a:t>
            </a:r>
            <a:r>
              <a:rPr lang="fr-FR" sz="1800" dirty="0" smtClean="0"/>
              <a:t>tépales</a:t>
            </a:r>
          </a:p>
          <a:p>
            <a:pPr marL="0" indent="0">
              <a:buNone/>
            </a:pPr>
            <a:r>
              <a:rPr lang="fr-FR" sz="1800" dirty="0" smtClean="0"/>
              <a:t>parfois </a:t>
            </a:r>
            <a:r>
              <a:rPr lang="fr-FR" sz="1800" dirty="0"/>
              <a:t>insertion spiralée des pièces </a:t>
            </a:r>
            <a:r>
              <a:rPr lang="fr-FR" sz="1800" dirty="0" smtClean="0"/>
              <a:t>florale </a:t>
            </a:r>
            <a:r>
              <a:rPr lang="fr-FR" dirty="0" smtClean="0"/>
              <a:t> </a:t>
            </a:r>
          </a:p>
          <a:p>
            <a:pPr marL="914400" lvl="2" indent="0">
              <a:buNone/>
            </a:pPr>
            <a:r>
              <a:rPr lang="fr-FR" sz="2800" b="1" dirty="0" smtClean="0"/>
              <a:t>2.1.1</a:t>
            </a:r>
            <a:r>
              <a:rPr lang="fr-FR" sz="2800" b="1" dirty="0"/>
              <a:t>. Monocotylédones ou </a:t>
            </a:r>
            <a:r>
              <a:rPr lang="fr-FR" sz="2800" b="1" dirty="0" err="1" smtClean="0"/>
              <a:t>Liliopsidées</a:t>
            </a:r>
            <a:endParaRPr lang="fr-FR" sz="2800" b="1" dirty="0"/>
          </a:p>
          <a:p>
            <a:pPr marL="0" indent="0">
              <a:buNone/>
            </a:pPr>
            <a:r>
              <a:rPr lang="fr-FR" sz="2800" b="1" dirty="0" smtClean="0"/>
              <a:t>          2.1.2</a:t>
            </a:r>
            <a:r>
              <a:rPr lang="fr-FR" sz="2800" b="1" dirty="0"/>
              <a:t>. Dicotylédones primitives ou </a:t>
            </a:r>
            <a:r>
              <a:rPr lang="fr-FR" sz="2800" b="1" dirty="0" err="1" smtClean="0"/>
              <a:t>Magnoliidées</a:t>
            </a:r>
            <a:endParaRPr lang="fr-FR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343006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https://encrypted-tbn0.gstatic.com/images?q=tbn:ANd9GcTotZs0hC2wW2lyFCK4syipvMKIXM56DHQTZfZfmXqquvOVFcg-b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1" y="3004989"/>
            <a:ext cx="22098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http://idata.over-blog.com/0/53/86/48/Nihon/Nihon11/Nihon1109/110828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004989"/>
            <a:ext cx="3672408" cy="244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https://encrypted-tbn3.gstatic.com/images?q=tbn:ANd9GcS4rNC5YTjceG0PLfil2eJAkMxVEf5T8Ulu4rTTxXJJ5lXa68SDv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02292"/>
            <a:ext cx="2502024" cy="294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69407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520" y="404664"/>
            <a:ext cx="2513384" cy="2047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04" y="375455"/>
            <a:ext cx="3266924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84570"/>
            <a:ext cx="2933696" cy="1888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451905"/>
            <a:ext cx="5366964" cy="307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72552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80920" cy="4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028384" y="4437111"/>
            <a:ext cx="288032" cy="2880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81127"/>
            <a:ext cx="8280920" cy="151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30177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28092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102536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208912" cy="5954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966245" y="5877272"/>
            <a:ext cx="360040" cy="1440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232244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136904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597769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352928" cy="3523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https://encrypted-tbn1.gstatic.com/images?q=tbn:ANd9GcTsp2pe8unzj7cB_QjERTp6OQLAILQl_emAWblG9k9754E5vX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99781"/>
            <a:ext cx="3240360" cy="217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encrypted-tbn3.gstatic.com/images?q=tbn:ANd9GcQRNIpZsmSeZNYhqvsVrOWAJfDLt2DFU3U7lBMXfxXFo0jKD_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362" y="3999779"/>
            <a:ext cx="2366742" cy="217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encrypted-tbn2.gstatic.com/images?q=tbn:ANd9GcQQQbUb5OGORyx1AEZCgBlUas_Nxsej_kwx6cAIcw5xGeg2cpYGk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99780"/>
            <a:ext cx="2767013" cy="217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encrypted-tbn2.gstatic.com/images?q=tbn:ANd9GcTOnWuIAd5KNJNOIyPkq7qVtn6trPFvV85-V-fq1eMhG6vBMOOeN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067" y="1772816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06045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16" y="404664"/>
            <a:ext cx="8280648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09857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8092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36297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7620000" cy="5793507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7828161" cy="582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851920" y="3933056"/>
            <a:ext cx="4176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rgbClr val="FF0000"/>
                </a:solidFill>
              </a:rPr>
              <a:t>urcéolé</a:t>
            </a:r>
            <a:r>
              <a:rPr lang="fr-FR" sz="1400" dirty="0">
                <a:solidFill>
                  <a:srgbClr val="FF0000"/>
                </a:solidFill>
              </a:rPr>
              <a:t>, urcéolée. adjectif. (du latin </a:t>
            </a:r>
            <a:r>
              <a:rPr lang="fr-FR" sz="1400" dirty="0" err="1">
                <a:solidFill>
                  <a:srgbClr val="FF0000"/>
                </a:solidFill>
              </a:rPr>
              <a:t>urceus</a:t>
            </a:r>
            <a:r>
              <a:rPr lang="fr-FR" sz="1400" dirty="0">
                <a:solidFill>
                  <a:srgbClr val="FF0000"/>
                </a:solidFill>
              </a:rPr>
              <a:t>, cruche). Se dit d'une corolle ou d'un calice renflés au milieu et rétrécis à la partie </a:t>
            </a:r>
            <a:r>
              <a:rPr lang="fr-FR" sz="1400" dirty="0" smtClean="0">
                <a:solidFill>
                  <a:srgbClr val="FF0000"/>
                </a:solidFill>
              </a:rPr>
              <a:t>supérieure</a:t>
            </a:r>
            <a:r>
              <a:rPr lang="fr-FR" sz="1000" dirty="0" smtClean="0">
                <a:solidFill>
                  <a:srgbClr val="FF0000"/>
                </a:solidFill>
              </a:rPr>
              <a:t>.</a:t>
            </a:r>
            <a:endParaRPr lang="fr-FR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695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16632"/>
            <a:ext cx="8280919" cy="621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834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548680"/>
            <a:ext cx="7620000" cy="5577483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066" y="547623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66673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26221">
            <a:off x="462367" y="1023224"/>
            <a:ext cx="30480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67545" y="2420888"/>
            <a:ext cx="7613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C00000"/>
                </a:solidFill>
              </a:rPr>
              <a:t>L'</a:t>
            </a:r>
            <a:r>
              <a:rPr lang="fr-FR" sz="1400" i="1" dirty="0">
                <a:solidFill>
                  <a:srgbClr val="C00000"/>
                </a:solidFill>
              </a:rPr>
              <a:t>Arbousier</a:t>
            </a:r>
            <a:r>
              <a:rPr lang="fr-FR" sz="1400" dirty="0">
                <a:solidFill>
                  <a:srgbClr val="C00000"/>
                </a:solidFill>
              </a:rPr>
              <a:t> ou </a:t>
            </a:r>
            <a:r>
              <a:rPr lang="fr-FR" sz="1400" i="1" dirty="0">
                <a:solidFill>
                  <a:srgbClr val="C00000"/>
                </a:solidFill>
              </a:rPr>
              <a:t>Arbousier</a:t>
            </a:r>
            <a:r>
              <a:rPr lang="fr-FR" sz="1400" dirty="0">
                <a:solidFill>
                  <a:srgbClr val="C00000"/>
                </a:solidFill>
              </a:rPr>
              <a:t> commun (</a:t>
            </a:r>
            <a:r>
              <a:rPr lang="fr-FR" sz="1400" i="1" dirty="0" err="1">
                <a:solidFill>
                  <a:srgbClr val="C00000"/>
                </a:solidFill>
              </a:rPr>
              <a:t>Arbutus</a:t>
            </a:r>
            <a:r>
              <a:rPr lang="fr-FR" sz="1400" i="1" dirty="0">
                <a:solidFill>
                  <a:srgbClr val="C00000"/>
                </a:solidFill>
              </a:rPr>
              <a:t> </a:t>
            </a:r>
            <a:r>
              <a:rPr lang="fr-FR" sz="1400" i="1" dirty="0" err="1">
                <a:solidFill>
                  <a:srgbClr val="C00000"/>
                </a:solidFill>
              </a:rPr>
              <a:t>unedo</a:t>
            </a:r>
            <a:r>
              <a:rPr lang="fr-FR" sz="1400" dirty="0">
                <a:solidFill>
                  <a:srgbClr val="C00000"/>
                </a:solidFill>
              </a:rPr>
              <a:t>), fraisier en arbre ou arbre à fraises,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67545" y="2728665"/>
            <a:ext cx="10801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C00000"/>
                </a:solidFill>
              </a:rPr>
              <a:t>Les </a:t>
            </a:r>
            <a:r>
              <a:rPr lang="fr-FR" sz="1200" dirty="0">
                <a:solidFill>
                  <a:srgbClr val="C00000"/>
                </a:solidFill>
              </a:rPr>
              <a:t>myrtilles</a:t>
            </a:r>
            <a:r>
              <a:rPr lang="fr-FR" sz="1400" dirty="0">
                <a:solidFill>
                  <a:srgbClr val="C00000"/>
                </a:solidFill>
              </a:rPr>
              <a:t> sont des fruits produits par diverses espèces du genre Vaccinium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495" y="2733056"/>
            <a:ext cx="1771898" cy="1771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144" y="2773619"/>
            <a:ext cx="1412881" cy="106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025" y="2414523"/>
            <a:ext cx="3479711" cy="232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749" y="4504954"/>
            <a:ext cx="2257425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595" y="4736143"/>
            <a:ext cx="1431603" cy="1431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94" y="4915980"/>
            <a:ext cx="1431602" cy="1431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561" y="4804308"/>
            <a:ext cx="2466975" cy="143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42753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76672"/>
            <a:ext cx="7620000" cy="5649491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3744416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6672"/>
            <a:ext cx="272415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29565"/>
            <a:ext cx="7704856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86088"/>
            <a:ext cx="312420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98423"/>
            <a:ext cx="1895475" cy="279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644" y="3281363"/>
            <a:ext cx="1638300" cy="281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275" y="2967815"/>
            <a:ext cx="2232248" cy="168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98019"/>
            <a:ext cx="2397274" cy="159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03202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7620000" cy="5721499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04664"/>
            <a:ext cx="7704856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46" y="1628337"/>
            <a:ext cx="1828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272" y="1628337"/>
            <a:ext cx="22860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636" y="1595289"/>
            <a:ext cx="1750548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808" y="1589734"/>
            <a:ext cx="1878585" cy="2219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167045"/>
            <a:ext cx="182573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45" y="3933056"/>
            <a:ext cx="26098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889" y="3629132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 descr="https://encrypted-tbn1.gstatic.com/images?q=tbn:ANd9GcRGuZ32OY8N_9KF8zgTN7w9hOc1G3zkQuo_lYWhRHjiaaWsWBhzT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418" y="3920749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37300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7620000" cy="5721499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7704855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76239"/>
            <a:ext cx="756084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774" y="5373413"/>
            <a:ext cx="592455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641" y="3703759"/>
            <a:ext cx="335022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19414"/>
            <a:ext cx="1717230" cy="2045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502463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7620000" cy="5721499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672408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5" y="747286"/>
            <a:ext cx="281940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50" y="2051336"/>
            <a:ext cx="4362450" cy="320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100" y="188640"/>
            <a:ext cx="3124200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7" y="779191"/>
            <a:ext cx="1253573" cy="287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436054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76672"/>
            <a:ext cx="7620000" cy="5649491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0099"/>
            <a:ext cx="2505075" cy="190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https://encrypted-tbn0.gstatic.com/images?q=tbn:ANd9GcRO4bEB4At3EechRCdmtUtWBycnllWzFDYCWVu_i6nIiuHNJAN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619" y="470099"/>
            <a:ext cx="2143125" cy="198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encrypted-tbn3.gstatic.com/images?q=tbn:ANd9GcTg93pavwhs8h-aToODjvHhkX1URmTKr685sB8CiJcm11RLqfB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744" y="539155"/>
            <a:ext cx="248602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7748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519" y="237748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14" descr="http://upload.wikimedia.org/wikipedia/commons/thumb/4/44/Menthaleau.jpg/175px-Menthaleau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495" y="2348880"/>
            <a:ext cx="1690785" cy="198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22378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7620000" cy="5721499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7632848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19089"/>
            <a:ext cx="4219575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933" y="5301208"/>
            <a:ext cx="385762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119" y="1628484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30" y="3306365"/>
            <a:ext cx="1645962" cy="1427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662213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52629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7620000" cy="5721499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7632848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16" y="1900089"/>
            <a:ext cx="57912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746" y="1412776"/>
            <a:ext cx="2400300" cy="4812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41993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7620000" cy="5793507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32656"/>
            <a:ext cx="7632848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710566"/>
            <a:ext cx="7305675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88840"/>
            <a:ext cx="3240361" cy="424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37112"/>
            <a:ext cx="473392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51423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7620000" cy="5865515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3114675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348880"/>
            <a:ext cx="26193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238" y="260648"/>
            <a:ext cx="3409950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8617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4141"/>
            <a:ext cx="8280920" cy="5876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728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7620000" cy="5793507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60040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70806"/>
            <a:ext cx="29266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47106"/>
            <a:ext cx="7704856" cy="4482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501233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7620000" cy="5793507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32656"/>
            <a:ext cx="8043044" cy="5996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63872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76672"/>
            <a:ext cx="7620000" cy="5649491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014469" cy="561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7288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2000" b="1" dirty="0"/>
              <a:t>2.1.1.a. Monocotylédones archaïques</a:t>
            </a: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 smtClean="0"/>
              <a:t>                                                                        fleurs </a:t>
            </a:r>
            <a:r>
              <a:rPr lang="fr-FR" sz="2000" dirty="0"/>
              <a:t>souvent </a:t>
            </a:r>
            <a:r>
              <a:rPr lang="fr-FR" sz="2000" dirty="0" err="1"/>
              <a:t>apérianthées</a:t>
            </a: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 smtClean="0">
                <a:solidFill>
                  <a:srgbClr val="FF0000"/>
                </a:solidFill>
              </a:rPr>
              <a:t>    Ordre </a:t>
            </a:r>
            <a:r>
              <a:rPr lang="fr-FR" sz="2000" dirty="0">
                <a:solidFill>
                  <a:srgbClr val="FF0000"/>
                </a:solidFill>
              </a:rPr>
              <a:t>des </a:t>
            </a:r>
            <a:r>
              <a:rPr lang="fr-FR" sz="2000" dirty="0" err="1">
                <a:solidFill>
                  <a:srgbClr val="FF0000"/>
                </a:solidFill>
              </a:rPr>
              <a:t>Acorales</a:t>
            </a:r>
            <a:r>
              <a:rPr lang="fr-FR" sz="2000" dirty="0">
                <a:solidFill>
                  <a:srgbClr val="FF0000"/>
                </a:solidFill>
              </a:rPr>
              <a:t/>
            </a:r>
            <a:br>
              <a:rPr lang="fr-FR" sz="2000" dirty="0">
                <a:solidFill>
                  <a:srgbClr val="FF0000"/>
                </a:solidFill>
              </a:rPr>
            </a:br>
            <a:r>
              <a:rPr lang="fr-FR" sz="2000" dirty="0" smtClean="0">
                <a:solidFill>
                  <a:srgbClr val="FF0000"/>
                </a:solidFill>
              </a:rPr>
              <a:t>    Ordre </a:t>
            </a:r>
            <a:r>
              <a:rPr lang="fr-FR" sz="2000" dirty="0">
                <a:solidFill>
                  <a:srgbClr val="FF0000"/>
                </a:solidFill>
              </a:rPr>
              <a:t>des Alismatales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34" y="1484784"/>
            <a:ext cx="8431045" cy="481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7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16632"/>
            <a:ext cx="8229600" cy="6009531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20891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8208912" cy="3125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956376" y="6021288"/>
            <a:ext cx="360040" cy="15879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537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16632"/>
            <a:ext cx="8229600" cy="6009531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568952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37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332656"/>
            <a:ext cx="8220075" cy="593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48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4" y="404664"/>
            <a:ext cx="8334697" cy="5862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62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10.idata.over-blog.com/1/44/33/88/Divers---deja-vu/image0011121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6632"/>
            <a:ext cx="5688632" cy="624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580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sz="1800" b="1" dirty="0"/>
              <a:t>Le réceptacle et le mode d'insertion des pièces florales </a:t>
            </a:r>
          </a:p>
          <a:p>
            <a:pPr marL="0" indent="0">
              <a:buNone/>
            </a:pPr>
            <a:r>
              <a:rPr lang="fr-FR" sz="1800" dirty="0"/>
              <a:t/>
            </a:r>
            <a:br>
              <a:rPr lang="fr-FR" sz="1800" dirty="0"/>
            </a:br>
            <a:r>
              <a:rPr lang="fr-FR" sz="2100" dirty="0"/>
              <a:t>Le réceptacle est l'extrémité renflée de l'axe floral où s'insèrent les pièces </a:t>
            </a:r>
            <a:r>
              <a:rPr lang="fr-FR" sz="2100" dirty="0" smtClean="0"/>
              <a:t>florales. </a:t>
            </a:r>
            <a:r>
              <a:rPr lang="fr-FR" sz="2100" dirty="0"/>
              <a:t/>
            </a:r>
            <a:br>
              <a:rPr lang="fr-FR" sz="2100" dirty="0"/>
            </a:br>
            <a:r>
              <a:rPr lang="fr-FR" sz="2100" dirty="0"/>
              <a:t>Dans une fleur complète, le réceptacle porte les pièces florales, c'est-à-dire le périanthe composé du calice et de la corolle, l'androcée et le gynécée. </a:t>
            </a:r>
            <a:br>
              <a:rPr lang="fr-FR" sz="2100" dirty="0"/>
            </a:br>
            <a:r>
              <a:rPr lang="fr-FR" sz="2100" dirty="0"/>
              <a:t>Les pièces florales s'y insèrent en verticilles concentriques (fleur </a:t>
            </a:r>
            <a:r>
              <a:rPr lang="fr-FR" sz="2100" b="1" dirty="0"/>
              <a:t>cyclique</a:t>
            </a:r>
            <a:r>
              <a:rPr lang="fr-FR" sz="2100" dirty="0"/>
              <a:t>) ou parfois hélicoïdalement (fleur </a:t>
            </a:r>
            <a:r>
              <a:rPr lang="fr-FR" sz="2100" b="1" dirty="0"/>
              <a:t>acyclique</a:t>
            </a:r>
            <a:r>
              <a:rPr lang="fr-FR" sz="2100" dirty="0"/>
              <a:t> ou </a:t>
            </a:r>
            <a:r>
              <a:rPr lang="fr-FR" sz="2100" dirty="0" err="1"/>
              <a:t>spirallée</a:t>
            </a:r>
            <a:r>
              <a:rPr lang="fr-FR" sz="2100" dirty="0"/>
              <a:t>). Les fleurs dont une partie des pièces s'insère hélicoïdalement et l'autre est disposée en verticilles, sont dites </a:t>
            </a:r>
            <a:r>
              <a:rPr lang="fr-FR" sz="2100" b="1" dirty="0"/>
              <a:t>hémicycliques</a:t>
            </a:r>
            <a:r>
              <a:rPr lang="fr-FR" sz="2100" dirty="0"/>
              <a:t>. </a:t>
            </a:r>
            <a:br>
              <a:rPr lang="fr-FR" sz="2100" dirty="0"/>
            </a:br>
            <a:r>
              <a:rPr lang="fr-FR" sz="1800" dirty="0"/>
              <a:t/>
            </a:r>
            <a:br>
              <a:rPr lang="fr-FR" sz="1800" dirty="0"/>
            </a:br>
            <a:r>
              <a:rPr lang="fr-FR" sz="1800" dirty="0"/>
              <a:t>Ce réceptacle prend différentes formes. On distingue schématiquement le réceptacle : </a:t>
            </a:r>
            <a:br>
              <a:rPr lang="fr-FR" sz="1800" dirty="0"/>
            </a:br>
            <a:r>
              <a:rPr lang="fr-FR" sz="1800" dirty="0"/>
              <a:t/>
            </a:r>
            <a:br>
              <a:rPr lang="fr-FR" sz="1800" dirty="0"/>
            </a:br>
            <a:r>
              <a:rPr lang="fr-FR" sz="1800" dirty="0">
                <a:solidFill>
                  <a:srgbClr val="002060"/>
                </a:solidFill>
              </a:rPr>
              <a:t>(a) </a:t>
            </a:r>
            <a:r>
              <a:rPr lang="fr-FR" sz="1800" b="1" dirty="0" err="1">
                <a:solidFill>
                  <a:srgbClr val="002060"/>
                </a:solidFill>
              </a:rPr>
              <a:t>thalamiflore</a:t>
            </a:r>
            <a:r>
              <a:rPr lang="fr-FR" sz="1800" dirty="0">
                <a:solidFill>
                  <a:srgbClr val="002060"/>
                </a:solidFill>
              </a:rPr>
              <a:t> : de forme conique ou convexe</a:t>
            </a:r>
            <a:br>
              <a:rPr lang="fr-FR" sz="1800" dirty="0">
                <a:solidFill>
                  <a:srgbClr val="002060"/>
                </a:solidFill>
              </a:rPr>
            </a:br>
            <a:r>
              <a:rPr lang="fr-FR" sz="1800" dirty="0">
                <a:solidFill>
                  <a:srgbClr val="002060"/>
                </a:solidFill>
              </a:rPr>
              <a:t/>
            </a:r>
            <a:br>
              <a:rPr lang="fr-FR" sz="1800" dirty="0">
                <a:solidFill>
                  <a:srgbClr val="002060"/>
                </a:solidFill>
              </a:rPr>
            </a:br>
            <a:r>
              <a:rPr lang="fr-FR" sz="1800" dirty="0">
                <a:solidFill>
                  <a:srgbClr val="002060"/>
                </a:solidFill>
              </a:rPr>
              <a:t>(b) </a:t>
            </a:r>
            <a:r>
              <a:rPr lang="fr-FR" sz="1800" b="1" dirty="0" err="1">
                <a:solidFill>
                  <a:srgbClr val="002060"/>
                </a:solidFill>
              </a:rPr>
              <a:t>caliciflore</a:t>
            </a:r>
            <a:r>
              <a:rPr lang="fr-FR" sz="1800" dirty="0">
                <a:solidFill>
                  <a:srgbClr val="002060"/>
                </a:solidFill>
              </a:rPr>
              <a:t> : en forme de calice (concave ou en coupe)</a:t>
            </a:r>
            <a:br>
              <a:rPr lang="fr-FR" sz="1800" dirty="0">
                <a:solidFill>
                  <a:srgbClr val="002060"/>
                </a:solidFill>
              </a:rPr>
            </a:br>
            <a:r>
              <a:rPr lang="fr-FR" sz="1800" dirty="0">
                <a:solidFill>
                  <a:srgbClr val="002060"/>
                </a:solidFill>
              </a:rPr>
              <a:t/>
            </a:r>
            <a:br>
              <a:rPr lang="fr-FR" sz="1800" dirty="0">
                <a:solidFill>
                  <a:srgbClr val="002060"/>
                </a:solidFill>
              </a:rPr>
            </a:br>
            <a:r>
              <a:rPr lang="fr-FR" sz="1800" dirty="0">
                <a:solidFill>
                  <a:srgbClr val="002060"/>
                </a:solidFill>
              </a:rPr>
              <a:t>(c) </a:t>
            </a:r>
            <a:r>
              <a:rPr lang="fr-FR" sz="1800" b="1" dirty="0" err="1">
                <a:solidFill>
                  <a:srgbClr val="002060"/>
                </a:solidFill>
              </a:rPr>
              <a:t>disciflore</a:t>
            </a:r>
            <a:r>
              <a:rPr lang="fr-FR" sz="1800" dirty="0">
                <a:solidFill>
                  <a:srgbClr val="002060"/>
                </a:solidFill>
              </a:rPr>
              <a:t> : comprenant un disque nectarifère</a:t>
            </a:r>
            <a:br>
              <a:rPr lang="fr-FR" sz="1800" dirty="0">
                <a:solidFill>
                  <a:srgbClr val="002060"/>
                </a:solidFill>
              </a:rPr>
            </a:br>
            <a:r>
              <a:rPr lang="fr-FR" sz="1800" dirty="0"/>
              <a:t/>
            </a:r>
            <a:br>
              <a:rPr lang="fr-FR" sz="1800" dirty="0"/>
            </a:br>
            <a:r>
              <a:rPr lang="fr-FR" sz="1800" dirty="0"/>
              <a:t/>
            </a:r>
            <a:br>
              <a:rPr lang="fr-FR" sz="1800" dirty="0"/>
            </a:br>
            <a:endParaRPr lang="fr-FR" sz="1800" dirty="0" smtClean="0"/>
          </a:p>
          <a:p>
            <a:endParaRPr lang="fr-FR" sz="1800" dirty="0"/>
          </a:p>
          <a:p>
            <a:endParaRPr lang="fr-FR" sz="1800" dirty="0" smtClean="0"/>
          </a:p>
          <a:p>
            <a:endParaRPr lang="fr-FR" sz="1800" dirty="0"/>
          </a:p>
          <a:p>
            <a:endParaRPr lang="fr-FR" sz="1800" dirty="0" smtClean="0"/>
          </a:p>
          <a:p>
            <a:pPr marL="0" indent="0">
              <a:buNone/>
            </a:pPr>
            <a:r>
              <a:rPr lang="fr-FR" sz="1800" dirty="0"/>
              <a:t/>
            </a:r>
            <a:br>
              <a:rPr lang="fr-FR" sz="1800" dirty="0"/>
            </a:br>
            <a:r>
              <a:rPr lang="fr-FR" sz="1800" b="1" dirty="0" smtClean="0"/>
              <a:t>Types </a:t>
            </a:r>
            <a:r>
              <a:rPr lang="fr-FR" sz="1800" b="1" dirty="0"/>
              <a:t>de réceptacle : a. </a:t>
            </a:r>
            <a:r>
              <a:rPr lang="fr-FR" sz="1800" b="1" dirty="0" err="1"/>
              <a:t>Thalamiflore</a:t>
            </a:r>
            <a:r>
              <a:rPr lang="fr-FR" sz="1800" b="1" dirty="0"/>
              <a:t> - b. </a:t>
            </a:r>
            <a:r>
              <a:rPr lang="fr-FR" sz="1800" b="1" dirty="0" err="1"/>
              <a:t>Caliciflore</a:t>
            </a:r>
            <a:r>
              <a:rPr lang="fr-FR" sz="1800" b="1" dirty="0"/>
              <a:t> - c. </a:t>
            </a:r>
            <a:r>
              <a:rPr lang="fr-FR" sz="1800" b="1" dirty="0" err="1"/>
              <a:t>Disciflore</a:t>
            </a:r>
            <a:r>
              <a:rPr lang="fr-FR" sz="1800" dirty="0"/>
              <a:t/>
            </a:r>
            <a:br>
              <a:rPr lang="fr-FR" sz="1800" dirty="0"/>
            </a:br>
            <a:r>
              <a:rPr lang="fr-FR" sz="1800" dirty="0"/>
              <a:t/>
            </a:r>
            <a:br>
              <a:rPr lang="fr-FR" sz="1800" dirty="0"/>
            </a:br>
            <a:endParaRPr lang="fr-FR" sz="1800" dirty="0"/>
          </a:p>
          <a:p>
            <a:pPr marL="0" indent="0">
              <a:buNone/>
            </a:pPr>
            <a:endParaRPr lang="fr-FR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89040"/>
            <a:ext cx="3038475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434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21.idata.over-blog.com/1/44/33/88/Divers---deja-vu/image0033343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4306"/>
            <a:ext cx="4680520" cy="624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337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12648" y="404664"/>
            <a:ext cx="8153400" cy="5691336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3117"/>
            <a:ext cx="28575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056" y="404664"/>
            <a:ext cx="5550565" cy="5038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81147"/>
            <a:ext cx="3190875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4883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6048672" cy="5748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651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7200"/>
            <a:ext cx="8280920" cy="570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58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744416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2656"/>
            <a:ext cx="4253855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376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400425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969" y="1962150"/>
            <a:ext cx="3905250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548680"/>
            <a:ext cx="3937645" cy="477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73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7685"/>
            <a:ext cx="8208912" cy="586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55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188640"/>
            <a:ext cx="825792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112190" y="6078513"/>
            <a:ext cx="360040" cy="1587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666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08912" cy="5877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72816"/>
            <a:ext cx="2232248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117" y="4149080"/>
            <a:ext cx="864883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941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352928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34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116448227"/>
              </p:ext>
            </p:extLst>
          </p:nvPr>
        </p:nvGraphicFramePr>
        <p:xfrm>
          <a:off x="457200" y="332657"/>
          <a:ext cx="8229600" cy="215244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762872"/>
                <a:gridCol w="3466728"/>
              </a:tblGrid>
              <a:tr h="370956">
                <a:tc>
                  <a:txBody>
                    <a:bodyPr/>
                    <a:lstStyle/>
                    <a:p>
                      <a:r>
                        <a:rPr lang="fr-FR" dirty="0" smtClean="0"/>
                        <a:t>Points positifs  +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Points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dirty="0" smtClean="0"/>
                        <a:t> Négatifs  -</a:t>
                      </a:r>
                      <a:endParaRPr lang="fr-FR" dirty="0"/>
                    </a:p>
                  </a:txBody>
                  <a:tcPr/>
                </a:tc>
              </a:tr>
              <a:tr h="370956"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classification très didactique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relativement artificielle</a:t>
                      </a:r>
                      <a:endParaRPr lang="fr-FR" dirty="0"/>
                    </a:p>
                  </a:txBody>
                  <a:tcPr/>
                </a:tc>
              </a:tr>
              <a:tr h="770255"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outil permettant de déterminer très facilement une plante et de la classer dans un groupe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Figée car les différents niveaux ont été définis une fois pour toutes</a:t>
                      </a:r>
                      <a:endParaRPr lang="fr-FR" dirty="0"/>
                    </a:p>
                  </a:txBody>
                  <a:tcPr/>
                </a:tc>
              </a:tr>
              <a:tr h="640280"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 tient pas vraiment compte de la </a:t>
                      </a:r>
                      <a:r>
                        <a:rPr lang="fr-F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phyllogénie</a:t>
                      </a:r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mais plutôt des ressemblances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 smtClean="0"/>
                    </a:p>
                    <a:p>
                      <a:endParaRPr lang="fr-FR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22" y="3884209"/>
            <a:ext cx="5688632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55576" y="3244334"/>
            <a:ext cx="3496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E</a:t>
            </a:r>
            <a:r>
              <a:rPr lang="fr-FR" b="1" dirty="0" smtClean="0"/>
              <a:t>xemple </a:t>
            </a:r>
            <a:r>
              <a:rPr lang="fr-FR" b="1" dirty="0"/>
              <a:t>: sous-classe des Apétales</a:t>
            </a:r>
            <a:endParaRPr lang="fr-FR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6321254" y="3884209"/>
            <a:ext cx="0" cy="9334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4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7"/>
            <a:ext cx="8424936" cy="611634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/>
        </p:spPr>
      </p:pic>
      <p:sp>
        <p:nvSpPr>
          <p:cNvPr id="5" name="Rectangle 4"/>
          <p:cNvSpPr/>
          <p:nvPr/>
        </p:nvSpPr>
        <p:spPr>
          <a:xfrm>
            <a:off x="8100392" y="5949280"/>
            <a:ext cx="360040" cy="1980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642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338138"/>
            <a:ext cx="8248650" cy="618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952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72" y="188641"/>
            <a:ext cx="8455992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575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1314"/>
            <a:ext cx="7992888" cy="271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86089"/>
            <a:ext cx="3024336" cy="4855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41" y="3417124"/>
            <a:ext cx="4391025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188641"/>
            <a:ext cx="8258175" cy="615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43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1"/>
            <a:ext cx="835292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1429971"/>
            <a:ext cx="2915816" cy="451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47" y="3100985"/>
            <a:ext cx="5318745" cy="305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2708921"/>
            <a:ext cx="4104457" cy="39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79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927" cy="5935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50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4" y="260648"/>
            <a:ext cx="8334697" cy="616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533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80920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982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385763"/>
            <a:ext cx="8248650" cy="608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90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476672"/>
            <a:ext cx="8325172" cy="5771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136396" y="5848979"/>
            <a:ext cx="360040" cy="1587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148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280920" cy="6045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461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927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954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60648"/>
            <a:ext cx="5446015" cy="362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559" y="993579"/>
            <a:ext cx="2794718" cy="2891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817" y="404664"/>
            <a:ext cx="2959459" cy="429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550" y="3885384"/>
            <a:ext cx="2590418" cy="242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09" y="4816364"/>
            <a:ext cx="25527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915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424936" cy="6125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556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613"/>
            <a:ext cx="8280920" cy="598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251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208911" cy="584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59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7"/>
            <a:ext cx="8208912" cy="590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092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352928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14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402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046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4" y="260648"/>
            <a:ext cx="8315647" cy="587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379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24936" cy="6010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21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24936" cy="595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812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88640"/>
            <a:ext cx="8229600" cy="6048672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3750"/>
            <a:ext cx="823426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622" y="2780928"/>
            <a:ext cx="2454025" cy="336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610" y="2780928"/>
            <a:ext cx="2861196" cy="336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45580"/>
            <a:ext cx="3168352" cy="351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80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352928" cy="6030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0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280920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513207"/>
            <a:ext cx="5904656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57588"/>
            <a:ext cx="33813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644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7"/>
            <a:ext cx="8424936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284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163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1"/>
            <a:ext cx="8352928" cy="595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480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1"/>
            <a:ext cx="8352928" cy="599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499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52928" cy="5863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254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260649"/>
            <a:ext cx="8229600" cy="63367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 smtClean="0"/>
              <a:t>       Systématique </a:t>
            </a:r>
            <a:r>
              <a:rPr lang="fr-FR" sz="2400" dirty="0"/>
              <a:t>moderne basée de plus en plus sur des </a:t>
            </a:r>
            <a:r>
              <a:rPr lang="fr-FR" sz="2400" dirty="0" smtClean="0"/>
              <a:t>comparaisons de </a:t>
            </a:r>
            <a:r>
              <a:rPr lang="fr-FR" sz="2400" dirty="0"/>
              <a:t>fragments du génome (ADN ARN). Donc souvent manque </a:t>
            </a:r>
            <a:r>
              <a:rPr lang="fr-FR" sz="2400" dirty="0" smtClean="0"/>
              <a:t>de critères </a:t>
            </a:r>
            <a:r>
              <a:rPr lang="fr-FR" sz="2400" dirty="0"/>
              <a:t>morphologiques communs pour un groupe.</a:t>
            </a:r>
          </a:p>
          <a:p>
            <a:pPr marL="0" indent="0">
              <a:buNone/>
            </a:pPr>
            <a:r>
              <a:rPr lang="fr-FR" sz="2400" dirty="0" smtClean="0"/>
              <a:t>         Certainement </a:t>
            </a:r>
            <a:r>
              <a:rPr lang="fr-FR" sz="2400" dirty="0"/>
              <a:t>plus proche de la réalité </a:t>
            </a:r>
            <a:r>
              <a:rPr lang="fr-FR" sz="2400" dirty="0" smtClean="0"/>
              <a:t>de l'évolution.</a:t>
            </a:r>
          </a:p>
          <a:p>
            <a:pPr marL="0" indent="0">
              <a:buNone/>
            </a:pPr>
            <a:r>
              <a:rPr lang="fr-FR" sz="2400" u="sng" dirty="0" smtClean="0"/>
              <a:t>        Coïncide </a:t>
            </a:r>
            <a:r>
              <a:rPr lang="fr-FR" sz="2400" u="sng" dirty="0"/>
              <a:t>souvent avec la classification morphologique classique </a:t>
            </a:r>
            <a:endParaRPr lang="fr-FR" sz="2400" dirty="0"/>
          </a:p>
          <a:p>
            <a:pPr marL="0" indent="0">
              <a:buNone/>
            </a:pPr>
            <a:r>
              <a:rPr lang="fr-FR" sz="2400" dirty="0"/>
              <a:t> </a:t>
            </a:r>
            <a:r>
              <a:rPr lang="fr-FR" sz="2400" dirty="0" smtClean="0"/>
              <a:t>          De </a:t>
            </a:r>
            <a:r>
              <a:rPr lang="fr-FR" sz="2400" dirty="0"/>
              <a:t>plus en plus utilisée dans les </a:t>
            </a:r>
            <a:r>
              <a:rPr lang="fr-FR" sz="2400" dirty="0" smtClean="0"/>
              <a:t>ouvrages scientifiques</a:t>
            </a:r>
            <a:r>
              <a:rPr lang="fr-FR" sz="2400" dirty="0"/>
              <a:t>.</a:t>
            </a:r>
          </a:p>
          <a:p>
            <a:pPr marL="457200" lvl="1" indent="0">
              <a:buNone/>
            </a:pPr>
            <a:r>
              <a:rPr lang="fr-FR" sz="2400" dirty="0" smtClean="0"/>
              <a:t> </a:t>
            </a:r>
            <a:r>
              <a:rPr lang="fr-FR" sz="2400" dirty="0">
                <a:solidFill>
                  <a:srgbClr val="C00000"/>
                </a:solidFill>
              </a:rPr>
              <a:t>En constante </a:t>
            </a:r>
            <a:r>
              <a:rPr lang="fr-FR" sz="2400" dirty="0" smtClean="0">
                <a:solidFill>
                  <a:srgbClr val="C00000"/>
                </a:solidFill>
              </a:rPr>
              <a:t>évolution</a:t>
            </a:r>
            <a:r>
              <a:rPr lang="fr-FR" sz="2400" dirty="0" smtClean="0"/>
              <a:t>…</a:t>
            </a:r>
          </a:p>
          <a:p>
            <a:pPr marL="457200" lvl="1" indent="0">
              <a:buNone/>
            </a:pPr>
            <a:r>
              <a:rPr lang="fr-FR" sz="2400" b="1" dirty="0" smtClean="0"/>
              <a:t>Règles de nomenclature des Angiospermes </a:t>
            </a:r>
            <a:r>
              <a:rPr lang="fr-FR" sz="1800" dirty="0" smtClean="0">
                <a:solidFill>
                  <a:srgbClr val="C00000"/>
                </a:solidFill>
              </a:rPr>
              <a:t>(à partir de l'Ordre)</a:t>
            </a:r>
          </a:p>
          <a:p>
            <a:pPr marL="0" indent="0">
              <a:buNone/>
            </a:pPr>
            <a:r>
              <a:rPr lang="fr-FR" sz="2200" b="1" dirty="0"/>
              <a:t>Ordres </a:t>
            </a:r>
            <a:r>
              <a:rPr lang="fr-FR" sz="2200" dirty="0"/>
              <a:t>terminaison en –</a:t>
            </a:r>
            <a:r>
              <a:rPr lang="fr-FR" sz="2200" b="1" dirty="0"/>
              <a:t>ALES </a:t>
            </a:r>
            <a:r>
              <a:rPr lang="fr-FR" sz="2200" dirty="0"/>
              <a:t>(ex </a:t>
            </a:r>
            <a:r>
              <a:rPr lang="fr-FR" sz="2200" dirty="0" err="1"/>
              <a:t>Solanales</a:t>
            </a:r>
            <a:r>
              <a:rPr lang="fr-FR" sz="2200" dirty="0"/>
              <a:t>)</a:t>
            </a:r>
          </a:p>
          <a:p>
            <a:pPr marL="0" indent="0">
              <a:buNone/>
            </a:pPr>
            <a:r>
              <a:rPr lang="fr-FR" sz="2200" b="1" dirty="0"/>
              <a:t>Familles </a:t>
            </a:r>
            <a:r>
              <a:rPr lang="fr-FR" sz="2200" dirty="0"/>
              <a:t>terminaison en –</a:t>
            </a:r>
            <a:r>
              <a:rPr lang="fr-FR" sz="2200" b="1" dirty="0"/>
              <a:t>ACÉES </a:t>
            </a:r>
            <a:r>
              <a:rPr lang="fr-FR" sz="2200" dirty="0"/>
              <a:t>(</a:t>
            </a:r>
            <a:r>
              <a:rPr lang="fr-FR" sz="2200" b="1" i="1" dirty="0"/>
              <a:t>ACEAE</a:t>
            </a:r>
            <a:r>
              <a:rPr lang="fr-FR" sz="2200" dirty="0"/>
              <a:t>) (ex Solanacées, </a:t>
            </a:r>
            <a:r>
              <a:rPr lang="fr-FR" sz="2200" i="1" dirty="0" err="1"/>
              <a:t>Solanaceae</a:t>
            </a:r>
            <a:r>
              <a:rPr lang="fr-FR" sz="2200" dirty="0"/>
              <a:t>)</a:t>
            </a:r>
          </a:p>
          <a:p>
            <a:pPr marL="0" indent="0">
              <a:buNone/>
            </a:pPr>
            <a:r>
              <a:rPr lang="fr-FR" sz="2200" b="1" dirty="0" smtClean="0"/>
              <a:t>Genres </a:t>
            </a:r>
            <a:r>
              <a:rPr lang="fr-FR" sz="2200" dirty="0"/>
              <a:t>ex chez Solanacées 102 Genres :</a:t>
            </a:r>
          </a:p>
          <a:p>
            <a:pPr marL="0" indent="0">
              <a:buNone/>
            </a:pPr>
            <a:r>
              <a:rPr lang="fr-FR" sz="2200" i="1" dirty="0" smtClean="0"/>
              <a:t>Nicotiana</a:t>
            </a:r>
            <a:r>
              <a:rPr lang="fr-FR" sz="2200" dirty="0" smtClean="0"/>
              <a:t>, </a:t>
            </a:r>
            <a:r>
              <a:rPr lang="fr-FR" sz="2200" i="1" dirty="0"/>
              <a:t>Atropa</a:t>
            </a:r>
            <a:r>
              <a:rPr lang="fr-FR" sz="2200" dirty="0"/>
              <a:t>, </a:t>
            </a:r>
            <a:r>
              <a:rPr lang="fr-FR" sz="2200" i="1" dirty="0"/>
              <a:t>Datura</a:t>
            </a:r>
            <a:r>
              <a:rPr lang="fr-FR" sz="2200" dirty="0"/>
              <a:t>, </a:t>
            </a:r>
            <a:r>
              <a:rPr lang="fr-FR" sz="2200" i="1" dirty="0" err="1"/>
              <a:t>Solanum</a:t>
            </a:r>
            <a:r>
              <a:rPr lang="fr-FR" sz="2200" dirty="0" smtClean="0"/>
              <a:t>, </a:t>
            </a:r>
            <a:r>
              <a:rPr lang="fr-FR" sz="2200" dirty="0" err="1" smtClean="0"/>
              <a:t>Lycopersicon</a:t>
            </a:r>
            <a:r>
              <a:rPr lang="fr-FR" sz="2200" dirty="0" smtClean="0"/>
              <a:t>....</a:t>
            </a:r>
          </a:p>
          <a:p>
            <a:pPr marL="0" indent="0">
              <a:buNone/>
            </a:pPr>
            <a:r>
              <a:rPr lang="fr-FR" sz="1800" b="1" dirty="0"/>
              <a:t>Espèces </a:t>
            </a:r>
            <a:r>
              <a:rPr lang="fr-FR" sz="1800" dirty="0"/>
              <a:t>ex dans le genre </a:t>
            </a:r>
            <a:r>
              <a:rPr lang="fr-FR" sz="1800" i="1" dirty="0" err="1"/>
              <a:t>Solanum</a:t>
            </a:r>
            <a:r>
              <a:rPr lang="fr-FR" sz="1800" dirty="0"/>
              <a:t>, 1500 espèces (2500 dans la famille)</a:t>
            </a:r>
          </a:p>
          <a:p>
            <a:pPr marL="0" indent="0">
              <a:buNone/>
            </a:pPr>
            <a:r>
              <a:rPr lang="pt-BR" sz="1800" dirty="0" smtClean="0"/>
              <a:t>      dont </a:t>
            </a:r>
            <a:r>
              <a:rPr lang="pt-BR" sz="1800" dirty="0"/>
              <a:t>: </a:t>
            </a:r>
            <a:r>
              <a:rPr lang="pt-BR" sz="1800" i="1" dirty="0">
                <a:solidFill>
                  <a:srgbClr val="0000FF"/>
                </a:solidFill>
              </a:rPr>
              <a:t>Solanum tuberosum</a:t>
            </a:r>
            <a:r>
              <a:rPr lang="pt-BR" sz="1800" dirty="0">
                <a:solidFill>
                  <a:srgbClr val="0000FF"/>
                </a:solidFill>
              </a:rPr>
              <a:t>, </a:t>
            </a:r>
            <a:r>
              <a:rPr lang="pt-BR" sz="1800" dirty="0" smtClean="0">
                <a:solidFill>
                  <a:srgbClr val="0000FF"/>
                </a:solidFill>
              </a:rPr>
              <a:t> </a:t>
            </a:r>
            <a:r>
              <a:rPr lang="pt-BR" sz="1800" i="1" dirty="0" smtClean="0">
                <a:solidFill>
                  <a:srgbClr val="0000FF"/>
                </a:solidFill>
              </a:rPr>
              <a:t>Solanum melongena , </a:t>
            </a:r>
            <a:r>
              <a:rPr lang="pt-BR" sz="1800" i="1" dirty="0">
                <a:solidFill>
                  <a:srgbClr val="0000FF"/>
                </a:solidFill>
              </a:rPr>
              <a:t>Solanum nigrum</a:t>
            </a:r>
            <a:r>
              <a:rPr lang="pt-BR" sz="1800" dirty="0">
                <a:solidFill>
                  <a:srgbClr val="0000FF"/>
                </a:solidFill>
              </a:rPr>
              <a:t>,...</a:t>
            </a:r>
            <a:endParaRPr lang="fr-FR" sz="1800" dirty="0">
              <a:solidFill>
                <a:srgbClr val="0000FF"/>
              </a:solidFill>
            </a:endParaRPr>
          </a:p>
        </p:txBody>
      </p:sp>
      <p:sp>
        <p:nvSpPr>
          <p:cNvPr id="4" name="Flèche droite 3"/>
          <p:cNvSpPr/>
          <p:nvPr/>
        </p:nvSpPr>
        <p:spPr>
          <a:xfrm>
            <a:off x="539552" y="476672"/>
            <a:ext cx="50405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droite 4"/>
          <p:cNvSpPr/>
          <p:nvPr/>
        </p:nvSpPr>
        <p:spPr>
          <a:xfrm>
            <a:off x="594172" y="1798024"/>
            <a:ext cx="50405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droite 5"/>
          <p:cNvSpPr/>
          <p:nvPr/>
        </p:nvSpPr>
        <p:spPr>
          <a:xfrm>
            <a:off x="621458" y="2197256"/>
            <a:ext cx="50405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droite 6"/>
          <p:cNvSpPr/>
          <p:nvPr/>
        </p:nvSpPr>
        <p:spPr>
          <a:xfrm>
            <a:off x="525934" y="2924944"/>
            <a:ext cx="50405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099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01413"/>
            <a:ext cx="4733925" cy="5835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61" y="201413"/>
            <a:ext cx="5630416" cy="50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539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28092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698" y="2060848"/>
            <a:ext cx="227647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647" y="2403773"/>
            <a:ext cx="19621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37148"/>
            <a:ext cx="8280920" cy="3428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983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4371975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763" y="260648"/>
            <a:ext cx="3003082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08623"/>
            <a:ext cx="2047875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287" y="3108623"/>
            <a:ext cx="2276475" cy="284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696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318" y="188640"/>
            <a:ext cx="2764781" cy="3547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46140"/>
            <a:ext cx="2857500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060848"/>
            <a:ext cx="3456384" cy="408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223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89" y="188854"/>
            <a:ext cx="8267700" cy="5912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967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16632"/>
            <a:ext cx="8229600" cy="6009531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208912" cy="5926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176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80920" cy="5815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38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3786"/>
            <a:ext cx="7410450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841461"/>
            <a:ext cx="40767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41462"/>
            <a:ext cx="1322834" cy="1400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841461"/>
            <a:ext cx="1505794" cy="1363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1990725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61376"/>
            <a:ext cx="3737341" cy="2042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4887852"/>
            <a:ext cx="1713037" cy="22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518" y="2074916"/>
            <a:ext cx="34004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269" y="2561376"/>
            <a:ext cx="236711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72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3"/>
            <a:ext cx="3528392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102" y="620688"/>
            <a:ext cx="3206070" cy="244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531" y="3068959"/>
            <a:ext cx="2376264" cy="244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662" y="5661248"/>
            <a:ext cx="20669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53" y="483211"/>
            <a:ext cx="4968552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805" y="483211"/>
            <a:ext cx="339090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63" y="846462"/>
            <a:ext cx="25527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79" y="1760550"/>
            <a:ext cx="241935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27175"/>
            <a:ext cx="273367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èche droite 3"/>
          <p:cNvSpPr/>
          <p:nvPr/>
        </p:nvSpPr>
        <p:spPr>
          <a:xfrm>
            <a:off x="3023121" y="1760550"/>
            <a:ext cx="609668" cy="276226"/>
          </a:xfrm>
          <a:prstGeom prst="rightArrow">
            <a:avLst/>
          </a:prstGeom>
          <a:solidFill>
            <a:srgbClr val="00B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50"/>
              </a:solidFill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79" y="2370150"/>
            <a:ext cx="8102195" cy="1010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71" y="3381105"/>
            <a:ext cx="827493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54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000" b="1" dirty="0"/>
              <a:t>Angiospermes</a:t>
            </a:r>
            <a:endParaRPr lang="fr-FR" sz="2000" dirty="0"/>
          </a:p>
          <a:p>
            <a:pPr marL="0" indent="0">
              <a:buNone/>
            </a:pPr>
            <a:r>
              <a:rPr lang="fr-FR" sz="2000" dirty="0" smtClean="0"/>
              <a:t>  56 </a:t>
            </a:r>
            <a:r>
              <a:rPr lang="fr-FR" sz="2000" dirty="0"/>
              <a:t>Ordres, 445 Familles, 250 000 à 300 000 espèces </a:t>
            </a:r>
            <a:r>
              <a:rPr lang="fr-FR" sz="2000" dirty="0" smtClean="0"/>
              <a:t>décrites</a:t>
            </a:r>
          </a:p>
          <a:p>
            <a:pPr marL="0" indent="0">
              <a:buNone/>
            </a:pPr>
            <a:r>
              <a:rPr lang="fr-FR" sz="2000" dirty="0" smtClean="0"/>
              <a:t>  France </a:t>
            </a:r>
            <a:r>
              <a:rPr lang="fr-FR" sz="2000" dirty="0"/>
              <a:t>: plus de 6 000 espèces dont 4 900 espèces indigènes</a:t>
            </a:r>
          </a:p>
          <a:p>
            <a:pPr marL="0" indent="0">
              <a:buNone/>
            </a:pPr>
            <a:r>
              <a:rPr lang="fr-FR" sz="2000" dirty="0" smtClean="0"/>
              <a:t>  750 </a:t>
            </a:r>
            <a:r>
              <a:rPr lang="fr-FR" sz="2000" dirty="0"/>
              <a:t>espèces sont endémiques ou </a:t>
            </a:r>
            <a:r>
              <a:rPr lang="fr-FR" sz="2000" dirty="0" err="1" smtClean="0"/>
              <a:t>sub</a:t>
            </a:r>
            <a:r>
              <a:rPr lang="fr-FR" sz="2000" dirty="0" smtClean="0"/>
              <a:t>-endémiques</a:t>
            </a:r>
          </a:p>
          <a:p>
            <a:endParaRPr lang="fr-FR" sz="2000" dirty="0"/>
          </a:p>
        </p:txBody>
      </p:sp>
      <p:sp>
        <p:nvSpPr>
          <p:cNvPr id="4" name="Rectangle 3"/>
          <p:cNvSpPr/>
          <p:nvPr/>
        </p:nvSpPr>
        <p:spPr>
          <a:xfrm>
            <a:off x="2286000" y="3429000"/>
            <a:ext cx="4572000" cy="646331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r>
              <a:rPr lang="fr-FR" dirty="0"/>
              <a:t>800 espèces menacées</a:t>
            </a:r>
          </a:p>
          <a:p>
            <a:r>
              <a:rPr lang="fr-FR" dirty="0"/>
              <a:t>486 espèces très menacées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88840"/>
            <a:ext cx="4352925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067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394205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70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352928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riangle isocèle 1"/>
          <p:cNvSpPr/>
          <p:nvPr/>
        </p:nvSpPr>
        <p:spPr>
          <a:xfrm rot="1261845">
            <a:off x="6275251" y="4465603"/>
            <a:ext cx="2767100" cy="1080120"/>
          </a:xfrm>
          <a:prstGeom prst="triangle">
            <a:avLst>
              <a:gd name="adj" fmla="val 7814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2060"/>
                </a:solidFill>
              </a:rPr>
              <a:t>C'est une neurotoxine</a:t>
            </a:r>
          </a:p>
        </p:txBody>
      </p:sp>
    </p:spTree>
    <p:extLst>
      <p:ext uri="{BB962C8B-B14F-4D97-AF65-F5344CB8AC3E}">
        <p14:creationId xmlns:p14="http://schemas.microsoft.com/office/powerpoint/2010/main" val="322677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2505075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025204"/>
            <a:ext cx="2676525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87" y="844327"/>
            <a:ext cx="299085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94" y="394954"/>
            <a:ext cx="5048250" cy="360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567" y="746956"/>
            <a:ext cx="35147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87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928" cy="592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72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5949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50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7"/>
            <a:ext cx="8352928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819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9575"/>
            <a:ext cx="8280919" cy="5755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071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80919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316416" y="5805264"/>
            <a:ext cx="432047" cy="3600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64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352928" cy="5964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653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08912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23406"/>
            <a:ext cx="8208912" cy="371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lipse 1"/>
          <p:cNvSpPr/>
          <p:nvPr/>
        </p:nvSpPr>
        <p:spPr>
          <a:xfrm>
            <a:off x="971600" y="6237312"/>
            <a:ext cx="7992888" cy="50405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>
                <a:solidFill>
                  <a:schemeClr val="tx1"/>
                </a:solidFill>
              </a:rPr>
              <a:t>La </a:t>
            </a:r>
            <a:r>
              <a:rPr lang="fr-FR" sz="1050" i="1" dirty="0">
                <a:solidFill>
                  <a:schemeClr val="tx1"/>
                </a:solidFill>
              </a:rPr>
              <a:t>morphine</a:t>
            </a:r>
            <a:r>
              <a:rPr lang="fr-FR" sz="1050" dirty="0">
                <a:solidFill>
                  <a:schemeClr val="tx1"/>
                </a:solidFill>
              </a:rPr>
              <a:t> (du grec </a:t>
            </a:r>
            <a:r>
              <a:rPr lang="fr-FR" sz="1050" dirty="0" err="1">
                <a:solidFill>
                  <a:schemeClr val="tx1"/>
                </a:solidFill>
              </a:rPr>
              <a:t>Μορφεύς</a:t>
            </a:r>
            <a:r>
              <a:rPr lang="fr-FR" sz="1050" dirty="0">
                <a:solidFill>
                  <a:schemeClr val="tx1"/>
                </a:solidFill>
              </a:rPr>
              <a:t>, Morphée, dieu grec du sommeil et des Rêves) est un alcaloïde de l'opium utilisé comme médicament contre la douleur </a:t>
            </a:r>
            <a:r>
              <a:rPr lang="fr-FR" sz="1050" b="1" dirty="0">
                <a:solidFill>
                  <a:schemeClr val="tx1"/>
                </a:solidFill>
              </a:rPr>
              <a:t>...</a:t>
            </a:r>
            <a:endParaRPr lang="fr-FR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5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16632"/>
            <a:ext cx="8229600" cy="6009531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352927" cy="617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7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352928" cy="596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04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7"/>
            <a:ext cx="8280920" cy="581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23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5897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43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80920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16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08912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8506"/>
            <a:ext cx="48291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42356"/>
            <a:ext cx="5562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34" y="1989580"/>
            <a:ext cx="57721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36912"/>
            <a:ext cx="514350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18" y="3086020"/>
            <a:ext cx="559117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325" y="3501008"/>
            <a:ext cx="3162300" cy="2640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èche droite 1"/>
          <p:cNvSpPr/>
          <p:nvPr/>
        </p:nvSpPr>
        <p:spPr>
          <a:xfrm>
            <a:off x="3059832" y="3976607"/>
            <a:ext cx="2429493" cy="388497"/>
          </a:xfrm>
          <a:prstGeom prst="rightArrow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965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8092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29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73" y="548680"/>
            <a:ext cx="1957595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48680"/>
            <a:ext cx="205567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70938"/>
            <a:ext cx="4081636" cy="3265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181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137917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08931"/>
            <a:ext cx="3124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827" y="866056"/>
            <a:ext cx="191452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902" y="2276872"/>
            <a:ext cx="329565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41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333750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31263"/>
            <a:ext cx="2381250" cy="3385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681" y="346580"/>
            <a:ext cx="2762250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63" y="3212976"/>
            <a:ext cx="3316231" cy="290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70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428625"/>
            <a:ext cx="8267700" cy="573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884368" y="5877272"/>
            <a:ext cx="432048" cy="2160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860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741"/>
            <a:ext cx="8352928" cy="602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907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11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3600400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84" y="240829"/>
            <a:ext cx="28575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012" y="764704"/>
            <a:ext cx="2790825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437" y="374179"/>
            <a:ext cx="320040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896" y="592180"/>
            <a:ext cx="2113619" cy="904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84" y="3645024"/>
            <a:ext cx="4030108" cy="194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60228"/>
            <a:ext cx="4194523" cy="3033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837" y="1350640"/>
            <a:ext cx="2165332" cy="1708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80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4663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293096"/>
            <a:ext cx="5472608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923706"/>
            <a:ext cx="2808312" cy="150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63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908720"/>
            <a:ext cx="294322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71" y="289595"/>
            <a:ext cx="2924897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88840"/>
            <a:ext cx="2047875" cy="287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08" y="306530"/>
            <a:ext cx="2094996" cy="5858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923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7213"/>
            <a:ext cx="239077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780" y="543139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21" y="2471738"/>
            <a:ext cx="17430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063" y="543139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96" y="2557463"/>
            <a:ext cx="26289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96" y="2557462"/>
            <a:ext cx="26289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96" y="4288873"/>
            <a:ext cx="24003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878" y="4346023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082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332656"/>
            <a:ext cx="8248650" cy="593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9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fr-F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32656"/>
            <a:ext cx="82677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3701801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549722"/>
            <a:ext cx="3240360" cy="247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48036"/>
            <a:ext cx="1584176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72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0.gstatic.com/images?q=tbn:ANd9GcQmmeEnopMDXu-3pvjJrMUzF2XJNZzLO5YA3Wm_wJi0Ubde5xWd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660"/>
            <a:ext cx="280831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://file.blog-24.com/utili/90000/87000/87445/file/blog/arton505.jpg"/>
          <p:cNvSpPr>
            <a:spLocks noChangeAspect="1" noChangeArrowheads="1"/>
          </p:cNvSpPr>
          <p:nvPr/>
        </p:nvSpPr>
        <p:spPr bwMode="auto">
          <a:xfrm>
            <a:off x="63500" y="-136525"/>
            <a:ext cx="619125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1504"/>
            <a:ext cx="3096344" cy="3812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https://encrypted-tbn0.gstatic.com/images?q=tbn:ANd9GcRBLKutxh_Q87TAthwpm06_ZSH3KBZP-WKGE-0yDktlSSTLu4y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79" y="3933055"/>
            <a:ext cx="2448272" cy="242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encrypted-tbn0.gstatic.com/images?q=tbn:ANd9GcRLdN17-M_11pGVO6B34NmeH0t99Iw9FT54WWFgb-Wbc5hUdVlnB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25" y="4100952"/>
            <a:ext cx="3095625" cy="264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èche droite rayée 4"/>
          <p:cNvSpPr/>
          <p:nvPr/>
        </p:nvSpPr>
        <p:spPr>
          <a:xfrm>
            <a:off x="3419872" y="2564904"/>
            <a:ext cx="1584176" cy="1224136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droite rayée 9"/>
          <p:cNvSpPr/>
          <p:nvPr/>
        </p:nvSpPr>
        <p:spPr>
          <a:xfrm rot="10800000">
            <a:off x="6696236" y="4757501"/>
            <a:ext cx="1584176" cy="1224136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droite rayée 10"/>
          <p:cNvSpPr/>
          <p:nvPr/>
        </p:nvSpPr>
        <p:spPr>
          <a:xfrm rot="10800000">
            <a:off x="2123728" y="5143300"/>
            <a:ext cx="1584176" cy="1224136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267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1500"/>
            <a:ext cx="828092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010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444" y="416008"/>
            <a:ext cx="2268028" cy="260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6084900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418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80920" cy="576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072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dian">
  <a:themeElements>
    <a:clrScheme name="Mé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é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é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2507</TotalTime>
  <Words>414</Words>
  <Application>Microsoft Office PowerPoint</Application>
  <PresentationFormat>Affichage à l'écran (4:3)</PresentationFormat>
  <Paragraphs>52</Paragraphs>
  <Slides>132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132</vt:i4>
      </vt:variant>
    </vt:vector>
  </HeadingPairs>
  <TitlesOfParts>
    <vt:vector size="133" baseType="lpstr">
      <vt:lpstr>Médian</vt:lpstr>
      <vt:lpstr>Systématique des Angiospermes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2.1.1.a. Monocotylédones archaïques                                                                         fleurs souvent apérianthées     Ordre des Acorales     Ordre des Alismatales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 de Botanique</dc:title>
  <dc:creator>Compaq</dc:creator>
  <cp:lastModifiedBy>BRAHIM</cp:lastModifiedBy>
  <cp:revision>113</cp:revision>
  <dcterms:created xsi:type="dcterms:W3CDTF">2013-10-08T21:09:54Z</dcterms:created>
  <dcterms:modified xsi:type="dcterms:W3CDTF">2020-03-12T14:48:10Z</dcterms:modified>
</cp:coreProperties>
</file>