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84" r:id="rId1"/>
  </p:sldMasterIdLst>
  <p:sldIdLst>
    <p:sldId id="257" r:id="rId2"/>
    <p:sldId id="29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2" r:id="rId19"/>
    <p:sldId id="388" r:id="rId20"/>
    <p:sldId id="389" r:id="rId21"/>
    <p:sldId id="390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5" r:id="rId33"/>
    <p:sldId id="284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6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  <p:sldId id="306" r:id="rId54"/>
    <p:sldId id="307" r:id="rId55"/>
    <p:sldId id="308" r:id="rId56"/>
    <p:sldId id="309" r:id="rId57"/>
    <p:sldId id="310" r:id="rId58"/>
    <p:sldId id="311" r:id="rId59"/>
    <p:sldId id="312" r:id="rId60"/>
    <p:sldId id="313" r:id="rId61"/>
    <p:sldId id="314" r:id="rId62"/>
    <p:sldId id="315" r:id="rId63"/>
    <p:sldId id="316" r:id="rId64"/>
    <p:sldId id="317" r:id="rId65"/>
    <p:sldId id="318" r:id="rId66"/>
    <p:sldId id="319" r:id="rId67"/>
    <p:sldId id="320" r:id="rId68"/>
    <p:sldId id="321" r:id="rId69"/>
    <p:sldId id="322" r:id="rId70"/>
    <p:sldId id="323" r:id="rId71"/>
    <p:sldId id="324" r:id="rId72"/>
    <p:sldId id="325" r:id="rId73"/>
    <p:sldId id="326" r:id="rId74"/>
    <p:sldId id="327" r:id="rId75"/>
    <p:sldId id="328" r:id="rId76"/>
    <p:sldId id="329" r:id="rId77"/>
    <p:sldId id="330" r:id="rId78"/>
    <p:sldId id="331" r:id="rId79"/>
    <p:sldId id="332" r:id="rId80"/>
    <p:sldId id="333" r:id="rId81"/>
    <p:sldId id="334" r:id="rId82"/>
    <p:sldId id="335" r:id="rId83"/>
    <p:sldId id="336" r:id="rId84"/>
    <p:sldId id="337" r:id="rId85"/>
    <p:sldId id="338" r:id="rId86"/>
    <p:sldId id="346" r:id="rId87"/>
    <p:sldId id="339" r:id="rId88"/>
    <p:sldId id="347" r:id="rId89"/>
    <p:sldId id="340" r:id="rId90"/>
    <p:sldId id="341" r:id="rId91"/>
    <p:sldId id="342" r:id="rId92"/>
    <p:sldId id="343" r:id="rId93"/>
    <p:sldId id="348" r:id="rId94"/>
    <p:sldId id="344" r:id="rId95"/>
    <p:sldId id="345" r:id="rId96"/>
    <p:sldId id="349" r:id="rId97"/>
    <p:sldId id="350" r:id="rId98"/>
    <p:sldId id="351" r:id="rId99"/>
    <p:sldId id="352" r:id="rId100"/>
    <p:sldId id="353" r:id="rId101"/>
    <p:sldId id="354" r:id="rId102"/>
    <p:sldId id="355" r:id="rId103"/>
    <p:sldId id="356" r:id="rId104"/>
    <p:sldId id="357" r:id="rId105"/>
    <p:sldId id="358" r:id="rId106"/>
    <p:sldId id="359" r:id="rId107"/>
    <p:sldId id="360" r:id="rId108"/>
    <p:sldId id="361" r:id="rId109"/>
    <p:sldId id="362" r:id="rId110"/>
    <p:sldId id="363" r:id="rId111"/>
    <p:sldId id="364" r:id="rId112"/>
    <p:sldId id="365" r:id="rId113"/>
    <p:sldId id="366" r:id="rId114"/>
    <p:sldId id="367" r:id="rId115"/>
    <p:sldId id="369" r:id="rId116"/>
    <p:sldId id="370" r:id="rId117"/>
    <p:sldId id="368" r:id="rId118"/>
    <p:sldId id="371" r:id="rId119"/>
    <p:sldId id="372" r:id="rId120"/>
    <p:sldId id="373" r:id="rId121"/>
    <p:sldId id="374" r:id="rId122"/>
    <p:sldId id="375" r:id="rId123"/>
    <p:sldId id="376" r:id="rId124"/>
    <p:sldId id="377" r:id="rId125"/>
    <p:sldId id="378" r:id="rId126"/>
    <p:sldId id="379" r:id="rId127"/>
    <p:sldId id="380" r:id="rId128"/>
    <p:sldId id="381" r:id="rId129"/>
    <p:sldId id="384" r:id="rId130"/>
    <p:sldId id="385" r:id="rId131"/>
    <p:sldId id="387" r:id="rId132"/>
    <p:sldId id="386" r:id="rId13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26" Type="http://schemas.openxmlformats.org/officeDocument/2006/relationships/slide" Target="slides/slide125.xml"/><Relationship Id="rId13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13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slide" Target="slides/slide129.xml"/><Relationship Id="rId13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theme" Target="theme/theme1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D535CBBD-356D-4A58-8BEE-189AA693A0A3}" type="datetimeFigureOut">
              <a:rPr lang="fr-FR" smtClean="0"/>
              <a:pPr/>
              <a:t>12/03/2020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47D7BA7-75BA-49CC-9C9D-145DF67ECB1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5CBBD-356D-4A58-8BEE-189AA693A0A3}" type="datetimeFigureOut">
              <a:rPr lang="fr-FR" smtClean="0"/>
              <a:pPr/>
              <a:t>12/03/2020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D7BA7-75BA-49CC-9C9D-145DF67ECB1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D535CBBD-356D-4A58-8BEE-189AA693A0A3}" type="datetimeFigureOut">
              <a:rPr lang="fr-FR" smtClean="0"/>
              <a:pPr/>
              <a:t>12/03/2020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447D7BA7-75BA-49CC-9C9D-145DF67ECB1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5CBBD-356D-4A58-8BEE-189AA693A0A3}" type="datetimeFigureOut">
              <a:rPr lang="fr-FR" smtClean="0"/>
              <a:pPr/>
              <a:t>12/03/2020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47D7BA7-75BA-49CC-9C9D-145DF67ECB1B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2" name="Espace réservé de la date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5CBBD-356D-4A58-8BEE-189AA693A0A3}" type="datetimeFigureOut">
              <a:rPr lang="fr-FR" smtClean="0"/>
              <a:pPr/>
              <a:t>12/03/2020</a:t>
            </a:fld>
            <a:endParaRPr lang="fr-FR"/>
          </a:p>
        </p:txBody>
      </p:sp>
      <p:sp>
        <p:nvSpPr>
          <p:cNvPr id="13" name="Espace réservé du numéro de diapositive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447D7BA7-75BA-49CC-9C9D-145DF67ECB1B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4" name="Espace réservé du pied de page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8" name="Espace réservé de la date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D535CBBD-356D-4A58-8BEE-189AA693A0A3}" type="datetimeFigureOut">
              <a:rPr lang="fr-FR" smtClean="0"/>
              <a:pPr/>
              <a:t>12/03/2020</a:t>
            </a:fld>
            <a:endParaRPr lang="fr-FR"/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447D7BA7-75BA-49CC-9C9D-145DF67ECB1B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2" name="Espace réservé du pied de page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D535CBBD-356D-4A58-8BEE-189AA693A0A3}" type="datetimeFigureOut">
              <a:rPr lang="fr-FR" smtClean="0"/>
              <a:pPr/>
              <a:t>12/03/2020</a:t>
            </a:fld>
            <a:endParaRPr lang="fr-FR"/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447D7BA7-75BA-49CC-9C9D-145DF67ECB1B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4" name="Espace réservé du pied de page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fr-FR"/>
          </a:p>
        </p:txBody>
      </p:sp>
      <p:sp>
        <p:nvSpPr>
          <p:cNvPr id="16" name="Espace réservé du texte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15" name="Espace réservé du texte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5CBBD-356D-4A58-8BEE-189AA693A0A3}" type="datetimeFigureOut">
              <a:rPr lang="fr-FR" smtClean="0"/>
              <a:pPr/>
              <a:t>12/03/2020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47D7BA7-75BA-49CC-9C9D-145DF67ECB1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5CBBD-356D-4A58-8BEE-189AA693A0A3}" type="datetimeFigureOut">
              <a:rPr lang="fr-FR" smtClean="0"/>
              <a:pPr/>
              <a:t>12/03/2020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47D7BA7-75BA-49CC-9C9D-145DF67ECB1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5CBBD-356D-4A58-8BEE-189AA693A0A3}" type="datetimeFigureOut">
              <a:rPr lang="fr-FR" smtClean="0"/>
              <a:pPr/>
              <a:t>12/03/2020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47D7BA7-75BA-49CC-9C9D-145DF67ECB1B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Espace réservé de la date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D535CBBD-356D-4A58-8BEE-189AA693A0A3}" type="datetimeFigureOut">
              <a:rPr lang="fr-FR" smtClean="0"/>
              <a:pPr/>
              <a:t>12/03/2020</a:t>
            </a:fld>
            <a:endParaRPr lang="fr-FR"/>
          </a:p>
        </p:txBody>
      </p:sp>
      <p:sp>
        <p:nvSpPr>
          <p:cNvPr id="13" name="Espace réservé du numéro de diapositive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447D7BA7-75BA-49CC-9C9D-145DF67ECB1B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4" name="Espace réservé du pied de page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535CBBD-356D-4A58-8BEE-189AA693A0A3}" type="datetimeFigureOut">
              <a:rPr lang="fr-FR" smtClean="0"/>
              <a:pPr/>
              <a:t>12/03/2020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447D7BA7-75BA-49CC-9C9D-145DF67ECB1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3987" r:id="rId3"/>
    <p:sldLayoutId id="2147483988" r:id="rId4"/>
    <p:sldLayoutId id="2147483989" r:id="rId5"/>
    <p:sldLayoutId id="2147483990" r:id="rId6"/>
    <p:sldLayoutId id="2147483991" r:id="rId7"/>
    <p:sldLayoutId id="2147483992" r:id="rId8"/>
    <p:sldLayoutId id="2147483993" r:id="rId9"/>
    <p:sldLayoutId id="2147483994" r:id="rId10"/>
    <p:sldLayoutId id="2147483995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5.png"/><Relationship Id="rId2" Type="http://schemas.openxmlformats.org/officeDocument/2006/relationships/image" Target="../media/image19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7.png"/><Relationship Id="rId4" Type="http://schemas.openxmlformats.org/officeDocument/2006/relationships/image" Target="../media/image196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9.png"/><Relationship Id="rId2" Type="http://schemas.openxmlformats.org/officeDocument/2006/relationships/image" Target="../media/image19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0.png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1.pn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3.jpeg"/><Relationship Id="rId7" Type="http://schemas.openxmlformats.org/officeDocument/2006/relationships/image" Target="../media/image207.jpeg"/><Relationship Id="rId2" Type="http://schemas.openxmlformats.org/officeDocument/2006/relationships/image" Target="../media/image20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6.jpeg"/><Relationship Id="rId5" Type="http://schemas.openxmlformats.org/officeDocument/2006/relationships/image" Target="../media/image205.png"/><Relationship Id="rId4" Type="http://schemas.openxmlformats.org/officeDocument/2006/relationships/image" Target="../media/image204.png"/></Relationships>
</file>

<file path=ppt/slides/_rels/slide10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4.jpeg"/><Relationship Id="rId3" Type="http://schemas.openxmlformats.org/officeDocument/2006/relationships/image" Target="../media/image209.jpeg"/><Relationship Id="rId7" Type="http://schemas.openxmlformats.org/officeDocument/2006/relationships/image" Target="../media/image213.jpeg"/><Relationship Id="rId2" Type="http://schemas.openxmlformats.org/officeDocument/2006/relationships/image" Target="../media/image20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2.png"/><Relationship Id="rId5" Type="http://schemas.openxmlformats.org/officeDocument/2006/relationships/image" Target="../media/image211.png"/><Relationship Id="rId4" Type="http://schemas.openxmlformats.org/officeDocument/2006/relationships/image" Target="../media/image210.jpe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6.png"/><Relationship Id="rId7" Type="http://schemas.openxmlformats.org/officeDocument/2006/relationships/image" Target="../media/image220.png"/><Relationship Id="rId2" Type="http://schemas.openxmlformats.org/officeDocument/2006/relationships/image" Target="../media/image2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9.png"/><Relationship Id="rId5" Type="http://schemas.openxmlformats.org/officeDocument/2006/relationships/image" Target="../media/image218.png"/><Relationship Id="rId4" Type="http://schemas.openxmlformats.org/officeDocument/2006/relationships/image" Target="../media/image217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2.png"/><Relationship Id="rId2" Type="http://schemas.openxmlformats.org/officeDocument/2006/relationships/image" Target="../media/image221.png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4.png"/><Relationship Id="rId7" Type="http://schemas.openxmlformats.org/officeDocument/2006/relationships/image" Target="../media/image228.png"/><Relationship Id="rId2" Type="http://schemas.openxmlformats.org/officeDocument/2006/relationships/image" Target="../media/image2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7.png"/><Relationship Id="rId5" Type="http://schemas.openxmlformats.org/officeDocument/2006/relationships/image" Target="../media/image226.png"/><Relationship Id="rId4" Type="http://schemas.openxmlformats.org/officeDocument/2006/relationships/image" Target="../media/image225.pn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0.png"/><Relationship Id="rId2" Type="http://schemas.openxmlformats.org/officeDocument/2006/relationships/image" Target="../media/image229.png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3.jpeg"/><Relationship Id="rId2" Type="http://schemas.openxmlformats.org/officeDocument/2006/relationships/image" Target="../media/image2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5.jpeg"/><Relationship Id="rId4" Type="http://schemas.openxmlformats.org/officeDocument/2006/relationships/image" Target="../media/image234.jpe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7.png"/><Relationship Id="rId2" Type="http://schemas.openxmlformats.org/officeDocument/2006/relationships/image" Target="../media/image2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0.png"/><Relationship Id="rId5" Type="http://schemas.openxmlformats.org/officeDocument/2006/relationships/image" Target="../media/image239.png"/><Relationship Id="rId4" Type="http://schemas.openxmlformats.org/officeDocument/2006/relationships/image" Target="../media/image238.pn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2.png"/><Relationship Id="rId2" Type="http://schemas.openxmlformats.org/officeDocument/2006/relationships/image" Target="../media/image241.png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3.png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4.png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5.png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7.jpeg"/><Relationship Id="rId2" Type="http://schemas.openxmlformats.org/officeDocument/2006/relationships/image" Target="../media/image2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0.jpeg"/><Relationship Id="rId5" Type="http://schemas.openxmlformats.org/officeDocument/2006/relationships/image" Target="../media/image249.jpeg"/><Relationship Id="rId4" Type="http://schemas.openxmlformats.org/officeDocument/2006/relationships/image" Target="../media/image248.jpeg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1.png"/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2.png"/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0.png"/><Relationship Id="rId3" Type="http://schemas.openxmlformats.org/officeDocument/2006/relationships/image" Target="../media/image255.png"/><Relationship Id="rId7" Type="http://schemas.openxmlformats.org/officeDocument/2006/relationships/image" Target="../media/image259.png"/><Relationship Id="rId2" Type="http://schemas.openxmlformats.org/officeDocument/2006/relationships/image" Target="../media/image2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8.png"/><Relationship Id="rId11" Type="http://schemas.openxmlformats.org/officeDocument/2006/relationships/image" Target="../media/image263.png"/><Relationship Id="rId5" Type="http://schemas.openxmlformats.org/officeDocument/2006/relationships/image" Target="../media/image257.png"/><Relationship Id="rId10" Type="http://schemas.openxmlformats.org/officeDocument/2006/relationships/image" Target="../media/image262.png"/><Relationship Id="rId4" Type="http://schemas.openxmlformats.org/officeDocument/2006/relationships/image" Target="../media/image256.png"/><Relationship Id="rId9" Type="http://schemas.openxmlformats.org/officeDocument/2006/relationships/image" Target="../media/image261.png"/></Relationships>
</file>

<file path=ppt/slides/_rels/slide1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0.png"/><Relationship Id="rId3" Type="http://schemas.openxmlformats.org/officeDocument/2006/relationships/image" Target="../media/image265.png"/><Relationship Id="rId7" Type="http://schemas.openxmlformats.org/officeDocument/2006/relationships/image" Target="../media/image269.png"/><Relationship Id="rId2" Type="http://schemas.openxmlformats.org/officeDocument/2006/relationships/image" Target="../media/image2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8.png"/><Relationship Id="rId5" Type="http://schemas.openxmlformats.org/officeDocument/2006/relationships/image" Target="../media/image267.png"/><Relationship Id="rId4" Type="http://schemas.openxmlformats.org/officeDocument/2006/relationships/image" Target="../media/image266.png"/><Relationship Id="rId9" Type="http://schemas.openxmlformats.org/officeDocument/2006/relationships/image" Target="../media/image271.png"/></Relationships>
</file>

<file path=ppt/slides/_rels/slide1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8.png"/><Relationship Id="rId3" Type="http://schemas.openxmlformats.org/officeDocument/2006/relationships/image" Target="../media/image273.png"/><Relationship Id="rId7" Type="http://schemas.openxmlformats.org/officeDocument/2006/relationships/image" Target="../media/image277.png"/><Relationship Id="rId2" Type="http://schemas.openxmlformats.org/officeDocument/2006/relationships/image" Target="../media/image27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6.png"/><Relationship Id="rId5" Type="http://schemas.openxmlformats.org/officeDocument/2006/relationships/image" Target="../media/image275.png"/><Relationship Id="rId10" Type="http://schemas.openxmlformats.org/officeDocument/2006/relationships/image" Target="../media/image280.jpeg"/><Relationship Id="rId4" Type="http://schemas.openxmlformats.org/officeDocument/2006/relationships/image" Target="../media/image274.png"/><Relationship Id="rId9" Type="http://schemas.openxmlformats.org/officeDocument/2006/relationships/image" Target="../media/image279.png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2.png"/><Relationship Id="rId2" Type="http://schemas.openxmlformats.org/officeDocument/2006/relationships/image" Target="../media/image28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5.png"/><Relationship Id="rId5" Type="http://schemas.openxmlformats.org/officeDocument/2006/relationships/image" Target="../media/image284.png"/><Relationship Id="rId4" Type="http://schemas.openxmlformats.org/officeDocument/2006/relationships/image" Target="../media/image283.png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7.png"/><Relationship Id="rId2" Type="http://schemas.openxmlformats.org/officeDocument/2006/relationships/image" Target="../media/image28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0.png"/><Relationship Id="rId5" Type="http://schemas.openxmlformats.org/officeDocument/2006/relationships/image" Target="../media/image289.png"/><Relationship Id="rId4" Type="http://schemas.openxmlformats.org/officeDocument/2006/relationships/image" Target="../media/image288.png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2.jpeg"/><Relationship Id="rId7" Type="http://schemas.openxmlformats.org/officeDocument/2006/relationships/image" Target="../media/image296.jpeg"/><Relationship Id="rId2" Type="http://schemas.openxmlformats.org/officeDocument/2006/relationships/image" Target="../media/image29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5.png"/><Relationship Id="rId5" Type="http://schemas.openxmlformats.org/officeDocument/2006/relationships/image" Target="../media/image294.png"/><Relationship Id="rId4" Type="http://schemas.openxmlformats.org/officeDocument/2006/relationships/image" Target="../media/image293.jpeg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8.png"/><Relationship Id="rId7" Type="http://schemas.openxmlformats.org/officeDocument/2006/relationships/image" Target="../media/image302.png"/><Relationship Id="rId2" Type="http://schemas.openxmlformats.org/officeDocument/2006/relationships/image" Target="../media/image29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1.png"/><Relationship Id="rId5" Type="http://schemas.openxmlformats.org/officeDocument/2006/relationships/image" Target="../media/image300.png"/><Relationship Id="rId4" Type="http://schemas.openxmlformats.org/officeDocument/2006/relationships/image" Target="../media/image299.png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4.png"/><Relationship Id="rId2" Type="http://schemas.openxmlformats.org/officeDocument/2006/relationships/image" Target="../media/image30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5.png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7.png"/><Relationship Id="rId2" Type="http://schemas.openxmlformats.org/officeDocument/2006/relationships/image" Target="../media/image30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9.png"/><Relationship Id="rId4" Type="http://schemas.openxmlformats.org/officeDocument/2006/relationships/image" Target="../media/image308.png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1.png"/><Relationship Id="rId2" Type="http://schemas.openxmlformats.org/officeDocument/2006/relationships/image" Target="../media/image3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4.png"/><Relationship Id="rId2" Type="http://schemas.openxmlformats.org/officeDocument/2006/relationships/image" Target="../media/image3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5.png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6.png"/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3" Type="http://schemas.openxmlformats.org/officeDocument/2006/relationships/image" Target="../media/image100.png"/><Relationship Id="rId7" Type="http://schemas.openxmlformats.org/officeDocument/2006/relationships/image" Target="../media/image104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3.png"/><Relationship Id="rId5" Type="http://schemas.openxmlformats.org/officeDocument/2006/relationships/image" Target="../media/image102.png"/><Relationship Id="rId10" Type="http://schemas.openxmlformats.org/officeDocument/2006/relationships/image" Target="../media/image107.png"/><Relationship Id="rId4" Type="http://schemas.openxmlformats.org/officeDocument/2006/relationships/image" Target="../media/image101.png"/><Relationship Id="rId9" Type="http://schemas.openxmlformats.org/officeDocument/2006/relationships/image" Target="../media/image106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1.png"/><Relationship Id="rId4" Type="http://schemas.openxmlformats.org/officeDocument/2006/relationships/image" Target="../media/image110.pn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png"/><Relationship Id="rId3" Type="http://schemas.openxmlformats.org/officeDocument/2006/relationships/image" Target="../media/image113.png"/><Relationship Id="rId7" Type="http://schemas.openxmlformats.org/officeDocument/2006/relationships/image" Target="../media/image117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6.png"/><Relationship Id="rId5" Type="http://schemas.openxmlformats.org/officeDocument/2006/relationships/image" Target="../media/image115.png"/><Relationship Id="rId4" Type="http://schemas.openxmlformats.org/officeDocument/2006/relationships/image" Target="../media/image1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5.png"/><Relationship Id="rId5" Type="http://schemas.openxmlformats.org/officeDocument/2006/relationships/image" Target="../media/image124.png"/><Relationship Id="rId4" Type="http://schemas.openxmlformats.org/officeDocument/2006/relationships/image" Target="../media/image123.png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4.png"/><Relationship Id="rId3" Type="http://schemas.openxmlformats.org/officeDocument/2006/relationships/image" Target="../media/image139.png"/><Relationship Id="rId7" Type="http://schemas.openxmlformats.org/officeDocument/2006/relationships/image" Target="../media/image143.png"/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2.png"/><Relationship Id="rId5" Type="http://schemas.openxmlformats.org/officeDocument/2006/relationships/image" Target="../media/image141.png"/><Relationship Id="rId4" Type="http://schemas.openxmlformats.org/officeDocument/2006/relationships/image" Target="../media/image140.png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8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2.png"/><Relationship Id="rId4" Type="http://schemas.openxmlformats.org/officeDocument/2006/relationships/image" Target="../media/image151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png"/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6.png"/><Relationship Id="rId4" Type="http://schemas.openxmlformats.org/officeDocument/2006/relationships/image" Target="../media/image155.png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4.jpeg"/><Relationship Id="rId3" Type="http://schemas.openxmlformats.org/officeDocument/2006/relationships/image" Target="../media/image159.png"/><Relationship Id="rId7" Type="http://schemas.openxmlformats.org/officeDocument/2006/relationships/image" Target="../media/image163.png"/><Relationship Id="rId2" Type="http://schemas.openxmlformats.org/officeDocument/2006/relationships/image" Target="../media/image1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2.png"/><Relationship Id="rId5" Type="http://schemas.openxmlformats.org/officeDocument/2006/relationships/image" Target="../media/image161.png"/><Relationship Id="rId4" Type="http://schemas.openxmlformats.org/officeDocument/2006/relationships/image" Target="../media/image160.png"/><Relationship Id="rId9" Type="http://schemas.openxmlformats.org/officeDocument/2006/relationships/image" Target="../media/image165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png"/><Relationship Id="rId2" Type="http://schemas.openxmlformats.org/officeDocument/2006/relationships/image" Target="../media/image16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8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image" Target="../media/image16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2.png"/><Relationship Id="rId4" Type="http://schemas.openxmlformats.org/officeDocument/2006/relationships/image" Target="../media/image171.png"/></Relationships>
</file>

<file path=ppt/slides/_rels/slide9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9.png"/><Relationship Id="rId3" Type="http://schemas.openxmlformats.org/officeDocument/2006/relationships/image" Target="../media/image174.png"/><Relationship Id="rId7" Type="http://schemas.openxmlformats.org/officeDocument/2006/relationships/image" Target="../media/image178.png"/><Relationship Id="rId2" Type="http://schemas.openxmlformats.org/officeDocument/2006/relationships/image" Target="../media/image17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7.png"/><Relationship Id="rId5" Type="http://schemas.openxmlformats.org/officeDocument/2006/relationships/image" Target="../media/image176.png"/><Relationship Id="rId4" Type="http://schemas.openxmlformats.org/officeDocument/2006/relationships/image" Target="../media/image175.png"/><Relationship Id="rId9" Type="http://schemas.openxmlformats.org/officeDocument/2006/relationships/image" Target="../media/image180.png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1.pn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3.png"/><Relationship Id="rId2" Type="http://schemas.openxmlformats.org/officeDocument/2006/relationships/image" Target="../media/image18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5.png"/><Relationship Id="rId4" Type="http://schemas.openxmlformats.org/officeDocument/2006/relationships/image" Target="../media/image184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png"/><Relationship Id="rId2" Type="http://schemas.openxmlformats.org/officeDocument/2006/relationships/image" Target="../media/image18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9.jpeg"/><Relationship Id="rId4" Type="http://schemas.openxmlformats.org/officeDocument/2006/relationships/image" Target="../media/image188.jpeg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2.png"/><Relationship Id="rId2" Type="http://schemas.openxmlformats.org/officeDocument/2006/relationships/image" Target="../media/image19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9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9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6768752" cy="720080"/>
          </a:xfrm>
        </p:spPr>
        <p:txBody>
          <a:bodyPr>
            <a:normAutofit/>
          </a:bodyPr>
          <a:lstStyle/>
          <a:p>
            <a:pPr algn="l"/>
            <a:r>
              <a:rPr lang="fr-FR" sz="2800" b="1" dirty="0" smtClean="0"/>
              <a:t>Systématique</a:t>
            </a:r>
            <a:r>
              <a:rPr lang="fr-FR" sz="2800" dirty="0" smtClean="0"/>
              <a:t> </a:t>
            </a:r>
            <a:r>
              <a:rPr lang="fr-FR" sz="2800" b="1" dirty="0" smtClean="0"/>
              <a:t>des </a:t>
            </a:r>
            <a:r>
              <a:rPr lang="fr-FR" sz="2800" b="1" dirty="0"/>
              <a:t>Angiospermes</a:t>
            </a:r>
            <a:endParaRPr lang="fr-FR" sz="28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000" b="1" dirty="0" smtClean="0"/>
              <a:t>Actuellement</a:t>
            </a:r>
            <a:r>
              <a:rPr lang="fr-FR" sz="2000" b="1" dirty="0"/>
              <a:t>, 2 façons d'envisager la systématique </a:t>
            </a:r>
            <a:r>
              <a:rPr lang="fr-FR" sz="2000" b="1" dirty="0" smtClean="0"/>
              <a:t>:</a:t>
            </a:r>
          </a:p>
          <a:p>
            <a:pPr marL="0" indent="0">
              <a:buNone/>
            </a:pPr>
            <a:r>
              <a:rPr lang="fr-FR" sz="2000" b="1" dirty="0"/>
              <a:t>SYSTEMATIQUE "CLASSIQUE" </a:t>
            </a:r>
            <a:r>
              <a:rPr lang="fr-FR" sz="2000" dirty="0"/>
              <a:t>basée presque uniquement sur des</a:t>
            </a:r>
          </a:p>
          <a:p>
            <a:pPr marL="0" indent="0">
              <a:buNone/>
            </a:pPr>
            <a:r>
              <a:rPr lang="fr-FR" sz="2000" u="sng" dirty="0" smtClean="0"/>
              <a:t>Caractères </a:t>
            </a:r>
            <a:r>
              <a:rPr lang="fr-FR" sz="2000" u="sng" dirty="0"/>
              <a:t>morphologiques visibles : très pratique sur le </a:t>
            </a:r>
            <a:r>
              <a:rPr lang="fr-FR" sz="2000" u="sng" dirty="0" smtClean="0"/>
              <a:t>terrain</a:t>
            </a:r>
          </a:p>
          <a:p>
            <a:pPr marL="0" indent="0">
              <a:buNone/>
            </a:pPr>
            <a:endParaRPr lang="fr-FR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1" y="2204863"/>
            <a:ext cx="7272809" cy="425598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7580079" y="6114473"/>
            <a:ext cx="360040" cy="15879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7441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52438"/>
            <a:ext cx="8424936" cy="595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5364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2520280" cy="5688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447072"/>
            <a:ext cx="3024336" cy="2373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32030"/>
            <a:ext cx="2663577" cy="5733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996951"/>
            <a:ext cx="3024336" cy="3168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1053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2664296" cy="590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60648"/>
            <a:ext cx="2448272" cy="590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260648"/>
            <a:ext cx="3233564" cy="5760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3796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188640"/>
            <a:ext cx="8229600" cy="5937523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632"/>
            <a:ext cx="8280920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561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6048672" cy="3925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 descr="http://upload.wikimedia.org/wikipedia/commons/thumb/f/ff/Rhamnaceae_-_Rhamnus_alaternus_-_Alaterno.JPG/220px-Rhamnaceae_-_Rhamnus_alaternus_-_Alatern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4890" y="476672"/>
            <a:ext cx="2095500" cy="1571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9152" y="2060159"/>
            <a:ext cx="2466975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1127" y="3645024"/>
            <a:ext cx="1905000" cy="151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 descr="https://encrypted-tbn3.gstatic.com/images?q=tbn:ANd9GcQFD0o5G_XoLxRbccLZXBKX_M_smJN8ph8XzW2gxWjjX97kn3rJY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351864"/>
            <a:ext cx="2466975" cy="184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https://encrypted-tbn3.gstatic.com/images?q=tbn:ANd9GcSwKEmsQoYhrph-1EJf2Wd9gdPd-hTe1KlmI6BDWB2RFnTwbgRQAA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888395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5812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7"/>
            <a:ext cx="5184576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 descr="https://encrypted-tbn0.gstatic.com/images?q=tbn:ANd9GcTEumHJgm7YeTWeoIuoZPmBvuEy98OQFQUza_k51gBbNojvrLl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32657"/>
            <a:ext cx="3096343" cy="1296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encrypted-tbn2.gstatic.com/images?q=tbn:ANd9GcSLTBgeb1t7tWHkTJscJS96rhSLgcDms0qmafXgV7t80ZDzanN-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0673" y="1844824"/>
            <a:ext cx="3096344" cy="1419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8475" y="3263864"/>
            <a:ext cx="3299235" cy="2912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0305" y="2022189"/>
            <a:ext cx="2609850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 descr="https://encrypted-tbn1.gstatic.com/images?q=tbn:ANd9GcScFehaKhCYEpCTzkQcjKsFUtWyIhDawiAFY71HCZqpgM7zmtA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0989" y="3717033"/>
            <a:ext cx="2557485" cy="2459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https://encrypted-tbn0.gstatic.com/images?q=tbn:ANd9GcScHB8Q1i2RvWO5Dyd4REv5MrAsXiGc3JODDwNzEM3wxIVhK77j3A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594" y="3717033"/>
            <a:ext cx="2604238" cy="2459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0995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6192688" cy="305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103" y="3318173"/>
            <a:ext cx="381952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764704"/>
            <a:ext cx="3126110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3903" y="3651548"/>
            <a:ext cx="2619375" cy="2441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985" y="3651548"/>
            <a:ext cx="2720918" cy="2441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8840" y="549946"/>
            <a:ext cx="2920702" cy="214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3322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76672"/>
            <a:ext cx="3971925" cy="5688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97894"/>
            <a:ext cx="4464496" cy="56674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7708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76673"/>
            <a:ext cx="8352928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5" y="1700808"/>
            <a:ext cx="4176464" cy="4477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4797152"/>
            <a:ext cx="2667000" cy="20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4998561"/>
            <a:ext cx="3267075" cy="21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5217636"/>
            <a:ext cx="2962275" cy="24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618" y="5413112"/>
            <a:ext cx="4333875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5911739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260648"/>
            <a:ext cx="7632848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530" y="4725144"/>
            <a:ext cx="6610350" cy="133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5752728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280920" cy="6049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00989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260649"/>
            <a:ext cx="8229600" cy="46805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b="1" dirty="0"/>
              <a:t>2. EUANGIOSPERMES</a:t>
            </a:r>
            <a:endParaRPr lang="fr-FR" dirty="0"/>
          </a:p>
          <a:p>
            <a:pPr marL="0" indent="0">
              <a:buNone/>
            </a:pPr>
            <a:r>
              <a:rPr lang="fr-FR" b="1" dirty="0" smtClean="0"/>
              <a:t>                2.1</a:t>
            </a:r>
            <a:r>
              <a:rPr lang="fr-FR" b="1" dirty="0"/>
              <a:t>. </a:t>
            </a:r>
            <a:r>
              <a:rPr lang="fr-FR" b="1" dirty="0" err="1"/>
              <a:t>Euangiospermes</a:t>
            </a:r>
            <a:r>
              <a:rPr lang="fr-FR" b="1" dirty="0"/>
              <a:t> </a:t>
            </a:r>
            <a:r>
              <a:rPr lang="fr-FR" b="1" dirty="0" err="1"/>
              <a:t>monoaperturées</a:t>
            </a:r>
            <a:endParaRPr lang="fr-FR" dirty="0"/>
          </a:p>
          <a:p>
            <a:pPr marL="0" indent="0">
              <a:buNone/>
            </a:pPr>
            <a:r>
              <a:rPr lang="fr-FR" sz="2000" dirty="0"/>
              <a:t>carpelles parfaitement </a:t>
            </a:r>
            <a:r>
              <a:rPr lang="fr-FR" sz="2000" b="1" dirty="0"/>
              <a:t>fermés</a:t>
            </a:r>
            <a:endParaRPr lang="fr-FR" sz="2000" dirty="0"/>
          </a:p>
          <a:p>
            <a:pPr lvl="1"/>
            <a:r>
              <a:rPr lang="fr-FR" sz="2000" dirty="0"/>
              <a:t>pollen </a:t>
            </a:r>
            <a:r>
              <a:rPr lang="fr-FR" sz="2000" b="1" dirty="0"/>
              <a:t>à une seule aperture</a:t>
            </a:r>
            <a:endParaRPr lang="fr-FR" sz="2000" dirty="0"/>
          </a:p>
          <a:p>
            <a:pPr marL="0" indent="0">
              <a:buNone/>
            </a:pPr>
            <a:r>
              <a:rPr lang="fr-FR" sz="2000" dirty="0" smtClean="0"/>
              <a:t>               fleurs </a:t>
            </a:r>
            <a:r>
              <a:rPr lang="fr-FR" sz="2000" b="1" dirty="0" smtClean="0"/>
              <a:t>trimères</a:t>
            </a:r>
            <a:endParaRPr lang="fr-FR" sz="2000" dirty="0"/>
          </a:p>
          <a:p>
            <a:pPr marL="0" indent="0">
              <a:buNone/>
            </a:pPr>
            <a:r>
              <a:rPr lang="fr-FR" sz="1800" dirty="0" smtClean="0"/>
              <a:t>apétales </a:t>
            </a:r>
            <a:r>
              <a:rPr lang="fr-FR" sz="1800" dirty="0"/>
              <a:t>ou à périanthe formé de </a:t>
            </a:r>
            <a:r>
              <a:rPr lang="fr-FR" sz="1800" dirty="0" smtClean="0"/>
              <a:t>tépales</a:t>
            </a:r>
          </a:p>
          <a:p>
            <a:pPr marL="0" indent="0">
              <a:buNone/>
            </a:pPr>
            <a:r>
              <a:rPr lang="fr-FR" sz="1800" dirty="0" smtClean="0"/>
              <a:t>parfois </a:t>
            </a:r>
            <a:r>
              <a:rPr lang="fr-FR" sz="1800" dirty="0"/>
              <a:t>insertion spiralée des pièces </a:t>
            </a:r>
            <a:r>
              <a:rPr lang="fr-FR" sz="1800" dirty="0" smtClean="0"/>
              <a:t>florale </a:t>
            </a:r>
            <a:r>
              <a:rPr lang="fr-FR" dirty="0" smtClean="0"/>
              <a:t> </a:t>
            </a:r>
          </a:p>
          <a:p>
            <a:pPr marL="914400" lvl="2" indent="0">
              <a:buNone/>
            </a:pPr>
            <a:r>
              <a:rPr lang="fr-FR" sz="2800" b="1" dirty="0" smtClean="0"/>
              <a:t>2.1.1</a:t>
            </a:r>
            <a:r>
              <a:rPr lang="fr-FR" sz="2800" b="1" dirty="0"/>
              <a:t>. Monocotylédones ou </a:t>
            </a:r>
            <a:r>
              <a:rPr lang="fr-FR" sz="2800" b="1" dirty="0" err="1" smtClean="0"/>
              <a:t>Liliopsidées</a:t>
            </a:r>
            <a:endParaRPr lang="fr-FR" sz="2800" b="1" dirty="0"/>
          </a:p>
          <a:p>
            <a:pPr marL="0" indent="0">
              <a:buNone/>
            </a:pPr>
            <a:r>
              <a:rPr lang="fr-FR" sz="2800" b="1" dirty="0" smtClean="0"/>
              <a:t>          2.1.2</a:t>
            </a:r>
            <a:r>
              <a:rPr lang="fr-FR" sz="2800" b="1" dirty="0"/>
              <a:t>. Dicotylédones primitives ou </a:t>
            </a:r>
            <a:r>
              <a:rPr lang="fr-FR" sz="2800" b="1" dirty="0" err="1" smtClean="0"/>
              <a:t>Magnoliidées</a:t>
            </a:r>
            <a:endParaRPr lang="fr-FR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3430067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8352928" cy="2600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 descr="https://encrypted-tbn0.gstatic.com/images?q=tbn:ANd9GcTotZs0hC2wW2lyFCK4syipvMKIXM56DHQTZfZfmXqquvOVFcg-b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651" y="3004989"/>
            <a:ext cx="2209800" cy="2066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http://idata.over-blog.com/0/53/86/48/Nihon/Nihon11/Nihon1109/1108280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004989"/>
            <a:ext cx="3672408" cy="2448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5" name="Picture 9" descr="https://encrypted-tbn3.gstatic.com/images?q=tbn:ANd9GcS4rNC5YTjceG0PLfil2eJAkMxVEf5T8Ulu4rTTxXJJ5lXa68SDvQ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002292"/>
            <a:ext cx="2502024" cy="2944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2694076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2466975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4520" y="404664"/>
            <a:ext cx="2513384" cy="20472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7904" y="375455"/>
            <a:ext cx="3266924" cy="2076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184570"/>
            <a:ext cx="2933696" cy="18888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451905"/>
            <a:ext cx="5366964" cy="3070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725521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8280920" cy="4176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8028384" y="4437111"/>
            <a:ext cx="288032" cy="2880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581127"/>
            <a:ext cx="8280920" cy="1512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3301775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188640"/>
            <a:ext cx="8229600" cy="5937523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640"/>
            <a:ext cx="8280920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1025368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640"/>
            <a:ext cx="8208912" cy="5954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7966245" y="5877272"/>
            <a:ext cx="360040" cy="14401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2322446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60648"/>
            <a:ext cx="8136904" cy="582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5977691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76672"/>
            <a:ext cx="8352928" cy="3523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 descr="https://encrypted-tbn1.gstatic.com/images?q=tbn:ANd9GcTsp2pe8unzj7cB_QjERTp6OQLAILQl_emAWblG9k9754E5vXK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999781"/>
            <a:ext cx="3240360" cy="2178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https://encrypted-tbn3.gstatic.com/images?q=tbn:ANd9GcQRNIpZsmSeZNYhqvsVrOWAJfDLt2DFU3U7lBMXfxXFo0jKD_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1362" y="3999779"/>
            <a:ext cx="2366742" cy="2178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encrypted-tbn2.gstatic.com/images?q=tbn:ANd9GcQQQbUb5OGORyx1AEZCgBlUas_Nxsej_kwx6cAIcw5xGeg2cpYGk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999780"/>
            <a:ext cx="2767013" cy="2178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https://encrypted-tbn2.gstatic.com/images?q=tbn:ANd9GcTOnWuIAd5KNJNOIyPkq7qVtn6trPFvV85-V-fq1eMhG6vBMOOeNQ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067" y="1772816"/>
            <a:ext cx="2466975" cy="184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7060455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816" y="404664"/>
            <a:ext cx="8280648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0098575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280920" cy="590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9362970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7620000" cy="5793507"/>
          </a:xfrm>
        </p:spPr>
        <p:txBody>
          <a:bodyPr/>
          <a:lstStyle/>
          <a:p>
            <a:endParaRPr 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7828161" cy="58252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3851920" y="3933056"/>
            <a:ext cx="41764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i="1" dirty="0">
                <a:solidFill>
                  <a:srgbClr val="FF0000"/>
                </a:solidFill>
              </a:rPr>
              <a:t>urcéolé</a:t>
            </a:r>
            <a:r>
              <a:rPr lang="fr-FR" sz="1400" dirty="0">
                <a:solidFill>
                  <a:srgbClr val="FF0000"/>
                </a:solidFill>
              </a:rPr>
              <a:t>, urcéolée. adjectif. (du latin </a:t>
            </a:r>
            <a:r>
              <a:rPr lang="fr-FR" sz="1400" dirty="0" err="1">
                <a:solidFill>
                  <a:srgbClr val="FF0000"/>
                </a:solidFill>
              </a:rPr>
              <a:t>urceus</a:t>
            </a:r>
            <a:r>
              <a:rPr lang="fr-FR" sz="1400" dirty="0">
                <a:solidFill>
                  <a:srgbClr val="FF0000"/>
                </a:solidFill>
              </a:rPr>
              <a:t>, cruche). Se dit d'une corolle ou d'un calice renflés au milieu et rétrécis à la partie </a:t>
            </a:r>
            <a:r>
              <a:rPr lang="fr-FR" sz="1400" dirty="0" smtClean="0">
                <a:solidFill>
                  <a:srgbClr val="FF0000"/>
                </a:solidFill>
              </a:rPr>
              <a:t>supérieure</a:t>
            </a:r>
            <a:r>
              <a:rPr lang="fr-FR" sz="1000" dirty="0" smtClean="0">
                <a:solidFill>
                  <a:srgbClr val="FF0000"/>
                </a:solidFill>
              </a:rPr>
              <a:t>.</a:t>
            </a:r>
            <a:endParaRPr lang="fr-FR" sz="1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76956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116632"/>
            <a:ext cx="8280919" cy="6212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8349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548680"/>
            <a:ext cx="7620000" cy="5577483"/>
          </a:xfrm>
        </p:spPr>
        <p:txBody>
          <a:bodyPr/>
          <a:lstStyle/>
          <a:p>
            <a:endParaRPr lang="fr-FR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7066" y="547623"/>
            <a:ext cx="2428875" cy="188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566673"/>
            <a:ext cx="2466975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626221">
            <a:off x="462367" y="1023224"/>
            <a:ext cx="3048000" cy="131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467545" y="2420888"/>
            <a:ext cx="76134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C00000"/>
                </a:solidFill>
              </a:rPr>
              <a:t>L'</a:t>
            </a:r>
            <a:r>
              <a:rPr lang="fr-FR" sz="1400" i="1" dirty="0">
                <a:solidFill>
                  <a:srgbClr val="C00000"/>
                </a:solidFill>
              </a:rPr>
              <a:t>Arbousier</a:t>
            </a:r>
            <a:r>
              <a:rPr lang="fr-FR" sz="1400" dirty="0">
                <a:solidFill>
                  <a:srgbClr val="C00000"/>
                </a:solidFill>
              </a:rPr>
              <a:t> ou </a:t>
            </a:r>
            <a:r>
              <a:rPr lang="fr-FR" sz="1400" i="1" dirty="0">
                <a:solidFill>
                  <a:srgbClr val="C00000"/>
                </a:solidFill>
              </a:rPr>
              <a:t>Arbousier</a:t>
            </a:r>
            <a:r>
              <a:rPr lang="fr-FR" sz="1400" dirty="0">
                <a:solidFill>
                  <a:srgbClr val="C00000"/>
                </a:solidFill>
              </a:rPr>
              <a:t> commun (</a:t>
            </a:r>
            <a:r>
              <a:rPr lang="fr-FR" sz="1400" i="1" dirty="0" err="1">
                <a:solidFill>
                  <a:srgbClr val="C00000"/>
                </a:solidFill>
              </a:rPr>
              <a:t>Arbutus</a:t>
            </a:r>
            <a:r>
              <a:rPr lang="fr-FR" sz="1400" i="1" dirty="0">
                <a:solidFill>
                  <a:srgbClr val="C00000"/>
                </a:solidFill>
              </a:rPr>
              <a:t> </a:t>
            </a:r>
            <a:r>
              <a:rPr lang="fr-FR" sz="1400" i="1" dirty="0" err="1">
                <a:solidFill>
                  <a:srgbClr val="C00000"/>
                </a:solidFill>
              </a:rPr>
              <a:t>unedo</a:t>
            </a:r>
            <a:r>
              <a:rPr lang="fr-FR" sz="1400" dirty="0">
                <a:solidFill>
                  <a:srgbClr val="C00000"/>
                </a:solidFill>
              </a:rPr>
              <a:t>), fraisier en arbre ou arbre à fraises,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467545" y="2728665"/>
            <a:ext cx="108011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C00000"/>
                </a:solidFill>
              </a:rPr>
              <a:t>Les </a:t>
            </a:r>
            <a:r>
              <a:rPr lang="fr-FR" sz="1200" dirty="0">
                <a:solidFill>
                  <a:srgbClr val="C00000"/>
                </a:solidFill>
              </a:rPr>
              <a:t>myrtilles</a:t>
            </a:r>
            <a:r>
              <a:rPr lang="fr-FR" sz="1400" dirty="0">
                <a:solidFill>
                  <a:srgbClr val="C00000"/>
                </a:solidFill>
              </a:rPr>
              <a:t> sont des fruits produits par diverses espèces du genre Vaccinium</a:t>
            </a: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6495" y="2733056"/>
            <a:ext cx="1771898" cy="1771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5144" y="2773619"/>
            <a:ext cx="1412881" cy="1062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8025" y="2414523"/>
            <a:ext cx="3479711" cy="2321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3749" y="4504954"/>
            <a:ext cx="2257425" cy="202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595" y="4736143"/>
            <a:ext cx="1431603" cy="14316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694" y="4915980"/>
            <a:ext cx="1431602" cy="14316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6561" y="4804308"/>
            <a:ext cx="2466975" cy="14301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4427536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476672"/>
            <a:ext cx="7620000" cy="5649491"/>
          </a:xfrm>
        </p:spPr>
        <p:txBody>
          <a:bodyPr/>
          <a:lstStyle/>
          <a:p>
            <a:endParaRPr lang="fr-F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76672"/>
            <a:ext cx="3744416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476672"/>
            <a:ext cx="272415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29565"/>
            <a:ext cx="7704856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986088"/>
            <a:ext cx="3124200" cy="29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298423"/>
            <a:ext cx="1895475" cy="2794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9644" y="3281363"/>
            <a:ext cx="1638300" cy="28119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6275" y="2967815"/>
            <a:ext cx="2232248" cy="168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498019"/>
            <a:ext cx="2397274" cy="15952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3032023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7620000" cy="5721499"/>
          </a:xfrm>
        </p:spPr>
        <p:txBody>
          <a:bodyPr/>
          <a:lstStyle/>
          <a:p>
            <a:endParaRPr lang="fr-F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404664"/>
            <a:ext cx="7704856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646" y="1628337"/>
            <a:ext cx="18288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1272" y="1628337"/>
            <a:ext cx="2286000" cy="200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7636" y="1595289"/>
            <a:ext cx="1750548" cy="185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1808" y="1589734"/>
            <a:ext cx="1878585" cy="2219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3167045"/>
            <a:ext cx="1825735" cy="447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545" y="3933056"/>
            <a:ext cx="2609850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1889" y="3629132"/>
            <a:ext cx="2619375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7" name="Picture 11" descr="https://encrypted-tbn1.gstatic.com/images?q=tbn:ANd9GcRGuZ32OY8N_9KF8zgTN7w9hOc1G3zkQuo_lYWhRHjiaaWsWBhzTA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3418" y="3920749"/>
            <a:ext cx="2466975" cy="184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6373000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7620000" cy="5721499"/>
          </a:xfrm>
        </p:spPr>
        <p:txBody>
          <a:bodyPr/>
          <a:lstStyle/>
          <a:p>
            <a:endParaRPr lang="fr-F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7704855" cy="1171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76239"/>
            <a:ext cx="7560840" cy="2543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774" y="5373413"/>
            <a:ext cx="5924550" cy="1181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3641" y="3703759"/>
            <a:ext cx="3350220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119414"/>
            <a:ext cx="1717230" cy="2045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5024631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7620000" cy="5721499"/>
          </a:xfrm>
        </p:spPr>
        <p:txBody>
          <a:bodyPr/>
          <a:lstStyle/>
          <a:p>
            <a:endParaRPr lang="fr-FR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3672408" cy="361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5" y="747286"/>
            <a:ext cx="2819400" cy="130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650" y="2051336"/>
            <a:ext cx="4362450" cy="320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100" y="188640"/>
            <a:ext cx="3124200" cy="404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7" y="779191"/>
            <a:ext cx="1253573" cy="2876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4360543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476672"/>
            <a:ext cx="7620000" cy="5649491"/>
          </a:xfrm>
        </p:spPr>
        <p:txBody>
          <a:bodyPr/>
          <a:lstStyle/>
          <a:p>
            <a:endParaRPr lang="fr-F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0099"/>
            <a:ext cx="2505075" cy="1907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 descr="https://encrypted-tbn0.gstatic.com/images?q=tbn:ANd9GcRO4bEB4At3EechRCdmtUtWBycnllWzFDYCWVu_i6nIiuHNJAN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619" y="470099"/>
            <a:ext cx="2143125" cy="198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s://encrypted-tbn3.gstatic.com/images?q=tbn:ANd9GcTg93pavwhs8h-aToODjvHhkX1URmTKr685sB8CiJcm11RLqfB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5744" y="539155"/>
            <a:ext cx="2486025" cy="1838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7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377480"/>
            <a:ext cx="2466975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0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4519" y="2377480"/>
            <a:ext cx="2466975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2" name="Picture 14" descr="http://upload.wikimedia.org/wikipedia/commons/thumb/4/44/Menthaleau.jpg/175px-Menthaleau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1495" y="2348880"/>
            <a:ext cx="1690785" cy="1981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6223783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7620000" cy="5721499"/>
          </a:xfrm>
        </p:spPr>
        <p:txBody>
          <a:bodyPr/>
          <a:lstStyle/>
          <a:p>
            <a:endParaRPr lang="fr-FR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7632848" cy="111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19089"/>
            <a:ext cx="4219575" cy="334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6933" y="5301208"/>
            <a:ext cx="3857625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7119" y="1628484"/>
            <a:ext cx="2619375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4430" y="3306365"/>
            <a:ext cx="1645962" cy="1427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662213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2526295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7620000" cy="5721499"/>
          </a:xfrm>
        </p:spPr>
        <p:txBody>
          <a:bodyPr/>
          <a:lstStyle/>
          <a:p>
            <a:endParaRPr lang="fr-FR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7632848" cy="1495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16" y="1900089"/>
            <a:ext cx="5791200" cy="2228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4746" y="1412776"/>
            <a:ext cx="2400300" cy="4812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8419939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7620000" cy="5793507"/>
          </a:xfrm>
        </p:spPr>
        <p:txBody>
          <a:bodyPr/>
          <a:lstStyle/>
          <a:p>
            <a:endParaRPr lang="fr-FR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332656"/>
            <a:ext cx="7632848" cy="1381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1710566"/>
            <a:ext cx="7305675" cy="202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988840"/>
            <a:ext cx="3240361" cy="4241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437112"/>
            <a:ext cx="4733925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0514230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260648"/>
            <a:ext cx="7620000" cy="5865515"/>
          </a:xfrm>
        </p:spPr>
        <p:txBody>
          <a:bodyPr/>
          <a:lstStyle/>
          <a:p>
            <a:endParaRPr lang="fr-FR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3114675" cy="186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348880"/>
            <a:ext cx="2619375" cy="188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6238" y="260648"/>
            <a:ext cx="3409950" cy="554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86177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24141"/>
            <a:ext cx="8280920" cy="5876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7280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7620000" cy="5793507"/>
          </a:xfrm>
        </p:spPr>
        <p:txBody>
          <a:bodyPr/>
          <a:lstStyle/>
          <a:p>
            <a:endParaRPr lang="fr-FR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3600400" cy="43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770806"/>
            <a:ext cx="2926650" cy="87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47106"/>
            <a:ext cx="7704856" cy="4482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5012331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7620000" cy="5793507"/>
          </a:xfrm>
        </p:spPr>
        <p:txBody>
          <a:bodyPr/>
          <a:lstStyle/>
          <a:p>
            <a:endParaRPr lang="fr-FR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332656"/>
            <a:ext cx="8043044" cy="59967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1638726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476672"/>
            <a:ext cx="7620000" cy="5649491"/>
          </a:xfrm>
        </p:spPr>
        <p:txBody>
          <a:bodyPr/>
          <a:lstStyle/>
          <a:p>
            <a:endParaRPr lang="fr-FR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8014469" cy="5619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72880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fr-FR" sz="2000" b="1" dirty="0"/>
              <a:t>2.1.1.a. Monocotylédones archaïques</a:t>
            </a:r>
            <a:r>
              <a:rPr lang="fr-FR" sz="2000" dirty="0"/>
              <a:t/>
            </a:r>
            <a:br>
              <a:rPr lang="fr-FR" sz="2000" dirty="0"/>
            </a:br>
            <a:r>
              <a:rPr lang="fr-FR" sz="2000" dirty="0" smtClean="0"/>
              <a:t>                                                                        fleurs </a:t>
            </a:r>
            <a:r>
              <a:rPr lang="fr-FR" sz="2000" dirty="0"/>
              <a:t>souvent </a:t>
            </a:r>
            <a:r>
              <a:rPr lang="fr-FR" sz="2000" dirty="0" err="1"/>
              <a:t>apérianthées</a:t>
            </a:r>
            <a:r>
              <a:rPr lang="fr-FR" sz="2000" dirty="0"/>
              <a:t/>
            </a:r>
            <a:br>
              <a:rPr lang="fr-FR" sz="2000" dirty="0"/>
            </a:br>
            <a:r>
              <a:rPr lang="fr-FR" sz="2000" dirty="0" smtClean="0">
                <a:solidFill>
                  <a:srgbClr val="FF0000"/>
                </a:solidFill>
              </a:rPr>
              <a:t>    Ordre </a:t>
            </a:r>
            <a:r>
              <a:rPr lang="fr-FR" sz="2000" dirty="0">
                <a:solidFill>
                  <a:srgbClr val="FF0000"/>
                </a:solidFill>
              </a:rPr>
              <a:t>des </a:t>
            </a:r>
            <a:r>
              <a:rPr lang="fr-FR" sz="2000" dirty="0" err="1">
                <a:solidFill>
                  <a:srgbClr val="FF0000"/>
                </a:solidFill>
              </a:rPr>
              <a:t>Acorales</a:t>
            </a:r>
            <a:r>
              <a:rPr lang="fr-FR" sz="2000" dirty="0">
                <a:solidFill>
                  <a:srgbClr val="FF0000"/>
                </a:solidFill>
              </a:rPr>
              <a:t/>
            </a:r>
            <a:br>
              <a:rPr lang="fr-FR" sz="2000" dirty="0">
                <a:solidFill>
                  <a:srgbClr val="FF0000"/>
                </a:solidFill>
              </a:rPr>
            </a:br>
            <a:r>
              <a:rPr lang="fr-FR" sz="2000" dirty="0" smtClean="0">
                <a:solidFill>
                  <a:srgbClr val="FF0000"/>
                </a:solidFill>
              </a:rPr>
              <a:t>    Ordre </a:t>
            </a:r>
            <a:r>
              <a:rPr lang="fr-FR" sz="2000" dirty="0">
                <a:solidFill>
                  <a:srgbClr val="FF0000"/>
                </a:solidFill>
              </a:rPr>
              <a:t>des Alismatales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434" y="1484784"/>
            <a:ext cx="8431045" cy="4815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370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116632"/>
            <a:ext cx="8229600" cy="6009531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632"/>
            <a:ext cx="8208912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212976"/>
            <a:ext cx="8208912" cy="3125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7956376" y="6021288"/>
            <a:ext cx="360040" cy="158799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55372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116632"/>
            <a:ext cx="8229600" cy="6009531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6632"/>
            <a:ext cx="8568952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1372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63" y="332656"/>
            <a:ext cx="8220075" cy="59395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6485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4" y="404664"/>
            <a:ext cx="8334697" cy="5862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4628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a10.idata.over-blog.com/1/44/33/88/Divers---deja-vu/image00111211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16632"/>
            <a:ext cx="5688632" cy="6240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75802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fr-FR" sz="1800" b="1" dirty="0"/>
              <a:t>Le réceptacle et le mode d'insertion des pièces florales </a:t>
            </a:r>
          </a:p>
          <a:p>
            <a:pPr marL="0" indent="0">
              <a:buNone/>
            </a:pPr>
            <a:r>
              <a:rPr lang="fr-FR" sz="1800" dirty="0"/>
              <a:t/>
            </a:r>
            <a:br>
              <a:rPr lang="fr-FR" sz="1800" dirty="0"/>
            </a:br>
            <a:r>
              <a:rPr lang="fr-FR" sz="2100" dirty="0"/>
              <a:t>Le réceptacle est l'extrémité renflée de l'axe floral où s'insèrent les pièces </a:t>
            </a:r>
            <a:r>
              <a:rPr lang="fr-FR" sz="2100" dirty="0" smtClean="0"/>
              <a:t>florales. </a:t>
            </a:r>
            <a:r>
              <a:rPr lang="fr-FR" sz="2100" dirty="0"/>
              <a:t/>
            </a:r>
            <a:br>
              <a:rPr lang="fr-FR" sz="2100" dirty="0"/>
            </a:br>
            <a:r>
              <a:rPr lang="fr-FR" sz="2100" dirty="0"/>
              <a:t>Dans une fleur complète, le réceptacle porte les pièces florales, c'est-à-dire le périanthe composé du calice et de la corolle, l'androcée et le gynécée. </a:t>
            </a:r>
            <a:br>
              <a:rPr lang="fr-FR" sz="2100" dirty="0"/>
            </a:br>
            <a:r>
              <a:rPr lang="fr-FR" sz="2100" dirty="0"/>
              <a:t>Les pièces florales s'y insèrent en verticilles concentriques (fleur </a:t>
            </a:r>
            <a:r>
              <a:rPr lang="fr-FR" sz="2100" b="1" dirty="0"/>
              <a:t>cyclique</a:t>
            </a:r>
            <a:r>
              <a:rPr lang="fr-FR" sz="2100" dirty="0"/>
              <a:t>) ou parfois hélicoïdalement (fleur </a:t>
            </a:r>
            <a:r>
              <a:rPr lang="fr-FR" sz="2100" b="1" dirty="0"/>
              <a:t>acyclique</a:t>
            </a:r>
            <a:r>
              <a:rPr lang="fr-FR" sz="2100" dirty="0"/>
              <a:t> ou </a:t>
            </a:r>
            <a:r>
              <a:rPr lang="fr-FR" sz="2100" dirty="0" err="1"/>
              <a:t>spirallée</a:t>
            </a:r>
            <a:r>
              <a:rPr lang="fr-FR" sz="2100" dirty="0"/>
              <a:t>). Les fleurs dont une partie des pièces s'insère hélicoïdalement et l'autre est disposée en verticilles, sont dites </a:t>
            </a:r>
            <a:r>
              <a:rPr lang="fr-FR" sz="2100" b="1" dirty="0"/>
              <a:t>hémicycliques</a:t>
            </a:r>
            <a:r>
              <a:rPr lang="fr-FR" sz="2100" dirty="0"/>
              <a:t>. </a:t>
            </a:r>
            <a:br>
              <a:rPr lang="fr-FR" sz="2100" dirty="0"/>
            </a:br>
            <a:r>
              <a:rPr lang="fr-FR" sz="1800" dirty="0"/>
              <a:t/>
            </a:r>
            <a:br>
              <a:rPr lang="fr-FR" sz="1800" dirty="0"/>
            </a:br>
            <a:r>
              <a:rPr lang="fr-FR" sz="1800" dirty="0"/>
              <a:t>Ce réceptacle prend différentes formes. On distingue schématiquement le réceptacle : </a:t>
            </a:r>
            <a:br>
              <a:rPr lang="fr-FR" sz="1800" dirty="0"/>
            </a:br>
            <a:r>
              <a:rPr lang="fr-FR" sz="1800" dirty="0"/>
              <a:t/>
            </a:r>
            <a:br>
              <a:rPr lang="fr-FR" sz="1800" dirty="0"/>
            </a:br>
            <a:r>
              <a:rPr lang="fr-FR" sz="1800" dirty="0">
                <a:solidFill>
                  <a:srgbClr val="002060"/>
                </a:solidFill>
              </a:rPr>
              <a:t>(a) </a:t>
            </a:r>
            <a:r>
              <a:rPr lang="fr-FR" sz="1800" b="1" dirty="0" err="1">
                <a:solidFill>
                  <a:srgbClr val="002060"/>
                </a:solidFill>
              </a:rPr>
              <a:t>thalamiflore</a:t>
            </a:r>
            <a:r>
              <a:rPr lang="fr-FR" sz="1800" dirty="0">
                <a:solidFill>
                  <a:srgbClr val="002060"/>
                </a:solidFill>
              </a:rPr>
              <a:t> : de forme conique ou convexe</a:t>
            </a:r>
            <a:br>
              <a:rPr lang="fr-FR" sz="1800" dirty="0">
                <a:solidFill>
                  <a:srgbClr val="002060"/>
                </a:solidFill>
              </a:rPr>
            </a:br>
            <a:r>
              <a:rPr lang="fr-FR" sz="1800" dirty="0">
                <a:solidFill>
                  <a:srgbClr val="002060"/>
                </a:solidFill>
              </a:rPr>
              <a:t/>
            </a:r>
            <a:br>
              <a:rPr lang="fr-FR" sz="1800" dirty="0">
                <a:solidFill>
                  <a:srgbClr val="002060"/>
                </a:solidFill>
              </a:rPr>
            </a:br>
            <a:r>
              <a:rPr lang="fr-FR" sz="1800" dirty="0">
                <a:solidFill>
                  <a:srgbClr val="002060"/>
                </a:solidFill>
              </a:rPr>
              <a:t>(b) </a:t>
            </a:r>
            <a:r>
              <a:rPr lang="fr-FR" sz="1800" b="1" dirty="0" err="1">
                <a:solidFill>
                  <a:srgbClr val="002060"/>
                </a:solidFill>
              </a:rPr>
              <a:t>caliciflore</a:t>
            </a:r>
            <a:r>
              <a:rPr lang="fr-FR" sz="1800" dirty="0">
                <a:solidFill>
                  <a:srgbClr val="002060"/>
                </a:solidFill>
              </a:rPr>
              <a:t> : en forme de calice (concave ou en coupe)</a:t>
            </a:r>
            <a:br>
              <a:rPr lang="fr-FR" sz="1800" dirty="0">
                <a:solidFill>
                  <a:srgbClr val="002060"/>
                </a:solidFill>
              </a:rPr>
            </a:br>
            <a:r>
              <a:rPr lang="fr-FR" sz="1800" dirty="0">
                <a:solidFill>
                  <a:srgbClr val="002060"/>
                </a:solidFill>
              </a:rPr>
              <a:t/>
            </a:r>
            <a:br>
              <a:rPr lang="fr-FR" sz="1800" dirty="0">
                <a:solidFill>
                  <a:srgbClr val="002060"/>
                </a:solidFill>
              </a:rPr>
            </a:br>
            <a:r>
              <a:rPr lang="fr-FR" sz="1800" dirty="0">
                <a:solidFill>
                  <a:srgbClr val="002060"/>
                </a:solidFill>
              </a:rPr>
              <a:t>(c) </a:t>
            </a:r>
            <a:r>
              <a:rPr lang="fr-FR" sz="1800" b="1" dirty="0" err="1">
                <a:solidFill>
                  <a:srgbClr val="002060"/>
                </a:solidFill>
              </a:rPr>
              <a:t>disciflore</a:t>
            </a:r>
            <a:r>
              <a:rPr lang="fr-FR" sz="1800" dirty="0">
                <a:solidFill>
                  <a:srgbClr val="002060"/>
                </a:solidFill>
              </a:rPr>
              <a:t> : comprenant un disque nectarifère</a:t>
            </a:r>
            <a:br>
              <a:rPr lang="fr-FR" sz="1800" dirty="0">
                <a:solidFill>
                  <a:srgbClr val="002060"/>
                </a:solidFill>
              </a:rPr>
            </a:br>
            <a:r>
              <a:rPr lang="fr-FR" sz="1800" dirty="0"/>
              <a:t/>
            </a:r>
            <a:br>
              <a:rPr lang="fr-FR" sz="1800" dirty="0"/>
            </a:br>
            <a:r>
              <a:rPr lang="fr-FR" sz="1800" dirty="0"/>
              <a:t/>
            </a:r>
            <a:br>
              <a:rPr lang="fr-FR" sz="1800" dirty="0"/>
            </a:br>
            <a:endParaRPr lang="fr-FR" sz="1800" dirty="0" smtClean="0"/>
          </a:p>
          <a:p>
            <a:endParaRPr lang="fr-FR" sz="1800" dirty="0"/>
          </a:p>
          <a:p>
            <a:endParaRPr lang="fr-FR" sz="1800" dirty="0" smtClean="0"/>
          </a:p>
          <a:p>
            <a:endParaRPr lang="fr-FR" sz="1800" dirty="0"/>
          </a:p>
          <a:p>
            <a:endParaRPr lang="fr-FR" sz="1800" dirty="0" smtClean="0"/>
          </a:p>
          <a:p>
            <a:pPr marL="0" indent="0">
              <a:buNone/>
            </a:pPr>
            <a:r>
              <a:rPr lang="fr-FR" sz="1800" dirty="0"/>
              <a:t/>
            </a:r>
            <a:br>
              <a:rPr lang="fr-FR" sz="1800" dirty="0"/>
            </a:br>
            <a:r>
              <a:rPr lang="fr-FR" sz="1800" b="1" dirty="0" smtClean="0"/>
              <a:t>Types </a:t>
            </a:r>
            <a:r>
              <a:rPr lang="fr-FR" sz="1800" b="1" dirty="0"/>
              <a:t>de réceptacle : a. </a:t>
            </a:r>
            <a:r>
              <a:rPr lang="fr-FR" sz="1800" b="1" dirty="0" err="1"/>
              <a:t>Thalamiflore</a:t>
            </a:r>
            <a:r>
              <a:rPr lang="fr-FR" sz="1800" b="1" dirty="0"/>
              <a:t> - b. </a:t>
            </a:r>
            <a:r>
              <a:rPr lang="fr-FR" sz="1800" b="1" dirty="0" err="1"/>
              <a:t>Caliciflore</a:t>
            </a:r>
            <a:r>
              <a:rPr lang="fr-FR" sz="1800" b="1" dirty="0"/>
              <a:t> - c. </a:t>
            </a:r>
            <a:r>
              <a:rPr lang="fr-FR" sz="1800" b="1" dirty="0" err="1"/>
              <a:t>Disciflore</a:t>
            </a:r>
            <a:r>
              <a:rPr lang="fr-FR" sz="1800" dirty="0"/>
              <a:t/>
            </a:r>
            <a:br>
              <a:rPr lang="fr-FR" sz="1800" dirty="0"/>
            </a:br>
            <a:r>
              <a:rPr lang="fr-FR" sz="1800" dirty="0"/>
              <a:t/>
            </a:r>
            <a:br>
              <a:rPr lang="fr-FR" sz="1800" dirty="0"/>
            </a:br>
            <a:endParaRPr lang="fr-FR" sz="1800" dirty="0"/>
          </a:p>
          <a:p>
            <a:pPr marL="0" indent="0">
              <a:buNone/>
            </a:pPr>
            <a:endParaRPr lang="fr-FR" sz="1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789040"/>
            <a:ext cx="3038475" cy="150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4343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a21.idata.over-blog.com/1/44/33/88/Divers---deja-vu/image00333433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04306"/>
            <a:ext cx="4680520" cy="6246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93379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612648" y="404664"/>
            <a:ext cx="8153400" cy="5691336"/>
          </a:xfrm>
        </p:spPr>
        <p:txBody>
          <a:bodyPr/>
          <a:lstStyle/>
          <a:p>
            <a:endParaRPr 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73117"/>
            <a:ext cx="28575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8056" y="404664"/>
            <a:ext cx="5550565" cy="5038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081147"/>
            <a:ext cx="3190875" cy="272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48831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6048672" cy="5748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6515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57200"/>
            <a:ext cx="8280920" cy="5708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2581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3744416" cy="58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32656"/>
            <a:ext cx="4253855" cy="58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3765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fr-FR" sz="28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3400425" cy="453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7969" y="1962150"/>
            <a:ext cx="3905250" cy="293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3" y="548680"/>
            <a:ext cx="3937645" cy="477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3733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97685"/>
            <a:ext cx="8208912" cy="5867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3550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38" y="188640"/>
            <a:ext cx="8257926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8112190" y="6078513"/>
            <a:ext cx="360040" cy="15879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6661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208912" cy="5877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772816"/>
            <a:ext cx="2232248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117" y="4149080"/>
            <a:ext cx="864883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9415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352928" cy="58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534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116448227"/>
              </p:ext>
            </p:extLst>
          </p:nvPr>
        </p:nvGraphicFramePr>
        <p:xfrm>
          <a:off x="457200" y="332657"/>
          <a:ext cx="8229600" cy="215244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762872"/>
                <a:gridCol w="3466728"/>
              </a:tblGrid>
              <a:tr h="370956">
                <a:tc>
                  <a:txBody>
                    <a:bodyPr/>
                    <a:lstStyle/>
                    <a:p>
                      <a:r>
                        <a:rPr lang="fr-FR" dirty="0" smtClean="0"/>
                        <a:t>Points positifs  +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Points</a:t>
                      </a:r>
                      <a:r>
                        <a:rPr lang="fr-FR" baseline="0" dirty="0" smtClean="0"/>
                        <a:t> </a:t>
                      </a:r>
                      <a:r>
                        <a:rPr lang="fr-FR" dirty="0" smtClean="0"/>
                        <a:t> Négatifs  -</a:t>
                      </a:r>
                      <a:endParaRPr lang="fr-FR" dirty="0"/>
                    </a:p>
                  </a:txBody>
                  <a:tcPr/>
                </a:tc>
              </a:tr>
              <a:tr h="370956">
                <a:tc>
                  <a:txBody>
                    <a:bodyPr/>
                    <a:lstStyle/>
                    <a:p>
                      <a:r>
                        <a:rPr lang="fr-F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classification très didactique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relativement artificielle</a:t>
                      </a:r>
                      <a:endParaRPr lang="fr-FR" dirty="0"/>
                    </a:p>
                  </a:txBody>
                  <a:tcPr/>
                </a:tc>
              </a:tr>
              <a:tr h="770255">
                <a:tc>
                  <a:txBody>
                    <a:bodyPr/>
                    <a:lstStyle/>
                    <a:p>
                      <a:r>
                        <a:rPr lang="fr-F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outil permettant de déterminer très facilement une plante et de la classer dans un groupe 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Figée car les différents niveaux ont été définis une fois pour toutes</a:t>
                      </a:r>
                      <a:endParaRPr lang="fr-FR" dirty="0"/>
                    </a:p>
                  </a:txBody>
                  <a:tcPr/>
                </a:tc>
              </a:tr>
              <a:tr h="640280">
                <a:tc>
                  <a:txBody>
                    <a:bodyPr/>
                    <a:lstStyle/>
                    <a:p>
                      <a:r>
                        <a:rPr lang="fr-F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ne tient pas vraiment compte de la </a:t>
                      </a:r>
                      <a:r>
                        <a:rPr lang="fr-FR" sz="18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phyllogénie</a:t>
                      </a:r>
                      <a:r>
                        <a:rPr lang="fr-F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mais plutôt des ressemblances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 smtClean="0"/>
                    </a:p>
                    <a:p>
                      <a:endParaRPr lang="fr-FR" dirty="0" smtClean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622" y="3884209"/>
            <a:ext cx="5688632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755576" y="3244334"/>
            <a:ext cx="34963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/>
              <a:t>E</a:t>
            </a:r>
            <a:r>
              <a:rPr lang="fr-FR" b="1" dirty="0" smtClean="0"/>
              <a:t>xemple </a:t>
            </a:r>
            <a:r>
              <a:rPr lang="fr-FR" b="1" dirty="0"/>
              <a:t>: sous-classe des Apétales</a:t>
            </a:r>
            <a:endParaRPr lang="fr-FR" dirty="0"/>
          </a:p>
        </p:txBody>
      </p:sp>
      <p:cxnSp>
        <p:nvCxnSpPr>
          <p:cNvPr id="5" name="Connecteur droit 4"/>
          <p:cNvCxnSpPr/>
          <p:nvPr/>
        </p:nvCxnSpPr>
        <p:spPr>
          <a:xfrm>
            <a:off x="6321254" y="3884209"/>
            <a:ext cx="0" cy="93345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041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7"/>
            <a:ext cx="8424936" cy="611634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  <a:effectLst/>
        </p:spPr>
      </p:pic>
      <p:sp>
        <p:nvSpPr>
          <p:cNvPr id="5" name="Rectangle 4"/>
          <p:cNvSpPr/>
          <p:nvPr/>
        </p:nvSpPr>
        <p:spPr>
          <a:xfrm>
            <a:off x="8100392" y="5949280"/>
            <a:ext cx="360040" cy="19802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6425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75" y="338138"/>
            <a:ext cx="8248650" cy="6181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9520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188640"/>
            <a:ext cx="8229600" cy="5937523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472" y="188641"/>
            <a:ext cx="8455992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5758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51314"/>
            <a:ext cx="7992888" cy="2717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286089"/>
            <a:ext cx="3024336" cy="4855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241" y="3417124"/>
            <a:ext cx="4391025" cy="272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34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188640"/>
            <a:ext cx="8229600" cy="5937523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3" y="188641"/>
            <a:ext cx="8258175" cy="6150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0431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188640"/>
            <a:ext cx="8229600" cy="5937523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1"/>
            <a:ext cx="8352928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5" y="1429971"/>
            <a:ext cx="2915816" cy="4519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647" y="3100985"/>
            <a:ext cx="5318745" cy="30506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7" y="2708921"/>
            <a:ext cx="4104457" cy="392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0790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352927" cy="5935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2504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4" y="260648"/>
            <a:ext cx="8334697" cy="61639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5332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280920" cy="58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9822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75" y="385763"/>
            <a:ext cx="8248650" cy="608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905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fr-FR" sz="24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" y="476672"/>
            <a:ext cx="8325172" cy="5771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8136396" y="5848979"/>
            <a:ext cx="360040" cy="15879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1487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640"/>
            <a:ext cx="8280920" cy="6045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4610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352927" cy="597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954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260648"/>
            <a:ext cx="5446015" cy="3626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3559" y="993579"/>
            <a:ext cx="2794718" cy="28918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8817" y="404664"/>
            <a:ext cx="2959459" cy="429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550" y="3885384"/>
            <a:ext cx="2590418" cy="2423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1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3909" y="4816364"/>
            <a:ext cx="2552700" cy="56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9159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424936" cy="6125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5566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28613"/>
            <a:ext cx="8280920" cy="59807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2516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60648"/>
            <a:ext cx="8208911" cy="5840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6597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endParaRPr lang="fr-F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7"/>
            <a:ext cx="8208912" cy="5904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0927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352928" cy="58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2148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8352928" cy="590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4029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80920" cy="590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0466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24" y="260648"/>
            <a:ext cx="8315647" cy="5879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3792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8424936" cy="6010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5210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424936" cy="5954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8120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188640"/>
            <a:ext cx="8229600" cy="6048672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93750"/>
            <a:ext cx="8234261" cy="327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7622" y="2780928"/>
            <a:ext cx="2454025" cy="3361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0610" y="2780928"/>
            <a:ext cx="2861196" cy="3361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45580"/>
            <a:ext cx="3168352" cy="351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9807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632"/>
            <a:ext cx="8352928" cy="60304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101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632"/>
            <a:ext cx="8280920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513207"/>
            <a:ext cx="5904656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557588"/>
            <a:ext cx="3381375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6446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7"/>
            <a:ext cx="8424936" cy="58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2843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80920" cy="597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1637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1"/>
            <a:ext cx="8352928" cy="5959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4806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641"/>
            <a:ext cx="8352928" cy="5997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4993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352928" cy="58639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2541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260649"/>
            <a:ext cx="8229600" cy="63367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400" dirty="0" smtClean="0"/>
              <a:t>       Systématique </a:t>
            </a:r>
            <a:r>
              <a:rPr lang="fr-FR" sz="2400" dirty="0"/>
              <a:t>moderne basée de plus en plus sur des </a:t>
            </a:r>
            <a:r>
              <a:rPr lang="fr-FR" sz="2400" dirty="0" smtClean="0"/>
              <a:t>comparaisons de </a:t>
            </a:r>
            <a:r>
              <a:rPr lang="fr-FR" sz="2400" dirty="0"/>
              <a:t>fragments du génome (ADN ARN). Donc souvent manque </a:t>
            </a:r>
            <a:r>
              <a:rPr lang="fr-FR" sz="2400" dirty="0" smtClean="0"/>
              <a:t>de critères </a:t>
            </a:r>
            <a:r>
              <a:rPr lang="fr-FR" sz="2400" dirty="0"/>
              <a:t>morphologiques communs pour un groupe.</a:t>
            </a:r>
          </a:p>
          <a:p>
            <a:pPr marL="0" indent="0">
              <a:buNone/>
            </a:pPr>
            <a:r>
              <a:rPr lang="fr-FR" sz="2400" dirty="0" smtClean="0"/>
              <a:t>         Certainement </a:t>
            </a:r>
            <a:r>
              <a:rPr lang="fr-FR" sz="2400" dirty="0"/>
              <a:t>plus proche de la réalité </a:t>
            </a:r>
            <a:r>
              <a:rPr lang="fr-FR" sz="2400" dirty="0" smtClean="0"/>
              <a:t>de l'évolution.</a:t>
            </a:r>
          </a:p>
          <a:p>
            <a:pPr marL="0" indent="0">
              <a:buNone/>
            </a:pPr>
            <a:r>
              <a:rPr lang="fr-FR" sz="2400" u="sng" dirty="0" smtClean="0"/>
              <a:t>        Coïncide </a:t>
            </a:r>
            <a:r>
              <a:rPr lang="fr-FR" sz="2400" u="sng" dirty="0"/>
              <a:t>souvent avec la classification morphologique classique </a:t>
            </a:r>
            <a:endParaRPr lang="fr-FR" sz="2400" dirty="0"/>
          </a:p>
          <a:p>
            <a:pPr marL="0" indent="0">
              <a:buNone/>
            </a:pPr>
            <a:r>
              <a:rPr lang="fr-FR" sz="2400" dirty="0"/>
              <a:t> </a:t>
            </a:r>
            <a:r>
              <a:rPr lang="fr-FR" sz="2400" dirty="0" smtClean="0"/>
              <a:t>          De </a:t>
            </a:r>
            <a:r>
              <a:rPr lang="fr-FR" sz="2400" dirty="0"/>
              <a:t>plus en plus utilisée dans les </a:t>
            </a:r>
            <a:r>
              <a:rPr lang="fr-FR" sz="2400" dirty="0" smtClean="0"/>
              <a:t>ouvrages scientifiques</a:t>
            </a:r>
            <a:r>
              <a:rPr lang="fr-FR" sz="2400" dirty="0"/>
              <a:t>.</a:t>
            </a:r>
          </a:p>
          <a:p>
            <a:pPr marL="457200" lvl="1" indent="0">
              <a:buNone/>
            </a:pPr>
            <a:r>
              <a:rPr lang="fr-FR" sz="2400" dirty="0" smtClean="0"/>
              <a:t> </a:t>
            </a:r>
            <a:r>
              <a:rPr lang="fr-FR" sz="2400" dirty="0">
                <a:solidFill>
                  <a:srgbClr val="C00000"/>
                </a:solidFill>
              </a:rPr>
              <a:t>En constante </a:t>
            </a:r>
            <a:r>
              <a:rPr lang="fr-FR" sz="2400" dirty="0" smtClean="0">
                <a:solidFill>
                  <a:srgbClr val="C00000"/>
                </a:solidFill>
              </a:rPr>
              <a:t>évolution</a:t>
            </a:r>
            <a:r>
              <a:rPr lang="fr-FR" sz="2400" dirty="0" smtClean="0"/>
              <a:t>…</a:t>
            </a:r>
          </a:p>
          <a:p>
            <a:pPr marL="457200" lvl="1" indent="0">
              <a:buNone/>
            </a:pPr>
            <a:r>
              <a:rPr lang="fr-FR" sz="2400" b="1" dirty="0" smtClean="0"/>
              <a:t>Règles de nomenclature des Angiospermes </a:t>
            </a:r>
            <a:r>
              <a:rPr lang="fr-FR" sz="1800" dirty="0" smtClean="0">
                <a:solidFill>
                  <a:srgbClr val="C00000"/>
                </a:solidFill>
              </a:rPr>
              <a:t>(à partir de l'Ordre)</a:t>
            </a:r>
          </a:p>
          <a:p>
            <a:pPr marL="0" indent="0">
              <a:buNone/>
            </a:pPr>
            <a:r>
              <a:rPr lang="fr-FR" sz="2200" b="1" dirty="0"/>
              <a:t>Ordres </a:t>
            </a:r>
            <a:r>
              <a:rPr lang="fr-FR" sz="2200" dirty="0"/>
              <a:t>terminaison en –</a:t>
            </a:r>
            <a:r>
              <a:rPr lang="fr-FR" sz="2200" b="1" dirty="0"/>
              <a:t>ALES </a:t>
            </a:r>
            <a:r>
              <a:rPr lang="fr-FR" sz="2200" dirty="0"/>
              <a:t>(ex </a:t>
            </a:r>
            <a:r>
              <a:rPr lang="fr-FR" sz="2200" dirty="0" err="1"/>
              <a:t>Solanales</a:t>
            </a:r>
            <a:r>
              <a:rPr lang="fr-FR" sz="2200" dirty="0"/>
              <a:t>)</a:t>
            </a:r>
          </a:p>
          <a:p>
            <a:pPr marL="0" indent="0">
              <a:buNone/>
            </a:pPr>
            <a:r>
              <a:rPr lang="fr-FR" sz="2200" b="1" dirty="0"/>
              <a:t>Familles </a:t>
            </a:r>
            <a:r>
              <a:rPr lang="fr-FR" sz="2200" dirty="0"/>
              <a:t>terminaison en –</a:t>
            </a:r>
            <a:r>
              <a:rPr lang="fr-FR" sz="2200" b="1" dirty="0"/>
              <a:t>ACÉES </a:t>
            </a:r>
            <a:r>
              <a:rPr lang="fr-FR" sz="2200" dirty="0"/>
              <a:t>(</a:t>
            </a:r>
            <a:r>
              <a:rPr lang="fr-FR" sz="2200" b="1" i="1" dirty="0"/>
              <a:t>ACEAE</a:t>
            </a:r>
            <a:r>
              <a:rPr lang="fr-FR" sz="2200" dirty="0"/>
              <a:t>) (ex Solanacées, </a:t>
            </a:r>
            <a:r>
              <a:rPr lang="fr-FR" sz="2200" i="1" dirty="0" err="1"/>
              <a:t>Solanaceae</a:t>
            </a:r>
            <a:r>
              <a:rPr lang="fr-FR" sz="2200" dirty="0"/>
              <a:t>)</a:t>
            </a:r>
          </a:p>
          <a:p>
            <a:pPr marL="0" indent="0">
              <a:buNone/>
            </a:pPr>
            <a:r>
              <a:rPr lang="fr-FR" sz="2200" b="1" dirty="0" smtClean="0"/>
              <a:t>Genres </a:t>
            </a:r>
            <a:r>
              <a:rPr lang="fr-FR" sz="2200" dirty="0"/>
              <a:t>ex chez Solanacées 102 Genres :</a:t>
            </a:r>
          </a:p>
          <a:p>
            <a:pPr marL="0" indent="0">
              <a:buNone/>
            </a:pPr>
            <a:r>
              <a:rPr lang="fr-FR" sz="2200" i="1" dirty="0" smtClean="0"/>
              <a:t>Nicotiana</a:t>
            </a:r>
            <a:r>
              <a:rPr lang="fr-FR" sz="2200" dirty="0" smtClean="0"/>
              <a:t>, </a:t>
            </a:r>
            <a:r>
              <a:rPr lang="fr-FR" sz="2200" i="1" dirty="0"/>
              <a:t>Atropa</a:t>
            </a:r>
            <a:r>
              <a:rPr lang="fr-FR" sz="2200" dirty="0"/>
              <a:t>, </a:t>
            </a:r>
            <a:r>
              <a:rPr lang="fr-FR" sz="2200" i="1" dirty="0"/>
              <a:t>Datura</a:t>
            </a:r>
            <a:r>
              <a:rPr lang="fr-FR" sz="2200" dirty="0"/>
              <a:t>, </a:t>
            </a:r>
            <a:r>
              <a:rPr lang="fr-FR" sz="2200" i="1" dirty="0" err="1"/>
              <a:t>Solanum</a:t>
            </a:r>
            <a:r>
              <a:rPr lang="fr-FR" sz="2200" dirty="0" smtClean="0"/>
              <a:t>, </a:t>
            </a:r>
            <a:r>
              <a:rPr lang="fr-FR" sz="2200" dirty="0" err="1" smtClean="0"/>
              <a:t>Lycopersicon</a:t>
            </a:r>
            <a:r>
              <a:rPr lang="fr-FR" sz="2200" dirty="0" smtClean="0"/>
              <a:t>....</a:t>
            </a:r>
          </a:p>
          <a:p>
            <a:pPr marL="0" indent="0">
              <a:buNone/>
            </a:pPr>
            <a:r>
              <a:rPr lang="fr-FR" sz="1800" b="1" dirty="0"/>
              <a:t>Espèces </a:t>
            </a:r>
            <a:r>
              <a:rPr lang="fr-FR" sz="1800" dirty="0"/>
              <a:t>ex dans le genre </a:t>
            </a:r>
            <a:r>
              <a:rPr lang="fr-FR" sz="1800" i="1" dirty="0" err="1"/>
              <a:t>Solanum</a:t>
            </a:r>
            <a:r>
              <a:rPr lang="fr-FR" sz="1800" dirty="0"/>
              <a:t>, 1500 espèces (2500 dans la famille)</a:t>
            </a:r>
          </a:p>
          <a:p>
            <a:pPr marL="0" indent="0">
              <a:buNone/>
            </a:pPr>
            <a:r>
              <a:rPr lang="pt-BR" sz="1800" dirty="0" smtClean="0"/>
              <a:t>      dont </a:t>
            </a:r>
            <a:r>
              <a:rPr lang="pt-BR" sz="1800" dirty="0"/>
              <a:t>: </a:t>
            </a:r>
            <a:r>
              <a:rPr lang="pt-BR" sz="1800" i="1" dirty="0">
                <a:solidFill>
                  <a:srgbClr val="0000FF"/>
                </a:solidFill>
              </a:rPr>
              <a:t>Solanum tuberosum</a:t>
            </a:r>
            <a:r>
              <a:rPr lang="pt-BR" sz="1800" dirty="0">
                <a:solidFill>
                  <a:srgbClr val="0000FF"/>
                </a:solidFill>
              </a:rPr>
              <a:t>, </a:t>
            </a:r>
            <a:r>
              <a:rPr lang="pt-BR" sz="1800" dirty="0" smtClean="0">
                <a:solidFill>
                  <a:srgbClr val="0000FF"/>
                </a:solidFill>
              </a:rPr>
              <a:t> </a:t>
            </a:r>
            <a:r>
              <a:rPr lang="pt-BR" sz="1800" i="1" dirty="0" smtClean="0">
                <a:solidFill>
                  <a:srgbClr val="0000FF"/>
                </a:solidFill>
              </a:rPr>
              <a:t>Solanum melongena , </a:t>
            </a:r>
            <a:r>
              <a:rPr lang="pt-BR" sz="1800" i="1" dirty="0">
                <a:solidFill>
                  <a:srgbClr val="0000FF"/>
                </a:solidFill>
              </a:rPr>
              <a:t>Solanum nigrum</a:t>
            </a:r>
            <a:r>
              <a:rPr lang="pt-BR" sz="1800" dirty="0">
                <a:solidFill>
                  <a:srgbClr val="0000FF"/>
                </a:solidFill>
              </a:rPr>
              <a:t>,...</a:t>
            </a:r>
            <a:endParaRPr lang="fr-FR" sz="1800" dirty="0">
              <a:solidFill>
                <a:srgbClr val="0000FF"/>
              </a:solidFill>
            </a:endParaRPr>
          </a:p>
        </p:txBody>
      </p:sp>
      <p:sp>
        <p:nvSpPr>
          <p:cNvPr id="4" name="Flèche droite 3"/>
          <p:cNvSpPr/>
          <p:nvPr/>
        </p:nvSpPr>
        <p:spPr>
          <a:xfrm>
            <a:off x="539552" y="476672"/>
            <a:ext cx="504056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Flèche droite 4"/>
          <p:cNvSpPr/>
          <p:nvPr/>
        </p:nvSpPr>
        <p:spPr>
          <a:xfrm>
            <a:off x="594172" y="1798024"/>
            <a:ext cx="504056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Flèche droite 5"/>
          <p:cNvSpPr/>
          <p:nvPr/>
        </p:nvSpPr>
        <p:spPr>
          <a:xfrm>
            <a:off x="621458" y="2197256"/>
            <a:ext cx="504056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Flèche droite 6"/>
          <p:cNvSpPr/>
          <p:nvPr/>
        </p:nvSpPr>
        <p:spPr>
          <a:xfrm>
            <a:off x="525934" y="2924944"/>
            <a:ext cx="504056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0994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188640"/>
            <a:ext cx="8229600" cy="5937523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01413"/>
            <a:ext cx="4733925" cy="5835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261" y="201413"/>
            <a:ext cx="5630416" cy="5080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5397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280920" cy="247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698" y="2060848"/>
            <a:ext cx="2276475" cy="35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2647" y="2403773"/>
            <a:ext cx="1962150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737148"/>
            <a:ext cx="8280920" cy="3428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9838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4371975" cy="284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8763" y="260648"/>
            <a:ext cx="3003082" cy="462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108623"/>
            <a:ext cx="2047875" cy="272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2287" y="3108623"/>
            <a:ext cx="2276475" cy="2840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6964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188640"/>
            <a:ext cx="8229600" cy="5937523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640"/>
            <a:ext cx="2857500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6318" y="188640"/>
            <a:ext cx="2764781" cy="3547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046140"/>
            <a:ext cx="2857500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060848"/>
            <a:ext cx="3456384" cy="4081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2231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188640"/>
            <a:ext cx="8229600" cy="5937523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389" y="188854"/>
            <a:ext cx="8267700" cy="5912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9670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116632"/>
            <a:ext cx="8229600" cy="6009531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640"/>
            <a:ext cx="8208912" cy="59264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1766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8280920" cy="5815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5384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93786"/>
            <a:ext cx="7410450" cy="447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" y="841461"/>
            <a:ext cx="4076700" cy="88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841462"/>
            <a:ext cx="1322834" cy="1400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841461"/>
            <a:ext cx="1505794" cy="1363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988840"/>
            <a:ext cx="1990725" cy="299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561376"/>
            <a:ext cx="3737341" cy="2042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" y="4887852"/>
            <a:ext cx="1713037" cy="225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1518" y="2074916"/>
            <a:ext cx="340042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8269" y="2561376"/>
            <a:ext cx="2367118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3728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3"/>
            <a:ext cx="3528392" cy="5688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0102" y="620688"/>
            <a:ext cx="3206070" cy="2448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1531" y="3068959"/>
            <a:ext cx="2376264" cy="2448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3662" y="5661248"/>
            <a:ext cx="2066925" cy="28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6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253" y="483211"/>
            <a:ext cx="4968552" cy="35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0805" y="483211"/>
            <a:ext cx="3390900" cy="35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663" y="846462"/>
            <a:ext cx="2552700" cy="752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279" y="1760550"/>
            <a:ext cx="2419350" cy="37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427175"/>
            <a:ext cx="2733675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Flèche droite 3"/>
          <p:cNvSpPr/>
          <p:nvPr/>
        </p:nvSpPr>
        <p:spPr>
          <a:xfrm>
            <a:off x="3023121" y="1760550"/>
            <a:ext cx="609668" cy="276226"/>
          </a:xfrm>
          <a:prstGeom prst="rightArrow">
            <a:avLst/>
          </a:prstGeom>
          <a:solidFill>
            <a:srgbClr val="00B05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00B050"/>
              </a:solidFill>
            </a:endParaRPr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279" y="2370150"/>
            <a:ext cx="8102195" cy="1010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771" y="3381105"/>
            <a:ext cx="8274936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6548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2000" b="1" dirty="0"/>
              <a:t>Angiospermes</a:t>
            </a:r>
            <a:endParaRPr lang="fr-FR" sz="2000" dirty="0"/>
          </a:p>
          <a:p>
            <a:pPr marL="0" indent="0">
              <a:buNone/>
            </a:pPr>
            <a:r>
              <a:rPr lang="fr-FR" sz="2000" dirty="0" smtClean="0"/>
              <a:t>  56 </a:t>
            </a:r>
            <a:r>
              <a:rPr lang="fr-FR" sz="2000" dirty="0"/>
              <a:t>Ordres, 445 Familles, 250 000 à 300 000 espèces </a:t>
            </a:r>
            <a:r>
              <a:rPr lang="fr-FR" sz="2000" dirty="0" smtClean="0"/>
              <a:t>décrites</a:t>
            </a:r>
          </a:p>
          <a:p>
            <a:pPr marL="0" indent="0">
              <a:buNone/>
            </a:pPr>
            <a:r>
              <a:rPr lang="fr-FR" sz="2000" dirty="0" smtClean="0"/>
              <a:t>  France </a:t>
            </a:r>
            <a:r>
              <a:rPr lang="fr-FR" sz="2000" dirty="0"/>
              <a:t>: plus de 6 000 espèces dont 4 900 espèces indigènes</a:t>
            </a:r>
          </a:p>
          <a:p>
            <a:pPr marL="0" indent="0">
              <a:buNone/>
            </a:pPr>
            <a:r>
              <a:rPr lang="fr-FR" sz="2000" dirty="0" smtClean="0"/>
              <a:t>  750 </a:t>
            </a:r>
            <a:r>
              <a:rPr lang="fr-FR" sz="2000" dirty="0"/>
              <a:t>espèces sont endémiques ou </a:t>
            </a:r>
            <a:r>
              <a:rPr lang="fr-FR" sz="2000" dirty="0" err="1" smtClean="0"/>
              <a:t>sub</a:t>
            </a:r>
            <a:r>
              <a:rPr lang="fr-FR" sz="2000" dirty="0" smtClean="0"/>
              <a:t>-endémiques</a:t>
            </a:r>
          </a:p>
          <a:p>
            <a:endParaRPr lang="fr-FR" sz="2000" dirty="0"/>
          </a:p>
        </p:txBody>
      </p:sp>
      <p:sp>
        <p:nvSpPr>
          <p:cNvPr id="4" name="Rectangle 3"/>
          <p:cNvSpPr/>
          <p:nvPr/>
        </p:nvSpPr>
        <p:spPr>
          <a:xfrm>
            <a:off x="2286000" y="3429000"/>
            <a:ext cx="4572000" cy="646331"/>
          </a:xfrm>
          <a:prstGeom prst="rect">
            <a:avLst/>
          </a:prstGeom>
          <a:solidFill>
            <a:srgbClr val="FFC000"/>
          </a:solidFill>
        </p:spPr>
        <p:txBody>
          <a:bodyPr>
            <a:spAutoFit/>
          </a:bodyPr>
          <a:lstStyle/>
          <a:p>
            <a:r>
              <a:rPr lang="fr-FR" dirty="0"/>
              <a:t>800 espèces menacées</a:t>
            </a:r>
          </a:p>
          <a:p>
            <a:r>
              <a:rPr lang="fr-FR" dirty="0"/>
              <a:t>486 espèces très menacées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988840"/>
            <a:ext cx="4352925" cy="127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0677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394205" cy="58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6702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352928" cy="58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riangle isocèle 1"/>
          <p:cNvSpPr/>
          <p:nvPr/>
        </p:nvSpPr>
        <p:spPr>
          <a:xfrm rot="1261845">
            <a:off x="6275251" y="4465603"/>
            <a:ext cx="2767100" cy="1080120"/>
          </a:xfrm>
          <a:prstGeom prst="triangle">
            <a:avLst>
              <a:gd name="adj" fmla="val 78149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002060"/>
                </a:solidFill>
              </a:rPr>
              <a:t>C'est une neurotoxine</a:t>
            </a:r>
          </a:p>
        </p:txBody>
      </p:sp>
    </p:spTree>
    <p:extLst>
      <p:ext uri="{BB962C8B-B14F-4D97-AF65-F5344CB8AC3E}">
        <p14:creationId xmlns:p14="http://schemas.microsoft.com/office/powerpoint/2010/main" val="3226775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96752"/>
            <a:ext cx="2505075" cy="500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1025204"/>
            <a:ext cx="2676525" cy="477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487" y="844327"/>
            <a:ext cx="2990850" cy="35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94" y="394954"/>
            <a:ext cx="5048250" cy="360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0567" y="746956"/>
            <a:ext cx="3514725" cy="28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6874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352928" cy="59210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7726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80920" cy="5949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503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7"/>
            <a:ext cx="8352928" cy="58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8194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9575"/>
            <a:ext cx="8280919" cy="5755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0710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280919" cy="58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8316416" y="5805264"/>
            <a:ext cx="432047" cy="36004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7647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640"/>
            <a:ext cx="8352928" cy="5964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6539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208912" cy="2190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523406"/>
            <a:ext cx="8208912" cy="37139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Ellipse 1"/>
          <p:cNvSpPr/>
          <p:nvPr/>
        </p:nvSpPr>
        <p:spPr>
          <a:xfrm>
            <a:off x="971600" y="6237312"/>
            <a:ext cx="7992888" cy="504056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50" dirty="0">
                <a:solidFill>
                  <a:schemeClr val="tx1"/>
                </a:solidFill>
              </a:rPr>
              <a:t>La </a:t>
            </a:r>
            <a:r>
              <a:rPr lang="fr-FR" sz="1050" i="1" dirty="0">
                <a:solidFill>
                  <a:schemeClr val="tx1"/>
                </a:solidFill>
              </a:rPr>
              <a:t>morphine</a:t>
            </a:r>
            <a:r>
              <a:rPr lang="fr-FR" sz="1050" dirty="0">
                <a:solidFill>
                  <a:schemeClr val="tx1"/>
                </a:solidFill>
              </a:rPr>
              <a:t> (du grec </a:t>
            </a:r>
            <a:r>
              <a:rPr lang="fr-FR" sz="1050" dirty="0" err="1">
                <a:solidFill>
                  <a:schemeClr val="tx1"/>
                </a:solidFill>
              </a:rPr>
              <a:t>Μορφεύς</a:t>
            </a:r>
            <a:r>
              <a:rPr lang="fr-FR" sz="1050" dirty="0">
                <a:solidFill>
                  <a:schemeClr val="tx1"/>
                </a:solidFill>
              </a:rPr>
              <a:t>, Morphée, dieu grec du sommeil et des Rêves) est un alcaloïde de l'opium utilisé comme médicament contre la douleur </a:t>
            </a:r>
            <a:r>
              <a:rPr lang="fr-FR" sz="1050" b="1" dirty="0">
                <a:solidFill>
                  <a:schemeClr val="tx1"/>
                </a:solidFill>
              </a:rPr>
              <a:t>...</a:t>
            </a:r>
            <a:endParaRPr lang="fr-FR" sz="105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155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116632"/>
            <a:ext cx="8229600" cy="6009531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632"/>
            <a:ext cx="8352927" cy="6179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870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8352928" cy="5963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6040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7"/>
            <a:ext cx="8280920" cy="5815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6231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80920" cy="5897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435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280920" cy="58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6169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208912" cy="1247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8506"/>
            <a:ext cx="4829175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42356"/>
            <a:ext cx="5562600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034" y="1989580"/>
            <a:ext cx="5772150" cy="361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636912"/>
            <a:ext cx="5143500" cy="504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918" y="3086020"/>
            <a:ext cx="5591175" cy="178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325" y="3501008"/>
            <a:ext cx="3162300" cy="2640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lèche droite 1"/>
          <p:cNvSpPr/>
          <p:nvPr/>
        </p:nvSpPr>
        <p:spPr>
          <a:xfrm>
            <a:off x="3059832" y="3976607"/>
            <a:ext cx="2429493" cy="388497"/>
          </a:xfrm>
          <a:prstGeom prst="rightArrow">
            <a:avLst/>
          </a:prstGeom>
          <a:solidFill>
            <a:srgbClr val="FFFF0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9653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pPr marL="0" indent="0">
              <a:buNone/>
            </a:pPr>
            <a:endParaRPr lang="fr-FR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8280920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3293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173" y="548680"/>
            <a:ext cx="1957595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548680"/>
            <a:ext cx="2055676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570938"/>
            <a:ext cx="4081636" cy="3265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1810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3137917" cy="466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508931"/>
            <a:ext cx="31242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4827" y="866056"/>
            <a:ext cx="1914525" cy="552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4902" y="2276872"/>
            <a:ext cx="3295650" cy="136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5415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3333750" cy="2533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31263"/>
            <a:ext cx="2381250" cy="3385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3681" y="346580"/>
            <a:ext cx="2762250" cy="180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063" y="3212976"/>
            <a:ext cx="3316231" cy="2901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2703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428625"/>
            <a:ext cx="8267700" cy="57366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7884368" y="5877272"/>
            <a:ext cx="432048" cy="21602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88605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741"/>
            <a:ext cx="8352928" cy="602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9072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fr-FR" sz="11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764704"/>
            <a:ext cx="3600400" cy="329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884" y="240829"/>
            <a:ext cx="285750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012" y="764704"/>
            <a:ext cx="2790825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2437" y="374179"/>
            <a:ext cx="3200400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0896" y="592180"/>
            <a:ext cx="2113619" cy="904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884" y="3645024"/>
            <a:ext cx="4030108" cy="19488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060228"/>
            <a:ext cx="4194523" cy="3033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2837" y="1350640"/>
            <a:ext cx="2165332" cy="17084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0806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80920" cy="46630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293096"/>
            <a:ext cx="5472608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4923706"/>
            <a:ext cx="2808312" cy="1505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636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908720"/>
            <a:ext cx="2943225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871" y="289595"/>
            <a:ext cx="2924897" cy="619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988840"/>
            <a:ext cx="2047875" cy="28708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08" y="306530"/>
            <a:ext cx="2094996" cy="5858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9238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57213"/>
            <a:ext cx="2390775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0780" y="543139"/>
            <a:ext cx="2466975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21" y="2471738"/>
            <a:ext cx="1743075" cy="2619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9063" y="543139"/>
            <a:ext cx="2466975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5696" y="2557463"/>
            <a:ext cx="2628900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4596" y="2557462"/>
            <a:ext cx="2628900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5696" y="4288873"/>
            <a:ext cx="2400300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6878" y="4346023"/>
            <a:ext cx="2466975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0825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75" y="332656"/>
            <a:ext cx="8248650" cy="59395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196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pPr marL="0" indent="0">
              <a:buNone/>
            </a:pPr>
            <a:endParaRPr lang="fr-FR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332656"/>
            <a:ext cx="8267700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628800"/>
            <a:ext cx="3701801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549722"/>
            <a:ext cx="3240360" cy="2472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548036"/>
            <a:ext cx="1584176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6723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encrypted-tbn0.gstatic.com/images?q=tbn:ANd9GcQmmeEnopMDXu-3pvjJrMUzF2XJNZzLO5YA3Wm_wJi0Ubde5xWd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92660"/>
            <a:ext cx="2808312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http://file.blog-24.com/utili/90000/87000/87445/file/blog/arton505.jpg"/>
          <p:cNvSpPr>
            <a:spLocks noChangeAspect="1" noChangeArrowheads="1"/>
          </p:cNvSpPr>
          <p:nvPr/>
        </p:nvSpPr>
        <p:spPr bwMode="auto">
          <a:xfrm>
            <a:off x="63500" y="-136525"/>
            <a:ext cx="6191250" cy="464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81504"/>
            <a:ext cx="3096344" cy="3812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 descr="https://encrypted-tbn0.gstatic.com/images?q=tbn:ANd9GcRBLKutxh_Q87TAthwpm06_ZSH3KBZP-WKGE-0yDktlSSTLu4y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679" y="3933055"/>
            <a:ext cx="2448272" cy="2420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https://encrypted-tbn0.gstatic.com/images?q=tbn:ANd9GcRLdN17-M_11pGVO6B34NmeH0t99Iw9FT54WWFgb-Wbc5hUdVlnB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9125" y="4100952"/>
            <a:ext cx="3095625" cy="2640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lèche droite rayée 4"/>
          <p:cNvSpPr/>
          <p:nvPr/>
        </p:nvSpPr>
        <p:spPr>
          <a:xfrm>
            <a:off x="3419872" y="2564904"/>
            <a:ext cx="1584176" cy="1224136"/>
          </a:xfrm>
          <a:prstGeom prst="striped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Flèche droite rayée 9"/>
          <p:cNvSpPr/>
          <p:nvPr/>
        </p:nvSpPr>
        <p:spPr>
          <a:xfrm rot="10800000">
            <a:off x="6696236" y="4757501"/>
            <a:ext cx="1584176" cy="1224136"/>
          </a:xfrm>
          <a:prstGeom prst="striped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Flèche droite rayée 10"/>
          <p:cNvSpPr/>
          <p:nvPr/>
        </p:nvSpPr>
        <p:spPr>
          <a:xfrm rot="10800000">
            <a:off x="2123728" y="5143300"/>
            <a:ext cx="1584176" cy="1224136"/>
          </a:xfrm>
          <a:prstGeom prst="striped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2672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620688"/>
            <a:ext cx="8229600" cy="5505475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71500"/>
            <a:ext cx="8280920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0102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2444" y="416008"/>
            <a:ext cx="2268028" cy="2607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6084900" cy="58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4189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8280920" cy="5760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0723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édian">
  <a:themeElements>
    <a:clrScheme name="Mé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é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é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2507</TotalTime>
  <Words>414</Words>
  <Application>Microsoft Office PowerPoint</Application>
  <PresentationFormat>Affichage à l'écran (4:3)</PresentationFormat>
  <Paragraphs>52</Paragraphs>
  <Slides>132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132</vt:i4>
      </vt:variant>
    </vt:vector>
  </HeadingPairs>
  <TitlesOfParts>
    <vt:vector size="133" baseType="lpstr">
      <vt:lpstr>Médian</vt:lpstr>
      <vt:lpstr>Systématique des Angiospermes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2.1.1.a. Monocotylédones archaïques                                                                         fleurs souvent apérianthées     Ordre des Acorales     Ordre des Alismatales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Cours de Botanique</dc:title>
  <dc:creator>Compaq</dc:creator>
  <cp:lastModifiedBy>BRAHIM</cp:lastModifiedBy>
  <cp:revision>113</cp:revision>
  <dcterms:created xsi:type="dcterms:W3CDTF">2013-10-08T21:09:54Z</dcterms:created>
  <dcterms:modified xsi:type="dcterms:W3CDTF">2020-03-12T14:48:10Z</dcterms:modified>
</cp:coreProperties>
</file>