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81" r:id="rId3"/>
    <p:sldId id="261" r:id="rId4"/>
    <p:sldId id="267" r:id="rId5"/>
    <p:sldId id="282" r:id="rId6"/>
    <p:sldId id="283" r:id="rId7"/>
    <p:sldId id="268" r:id="rId8"/>
    <p:sldId id="272" r:id="rId9"/>
    <p:sldId id="276" r:id="rId10"/>
    <p:sldId id="28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99B528-4743-4C6B-B22A-15667DCE06F9}" type="datetimeFigureOut">
              <a:rPr lang="fr-FR" smtClean="0"/>
              <a:pPr/>
              <a:t>02/01/2025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EB43011-4E24-490A-961B-60961015D52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28596" y="2428868"/>
            <a:ext cx="8515352" cy="2286016"/>
          </a:xfrm>
        </p:spPr>
        <p:txBody>
          <a:bodyPr>
            <a:normAutofit fontScale="92500"/>
          </a:bodyPr>
          <a:lstStyle/>
          <a:p>
            <a:pPr algn="ctr" rtl="1">
              <a:buNone/>
            </a:pPr>
            <a:r>
              <a:rPr lang="ar-SA" sz="5400" b="1" i="1" baseline="0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sz="5400" b="1" i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وأخلاقيات المهنة في الجزائر</a:t>
            </a:r>
            <a:endParaRPr lang="ar-DZ" sz="5400" b="1" i="1" baseline="0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 rtl="1">
              <a:buNone/>
            </a:pPr>
            <a:r>
              <a:rPr lang="en-US" sz="5400" b="1" i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Governance and Professional Ethics in Algeria</a:t>
            </a:r>
            <a:endParaRPr lang="ar-DZ" sz="5400" b="1" i="1" baseline="0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 rtl="1">
              <a:buNone/>
            </a:pPr>
            <a:endParaRPr lang="fr-FR" sz="5400" i="1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contenu 3"/>
          <p:cNvSpPr txBox="1">
            <a:spLocks/>
          </p:cNvSpPr>
          <p:nvPr/>
        </p:nvSpPr>
        <p:spPr>
          <a:xfrm>
            <a:off x="642910" y="1000108"/>
            <a:ext cx="8229600" cy="1328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6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    محاضرة</a:t>
            </a:r>
            <a:r>
              <a:rPr kumimoji="0" lang="ar-DZ" sz="6600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abic Typesetting" pitchFamily="66" charset="-78"/>
                <a:ea typeface="+mn-ea"/>
                <a:cs typeface="Arabic Typesetting" pitchFamily="66" charset="-78"/>
              </a:rPr>
              <a:t> 05</a:t>
            </a:r>
            <a:endParaRPr kumimoji="0" lang="fr-FR" sz="66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نظم </a:t>
            </a:r>
            <a:r>
              <a:rPr lang="ar-DZ" sz="2800" b="1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DZ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----- </a:t>
            </a:r>
            <a:r>
              <a:rPr lang="fr-FR" sz="2800" b="1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Governance</a:t>
            </a:r>
            <a:r>
              <a:rPr lang="fr-FR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b="1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systems</a:t>
            </a:r>
            <a:endParaRPr lang="ar-DZ" sz="2800" b="1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2800" i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الفساد </a:t>
            </a:r>
            <a:r>
              <a:rPr lang="ar-DZ" sz="2800" i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------- </a:t>
            </a:r>
            <a:r>
              <a:rPr lang="fr-FR" sz="2800" i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fr-FR" sz="2800" i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corruption</a:t>
            </a:r>
            <a:endParaRPr lang="ar-DZ" sz="2800" i="1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4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المفتشيات</a:t>
            </a:r>
            <a:r>
              <a:rPr lang="ar-DZ" sz="24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24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الوظيفية ----- </a:t>
            </a:r>
            <a:r>
              <a:rPr lang="fr-FR" sz="24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Functional</a:t>
            </a:r>
            <a:r>
              <a:rPr lang="fr-FR" sz="24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4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Inspectorates</a:t>
            </a:r>
            <a:endParaRPr lang="ar-DZ" sz="24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عقوبات 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قانونية ------ </a:t>
            </a:r>
            <a:r>
              <a:rPr lang="fr-FR" sz="28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Legal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penalties</a:t>
            </a:r>
            <a:endParaRPr lang="ar-DZ" sz="28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سرية </a:t>
            </a:r>
            <a:r>
              <a:rPr lang="ar-SA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المعلومات</a:t>
            </a:r>
            <a:r>
              <a:rPr lang="ar-DZ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----------- </a:t>
            </a:r>
            <a:r>
              <a:rPr lang="fr-FR" sz="2800" b="1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Confidentiality</a:t>
            </a:r>
            <a:r>
              <a:rPr lang="fr-FR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of </a:t>
            </a:r>
            <a:r>
              <a:rPr lang="fr-FR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information</a:t>
            </a:r>
            <a:endParaRPr lang="ar-DZ" sz="2800" b="1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تكافؤ الفرص</a:t>
            </a:r>
            <a:r>
              <a:rPr lang="fr-FR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r>
              <a:rPr lang="ar-DZ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-------- </a:t>
            </a:r>
            <a:r>
              <a:rPr lang="fr-FR" sz="2800" b="1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Equal</a:t>
            </a:r>
            <a:r>
              <a:rPr lang="fr-FR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b="1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opportunities</a:t>
            </a:r>
            <a:endParaRPr lang="ar-DZ" sz="2800" b="1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الثقافة </a:t>
            </a:r>
            <a:r>
              <a:rPr lang="ar-SA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المؤسسية</a:t>
            </a:r>
            <a:r>
              <a:rPr lang="ar-DZ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-------- </a:t>
            </a:r>
            <a:r>
              <a:rPr lang="fr-FR" sz="2800" b="1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Organizational</a:t>
            </a:r>
            <a:r>
              <a:rPr lang="fr-FR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culture</a:t>
            </a:r>
            <a:endParaRPr lang="ar-DZ" sz="2800" b="1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الإصلاحات </a:t>
            </a:r>
            <a:r>
              <a:rPr lang="ar-SA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القانونية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--------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The </a:t>
            </a:r>
            <a:r>
              <a:rPr lang="fr-FR" sz="28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legal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reforms</a:t>
            </a:r>
            <a:endParaRPr lang="ar-DZ" sz="28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الوعي 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المجتمعي-------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Social </a:t>
            </a:r>
            <a:r>
              <a:rPr lang="fr-FR" sz="28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awareness</a:t>
            </a:r>
            <a:endParaRPr lang="ar-DZ" sz="28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الذكاء 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الاصطناعي------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Artificial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Intelligence</a:t>
            </a:r>
            <a:endParaRPr lang="ar-DZ" sz="28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just" rtl="1"/>
            <a:r>
              <a:rPr lang="ar-DZ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مصطلحات اللغة الإنجليزية</a:t>
            </a:r>
            <a:endParaRPr lang="fr-FR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928670"/>
            <a:ext cx="778674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تمهيـــــــــد </a:t>
            </a:r>
          </a:p>
          <a:p>
            <a:pPr algn="just" rtl="1"/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تسعى الجزائر دوما إلى تنظيم وإدارة الشؤون العامة والخاصة في البلاد بطريقة شفافة، </a:t>
            </a:r>
            <a:r>
              <a:rPr lang="ar-DZ" sz="32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مسؤولة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، وعادلة. ف</a:t>
            </a:r>
            <a:r>
              <a:rPr lang="ar-SA" sz="32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أصبحت محور اهتمام كبير خاصة في ظل التحديات الاقتصادية والسياسية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،و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تعمل الحكومة الجزائرية على تحسين نظم </a:t>
            </a:r>
            <a:r>
              <a:rPr lang="ar-SA" sz="32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،وذلك من خلال تعزيز سيادة القانون، ومكافحة الفساد، وضمان المشاركة الشعبية، وحماية حقوق الإنسان لتحقيق التنمية المستدامة. </a:t>
            </a:r>
          </a:p>
          <a:p>
            <a:pPr algn="just" rtl="1"/>
            <a:endParaRPr lang="fr-FR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348" y="571480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40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اجراءات</a:t>
            </a:r>
            <a:r>
              <a:rPr lang="ar-DZ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 الجزائر في تحسين نظم </a:t>
            </a:r>
            <a:r>
              <a:rPr lang="ar-DZ" sz="40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endParaRPr lang="ar-DZ" sz="40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en-US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Algeria's Measures to Improve Governance</a:t>
            </a:r>
            <a:endParaRPr lang="ar-DZ" sz="40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Arial" charset="0"/>
              <a:buChar char="•"/>
            </a:pP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محاربة الفساد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Fighting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corruption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إنشاء هيئات لمكافحة الفساد مثل </a:t>
            </a:r>
            <a:r>
              <a:rPr lang="ar-SA" sz="3200" i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الهيئة الوطنية للوقاية من الفساد ومكافحته</a:t>
            </a:r>
            <a:r>
              <a:rPr lang="fr-FR" sz="3200" i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>
              <a:buFont typeface="Arial" charset="0"/>
              <a:buChar char="•"/>
            </a:pP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تعزيز الشفافية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Promote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transparency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إصدار قوانين تفرض الإفصاح عن المعلومات المالية والإدارية للمؤسسات</a:t>
            </a:r>
            <a:r>
              <a:rPr lang="fr-FR" sz="3200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Arial" charset="0"/>
              <a:buChar char="•"/>
            </a:pPr>
            <a:r>
              <a:rPr lang="ar-SA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إصلاح القطاع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العام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Public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Sector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Reform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SA" sz="3200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تحسين أداء الإدارة العمومية وتحديث القوانين لتحسين 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الخدمات</a:t>
            </a:r>
            <a:endParaRPr lang="ar-DZ" sz="32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Arial" charset="0"/>
              <a:buChar char="•"/>
            </a:pPr>
            <a:r>
              <a:rPr lang="ar-SA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إشراك المجتمع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المدني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Engaging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civil society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تشجيع </a:t>
            </a:r>
            <a:r>
              <a:rPr lang="ar-SA" sz="3200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منظمات المجتمع المدني على مراقبة الأداء الحكومي</a:t>
            </a:r>
            <a:r>
              <a:rPr lang="fr-FR" sz="3200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algn="just" rtl="1"/>
            <a:r>
              <a:rPr lang="ar-SA" sz="48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أخلاقيات </a:t>
            </a:r>
            <a:r>
              <a:rPr lang="ar-SA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المهنة</a:t>
            </a:r>
            <a:r>
              <a:rPr lang="fr-FR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في الجزائر(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Professional 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Ethics</a:t>
            </a:r>
            <a:r>
              <a:rPr lang="fr-F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fr-F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Algeria</a:t>
            </a:r>
            <a:r>
              <a:rPr lang="ar-DZ" sz="4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endParaRPr lang="fr-FR" sz="4800" baseline="0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تسعى الحكومة الجزائرية جاهدة في مسألة أخلاقيات 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المهنة 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أن تحقق تقدما مرضيا  باعتبارها جزءًا 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هامًا من البيئة المهنية والتنظيمية، حيث تهدف إلى ضمان السلوك الأخلاقي في العمل وحماية الحقوق والواجبات بين الأطراف المعنية.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200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تشير إلى مجموعة من المبادئ والقيم التي توجه سلوك العاملين في مختلف القطاعات. في الجزائر، يتم تعزيز أخلاقيات المهنة من خلال التشريعات، القوانين، وبرامج التوعية</a:t>
            </a:r>
            <a:r>
              <a:rPr lang="fr-FR" sz="3200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fr-FR" sz="3200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67264"/>
          </a:xfrm>
        </p:spPr>
        <p:txBody>
          <a:bodyPr>
            <a:noAutofit/>
          </a:bodyPr>
          <a:lstStyle/>
          <a:p>
            <a:pPr marL="514350" indent="-514350" algn="just" rtl="1">
              <a:buNone/>
            </a:pP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1) في الجانب 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القانوني 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والتنظيمي(</a:t>
            </a:r>
            <a:r>
              <a:rPr lang="en-US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On the legal and </a:t>
            </a:r>
            <a:r>
              <a:rPr lang="en-US" sz="28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organisational</a:t>
            </a:r>
            <a:r>
              <a:rPr lang="en-US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side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endParaRPr lang="ar-DZ" sz="28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إصدار 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قوانين وأنظمة لتحديد معايير السلوك المهني، مثل قوانين مكافحة الفساد (قانون الوقاية من الفساد ومكافحته - 2006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).</a:t>
            </a:r>
          </a:p>
          <a:p>
            <a:pPr algn="just" rtl="1">
              <a:buFont typeface="Wingdings" pitchFamily="2" charset="2"/>
              <a:buChar char="q"/>
            </a:pP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تطوير 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قوانين العمل والتنظيمات المهنية لحماية الحقوق.</a:t>
            </a:r>
          </a:p>
          <a:p>
            <a:pPr marL="514350" indent="-514350" algn="just" rtl="1">
              <a:buNone/>
            </a:pP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2) إنشاء 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الهيئات 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الرقابية (</a:t>
            </a:r>
            <a:r>
              <a:rPr lang="fr-FR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Establishment of </a:t>
            </a:r>
            <a:r>
              <a:rPr lang="fr-FR" sz="28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regulatory</a:t>
            </a:r>
            <a:r>
              <a:rPr lang="fr-FR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bodies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):</a:t>
            </a:r>
            <a:endParaRPr lang="ar-DZ" sz="28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مثل الهيئة الوطنية للوقاية من الفساد ومكافحته.</a:t>
            </a:r>
          </a:p>
          <a:p>
            <a:pPr algn="just" rtl="1">
              <a:buFont typeface="Wingdings" pitchFamily="2" charset="2"/>
              <a:buChar char="q"/>
            </a:pP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دعم </a:t>
            </a:r>
            <a:r>
              <a:rPr lang="ar-DZ" sz="28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المفتشيات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الوظيفية لضمان تطبيق أخلاقيات المهنة.</a:t>
            </a:r>
          </a:p>
          <a:p>
            <a:pPr algn="just" rtl="1">
              <a:buNone/>
            </a:pP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3) التدريب والتوعية (</a:t>
            </a:r>
            <a:r>
              <a:rPr lang="fr-FR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Training and </a:t>
            </a:r>
            <a:r>
              <a:rPr lang="fr-FR" sz="28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Awareness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):</a:t>
            </a:r>
            <a:endParaRPr lang="ar-DZ" sz="28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تنظيم دورات تدريبية وورش عمل للموظفين حول معايير السلوك 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الأخلاق</a:t>
            </a:r>
            <a:endParaRPr lang="ar-DZ" sz="28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تشجيع المؤسسات العامة والخاصة على تبني مدونات أخلاقيات مهنية</a:t>
            </a: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/>
            <a:endParaRPr lang="ar-DZ" sz="28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/>
            <a:endParaRPr lang="fr-FR" sz="2800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الإجراءات المتخذة من طرف الحكومة الجزائرية</a:t>
            </a:r>
            <a:endParaRPr lang="fr-FR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/>
          <a:lstStyle/>
          <a:p>
            <a:pPr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4) العقوبات: (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The sanctions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endParaRPr lang="ar-DZ" sz="32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DZ" sz="24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فرض عقوبات قانونية على المخالفين، سواء كانت جنائية أو إدارية.</a:t>
            </a:r>
          </a:p>
          <a:p>
            <a:pPr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5) تشجيع الشفافية (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Encourage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transparency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):</a:t>
            </a:r>
            <a:endParaRPr lang="ar-DZ" sz="32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DZ" sz="24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تطوير أنظمة للإبلاغ عن الفساد والممارسات غير الأخلاقية.</a:t>
            </a:r>
          </a:p>
          <a:p>
            <a:pPr algn="just" rtl="1">
              <a:buFont typeface="Wingdings" pitchFamily="2" charset="2"/>
              <a:buChar char="q"/>
            </a:pPr>
            <a:r>
              <a:rPr lang="ar-DZ" sz="24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حماية المبلغين عن المخالفات</a:t>
            </a:r>
            <a:r>
              <a:rPr lang="ar-DZ" sz="24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>
              <a:buNone/>
            </a:pPr>
            <a:r>
              <a:rPr lang="ar-DZ" sz="24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6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 </a:t>
            </a:r>
            <a:r>
              <a:rPr lang="ar-SA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اعتماد التكنولوجيا </a:t>
            </a:r>
            <a:r>
              <a:rPr lang="ar-SA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الحديثة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Adoption of modern </a:t>
            </a:r>
            <a:r>
              <a:rPr lang="fr-FR" sz="28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technology</a:t>
            </a:r>
            <a:r>
              <a:rPr lang="ar-DZ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):</a:t>
            </a:r>
            <a:endParaRPr lang="fr-FR" sz="28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Wingdings" pitchFamily="2" charset="2"/>
              <a:buChar char="q"/>
            </a:pPr>
            <a:r>
              <a:rPr lang="ar-DZ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</a:t>
            </a:r>
            <a:r>
              <a:rPr lang="ar-SA" sz="2800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لرقمنة</a:t>
            </a:r>
            <a:r>
              <a:rPr lang="fr-FR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Digitization</a:t>
            </a:r>
            <a:r>
              <a:rPr lang="fr-FR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SA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استخدام أنظمة تقنية لإدارة البيانات واتخاذ القرارات بشكل أسرع وأكثر دقة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>
              <a:buFont typeface="Wingdings" pitchFamily="2" charset="2"/>
              <a:buChar char="q"/>
            </a:pPr>
            <a:r>
              <a:rPr lang="ar-SA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أنظمة </a:t>
            </a:r>
            <a:r>
              <a:rPr lang="ar-SA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المراقبة</a:t>
            </a:r>
            <a:r>
              <a:rPr lang="fr-FR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Surveillance </a:t>
            </a:r>
            <a:r>
              <a:rPr lang="fr-FR" sz="2800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systems</a:t>
            </a:r>
            <a:r>
              <a:rPr lang="fr-FR" sz="28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SA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استخدام أدوات متقدمة لتتبع الأداء ومراقبة الامتثال</a:t>
            </a:r>
            <a:r>
              <a:rPr lang="fr-FR" sz="28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>
              <a:buNone/>
            </a:pPr>
            <a:endParaRPr lang="ar-DZ" sz="24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sz="44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أهم مظاهر أخلاقيات المهنة في </a:t>
            </a:r>
            <a:r>
              <a:rPr lang="ar-SA" sz="44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الجزائر</a:t>
            </a:r>
            <a:endParaRPr lang="ar-DZ" sz="4400" b="1" baseline="0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44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The main manifestations of professional ethics in Algeria</a:t>
            </a:r>
            <a:r>
              <a:rPr lang="ar-DZ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endParaRPr lang="ar-DZ" sz="36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Arial" charset="0"/>
              <a:buChar char="•"/>
            </a:pP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النزاهة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والشفافي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ة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(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Integrity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 and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transparency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  <a:sym typeface="Wingdings" pitchFamily="2" charset="2"/>
              </a:rPr>
              <a:t>):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2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الالتزام بالقوانين واحترام القيم الأخلاقية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b="1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Arial" charset="0"/>
              <a:buChar char="•"/>
            </a:pPr>
            <a:r>
              <a:rPr lang="ar-SA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المسؤولية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المهنية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Professional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Responsibility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 :</a:t>
            </a:r>
            <a:r>
              <a:rPr lang="ar-SA" sz="32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تأدية </a:t>
            </a:r>
            <a:r>
              <a:rPr lang="ar-SA" sz="32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العمل على أكمل وجه وتجنب الإهمال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b="1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Arial" charset="0"/>
              <a:buChar char="•"/>
            </a:pPr>
            <a:r>
              <a:rPr lang="ar-SA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احترام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الخصوصية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Respect for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privacy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 </a:t>
            </a:r>
            <a:r>
              <a:rPr lang="ar-DZ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SA" sz="32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الحفاظ </a:t>
            </a:r>
            <a:r>
              <a:rPr lang="ar-SA" sz="32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على سرية المعلومات المتعلقة بالعملاء أو المواطنين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b="1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Font typeface="Arial" charset="0"/>
              <a:buChar char="•"/>
            </a:pP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رفض المحسوبية والرشوة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Rejecting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favouritism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and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bribery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):</a:t>
            </a:r>
            <a:r>
              <a:rPr lang="ar-SA" sz="32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تعزيز </a:t>
            </a:r>
            <a:r>
              <a:rPr lang="ar-SA" sz="32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مبدأ تكافؤ الفرص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fr-FR" sz="3200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r" rtl="1"/>
            <a:r>
              <a:rPr lang="fr-FR" sz="4000" b="1" baseline="0" dirty="0" smtClean="0">
                <a:solidFill>
                  <a:srgbClr val="FFFF00"/>
                </a:solidFill>
                <a:latin typeface="Times New Roman"/>
                <a:cs typeface="Times New Roman"/>
              </a:rPr>
              <a:t>:</a:t>
            </a:r>
            <a:r>
              <a:rPr lang="ar-SA" sz="44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التحدي</a:t>
            </a:r>
            <a:r>
              <a:rPr lang="ar-DZ" sz="44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ـــــــــ</a:t>
            </a:r>
            <a:r>
              <a:rPr lang="ar-SA" sz="44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ات</a:t>
            </a:r>
            <a:r>
              <a:rPr lang="ar-DZ" sz="3600" b="1" dirty="0" smtClean="0">
                <a:solidFill>
                  <a:srgbClr val="FF0000"/>
                </a:solidFill>
                <a:latin typeface="Times New Roman"/>
              </a:rPr>
              <a:t>  </a:t>
            </a:r>
            <a:r>
              <a:rPr lang="ar-DZ" sz="3600" b="1" dirty="0" smtClean="0">
                <a:solidFill>
                  <a:srgbClr val="FF0000"/>
                </a:solidFill>
                <a:latin typeface="Times New Roman"/>
              </a:rPr>
              <a:t>(</a:t>
            </a:r>
            <a:r>
              <a:rPr lang="fr-FR" sz="3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 Challenges</a:t>
            </a:r>
            <a:r>
              <a:rPr lang="ar-DZ" sz="3600" b="1" dirty="0" smtClean="0">
                <a:solidFill>
                  <a:srgbClr val="FF0000"/>
                </a:solidFill>
                <a:latin typeface="Times New Roman"/>
              </a:rPr>
              <a:t>)</a:t>
            </a:r>
            <a:endParaRPr lang="fr-FR" sz="3600" b="1" baseline="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1)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ضعف </a:t>
            </a:r>
            <a:r>
              <a:rPr lang="ar-SA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تطبيق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القوانين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Weak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enforcement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of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laws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endParaRPr lang="ar-DZ" sz="3200" b="1" baseline="0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2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على </a:t>
            </a:r>
            <a:r>
              <a:rPr lang="ar-SA" sz="32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الرغم من وجود تشريعات واضحة، إلا أن التطبيق يعاني من بعض العوائق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b="1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2) 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انتشار الفساد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spread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of corruption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endParaRPr lang="ar-DZ" sz="3200" b="1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2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يُشكل الفساد عائقًا كبيرًا أمام تحقيق </a:t>
            </a:r>
            <a:r>
              <a:rPr lang="ar-SA" sz="3200" b="1" dirty="0" err="1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ar-SA" sz="32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الفعالة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b="1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3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 </a:t>
            </a:r>
            <a:r>
              <a:rPr lang="ar-DZ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ن</a:t>
            </a:r>
            <a:r>
              <a:rPr lang="ar-SA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قص </a:t>
            </a:r>
            <a:r>
              <a:rPr lang="ar-SA" sz="32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الوعي</a:t>
            </a:r>
            <a:r>
              <a:rPr lang="fr-FR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lack</a:t>
            </a:r>
            <a:r>
              <a:rPr lang="fr-FR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of </a:t>
            </a:r>
            <a:r>
              <a:rPr lang="fr-FR" sz="3200" b="1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awareness</a:t>
            </a:r>
            <a:r>
              <a:rPr lang="ar-DZ" sz="3200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 algn="r" rtl="1"/>
            <a:r>
              <a:rPr lang="ar-SA" sz="3200" b="1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ضعف </a:t>
            </a:r>
            <a:r>
              <a:rPr lang="ar-SA" sz="32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الثقافة المؤسسية فيما يتعلق بأهمية أخلاقيات المهنة </a:t>
            </a:r>
            <a:r>
              <a:rPr lang="ar-SA" sz="3200" b="1" dirty="0" err="1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والحوكمة</a:t>
            </a:r>
            <a:r>
              <a:rPr lang="fr-FR" sz="3200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b="1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4</a:t>
            </a: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 </a:t>
            </a: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نقص </a:t>
            </a: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الرقابة (</a:t>
            </a:r>
            <a:r>
              <a:rPr lang="fr-FR" sz="3200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Lack</a:t>
            </a:r>
            <a:r>
              <a:rPr lang="fr-FR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of </a:t>
            </a:r>
            <a:r>
              <a:rPr lang="fr-FR" sz="3200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oversight</a:t>
            </a: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):</a:t>
            </a:r>
            <a:endParaRPr lang="ar-DZ" sz="3200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/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عدم وجود رقابة فعالة في بعض المؤسسات.</a:t>
            </a:r>
          </a:p>
          <a:p>
            <a:pPr algn="just" rtl="1"/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غياب التنسيق بين الهيئات الرقابية المختلفة.</a:t>
            </a:r>
          </a:p>
          <a:p>
            <a:pPr algn="r" rtl="1">
              <a:buNone/>
            </a:pPr>
            <a:endParaRPr lang="fr-FR" sz="3200" b="1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algn="just" rtl="1"/>
            <a:r>
              <a:rPr lang="ar-SA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الآفاق </a:t>
            </a:r>
            <a:r>
              <a:rPr lang="ar-SA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المستقبلية</a:t>
            </a:r>
            <a:r>
              <a:rPr lang="ar-DZ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(</a:t>
            </a:r>
            <a:r>
              <a:rPr lang="fr-FR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Future Prospects</a:t>
            </a:r>
            <a:r>
              <a:rPr lang="ar-DZ" b="1" baseline="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fr-FR" b="1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endParaRPr lang="fr-FR" b="1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تعزيز الإصلاحات القانونية لزيادة كفاءة </a:t>
            </a:r>
            <a:r>
              <a:rPr lang="ar-SA" sz="3200" dirty="0" err="1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الحوكمة</a:t>
            </a:r>
            <a:r>
              <a:rPr lang="fr-FR" sz="3200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200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نشر برامج تدريبية لتثقيف العاملين حول أخلاقيات المهنة</a:t>
            </a:r>
            <a:r>
              <a:rPr lang="fr-FR" sz="3200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DZ" sz="3200" baseline="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200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تقوية دور مؤسسات الرقابة والمساءلة لضمان الالتزام بالمبادئ 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الأخلاقية</a:t>
            </a:r>
            <a:endParaRPr lang="ar-DZ" sz="3200" dirty="0" smtClean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rtl="1"/>
            <a:r>
              <a:rPr lang="fr-FR" sz="3200" baseline="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r>
              <a:rPr lang="ar-DZ" sz="3200" dirty="0" smtClean="0"/>
              <a:t> 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تعزيز الوعي المجتمعي بأهمية أخلاقيات المهنة من خلال الإعلام والتعليم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 rtl="1"/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</a:t>
            </a:r>
            <a:r>
              <a:rPr lang="ar-DZ" sz="32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لإعتماد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على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أنظمة تقنية 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متطورة </a:t>
            </a:r>
            <a:r>
              <a:rPr lang="ar-DZ" sz="3200" dirty="0" err="1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الذكاء الاصطناعي لتسيير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البيانات 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تتبع </a:t>
            </a:r>
            <a:r>
              <a:rPr lang="ar-SA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الأداء ومراقبة الامتثال</a:t>
            </a:r>
            <a:r>
              <a:rPr lang="fr-FR" sz="3200" dirty="0" smtClean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r" rtl="1"/>
            <a:endParaRPr lang="fr-FR" sz="3200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403</TotalTime>
  <Words>714</Words>
  <Application>Microsoft Office PowerPoint</Application>
  <PresentationFormat>Affichage à l'écran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Papier</vt:lpstr>
      <vt:lpstr>Diapositive 1</vt:lpstr>
      <vt:lpstr>Diapositive 2</vt:lpstr>
      <vt:lpstr>Diapositive 3</vt:lpstr>
      <vt:lpstr>أخلاقيات المهنة  في الجزائر(Professional Ethics in Algeria)</vt:lpstr>
      <vt:lpstr>الإجراءات المتخذة من طرف الحكومة الجزائرية</vt:lpstr>
      <vt:lpstr>Diapositive 6</vt:lpstr>
      <vt:lpstr>Diapositive 7</vt:lpstr>
      <vt:lpstr>:التحديـــــــــات  (The Challenges)</vt:lpstr>
      <vt:lpstr>الآفاق المستقبلية (Future Prospects):</vt:lpstr>
      <vt:lpstr>مصطلحات اللغة الإنجليزية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Windows</dc:creator>
  <cp:lastModifiedBy>Utilisateur Windows</cp:lastModifiedBy>
  <cp:revision>39</cp:revision>
  <dcterms:created xsi:type="dcterms:W3CDTF">2024-12-12T22:00:22Z</dcterms:created>
  <dcterms:modified xsi:type="dcterms:W3CDTF">2025-01-02T22:47:42Z</dcterms:modified>
</cp:coreProperties>
</file>