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7"/>
  </p:notesMasterIdLst>
  <p:sldIdLst>
    <p:sldId id="257" r:id="rId2"/>
    <p:sldId id="260" r:id="rId3"/>
    <p:sldId id="262" r:id="rId4"/>
    <p:sldId id="259" r:id="rId5"/>
    <p:sldId id="265" r:id="rId6"/>
    <p:sldId id="263" r:id="rId7"/>
    <p:sldId id="297" r:id="rId8"/>
    <p:sldId id="277" r:id="rId9"/>
    <p:sldId id="266" r:id="rId10"/>
    <p:sldId id="267" r:id="rId11"/>
    <p:sldId id="278" r:id="rId12"/>
    <p:sldId id="268" r:id="rId13"/>
    <p:sldId id="270" r:id="rId14"/>
    <p:sldId id="275" r:id="rId15"/>
    <p:sldId id="271" r:id="rId16"/>
    <p:sldId id="302" r:id="rId17"/>
    <p:sldId id="269" r:id="rId18"/>
    <p:sldId id="292" r:id="rId19"/>
    <p:sldId id="299" r:id="rId20"/>
    <p:sldId id="306" r:id="rId21"/>
    <p:sldId id="274" r:id="rId22"/>
    <p:sldId id="264" r:id="rId23"/>
    <p:sldId id="304" r:id="rId24"/>
    <p:sldId id="305" r:id="rId25"/>
    <p:sldId id="273" r:id="rId26"/>
    <p:sldId id="293" r:id="rId27"/>
    <p:sldId id="307" r:id="rId28"/>
    <p:sldId id="272" r:id="rId29"/>
    <p:sldId id="279" r:id="rId30"/>
    <p:sldId id="280" r:id="rId31"/>
    <p:sldId id="281" r:id="rId32"/>
    <p:sldId id="282" r:id="rId33"/>
    <p:sldId id="283" r:id="rId34"/>
    <p:sldId id="285" r:id="rId35"/>
    <p:sldId id="286" r:id="rId36"/>
    <p:sldId id="289" r:id="rId37"/>
    <p:sldId id="294" r:id="rId38"/>
    <p:sldId id="287" r:id="rId39"/>
    <p:sldId id="288" r:id="rId40"/>
    <p:sldId id="295" r:id="rId41"/>
    <p:sldId id="296" r:id="rId42"/>
    <p:sldId id="290" r:id="rId43"/>
    <p:sldId id="291" r:id="rId44"/>
    <p:sldId id="261" r:id="rId45"/>
    <p:sldId id="276" r:id="rId4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3" autoAdjust="0"/>
    <p:restoredTop sz="94624" autoAdjust="0"/>
  </p:normalViewPr>
  <p:slideViewPr>
    <p:cSldViewPr>
      <p:cViewPr varScale="1">
        <p:scale>
          <a:sx n="63" d="100"/>
          <a:sy n="63" d="100"/>
        </p:scale>
        <p:origin x="1512" y="90"/>
      </p:cViewPr>
      <p:guideLst>
        <p:guide orient="horz" pos="2160"/>
        <p:guide pos="2880"/>
      </p:guideLst>
    </p:cSldViewPr>
  </p:slideViewPr>
  <p:outlineViewPr>
    <p:cViewPr>
      <p:scale>
        <a:sx n="33" d="100"/>
        <a:sy n="33" d="100"/>
      </p:scale>
      <p:origin x="0" y="1371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0EE21F-0978-4D3F-801E-4B0D0673F72D}" type="datetimeFigureOut">
              <a:rPr lang="fr-FR" smtClean="0"/>
              <a:t>14/01/2024</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AC9721-8898-4359-9B26-823DA6439081}" type="slidenum">
              <a:rPr lang="fr-FR" smtClean="0"/>
              <a:t>‹N°›</a:t>
            </a:fld>
            <a:endParaRPr lang="fr-FR"/>
          </a:p>
        </p:txBody>
      </p:sp>
    </p:spTree>
    <p:extLst>
      <p:ext uri="{BB962C8B-B14F-4D97-AF65-F5344CB8AC3E}">
        <p14:creationId xmlns:p14="http://schemas.microsoft.com/office/powerpoint/2010/main" val="1193626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malekal.com/wp-admin/post.php?post=24849&amp;action=edit" TargetMode="External"/><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fontAlgn="base"/>
            <a:r>
              <a:rPr lang="fr-FR" sz="1200" b="0" i="0" kern="1200" dirty="0">
                <a:solidFill>
                  <a:schemeClr val="tx1"/>
                </a:solidFill>
                <a:effectLst/>
                <a:latin typeface="+mn-lt"/>
                <a:ea typeface="+mn-ea"/>
                <a:cs typeface="+mn-cs"/>
              </a:rPr>
              <a:t>Imaginez que vous entrez fr.wikipedia.org dans votre navigateur. votre navigateur doit commencer par le résoudre en une adresse IP. tous simplement Parce qu’il faut qu’il sache à quel serveur se connecter.</a:t>
            </a:r>
          </a:p>
          <a:p>
            <a:pPr fontAlgn="base"/>
            <a:r>
              <a:rPr lang="fr-FR" sz="1200" b="0" i="0" kern="1200" dirty="0">
                <a:solidFill>
                  <a:schemeClr val="tx1"/>
                </a:solidFill>
                <a:effectLst/>
                <a:latin typeface="+mn-lt"/>
                <a:ea typeface="+mn-ea"/>
                <a:cs typeface="+mn-cs"/>
              </a:rPr>
              <a:t>Ici, on va taper </a:t>
            </a:r>
            <a:r>
              <a:rPr lang="fr-FR" sz="1200" b="0" i="1" kern="1200" dirty="0">
                <a:solidFill>
                  <a:schemeClr val="tx1"/>
                </a:solidFill>
                <a:effectLst/>
                <a:latin typeface="+mn-lt"/>
                <a:ea typeface="+mn-ea"/>
                <a:cs typeface="+mn-cs"/>
              </a:rPr>
              <a:t>fr.wikipedia.org</a:t>
            </a:r>
            <a:r>
              <a:rPr lang="fr-FR" sz="1200" b="0" i="0" kern="1200" dirty="0">
                <a:solidFill>
                  <a:schemeClr val="tx1"/>
                </a:solidFill>
                <a:effectLst/>
                <a:latin typeface="+mn-lt"/>
                <a:ea typeface="+mn-ea"/>
                <a:cs typeface="+mn-cs"/>
              </a:rPr>
              <a:t> sur notre navigateur. Il va alors s’adresser à un serveur dit “récursif”.</a:t>
            </a:r>
          </a:p>
          <a:p>
            <a:pPr fontAlgn="base"/>
            <a:r>
              <a:rPr lang="fr-FR" sz="1200" b="0" i="0" kern="1200" dirty="0">
                <a:solidFill>
                  <a:schemeClr val="tx1"/>
                </a:solidFill>
                <a:effectLst/>
                <a:latin typeface="+mn-lt"/>
                <a:ea typeface="+mn-ea"/>
                <a:cs typeface="+mn-cs"/>
              </a:rPr>
              <a:t>Pour information, les fournisseurs d’accès à Internet mettent à disposition de leurs clients ces serveurs récursifs par défaut quand il se connecte à Internet. Mais Il existe également des serveurs récursifs ouverts comme ceux de Google Public DNS ou </a:t>
            </a:r>
            <a:r>
              <a:rPr lang="fr-FR" sz="1200" b="0" i="0" kern="1200" dirty="0" err="1">
                <a:solidFill>
                  <a:schemeClr val="tx1"/>
                </a:solidFill>
                <a:effectLst/>
                <a:latin typeface="+mn-lt"/>
                <a:ea typeface="+mn-ea"/>
                <a:cs typeface="+mn-cs"/>
              </a:rPr>
              <a:t>OpenDNS</a:t>
            </a:r>
            <a:r>
              <a:rPr lang="fr-FR" sz="1200" b="0" i="0" kern="1200" dirty="0">
                <a:solidFill>
                  <a:schemeClr val="tx1"/>
                </a:solidFill>
                <a:effectLst/>
                <a:latin typeface="+mn-lt"/>
                <a:ea typeface="+mn-ea"/>
                <a:cs typeface="+mn-cs"/>
              </a:rPr>
              <a:t> ou </a:t>
            </a:r>
            <a:r>
              <a:rPr lang="fr-FR" sz="1200" b="0" i="0" kern="1200" dirty="0" err="1">
                <a:solidFill>
                  <a:schemeClr val="tx1"/>
                </a:solidFill>
                <a:effectLst/>
                <a:latin typeface="+mn-lt"/>
                <a:ea typeface="+mn-ea"/>
                <a:cs typeface="+mn-cs"/>
              </a:rPr>
              <a:t>Cloudfare</a:t>
            </a:r>
            <a:endParaRPr lang="fr-FR" sz="1200" b="0" i="0" kern="1200" dirty="0">
              <a:solidFill>
                <a:schemeClr val="tx1"/>
              </a:solidFill>
              <a:effectLst/>
              <a:latin typeface="+mn-lt"/>
              <a:ea typeface="+mn-ea"/>
              <a:cs typeface="+mn-cs"/>
            </a:endParaRPr>
          </a:p>
          <a:p>
            <a:pPr fontAlgn="base"/>
            <a:r>
              <a:rPr lang="fr-FR" sz="1200" b="0" i="0" kern="1200" dirty="0">
                <a:solidFill>
                  <a:schemeClr val="tx1"/>
                </a:solidFill>
                <a:effectLst/>
                <a:latin typeface="+mn-lt"/>
                <a:ea typeface="+mn-ea"/>
                <a:cs typeface="+mn-cs"/>
              </a:rPr>
              <a:t>Quand un serveur DNS récursif doit trouver l’adresse IP de </a:t>
            </a:r>
            <a:r>
              <a:rPr lang="fr-FR" sz="1200" b="0" i="1" kern="1200" dirty="0">
                <a:solidFill>
                  <a:schemeClr val="tx1"/>
                </a:solidFill>
                <a:effectLst/>
                <a:latin typeface="+mn-lt"/>
                <a:ea typeface="+mn-ea"/>
                <a:cs typeface="+mn-cs"/>
              </a:rPr>
              <a:t>fr.wikipedia.org</a:t>
            </a:r>
            <a:r>
              <a:rPr lang="fr-FR" sz="1200" b="0" i="0" kern="1200" dirty="0">
                <a:solidFill>
                  <a:schemeClr val="tx1"/>
                </a:solidFill>
                <a:effectLst/>
                <a:latin typeface="+mn-lt"/>
                <a:ea typeface="+mn-ea"/>
                <a:cs typeface="+mn-cs"/>
              </a:rPr>
              <a:t>, un processus itératif commence pour consulter la hiérarchie DNS du nom de domaine :</a:t>
            </a:r>
          </a:p>
          <a:p>
            <a:pPr fontAlgn="base"/>
            <a:r>
              <a:rPr lang="fr-FR" sz="1200" b="0" i="0" kern="1200" dirty="0">
                <a:solidFill>
                  <a:schemeClr val="tx1"/>
                </a:solidFill>
                <a:effectLst/>
                <a:latin typeface="+mn-lt"/>
                <a:ea typeface="+mn-ea"/>
                <a:cs typeface="+mn-cs"/>
              </a:rPr>
              <a:t>Ce serveur demande aux serveurs DNS de nom </a:t>
            </a:r>
            <a:r>
              <a:rPr lang="fr-FR" sz="1200" b="0" i="1" kern="1200" dirty="0">
                <a:solidFill>
                  <a:schemeClr val="tx1"/>
                </a:solidFill>
                <a:effectLst/>
                <a:latin typeface="+mn-lt"/>
                <a:ea typeface="+mn-ea"/>
                <a:cs typeface="+mn-cs"/>
              </a:rPr>
              <a:t>racine</a:t>
            </a:r>
            <a:r>
              <a:rPr lang="fr-FR" sz="1200" b="0" i="0" kern="1200" dirty="0">
                <a:solidFill>
                  <a:schemeClr val="tx1"/>
                </a:solidFill>
                <a:effectLst/>
                <a:latin typeface="+mn-lt"/>
                <a:ea typeface="+mn-ea"/>
                <a:cs typeface="+mn-cs"/>
              </a:rPr>
              <a:t> quels serveurs peuvent lui répondre pour la partie </a:t>
            </a:r>
            <a:r>
              <a:rPr lang="fr-FR" sz="1200" b="0" i="1" kern="1200" dirty="0" err="1">
                <a:solidFill>
                  <a:schemeClr val="tx1"/>
                </a:solidFill>
                <a:effectLst/>
                <a:latin typeface="+mn-lt"/>
                <a:ea typeface="+mn-ea"/>
                <a:cs typeface="+mn-cs"/>
              </a:rPr>
              <a:t>org</a:t>
            </a:r>
            <a:r>
              <a:rPr lang="fr-FR" sz="1200" b="0" i="0" kern="1200" dirty="0">
                <a:solidFill>
                  <a:schemeClr val="tx1"/>
                </a:solidFill>
                <a:effectLst/>
                <a:latin typeface="+mn-lt"/>
                <a:ea typeface="+mn-ea"/>
                <a:cs typeface="+mn-cs"/>
              </a:rPr>
              <a:t>.</a:t>
            </a:r>
          </a:p>
          <a:p>
            <a:pPr fontAlgn="base"/>
            <a:r>
              <a:rPr lang="fr-FR" sz="1200" b="0" i="0" kern="1200" dirty="0">
                <a:solidFill>
                  <a:schemeClr val="tx1"/>
                </a:solidFill>
                <a:effectLst/>
                <a:latin typeface="+mn-lt"/>
                <a:ea typeface="+mn-ea"/>
                <a:cs typeface="+mn-cs"/>
              </a:rPr>
              <a:t>Le serveur va indiquer quels serveurs connaissent l’information pour la zone </a:t>
            </a:r>
            <a:r>
              <a:rPr lang="fr-FR" sz="1200" b="0" i="1" kern="1200" dirty="0">
                <a:solidFill>
                  <a:schemeClr val="tx1"/>
                </a:solidFill>
                <a:effectLst/>
                <a:latin typeface="+mn-lt"/>
                <a:ea typeface="+mn-ea"/>
                <a:cs typeface="+mn-cs"/>
              </a:rPr>
              <a:t>wikipedia.org</a:t>
            </a:r>
            <a:r>
              <a:rPr lang="fr-FR" sz="1200" b="0" i="0" kern="1200" dirty="0">
                <a:solidFill>
                  <a:schemeClr val="tx1"/>
                </a:solidFill>
                <a:effectLst/>
                <a:latin typeface="+mn-lt"/>
                <a:ea typeface="+mn-ea"/>
                <a:cs typeface="+mn-cs"/>
              </a:rPr>
              <a:t>.</a:t>
            </a:r>
          </a:p>
          <a:p>
            <a:pPr fontAlgn="base"/>
            <a:r>
              <a:rPr lang="fr-FR" sz="1200" b="0" i="0" kern="1200" dirty="0">
                <a:solidFill>
                  <a:schemeClr val="tx1"/>
                </a:solidFill>
                <a:effectLst/>
                <a:latin typeface="+mn-lt"/>
                <a:ea typeface="+mn-ea"/>
                <a:cs typeface="+mn-cs"/>
              </a:rPr>
              <a:t>Ensuite, ce serveur donnera à son tour l’information pour avoir l’adresse IP du serveur hébergeant fr.</a:t>
            </a:r>
            <a:r>
              <a:rPr lang="fr-FR" sz="1200" b="0" i="1" kern="1200" dirty="0">
                <a:solidFill>
                  <a:schemeClr val="tx1"/>
                </a:solidFill>
                <a:effectLst/>
                <a:latin typeface="+mn-lt"/>
                <a:ea typeface="+mn-ea"/>
                <a:cs typeface="+mn-cs"/>
              </a:rPr>
              <a:t>wikipedia.org</a:t>
            </a:r>
            <a:r>
              <a:rPr lang="fr-FR" sz="1200" b="0" i="0" kern="1200" dirty="0">
                <a:solidFill>
                  <a:schemeClr val="tx1"/>
                </a:solidFill>
                <a:effectLst/>
                <a:latin typeface="+mn-lt"/>
                <a:ea typeface="+mn-ea"/>
                <a:cs typeface="+mn-cs"/>
              </a:rPr>
              <a:t>. car il connait déjà l’adresse IP du serveur hébergeant le sous domaine </a:t>
            </a:r>
            <a:r>
              <a:rPr lang="fr-FR" sz="1200" b="0" i="0" kern="1200" dirty="0" err="1">
                <a:solidFill>
                  <a:schemeClr val="tx1"/>
                </a:solidFill>
                <a:effectLst/>
                <a:latin typeface="+mn-lt"/>
                <a:ea typeface="+mn-ea"/>
                <a:cs typeface="+mn-cs"/>
              </a:rPr>
              <a:t>fr</a:t>
            </a:r>
            <a:r>
              <a:rPr lang="fr-FR" sz="1200" b="0" i="0" kern="1200" dirty="0">
                <a:solidFill>
                  <a:schemeClr val="tx1"/>
                </a:solidFill>
                <a:effectLst/>
                <a:latin typeface="+mn-lt"/>
                <a:ea typeface="+mn-ea"/>
                <a:cs typeface="+mn-cs"/>
              </a:rPr>
              <a:t> de wikipedia.org</a:t>
            </a:r>
          </a:p>
          <a:p>
            <a:pPr fontAlgn="base"/>
            <a:r>
              <a:rPr lang="fr-FR" sz="1200" b="0" i="0" kern="1200" dirty="0">
                <a:solidFill>
                  <a:schemeClr val="tx1"/>
                </a:solidFill>
                <a:effectLst/>
                <a:latin typeface="+mn-lt"/>
                <a:ea typeface="+mn-ea"/>
                <a:cs typeface="+mn-cs"/>
              </a:rPr>
              <a:t>Et une fois que vous avez l’adresse IP de ce domaine, le navigateur y accède est affiche la page demandée</a:t>
            </a:r>
          </a:p>
          <a:p>
            <a:endParaRPr lang="fr-FR" dirty="0"/>
          </a:p>
        </p:txBody>
      </p:sp>
      <p:sp>
        <p:nvSpPr>
          <p:cNvPr id="4" name="Espace réservé du numéro de diapositive 3"/>
          <p:cNvSpPr>
            <a:spLocks noGrp="1"/>
          </p:cNvSpPr>
          <p:nvPr>
            <p:ph type="sldNum" sz="quarter" idx="5"/>
          </p:nvPr>
        </p:nvSpPr>
        <p:spPr/>
        <p:txBody>
          <a:bodyPr/>
          <a:lstStyle/>
          <a:p>
            <a:fld id="{57AC9721-8898-4359-9B26-823DA6439081}" type="slidenum">
              <a:rPr lang="fr-FR" smtClean="0"/>
              <a:t>7</a:t>
            </a:fld>
            <a:endParaRPr lang="fr-FR"/>
          </a:p>
        </p:txBody>
      </p:sp>
    </p:spTree>
    <p:extLst>
      <p:ext uri="{BB962C8B-B14F-4D97-AF65-F5344CB8AC3E}">
        <p14:creationId xmlns:p14="http://schemas.microsoft.com/office/powerpoint/2010/main" val="2061586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7AC9721-8898-4359-9B26-823DA6439081}" type="slidenum">
              <a:rPr lang="fr-FR" smtClean="0"/>
              <a:t>16</a:t>
            </a:fld>
            <a:endParaRPr lang="fr-FR"/>
          </a:p>
        </p:txBody>
      </p:sp>
    </p:spTree>
    <p:extLst>
      <p:ext uri="{BB962C8B-B14F-4D97-AF65-F5344CB8AC3E}">
        <p14:creationId xmlns:p14="http://schemas.microsoft.com/office/powerpoint/2010/main" val="8365273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fontAlgn="base"/>
            <a:r>
              <a:rPr lang="fr-FR" dirty="0"/>
              <a:t>Le navigateur WEB interroge le serveur DNS résolveur, si l’adresse n’est pas présente dans le cache DNS du système d’exploitation.</a:t>
            </a:r>
          </a:p>
          <a:p>
            <a:pPr fontAlgn="base"/>
            <a:r>
              <a:rPr lang="fr-FR" dirty="0"/>
              <a:t>Si l’adresse est en cache dans le serveur DNS résolveur, le résultat est retourné sinon ce dernier interroge les serveurs racines afin d’obtenir les serveurs DNS d’autorité.</a:t>
            </a:r>
          </a:p>
          <a:p>
            <a:pPr lvl="1" fontAlgn="base"/>
            <a:r>
              <a:rPr lang="fr-FR" dirty="0"/>
              <a:t>Plus en détail, on interroge le serveur DNS racine pour obtenir le serveur DNS racine du TLD (serveur racine du .com, serveur racine .</a:t>
            </a:r>
            <a:r>
              <a:rPr lang="fr-FR" dirty="0" err="1"/>
              <a:t>org</a:t>
            </a:r>
            <a:r>
              <a:rPr lang="fr-FR" dirty="0"/>
              <a:t>, </a:t>
            </a:r>
            <a:r>
              <a:rPr lang="fr-FR" dirty="0" err="1"/>
              <a:t>etc</a:t>
            </a:r>
            <a:r>
              <a:rPr lang="fr-FR" dirty="0"/>
              <a:t>).</a:t>
            </a:r>
          </a:p>
          <a:p>
            <a:pPr lvl="1" fontAlgn="base"/>
            <a:r>
              <a:rPr lang="fr-FR" dirty="0"/>
              <a:t>On interroge le serveur racine du TLD pour obtenir les serveurs d’autorités.</a:t>
            </a:r>
          </a:p>
          <a:p>
            <a:pPr fontAlgn="base"/>
            <a:r>
              <a:rPr lang="fr-FR" dirty="0"/>
              <a:t>Une fois les serveurs DNS d’autorité obtenu, le serveurs DNS résolveur interroge ces derniers pour obtenir l’adresse IP.</a:t>
            </a:r>
          </a:p>
          <a:p>
            <a:pPr fontAlgn="base"/>
            <a:r>
              <a:rPr lang="fr-FR" dirty="0"/>
              <a:t>L’adresse IP est retournée à l’ordinateur qui a émis la requête DNS initiale.</a:t>
            </a:r>
          </a:p>
          <a:p>
            <a:pPr fontAlgn="base"/>
            <a:r>
              <a:rPr lang="fr-FR" dirty="0"/>
              <a:t>Pour maximiser les réponses, il existe beaucoup de cache afin de ne pas répéter les interrogations trop souvent, ce qui pourrait aussi encombrer internet ou les serveurs.</a:t>
            </a:r>
            <a:br>
              <a:rPr lang="fr-FR" dirty="0"/>
            </a:br>
            <a:r>
              <a:rPr lang="fr-FR" dirty="0"/>
              <a:t>De ce fait, les étapes sont la plupart du temps réduites à ordinateur &gt; DNS résolveurs voire même aucune interrogation aux DNS résolveurs, si l’adresse est déjà en cache.</a:t>
            </a:r>
          </a:p>
          <a:p>
            <a:endParaRPr lang="fr-FR" dirty="0"/>
          </a:p>
        </p:txBody>
      </p:sp>
      <p:sp>
        <p:nvSpPr>
          <p:cNvPr id="4" name="Espace réservé du numéro de diapositive 3"/>
          <p:cNvSpPr>
            <a:spLocks noGrp="1"/>
          </p:cNvSpPr>
          <p:nvPr>
            <p:ph type="sldNum" sz="quarter" idx="5"/>
          </p:nvPr>
        </p:nvSpPr>
        <p:spPr/>
        <p:txBody>
          <a:bodyPr/>
          <a:lstStyle/>
          <a:p>
            <a:fld id="{57AC9721-8898-4359-9B26-823DA6439081}" type="slidenum">
              <a:rPr lang="fr-FR" smtClean="0"/>
              <a:t>18</a:t>
            </a:fld>
            <a:endParaRPr lang="fr-FR"/>
          </a:p>
        </p:txBody>
      </p:sp>
    </p:spTree>
    <p:extLst>
      <p:ext uri="{BB962C8B-B14F-4D97-AF65-F5344CB8AC3E}">
        <p14:creationId xmlns:p14="http://schemas.microsoft.com/office/powerpoint/2010/main" val="34503125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D’un point de vue réseau, les requêtes DNS se font sur le port 53 en UDP.</a:t>
            </a:r>
            <a:br>
              <a:rPr lang="fr-FR" dirty="0"/>
            </a:br>
            <a:r>
              <a:rPr lang="fr-FR" dirty="0"/>
              <a:t>Ce protocole n’est pas chiffré et les requêtes se font en clair sur le réseau, il est donc tout à fait possible de pister les internautes notamment à travers  </a:t>
            </a:r>
            <a:r>
              <a:rPr lang="fr-FR" dirty="0">
                <a:hlinkClick r:id="rId3"/>
              </a:rPr>
              <a:t>des attaques Attaque Man in the Middle (MITM)</a:t>
            </a:r>
            <a:r>
              <a:rPr lang="fr-FR" dirty="0"/>
              <a:t>.</a:t>
            </a:r>
          </a:p>
        </p:txBody>
      </p:sp>
      <p:sp>
        <p:nvSpPr>
          <p:cNvPr id="4" name="Espace réservé du numéro de diapositive 3"/>
          <p:cNvSpPr>
            <a:spLocks noGrp="1"/>
          </p:cNvSpPr>
          <p:nvPr>
            <p:ph type="sldNum" sz="quarter" idx="5"/>
          </p:nvPr>
        </p:nvSpPr>
        <p:spPr/>
        <p:txBody>
          <a:bodyPr/>
          <a:lstStyle/>
          <a:p>
            <a:fld id="{57AC9721-8898-4359-9B26-823DA6439081}" type="slidenum">
              <a:rPr lang="fr-FR" smtClean="0"/>
              <a:t>23</a:t>
            </a:fld>
            <a:endParaRPr lang="fr-FR"/>
          </a:p>
        </p:txBody>
      </p:sp>
    </p:spTree>
    <p:extLst>
      <p:ext uri="{BB962C8B-B14F-4D97-AF65-F5344CB8AC3E}">
        <p14:creationId xmlns:p14="http://schemas.microsoft.com/office/powerpoint/2010/main" val="38601269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E1CFFECF-5299-4628-A028-4D82E8E8A5A4}" type="datetimeFigureOut">
              <a:rPr lang="fr-FR" smtClean="0"/>
              <a:t>14/01/2024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119EB3-6DAF-4251-BD92-EB94081823AF}"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1CFFECF-5299-4628-A028-4D82E8E8A5A4}" type="datetimeFigureOut">
              <a:rPr lang="fr-FR" smtClean="0"/>
              <a:t>14/01/2024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119EB3-6DAF-4251-BD92-EB94081823AF}"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1CFFECF-5299-4628-A028-4D82E8E8A5A4}" type="datetimeFigureOut">
              <a:rPr lang="fr-FR" smtClean="0"/>
              <a:t>14/01/2024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119EB3-6DAF-4251-BD92-EB94081823AF}"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1CFFECF-5299-4628-A028-4D82E8E8A5A4}" type="datetimeFigureOut">
              <a:rPr lang="fr-FR" smtClean="0"/>
              <a:t>14/01/2024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119EB3-6DAF-4251-BD92-EB94081823AF}"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E1CFFECF-5299-4628-A028-4D82E8E8A5A4}" type="datetimeFigureOut">
              <a:rPr lang="fr-FR" smtClean="0"/>
              <a:t>14/01/2024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119EB3-6DAF-4251-BD92-EB94081823AF}"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E1CFFECF-5299-4628-A028-4D82E8E8A5A4}" type="datetimeFigureOut">
              <a:rPr lang="fr-FR" smtClean="0"/>
              <a:t>14/01/2024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0119EB3-6DAF-4251-BD92-EB94081823AF}"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E1CFFECF-5299-4628-A028-4D82E8E8A5A4}" type="datetimeFigureOut">
              <a:rPr lang="fr-FR" smtClean="0"/>
              <a:t>14/01/2024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0119EB3-6DAF-4251-BD92-EB94081823AF}"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E1CFFECF-5299-4628-A028-4D82E8E8A5A4}" type="datetimeFigureOut">
              <a:rPr lang="fr-FR" smtClean="0"/>
              <a:t>14/01/2024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0119EB3-6DAF-4251-BD92-EB94081823AF}"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1CFFECF-5299-4628-A028-4D82E8E8A5A4}" type="datetimeFigureOut">
              <a:rPr lang="fr-FR" smtClean="0"/>
              <a:t>14/01/2024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0119EB3-6DAF-4251-BD92-EB94081823AF}"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E1CFFECF-5299-4628-A028-4D82E8E8A5A4}" type="datetimeFigureOut">
              <a:rPr lang="fr-FR" smtClean="0"/>
              <a:t>14/01/2024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0119EB3-6DAF-4251-BD92-EB94081823AF}"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E1CFFECF-5299-4628-A028-4D82E8E8A5A4}" type="datetimeFigureOut">
              <a:rPr lang="fr-FR" smtClean="0"/>
              <a:t>14/01/2024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0119EB3-6DAF-4251-BD92-EB94081823AF}"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CFFECF-5299-4628-A028-4D82E8E8A5A4}" type="datetimeFigureOut">
              <a:rPr lang="fr-FR" smtClean="0"/>
              <a:t>14/01/2024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119EB3-6DAF-4251-BD92-EB94081823AF}"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networksolutions.com/" TargetMode="External"/><Relationship Id="rId2" Type="http://schemas.openxmlformats.org/officeDocument/2006/relationships/hyperlink" Target="https://www.whois.net/" TargetMode="External"/><Relationship Id="rId1" Type="http://schemas.openxmlformats.org/officeDocument/2006/relationships/slideLayout" Target="../slideLayouts/slideLayout2.xml"/><Relationship Id="rId4" Type="http://schemas.openxmlformats.org/officeDocument/2006/relationships/hyperlink" Target="https://www.afnic.fr/"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339552" y="1556792"/>
            <a:ext cx="6400800" cy="792088"/>
          </a:xfrm>
          <a:ln w="3175">
            <a:solidFill>
              <a:schemeClr val="tx1"/>
            </a:solidFill>
          </a:ln>
          <a:effectLst>
            <a:outerShdw blurRad="50800" dist="38100" dir="2700000" algn="tl" rotWithShape="0">
              <a:prstClr val="black">
                <a:alpha val="40000"/>
              </a:prstClr>
            </a:outerShdw>
          </a:effectLst>
        </p:spPr>
        <p:txBody>
          <a:bodyPr>
            <a:normAutofit/>
          </a:bodyPr>
          <a:lstStyle/>
          <a:p>
            <a:r>
              <a:rPr lang="fr-FR" sz="2000" b="1" dirty="0">
                <a:solidFill>
                  <a:schemeClr val="tx1"/>
                </a:solidFill>
              </a:rPr>
              <a:t>Département d’Informatique</a:t>
            </a:r>
          </a:p>
          <a:p>
            <a:r>
              <a:rPr lang="fr-FR" sz="2000" b="1" dirty="0">
                <a:solidFill>
                  <a:schemeClr val="tx1"/>
                </a:solidFill>
              </a:rPr>
              <a:t>Master 1 Réseaux et Systèmes Distribués  (RSD)</a:t>
            </a:r>
          </a:p>
        </p:txBody>
      </p:sp>
      <p:pic>
        <p:nvPicPr>
          <p:cNvPr id="1026" name="Picture 2" descr="https://www.univ-tlemcen.dz/assets/img/logo-fr.png"/>
          <p:cNvPicPr>
            <a:picLocks noChangeAspect="1" noChangeArrowheads="1"/>
          </p:cNvPicPr>
          <p:nvPr/>
        </p:nvPicPr>
        <p:blipFill>
          <a:blip r:embed="rId2" cstate="print"/>
          <a:srcRect/>
          <a:stretch>
            <a:fillRect/>
          </a:stretch>
        </p:blipFill>
        <p:spPr bwMode="auto">
          <a:xfrm>
            <a:off x="4716016" y="260648"/>
            <a:ext cx="3333750" cy="1238250"/>
          </a:xfrm>
          <a:prstGeom prst="rect">
            <a:avLst/>
          </a:prstGeom>
          <a:noFill/>
        </p:spPr>
      </p:pic>
      <p:sp>
        <p:nvSpPr>
          <p:cNvPr id="5" name="Sous-titre 2"/>
          <p:cNvSpPr txBox="1">
            <a:spLocks/>
          </p:cNvSpPr>
          <p:nvPr/>
        </p:nvSpPr>
        <p:spPr>
          <a:xfrm>
            <a:off x="323528" y="2852936"/>
            <a:ext cx="8568952" cy="648072"/>
          </a:xfrm>
          <a:prstGeom prst="rect">
            <a:avLst/>
          </a:prstGeom>
          <a:ln w="3175">
            <a:noFill/>
          </a:ln>
          <a:effectLst/>
          <a:scene3d>
            <a:camera prst="orthographicFront"/>
            <a:lightRig rig="threePt" dir="t"/>
          </a:scene3d>
          <a:sp3d>
            <a:bevelT/>
          </a:sp3d>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600" b="1" noProof="0" dirty="0">
                <a:solidFill>
                  <a:srgbClr val="C00000"/>
                </a:solidFill>
                <a:effectLst>
                  <a:outerShdw blurRad="38100" dist="38100" dir="2700000" algn="tl">
                    <a:srgbClr val="000000">
                      <a:alpha val="43137"/>
                    </a:srgbClr>
                  </a:outerShdw>
                </a:effectLst>
              </a:rPr>
              <a:t>Serveurs </a:t>
            </a:r>
            <a:r>
              <a:rPr lang="fr-FR" sz="3600" b="1" dirty="0">
                <a:solidFill>
                  <a:srgbClr val="C00000"/>
                </a:solidFill>
                <a:effectLst>
                  <a:outerShdw blurRad="38100" dist="38100" dir="2700000" algn="tl">
                    <a:srgbClr val="000000">
                      <a:alpha val="43137"/>
                    </a:srgbClr>
                  </a:outerShdw>
                </a:effectLst>
              </a:rPr>
              <a:t>DNS</a:t>
            </a:r>
            <a:endParaRPr kumimoji="0" lang="fr-FR" sz="3600" b="1"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mn-lt"/>
              <a:ea typeface="+mn-ea"/>
              <a:cs typeface="+mn-cs"/>
            </a:endParaRPr>
          </a:p>
        </p:txBody>
      </p:sp>
      <p:sp>
        <p:nvSpPr>
          <p:cNvPr id="6" name="ZoneTexte 5"/>
          <p:cNvSpPr txBox="1"/>
          <p:nvPr/>
        </p:nvSpPr>
        <p:spPr>
          <a:xfrm>
            <a:off x="395536" y="5734997"/>
            <a:ext cx="3198761" cy="646331"/>
          </a:xfrm>
          <a:prstGeom prst="rect">
            <a:avLst/>
          </a:prstGeom>
          <a:noFill/>
        </p:spPr>
        <p:txBody>
          <a:bodyPr wrap="none" rtlCol="0">
            <a:spAutoFit/>
          </a:bodyPr>
          <a:lstStyle/>
          <a:p>
            <a:r>
              <a:rPr lang="fr-FR" b="1" dirty="0"/>
              <a:t>Mme Asma SARI née AMRAOUI</a:t>
            </a:r>
          </a:p>
          <a:p>
            <a:r>
              <a:rPr lang="fr-FR" dirty="0"/>
              <a:t>amraoui.asma@gmail.com</a:t>
            </a:r>
          </a:p>
        </p:txBody>
      </p:sp>
      <p:sp>
        <p:nvSpPr>
          <p:cNvPr id="35842" name="AutoShape 2" descr="Résultat de recherche d'images pour &quot;administration réseau&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35844" name="Picture 4" descr="http://www.abc-informatik.fr/images/reseaux/abc-informatik-administration-630x300.jpg"/>
          <p:cNvPicPr>
            <a:picLocks noChangeAspect="1" noChangeArrowheads="1"/>
          </p:cNvPicPr>
          <p:nvPr/>
        </p:nvPicPr>
        <p:blipFill>
          <a:blip r:embed="rId3" cstate="print"/>
          <a:srcRect/>
          <a:stretch>
            <a:fillRect/>
          </a:stretch>
        </p:blipFill>
        <p:spPr bwMode="auto">
          <a:xfrm>
            <a:off x="2771800" y="3645024"/>
            <a:ext cx="4176464" cy="1988792"/>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0070C0"/>
                </a:solidFill>
              </a:rPr>
              <a:t>Espaces de noms</a:t>
            </a:r>
          </a:p>
        </p:txBody>
      </p:sp>
      <p:sp>
        <p:nvSpPr>
          <p:cNvPr id="9" name="Rectangle 8"/>
          <p:cNvSpPr/>
          <p:nvPr/>
        </p:nvSpPr>
        <p:spPr>
          <a:xfrm>
            <a:off x="611560" y="1988840"/>
            <a:ext cx="7848872" cy="2062103"/>
          </a:xfrm>
          <a:prstGeom prst="rect">
            <a:avLst/>
          </a:prstGeom>
        </p:spPr>
        <p:txBody>
          <a:bodyPr wrap="square">
            <a:spAutoFit/>
          </a:bodyPr>
          <a:lstStyle/>
          <a:p>
            <a:pPr algn="just"/>
            <a:r>
              <a:rPr lang="fr-FR" sz="3200" dirty="0"/>
              <a:t>Un système DNS se base sur une structure arborescente dans laquelle sont définis des domaines de niveau supérieur rattachés à un nœud racine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0070C0"/>
                </a:solidFill>
              </a:rPr>
              <a:t>Espaces de noms</a:t>
            </a:r>
          </a:p>
        </p:txBody>
      </p:sp>
      <p:pic>
        <p:nvPicPr>
          <p:cNvPr id="1026" name="Picture 2" descr="http://general.sio57.info/wp/wp-content/uploads/2015/02/dns-zones.png"/>
          <p:cNvPicPr>
            <a:picLocks noChangeAspect="1" noChangeArrowheads="1"/>
          </p:cNvPicPr>
          <p:nvPr/>
        </p:nvPicPr>
        <p:blipFill>
          <a:blip r:embed="rId2" cstate="print"/>
          <a:srcRect/>
          <a:stretch>
            <a:fillRect/>
          </a:stretch>
        </p:blipFill>
        <p:spPr bwMode="auto">
          <a:xfrm>
            <a:off x="683568" y="1525883"/>
            <a:ext cx="7488832" cy="4325915"/>
          </a:xfrm>
          <a:prstGeom prst="rect">
            <a:avLst/>
          </a:prstGeom>
          <a:noFill/>
        </p:spPr>
      </p:pic>
      <p:sp>
        <p:nvSpPr>
          <p:cNvPr id="5" name="ZoneTexte 4"/>
          <p:cNvSpPr txBox="1"/>
          <p:nvPr/>
        </p:nvSpPr>
        <p:spPr>
          <a:xfrm>
            <a:off x="3259709" y="1628800"/>
            <a:ext cx="819455" cy="369332"/>
          </a:xfrm>
          <a:prstGeom prst="rect">
            <a:avLst/>
          </a:prstGeom>
          <a:noFill/>
        </p:spPr>
        <p:txBody>
          <a:bodyPr wrap="none" rtlCol="0">
            <a:spAutoFit/>
          </a:bodyPr>
          <a:lstStyle/>
          <a:p>
            <a:r>
              <a:rPr lang="fr-FR" b="1" dirty="0">
                <a:solidFill>
                  <a:srgbClr val="FF0000"/>
                </a:solidFill>
              </a:rPr>
              <a:t>Racine</a:t>
            </a:r>
          </a:p>
        </p:txBody>
      </p:sp>
      <p:sp>
        <p:nvSpPr>
          <p:cNvPr id="6" name="ZoneTexte 5"/>
          <p:cNvSpPr txBox="1"/>
          <p:nvPr/>
        </p:nvSpPr>
        <p:spPr>
          <a:xfrm>
            <a:off x="395536" y="2852936"/>
            <a:ext cx="2520281" cy="369332"/>
          </a:xfrm>
          <a:prstGeom prst="rect">
            <a:avLst/>
          </a:prstGeom>
          <a:noFill/>
        </p:spPr>
        <p:txBody>
          <a:bodyPr wrap="square" rtlCol="0">
            <a:spAutoFit/>
          </a:bodyPr>
          <a:lstStyle/>
          <a:p>
            <a:r>
              <a:rPr lang="fr-FR" b="1" dirty="0">
                <a:solidFill>
                  <a:srgbClr val="FF0000"/>
                </a:solidFill>
              </a:rPr>
              <a:t>Top </a:t>
            </a:r>
            <a:r>
              <a:rPr lang="fr-FR" b="1" dirty="0" err="1">
                <a:solidFill>
                  <a:srgbClr val="FF0000"/>
                </a:solidFill>
              </a:rPr>
              <a:t>Level</a:t>
            </a:r>
            <a:r>
              <a:rPr lang="fr-FR" b="1" dirty="0">
                <a:solidFill>
                  <a:srgbClr val="FF0000"/>
                </a:solidFill>
              </a:rPr>
              <a:t> Domain (TLD)</a:t>
            </a:r>
          </a:p>
        </p:txBody>
      </p:sp>
      <p:sp>
        <p:nvSpPr>
          <p:cNvPr id="7" name="ZoneTexte 6"/>
          <p:cNvSpPr txBox="1"/>
          <p:nvPr/>
        </p:nvSpPr>
        <p:spPr>
          <a:xfrm>
            <a:off x="785485" y="4077072"/>
            <a:ext cx="1050211" cy="369332"/>
          </a:xfrm>
          <a:prstGeom prst="rect">
            <a:avLst/>
          </a:prstGeom>
          <a:noFill/>
        </p:spPr>
        <p:txBody>
          <a:bodyPr wrap="square" rtlCol="0">
            <a:spAutoFit/>
          </a:bodyPr>
          <a:lstStyle/>
          <a:p>
            <a:r>
              <a:rPr lang="fr-FR" b="1" dirty="0">
                <a:solidFill>
                  <a:srgbClr val="FF0000"/>
                </a:solidFill>
              </a:rPr>
              <a:t>Domaine</a:t>
            </a:r>
          </a:p>
        </p:txBody>
      </p:sp>
      <p:sp>
        <p:nvSpPr>
          <p:cNvPr id="8" name="ZoneTexte 7"/>
          <p:cNvSpPr txBox="1"/>
          <p:nvPr/>
        </p:nvSpPr>
        <p:spPr>
          <a:xfrm>
            <a:off x="35496" y="5301208"/>
            <a:ext cx="1050211" cy="369332"/>
          </a:xfrm>
          <a:prstGeom prst="rect">
            <a:avLst/>
          </a:prstGeom>
          <a:noFill/>
        </p:spPr>
        <p:txBody>
          <a:bodyPr wrap="square" rtlCol="0">
            <a:spAutoFit/>
          </a:bodyPr>
          <a:lstStyle/>
          <a:p>
            <a:r>
              <a:rPr lang="fr-FR" b="1" dirty="0">
                <a:solidFill>
                  <a:srgbClr val="FF0000"/>
                </a:solidFill>
              </a:rPr>
              <a:t>Hôte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7030A0"/>
                </a:solidFill>
              </a:rPr>
              <a:t>Domaines de haut niveau (TLD)</a:t>
            </a:r>
          </a:p>
        </p:txBody>
      </p:sp>
      <p:sp>
        <p:nvSpPr>
          <p:cNvPr id="3" name="Espace réservé du contenu 2"/>
          <p:cNvSpPr>
            <a:spLocks noGrp="1"/>
          </p:cNvSpPr>
          <p:nvPr>
            <p:ph idx="1"/>
          </p:nvPr>
        </p:nvSpPr>
        <p:spPr/>
        <p:txBody>
          <a:bodyPr>
            <a:normAutofit/>
          </a:bodyPr>
          <a:lstStyle/>
          <a:p>
            <a:pPr algn="just">
              <a:buFont typeface="Wingdings" pitchFamily="2" charset="2"/>
              <a:buChar char="q"/>
            </a:pPr>
            <a:r>
              <a:rPr lang="fr-FR" b="1" dirty="0"/>
              <a:t> </a:t>
            </a:r>
            <a:r>
              <a:rPr lang="fr-FR" b="1" dirty="0" err="1"/>
              <a:t>gTLD</a:t>
            </a:r>
            <a:r>
              <a:rPr lang="fr-FR" b="1" dirty="0"/>
              <a:t> (</a:t>
            </a:r>
            <a:r>
              <a:rPr lang="fr-FR" b="1" dirty="0" err="1"/>
              <a:t>generic</a:t>
            </a:r>
            <a:r>
              <a:rPr lang="fr-FR" b="1" dirty="0"/>
              <a:t> TLD)  </a:t>
            </a:r>
            <a:r>
              <a:rPr lang="fr-FR" dirty="0"/>
              <a:t>Classification selon le secteur d'activité</a:t>
            </a:r>
          </a:p>
          <a:p>
            <a:pPr algn="just">
              <a:buNone/>
            </a:pPr>
            <a:r>
              <a:rPr lang="fr-FR" dirty="0"/>
              <a:t>              .</a:t>
            </a:r>
            <a:r>
              <a:rPr lang="fr-FR" dirty="0" err="1"/>
              <a:t>edu</a:t>
            </a:r>
            <a:r>
              <a:rPr lang="fr-FR" dirty="0"/>
              <a:t>  .</a:t>
            </a:r>
            <a:r>
              <a:rPr lang="fr-FR" dirty="0" err="1"/>
              <a:t>gov</a:t>
            </a:r>
            <a:r>
              <a:rPr lang="fr-FR" dirty="0"/>
              <a:t>  .mil   .</a:t>
            </a:r>
            <a:r>
              <a:rPr lang="fr-FR" dirty="0" err="1"/>
              <a:t>org</a:t>
            </a:r>
            <a:r>
              <a:rPr lang="fr-FR" dirty="0"/>
              <a:t>  .info   .</a:t>
            </a:r>
            <a:r>
              <a:rPr lang="fr-FR" dirty="0" err="1"/>
              <a:t>com</a:t>
            </a:r>
            <a:endParaRPr lang="fr-FR" dirty="0"/>
          </a:p>
          <a:p>
            <a:pPr algn="just">
              <a:buFont typeface="Wingdings" pitchFamily="2" charset="2"/>
              <a:buChar char="q"/>
            </a:pPr>
            <a:endParaRPr lang="fr-FR" dirty="0"/>
          </a:p>
          <a:p>
            <a:pPr algn="just">
              <a:buFont typeface="Wingdings" pitchFamily="2" charset="2"/>
              <a:buChar char="q"/>
            </a:pPr>
            <a:r>
              <a:rPr lang="fr-FR" b="1" dirty="0"/>
              <a:t> </a:t>
            </a:r>
            <a:r>
              <a:rPr lang="fr-FR" b="1" dirty="0" err="1"/>
              <a:t>ccTLD</a:t>
            </a:r>
            <a:r>
              <a:rPr lang="fr-FR" b="1" dirty="0"/>
              <a:t> (Country Code TLD)  </a:t>
            </a:r>
            <a:r>
              <a:rPr lang="fr-FR" dirty="0"/>
              <a:t>Correspondent aux différents pays et leurs noms correspondent aux abréviations des noms de pays                          .</a:t>
            </a:r>
            <a:r>
              <a:rPr lang="fr-FR" dirty="0" err="1"/>
              <a:t>fr</a:t>
            </a:r>
            <a:r>
              <a:rPr lang="fr-FR" dirty="0"/>
              <a:t>  .ma  .dz</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7030A0"/>
                </a:solidFill>
              </a:rPr>
              <a:t>FQDN</a:t>
            </a:r>
            <a:br>
              <a:rPr lang="fr-FR" b="1" dirty="0">
                <a:solidFill>
                  <a:srgbClr val="7030A0"/>
                </a:solidFill>
              </a:rPr>
            </a:br>
            <a:r>
              <a:rPr lang="fr-FR" b="1" i="1" dirty="0">
                <a:solidFill>
                  <a:srgbClr val="7030A0"/>
                </a:solidFill>
              </a:rPr>
              <a:t> </a:t>
            </a:r>
            <a:r>
              <a:rPr lang="fr-FR" b="1" i="1" dirty="0" err="1">
                <a:solidFill>
                  <a:srgbClr val="7030A0"/>
                </a:solidFill>
              </a:rPr>
              <a:t>Fully</a:t>
            </a:r>
            <a:r>
              <a:rPr lang="fr-FR" b="1" i="1" dirty="0">
                <a:solidFill>
                  <a:srgbClr val="7030A0"/>
                </a:solidFill>
              </a:rPr>
              <a:t> </a:t>
            </a:r>
            <a:r>
              <a:rPr lang="fr-FR" b="1" i="1" dirty="0" err="1">
                <a:solidFill>
                  <a:srgbClr val="7030A0"/>
                </a:solidFill>
              </a:rPr>
              <a:t>Qualified</a:t>
            </a:r>
            <a:r>
              <a:rPr lang="fr-FR" b="1" i="1" dirty="0">
                <a:solidFill>
                  <a:srgbClr val="7030A0"/>
                </a:solidFill>
              </a:rPr>
              <a:t> Domain Name</a:t>
            </a:r>
            <a:endParaRPr lang="fr-FR" b="1" dirty="0">
              <a:solidFill>
                <a:srgbClr val="7030A0"/>
              </a:solidFill>
            </a:endParaRPr>
          </a:p>
        </p:txBody>
      </p:sp>
      <p:sp>
        <p:nvSpPr>
          <p:cNvPr id="6" name="Rectangle 5"/>
          <p:cNvSpPr/>
          <p:nvPr/>
        </p:nvSpPr>
        <p:spPr>
          <a:xfrm>
            <a:off x="611560" y="1988840"/>
            <a:ext cx="7992888" cy="3108543"/>
          </a:xfrm>
          <a:prstGeom prst="rect">
            <a:avLst/>
          </a:prstGeom>
        </p:spPr>
        <p:txBody>
          <a:bodyPr wrap="square">
            <a:spAutoFit/>
          </a:bodyPr>
          <a:lstStyle/>
          <a:p>
            <a:pPr algn="just">
              <a:buFont typeface="Wingdings" pitchFamily="2" charset="2"/>
              <a:buChar char="q"/>
            </a:pPr>
            <a:r>
              <a:rPr lang="fr-FR" sz="2800" dirty="0"/>
              <a:t> Chaque partie est appelée </a:t>
            </a:r>
            <a:r>
              <a:rPr lang="fr-FR" sz="2800" b="1" dirty="0"/>
              <a:t>label</a:t>
            </a:r>
            <a:r>
              <a:rPr lang="fr-FR" sz="2800" dirty="0"/>
              <a:t> et l'ensemble des labels constitue un </a:t>
            </a:r>
            <a:r>
              <a:rPr lang="fr-FR" sz="2800" b="1" dirty="0"/>
              <a:t>FQDN : </a:t>
            </a:r>
            <a:r>
              <a:rPr lang="fr-FR" sz="2800" b="1" i="1" dirty="0" err="1"/>
              <a:t>Fully</a:t>
            </a:r>
            <a:r>
              <a:rPr lang="fr-FR" sz="2800" b="1" i="1" dirty="0"/>
              <a:t> </a:t>
            </a:r>
            <a:r>
              <a:rPr lang="fr-FR" sz="2800" b="1" i="1" dirty="0" err="1"/>
              <a:t>Qualified</a:t>
            </a:r>
            <a:r>
              <a:rPr lang="fr-FR" sz="2800" b="1" i="1" dirty="0"/>
              <a:t> Domain Name</a:t>
            </a:r>
            <a:r>
              <a:rPr lang="fr-FR" sz="2800" dirty="0"/>
              <a:t>. Ce FQDN est unique.</a:t>
            </a:r>
          </a:p>
          <a:p>
            <a:pPr algn="just">
              <a:buFont typeface="Wingdings" pitchFamily="2" charset="2"/>
              <a:buChar char="q"/>
            </a:pPr>
            <a:endParaRPr lang="fr-FR" sz="2800" dirty="0"/>
          </a:p>
          <a:p>
            <a:pPr algn="just">
              <a:buFont typeface="Wingdings" pitchFamily="2" charset="2"/>
              <a:buChar char="q"/>
            </a:pPr>
            <a:r>
              <a:rPr lang="fr-FR" sz="2800" dirty="0"/>
              <a:t> Par convention, un FQDN se finit par un point, car au-dessus des TLD il y a </a:t>
            </a:r>
            <a:r>
              <a:rPr lang="fr-FR" sz="2800" b="1" dirty="0"/>
              <a:t>la racine du DNS.</a:t>
            </a:r>
          </a:p>
          <a:p>
            <a:pPr algn="just">
              <a:buFont typeface="Wingdings" pitchFamily="2" charset="2"/>
              <a:buChar char="q"/>
            </a:pPr>
            <a:endParaRPr lang="fr-FR"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7030A0"/>
                </a:solidFill>
              </a:rPr>
              <a:t>FQDN</a:t>
            </a:r>
            <a:br>
              <a:rPr lang="fr-FR" b="1" dirty="0">
                <a:solidFill>
                  <a:srgbClr val="7030A0"/>
                </a:solidFill>
              </a:rPr>
            </a:br>
            <a:r>
              <a:rPr lang="fr-FR" b="1" i="1" dirty="0">
                <a:solidFill>
                  <a:srgbClr val="7030A0"/>
                </a:solidFill>
              </a:rPr>
              <a:t> </a:t>
            </a:r>
            <a:r>
              <a:rPr lang="fr-FR" b="1" i="1" dirty="0" err="1">
                <a:solidFill>
                  <a:srgbClr val="7030A0"/>
                </a:solidFill>
              </a:rPr>
              <a:t>Fully</a:t>
            </a:r>
            <a:r>
              <a:rPr lang="fr-FR" b="1" i="1" dirty="0">
                <a:solidFill>
                  <a:srgbClr val="7030A0"/>
                </a:solidFill>
              </a:rPr>
              <a:t> </a:t>
            </a:r>
            <a:r>
              <a:rPr lang="fr-FR" b="1" i="1" dirty="0" err="1">
                <a:solidFill>
                  <a:srgbClr val="7030A0"/>
                </a:solidFill>
              </a:rPr>
              <a:t>Qualified</a:t>
            </a:r>
            <a:r>
              <a:rPr lang="fr-FR" b="1" i="1" dirty="0">
                <a:solidFill>
                  <a:srgbClr val="7030A0"/>
                </a:solidFill>
              </a:rPr>
              <a:t> Domain Name</a:t>
            </a:r>
            <a:endParaRPr lang="fr-FR" b="1" dirty="0">
              <a:solidFill>
                <a:srgbClr val="7030A0"/>
              </a:solidFill>
            </a:endParaRPr>
          </a:p>
        </p:txBody>
      </p:sp>
      <p:pic>
        <p:nvPicPr>
          <p:cNvPr id="4" name="Image 3" descr="Arborescence du Domain Name System"/>
          <p:cNvPicPr/>
          <p:nvPr/>
        </p:nvPicPr>
        <p:blipFill>
          <a:blip r:embed="rId2" cstate="print"/>
          <a:srcRect/>
          <a:stretch>
            <a:fillRect/>
          </a:stretch>
        </p:blipFill>
        <p:spPr bwMode="auto">
          <a:xfrm>
            <a:off x="611560" y="1556792"/>
            <a:ext cx="7992888" cy="4536504"/>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Serveurs DNS</a:t>
            </a:r>
          </a:p>
        </p:txBody>
      </p:sp>
      <p:sp>
        <p:nvSpPr>
          <p:cNvPr id="3" name="Espace réservé du contenu 2"/>
          <p:cNvSpPr>
            <a:spLocks noGrp="1"/>
          </p:cNvSpPr>
          <p:nvPr>
            <p:ph idx="1"/>
          </p:nvPr>
        </p:nvSpPr>
        <p:spPr/>
        <p:txBody>
          <a:bodyPr>
            <a:normAutofit lnSpcReduction="10000"/>
          </a:bodyPr>
          <a:lstStyle/>
          <a:p>
            <a:pPr algn="just">
              <a:buFont typeface="Wingdings" pitchFamily="2" charset="2"/>
              <a:buChar char="q"/>
            </a:pPr>
            <a:r>
              <a:rPr lang="fr-FR" dirty="0"/>
              <a:t> Etablir la correspondance entre le nom de domaine et l'adresse IP</a:t>
            </a:r>
          </a:p>
          <a:p>
            <a:pPr algn="just">
              <a:buFont typeface="Wingdings" pitchFamily="2" charset="2"/>
              <a:buChar char="q"/>
            </a:pPr>
            <a:endParaRPr lang="fr-FR" dirty="0"/>
          </a:p>
          <a:p>
            <a:pPr marL="711200" indent="0" algn="just">
              <a:buFont typeface="Wingdings" pitchFamily="2" charset="2"/>
              <a:buChar char="§"/>
            </a:pPr>
            <a:r>
              <a:rPr lang="fr-FR" dirty="0"/>
              <a:t> DNS primaire </a:t>
            </a:r>
          </a:p>
          <a:p>
            <a:pPr marL="711200" indent="0" algn="just">
              <a:buFont typeface="Wingdings" pitchFamily="2" charset="2"/>
              <a:buChar char="§"/>
            </a:pPr>
            <a:endParaRPr lang="fr-FR" dirty="0"/>
          </a:p>
          <a:p>
            <a:pPr marL="711200" indent="0" algn="just">
              <a:buFont typeface="Wingdings" pitchFamily="2" charset="2"/>
              <a:buChar char="§"/>
            </a:pPr>
            <a:r>
              <a:rPr lang="fr-FR" dirty="0"/>
              <a:t> DNS secondaire</a:t>
            </a:r>
          </a:p>
          <a:p>
            <a:pPr algn="just">
              <a:buFont typeface="Wingdings" pitchFamily="2" charset="2"/>
              <a:buChar char="q"/>
            </a:pPr>
            <a:endParaRPr lang="fr-FR" dirty="0"/>
          </a:p>
          <a:p>
            <a:pPr algn="just">
              <a:buFont typeface="Wingdings" pitchFamily="2" charset="2"/>
              <a:buChar char="q"/>
            </a:pPr>
            <a:r>
              <a:rPr lang="fr-FR" dirty="0"/>
              <a:t> Définit une zone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FE6B2E-6482-464C-9D47-36E4017CA4EE}"/>
              </a:ext>
            </a:extLst>
          </p:cNvPr>
          <p:cNvSpPr>
            <a:spLocks noGrp="1"/>
          </p:cNvSpPr>
          <p:nvPr>
            <p:ph type="title"/>
          </p:nvPr>
        </p:nvSpPr>
        <p:spPr/>
        <p:txBody>
          <a:bodyPr/>
          <a:lstStyle/>
          <a:p>
            <a:r>
              <a:rPr lang="fr-FR" b="1" dirty="0">
                <a:solidFill>
                  <a:srgbClr val="C00000"/>
                </a:solidFill>
              </a:rPr>
              <a:t>Serveurs DNS</a:t>
            </a:r>
            <a:endParaRPr lang="fr-FR" dirty="0"/>
          </a:p>
        </p:txBody>
      </p:sp>
      <p:sp>
        <p:nvSpPr>
          <p:cNvPr id="3" name="Espace réservé du contenu 2">
            <a:extLst>
              <a:ext uri="{FF2B5EF4-FFF2-40B4-BE49-F238E27FC236}">
                <a16:creationId xmlns:a16="http://schemas.microsoft.com/office/drawing/2014/main" id="{7E48279B-B69E-40FC-8158-DAC3CCF29DCB}"/>
              </a:ext>
            </a:extLst>
          </p:cNvPr>
          <p:cNvSpPr>
            <a:spLocks noGrp="1"/>
          </p:cNvSpPr>
          <p:nvPr>
            <p:ph idx="1"/>
          </p:nvPr>
        </p:nvSpPr>
        <p:spPr/>
        <p:txBody>
          <a:bodyPr>
            <a:normAutofit fontScale="92500" lnSpcReduction="20000"/>
          </a:bodyPr>
          <a:lstStyle/>
          <a:p>
            <a:pPr>
              <a:buFont typeface="Wingdings" panose="05000000000000000000" pitchFamily="2" charset="2"/>
              <a:buChar char="q"/>
            </a:pPr>
            <a:r>
              <a:rPr lang="fr-FR" b="1" dirty="0"/>
              <a:t>Google</a:t>
            </a:r>
            <a:br>
              <a:rPr lang="fr-FR" dirty="0"/>
            </a:br>
            <a:r>
              <a:rPr lang="fr-FR" dirty="0"/>
              <a:t>	google-public-dns-a.google.com      8.8.8.8 </a:t>
            </a:r>
            <a:br>
              <a:rPr lang="fr-FR" dirty="0"/>
            </a:br>
            <a:r>
              <a:rPr lang="fr-FR" dirty="0"/>
              <a:t>	google-public-dns-b.google.com      8.8.4.4</a:t>
            </a:r>
          </a:p>
          <a:p>
            <a:pPr marL="0" indent="0">
              <a:buNone/>
            </a:pPr>
            <a:endParaRPr lang="fr-FR" dirty="0"/>
          </a:p>
          <a:p>
            <a:pPr>
              <a:buFont typeface="Wingdings" panose="05000000000000000000" pitchFamily="2" charset="2"/>
              <a:buChar char="q"/>
            </a:pPr>
            <a:r>
              <a:rPr lang="fr-FR" b="1"/>
              <a:t>Open DNS</a:t>
            </a:r>
            <a:endParaRPr lang="fr-FR" b="1" dirty="0"/>
          </a:p>
          <a:p>
            <a:pPr>
              <a:buFont typeface="Wingdings" panose="05000000000000000000" pitchFamily="2" charset="2"/>
              <a:buChar char="q"/>
            </a:pPr>
            <a:endParaRPr lang="fr-FR" b="1" dirty="0"/>
          </a:p>
          <a:p>
            <a:pPr>
              <a:buFont typeface="Wingdings" panose="05000000000000000000" pitchFamily="2" charset="2"/>
              <a:buChar char="q"/>
            </a:pPr>
            <a:r>
              <a:rPr lang="fr-FR" b="1" dirty="0"/>
              <a:t>OVH</a:t>
            </a:r>
          </a:p>
          <a:p>
            <a:pPr>
              <a:buFont typeface="Wingdings" panose="05000000000000000000" pitchFamily="2" charset="2"/>
              <a:buChar char="q"/>
            </a:pPr>
            <a:endParaRPr lang="fr-FR" dirty="0"/>
          </a:p>
          <a:p>
            <a:pPr>
              <a:buFont typeface="Wingdings" panose="05000000000000000000" pitchFamily="2" charset="2"/>
              <a:buChar char="q"/>
            </a:pPr>
            <a:r>
              <a:rPr lang="fr-FR" dirty="0"/>
              <a:t>https://www.dnsperf.com/#!dns-resolvers  </a:t>
            </a:r>
            <a:br>
              <a:rPr lang="fr-FR" dirty="0"/>
            </a:br>
            <a:endParaRPr lang="fr-FR" dirty="0"/>
          </a:p>
        </p:txBody>
      </p:sp>
    </p:spTree>
    <p:extLst>
      <p:ext uri="{BB962C8B-B14F-4D97-AF65-F5344CB8AC3E}">
        <p14:creationId xmlns:p14="http://schemas.microsoft.com/office/powerpoint/2010/main" val="28575110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Résolution DNS</a:t>
            </a:r>
          </a:p>
        </p:txBody>
      </p:sp>
      <p:sp>
        <p:nvSpPr>
          <p:cNvPr id="3" name="Espace réservé du contenu 2"/>
          <p:cNvSpPr>
            <a:spLocks noGrp="1"/>
          </p:cNvSpPr>
          <p:nvPr>
            <p:ph idx="1"/>
          </p:nvPr>
        </p:nvSpPr>
        <p:spPr/>
        <p:txBody>
          <a:bodyPr>
            <a:normAutofit/>
          </a:bodyPr>
          <a:lstStyle/>
          <a:p>
            <a:pPr algn="just">
              <a:buFont typeface="Wingdings" pitchFamily="2" charset="2"/>
              <a:buChar char="q"/>
            </a:pPr>
            <a:r>
              <a:rPr lang="fr-FR" dirty="0"/>
              <a:t> Parcourir la hiérarchie depuis le sommet, c'est-à-dire en parcourant le nom de domaine de droite à gauche.</a:t>
            </a:r>
          </a:p>
          <a:p>
            <a:pPr algn="just">
              <a:buFont typeface="Wingdings" pitchFamily="2" charset="2"/>
              <a:buChar char="q"/>
            </a:pPr>
            <a:endParaRPr lang="fr-FR" dirty="0"/>
          </a:p>
          <a:p>
            <a:pPr algn="just">
              <a:buFont typeface="Wingdings" pitchFamily="2" charset="2"/>
              <a:buChar char="q"/>
            </a:pPr>
            <a:r>
              <a:rPr lang="fr-FR" dirty="0"/>
              <a:t> Lorsqu'une application souhaite se connecter à un hôte connu par son nom de domaine, celle-ci va interroger un serveur DNS de noms défini dans sa configuration réseau. </a:t>
            </a:r>
          </a:p>
          <a:p>
            <a:pPr algn="just">
              <a:buFont typeface="Wingdings" pitchFamily="2" charset="2"/>
              <a:buChar char="q"/>
            </a:pPr>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Résolution DNS</a:t>
            </a:r>
          </a:p>
        </p:txBody>
      </p:sp>
      <p:sp>
        <p:nvSpPr>
          <p:cNvPr id="3" name="Espace réservé du contenu 2"/>
          <p:cNvSpPr>
            <a:spLocks noGrp="1"/>
          </p:cNvSpPr>
          <p:nvPr>
            <p:ph idx="1"/>
          </p:nvPr>
        </p:nvSpPr>
        <p:spPr/>
        <p:txBody>
          <a:bodyPr>
            <a:normAutofit fontScale="85000" lnSpcReduction="10000"/>
          </a:bodyPr>
          <a:lstStyle/>
          <a:p>
            <a:pPr>
              <a:buFont typeface="Wingdings" pitchFamily="2" charset="2"/>
              <a:buChar char="q"/>
            </a:pPr>
            <a:r>
              <a:rPr lang="fr-FR" dirty="0"/>
              <a:t>Une requête est ainsi envoyée serveur DNS primaire. </a:t>
            </a:r>
          </a:p>
          <a:p>
            <a:pPr>
              <a:buNone/>
            </a:pPr>
            <a:endParaRPr lang="fr-FR" dirty="0"/>
          </a:p>
          <a:p>
            <a:pPr>
              <a:buFont typeface="Wingdings" pitchFamily="2" charset="2"/>
              <a:buChar char="Ø"/>
            </a:pPr>
            <a:r>
              <a:rPr lang="fr-FR" dirty="0"/>
              <a:t>Si celui-ci possède l'enregistrement dans son cache, il l'envoie à l'application.</a:t>
            </a:r>
          </a:p>
          <a:p>
            <a:pPr>
              <a:buFont typeface="Wingdings" pitchFamily="2" charset="2"/>
              <a:buChar char="Ø"/>
            </a:pPr>
            <a:r>
              <a:rPr lang="fr-FR" dirty="0"/>
              <a:t>Sinon, il interroge un serveur racine. Celui-ci renvoie une liste de serveurs DNS faisant autorité sur le domaine.</a:t>
            </a:r>
            <a:br>
              <a:rPr lang="fr-FR" dirty="0"/>
            </a:br>
            <a:endParaRPr lang="fr-FR" dirty="0"/>
          </a:p>
          <a:p>
            <a:pPr>
              <a:buFont typeface="Wingdings" pitchFamily="2" charset="2"/>
              <a:buChar char="q"/>
            </a:pPr>
            <a:r>
              <a:rPr lang="fr-FR" dirty="0"/>
              <a:t>Le serveur DNS primaire faisant autorité sur le domaine va alors être interrogé et retourner l'enregistrement correspondant à l'hôte sur le domaine.</a:t>
            </a:r>
          </a:p>
          <a:p>
            <a:pPr>
              <a:buFont typeface="Wingdings" pitchFamily="2" charset="2"/>
              <a:buChar char="q"/>
            </a:pPr>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0A74D1-ED30-415F-A24B-0637048C80C0}"/>
              </a:ext>
            </a:extLst>
          </p:cNvPr>
          <p:cNvSpPr>
            <a:spLocks noGrp="1"/>
          </p:cNvSpPr>
          <p:nvPr>
            <p:ph type="title"/>
          </p:nvPr>
        </p:nvSpPr>
        <p:spPr/>
        <p:txBody>
          <a:bodyPr/>
          <a:lstStyle/>
          <a:p>
            <a:r>
              <a:rPr lang="fr-FR" b="1" dirty="0">
                <a:solidFill>
                  <a:srgbClr val="C00000"/>
                </a:solidFill>
              </a:rPr>
              <a:t>Consulter le cache DNS</a:t>
            </a:r>
          </a:p>
        </p:txBody>
      </p:sp>
      <p:sp>
        <p:nvSpPr>
          <p:cNvPr id="3" name="Espace réservé du contenu 2">
            <a:extLst>
              <a:ext uri="{FF2B5EF4-FFF2-40B4-BE49-F238E27FC236}">
                <a16:creationId xmlns:a16="http://schemas.microsoft.com/office/drawing/2014/main" id="{9CFB465E-9D55-4C64-A016-67580E30280F}"/>
              </a:ext>
            </a:extLst>
          </p:cNvPr>
          <p:cNvSpPr>
            <a:spLocks noGrp="1"/>
          </p:cNvSpPr>
          <p:nvPr>
            <p:ph idx="1"/>
          </p:nvPr>
        </p:nvSpPr>
        <p:spPr/>
        <p:txBody>
          <a:bodyPr/>
          <a:lstStyle/>
          <a:p>
            <a:pPr algn="just">
              <a:buFont typeface="Wingdings" panose="05000000000000000000" pitchFamily="2" charset="2"/>
              <a:buChar char="q"/>
            </a:pPr>
            <a:r>
              <a:rPr lang="fr-FR" dirty="0"/>
              <a:t>Le cache DNS peut-être affiché avec la commande:</a:t>
            </a:r>
          </a:p>
          <a:p>
            <a:pPr marL="0" indent="0" algn="just">
              <a:buNone/>
            </a:pPr>
            <a:r>
              <a:rPr lang="fr-FR" dirty="0"/>
              <a:t>	</a:t>
            </a:r>
          </a:p>
          <a:p>
            <a:pPr marL="0" indent="0" algn="just">
              <a:buNone/>
            </a:pPr>
            <a:r>
              <a:rPr lang="fr-FR" dirty="0"/>
              <a:t>Sur Windows:	Ipconfig /</a:t>
            </a:r>
            <a:r>
              <a:rPr lang="fr-FR" dirty="0" err="1"/>
              <a:t>displaydns</a:t>
            </a:r>
            <a:endParaRPr lang="fr-FR" dirty="0"/>
          </a:p>
          <a:p>
            <a:pPr algn="just"/>
            <a:endParaRPr lang="fr-FR" dirty="0"/>
          </a:p>
          <a:p>
            <a:pPr algn="just"/>
            <a:endParaRPr lang="fr-FR" dirty="0"/>
          </a:p>
        </p:txBody>
      </p:sp>
    </p:spTree>
    <p:extLst>
      <p:ext uri="{BB962C8B-B14F-4D97-AF65-F5344CB8AC3E}">
        <p14:creationId xmlns:p14="http://schemas.microsoft.com/office/powerpoint/2010/main" val="3211880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Introduction</a:t>
            </a:r>
          </a:p>
        </p:txBody>
      </p:sp>
      <p:sp>
        <p:nvSpPr>
          <p:cNvPr id="3" name="Espace réservé du contenu 2"/>
          <p:cNvSpPr>
            <a:spLocks noGrp="1"/>
          </p:cNvSpPr>
          <p:nvPr>
            <p:ph idx="1"/>
          </p:nvPr>
        </p:nvSpPr>
        <p:spPr/>
        <p:txBody>
          <a:bodyPr/>
          <a:lstStyle/>
          <a:p>
            <a:pPr algn="just">
              <a:buFont typeface="Wingdings" pitchFamily="2" charset="2"/>
              <a:buChar char="q"/>
            </a:pPr>
            <a:r>
              <a:rPr lang="fr-FR" dirty="0"/>
              <a:t> La technologie des réseaux sans fil et mobiles se développe rapidement.</a:t>
            </a:r>
          </a:p>
          <a:p>
            <a:pPr algn="just">
              <a:buFont typeface="Wingdings" pitchFamily="2" charset="2"/>
              <a:buChar char="q"/>
            </a:pPr>
            <a:endParaRPr lang="fr-FR" dirty="0"/>
          </a:p>
          <a:p>
            <a:pPr algn="just">
              <a:buFont typeface="Wingdings" pitchFamily="2" charset="2"/>
              <a:buChar char="q"/>
            </a:pPr>
            <a:r>
              <a:rPr lang="fr-FR" dirty="0"/>
              <a:t> Nombre de périphériques connectés augmente tous les jours.</a:t>
            </a:r>
          </a:p>
          <a:p>
            <a:pPr algn="just">
              <a:buFont typeface="Wingdings" pitchFamily="2" charset="2"/>
              <a:buChar char="q"/>
            </a:pPr>
            <a:endParaRPr lang="fr-FR" dirty="0"/>
          </a:p>
          <a:p>
            <a:pPr algn="just">
              <a:buFont typeface="Wingdings" pitchFamily="2" charset="2"/>
              <a:buChar char="q"/>
            </a:pPr>
            <a:r>
              <a:rPr lang="fr-FR" dirty="0"/>
              <a:t> Tous les ordinateurs connectés à un réseau, comme Internet possèdent une adresse IP.</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CEA460-3232-4F31-8216-EDB491D8C36A}"/>
              </a:ext>
            </a:extLst>
          </p:cNvPr>
          <p:cNvSpPr>
            <a:spLocks noGrp="1"/>
          </p:cNvSpPr>
          <p:nvPr>
            <p:ph type="title"/>
          </p:nvPr>
        </p:nvSpPr>
        <p:spPr/>
        <p:txBody>
          <a:bodyPr>
            <a:normAutofit/>
          </a:bodyPr>
          <a:lstStyle/>
          <a:p>
            <a:r>
              <a:rPr lang="fr-FR" b="1" dirty="0">
                <a:solidFill>
                  <a:srgbClr val="C00000"/>
                </a:solidFill>
              </a:rPr>
              <a:t>Vider le cache DNS</a:t>
            </a:r>
            <a:endParaRPr lang="fr-FR" dirty="0">
              <a:solidFill>
                <a:srgbClr val="C00000"/>
              </a:solidFill>
            </a:endParaRPr>
          </a:p>
        </p:txBody>
      </p:sp>
      <p:sp>
        <p:nvSpPr>
          <p:cNvPr id="3" name="Espace réservé du contenu 2">
            <a:extLst>
              <a:ext uri="{FF2B5EF4-FFF2-40B4-BE49-F238E27FC236}">
                <a16:creationId xmlns:a16="http://schemas.microsoft.com/office/drawing/2014/main" id="{D8569201-A06E-4D7D-A2F7-E24D361AA2AC}"/>
              </a:ext>
            </a:extLst>
          </p:cNvPr>
          <p:cNvSpPr>
            <a:spLocks noGrp="1"/>
          </p:cNvSpPr>
          <p:nvPr>
            <p:ph idx="1"/>
          </p:nvPr>
        </p:nvSpPr>
        <p:spPr/>
        <p:txBody>
          <a:bodyPr>
            <a:normAutofit fontScale="77500" lnSpcReduction="20000"/>
          </a:bodyPr>
          <a:lstStyle/>
          <a:p>
            <a:pPr algn="just">
              <a:buFont typeface="Wingdings" panose="05000000000000000000" pitchFamily="2" charset="2"/>
              <a:buChar char="q"/>
            </a:pPr>
            <a:r>
              <a:rPr lang="fr-FR" dirty="0"/>
              <a:t>Le système d’exploitation conserve l'historique de toutes les adresses que vous avez visité dans le cache DNS. Si jamais un site change son adresse IP, vous ne pourrez plus y accéder.</a:t>
            </a:r>
          </a:p>
          <a:p>
            <a:pPr algn="just">
              <a:buFont typeface="Wingdings" panose="05000000000000000000" pitchFamily="2" charset="2"/>
              <a:buChar char="q"/>
            </a:pPr>
            <a:endParaRPr lang="fr-FR" dirty="0"/>
          </a:p>
          <a:p>
            <a:pPr algn="just">
              <a:buFont typeface="Wingdings" panose="05000000000000000000" pitchFamily="2" charset="2"/>
              <a:buChar char="q"/>
            </a:pPr>
            <a:r>
              <a:rPr lang="fr-FR" dirty="0"/>
              <a:t>Pour ce faire, vous devez vider votre cache DNS pour pouvoir accélérer les futures connections que vous ferez sur ce ou ces sites internet. </a:t>
            </a:r>
          </a:p>
          <a:p>
            <a:pPr algn="just"/>
            <a:endParaRPr lang="fr-FR" dirty="0"/>
          </a:p>
          <a:p>
            <a:pPr algn="just">
              <a:buFont typeface="Wingdings" panose="05000000000000000000" pitchFamily="2" charset="2"/>
              <a:buChar char="§"/>
            </a:pPr>
            <a:r>
              <a:rPr lang="fr-FR" dirty="0"/>
              <a:t>Sur </a:t>
            </a:r>
            <a:r>
              <a:rPr lang="fr-FR" dirty="0" err="1"/>
              <a:t>windows</a:t>
            </a:r>
            <a:r>
              <a:rPr lang="fr-FR" dirty="0"/>
              <a:t>: ipconfig /</a:t>
            </a:r>
            <a:r>
              <a:rPr lang="fr-FR" dirty="0" err="1"/>
              <a:t>flushdns</a:t>
            </a:r>
            <a:endParaRPr lang="fr-FR" dirty="0"/>
          </a:p>
          <a:p>
            <a:pPr algn="just">
              <a:buFont typeface="Wingdings" panose="05000000000000000000" pitchFamily="2" charset="2"/>
              <a:buChar char="§"/>
            </a:pPr>
            <a:r>
              <a:rPr lang="fr-FR" dirty="0"/>
              <a:t>Sur </a:t>
            </a:r>
            <a:r>
              <a:rPr lang="fr-FR" dirty="0" err="1"/>
              <a:t>MacOS</a:t>
            </a:r>
            <a:r>
              <a:rPr lang="fr-FR" dirty="0"/>
              <a:t>: </a:t>
            </a:r>
            <a:r>
              <a:rPr lang="fr-FR" dirty="0" err="1"/>
              <a:t>lookupd</a:t>
            </a:r>
            <a:r>
              <a:rPr lang="fr-FR" dirty="0"/>
              <a:t> –</a:t>
            </a:r>
            <a:r>
              <a:rPr lang="fr-FR" dirty="0" err="1"/>
              <a:t>flushcache</a:t>
            </a:r>
            <a:endParaRPr lang="fr-FR" dirty="0"/>
          </a:p>
          <a:p>
            <a:pPr algn="just">
              <a:buFont typeface="Wingdings" panose="05000000000000000000" pitchFamily="2" charset="2"/>
              <a:buChar char="§"/>
            </a:pPr>
            <a:r>
              <a:rPr lang="fr-FR" dirty="0"/>
              <a:t>Sur Linux: /</a:t>
            </a:r>
            <a:r>
              <a:rPr lang="fr-FR" dirty="0" err="1"/>
              <a:t>etc</a:t>
            </a:r>
            <a:r>
              <a:rPr lang="fr-FR" dirty="0"/>
              <a:t>/</a:t>
            </a:r>
            <a:r>
              <a:rPr lang="fr-FR" dirty="0" err="1"/>
              <a:t>init.d</a:t>
            </a:r>
            <a:r>
              <a:rPr lang="fr-FR" dirty="0"/>
              <a:t>/</a:t>
            </a:r>
            <a:r>
              <a:rPr lang="fr-FR" dirty="0" err="1"/>
              <a:t>nscd</a:t>
            </a:r>
            <a:r>
              <a:rPr lang="fr-FR" dirty="0"/>
              <a:t> restart</a:t>
            </a:r>
          </a:p>
          <a:p>
            <a:pPr algn="just"/>
            <a:endParaRPr lang="fr-FR" dirty="0"/>
          </a:p>
        </p:txBody>
      </p:sp>
    </p:spTree>
    <p:extLst>
      <p:ext uri="{BB962C8B-B14F-4D97-AF65-F5344CB8AC3E}">
        <p14:creationId xmlns:p14="http://schemas.microsoft.com/office/powerpoint/2010/main" val="9289654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a:solidFill>
                  <a:srgbClr val="C00000"/>
                </a:solidFill>
              </a:rPr>
              <a:t>NSLOOKUP</a:t>
            </a:r>
          </a:p>
        </p:txBody>
      </p:sp>
      <p:sp>
        <p:nvSpPr>
          <p:cNvPr id="3" name="Espace réservé du contenu 2"/>
          <p:cNvSpPr>
            <a:spLocks noGrp="1"/>
          </p:cNvSpPr>
          <p:nvPr>
            <p:ph idx="1"/>
          </p:nvPr>
        </p:nvSpPr>
        <p:spPr>
          <a:xfrm>
            <a:off x="457200" y="2320280"/>
            <a:ext cx="8229600" cy="1900808"/>
          </a:xfrm>
        </p:spPr>
        <p:txBody>
          <a:bodyPr>
            <a:normAutofit fontScale="85000" lnSpcReduction="10000"/>
          </a:bodyPr>
          <a:lstStyle/>
          <a:p>
            <a:pPr algn="just">
              <a:buNone/>
            </a:pPr>
            <a:r>
              <a:rPr lang="fr-FR" dirty="0"/>
              <a:t>    Permet d'interroger les serveurs DNS pour obtenir les informations définies pour un domaine déterminé.</a:t>
            </a:r>
          </a:p>
          <a:p>
            <a:pPr algn="just">
              <a:buNone/>
            </a:pPr>
            <a:endParaRPr lang="fr-FR" dirty="0"/>
          </a:p>
          <a:p>
            <a:pPr algn="just">
              <a:buNone/>
            </a:pPr>
            <a:r>
              <a:rPr lang="fr-FR" dirty="0"/>
              <a:t>			</a:t>
            </a:r>
            <a:r>
              <a:rPr lang="fr-FR" dirty="0" err="1"/>
              <a:t>nslookup</a:t>
            </a:r>
            <a:r>
              <a:rPr lang="fr-FR" dirty="0"/>
              <a:t> univ-tlemcen.dz</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31095"/>
            <a:ext cx="8229600" cy="1143000"/>
          </a:xfrm>
        </p:spPr>
        <p:txBody>
          <a:bodyPr/>
          <a:lstStyle/>
          <a:p>
            <a:r>
              <a:rPr lang="fr-FR" b="1" dirty="0">
                <a:solidFill>
                  <a:srgbClr val="C00000"/>
                </a:solidFill>
              </a:rPr>
              <a:t>Whois</a:t>
            </a:r>
          </a:p>
        </p:txBody>
      </p:sp>
      <p:sp>
        <p:nvSpPr>
          <p:cNvPr id="3" name="Espace réservé du contenu 2"/>
          <p:cNvSpPr>
            <a:spLocks noGrp="1"/>
          </p:cNvSpPr>
          <p:nvPr>
            <p:ph idx="1"/>
          </p:nvPr>
        </p:nvSpPr>
        <p:spPr/>
        <p:txBody>
          <a:bodyPr/>
          <a:lstStyle/>
          <a:p>
            <a:pPr algn="just">
              <a:buNone/>
            </a:pPr>
            <a:r>
              <a:rPr lang="fr-FR" dirty="0"/>
              <a:t>    Outil permettant de vérifier la disponibilité d'un nom de domaine et de connaître son propriétaire.</a:t>
            </a:r>
          </a:p>
          <a:p>
            <a:pPr algn="just"/>
            <a:endParaRPr lang="fr-FR" dirty="0"/>
          </a:p>
          <a:p>
            <a:pPr marL="0" indent="0" algn="just">
              <a:buNone/>
            </a:pPr>
            <a:r>
              <a:rPr lang="fr-FR" dirty="0">
                <a:hlinkClick r:id="rId2"/>
              </a:rPr>
              <a:t>https://www.whois.net/</a:t>
            </a:r>
            <a:endParaRPr lang="fr-FR" dirty="0"/>
          </a:p>
          <a:p>
            <a:pPr algn="just">
              <a:buNone/>
            </a:pPr>
            <a:r>
              <a:rPr lang="fr-FR" dirty="0">
                <a:hlinkClick r:id="rId3"/>
              </a:rPr>
              <a:t>http://www.networksolutions.com/</a:t>
            </a:r>
            <a:endParaRPr lang="fr-FR" dirty="0"/>
          </a:p>
          <a:p>
            <a:pPr algn="just">
              <a:buNone/>
            </a:pPr>
            <a:r>
              <a:rPr lang="fr-FR" dirty="0">
                <a:hlinkClick r:id="rId4"/>
              </a:rPr>
              <a:t>https://www.afnic.fr/</a:t>
            </a:r>
            <a:endParaRPr lang="fr-FR" dirty="0"/>
          </a:p>
          <a:p>
            <a:pPr algn="just"/>
            <a:endParaRPr lang="fr-F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B8B745-FCE4-465A-9653-F7414988D23C}"/>
              </a:ext>
            </a:extLst>
          </p:cNvPr>
          <p:cNvSpPr>
            <a:spLocks noGrp="1"/>
          </p:cNvSpPr>
          <p:nvPr>
            <p:ph type="title"/>
          </p:nvPr>
        </p:nvSpPr>
        <p:spPr/>
        <p:txBody>
          <a:bodyPr/>
          <a:lstStyle/>
          <a:p>
            <a:pPr algn="l"/>
            <a:r>
              <a:rPr lang="fr-FR" b="1" dirty="0">
                <a:solidFill>
                  <a:srgbClr val="C00000"/>
                </a:solidFill>
              </a:rPr>
              <a:t>Attaques DNS: </a:t>
            </a:r>
            <a:r>
              <a:rPr lang="fr-FR" b="1" dirty="0">
                <a:solidFill>
                  <a:srgbClr val="0070C0"/>
                </a:solidFill>
              </a:rPr>
              <a:t>MITM</a:t>
            </a:r>
          </a:p>
        </p:txBody>
      </p:sp>
      <p:sp>
        <p:nvSpPr>
          <p:cNvPr id="3" name="Espace réservé du contenu 2">
            <a:extLst>
              <a:ext uri="{FF2B5EF4-FFF2-40B4-BE49-F238E27FC236}">
                <a16:creationId xmlns:a16="http://schemas.microsoft.com/office/drawing/2014/main" id="{FA733BF2-B6C0-4C3A-9DD5-2B713D3B47A1}"/>
              </a:ext>
            </a:extLst>
          </p:cNvPr>
          <p:cNvSpPr>
            <a:spLocks noGrp="1"/>
          </p:cNvSpPr>
          <p:nvPr>
            <p:ph idx="1"/>
          </p:nvPr>
        </p:nvSpPr>
        <p:spPr/>
        <p:txBody>
          <a:bodyPr>
            <a:normAutofit fontScale="77500" lnSpcReduction="20000"/>
          </a:bodyPr>
          <a:lstStyle/>
          <a:p>
            <a:pPr algn="just">
              <a:buFont typeface="Wingdings" panose="05000000000000000000" pitchFamily="2" charset="2"/>
              <a:buChar char="q"/>
            </a:pPr>
            <a:r>
              <a:rPr lang="fr-FR" dirty="0"/>
              <a:t>Il est possible, en employant certaines attaques, de rediriger les internautes vers un serveur malicieux.</a:t>
            </a:r>
          </a:p>
          <a:p>
            <a:pPr algn="just">
              <a:buFont typeface="Wingdings" panose="05000000000000000000" pitchFamily="2" charset="2"/>
              <a:buChar char="q"/>
            </a:pPr>
            <a:r>
              <a:rPr lang="fr-FR" dirty="0"/>
              <a:t> L'opération est encore plus simple si un code malveillant va directement modifier les DNS légitimes par ceux contrôlés par le pirate. </a:t>
            </a:r>
          </a:p>
          <a:p>
            <a:pPr algn="just">
              <a:buFont typeface="Wingdings" panose="05000000000000000000" pitchFamily="2" charset="2"/>
              <a:buChar char="q"/>
            </a:pPr>
            <a:r>
              <a:rPr lang="fr-FR" dirty="0"/>
              <a:t>Ce dernier n'aura qu'à faire correspondre le nom d'un serveur ( ex: le nom d'une banque ) vers une IP qu'il contrôle et qui ressemble en tout point à l'interface du site officiel. Si l'internaute transmet des formulaires ( ex: ses identifiants ) le pirate pourra alors les récupérer et rerouter la victime vers le vrai site. La victime ne s'aperçoit de rien, on dit que c'est "transparent". </a:t>
            </a:r>
          </a:p>
          <a:p>
            <a:pPr algn="just">
              <a:buFont typeface="Wingdings" panose="05000000000000000000" pitchFamily="2" charset="2"/>
              <a:buChar char="q"/>
            </a:pPr>
            <a:r>
              <a:rPr lang="fr-FR" dirty="0"/>
              <a:t>Cette méthode se nomme : MITM (Men In The Middle)</a:t>
            </a:r>
          </a:p>
        </p:txBody>
      </p:sp>
    </p:spTree>
    <p:extLst>
      <p:ext uri="{BB962C8B-B14F-4D97-AF65-F5344CB8AC3E}">
        <p14:creationId xmlns:p14="http://schemas.microsoft.com/office/powerpoint/2010/main" val="17511761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ED2B6D-8E6C-47C3-9AA3-A2E805F1E24A}"/>
              </a:ext>
            </a:extLst>
          </p:cNvPr>
          <p:cNvSpPr>
            <a:spLocks noGrp="1"/>
          </p:cNvSpPr>
          <p:nvPr>
            <p:ph type="title"/>
          </p:nvPr>
        </p:nvSpPr>
        <p:spPr/>
        <p:txBody>
          <a:bodyPr/>
          <a:lstStyle/>
          <a:p>
            <a:pPr algn="l"/>
            <a:r>
              <a:rPr lang="fr-FR" b="1" dirty="0">
                <a:solidFill>
                  <a:srgbClr val="C00000"/>
                </a:solidFill>
              </a:rPr>
              <a:t>Attaques DNS: </a:t>
            </a:r>
            <a:r>
              <a:rPr lang="fr-FR" b="1" dirty="0">
                <a:solidFill>
                  <a:srgbClr val="0070C0"/>
                </a:solidFill>
              </a:rPr>
              <a:t>Trojans</a:t>
            </a:r>
            <a:endParaRPr lang="fr-FR" dirty="0">
              <a:solidFill>
                <a:srgbClr val="0070C0"/>
              </a:solidFill>
            </a:endParaRPr>
          </a:p>
        </p:txBody>
      </p:sp>
      <p:sp>
        <p:nvSpPr>
          <p:cNvPr id="3" name="Espace réservé du contenu 2">
            <a:extLst>
              <a:ext uri="{FF2B5EF4-FFF2-40B4-BE49-F238E27FC236}">
                <a16:creationId xmlns:a16="http://schemas.microsoft.com/office/drawing/2014/main" id="{BC9F285E-68B5-4598-B955-5EBA4BFEB277}"/>
              </a:ext>
            </a:extLst>
          </p:cNvPr>
          <p:cNvSpPr>
            <a:spLocks noGrp="1"/>
          </p:cNvSpPr>
          <p:nvPr>
            <p:ph idx="1"/>
          </p:nvPr>
        </p:nvSpPr>
        <p:spPr/>
        <p:txBody>
          <a:bodyPr/>
          <a:lstStyle/>
          <a:p>
            <a:pPr algn="just">
              <a:buFont typeface="Wingdings" panose="05000000000000000000" pitchFamily="2" charset="2"/>
              <a:buChar char="q"/>
            </a:pPr>
            <a:r>
              <a:rPr lang="fr-FR" dirty="0"/>
              <a:t>Certains trojans jouent avec le fichier HOSTS, c'est un peu simplet mais ça fonctionne. </a:t>
            </a:r>
          </a:p>
          <a:p>
            <a:pPr algn="just">
              <a:buFont typeface="Wingdings" panose="05000000000000000000" pitchFamily="2" charset="2"/>
              <a:buChar char="q"/>
            </a:pPr>
            <a:r>
              <a:rPr lang="fr-FR" dirty="0"/>
              <a:t>Très courant, l'insertion d'adresse dans le fichier HOSTS permet aussi d'empêcher la victime de se connecter aux serveurs de Microsoft, d'antivirus, etc.. les mises à jour ne se font plus et la machine reste infectée plus longtemps.</a:t>
            </a:r>
          </a:p>
        </p:txBody>
      </p:sp>
    </p:spTree>
    <p:extLst>
      <p:ext uri="{BB962C8B-B14F-4D97-AF65-F5344CB8AC3E}">
        <p14:creationId xmlns:p14="http://schemas.microsoft.com/office/powerpoint/2010/main" val="14963728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DNS </a:t>
            </a:r>
            <a:r>
              <a:rPr lang="fr-FR" b="1" dirty="0" err="1">
                <a:solidFill>
                  <a:srgbClr val="C00000"/>
                </a:solidFill>
              </a:rPr>
              <a:t>blacklisting</a:t>
            </a:r>
            <a:endParaRPr lang="fr-FR" b="1" dirty="0">
              <a:solidFill>
                <a:srgbClr val="C00000"/>
              </a:solidFill>
            </a:endParaRPr>
          </a:p>
        </p:txBody>
      </p:sp>
      <p:sp>
        <p:nvSpPr>
          <p:cNvPr id="3" name="Espace réservé du contenu 2"/>
          <p:cNvSpPr>
            <a:spLocks noGrp="1"/>
          </p:cNvSpPr>
          <p:nvPr>
            <p:ph idx="1"/>
          </p:nvPr>
        </p:nvSpPr>
        <p:spPr>
          <a:xfrm>
            <a:off x="457200" y="2104256"/>
            <a:ext cx="8229600" cy="1828800"/>
          </a:xfrm>
        </p:spPr>
        <p:txBody>
          <a:bodyPr/>
          <a:lstStyle/>
          <a:p>
            <a:pPr algn="just">
              <a:buNone/>
            </a:pPr>
            <a:r>
              <a:rPr lang="fr-FR" dirty="0"/>
              <a:t>    La liste noire contient les adresses IP des machines connues pour être la source de spam.</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lstStyle/>
          <a:p>
            <a:r>
              <a:rPr lang="fr-FR" dirty="0"/>
              <a:t>Serveur DNS</a:t>
            </a:r>
          </a:p>
        </p:txBody>
      </p:sp>
      <p:sp>
        <p:nvSpPr>
          <p:cNvPr id="3" name="Espace réservé du contenu 2"/>
          <p:cNvSpPr>
            <a:spLocks noGrp="1"/>
          </p:cNvSpPr>
          <p:nvPr>
            <p:ph type="subTitle" idx="1"/>
          </p:nvPr>
        </p:nvSpPr>
        <p:spPr/>
        <p:txBody>
          <a:bodyPr/>
          <a:lstStyle/>
          <a:p>
            <a:r>
              <a:rPr lang="fr-FR" b="1" dirty="0"/>
              <a:t>Installation et  configuration</a:t>
            </a:r>
          </a:p>
          <a:p>
            <a:endParaRPr lang="fr-FR"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B69844-3187-461F-8F9C-83933494C7B6}"/>
              </a:ext>
            </a:extLst>
          </p:cNvPr>
          <p:cNvSpPr>
            <a:spLocks noGrp="1"/>
          </p:cNvSpPr>
          <p:nvPr>
            <p:ph type="title"/>
          </p:nvPr>
        </p:nvSpPr>
        <p:spPr/>
        <p:txBody>
          <a:bodyPr/>
          <a:lstStyle/>
          <a:p>
            <a:r>
              <a:rPr lang="fr-FR" b="1" dirty="0">
                <a:solidFill>
                  <a:srgbClr val="C00000"/>
                </a:solidFill>
              </a:rPr>
              <a:t>Serveurs DNS</a:t>
            </a:r>
          </a:p>
        </p:txBody>
      </p:sp>
      <p:sp>
        <p:nvSpPr>
          <p:cNvPr id="3" name="Espace réservé du contenu 2">
            <a:extLst>
              <a:ext uri="{FF2B5EF4-FFF2-40B4-BE49-F238E27FC236}">
                <a16:creationId xmlns:a16="http://schemas.microsoft.com/office/drawing/2014/main" id="{9E3C68F2-0B10-48CB-A527-9DF979387D9B}"/>
              </a:ext>
            </a:extLst>
          </p:cNvPr>
          <p:cNvSpPr>
            <a:spLocks noGrp="1"/>
          </p:cNvSpPr>
          <p:nvPr>
            <p:ph idx="1"/>
          </p:nvPr>
        </p:nvSpPr>
        <p:spPr/>
        <p:txBody>
          <a:bodyPr/>
          <a:lstStyle/>
          <a:p>
            <a:pPr algn="just">
              <a:buFont typeface="Wingdings" panose="05000000000000000000" pitchFamily="2" charset="2"/>
              <a:buChar char="q"/>
            </a:pPr>
            <a:r>
              <a:rPr lang="fr-FR" dirty="0"/>
              <a:t>On retrouve 2 principaux serveurs: </a:t>
            </a:r>
          </a:p>
          <a:p>
            <a:pPr marL="0" indent="0" algn="just">
              <a:buNone/>
            </a:pPr>
            <a:r>
              <a:rPr lang="fr-FR" dirty="0"/>
              <a:t>	Bind9 et Unbound.</a:t>
            </a:r>
          </a:p>
          <a:p>
            <a:pPr algn="just">
              <a:buFont typeface="Wingdings" panose="05000000000000000000" pitchFamily="2" charset="2"/>
              <a:buChar char="q"/>
            </a:pPr>
            <a:endParaRPr lang="fr-FR" dirty="0"/>
          </a:p>
          <a:p>
            <a:pPr algn="just">
              <a:buFont typeface="Wingdings" panose="05000000000000000000" pitchFamily="2" charset="2"/>
              <a:buChar char="q"/>
            </a:pPr>
            <a:r>
              <a:rPr lang="fr-FR" dirty="0"/>
              <a:t>Il existe des alternatives à BIND, comme </a:t>
            </a:r>
            <a:r>
              <a:rPr lang="fr-FR" dirty="0" err="1"/>
              <a:t>DJBdns</a:t>
            </a:r>
            <a:r>
              <a:rPr lang="fr-FR" dirty="0"/>
              <a:t> ou </a:t>
            </a:r>
            <a:r>
              <a:rPr lang="fr-FR" dirty="0" err="1"/>
              <a:t>MaraDNS</a:t>
            </a:r>
            <a:r>
              <a:rPr lang="fr-FR" dirty="0"/>
              <a:t>, qui sont souvent réputés plus sécurisés, mais ils sont encore beaucoup moins utilisés  </a:t>
            </a:r>
          </a:p>
        </p:txBody>
      </p:sp>
    </p:spTree>
    <p:extLst>
      <p:ext uri="{BB962C8B-B14F-4D97-AF65-F5344CB8AC3E}">
        <p14:creationId xmlns:p14="http://schemas.microsoft.com/office/powerpoint/2010/main" val="26237787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C00000"/>
                </a:solidFill>
              </a:rPr>
              <a:t>BIND</a:t>
            </a:r>
            <a:br>
              <a:rPr lang="fr-FR" b="1" dirty="0">
                <a:solidFill>
                  <a:srgbClr val="C00000"/>
                </a:solidFill>
              </a:rPr>
            </a:br>
            <a:r>
              <a:rPr lang="fr-FR" i="1" dirty="0"/>
              <a:t> </a:t>
            </a:r>
            <a:r>
              <a:rPr lang="fr-FR" b="1" i="1" dirty="0">
                <a:solidFill>
                  <a:srgbClr val="C00000"/>
                </a:solidFill>
              </a:rPr>
              <a:t>Berkeley Internet Name Domain</a:t>
            </a:r>
            <a:endParaRPr lang="fr-FR" b="1" dirty="0">
              <a:solidFill>
                <a:srgbClr val="C00000"/>
              </a:solidFill>
            </a:endParaRPr>
          </a:p>
        </p:txBody>
      </p:sp>
      <p:sp>
        <p:nvSpPr>
          <p:cNvPr id="3" name="Espace réservé du contenu 2"/>
          <p:cNvSpPr>
            <a:spLocks noGrp="1"/>
          </p:cNvSpPr>
          <p:nvPr>
            <p:ph idx="1"/>
          </p:nvPr>
        </p:nvSpPr>
        <p:spPr>
          <a:xfrm>
            <a:off x="457200" y="2320280"/>
            <a:ext cx="8229600" cy="2548880"/>
          </a:xfrm>
        </p:spPr>
        <p:txBody>
          <a:bodyPr>
            <a:normAutofit lnSpcReduction="10000"/>
          </a:bodyPr>
          <a:lstStyle/>
          <a:p>
            <a:pPr algn="just">
              <a:buFont typeface="Wingdings" pitchFamily="2" charset="2"/>
              <a:buChar char="q"/>
            </a:pPr>
            <a:r>
              <a:rPr lang="fr-FR" dirty="0"/>
              <a:t> Le serveur  DNS le plus répandu et le plus utilisé</a:t>
            </a:r>
          </a:p>
          <a:p>
            <a:pPr algn="just">
              <a:buFont typeface="Wingdings" pitchFamily="2" charset="2"/>
              <a:buChar char="q"/>
            </a:pPr>
            <a:endParaRPr lang="fr-FR" dirty="0"/>
          </a:p>
          <a:p>
            <a:pPr algn="just">
              <a:buFont typeface="Wingdings" pitchFamily="2" charset="2"/>
              <a:buChar char="q"/>
            </a:pPr>
            <a:r>
              <a:rPr lang="fr-FR" dirty="0"/>
              <a:t> Fonctionne sous Unix et Windows. </a:t>
            </a:r>
            <a:br>
              <a:rPr lang="fr-FR" dirty="0"/>
            </a:br>
            <a:endParaRPr lang="fr-F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Configuration DNS</a:t>
            </a:r>
          </a:p>
        </p:txBody>
      </p:sp>
      <p:sp>
        <p:nvSpPr>
          <p:cNvPr id="3" name="Espace réservé du contenu 2"/>
          <p:cNvSpPr>
            <a:spLocks noGrp="1"/>
          </p:cNvSpPr>
          <p:nvPr>
            <p:ph idx="1"/>
          </p:nvPr>
        </p:nvSpPr>
        <p:spPr/>
        <p:txBody>
          <a:bodyPr/>
          <a:lstStyle/>
          <a:p>
            <a:pPr algn="just">
              <a:buFont typeface="Wingdings" pitchFamily="2" charset="2"/>
              <a:buChar char="q"/>
            </a:pPr>
            <a:r>
              <a:rPr lang="fr-FR" dirty="0"/>
              <a:t> Configuration du résolveur </a:t>
            </a:r>
            <a:r>
              <a:rPr lang="fr-FR" dirty="0" err="1"/>
              <a:t>resolv.config</a:t>
            </a:r>
            <a:endParaRPr lang="fr-FR" dirty="0"/>
          </a:p>
          <a:p>
            <a:pPr algn="just">
              <a:buFont typeface="Wingdings" pitchFamily="2" charset="2"/>
              <a:buChar char="q"/>
            </a:pPr>
            <a:endParaRPr lang="fr-FR" dirty="0"/>
          </a:p>
          <a:p>
            <a:pPr algn="just">
              <a:buFont typeface="Wingdings" pitchFamily="2" charset="2"/>
              <a:buChar char="q"/>
            </a:pPr>
            <a:r>
              <a:rPr lang="fr-FR" dirty="0"/>
              <a:t> Configuration du serveur de nom BIND (</a:t>
            </a:r>
            <a:r>
              <a:rPr lang="fr-FR" dirty="0" err="1"/>
              <a:t>named.config</a:t>
            </a:r>
            <a:r>
              <a:rPr lang="fr-FR" dirty="0"/>
              <a:t> ) </a:t>
            </a:r>
          </a:p>
          <a:p>
            <a:pPr algn="just">
              <a:buFont typeface="Wingdings" pitchFamily="2" charset="2"/>
              <a:buChar char="q"/>
            </a:pPr>
            <a:endParaRPr lang="fr-FR" dirty="0"/>
          </a:p>
          <a:p>
            <a:pPr algn="just">
              <a:buFont typeface="Wingdings" pitchFamily="2" charset="2"/>
              <a:buChar char="q"/>
            </a:pPr>
            <a:r>
              <a:rPr lang="fr-FR" dirty="0"/>
              <a:t> Construction des fichiers de zone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C00000"/>
                </a:solidFill>
              </a:rPr>
              <a:t>Fichiers hosts</a:t>
            </a:r>
            <a:br>
              <a:rPr lang="fr-FR" b="1" dirty="0">
                <a:solidFill>
                  <a:srgbClr val="C00000"/>
                </a:solidFill>
              </a:rPr>
            </a:br>
            <a:r>
              <a:rPr lang="fr-FR" b="1" dirty="0">
                <a:solidFill>
                  <a:srgbClr val="C00000"/>
                </a:solidFill>
              </a:rPr>
              <a:t> (table de conversion manuelle)</a:t>
            </a:r>
          </a:p>
        </p:txBody>
      </p:sp>
      <p:sp>
        <p:nvSpPr>
          <p:cNvPr id="3" name="Espace réservé du contenu 2"/>
          <p:cNvSpPr>
            <a:spLocks noGrp="1"/>
          </p:cNvSpPr>
          <p:nvPr>
            <p:ph idx="1"/>
          </p:nvPr>
        </p:nvSpPr>
        <p:spPr/>
        <p:txBody>
          <a:bodyPr>
            <a:normAutofit fontScale="85000" lnSpcReduction="20000"/>
          </a:bodyPr>
          <a:lstStyle/>
          <a:p>
            <a:pPr algn="just">
              <a:buFont typeface="Wingdings" pitchFamily="2" charset="2"/>
              <a:buChar char="q"/>
            </a:pPr>
            <a:r>
              <a:rPr lang="fr-FR" dirty="0"/>
              <a:t>La résolution d'un nom sur Internet devait se faire grâce à un fichier texte appelé </a:t>
            </a:r>
            <a:r>
              <a:rPr lang="fr-FR" i="1" dirty="0"/>
              <a:t>hosts.txt</a:t>
            </a:r>
            <a:r>
              <a:rPr lang="fr-FR" dirty="0"/>
              <a:t> </a:t>
            </a:r>
          </a:p>
          <a:p>
            <a:pPr algn="just">
              <a:buFont typeface="Wingdings" pitchFamily="2" charset="2"/>
              <a:buChar char="q"/>
            </a:pPr>
            <a:r>
              <a:rPr lang="fr-FR" dirty="0"/>
              <a:t>Le fichier contient la correspondance entre les adresses demandées et les adresses IP.</a:t>
            </a:r>
          </a:p>
          <a:p>
            <a:pPr algn="just">
              <a:buFont typeface="Wingdings" pitchFamily="2" charset="2"/>
              <a:buChar char="q"/>
            </a:pPr>
            <a:r>
              <a:rPr lang="fr-FR" dirty="0"/>
              <a:t>Ces fichiers nécessitent la mise à jour manuelle des tables de tous les ordinateurs en cas d'ajout ou de modification d'un nom de machine.</a:t>
            </a:r>
          </a:p>
          <a:p>
            <a:pPr algn="just">
              <a:buFont typeface="Wingdings" pitchFamily="2" charset="2"/>
              <a:buChar char="q"/>
            </a:pPr>
            <a:endParaRPr lang="fr-FR" dirty="0"/>
          </a:p>
          <a:p>
            <a:pPr algn="just">
              <a:buFont typeface="Wingdings" pitchFamily="2" charset="2"/>
              <a:buChar char="q"/>
            </a:pPr>
            <a:r>
              <a:rPr lang="fr-FR" dirty="0"/>
              <a:t>Le fichier hosts se trouve dans le répertoire suivant :  </a:t>
            </a:r>
          </a:p>
          <a:p>
            <a:pPr algn="just">
              <a:buNone/>
            </a:pPr>
            <a:r>
              <a:rPr lang="fr-FR" dirty="0"/>
              <a:t>Linux: /</a:t>
            </a:r>
            <a:r>
              <a:rPr lang="fr-FR" dirty="0" err="1"/>
              <a:t>etc</a:t>
            </a:r>
            <a:r>
              <a:rPr lang="fr-FR" dirty="0"/>
              <a:t>/hosts</a:t>
            </a:r>
          </a:p>
          <a:p>
            <a:pPr algn="just">
              <a:buNone/>
            </a:pPr>
            <a:r>
              <a:rPr lang="fr-FR" dirty="0" err="1"/>
              <a:t>windows</a:t>
            </a:r>
            <a:r>
              <a:rPr lang="fr-FR" dirty="0"/>
              <a:t>: C:/WINDOWS/system32/drivers/etc/hosts</a:t>
            </a:r>
          </a:p>
          <a:p>
            <a:pPr algn="just">
              <a:buFont typeface="Wingdings" pitchFamily="2" charset="2"/>
              <a:buChar char="q"/>
            </a:pPr>
            <a:endParaRPr lang="fr-FR" dirty="0"/>
          </a:p>
          <a:p>
            <a:pPr algn="just">
              <a:buFont typeface="Wingdings" pitchFamily="2" charset="2"/>
              <a:buChar char="q"/>
            </a:pPr>
            <a:endParaRPr lang="fr-F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0070C0"/>
                </a:solidFill>
              </a:rPr>
              <a:t>Configuration du </a:t>
            </a:r>
            <a:r>
              <a:rPr lang="fr-FR" b="1" dirty="0" err="1">
                <a:solidFill>
                  <a:srgbClr val="0070C0"/>
                </a:solidFill>
              </a:rPr>
              <a:t>resolver</a:t>
            </a:r>
            <a:endParaRPr lang="fr-FR" b="1" dirty="0">
              <a:solidFill>
                <a:srgbClr val="0070C0"/>
              </a:solidFill>
            </a:endParaRPr>
          </a:p>
        </p:txBody>
      </p:sp>
      <p:sp>
        <p:nvSpPr>
          <p:cNvPr id="3" name="Espace réservé du contenu 2"/>
          <p:cNvSpPr>
            <a:spLocks noGrp="1"/>
          </p:cNvSpPr>
          <p:nvPr>
            <p:ph idx="1"/>
          </p:nvPr>
        </p:nvSpPr>
        <p:spPr/>
        <p:txBody>
          <a:bodyPr>
            <a:normAutofit/>
          </a:bodyPr>
          <a:lstStyle/>
          <a:p>
            <a:pPr>
              <a:buFont typeface="Wingdings" pitchFamily="2" charset="2"/>
              <a:buChar char="q"/>
            </a:pPr>
            <a:r>
              <a:rPr lang="fr-FR" dirty="0"/>
              <a:t> Le résolveur c’est le client DNS. </a:t>
            </a:r>
          </a:p>
          <a:p>
            <a:pPr>
              <a:buFont typeface="Wingdings" pitchFamily="2" charset="2"/>
              <a:buChar char="q"/>
            </a:pPr>
            <a:endParaRPr lang="fr-FR" dirty="0"/>
          </a:p>
          <a:p>
            <a:pPr>
              <a:buFont typeface="Wingdings" pitchFamily="2" charset="2"/>
              <a:buChar char="q"/>
            </a:pPr>
            <a:r>
              <a:rPr lang="fr-FR" dirty="0"/>
              <a:t>Il interroge les serveurs DNS pour obtenir les informations. </a:t>
            </a:r>
          </a:p>
          <a:p>
            <a:pPr>
              <a:buFont typeface="Wingdings" pitchFamily="2" charset="2"/>
              <a:buChar char="q"/>
            </a:pPr>
            <a:endParaRPr lang="fr-FR" dirty="0"/>
          </a:p>
          <a:p>
            <a:pPr>
              <a:buFont typeface="Wingdings" pitchFamily="2" charset="2"/>
              <a:buChar char="q"/>
            </a:pPr>
            <a:r>
              <a:rPr lang="fr-FR" dirty="0"/>
              <a:t> Fichier de configuration du résolveur: /</a:t>
            </a:r>
            <a:r>
              <a:rPr lang="fr-FR" dirty="0" err="1"/>
              <a:t>etc</a:t>
            </a:r>
            <a:r>
              <a:rPr lang="fr-FR" dirty="0"/>
              <a:t>/</a:t>
            </a:r>
            <a:r>
              <a:rPr lang="fr-FR" dirty="0" err="1"/>
              <a:t>resolv.conf</a:t>
            </a:r>
            <a:r>
              <a:rPr lang="fr-FR" dirty="0"/>
              <a:t> </a:t>
            </a:r>
          </a:p>
          <a:p>
            <a:pPr>
              <a:buFont typeface="Wingdings" pitchFamily="2" charset="2"/>
              <a:buChar char="q"/>
            </a:pPr>
            <a:endParaRPr lang="fr-F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0070C0"/>
                </a:solidFill>
              </a:rPr>
              <a:t>Configuration de </a:t>
            </a:r>
            <a:r>
              <a:rPr lang="fr-FR" b="1" dirty="0" err="1">
                <a:solidFill>
                  <a:srgbClr val="0070C0"/>
                </a:solidFill>
              </a:rPr>
              <a:t>named</a:t>
            </a:r>
            <a:endParaRPr lang="fr-FR" b="1" dirty="0">
              <a:solidFill>
                <a:srgbClr val="0070C0"/>
              </a:solidFill>
            </a:endParaRPr>
          </a:p>
        </p:txBody>
      </p:sp>
      <p:sp>
        <p:nvSpPr>
          <p:cNvPr id="3" name="Espace réservé du contenu 2"/>
          <p:cNvSpPr>
            <a:spLocks noGrp="1"/>
          </p:cNvSpPr>
          <p:nvPr>
            <p:ph idx="1"/>
          </p:nvPr>
        </p:nvSpPr>
        <p:spPr/>
        <p:txBody>
          <a:bodyPr>
            <a:normAutofit lnSpcReduction="10000"/>
          </a:bodyPr>
          <a:lstStyle/>
          <a:p>
            <a:pPr algn="just">
              <a:buFont typeface="Wingdings" pitchFamily="2" charset="2"/>
              <a:buChar char="q"/>
            </a:pPr>
            <a:r>
              <a:rPr lang="fr-FR" dirty="0"/>
              <a:t> </a:t>
            </a:r>
            <a:r>
              <a:rPr lang="fr-FR" dirty="0" err="1">
                <a:solidFill>
                  <a:srgbClr val="C00000"/>
                </a:solidFill>
              </a:rPr>
              <a:t>named.conf</a:t>
            </a:r>
            <a:r>
              <a:rPr lang="fr-FR" dirty="0"/>
              <a:t>: paramètres généraux de </a:t>
            </a:r>
            <a:r>
              <a:rPr lang="fr-FR" dirty="0" err="1"/>
              <a:t>named</a:t>
            </a:r>
            <a:r>
              <a:rPr lang="fr-FR" dirty="0"/>
              <a:t> et définition des pointeurs vers les bases de données du domaine utilisées par ce serveur.</a:t>
            </a:r>
          </a:p>
          <a:p>
            <a:pPr algn="just">
              <a:buFont typeface="Wingdings" pitchFamily="2" charset="2"/>
              <a:buChar char="q"/>
            </a:pPr>
            <a:endParaRPr lang="fr-FR" dirty="0"/>
          </a:p>
          <a:p>
            <a:pPr algn="just">
              <a:buFont typeface="Wingdings" pitchFamily="2" charset="2"/>
              <a:buChar char="q"/>
            </a:pPr>
            <a:r>
              <a:rPr lang="fr-FR" dirty="0"/>
              <a:t> </a:t>
            </a:r>
            <a:r>
              <a:rPr lang="fr-FR" dirty="0">
                <a:solidFill>
                  <a:srgbClr val="C00000"/>
                </a:solidFill>
              </a:rPr>
              <a:t>named.ca</a:t>
            </a:r>
            <a:r>
              <a:rPr lang="fr-FR" dirty="0"/>
              <a:t>: pointeurs sur les serveurs du domaine racine (ou </a:t>
            </a:r>
            <a:r>
              <a:rPr lang="fr-FR" dirty="0" err="1"/>
              <a:t>named.root</a:t>
            </a:r>
            <a:r>
              <a:rPr lang="fr-FR" dirty="0"/>
              <a:t>). </a:t>
            </a:r>
          </a:p>
          <a:p>
            <a:pPr algn="just">
              <a:buFont typeface="Wingdings" pitchFamily="2" charset="2"/>
              <a:buChar char="q"/>
            </a:pPr>
            <a:endParaRPr lang="fr-FR" dirty="0"/>
          </a:p>
          <a:p>
            <a:pPr algn="just">
              <a:buFont typeface="Wingdings" pitchFamily="2" charset="2"/>
              <a:buChar char="q"/>
            </a:pPr>
            <a:r>
              <a:rPr lang="fr-FR" dirty="0"/>
              <a:t> </a:t>
            </a:r>
            <a:r>
              <a:rPr lang="fr-FR" dirty="0" err="1">
                <a:solidFill>
                  <a:srgbClr val="C00000"/>
                </a:solidFill>
              </a:rPr>
              <a:t>named.local</a:t>
            </a:r>
            <a:r>
              <a:rPr lang="fr-FR" dirty="0"/>
              <a:t>: résolution locale des adresses </a:t>
            </a:r>
            <a:r>
              <a:rPr lang="fr-FR" dirty="0" err="1"/>
              <a:t>loopback</a:t>
            </a:r>
            <a:endParaRPr lang="fr-F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0070C0"/>
                </a:solidFill>
              </a:rPr>
              <a:t>Déclaration de zone maître</a:t>
            </a:r>
          </a:p>
        </p:txBody>
      </p:sp>
      <p:sp>
        <p:nvSpPr>
          <p:cNvPr id="3" name="Espace réservé du contenu 2"/>
          <p:cNvSpPr>
            <a:spLocks noGrp="1"/>
          </p:cNvSpPr>
          <p:nvPr>
            <p:ph idx="1"/>
          </p:nvPr>
        </p:nvSpPr>
        <p:spPr/>
        <p:txBody>
          <a:bodyPr>
            <a:normAutofit fontScale="77500" lnSpcReduction="20000"/>
          </a:bodyPr>
          <a:lstStyle/>
          <a:p>
            <a:pPr algn="just">
              <a:buNone/>
            </a:pPr>
            <a:r>
              <a:rPr lang="fr-FR" dirty="0"/>
              <a:t>zone "example.com" { </a:t>
            </a:r>
          </a:p>
          <a:p>
            <a:pPr algn="just">
              <a:buNone/>
            </a:pPr>
            <a:r>
              <a:rPr lang="fr-FR" dirty="0"/>
              <a:t>	type master; </a:t>
            </a:r>
          </a:p>
          <a:p>
            <a:pPr algn="just">
              <a:buNone/>
            </a:pPr>
            <a:r>
              <a:rPr lang="fr-FR" dirty="0"/>
              <a:t>	file "example.com.zone"; </a:t>
            </a:r>
          </a:p>
          <a:p>
            <a:pPr algn="just">
              <a:buNone/>
            </a:pPr>
            <a:r>
              <a:rPr lang="fr-FR" dirty="0"/>
              <a:t>};</a:t>
            </a:r>
          </a:p>
          <a:p>
            <a:pPr algn="just">
              <a:buNone/>
            </a:pPr>
            <a:endParaRPr lang="fr-FR" dirty="0"/>
          </a:p>
          <a:p>
            <a:pPr algn="just">
              <a:buNone/>
            </a:pPr>
            <a:r>
              <a:rPr lang="fr-FR" dirty="0"/>
              <a:t>L'exemple de déclaration de zone dirige le serveur de façon à :</a:t>
            </a:r>
          </a:p>
          <a:p>
            <a:pPr indent="20638" algn="just">
              <a:buFont typeface="Wingdings" pitchFamily="2" charset="2"/>
              <a:buChar char="q"/>
            </a:pPr>
            <a:r>
              <a:rPr lang="fr-FR" dirty="0"/>
              <a:t> Agir comme un serveur de noms autoritaire</a:t>
            </a:r>
          </a:p>
          <a:p>
            <a:pPr indent="20638" algn="just">
              <a:buFont typeface="Wingdings" pitchFamily="2" charset="2"/>
              <a:buChar char="q"/>
            </a:pPr>
            <a:r>
              <a:rPr lang="fr-FR" dirty="0"/>
              <a:t> Être un maître pour cette zone</a:t>
            </a:r>
          </a:p>
          <a:p>
            <a:pPr indent="20638" algn="just">
              <a:buFont typeface="Wingdings" pitchFamily="2" charset="2"/>
              <a:buChar char="q"/>
            </a:pPr>
            <a:r>
              <a:rPr lang="fr-FR" dirty="0"/>
              <a:t> Lire les données maîtres de /</a:t>
            </a:r>
            <a:r>
              <a:rPr lang="fr-FR" dirty="0" err="1"/>
              <a:t>etc</a:t>
            </a:r>
            <a:r>
              <a:rPr lang="fr-FR" dirty="0"/>
              <a:t>/</a:t>
            </a:r>
            <a:r>
              <a:rPr lang="fr-FR" dirty="0" err="1"/>
              <a:t>bind</a:t>
            </a:r>
            <a:r>
              <a:rPr lang="fr-FR" dirty="0"/>
              <a:t>/example.com.zone</a:t>
            </a:r>
          </a:p>
          <a:p>
            <a:pPr indent="20638" algn="just">
              <a:buFont typeface="Wingdings" pitchFamily="2" charset="2"/>
              <a:buChar char="q"/>
            </a:pPr>
            <a:r>
              <a:rPr lang="fr-FR" dirty="0"/>
              <a:t>  Créer manuellement le fichier maître avant de recharger </a:t>
            </a:r>
            <a:r>
              <a:rPr lang="fr-FR" dirty="0" err="1"/>
              <a:t>named</a:t>
            </a:r>
            <a:endParaRPr lang="fr-F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0070C0"/>
                </a:solidFill>
              </a:rPr>
              <a:t>Création de fichier de zone</a:t>
            </a:r>
          </a:p>
        </p:txBody>
      </p:sp>
      <p:sp>
        <p:nvSpPr>
          <p:cNvPr id="3" name="Espace réservé du contenu 2"/>
          <p:cNvSpPr>
            <a:spLocks noGrp="1"/>
          </p:cNvSpPr>
          <p:nvPr>
            <p:ph idx="1"/>
          </p:nvPr>
        </p:nvSpPr>
        <p:spPr/>
        <p:txBody>
          <a:bodyPr/>
          <a:lstStyle/>
          <a:p>
            <a:pPr algn="just">
              <a:buFont typeface="Wingdings" pitchFamily="2" charset="2"/>
              <a:buChar char="q"/>
            </a:pPr>
            <a:r>
              <a:rPr lang="fr-FR" dirty="0"/>
              <a:t> Un ensemble de définitions, commençant par la définition SOA</a:t>
            </a:r>
          </a:p>
          <a:p>
            <a:pPr algn="just">
              <a:buFont typeface="Wingdings" pitchFamily="2" charset="2"/>
              <a:buChar char="q"/>
            </a:pPr>
            <a:endParaRPr lang="fr-FR" dirty="0"/>
          </a:p>
          <a:p>
            <a:pPr algn="just">
              <a:buFont typeface="Wingdings" pitchFamily="2" charset="2"/>
              <a:buChar char="q"/>
            </a:pPr>
            <a:r>
              <a:rPr lang="fr-FR" dirty="0"/>
              <a:t> Le symbole @ est une variable représentant l'origine de la zone spécifiée dans la déclaration zone de /</a:t>
            </a:r>
            <a:r>
              <a:rPr lang="fr-FR" dirty="0" err="1"/>
              <a:t>etc</a:t>
            </a:r>
            <a:r>
              <a:rPr lang="fr-FR" dirty="0"/>
              <a:t>/</a:t>
            </a:r>
            <a:r>
              <a:rPr lang="fr-FR" dirty="0" err="1"/>
              <a:t>bind</a:t>
            </a:r>
            <a:r>
              <a:rPr lang="fr-FR" dirty="0"/>
              <a:t>/</a:t>
            </a:r>
            <a:r>
              <a:rPr lang="fr-FR" dirty="0" err="1"/>
              <a:t>named.conf</a:t>
            </a:r>
            <a:endParaRPr lang="fr-F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539552" y="2996952"/>
            <a:ext cx="8229600" cy="1143000"/>
          </a:xfrm>
        </p:spPr>
        <p:txBody>
          <a:bodyPr/>
          <a:lstStyle/>
          <a:p>
            <a:r>
              <a:rPr lang="fr-FR" b="1" dirty="0">
                <a:solidFill>
                  <a:srgbClr val="C00000"/>
                </a:solidFill>
              </a:rPr>
              <a:t>Pratique</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b="1" dirty="0">
                <a:solidFill>
                  <a:srgbClr val="0070C0"/>
                </a:solidFill>
              </a:rPr>
              <a:t>Etape 1</a:t>
            </a:r>
          </a:p>
        </p:txBody>
      </p:sp>
      <p:sp>
        <p:nvSpPr>
          <p:cNvPr id="3" name="Espace réservé du contenu 2"/>
          <p:cNvSpPr>
            <a:spLocks noGrp="1"/>
          </p:cNvSpPr>
          <p:nvPr>
            <p:ph idx="1"/>
          </p:nvPr>
        </p:nvSpPr>
        <p:spPr/>
        <p:txBody>
          <a:bodyPr>
            <a:normAutofit fontScale="92500" lnSpcReduction="20000"/>
          </a:bodyPr>
          <a:lstStyle/>
          <a:p>
            <a:pPr>
              <a:buNone/>
            </a:pPr>
            <a:r>
              <a:rPr lang="fr-FR" b="1" dirty="0">
                <a:solidFill>
                  <a:srgbClr val="7030A0"/>
                </a:solidFill>
              </a:rPr>
              <a:t>Installation de Bind9</a:t>
            </a:r>
          </a:p>
          <a:p>
            <a:pPr>
              <a:buNone/>
            </a:pPr>
            <a:r>
              <a:rPr lang="fr-FR" dirty="0"/>
              <a:t># </a:t>
            </a:r>
            <a:r>
              <a:rPr lang="fr-FR" dirty="0" err="1"/>
              <a:t>apt</a:t>
            </a:r>
            <a:r>
              <a:rPr lang="fr-FR" dirty="0"/>
              <a:t>-</a:t>
            </a:r>
            <a:r>
              <a:rPr lang="fr-FR" dirty="0" err="1"/>
              <a:t>get</a:t>
            </a:r>
            <a:r>
              <a:rPr lang="fr-FR" dirty="0"/>
              <a:t> </a:t>
            </a:r>
            <a:r>
              <a:rPr lang="fr-FR" dirty="0" err="1"/>
              <a:t>install</a:t>
            </a:r>
            <a:r>
              <a:rPr lang="fr-FR" dirty="0"/>
              <a:t> bind9</a:t>
            </a:r>
          </a:p>
          <a:p>
            <a:pPr>
              <a:buNone/>
            </a:pPr>
            <a:r>
              <a:rPr lang="fr-FR" b="1" dirty="0">
                <a:solidFill>
                  <a:srgbClr val="7030A0"/>
                </a:solidFill>
              </a:rPr>
              <a:t>Les fichiers de configuration</a:t>
            </a:r>
          </a:p>
          <a:p>
            <a:pPr>
              <a:buNone/>
            </a:pPr>
            <a:r>
              <a:rPr lang="fr-FR" dirty="0"/>
              <a:t>/</a:t>
            </a:r>
            <a:r>
              <a:rPr lang="fr-FR" dirty="0" err="1"/>
              <a:t>etc</a:t>
            </a:r>
            <a:r>
              <a:rPr lang="fr-FR" dirty="0"/>
              <a:t>/</a:t>
            </a:r>
            <a:r>
              <a:rPr lang="fr-FR" dirty="0" err="1"/>
              <a:t>bind</a:t>
            </a:r>
            <a:endParaRPr lang="fr-FR" dirty="0"/>
          </a:p>
          <a:p>
            <a:pPr>
              <a:buNone/>
            </a:pPr>
            <a:endParaRPr lang="fr-FR" dirty="0"/>
          </a:p>
          <a:p>
            <a:pPr>
              <a:buNone/>
            </a:pPr>
            <a:r>
              <a:rPr lang="fr-FR" dirty="0"/>
              <a:t>    Nous devons tout d'abord déclarer à notre serveur quels seront les noms de domaine qu'il va devoir gérer, on appelle ça des </a:t>
            </a:r>
            <a:r>
              <a:rPr lang="fr-FR" b="1" dirty="0"/>
              <a:t>zones</a:t>
            </a:r>
            <a:r>
              <a:rPr lang="fr-FR" dirty="0"/>
              <a:t>. Ensuite, nous devrons configurer ces zones, grâce à un fichier de configuration par zones.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0070C0"/>
                </a:solidFill>
              </a:rPr>
              <a:t>Etape 2</a:t>
            </a:r>
          </a:p>
        </p:txBody>
      </p:sp>
      <p:sp>
        <p:nvSpPr>
          <p:cNvPr id="3" name="Espace réservé du contenu 2"/>
          <p:cNvSpPr>
            <a:spLocks noGrp="1"/>
          </p:cNvSpPr>
          <p:nvPr>
            <p:ph idx="1"/>
          </p:nvPr>
        </p:nvSpPr>
        <p:spPr/>
        <p:txBody>
          <a:bodyPr>
            <a:normAutofit/>
          </a:bodyPr>
          <a:lstStyle/>
          <a:p>
            <a:pPr>
              <a:buNone/>
            </a:pPr>
            <a:r>
              <a:rPr lang="fr-FR" b="1" dirty="0">
                <a:solidFill>
                  <a:srgbClr val="7030A0"/>
                </a:solidFill>
              </a:rPr>
              <a:t>Configuration de la zone du serveur </a:t>
            </a:r>
            <a:r>
              <a:rPr lang="fr-FR" b="1" i="1" dirty="0">
                <a:solidFill>
                  <a:srgbClr val="7030A0"/>
                </a:solidFill>
              </a:rPr>
              <a:t>master</a:t>
            </a:r>
            <a:endParaRPr lang="fr-FR" b="1" dirty="0">
              <a:solidFill>
                <a:srgbClr val="7030A0"/>
              </a:solidFill>
            </a:endParaRPr>
          </a:p>
          <a:p>
            <a:pPr>
              <a:buNone/>
            </a:pPr>
            <a:r>
              <a:rPr lang="fr-FR" dirty="0"/>
              <a:t>Editer le fichier /</a:t>
            </a:r>
            <a:r>
              <a:rPr lang="fr-FR" dirty="0" err="1"/>
              <a:t>etc</a:t>
            </a:r>
            <a:r>
              <a:rPr lang="fr-FR" dirty="0"/>
              <a:t>/</a:t>
            </a:r>
            <a:r>
              <a:rPr lang="fr-FR" dirty="0" err="1"/>
              <a:t>bind</a:t>
            </a:r>
            <a:r>
              <a:rPr lang="fr-FR" dirty="0"/>
              <a:t>/db.reseau.fr</a:t>
            </a:r>
          </a:p>
          <a:p>
            <a:endParaRPr lang="fr-FR" dirty="0"/>
          </a:p>
          <a:p>
            <a:endParaRPr lang="fr-F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0070C0"/>
                </a:solidFill>
              </a:rPr>
              <a:t>Etape 2</a:t>
            </a:r>
          </a:p>
        </p:txBody>
      </p:sp>
      <p:sp>
        <p:nvSpPr>
          <p:cNvPr id="3" name="Espace réservé du contenu 2"/>
          <p:cNvSpPr>
            <a:spLocks noGrp="1"/>
          </p:cNvSpPr>
          <p:nvPr>
            <p:ph idx="1"/>
          </p:nvPr>
        </p:nvSpPr>
        <p:spPr/>
        <p:txBody>
          <a:bodyPr>
            <a:normAutofit fontScale="70000" lnSpcReduction="20000"/>
          </a:bodyPr>
          <a:lstStyle/>
          <a:p>
            <a:pPr algn="just">
              <a:buNone/>
            </a:pPr>
            <a:r>
              <a:rPr lang="fr-FR" dirty="0"/>
              <a:t>Dans ce fichier de zone, nous allons indiquer des enregistrements:</a:t>
            </a:r>
          </a:p>
          <a:p>
            <a:pPr algn="just"/>
            <a:endParaRPr lang="fr-FR" dirty="0"/>
          </a:p>
          <a:p>
            <a:pPr algn="just">
              <a:buFont typeface="Wingdings" pitchFamily="2" charset="2"/>
              <a:buChar char="q"/>
            </a:pPr>
            <a:r>
              <a:rPr lang="fr-FR" b="1" dirty="0"/>
              <a:t>A :</a:t>
            </a:r>
            <a:r>
              <a:rPr lang="fr-FR" dirty="0"/>
              <a:t> c'est le type le plus courant, il fait correspondre un nom d'hôte à une adresse IPv4</a:t>
            </a:r>
          </a:p>
          <a:p>
            <a:pPr algn="just">
              <a:buFont typeface="Wingdings" pitchFamily="2" charset="2"/>
              <a:buChar char="q"/>
            </a:pPr>
            <a:r>
              <a:rPr lang="fr-FR" b="1" dirty="0"/>
              <a:t>AAAA</a:t>
            </a:r>
            <a:r>
              <a:rPr lang="fr-FR" dirty="0"/>
              <a:t> : fait correspondre un nom d'hôte à une adresse IPv6</a:t>
            </a:r>
          </a:p>
          <a:p>
            <a:pPr algn="just">
              <a:buFont typeface="Wingdings" pitchFamily="2" charset="2"/>
              <a:buChar char="q"/>
            </a:pPr>
            <a:r>
              <a:rPr lang="fr-FR" b="1" dirty="0"/>
              <a:t>CNAME</a:t>
            </a:r>
            <a:r>
              <a:rPr lang="fr-FR" dirty="0"/>
              <a:t> : permet de créer un alias pointant sur un autre nom d'hôte </a:t>
            </a:r>
          </a:p>
          <a:p>
            <a:pPr algn="just">
              <a:buFont typeface="Wingdings" pitchFamily="2" charset="2"/>
              <a:buChar char="q"/>
            </a:pPr>
            <a:r>
              <a:rPr lang="fr-FR" b="1" dirty="0"/>
              <a:t>NS</a:t>
            </a:r>
            <a:r>
              <a:rPr lang="fr-FR" dirty="0"/>
              <a:t> : définit le ou les serveurs DNS du domaine</a:t>
            </a:r>
          </a:p>
          <a:p>
            <a:pPr algn="just">
              <a:buFont typeface="Wingdings" pitchFamily="2" charset="2"/>
              <a:buChar char="q"/>
            </a:pPr>
            <a:r>
              <a:rPr lang="fr-FR" b="1" dirty="0"/>
              <a:t>MX</a:t>
            </a:r>
            <a:r>
              <a:rPr lang="fr-FR" dirty="0"/>
              <a:t> : définit le ou les serveurs de mail du domaine</a:t>
            </a:r>
          </a:p>
          <a:p>
            <a:pPr algn="just">
              <a:buFont typeface="Wingdings" pitchFamily="2" charset="2"/>
              <a:buChar char="q"/>
            </a:pPr>
            <a:r>
              <a:rPr lang="fr-FR" b="1" dirty="0"/>
              <a:t>PTR</a:t>
            </a:r>
            <a:r>
              <a:rPr lang="fr-FR" dirty="0"/>
              <a:t> : fait correspond une IP à un nom d'hôte. Il n'est utilisé que dans le cas d'une zone inverse, que nous verrons plus loin</a:t>
            </a:r>
          </a:p>
          <a:p>
            <a:pPr algn="just">
              <a:buFont typeface="Wingdings" pitchFamily="2" charset="2"/>
              <a:buChar char="q"/>
            </a:pPr>
            <a:r>
              <a:rPr lang="fr-FR" b="1" dirty="0"/>
              <a:t>SOA</a:t>
            </a:r>
            <a:r>
              <a:rPr lang="fr-FR" dirty="0"/>
              <a:t> : donne les infos de la zone, comme le serveur DNS principal, l'adresse mail de l'administrateur de la zone, le numéro de série de la zone et des durées que nous détaillerons</a:t>
            </a:r>
          </a:p>
          <a:p>
            <a:pPr algn="just"/>
            <a:endParaRPr lang="fr-F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p:cNvPicPr>
            <a:picLocks noChangeAspect="1" noChangeArrowheads="1"/>
          </p:cNvPicPr>
          <p:nvPr/>
        </p:nvPicPr>
        <p:blipFill>
          <a:blip r:embed="rId2" cstate="print"/>
          <a:srcRect l="13555" t="38016" r="37743" b="6250"/>
          <a:stretch>
            <a:fillRect/>
          </a:stretch>
        </p:blipFill>
        <p:spPr bwMode="auto">
          <a:xfrm>
            <a:off x="971600" y="1698144"/>
            <a:ext cx="7128792" cy="4971216"/>
          </a:xfrm>
          <a:prstGeom prst="rect">
            <a:avLst/>
          </a:prstGeom>
          <a:noFill/>
          <a:ln w="9525">
            <a:noFill/>
            <a:miter lim="800000"/>
            <a:headEnd/>
            <a:tailEnd/>
          </a:ln>
        </p:spPr>
      </p:pic>
      <p:sp>
        <p:nvSpPr>
          <p:cNvPr id="7" name="Titre 6"/>
          <p:cNvSpPr>
            <a:spLocks noGrp="1"/>
          </p:cNvSpPr>
          <p:nvPr>
            <p:ph type="title"/>
          </p:nvPr>
        </p:nvSpPr>
        <p:spPr/>
        <p:txBody>
          <a:bodyPr/>
          <a:lstStyle/>
          <a:p>
            <a:r>
              <a:rPr lang="fr-FR" dirty="0"/>
              <a:t>Fichier de zone</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9776"/>
            <a:ext cx="8229600" cy="1143000"/>
          </a:xfrm>
        </p:spPr>
        <p:txBody>
          <a:bodyPr/>
          <a:lstStyle/>
          <a:p>
            <a:r>
              <a:rPr lang="fr-FR" b="1" dirty="0">
                <a:solidFill>
                  <a:srgbClr val="0070C0"/>
                </a:solidFill>
              </a:rPr>
              <a:t>Etape 2</a:t>
            </a:r>
          </a:p>
        </p:txBody>
      </p:sp>
      <p:sp>
        <p:nvSpPr>
          <p:cNvPr id="3" name="Espace réservé du contenu 2"/>
          <p:cNvSpPr>
            <a:spLocks noGrp="1"/>
          </p:cNvSpPr>
          <p:nvPr>
            <p:ph idx="1"/>
          </p:nvPr>
        </p:nvSpPr>
        <p:spPr/>
        <p:txBody>
          <a:bodyPr>
            <a:normAutofit fontScale="55000" lnSpcReduction="20000"/>
          </a:bodyPr>
          <a:lstStyle/>
          <a:p>
            <a:pPr algn="just"/>
            <a:r>
              <a:rPr lang="fr-FR" dirty="0"/>
              <a:t>La première info est un </a:t>
            </a:r>
            <a:r>
              <a:rPr lang="fr-FR" b="1" dirty="0"/>
              <a:t>TTL (</a:t>
            </a:r>
            <a:r>
              <a:rPr lang="fr-FR" b="1" i="1" dirty="0"/>
              <a:t>Time to Live</a:t>
            </a:r>
            <a:r>
              <a:rPr lang="fr-FR" b="1" dirty="0"/>
              <a:t>)</a:t>
            </a:r>
            <a:r>
              <a:rPr lang="fr-FR" dirty="0"/>
              <a:t>. Quand quelqu'un va interroger votre serveur DNS pour obtenir des informations, ces informations vont être </a:t>
            </a:r>
            <a:r>
              <a:rPr lang="fr-FR" b="1" dirty="0"/>
              <a:t>stockées en cache</a:t>
            </a:r>
            <a:r>
              <a:rPr lang="fr-FR" dirty="0"/>
              <a:t> chez cette personne (dans la mémoire de son serveur DNS, pour éviter qu'il vienne nous réinterroger de nombreuses fois s'il a de nouveau besoin d'une information). Ce TTL est la durée pendant laquelle les informations sont conservées en cache. Ce délai passé, une nouvelle demande devra être faite au serveur. Le TTL est défini ici sur 1 semaine. En fonction de la fréquence de vos mises à jour, vous pouvez décider de baisser cette valeur pour que vos clients aient leurs informations à jour.</a:t>
            </a:r>
          </a:p>
          <a:p>
            <a:pPr algn="just"/>
            <a:r>
              <a:rPr lang="fr-FR" dirty="0"/>
              <a:t>La deuxième info est la variable </a:t>
            </a:r>
            <a:r>
              <a:rPr lang="fr-FR" b="1" dirty="0"/>
              <a:t>ORIGIN</a:t>
            </a:r>
            <a:r>
              <a:rPr lang="fr-FR" dirty="0"/>
              <a:t>. Celle-ci est optionnelle. Vous voyez les petits @ plus loin ? Ces @ prennent la valeur de la variable ORIGIN. En l'absence de variable ils prendront la valeur du nom de votre zone défini dans le fichier </a:t>
            </a:r>
            <a:r>
              <a:rPr lang="fr-FR" dirty="0" err="1"/>
              <a:t>named.conf</a:t>
            </a:r>
            <a:r>
              <a:rPr lang="fr-FR" dirty="0"/>
              <a:t> (reseau.fr ici).</a:t>
            </a:r>
          </a:p>
          <a:p>
            <a:pPr algn="just"/>
            <a:r>
              <a:rPr lang="fr-FR" dirty="0"/>
              <a:t>Vient ensuite notre premier enregistrement, c'est un enregistrement de type </a:t>
            </a:r>
            <a:r>
              <a:rPr lang="fr-FR" b="1" dirty="0"/>
              <a:t>SOA (</a:t>
            </a:r>
            <a:r>
              <a:rPr lang="fr-FR" b="1" i="1" dirty="0"/>
              <a:t>Start Of </a:t>
            </a:r>
            <a:r>
              <a:rPr lang="fr-FR" b="1" i="1" dirty="0" err="1"/>
              <a:t>Authority</a:t>
            </a:r>
            <a:r>
              <a:rPr lang="fr-FR" b="1" dirty="0"/>
              <a:t>)</a:t>
            </a:r>
            <a:r>
              <a:rPr lang="fr-FR" dirty="0"/>
              <a:t>. Le type SOA est suivi de deux informations. La première est le nom du serveur de domaine principal (</a:t>
            </a:r>
            <a:r>
              <a:rPr lang="fr-FR" i="1" dirty="0"/>
              <a:t>master</a:t>
            </a:r>
            <a:r>
              <a:rPr lang="fr-FR" dirty="0"/>
              <a:t>) et la seconde est l'adresse mail de l'administrateur du domaine (en remplaçant l'arrobase par un point). Suivent entre parenthèses différentes valeurs.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DNS</a:t>
            </a:r>
          </a:p>
        </p:txBody>
      </p:sp>
      <p:sp>
        <p:nvSpPr>
          <p:cNvPr id="3" name="Espace réservé du contenu 2"/>
          <p:cNvSpPr>
            <a:spLocks noGrp="1"/>
          </p:cNvSpPr>
          <p:nvPr>
            <p:ph idx="1"/>
          </p:nvPr>
        </p:nvSpPr>
        <p:spPr/>
        <p:txBody>
          <a:bodyPr>
            <a:normAutofit lnSpcReduction="10000"/>
          </a:bodyPr>
          <a:lstStyle/>
          <a:p>
            <a:pPr>
              <a:buFont typeface="Wingdings" pitchFamily="2" charset="2"/>
              <a:buChar char="q"/>
            </a:pPr>
            <a:r>
              <a:rPr lang="fr-FR" dirty="0"/>
              <a:t> Système hiérarchisé et bien structuré</a:t>
            </a:r>
          </a:p>
          <a:p>
            <a:pPr>
              <a:buFont typeface="Wingdings" pitchFamily="2" charset="2"/>
              <a:buChar char="q"/>
            </a:pPr>
            <a:endParaRPr lang="fr-FR" dirty="0"/>
          </a:p>
          <a:p>
            <a:pPr>
              <a:buFont typeface="Wingdings" pitchFamily="2" charset="2"/>
              <a:buChar char="q"/>
            </a:pPr>
            <a:r>
              <a:rPr lang="fr-FR" dirty="0"/>
              <a:t> Basé sur le modèle client / serveur</a:t>
            </a:r>
          </a:p>
          <a:p>
            <a:pPr>
              <a:buFont typeface="Wingdings" pitchFamily="2" charset="2"/>
              <a:buChar char="q"/>
            </a:pPr>
            <a:endParaRPr lang="fr-FR" dirty="0"/>
          </a:p>
          <a:p>
            <a:pPr>
              <a:buFont typeface="Wingdings" pitchFamily="2" charset="2"/>
              <a:buChar char="q"/>
            </a:pPr>
            <a:r>
              <a:rPr lang="fr-FR" dirty="0"/>
              <a:t> Permet de traduire un nom de domaine en adresses IP</a:t>
            </a:r>
          </a:p>
          <a:p>
            <a:pPr>
              <a:buFont typeface="Wingdings" pitchFamily="2" charset="2"/>
              <a:buChar char="q"/>
            </a:pPr>
            <a:endParaRPr lang="fr-FR" dirty="0"/>
          </a:p>
          <a:p>
            <a:pPr>
              <a:buFont typeface="Wingdings" pitchFamily="2" charset="2"/>
              <a:buChar char="q"/>
            </a:pPr>
            <a:r>
              <a:rPr lang="fr-FR" dirty="0"/>
              <a:t> Mis au point en novembre 1983</a:t>
            </a:r>
          </a:p>
          <a:p>
            <a:pPr>
              <a:buFont typeface="Wingdings" pitchFamily="2" charset="2"/>
              <a:buChar char="q"/>
            </a:pPr>
            <a:endParaRPr lang="fr-F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0070C0"/>
                </a:solidFill>
              </a:rPr>
              <a:t>Etape 2</a:t>
            </a:r>
          </a:p>
        </p:txBody>
      </p:sp>
      <p:sp>
        <p:nvSpPr>
          <p:cNvPr id="3" name="Espace réservé du contenu 2"/>
          <p:cNvSpPr>
            <a:spLocks noGrp="1"/>
          </p:cNvSpPr>
          <p:nvPr>
            <p:ph idx="1"/>
          </p:nvPr>
        </p:nvSpPr>
        <p:spPr/>
        <p:txBody>
          <a:bodyPr>
            <a:normAutofit fontScale="62500" lnSpcReduction="20000"/>
          </a:bodyPr>
          <a:lstStyle/>
          <a:p>
            <a:pPr algn="just"/>
            <a:r>
              <a:rPr lang="fr-FR" dirty="0"/>
              <a:t>Le </a:t>
            </a:r>
            <a:r>
              <a:rPr lang="fr-FR" b="1" dirty="0"/>
              <a:t>serial</a:t>
            </a:r>
            <a:r>
              <a:rPr lang="fr-FR" dirty="0"/>
              <a:t> peut être comparé à un numéro de version de votre zone. Il doit être incrémenté à chaque modification. Cela indique à votre serveur que votre zone a été mise à jour et qu'il faut envoyer la notification à vos serveurs esclaves. Les </a:t>
            </a:r>
            <a:r>
              <a:rPr lang="fr-FR" i="1" dirty="0"/>
              <a:t>best practices</a:t>
            </a:r>
            <a:r>
              <a:rPr lang="fr-FR" dirty="0"/>
              <a:t> recommandent une syntaxe particulière pour le serial de la forme AAAAMMJJXX (où XX est la version du jour en question). Cela vous permet entre autres de savoir la date de la dernière mise à jour de votre zone.</a:t>
            </a:r>
          </a:p>
          <a:p>
            <a:pPr algn="just"/>
            <a:r>
              <a:rPr lang="fr-FR" b="1" dirty="0" err="1"/>
              <a:t>Refresh</a:t>
            </a:r>
            <a:r>
              <a:rPr lang="fr-FR" dirty="0"/>
              <a:t> est le temps au bout duquel les enregistrements sont stockés sur le serveur </a:t>
            </a:r>
            <a:r>
              <a:rPr lang="fr-FR" i="1" dirty="0"/>
              <a:t>slave</a:t>
            </a:r>
            <a:r>
              <a:rPr lang="fr-FR" dirty="0"/>
              <a:t>. Passer ce délai, le serveur </a:t>
            </a:r>
            <a:r>
              <a:rPr lang="fr-FR" i="1" dirty="0"/>
              <a:t>slave</a:t>
            </a:r>
            <a:r>
              <a:rPr lang="fr-FR" dirty="0"/>
              <a:t> demandera une nouvelle mise à jour au serveur </a:t>
            </a:r>
            <a:r>
              <a:rPr lang="fr-FR" i="1" dirty="0"/>
              <a:t>master</a:t>
            </a:r>
            <a:r>
              <a:rPr lang="fr-FR" dirty="0"/>
              <a:t>.</a:t>
            </a:r>
          </a:p>
          <a:p>
            <a:pPr algn="just"/>
            <a:r>
              <a:rPr lang="fr-FR" b="1" dirty="0" err="1"/>
              <a:t>Retry</a:t>
            </a:r>
            <a:r>
              <a:rPr lang="fr-FR" dirty="0"/>
              <a:t> est le temps qu'attendra le serveur </a:t>
            </a:r>
            <a:r>
              <a:rPr lang="fr-FR" i="1" dirty="0"/>
              <a:t>slave</a:t>
            </a:r>
            <a:r>
              <a:rPr lang="fr-FR" dirty="0"/>
              <a:t> dans le cas où le serveur </a:t>
            </a:r>
            <a:r>
              <a:rPr lang="fr-FR" i="1" dirty="0"/>
              <a:t>master</a:t>
            </a:r>
            <a:r>
              <a:rPr lang="fr-FR" dirty="0"/>
              <a:t> contacté n'est pas joignable pour faire un nouvel essai.</a:t>
            </a:r>
          </a:p>
          <a:p>
            <a:pPr algn="just"/>
            <a:r>
              <a:rPr lang="fr-FR" b="1" dirty="0"/>
              <a:t>Expire</a:t>
            </a:r>
            <a:r>
              <a:rPr lang="fr-FR" dirty="0"/>
              <a:t> est le temps pendant lequel le serveur </a:t>
            </a:r>
            <a:r>
              <a:rPr lang="fr-FR" i="1" dirty="0"/>
              <a:t>slave</a:t>
            </a:r>
            <a:r>
              <a:rPr lang="fr-FR" dirty="0"/>
              <a:t> continuera à essayer de contacter le </a:t>
            </a:r>
            <a:r>
              <a:rPr lang="fr-FR" dirty="0" err="1"/>
              <a:t>serveur</a:t>
            </a:r>
            <a:r>
              <a:rPr lang="fr-FR" i="1" dirty="0" err="1"/>
              <a:t>master</a:t>
            </a:r>
            <a:r>
              <a:rPr lang="fr-FR" dirty="0"/>
              <a:t>.</a:t>
            </a:r>
          </a:p>
          <a:p>
            <a:pPr algn="just"/>
            <a:r>
              <a:rPr lang="fr-FR" b="1" dirty="0"/>
              <a:t>Minimum</a:t>
            </a:r>
            <a:r>
              <a:rPr lang="fr-FR" dirty="0"/>
              <a:t> est la durée minimale du cache ; elle est en général égale à </a:t>
            </a:r>
            <a:r>
              <a:rPr lang="fr-FR" dirty="0" err="1"/>
              <a:t>Refresh</a:t>
            </a:r>
            <a:r>
              <a:rPr lang="fr-FR" dirty="0"/>
              <a:t>.</a:t>
            </a:r>
          </a:p>
          <a:p>
            <a:pPr algn="just"/>
            <a:endParaRPr lang="fr-FR" dirty="0"/>
          </a:p>
          <a:p>
            <a:pPr algn="just"/>
            <a:endParaRPr lang="fr-F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0070C0"/>
                </a:solidFill>
              </a:rPr>
              <a:t>Etape 2</a:t>
            </a:r>
          </a:p>
        </p:txBody>
      </p:sp>
      <p:sp>
        <p:nvSpPr>
          <p:cNvPr id="3" name="Espace réservé du contenu 2"/>
          <p:cNvSpPr>
            <a:spLocks noGrp="1"/>
          </p:cNvSpPr>
          <p:nvPr>
            <p:ph idx="1"/>
          </p:nvPr>
        </p:nvSpPr>
        <p:spPr/>
        <p:txBody>
          <a:bodyPr>
            <a:normAutofit fontScale="55000" lnSpcReduction="20000"/>
          </a:bodyPr>
          <a:lstStyle/>
          <a:p>
            <a:pPr algn="just"/>
            <a:r>
              <a:rPr lang="fr-FR" dirty="0"/>
              <a:t>Nous trouvons ensuite les enregistrements, du moins ceux qui nous intéressent !</a:t>
            </a:r>
          </a:p>
          <a:p>
            <a:pPr algn="just"/>
            <a:endParaRPr lang="fr-FR" dirty="0"/>
          </a:p>
          <a:p>
            <a:pPr algn="just"/>
            <a:r>
              <a:rPr lang="fr-FR" dirty="0"/>
              <a:t>Les enregistrements se découpent en 4 parties sur une ligne (parfois 5 pour des enregistrements spécifiques).</a:t>
            </a:r>
            <a:br>
              <a:rPr lang="fr-FR" dirty="0"/>
            </a:br>
            <a:r>
              <a:rPr lang="fr-FR" dirty="0"/>
              <a:t>La première information, c'est l'hôte de votre domaine. Nous avons parlé du @ tout à l'heure qui est remplacé par la valeur de $ORIGIN (le cas échéant par le nom de votre zone). Notez qu'on peut ne rien mettre du tout si on veut parler du domaine entier. Rien, @, ou un nom de machine ou de sous-domaine au choix.</a:t>
            </a:r>
            <a:br>
              <a:rPr lang="fr-FR" dirty="0"/>
            </a:br>
            <a:r>
              <a:rPr lang="fr-FR" dirty="0"/>
              <a:t>Le second, représente la classe. Ici, elle spécifie qu'il s'agit d'un enregistrement concernant </a:t>
            </a:r>
            <a:r>
              <a:rPr lang="fr-FR" b="1" dirty="0"/>
              <a:t>In</a:t>
            </a:r>
            <a:r>
              <a:rPr lang="fr-FR" dirty="0"/>
              <a:t>ternet. Il existe d'autres valeurs mais elles ne sont pas utilisées, donc on met toujours </a:t>
            </a:r>
            <a:r>
              <a:rPr lang="fr-FR" b="1" dirty="0"/>
              <a:t>IN</a:t>
            </a:r>
            <a:r>
              <a:rPr lang="fr-FR" dirty="0"/>
              <a:t>.</a:t>
            </a:r>
            <a:br>
              <a:rPr lang="fr-FR" dirty="0"/>
            </a:br>
            <a:endParaRPr lang="fr-FR" dirty="0"/>
          </a:p>
          <a:p>
            <a:pPr algn="just"/>
            <a:r>
              <a:rPr lang="fr-FR" dirty="0"/>
              <a:t>Le troisième spécifie </a:t>
            </a:r>
            <a:r>
              <a:rPr lang="fr-FR" b="1" dirty="0"/>
              <a:t>le type d'enregistrement</a:t>
            </a:r>
            <a:r>
              <a:rPr lang="fr-FR" dirty="0"/>
              <a:t> dont on a détaillé les différents types précédemment.</a:t>
            </a:r>
            <a:br>
              <a:rPr lang="fr-FR" dirty="0"/>
            </a:br>
            <a:r>
              <a:rPr lang="fr-FR" dirty="0"/>
              <a:t>Enfin, le dernier spécifie la valeur de l'enregistrement dépendant du type. Un type A attendra une adresse IP, un type PTR attendra un nom d'hôte, etc.</a:t>
            </a:r>
            <a:br>
              <a:rPr lang="fr-FR" dirty="0"/>
            </a:br>
            <a:r>
              <a:rPr lang="fr-FR" dirty="0"/>
              <a:t>On trouve parfois, juste avant cette dernière valeur, un nombre qui indique le "poids" d'un enregistrement. On verra plus loin dans quel cas c'est utile.</a:t>
            </a:r>
          </a:p>
          <a:p>
            <a:pPr algn="just"/>
            <a:endParaRPr lang="fr-F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0070C0"/>
                </a:solidFill>
              </a:rPr>
              <a:t>Etape 3</a:t>
            </a:r>
          </a:p>
        </p:txBody>
      </p:sp>
      <p:sp>
        <p:nvSpPr>
          <p:cNvPr id="3" name="Espace réservé du contenu 2"/>
          <p:cNvSpPr>
            <a:spLocks noGrp="1"/>
          </p:cNvSpPr>
          <p:nvPr>
            <p:ph idx="1"/>
          </p:nvPr>
        </p:nvSpPr>
        <p:spPr/>
        <p:txBody>
          <a:bodyPr/>
          <a:lstStyle/>
          <a:p>
            <a:pPr>
              <a:buNone/>
            </a:pPr>
            <a:r>
              <a:rPr lang="fr-FR" b="1" dirty="0" err="1">
                <a:solidFill>
                  <a:srgbClr val="7030A0"/>
                </a:solidFill>
              </a:rPr>
              <a:t>Redemarrer</a:t>
            </a:r>
            <a:r>
              <a:rPr lang="fr-FR" b="1" dirty="0">
                <a:solidFill>
                  <a:srgbClr val="7030A0"/>
                </a:solidFill>
              </a:rPr>
              <a:t> BIND</a:t>
            </a:r>
          </a:p>
          <a:p>
            <a:pPr>
              <a:buNone/>
            </a:pPr>
            <a:r>
              <a:rPr lang="fr-FR" dirty="0"/>
              <a:t># /</a:t>
            </a:r>
            <a:r>
              <a:rPr lang="fr-FR" dirty="0" err="1"/>
              <a:t>etc</a:t>
            </a:r>
            <a:r>
              <a:rPr lang="fr-FR" dirty="0"/>
              <a:t>/</a:t>
            </a:r>
            <a:r>
              <a:rPr lang="fr-FR" dirty="0" err="1"/>
              <a:t>init.d</a:t>
            </a:r>
            <a:r>
              <a:rPr lang="fr-FR" dirty="0"/>
              <a:t>/bind9 restart</a:t>
            </a:r>
          </a:p>
          <a:p>
            <a:endParaRPr lang="fr-F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Tutoriel vidéo</a:t>
            </a:r>
          </a:p>
        </p:txBody>
      </p:sp>
      <p:sp>
        <p:nvSpPr>
          <p:cNvPr id="3" name="Espace réservé du contenu 2"/>
          <p:cNvSpPr>
            <a:spLocks noGrp="1"/>
          </p:cNvSpPr>
          <p:nvPr>
            <p:ph idx="1"/>
          </p:nvPr>
        </p:nvSpPr>
        <p:spPr/>
        <p:txBody>
          <a:bodyPr/>
          <a:lstStyle/>
          <a:p>
            <a:pPr>
              <a:buNone/>
            </a:pPr>
            <a:r>
              <a:rPr lang="fr-FR" dirty="0"/>
              <a:t>https://www.youtube.com/watch?v=YnUhVXlvFwo</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Conclusion</a:t>
            </a:r>
          </a:p>
        </p:txBody>
      </p:sp>
      <p:sp>
        <p:nvSpPr>
          <p:cNvPr id="3" name="Espace réservé du contenu 2"/>
          <p:cNvSpPr>
            <a:spLocks noGrp="1"/>
          </p:cNvSpPr>
          <p:nvPr>
            <p:ph idx="1"/>
          </p:nvPr>
        </p:nvSpPr>
        <p:spPr/>
        <p:txBody>
          <a:bodyPr/>
          <a:lstStyle/>
          <a:p>
            <a:pPr algn="just">
              <a:buNone/>
            </a:pPr>
            <a:r>
              <a:rPr lang="fr-FR" dirty="0"/>
              <a:t>    Le DNS est un protocole </a:t>
            </a:r>
            <a:r>
              <a:rPr lang="fr-FR" b="1" dirty="0"/>
              <a:t>indispensable au fonctionnement d'Internet</a:t>
            </a:r>
            <a:r>
              <a:rPr lang="fr-FR" dirty="0"/>
              <a:t>. Non pas d'un point de vue technique, mais d'un point de vue de son utilisation. Il est inconcevable aujourd'hui d'utiliser des adresses IP en lieu et place des noms des sites web pour naviguer sur Internet.</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C00000"/>
                </a:solidFill>
                <a:sym typeface="Wingdings" pitchFamily="2" charset="2"/>
              </a:rPr>
              <a:t></a:t>
            </a:r>
            <a:endParaRPr lang="fr-FR" dirty="0">
              <a:solidFill>
                <a:srgbClr val="C00000"/>
              </a:solidFill>
            </a:endParaRPr>
          </a:p>
        </p:txBody>
      </p:sp>
      <p:sp>
        <p:nvSpPr>
          <p:cNvPr id="3" name="Espace réservé du contenu 2"/>
          <p:cNvSpPr>
            <a:spLocks noGrp="1"/>
          </p:cNvSpPr>
          <p:nvPr>
            <p:ph idx="1"/>
          </p:nvPr>
        </p:nvSpPr>
        <p:spPr>
          <a:xfrm>
            <a:off x="395536" y="1600200"/>
            <a:ext cx="8229600" cy="4525963"/>
          </a:xfrm>
        </p:spPr>
        <p:txBody>
          <a:bodyPr/>
          <a:lstStyle/>
          <a:p>
            <a:pPr algn="just">
              <a:buNone/>
            </a:pPr>
            <a:r>
              <a:rPr lang="fr-FR" dirty="0"/>
              <a:t>    Une des blagues des administrateurs réseaux est de modifier, au sein de l’entreprise, une des entrées DNS d’un site vers un autre site. (Par exemple : faire pointer </a:t>
            </a:r>
            <a:r>
              <a:rPr lang="fr-FR" dirty="0" err="1"/>
              <a:t>Facebook</a:t>
            </a:r>
            <a:r>
              <a:rPr lang="fr-FR" dirty="0"/>
              <a:t> vers le site des Tortues Ninja ! : ainsi chaque fois que quelqu’un voudra aller sur </a:t>
            </a:r>
            <a:r>
              <a:rPr lang="fr-FR" dirty="0" err="1"/>
              <a:t>Facebook</a:t>
            </a:r>
            <a:r>
              <a:rPr lang="fr-FR" dirty="0"/>
              <a:t>, il se retrouvera sur le site des Tortues Ninja) </a:t>
            </a:r>
          </a:p>
          <a:p>
            <a:pPr algn="just">
              <a:buNone/>
            </a:pP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Protocole DNS</a:t>
            </a:r>
          </a:p>
        </p:txBody>
      </p:sp>
      <p:sp>
        <p:nvSpPr>
          <p:cNvPr id="3" name="Espace réservé du contenu 2"/>
          <p:cNvSpPr>
            <a:spLocks noGrp="1"/>
          </p:cNvSpPr>
          <p:nvPr>
            <p:ph idx="1"/>
          </p:nvPr>
        </p:nvSpPr>
        <p:spPr/>
        <p:txBody>
          <a:bodyPr/>
          <a:lstStyle/>
          <a:p>
            <a:pPr algn="just">
              <a:buFont typeface="Wingdings" pitchFamily="2" charset="2"/>
              <a:buChar char="q"/>
            </a:pPr>
            <a:r>
              <a:rPr lang="fr-FR" dirty="0"/>
              <a:t> Utilise en général UDP et le port 53</a:t>
            </a:r>
          </a:p>
          <a:p>
            <a:pPr algn="just">
              <a:buFont typeface="Wingdings" pitchFamily="2" charset="2"/>
              <a:buChar char="q"/>
            </a:pPr>
            <a:endParaRPr lang="fr-FR" dirty="0"/>
          </a:p>
          <a:p>
            <a:pPr algn="just">
              <a:buFont typeface="Wingdings" pitchFamily="2" charset="2"/>
              <a:buChar char="q"/>
            </a:pPr>
            <a:r>
              <a:rPr lang="fr-FR" dirty="0"/>
              <a:t> La taille maximale des paquets utilisée est de 512 octets.</a:t>
            </a:r>
          </a:p>
          <a:p>
            <a:pPr algn="just">
              <a:buFont typeface="Wingdings" pitchFamily="2" charset="2"/>
              <a:buChar char="q"/>
            </a:pPr>
            <a:endParaRPr lang="fr-FR" dirty="0"/>
          </a:p>
          <a:p>
            <a:pPr algn="just">
              <a:buFont typeface="Wingdings" pitchFamily="2" charset="2"/>
              <a:buChar char="q"/>
            </a:pPr>
            <a:r>
              <a:rPr lang="fr-FR" dirty="0"/>
              <a:t> Sinon, on utilise TCP sur le port 53</a:t>
            </a:r>
          </a:p>
          <a:p>
            <a:pPr algn="just">
              <a:buFont typeface="Wingdings" pitchFamily="2" charset="2"/>
              <a:buChar char="q"/>
            </a:pP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DNS Pourquoi ?</a:t>
            </a:r>
          </a:p>
        </p:txBody>
      </p:sp>
      <p:sp>
        <p:nvSpPr>
          <p:cNvPr id="3" name="Espace réservé du contenu 2"/>
          <p:cNvSpPr>
            <a:spLocks noGrp="1"/>
          </p:cNvSpPr>
          <p:nvPr>
            <p:ph idx="1"/>
          </p:nvPr>
        </p:nvSpPr>
        <p:spPr/>
        <p:txBody>
          <a:bodyPr/>
          <a:lstStyle/>
          <a:p>
            <a:pPr>
              <a:buFont typeface="Wingdings" pitchFamily="2" charset="2"/>
              <a:buChar char="q"/>
            </a:pPr>
            <a:r>
              <a:rPr lang="fr-FR" dirty="0"/>
              <a:t> Mémorisation rapide du nom du site web</a:t>
            </a:r>
          </a:p>
          <a:p>
            <a:pPr>
              <a:buFont typeface="Wingdings" pitchFamily="2" charset="2"/>
              <a:buChar char="q"/>
            </a:pPr>
            <a:endParaRPr lang="fr-FR" dirty="0"/>
          </a:p>
          <a:p>
            <a:pPr>
              <a:buFont typeface="Wingdings" pitchFamily="2" charset="2"/>
              <a:buChar char="q"/>
            </a:pPr>
            <a:r>
              <a:rPr lang="fr-FR" dirty="0"/>
              <a:t> Site professionnel </a:t>
            </a:r>
          </a:p>
          <a:p>
            <a:pPr>
              <a:buFont typeface="Wingdings" pitchFamily="2" charset="2"/>
              <a:buChar char="q"/>
            </a:pPr>
            <a:endParaRPr lang="fr-FR" dirty="0"/>
          </a:p>
          <a:p>
            <a:pPr>
              <a:buFont typeface="Wingdings" pitchFamily="2" charset="2"/>
              <a:buChar char="q"/>
            </a:pPr>
            <a:r>
              <a:rPr lang="fr-FR" dirty="0"/>
              <a:t> Site crédible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AB2D5F-78AD-423B-9245-56560F5E3A25}"/>
              </a:ext>
            </a:extLst>
          </p:cNvPr>
          <p:cNvSpPr>
            <a:spLocks noGrp="1"/>
          </p:cNvSpPr>
          <p:nvPr>
            <p:ph type="title"/>
          </p:nvPr>
        </p:nvSpPr>
        <p:spPr/>
        <p:txBody>
          <a:bodyPr/>
          <a:lstStyle/>
          <a:p>
            <a:r>
              <a:rPr lang="fr-FR" b="1" dirty="0">
                <a:solidFill>
                  <a:srgbClr val="C00000"/>
                </a:solidFill>
              </a:rPr>
              <a:t>DNS Comment? </a:t>
            </a:r>
            <a:endParaRPr lang="fr-FR" dirty="0"/>
          </a:p>
        </p:txBody>
      </p:sp>
      <p:pic>
        <p:nvPicPr>
          <p:cNvPr id="4" name="Image 3">
            <a:extLst>
              <a:ext uri="{FF2B5EF4-FFF2-40B4-BE49-F238E27FC236}">
                <a16:creationId xmlns:a16="http://schemas.microsoft.com/office/drawing/2014/main" id="{E002A638-7C71-4CBE-8359-6B4A8FF99EA0}"/>
              </a:ext>
            </a:extLst>
          </p:cNvPr>
          <p:cNvPicPr>
            <a:picLocks noChangeAspect="1"/>
          </p:cNvPicPr>
          <p:nvPr/>
        </p:nvPicPr>
        <p:blipFill rotWithShape="1">
          <a:blip r:embed="rId3"/>
          <a:srcRect r="963" b="11477"/>
          <a:stretch/>
        </p:blipFill>
        <p:spPr>
          <a:xfrm>
            <a:off x="899592" y="1797407"/>
            <a:ext cx="7703399" cy="3871282"/>
          </a:xfrm>
          <a:prstGeom prst="rect">
            <a:avLst/>
          </a:prstGeom>
        </p:spPr>
      </p:pic>
    </p:spTree>
    <p:extLst>
      <p:ext uri="{BB962C8B-B14F-4D97-AF65-F5344CB8AC3E}">
        <p14:creationId xmlns:p14="http://schemas.microsoft.com/office/powerpoint/2010/main" val="1941163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DNS Comment? </a:t>
            </a:r>
          </a:p>
        </p:txBody>
      </p:sp>
      <p:sp>
        <p:nvSpPr>
          <p:cNvPr id="3" name="Espace réservé du contenu 2"/>
          <p:cNvSpPr>
            <a:spLocks noGrp="1"/>
          </p:cNvSpPr>
          <p:nvPr>
            <p:ph idx="1"/>
          </p:nvPr>
        </p:nvSpPr>
        <p:spPr/>
        <p:txBody>
          <a:bodyPr>
            <a:normAutofit fontScale="77500" lnSpcReduction="20000"/>
          </a:bodyPr>
          <a:lstStyle/>
          <a:p>
            <a:pPr algn="just">
              <a:buFont typeface="Wingdings" pitchFamily="2" charset="2"/>
              <a:buChar char="q"/>
            </a:pPr>
            <a:r>
              <a:rPr lang="fr-FR" dirty="0"/>
              <a:t>L'OS va d'abord regarder si l'adresse se trouve dans le fichier HOSTS avant de tenter de résoudre celle-ci et prendra en priorité le contenu du fichier HOSTS. </a:t>
            </a:r>
          </a:p>
          <a:p>
            <a:pPr algn="just">
              <a:buFont typeface="Wingdings" pitchFamily="2" charset="2"/>
              <a:buChar char="q"/>
            </a:pPr>
            <a:endParaRPr lang="fr-FR" dirty="0"/>
          </a:p>
          <a:p>
            <a:pPr algn="just">
              <a:buFont typeface="Wingdings" pitchFamily="2" charset="2"/>
              <a:buChar char="q"/>
            </a:pPr>
            <a:r>
              <a:rPr lang="fr-FR" dirty="0"/>
              <a:t>Le client interroge un serveur de nom:</a:t>
            </a:r>
          </a:p>
          <a:p>
            <a:pPr marL="722313" indent="0" algn="just">
              <a:buFont typeface="Wingdings" pitchFamily="2" charset="2"/>
              <a:buChar char="§"/>
            </a:pPr>
            <a:r>
              <a:rPr lang="fr-FR" dirty="0"/>
              <a:t> L’utilisateur associe un nom de domaine à une application </a:t>
            </a:r>
          </a:p>
          <a:p>
            <a:pPr marL="722313" indent="0" algn="just">
              <a:buFont typeface="Wingdings" pitchFamily="2" charset="2"/>
              <a:buChar char="§"/>
            </a:pPr>
            <a:r>
              <a:rPr lang="fr-FR" dirty="0"/>
              <a:t> L’application cliente requiert la traduction du nom de domaine auprès d’un serveur DNS</a:t>
            </a:r>
          </a:p>
          <a:p>
            <a:pPr marL="722313" indent="0" algn="just">
              <a:buFont typeface="Wingdings" pitchFamily="2" charset="2"/>
              <a:buChar char="§"/>
            </a:pPr>
            <a:r>
              <a:rPr lang="fr-FR" dirty="0"/>
              <a:t> Le serveur DNS interroge d’autres serveurs DNS jusqu’à ce que l’association nom de domaine / adresse IP soit trouvée</a:t>
            </a:r>
          </a:p>
          <a:p>
            <a:pPr algn="just">
              <a:buFont typeface="Wingdings" pitchFamily="2" charset="2"/>
              <a:buChar char="q"/>
            </a:pPr>
            <a:r>
              <a:rPr lang="fr-FR" dirty="0"/>
              <a:t> Le serveur de nom retourne l’adresse IP au logiciel client.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Système DNS</a:t>
            </a:r>
          </a:p>
        </p:txBody>
      </p:sp>
      <p:sp>
        <p:nvSpPr>
          <p:cNvPr id="3" name="Espace réservé du contenu 2"/>
          <p:cNvSpPr>
            <a:spLocks noGrp="1"/>
          </p:cNvSpPr>
          <p:nvPr>
            <p:ph idx="1"/>
          </p:nvPr>
        </p:nvSpPr>
        <p:spPr/>
        <p:txBody>
          <a:bodyPr>
            <a:normAutofit/>
          </a:bodyPr>
          <a:lstStyle/>
          <a:p>
            <a:pPr lvl="0" algn="just">
              <a:buFont typeface="Wingdings" pitchFamily="2" charset="2"/>
              <a:buChar char="q"/>
            </a:pPr>
            <a:r>
              <a:rPr lang="fr-FR" dirty="0"/>
              <a:t> Un </a:t>
            </a:r>
            <a:r>
              <a:rPr lang="fr-FR" b="1" dirty="0"/>
              <a:t>espace de noms</a:t>
            </a:r>
            <a:r>
              <a:rPr lang="fr-FR" dirty="0"/>
              <a:t> hiérarchique permettant de garantir l'unicité d'un nom dans une structure arborescente.</a:t>
            </a:r>
          </a:p>
          <a:p>
            <a:pPr lvl="0" algn="just">
              <a:buFont typeface="Wingdings" pitchFamily="2" charset="2"/>
              <a:buChar char="q"/>
            </a:pPr>
            <a:r>
              <a:rPr lang="fr-FR" dirty="0"/>
              <a:t> Un système de </a:t>
            </a:r>
            <a:r>
              <a:rPr lang="fr-FR" b="1" dirty="0"/>
              <a:t>serveurs distribués </a:t>
            </a:r>
            <a:r>
              <a:rPr lang="fr-FR" dirty="0"/>
              <a:t>permettant</a:t>
            </a:r>
            <a:r>
              <a:rPr lang="fr-FR" b="1" dirty="0"/>
              <a:t> </a:t>
            </a:r>
            <a:r>
              <a:rPr lang="fr-FR" dirty="0"/>
              <a:t>de rendre disponible l'espace de noms.</a:t>
            </a:r>
          </a:p>
          <a:p>
            <a:pPr lvl="0" algn="just">
              <a:buFont typeface="Wingdings" pitchFamily="2" charset="2"/>
              <a:buChar char="q"/>
            </a:pPr>
            <a:r>
              <a:rPr lang="fr-FR" dirty="0"/>
              <a:t> Un système de </a:t>
            </a:r>
            <a:r>
              <a:rPr lang="fr-FR" b="1" dirty="0"/>
              <a:t>clients</a:t>
            </a:r>
            <a:r>
              <a:rPr lang="fr-FR" dirty="0"/>
              <a:t> permettant de résoudre les noms de domaines.</a:t>
            </a:r>
          </a:p>
          <a:p>
            <a:pPr algn="just">
              <a:buFont typeface="Wingdings" pitchFamily="2" charset="2"/>
              <a:buChar char="q"/>
            </a:pP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1216</TotalTime>
  <Words>2921</Words>
  <Application>Microsoft Office PowerPoint</Application>
  <PresentationFormat>Affichage à l'écran (4:3)</PresentationFormat>
  <Paragraphs>237</Paragraphs>
  <Slides>45</Slides>
  <Notes>4</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45</vt:i4>
      </vt:variant>
    </vt:vector>
  </HeadingPairs>
  <TitlesOfParts>
    <vt:vector size="49" baseType="lpstr">
      <vt:lpstr>Arial</vt:lpstr>
      <vt:lpstr>Calibri</vt:lpstr>
      <vt:lpstr>Wingdings</vt:lpstr>
      <vt:lpstr>Thème Office</vt:lpstr>
      <vt:lpstr>Présentation PowerPoint</vt:lpstr>
      <vt:lpstr>Introduction</vt:lpstr>
      <vt:lpstr>Fichiers hosts  (table de conversion manuelle)</vt:lpstr>
      <vt:lpstr>DNS</vt:lpstr>
      <vt:lpstr>Protocole DNS</vt:lpstr>
      <vt:lpstr>DNS Pourquoi ?</vt:lpstr>
      <vt:lpstr>DNS Comment? </vt:lpstr>
      <vt:lpstr>DNS Comment? </vt:lpstr>
      <vt:lpstr>Système DNS</vt:lpstr>
      <vt:lpstr>Espaces de noms</vt:lpstr>
      <vt:lpstr>Espaces de noms</vt:lpstr>
      <vt:lpstr>Domaines de haut niveau (TLD)</vt:lpstr>
      <vt:lpstr>FQDN  Fully Qualified Domain Name</vt:lpstr>
      <vt:lpstr>FQDN  Fully Qualified Domain Name</vt:lpstr>
      <vt:lpstr>Serveurs DNS</vt:lpstr>
      <vt:lpstr>Serveurs DNS</vt:lpstr>
      <vt:lpstr>Résolution DNS</vt:lpstr>
      <vt:lpstr>Résolution DNS</vt:lpstr>
      <vt:lpstr>Consulter le cache DNS</vt:lpstr>
      <vt:lpstr>Vider le cache DNS</vt:lpstr>
      <vt:lpstr>NSLOOKUP</vt:lpstr>
      <vt:lpstr>Whois</vt:lpstr>
      <vt:lpstr>Attaques DNS: MITM</vt:lpstr>
      <vt:lpstr>Attaques DNS: Trojans</vt:lpstr>
      <vt:lpstr>DNS blacklisting</vt:lpstr>
      <vt:lpstr>Serveur DNS</vt:lpstr>
      <vt:lpstr>Serveurs DNS</vt:lpstr>
      <vt:lpstr>BIND  Berkeley Internet Name Domain</vt:lpstr>
      <vt:lpstr>Configuration DNS</vt:lpstr>
      <vt:lpstr>Configuration du resolver</vt:lpstr>
      <vt:lpstr>Configuration de named</vt:lpstr>
      <vt:lpstr>Déclaration de zone maître</vt:lpstr>
      <vt:lpstr>Création de fichier de zone</vt:lpstr>
      <vt:lpstr>Pratique</vt:lpstr>
      <vt:lpstr>Etape 1</vt:lpstr>
      <vt:lpstr>Etape 2</vt:lpstr>
      <vt:lpstr>Etape 2</vt:lpstr>
      <vt:lpstr>Fichier de zone</vt:lpstr>
      <vt:lpstr>Etape 2</vt:lpstr>
      <vt:lpstr>Etape 2</vt:lpstr>
      <vt:lpstr>Etape 2</vt:lpstr>
      <vt:lpstr>Etape 3</vt:lpstr>
      <vt:lpstr>Tutoriel vidéo</vt:lpstr>
      <vt:lpstr>Conclusion</vt:lpstr>
      <vt:lpst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AsmaPC</dc:creator>
  <cp:lastModifiedBy>Asma Asma</cp:lastModifiedBy>
  <cp:revision>38</cp:revision>
  <dcterms:created xsi:type="dcterms:W3CDTF">2016-02-16T20:12:18Z</dcterms:created>
  <dcterms:modified xsi:type="dcterms:W3CDTF">2024-01-14T09:46:18Z</dcterms:modified>
</cp:coreProperties>
</file>