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6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8BFC55-625D-4E54-A367-E148A2F34D71}" type="datetimeFigureOut">
              <a:rPr lang="fr-FR" smtClean="0"/>
              <a:pPr/>
              <a:t>31/03/2016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14E43C8-0AB3-4CE3-80B2-608C2754750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8BFC55-625D-4E54-A367-E148A2F34D71}" type="datetimeFigureOut">
              <a:rPr lang="fr-FR" smtClean="0"/>
              <a:pPr/>
              <a:t>31/03/2016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4E43C8-0AB3-4CE3-80B2-608C2754750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wikiberal.org/wiki/Leadership"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wikiberal.org/wiki/1971" TargetMode="External"/><Relationship Id="rId2" Type="http://schemas.openxmlformats.org/officeDocument/2006/relationships/hyperlink" Target="http://www.wikiberal.org/wiki/Leadershi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357166"/>
            <a:ext cx="8286808" cy="6143668"/>
          </a:xfrm>
        </p:spPr>
        <p:txBody>
          <a:bodyPr>
            <a:normAutofit fontScale="47500" lnSpcReduction="20000"/>
          </a:bodyPr>
          <a:lstStyle/>
          <a:p>
            <a:pPr algn="just"/>
            <a:r>
              <a:rPr lang="fr-FR" sz="4000" b="1" dirty="0">
                <a:solidFill>
                  <a:schemeClr val="tx1"/>
                </a:solidFill>
              </a:rPr>
              <a:t>Les approches </a:t>
            </a:r>
            <a:r>
              <a:rPr lang="fr-FR" sz="4000" b="1" dirty="0" smtClean="0">
                <a:solidFill>
                  <a:schemeClr val="tx1"/>
                </a:solidFill>
              </a:rPr>
              <a:t>contingentes</a:t>
            </a:r>
          </a:p>
          <a:p>
            <a:pPr algn="just"/>
            <a:endParaRPr lang="fr-FR" sz="4000" dirty="0">
              <a:solidFill>
                <a:schemeClr val="tx1"/>
              </a:solidFill>
            </a:endParaRPr>
          </a:p>
          <a:p>
            <a:pPr algn="just"/>
            <a:r>
              <a:rPr lang="fr-FR" sz="4000" b="1" dirty="0">
                <a:solidFill>
                  <a:schemeClr val="tx1"/>
                </a:solidFill>
              </a:rPr>
              <a:t>1. Le modèle de </a:t>
            </a:r>
            <a:r>
              <a:rPr lang="fr-FR" sz="4000" b="1" dirty="0" err="1">
                <a:solidFill>
                  <a:schemeClr val="tx1"/>
                </a:solidFill>
              </a:rPr>
              <a:t>Fielder</a:t>
            </a:r>
            <a:r>
              <a:rPr lang="fr-FR" sz="4000" b="1" dirty="0">
                <a:solidFill>
                  <a:schemeClr val="tx1"/>
                </a:solidFill>
              </a:rPr>
              <a:t>(la théorie de la contingence LPC) :</a:t>
            </a:r>
            <a:endParaRPr lang="fr-FR" sz="4000" dirty="0">
              <a:solidFill>
                <a:schemeClr val="tx1"/>
              </a:solidFill>
            </a:endParaRPr>
          </a:p>
          <a:p>
            <a:pPr algn="just"/>
            <a:r>
              <a:rPr lang="fr-FR" sz="4000" dirty="0">
                <a:solidFill>
                  <a:schemeClr val="tx1"/>
                </a:solidFill>
              </a:rPr>
              <a:t>Le modèle de contingence LPC est une théorie du </a:t>
            </a:r>
            <a:r>
              <a:rPr lang="fr-FR" sz="4000" dirty="0">
                <a:solidFill>
                  <a:schemeClr val="tx1"/>
                </a:solidFill>
                <a:hlinkClick r:id="rId2" tooltip="Leadership"/>
              </a:rPr>
              <a:t>leadership</a:t>
            </a:r>
            <a:r>
              <a:rPr lang="fr-FR" sz="4000" dirty="0">
                <a:solidFill>
                  <a:schemeClr val="tx1"/>
                </a:solidFill>
              </a:rPr>
              <a:t> de la psychologie industrielle et organisationnelle développée par Fred </a:t>
            </a:r>
            <a:r>
              <a:rPr lang="fr-FR" sz="4000" dirty="0" err="1">
                <a:solidFill>
                  <a:schemeClr val="tx1"/>
                </a:solidFill>
              </a:rPr>
              <a:t>Fiedler</a:t>
            </a:r>
            <a:r>
              <a:rPr lang="fr-FR" sz="4000" dirty="0">
                <a:solidFill>
                  <a:schemeClr val="tx1"/>
                </a:solidFill>
              </a:rPr>
              <a:t>.</a:t>
            </a:r>
          </a:p>
          <a:p>
            <a:pPr algn="just"/>
            <a:r>
              <a:rPr lang="fr-FR" sz="4000" dirty="0">
                <a:solidFill>
                  <a:schemeClr val="tx1"/>
                </a:solidFill>
              </a:rPr>
              <a:t>Le modèle de contingence de </a:t>
            </a:r>
            <a:r>
              <a:rPr lang="fr-FR" sz="4000" dirty="0" err="1">
                <a:solidFill>
                  <a:schemeClr val="tx1"/>
                </a:solidFill>
              </a:rPr>
              <a:t>Fiedler</a:t>
            </a:r>
            <a:r>
              <a:rPr lang="fr-FR" sz="4000" dirty="0">
                <a:solidFill>
                  <a:schemeClr val="tx1"/>
                </a:solidFill>
              </a:rPr>
              <a:t> postule que l'efficacité du leader est basée sur «la situation de contingence» qui est un résultat de l'interaction de deux facteurs : le style de leadership et la situation la plus favorable (terme appelé plus tard, contrôle de la situation).</a:t>
            </a:r>
          </a:p>
          <a:p>
            <a:pPr algn="just"/>
            <a:r>
              <a:rPr lang="fr-FR" sz="4000" b="1" dirty="0">
                <a:solidFill>
                  <a:schemeClr val="tx1"/>
                </a:solidFill>
              </a:rPr>
              <a:t>L'échelle LPC (Least </a:t>
            </a:r>
            <a:r>
              <a:rPr lang="fr-FR" sz="4000" b="1" dirty="0" err="1">
                <a:solidFill>
                  <a:schemeClr val="tx1"/>
                </a:solidFill>
              </a:rPr>
              <a:t>Prefered</a:t>
            </a:r>
            <a:r>
              <a:rPr lang="fr-FR" sz="4000" b="1" dirty="0">
                <a:solidFill>
                  <a:schemeClr val="tx1"/>
                </a:solidFill>
              </a:rPr>
              <a:t> Co-</a:t>
            </a:r>
            <a:r>
              <a:rPr lang="fr-FR" sz="4000" b="1" dirty="0" err="1">
                <a:solidFill>
                  <a:schemeClr val="tx1"/>
                </a:solidFill>
              </a:rPr>
              <a:t>worker</a:t>
            </a:r>
            <a:r>
              <a:rPr lang="fr-FR" sz="4000" b="1" dirty="0">
                <a:solidFill>
                  <a:schemeClr val="tx1"/>
                </a:solidFill>
              </a:rPr>
              <a:t>) ou CMA (Collègue le moins apprécié) :</a:t>
            </a:r>
            <a:endParaRPr lang="fr-FR" sz="4000" dirty="0">
              <a:solidFill>
                <a:schemeClr val="tx1"/>
              </a:solidFill>
            </a:endParaRPr>
          </a:p>
          <a:p>
            <a:pPr algn="just"/>
            <a:r>
              <a:rPr lang="fr-FR" sz="4000" dirty="0" err="1">
                <a:solidFill>
                  <a:schemeClr val="tx1"/>
                </a:solidFill>
              </a:rPr>
              <a:t>Fiedler</a:t>
            </a:r>
            <a:r>
              <a:rPr lang="fr-FR" sz="4000" dirty="0">
                <a:solidFill>
                  <a:schemeClr val="tx1"/>
                </a:solidFill>
              </a:rPr>
              <a:t> a essayer de savoir ce qu'est le style de base pour chaque individu. Il a créé le questionnaire du collègue le moins préféré (</a:t>
            </a:r>
            <a:r>
              <a:rPr lang="fr-FR" sz="4000" b="1" dirty="0">
                <a:solidFill>
                  <a:schemeClr val="tx1"/>
                </a:solidFill>
              </a:rPr>
              <a:t>LPC : least </a:t>
            </a:r>
            <a:r>
              <a:rPr lang="fr-FR" sz="4000" b="1" dirty="0" err="1">
                <a:solidFill>
                  <a:schemeClr val="tx1"/>
                </a:solidFill>
              </a:rPr>
              <a:t>prefered</a:t>
            </a:r>
            <a:r>
              <a:rPr lang="fr-FR" sz="4000" b="1" dirty="0">
                <a:solidFill>
                  <a:schemeClr val="tx1"/>
                </a:solidFill>
              </a:rPr>
              <a:t> </a:t>
            </a:r>
            <a:r>
              <a:rPr lang="fr-FR" sz="4000" b="1" dirty="0" err="1">
                <a:solidFill>
                  <a:schemeClr val="tx1"/>
                </a:solidFill>
              </a:rPr>
              <a:t>co</a:t>
            </a:r>
            <a:r>
              <a:rPr lang="fr-FR" sz="4000" b="1" dirty="0">
                <a:solidFill>
                  <a:schemeClr val="tx1"/>
                </a:solidFill>
              </a:rPr>
              <a:t>-</a:t>
            </a:r>
            <a:r>
              <a:rPr lang="fr-FR" sz="4000" b="1" dirty="0" err="1">
                <a:solidFill>
                  <a:schemeClr val="tx1"/>
                </a:solidFill>
              </a:rPr>
              <a:t>worker</a:t>
            </a:r>
            <a:r>
              <a:rPr lang="fr-FR" sz="4000" dirty="0">
                <a:solidFill>
                  <a:schemeClr val="tx1"/>
                </a:solidFill>
              </a:rPr>
              <a:t>), qui est censé mesurer si une personne est plutôt </a:t>
            </a:r>
            <a:r>
              <a:rPr lang="fr-FR" sz="4000" b="1" dirty="0">
                <a:solidFill>
                  <a:schemeClr val="tx1"/>
                </a:solidFill>
              </a:rPr>
              <a:t>orientée vers les tâches du travail</a:t>
            </a:r>
            <a:r>
              <a:rPr lang="fr-FR" sz="4000" dirty="0">
                <a:solidFill>
                  <a:schemeClr val="tx1"/>
                </a:solidFill>
              </a:rPr>
              <a:t> ou plutôt orientée </a:t>
            </a:r>
            <a:r>
              <a:rPr lang="fr-FR" sz="4000" b="1" dirty="0">
                <a:solidFill>
                  <a:schemeClr val="tx1"/>
                </a:solidFill>
              </a:rPr>
              <a:t>vers les relations humaines.</a:t>
            </a:r>
            <a:r>
              <a:rPr lang="fr-FR" sz="4000" dirty="0">
                <a:solidFill>
                  <a:schemeClr val="tx1"/>
                </a:solidFill>
              </a:rPr>
              <a:t> Le questionnaire contient un ensemble de 16 adjectifs contrastés (comme plaisant-déplaisant, efficace - faible rendement). On demande aux répondants de penser à tous les collègues qu'ils ont jamais eu et de décrire la seule personne avec qui ils ont le moins aimé travaillé par une note sur une échelle de 1 à 8 pour chacune des 16 séries d'adjectifs contrastés. </a:t>
            </a:r>
          </a:p>
          <a:p>
            <a:pPr algn="just"/>
            <a:r>
              <a:rPr lang="fr-FR" sz="4000" dirty="0">
                <a:solidFill>
                  <a:schemeClr val="tx1"/>
                </a:solidFill>
              </a:rPr>
              <a:t>-Si le collaborateur le moins préféré est décrit en termes relativement positifs (un score élevé LPC), alors le répondant est principalement intéressé par les bonnes relations personnelles avec ces collègues. En revanche, si le collaborateur le moins préféré est vu dans des conditions relativement défavorables (un score faible LPC), le répondant est principalement intéressé par la productivité. </a:t>
            </a:r>
          </a:p>
          <a:p>
            <a:endParaRPr lang="fr-FR" dirty="0"/>
          </a:p>
        </p:txBody>
      </p:sp>
    </p:spTree>
  </p:cSld>
  <p:clrMapOvr>
    <a:masterClrMapping/>
  </p:clrMapOvr>
  <p:transition>
    <p:wipe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215106"/>
          </a:xfrm>
        </p:spPr>
        <p:txBody>
          <a:bodyPr>
            <a:normAutofit/>
          </a:bodyPr>
          <a:lstStyle/>
          <a:p>
            <a:pPr algn="just">
              <a:buNone/>
            </a:pPr>
            <a:r>
              <a:rPr lang="fr-FR" sz="2600" b="1" dirty="0" smtClean="0"/>
              <a:t>	4</a:t>
            </a:r>
            <a:r>
              <a:rPr lang="fr-FR" sz="2600" b="1" dirty="0"/>
              <a:t>. La théorie de l’échange leader/membre :</a:t>
            </a:r>
            <a:endParaRPr lang="fr-FR" sz="2600" dirty="0"/>
          </a:p>
          <a:p>
            <a:pPr algn="just">
              <a:buNone/>
            </a:pPr>
            <a:r>
              <a:rPr lang="fr-FR" sz="2600" b="1" dirty="0" smtClean="0"/>
              <a:t>	La </a:t>
            </a:r>
            <a:r>
              <a:rPr lang="fr-FR" sz="2600" b="1" dirty="0"/>
              <a:t>théorie " LMX " des échanges leader/membres (</a:t>
            </a:r>
            <a:r>
              <a:rPr lang="fr-FR" sz="2600" b="1" dirty="0" err="1"/>
              <a:t>Graen</a:t>
            </a:r>
            <a:r>
              <a:rPr lang="fr-FR" sz="2600" b="1" dirty="0"/>
              <a:t> et </a:t>
            </a:r>
            <a:r>
              <a:rPr lang="fr-FR" sz="2600" b="1" dirty="0" err="1"/>
              <a:t>Uhlbien</a:t>
            </a:r>
            <a:r>
              <a:rPr lang="fr-FR" sz="2600" b="1" dirty="0"/>
              <a:t> (1995)</a:t>
            </a:r>
            <a:r>
              <a:rPr lang="fr-FR" sz="2600" dirty="0"/>
              <a:t/>
            </a:r>
            <a:br>
              <a:rPr lang="fr-FR" sz="2600" dirty="0"/>
            </a:br>
            <a:r>
              <a:rPr lang="fr-FR" sz="2600" dirty="0"/>
              <a:t>La satisfaction et la performance dépendent selon eux de la qualité de la relation entre le leader et chacun de ses subordonnés (confiance, respect mutuel, fidélité, influences réciproques).</a:t>
            </a:r>
          </a:p>
          <a:p>
            <a:pPr algn="just">
              <a:buNone/>
            </a:pPr>
            <a:r>
              <a:rPr lang="fr-FR" sz="2600" dirty="0" smtClean="0"/>
              <a:t>	Les </a:t>
            </a:r>
            <a:r>
              <a:rPr lang="fr-FR" sz="2600" dirty="0"/>
              <a:t>leaders qui appliquent ce principe vont différencier leur approche des différents groupes. Avec certains groupes, ils vont privilégier les relations hiérarchiques et avec d’autres groupes, utiliser des relations plus informelles.</a:t>
            </a:r>
          </a:p>
          <a:p>
            <a:endParaRPr lang="fr-FR" dirty="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329642" cy="6143668"/>
          </a:xfrm>
        </p:spPr>
        <p:txBody>
          <a:bodyPr>
            <a:normAutofit fontScale="70000" lnSpcReduction="20000"/>
          </a:bodyPr>
          <a:lstStyle/>
          <a:p>
            <a:pPr algn="just">
              <a:buNone/>
            </a:pPr>
            <a:r>
              <a:rPr lang="fr-FR" b="1" dirty="0" smtClean="0"/>
              <a:t>	5</a:t>
            </a:r>
            <a:r>
              <a:rPr lang="fr-FR" b="1" dirty="0"/>
              <a:t>. Le modèle de l’objectif-trajectoire de House :</a:t>
            </a:r>
            <a:endParaRPr lang="fr-FR" dirty="0"/>
          </a:p>
          <a:p>
            <a:pPr algn="just">
              <a:buNone/>
            </a:pPr>
            <a:r>
              <a:rPr lang="fr-FR" dirty="0" smtClean="0"/>
              <a:t>	La </a:t>
            </a:r>
            <a:r>
              <a:rPr lang="fr-FR" b="1" dirty="0"/>
              <a:t>théorie </a:t>
            </a:r>
            <a:r>
              <a:rPr lang="fr-FR" b="1" dirty="0" err="1"/>
              <a:t>Path</a:t>
            </a:r>
            <a:r>
              <a:rPr lang="fr-FR" b="1" dirty="0"/>
              <a:t>-Goal</a:t>
            </a:r>
            <a:r>
              <a:rPr lang="fr-FR" dirty="0"/>
              <a:t> du </a:t>
            </a:r>
            <a:r>
              <a:rPr lang="fr-FR" dirty="0">
                <a:hlinkClick r:id="rId2" tooltip="Leadership"/>
              </a:rPr>
              <a:t>leadership</a:t>
            </a:r>
            <a:r>
              <a:rPr lang="fr-FR" dirty="0"/>
              <a:t>, élaborée par </a:t>
            </a:r>
            <a:r>
              <a:rPr lang="fr-FR" b="1" i="1" dirty="0"/>
              <a:t>Robert House</a:t>
            </a:r>
            <a:r>
              <a:rPr lang="fr-FR" dirty="0"/>
              <a:t>, à partir de </a:t>
            </a:r>
            <a:r>
              <a:rPr lang="fr-FR" dirty="0">
                <a:hlinkClick r:id="rId3" tooltip="1971"/>
              </a:rPr>
              <a:t>1971</a:t>
            </a:r>
            <a:r>
              <a:rPr lang="fr-FR" dirty="0"/>
              <a:t>, recherche comment les leaders </a:t>
            </a:r>
            <a:r>
              <a:rPr lang="fr-FR" b="1" dirty="0"/>
              <a:t>motivent</a:t>
            </a:r>
            <a:r>
              <a:rPr lang="fr-FR" dirty="0"/>
              <a:t> les subordonnés pour atteindre les objectifs désignés. </a:t>
            </a:r>
          </a:p>
          <a:p>
            <a:pPr algn="just">
              <a:buNone/>
            </a:pPr>
            <a:r>
              <a:rPr lang="fr-FR" dirty="0" smtClean="0"/>
              <a:t>	Cette </a:t>
            </a:r>
            <a:r>
              <a:rPr lang="fr-FR" dirty="0"/>
              <a:t>théorie,  postule qu’un leader peut adopter </a:t>
            </a:r>
            <a:r>
              <a:rPr lang="fr-FR" b="1" dirty="0"/>
              <a:t>quatre mode de leadership suivant la situation rencontrée :</a:t>
            </a:r>
            <a:endParaRPr lang="fr-FR" dirty="0"/>
          </a:p>
          <a:p>
            <a:pPr lvl="0" algn="just">
              <a:buNone/>
            </a:pPr>
            <a:r>
              <a:rPr lang="fr-FR" b="1" dirty="0" smtClean="0"/>
              <a:t>	Leadership </a:t>
            </a:r>
            <a:r>
              <a:rPr lang="fr-FR" b="1" dirty="0"/>
              <a:t>directif</a:t>
            </a:r>
            <a:r>
              <a:rPr lang="fr-FR" dirty="0"/>
              <a:t>, avec fixation précise des règles à suivre pour les salariés peu impliqués ;</a:t>
            </a:r>
          </a:p>
          <a:p>
            <a:pPr lvl="0" algn="just">
              <a:buNone/>
            </a:pPr>
            <a:r>
              <a:rPr lang="fr-FR" b="1" dirty="0" smtClean="0"/>
              <a:t>	Leadership </a:t>
            </a:r>
            <a:r>
              <a:rPr lang="fr-FR" b="1" dirty="0"/>
              <a:t>de soutien</a:t>
            </a:r>
            <a:r>
              <a:rPr lang="fr-FR" dirty="0"/>
              <a:t>, instaure une relation de proximité avec les collaborateurs en les soutenant pour les salariés « suiveurs » ;</a:t>
            </a:r>
          </a:p>
          <a:p>
            <a:pPr lvl="0" algn="just">
              <a:buNone/>
            </a:pPr>
            <a:r>
              <a:rPr lang="fr-FR" b="1" dirty="0" smtClean="0"/>
              <a:t>	Leadership </a:t>
            </a:r>
            <a:r>
              <a:rPr lang="fr-FR" b="1" dirty="0"/>
              <a:t>participatif</a:t>
            </a:r>
            <a:r>
              <a:rPr lang="fr-FR" dirty="0"/>
              <a:t>, avec partage de l’information et prise en compte des subordonnés pour ceux qui veulent des défis ;</a:t>
            </a:r>
          </a:p>
          <a:p>
            <a:pPr lvl="0" algn="just">
              <a:buNone/>
            </a:pPr>
            <a:r>
              <a:rPr lang="fr-FR" b="1" dirty="0" smtClean="0"/>
              <a:t>	Leadership </a:t>
            </a:r>
            <a:r>
              <a:rPr lang="fr-FR" b="1" dirty="0"/>
              <a:t>orienté résultats</a:t>
            </a:r>
            <a:r>
              <a:rPr lang="fr-FR" dirty="0"/>
              <a:t>, encourage la performance des collaborateurs pour ceux qui attendent des gratifications.</a:t>
            </a:r>
          </a:p>
          <a:p>
            <a:pPr algn="just">
              <a:buNone/>
            </a:pPr>
            <a:r>
              <a:rPr lang="fr-FR" dirty="0" smtClean="0"/>
              <a:t>	Dans </a:t>
            </a:r>
            <a:r>
              <a:rPr lang="fr-FR" dirty="0"/>
              <a:t>cette théorie, on trouve </a:t>
            </a:r>
            <a:r>
              <a:rPr lang="fr-FR" b="1" dirty="0"/>
              <a:t>deux</a:t>
            </a:r>
            <a:r>
              <a:rPr lang="fr-FR" dirty="0"/>
              <a:t> sortes de </a:t>
            </a:r>
            <a:r>
              <a:rPr lang="fr-FR" b="1" dirty="0"/>
              <a:t>facteurs de contingence :</a:t>
            </a:r>
            <a:endParaRPr lang="fr-FR" dirty="0"/>
          </a:p>
          <a:p>
            <a:pPr lvl="0" algn="just">
              <a:buNone/>
            </a:pPr>
            <a:r>
              <a:rPr lang="fr-FR" dirty="0" smtClean="0"/>
              <a:t>	Les </a:t>
            </a:r>
            <a:r>
              <a:rPr lang="fr-FR" dirty="0"/>
              <a:t>facteurs liés à l’environnement et à ses caractéristiques, ce qui suppose une analyse assez fine par le leader ;</a:t>
            </a:r>
          </a:p>
          <a:p>
            <a:pPr lvl="0" algn="just">
              <a:buNone/>
            </a:pPr>
            <a:r>
              <a:rPr lang="fr-FR" dirty="0" smtClean="0"/>
              <a:t>	Les </a:t>
            </a:r>
            <a:r>
              <a:rPr lang="fr-FR" dirty="0"/>
              <a:t>facteurs liés aux subordonnés, ce qui suppose une parfaite connaissance de ceux-ci par le leader.</a:t>
            </a:r>
          </a:p>
          <a:p>
            <a:endParaRPr lang="fr-FR" dirty="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215106"/>
          </a:xfrm>
        </p:spPr>
        <p:txBody>
          <a:bodyPr>
            <a:normAutofit/>
          </a:bodyPr>
          <a:lstStyle/>
          <a:p>
            <a:pPr algn="just">
              <a:buNone/>
            </a:pPr>
            <a:r>
              <a:rPr lang="fr-FR" sz="2600" b="1" dirty="0" smtClean="0"/>
              <a:t>	6</a:t>
            </a:r>
            <a:r>
              <a:rPr lang="fr-FR" sz="2600" b="1" dirty="0"/>
              <a:t>. Le modèle de Vroom-</a:t>
            </a:r>
            <a:r>
              <a:rPr lang="fr-FR" sz="2600" b="1" dirty="0" err="1"/>
              <a:t>Jago</a:t>
            </a:r>
            <a:r>
              <a:rPr lang="fr-FR" sz="2600" b="1" dirty="0"/>
              <a:t> :</a:t>
            </a:r>
            <a:endParaRPr lang="fr-FR" sz="2600" dirty="0"/>
          </a:p>
          <a:p>
            <a:pPr algn="just">
              <a:buNone/>
            </a:pPr>
            <a:r>
              <a:rPr lang="fr-FR" sz="2600" dirty="0" smtClean="0"/>
              <a:t>	Après </a:t>
            </a:r>
            <a:r>
              <a:rPr lang="fr-FR" sz="2600" dirty="0"/>
              <a:t>des travaux en 1973 , ils se sont concentrés sur </a:t>
            </a:r>
            <a:r>
              <a:rPr lang="fr-FR" sz="2600" b="1" dirty="0"/>
              <a:t>le leader</a:t>
            </a:r>
            <a:r>
              <a:rPr lang="fr-FR" sz="2600" dirty="0"/>
              <a:t> lui-même, pour aller plus loin et intégrer les variables contingentes. Il s’agit </a:t>
            </a:r>
            <a:r>
              <a:rPr lang="fr-FR" sz="2600" b="1" dirty="0"/>
              <a:t>du modèle de la « participation du leader »</a:t>
            </a:r>
            <a:r>
              <a:rPr lang="fr-FR" sz="2600" dirty="0"/>
              <a:t>. Celui-ci propose une série de règles permettant de déterminer la forme et l’ampleur de l</a:t>
            </a:r>
            <a:r>
              <a:rPr lang="fr-FR" sz="2600" b="1" dirty="0"/>
              <a:t>’implication décisionnelle du leader en fonction de la situation.</a:t>
            </a:r>
            <a:endParaRPr lang="fr-FR" sz="2600" dirty="0"/>
          </a:p>
          <a:p>
            <a:pPr algn="just">
              <a:buNone/>
            </a:pPr>
            <a:r>
              <a:rPr lang="fr-FR" sz="2600" dirty="0" smtClean="0"/>
              <a:t>	Douze </a:t>
            </a:r>
            <a:r>
              <a:rPr lang="fr-FR" sz="2600" dirty="0"/>
              <a:t>variables sont identifiées (voir schéma ci-après) :</a:t>
            </a:r>
          </a:p>
          <a:p>
            <a:pPr>
              <a:buNone/>
            </a:pPr>
            <a:r>
              <a:rPr lang="fr-FR" dirty="0"/>
              <a:t> </a:t>
            </a:r>
          </a:p>
          <a:p>
            <a:endParaRPr lang="fr-FR"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http://www.creg.ac-versailles.fr/local/cache-vignettes/L640xH480/leadership-07-a4483.jpg"/>
          <p:cNvPicPr>
            <a:picLocks noGrp="1"/>
          </p:cNvPicPr>
          <p:nvPr>
            <p:ph idx="1"/>
          </p:nvPr>
        </p:nvPicPr>
        <p:blipFill>
          <a:blip r:embed="rId2" cstate="print"/>
          <a:srcRect/>
          <a:stretch>
            <a:fillRect/>
          </a:stretch>
        </p:blipFill>
        <p:spPr bwMode="auto">
          <a:xfrm>
            <a:off x="285720" y="214290"/>
            <a:ext cx="8501122" cy="5214974"/>
          </a:xfrm>
          <a:prstGeom prst="rect">
            <a:avLst/>
          </a:prstGeom>
          <a:noFill/>
          <a:ln w="9525">
            <a:noFill/>
            <a:miter lim="800000"/>
            <a:headEnd/>
            <a:tailEnd/>
          </a:ln>
        </p:spPr>
      </p:pic>
      <p:sp>
        <p:nvSpPr>
          <p:cNvPr id="2049" name="Rectangle 1"/>
          <p:cNvSpPr>
            <a:spLocks noChangeArrowheads="1"/>
          </p:cNvSpPr>
          <p:nvPr/>
        </p:nvSpPr>
        <p:spPr bwMode="auto">
          <a:xfrm>
            <a:off x="214282" y="5500702"/>
            <a:ext cx="8715436"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0" i="1" u="none" strike="noStrike" cap="none" normalizeH="0" baseline="0" dirty="0" smtClean="0">
                <a:ln>
                  <a:noFill/>
                </a:ln>
                <a:solidFill>
                  <a:srgbClr val="363636"/>
                </a:solidFill>
                <a:effectLst/>
                <a:latin typeface="Calibri" pitchFamily="34" charset="0"/>
                <a:ea typeface="Times New Roman" pitchFamily="18" charset="0"/>
                <a:cs typeface="Arial" pitchFamily="34" charset="0"/>
              </a:rPr>
              <a:t>Source : Comportements organisationnels, 2006, Robbins et Judge, Pearson </a:t>
            </a:r>
            <a:r>
              <a:rPr kumimoji="0" lang="fr-FR" b="0" i="0" u="none" strike="noStrike" cap="none" normalizeH="0" baseline="0" dirty="0" smtClean="0">
                <a:ln>
                  <a:noFill/>
                </a:ln>
                <a:solidFill>
                  <a:srgbClr val="363636"/>
                </a:solidFill>
                <a:effectLst/>
                <a:latin typeface="Calibri" pitchFamily="34" charset="0"/>
                <a:ea typeface="Times New Roman" pitchFamily="18" charset="0"/>
                <a:cs typeface="Arial" pitchFamily="34" charset="0"/>
              </a:rPr>
              <a:t>&lt;*p&gt;</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rgbClr val="363636"/>
                </a:solidFill>
                <a:effectLst/>
                <a:latin typeface="Calibri" pitchFamily="34" charset="0"/>
                <a:ea typeface="Times New Roman" pitchFamily="18" charset="0"/>
                <a:cs typeface="Arial" pitchFamily="34" charset="0"/>
              </a:rPr>
              <a:t>Ce modèle présente une complexité intéressante pour décrire précisément tous les facteurs à prendre en compte dans la mise en place du mode de leadership. Cependant, cette complexité le rend peu réaliste pour des praticiens et plutôt réservé aux chercheurs.</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70000" lnSpcReduction="20000"/>
          </a:bodyPr>
          <a:lstStyle/>
          <a:p>
            <a:pPr algn="just">
              <a:buNone/>
            </a:pPr>
            <a:r>
              <a:rPr lang="fr-FR" b="1" dirty="0" smtClean="0"/>
              <a:t>	7</a:t>
            </a:r>
            <a:r>
              <a:rPr lang="fr-FR" b="1" dirty="0"/>
              <a:t>. La théorie du </a:t>
            </a:r>
            <a:r>
              <a:rPr lang="fr-FR" b="1" dirty="0" err="1"/>
              <a:t>complexity</a:t>
            </a:r>
            <a:r>
              <a:rPr lang="fr-FR" b="1" dirty="0"/>
              <a:t> leadership, comme prise en compte d’un réseau de relations </a:t>
            </a:r>
            <a:r>
              <a:rPr lang="fr-FR" b="1" dirty="0" smtClean="0"/>
              <a:t>complexes</a:t>
            </a:r>
          </a:p>
          <a:p>
            <a:pPr algn="just">
              <a:buNone/>
            </a:pPr>
            <a:endParaRPr lang="fr-FR" dirty="0"/>
          </a:p>
          <a:p>
            <a:pPr algn="just">
              <a:buNone/>
            </a:pPr>
            <a:r>
              <a:rPr lang="fr-FR" dirty="0" smtClean="0"/>
              <a:t>	Une </a:t>
            </a:r>
            <a:r>
              <a:rPr lang="fr-FR" dirty="0"/>
              <a:t>thèse très récente (May, 2011, « The power of a </a:t>
            </a:r>
            <a:r>
              <a:rPr lang="fr-FR" dirty="0" err="1"/>
              <a:t>Lollipop</a:t>
            </a:r>
            <a:r>
              <a:rPr lang="fr-FR" dirty="0"/>
              <a:t> Real, Good leadership in action », université Paris Dauphine) démontre que l’environnement pousse les entreprises à réagir face à la complexité du système. Cette réponse s’appuie sur des dirigeants capables de prendre en compte cette complexité en analysant les multiples interactions et en les modélisant. </a:t>
            </a:r>
            <a:r>
              <a:rPr lang="fr-FR" b="1" dirty="0"/>
              <a:t>Trois rôles différents du leader émergent suivant le contexte :</a:t>
            </a:r>
            <a:endParaRPr lang="fr-FR" dirty="0"/>
          </a:p>
          <a:p>
            <a:pPr lvl="0" algn="just">
              <a:buNone/>
            </a:pPr>
            <a:r>
              <a:rPr lang="fr-FR" b="1" dirty="0" smtClean="0"/>
              <a:t>	L’administrateur</a:t>
            </a:r>
            <a:r>
              <a:rPr lang="fr-FR" dirty="0"/>
              <a:t>, qui évolue dans des structures complexes et qui va chercher avant tout à gérer les flux d’informations pour planifier l’action de chacun ;</a:t>
            </a:r>
          </a:p>
          <a:p>
            <a:pPr lvl="0" algn="just">
              <a:buNone/>
            </a:pPr>
            <a:r>
              <a:rPr lang="fr-FR" b="1" dirty="0" smtClean="0"/>
              <a:t>	L’adaptateur</a:t>
            </a:r>
            <a:r>
              <a:rPr lang="fr-FR" dirty="0"/>
              <a:t>, en situation de ressources restreintes ; qui va se focaliser sur la solution aux problèmes ;</a:t>
            </a:r>
          </a:p>
          <a:p>
            <a:pPr lvl="0" algn="just">
              <a:buNone/>
            </a:pPr>
            <a:r>
              <a:rPr lang="fr-FR" b="1" dirty="0" smtClean="0"/>
              <a:t>	Le </a:t>
            </a:r>
            <a:r>
              <a:rPr lang="fr-FR" b="1" dirty="0"/>
              <a:t>stimulateur</a:t>
            </a:r>
            <a:r>
              <a:rPr lang="fr-FR" dirty="0"/>
              <a:t>, dans un contexte d’abondance de ressources, va favoriser l’innovation et l’émergence de nouvelles approches.</a:t>
            </a:r>
          </a:p>
          <a:p>
            <a:endParaRPr lang="fr-FR" dirty="0"/>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b="1" dirty="0"/>
              <a:t>L'échelle LPC (Least </a:t>
            </a:r>
            <a:r>
              <a:rPr lang="fr-FR" b="1" dirty="0" err="1"/>
              <a:t>Prefered</a:t>
            </a:r>
            <a:r>
              <a:rPr lang="fr-FR" b="1" dirty="0"/>
              <a:t> Co-</a:t>
            </a:r>
            <a:r>
              <a:rPr lang="fr-FR" b="1" dirty="0" err="1"/>
              <a:t>worker</a:t>
            </a:r>
            <a:r>
              <a:rPr lang="fr-FR" b="1" dirty="0"/>
              <a:t>) ou CMA (Collègue le moins apprécié) :</a:t>
            </a:r>
            <a:endParaRPr lang="fr-FR" dirty="0"/>
          </a:p>
          <a:p>
            <a:endParaRPr lang="fr-FR" dirty="0"/>
          </a:p>
        </p:txBody>
      </p:sp>
    </p:spTree>
  </p:cSld>
  <p:clrMapOvr>
    <a:masterClrMapping/>
  </p:clrMapOvr>
  <p:transition>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285720" y="214290"/>
          <a:ext cx="8572560" cy="6429384"/>
        </p:xfrm>
        <a:graphic>
          <a:graphicData uri="http://schemas.openxmlformats.org/drawingml/2006/table">
            <a:tbl>
              <a:tblPr firstRow="1" bandRow="1">
                <a:tableStyleId>{5C22544A-7EE6-4342-B048-85BDC9FD1C3A}</a:tableStyleId>
              </a:tblPr>
              <a:tblGrid>
                <a:gridCol w="2857520"/>
                <a:gridCol w="2857520"/>
                <a:gridCol w="2857520"/>
              </a:tblGrid>
              <a:tr h="357188">
                <a:tc>
                  <a:txBody>
                    <a:bodyPr/>
                    <a:lstStyle/>
                    <a:p>
                      <a:pPr algn="just">
                        <a:lnSpc>
                          <a:spcPct val="115000"/>
                        </a:lnSpc>
                        <a:spcAft>
                          <a:spcPts val="1000"/>
                        </a:spcAft>
                      </a:pPr>
                      <a:r>
                        <a:rPr lang="fr-FR" sz="1200" dirty="0">
                          <a:latin typeface="Comic Sans MS"/>
                          <a:ea typeface="Times New Roman"/>
                          <a:cs typeface="Times New Roman"/>
                        </a:rPr>
                        <a:t>Plaisant</a:t>
                      </a:r>
                      <a:endParaRPr lang="fr-FR" sz="1100" dirty="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Déplaisant</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Amical</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Inamical</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Difficile à convaincre</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Facile à convaincre</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Tendu</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Détendu</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Distant</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Affable</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Froid</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Chaleureux</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Bienveillant</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Hostile</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Ennuyeux</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Intéressant</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Querelleur</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Conciliant</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Pessimiste</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Optimiste</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Confiant</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Méfiant</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Deloyal</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Loyal</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Indigne de confiance</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Digne de confiance</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Sensible</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Insensible</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Antipathique</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Sympathique</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Agréable</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Désagréable</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Hypocrite</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Franc</a:t>
                      </a:r>
                      <a:endParaRPr lang="fr-FR" sz="1100">
                        <a:latin typeface="Calibri"/>
                        <a:ea typeface="Calibri"/>
                        <a:cs typeface="Arial"/>
                      </a:endParaRPr>
                    </a:p>
                  </a:txBody>
                  <a:tcPr marL="44450" marR="44450" marT="0" marB="0"/>
                </a:tc>
              </a:tr>
              <a:tr h="357188">
                <a:tc>
                  <a:txBody>
                    <a:bodyPr/>
                    <a:lstStyle/>
                    <a:p>
                      <a:pPr algn="just">
                        <a:lnSpc>
                          <a:spcPct val="115000"/>
                        </a:lnSpc>
                        <a:spcAft>
                          <a:spcPts val="1000"/>
                        </a:spcAft>
                      </a:pPr>
                      <a:r>
                        <a:rPr lang="fr-FR" sz="1200">
                          <a:latin typeface="Comic Sans MS"/>
                          <a:ea typeface="Times New Roman"/>
                          <a:cs typeface="Times New Roman"/>
                        </a:rPr>
                        <a:t>Gentil</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a:latin typeface="Comic Sans MS"/>
                          <a:ea typeface="Times New Roman"/>
                          <a:cs typeface="Times New Roman"/>
                        </a:rPr>
                        <a:t>8 7 6 5 4 3 2 1</a:t>
                      </a:r>
                      <a:endParaRPr lang="fr-FR" sz="1100">
                        <a:latin typeface="Calibri"/>
                        <a:ea typeface="Calibri"/>
                        <a:cs typeface="Arial"/>
                      </a:endParaRPr>
                    </a:p>
                  </a:txBody>
                  <a:tcPr marL="44450" marR="44450" marT="0" marB="0"/>
                </a:tc>
                <a:tc>
                  <a:txBody>
                    <a:bodyPr/>
                    <a:lstStyle/>
                    <a:p>
                      <a:pPr algn="just">
                        <a:lnSpc>
                          <a:spcPct val="115000"/>
                        </a:lnSpc>
                        <a:spcAft>
                          <a:spcPts val="1000"/>
                        </a:spcAft>
                      </a:pPr>
                      <a:r>
                        <a:rPr lang="fr-FR" sz="1200" dirty="0">
                          <a:latin typeface="Comic Sans MS"/>
                          <a:ea typeface="Times New Roman"/>
                          <a:cs typeface="Times New Roman"/>
                        </a:rPr>
                        <a:t>Insupportable</a:t>
                      </a:r>
                      <a:endParaRPr lang="fr-FR" sz="1100" dirty="0">
                        <a:latin typeface="Calibri"/>
                        <a:ea typeface="Calibri"/>
                        <a:cs typeface="Arial"/>
                      </a:endParaRPr>
                    </a:p>
                  </a:txBody>
                  <a:tcPr marL="44450" marR="44450" marT="0" marB="0"/>
                </a:tc>
              </a:tr>
            </a:tbl>
          </a:graphicData>
        </a:graphic>
      </p:graphicFrame>
    </p:spTree>
  </p:cSld>
  <p:clrMapOvr>
    <a:masterClrMapping/>
  </p:clrMapOvr>
  <p:transition>
    <p:wipe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215106"/>
          </a:xfrm>
        </p:spPr>
        <p:txBody>
          <a:bodyPr>
            <a:normAutofit fontScale="55000" lnSpcReduction="20000"/>
          </a:bodyPr>
          <a:lstStyle/>
          <a:p>
            <a:pPr>
              <a:buNone/>
            </a:pPr>
            <a:r>
              <a:rPr lang="fr-FR" sz="3800" b="1" dirty="0"/>
              <a:t>Interprétation </a:t>
            </a:r>
            <a:endParaRPr lang="fr-FR" sz="3800" dirty="0"/>
          </a:p>
          <a:p>
            <a:pPr algn="just">
              <a:buNone/>
            </a:pPr>
            <a:r>
              <a:rPr lang="fr-FR" sz="3800" b="1" dirty="0" smtClean="0"/>
              <a:t>	Fred </a:t>
            </a:r>
            <a:r>
              <a:rPr lang="fr-FR" sz="3800" b="1" dirty="0" err="1"/>
              <a:t>Fiedler</a:t>
            </a:r>
            <a:r>
              <a:rPr lang="fr-FR" sz="3800" dirty="0"/>
              <a:t> se sert du questionnaire pour définir le style de leadership dominant chez un individu. Selon lui, ce style est une dimension relativement stable de la personnalité, et il est donc difficile de le modifier.</a:t>
            </a:r>
          </a:p>
          <a:p>
            <a:pPr algn="just">
              <a:buNone/>
            </a:pPr>
            <a:r>
              <a:rPr lang="fr-FR" sz="3800" dirty="0" smtClean="0"/>
              <a:t>	Ce </a:t>
            </a:r>
            <a:r>
              <a:rPr lang="fr-FR" sz="3800" dirty="0"/>
              <a:t>postulat a conduit </a:t>
            </a:r>
            <a:r>
              <a:rPr lang="fr-FR" sz="3800" dirty="0" err="1"/>
              <a:t>Fiedler</a:t>
            </a:r>
            <a:r>
              <a:rPr lang="fr-FR" sz="3800" dirty="0"/>
              <a:t> à </a:t>
            </a:r>
            <a:r>
              <a:rPr lang="fr-FR" sz="3800" b="1" dirty="0"/>
              <a:t>l'approche situationnelle du leadership</a:t>
            </a:r>
            <a:r>
              <a:rPr lang="fr-FR" sz="3800" dirty="0"/>
              <a:t> selon laquelle le succès d'un leader dépend de sa capacité à adapter son style de leadership à la situation dans laquelle il l'exerce.</a:t>
            </a:r>
          </a:p>
          <a:p>
            <a:pPr algn="just">
              <a:buNone/>
            </a:pPr>
            <a:r>
              <a:rPr lang="fr-FR" sz="3800" u="sng" dirty="0" smtClean="0"/>
              <a:t>Si </a:t>
            </a:r>
            <a:r>
              <a:rPr lang="fr-FR" sz="3800" u="sng" dirty="0"/>
              <a:t>le résultat est supérieur ou égal à 73</a:t>
            </a:r>
            <a:r>
              <a:rPr lang="fr-FR" sz="3800" dirty="0"/>
              <a:t> : c’est un </a:t>
            </a:r>
            <a:r>
              <a:rPr lang="fr-FR" sz="3800" b="1" dirty="0"/>
              <a:t>leader axé sur les relations</a:t>
            </a:r>
            <a:endParaRPr lang="fr-FR" sz="3800" dirty="0"/>
          </a:p>
          <a:p>
            <a:pPr algn="just">
              <a:buNone/>
            </a:pPr>
            <a:r>
              <a:rPr lang="fr-FR" sz="3800" u="sng" dirty="0"/>
              <a:t>Si le résultat est inférieur ou égal à 64</a:t>
            </a:r>
            <a:r>
              <a:rPr lang="fr-FR" sz="3800" dirty="0"/>
              <a:t> : c’</a:t>
            </a:r>
            <a:r>
              <a:rPr lang="fr-FR" sz="3800" dirty="0" err="1"/>
              <a:t>estun</a:t>
            </a:r>
            <a:r>
              <a:rPr lang="fr-FR" sz="3800" dirty="0"/>
              <a:t> </a:t>
            </a:r>
            <a:r>
              <a:rPr lang="fr-FR" sz="3800" b="1" dirty="0"/>
              <a:t>leader axé sur les tâches.</a:t>
            </a:r>
            <a:endParaRPr lang="fr-FR" sz="3800" dirty="0"/>
          </a:p>
          <a:p>
            <a:pPr algn="just">
              <a:buNone/>
            </a:pPr>
            <a:r>
              <a:rPr lang="fr-FR" sz="3800" u="sng" dirty="0"/>
              <a:t>Si le résultat est compris entre 65 et 72</a:t>
            </a:r>
            <a:r>
              <a:rPr lang="fr-FR" sz="3800" dirty="0"/>
              <a:t> : le modèle laisse décider du style de leadership qui convient la personne le mieux.</a:t>
            </a:r>
          </a:p>
          <a:p>
            <a:pPr algn="just">
              <a:buNone/>
            </a:pPr>
            <a:r>
              <a:rPr lang="fr-FR" sz="3800" dirty="0"/>
              <a:t> </a:t>
            </a:r>
          </a:p>
          <a:p>
            <a:pPr algn="just">
              <a:buNone/>
            </a:pPr>
            <a:r>
              <a:rPr lang="fr-FR" sz="3800" dirty="0"/>
              <a:t> </a:t>
            </a:r>
          </a:p>
          <a:p>
            <a:pPr algn="just">
              <a:buNone/>
            </a:pPr>
            <a:r>
              <a:rPr lang="fr-FR" sz="3800" dirty="0" smtClean="0"/>
              <a:t>	En </a:t>
            </a:r>
            <a:r>
              <a:rPr lang="fr-FR" sz="3800" dirty="0"/>
              <a:t>définitive, puisque </a:t>
            </a:r>
            <a:r>
              <a:rPr lang="fr-FR" sz="3800" dirty="0" err="1"/>
              <a:t>Fielder</a:t>
            </a:r>
            <a:r>
              <a:rPr lang="fr-FR" sz="3800" dirty="0"/>
              <a:t> postule que le leader ne peut changer, il n’existe que deux solutions possibles en cas de problème de management :</a:t>
            </a:r>
          </a:p>
          <a:p>
            <a:pPr lvl="0" algn="just">
              <a:buNone/>
            </a:pPr>
            <a:r>
              <a:rPr lang="fr-FR" sz="3800" dirty="0" smtClean="0"/>
              <a:t>	Changer </a:t>
            </a:r>
            <a:r>
              <a:rPr lang="fr-FR" sz="3800" dirty="0"/>
              <a:t>de leader pour une personne plus adaptée à la situation ;</a:t>
            </a:r>
          </a:p>
          <a:p>
            <a:pPr algn="just">
              <a:buNone/>
            </a:pPr>
            <a:r>
              <a:rPr lang="fr-FR" sz="3800" dirty="0" smtClean="0"/>
              <a:t>	Adapter </a:t>
            </a:r>
            <a:r>
              <a:rPr lang="fr-FR" sz="3800" dirty="0"/>
              <a:t>la situation au leader et à ses « orientations » (vers la tâche ou vers les relations humaines).</a:t>
            </a:r>
          </a:p>
          <a:p>
            <a:pPr>
              <a:buNone/>
            </a:pPr>
            <a:endParaRPr lang="fr-FR"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286544"/>
          </a:xfrm>
        </p:spPr>
        <p:txBody>
          <a:bodyPr>
            <a:normAutofit lnSpcReduction="10000"/>
          </a:bodyPr>
          <a:lstStyle/>
          <a:p>
            <a:pPr algn="just">
              <a:buNone/>
            </a:pPr>
            <a:r>
              <a:rPr lang="fr-FR" sz="2700" b="1" dirty="0"/>
              <a:t>2. La théorie des ressources cognitives (</a:t>
            </a:r>
            <a:r>
              <a:rPr lang="fr-FR" sz="2700" b="1" dirty="0" err="1"/>
              <a:t>Fielder</a:t>
            </a:r>
            <a:r>
              <a:rPr lang="fr-FR" sz="2700" b="1" dirty="0"/>
              <a:t> et Garcia)</a:t>
            </a:r>
            <a:endParaRPr lang="fr-FR" sz="2700" dirty="0"/>
          </a:p>
          <a:p>
            <a:pPr algn="just">
              <a:buNone/>
            </a:pPr>
            <a:r>
              <a:rPr lang="fr-FR" sz="2700" dirty="0" smtClean="0"/>
              <a:t>	Cette </a:t>
            </a:r>
            <a:r>
              <a:rPr lang="fr-FR" sz="2700" dirty="0"/>
              <a:t>théorie se développe dans les années 90 et met en avant </a:t>
            </a:r>
            <a:r>
              <a:rPr lang="fr-FR" sz="2700" b="1" dirty="0"/>
              <a:t>l’intelligence expérientielle</a:t>
            </a:r>
            <a:r>
              <a:rPr lang="fr-FR" sz="2700" dirty="0"/>
              <a:t> du leader en situation de stress et d’incertitude. La pression du stress « active » certaines ressources cognitives qui se substituent à la rationalité et à la logique. !). Cependant, cette théorie est difficile à mettre en place car les connexions neuronales expliquant cette réaction sont liées à chaque individu, on peut établir que le modèle existe mais il est complexe à « dupliquer ». Les chercheurs de la contingence se sont alors tournés vers un modèle plus facile à expliquer et à dupliquer lors de formations, il s’agit du modèle du leadership situationnel.</a:t>
            </a:r>
          </a:p>
          <a:p>
            <a:endParaRPr lang="fr-FR"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p:spPr>
        <p:txBody>
          <a:bodyPr>
            <a:normAutofit fontScale="92500"/>
          </a:bodyPr>
          <a:lstStyle/>
          <a:p>
            <a:pPr algn="just">
              <a:buNone/>
            </a:pPr>
            <a:r>
              <a:rPr lang="fr-FR" sz="2300" b="1" dirty="0" smtClean="0"/>
              <a:t>	3</a:t>
            </a:r>
            <a:r>
              <a:rPr lang="fr-FR" sz="2300" b="1" dirty="0"/>
              <a:t>. La théorie du leadership situationnel d’</a:t>
            </a:r>
            <a:r>
              <a:rPr lang="fr-FR" sz="2300" b="1" dirty="0" err="1"/>
              <a:t>Hersey</a:t>
            </a:r>
            <a:r>
              <a:rPr lang="fr-FR" sz="2300" b="1" dirty="0"/>
              <a:t> et Blanchard</a:t>
            </a:r>
            <a:endParaRPr lang="fr-FR" sz="2300" dirty="0"/>
          </a:p>
          <a:p>
            <a:pPr algn="just">
              <a:buNone/>
            </a:pPr>
            <a:r>
              <a:rPr lang="fr-FR" sz="2300" dirty="0" smtClean="0"/>
              <a:t>	En </a:t>
            </a:r>
            <a:r>
              <a:rPr lang="fr-FR" sz="2300" dirty="0"/>
              <a:t>effet, ce modèle est simple à expliquer car il postule que le leader va chercher à </a:t>
            </a:r>
            <a:r>
              <a:rPr lang="fr-FR" sz="2300" b="1" dirty="0"/>
              <a:t>accroître</a:t>
            </a:r>
            <a:r>
              <a:rPr lang="fr-FR" sz="2300" dirty="0"/>
              <a:t> progressivement la </a:t>
            </a:r>
            <a:r>
              <a:rPr lang="fr-FR" sz="2300" b="1" dirty="0"/>
              <a:t>maturité de ses subordonnés</a:t>
            </a:r>
            <a:r>
              <a:rPr lang="fr-FR" sz="2300" dirty="0"/>
              <a:t> afin </a:t>
            </a:r>
            <a:r>
              <a:rPr lang="fr-FR" sz="2300" b="1" dirty="0"/>
              <a:t>de développer leur autonomie</a:t>
            </a:r>
            <a:r>
              <a:rPr lang="fr-FR" sz="2300" dirty="0"/>
              <a:t> dans le travail. L’autonomie sera liée à la compétence et à la motivation du salarié. C’est donc une théorie de la contingence basée sur les subordonnés. En fonction de leur </a:t>
            </a:r>
            <a:r>
              <a:rPr lang="fr-FR" sz="2300" b="1" dirty="0"/>
              <a:t>maturité</a:t>
            </a:r>
            <a:r>
              <a:rPr lang="fr-FR" sz="2300" dirty="0"/>
              <a:t>, quatre modes de management se dégagent :</a:t>
            </a:r>
          </a:p>
          <a:p>
            <a:pPr lvl="0" algn="just">
              <a:buNone/>
            </a:pPr>
            <a:r>
              <a:rPr lang="fr-FR" sz="2300" b="1" dirty="0" smtClean="0"/>
              <a:t>	Le </a:t>
            </a:r>
            <a:r>
              <a:rPr lang="fr-FR" sz="2300" b="1" dirty="0"/>
              <a:t>mode directif</a:t>
            </a:r>
            <a:r>
              <a:rPr lang="fr-FR" sz="2300" dirty="0"/>
              <a:t> qui s’applique en l’absence totale de maturité ;</a:t>
            </a:r>
          </a:p>
          <a:p>
            <a:pPr lvl="0" algn="just">
              <a:buNone/>
            </a:pPr>
            <a:r>
              <a:rPr lang="fr-FR" sz="2300" b="1" dirty="0" smtClean="0"/>
              <a:t>	Le </a:t>
            </a:r>
            <a:r>
              <a:rPr lang="fr-FR" sz="2300" b="1" dirty="0"/>
              <a:t>mode persuasif</a:t>
            </a:r>
            <a:r>
              <a:rPr lang="fr-FR" sz="2300" dirty="0"/>
              <a:t> qui entraine les subordonnés peu matures ;</a:t>
            </a:r>
          </a:p>
          <a:p>
            <a:pPr lvl="0" algn="just">
              <a:buNone/>
            </a:pPr>
            <a:r>
              <a:rPr lang="fr-FR" sz="2300" b="1" dirty="0" smtClean="0"/>
              <a:t>	Le </a:t>
            </a:r>
            <a:r>
              <a:rPr lang="fr-FR" sz="2300" b="1" dirty="0"/>
              <a:t>mode participatif</a:t>
            </a:r>
            <a:r>
              <a:rPr lang="fr-FR" sz="2300" dirty="0"/>
              <a:t> s’applique lorsque les relations sont très fortes et dans un contexte peu organisationnel (on pense à l’informatique Hi-Tech ou aux agences de communication) ;</a:t>
            </a:r>
          </a:p>
          <a:p>
            <a:pPr lvl="0" algn="just">
              <a:buNone/>
            </a:pPr>
            <a:r>
              <a:rPr lang="fr-FR" sz="2300" b="1" dirty="0" smtClean="0"/>
              <a:t>	Le </a:t>
            </a:r>
            <a:r>
              <a:rPr lang="fr-FR" sz="2300" b="1" dirty="0"/>
              <a:t>mode </a:t>
            </a:r>
            <a:r>
              <a:rPr lang="fr-FR" sz="2300" b="1" dirty="0" err="1"/>
              <a:t>délégatif</a:t>
            </a:r>
            <a:r>
              <a:rPr lang="fr-FR" sz="2300" dirty="0"/>
              <a:t> s’impose en cas de forte maturité des subordonnés.</a:t>
            </a:r>
          </a:p>
          <a:p>
            <a:pPr algn="just">
              <a:buNone/>
            </a:pPr>
            <a:r>
              <a:rPr lang="fr-FR" sz="2300" dirty="0" smtClean="0"/>
              <a:t>	Ces </a:t>
            </a:r>
            <a:r>
              <a:rPr lang="fr-FR" sz="2300" dirty="0"/>
              <a:t>quatre modes supposent des postures différentes (épauler, entraîner, déléguer, diriger) de la part des leaders, on les retrouve dans la figure suivante : </a:t>
            </a:r>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http://www.creg.ac-versailles.fr/local/cache-vignettes/L640xH492/leadership-06-95004.jpg"/>
          <p:cNvPicPr>
            <a:picLocks noGrp="1"/>
          </p:cNvPicPr>
          <p:nvPr>
            <p:ph idx="1"/>
          </p:nvPr>
        </p:nvPicPr>
        <p:blipFill>
          <a:blip r:embed="rId2" cstate="print"/>
          <a:srcRect/>
          <a:stretch>
            <a:fillRect/>
          </a:stretch>
        </p:blipFill>
        <p:spPr bwMode="auto">
          <a:xfrm>
            <a:off x="214282" y="214290"/>
            <a:ext cx="8715436" cy="5857916"/>
          </a:xfrm>
          <a:prstGeom prst="rect">
            <a:avLst/>
          </a:prstGeom>
          <a:noFill/>
          <a:ln w="9525">
            <a:noFill/>
            <a:miter lim="800000"/>
            <a:headEnd/>
            <a:tailEnd/>
          </a:ln>
        </p:spPr>
      </p:pic>
      <p:sp>
        <p:nvSpPr>
          <p:cNvPr id="5" name="Rectangle 4"/>
          <p:cNvSpPr/>
          <p:nvPr/>
        </p:nvSpPr>
        <p:spPr>
          <a:xfrm>
            <a:off x="1142976" y="5929330"/>
            <a:ext cx="6929486" cy="369332"/>
          </a:xfrm>
          <a:prstGeom prst="rect">
            <a:avLst/>
          </a:prstGeom>
        </p:spPr>
        <p:txBody>
          <a:bodyPr wrap="square">
            <a:spAutoFit/>
          </a:bodyPr>
          <a:lstStyle/>
          <a:p>
            <a:r>
              <a:rPr lang="en-US" b="1" i="1" dirty="0"/>
              <a:t>Source </a:t>
            </a:r>
            <a:r>
              <a:rPr lang="en-US" i="1" dirty="0"/>
              <a:t>: Management John R. </a:t>
            </a:r>
            <a:r>
              <a:rPr lang="en-US" i="1" dirty="0" err="1"/>
              <a:t>Schermerhorn</a:t>
            </a:r>
            <a:r>
              <a:rPr lang="en-US" i="1" dirty="0"/>
              <a:t>, </a:t>
            </a:r>
            <a:r>
              <a:rPr lang="en-US" i="1" dirty="0" err="1"/>
              <a:t>Jr</a:t>
            </a:r>
            <a:r>
              <a:rPr lang="en-US" dirty="0"/>
              <a:t>&lt;*p&gt;</a:t>
            </a:r>
            <a:endParaRPr lang="fr-FR" dirty="0"/>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86544"/>
          </a:xfrm>
        </p:spPr>
        <p:txBody>
          <a:bodyPr>
            <a:normAutofit fontScale="77500" lnSpcReduction="20000"/>
          </a:bodyPr>
          <a:lstStyle/>
          <a:p>
            <a:pPr algn="just">
              <a:buNone/>
            </a:pPr>
            <a:r>
              <a:rPr lang="fr-FR" b="1" i="1" dirty="0" smtClean="0"/>
              <a:t>	Paul </a:t>
            </a:r>
            <a:r>
              <a:rPr lang="fr-FR" b="1" i="1" dirty="0" err="1"/>
              <a:t>Hersey</a:t>
            </a:r>
            <a:r>
              <a:rPr lang="fr-FR" b="1" i="1" dirty="0"/>
              <a:t> et Ken Blanchard</a:t>
            </a:r>
            <a:r>
              <a:rPr lang="fr-FR" dirty="0"/>
              <a:t>, préviennent qu'il faut réfléchir sur la maturité des individus au sein de l'équipe avant que le leader n'adopte un style particulier. Ils ont ainsi établi une classification de la maturité en quatre niveaux différents : </a:t>
            </a:r>
          </a:p>
          <a:p>
            <a:pPr lvl="0" algn="just">
              <a:buNone/>
            </a:pPr>
            <a:r>
              <a:rPr lang="fr-FR" dirty="0" smtClean="0"/>
              <a:t>	M1 </a:t>
            </a:r>
            <a:r>
              <a:rPr lang="fr-FR" dirty="0"/>
              <a:t>- Les gens sont au niveau bas de l'échelle de maturité. Ils n'ont pas de connaissance, de compétence ou de confiance pour travailler par eux-mêmes, et ils ont souvent besoin d'être poussé pour démarrer une tâche. </a:t>
            </a:r>
          </a:p>
          <a:p>
            <a:pPr lvl="0" algn="just">
              <a:buNone/>
            </a:pPr>
            <a:r>
              <a:rPr lang="fr-FR" dirty="0" smtClean="0"/>
              <a:t>	M2 </a:t>
            </a:r>
            <a:r>
              <a:rPr lang="fr-FR" dirty="0"/>
              <a:t>- A ce niveau, les "suiveurs" sont disposés pour travailler sur une tâche, mais ils n'ont pas toujours les compétences pour le faire avec succès .</a:t>
            </a:r>
          </a:p>
          <a:p>
            <a:pPr lvl="0" algn="just">
              <a:buNone/>
            </a:pPr>
            <a:r>
              <a:rPr lang="fr-FR" dirty="0" smtClean="0"/>
              <a:t>	M3 </a:t>
            </a:r>
            <a:r>
              <a:rPr lang="fr-FR" dirty="0"/>
              <a:t>- Là, les suiveurs sont prêts et disposés pour aider à l'accomplissement de la tâche. Ils ont plus de compétences que le groupe M2, mais ils n'ont pas toujours confiance en leurs capacités. </a:t>
            </a:r>
          </a:p>
          <a:p>
            <a:pPr lvl="0" algn="just">
              <a:buNone/>
            </a:pPr>
            <a:r>
              <a:rPr lang="fr-FR" dirty="0" smtClean="0"/>
              <a:t>	M4 </a:t>
            </a:r>
            <a:r>
              <a:rPr lang="fr-FR" dirty="0"/>
              <a:t>- Ces adeptes sont en mesure de travailler de leur propre initiative. Ils ont une grande confiance en eux-mêmes et des compétences fortes. Ils s'investissent dans la tâche à réaliser. </a:t>
            </a:r>
          </a:p>
          <a:p>
            <a:endParaRPr lang="fr-FR"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lgn="just">
              <a:buNone/>
            </a:pPr>
            <a:r>
              <a:rPr lang="fr-FR" dirty="0" smtClean="0"/>
              <a:t>	</a:t>
            </a:r>
            <a:r>
              <a:rPr lang="fr-FR" sz="2500" dirty="0" smtClean="0"/>
              <a:t>A </a:t>
            </a:r>
            <a:r>
              <a:rPr lang="fr-FR" sz="2500" dirty="0"/>
              <a:t>partir de cette analyse, Paul </a:t>
            </a:r>
            <a:r>
              <a:rPr lang="fr-FR" sz="2500" dirty="0" err="1"/>
              <a:t>Hersey</a:t>
            </a:r>
            <a:r>
              <a:rPr lang="fr-FR" sz="2500" dirty="0"/>
              <a:t> et Ken Blanchard propose un modèle de styles de leadership appariés avec chaque niveau de maturité : </a:t>
            </a:r>
          </a:p>
          <a:p>
            <a:pPr lvl="0" algn="just">
              <a:buNone/>
            </a:pPr>
            <a:r>
              <a:rPr lang="fr-FR" sz="2500" dirty="0" smtClean="0"/>
              <a:t>	A </a:t>
            </a:r>
            <a:r>
              <a:rPr lang="fr-FR" sz="2500" dirty="0"/>
              <a:t>M1 (faible maturité) correspond le style S1 (Dicter ou Diriger) </a:t>
            </a:r>
          </a:p>
          <a:p>
            <a:pPr lvl="0" algn="just">
              <a:buNone/>
            </a:pPr>
            <a:r>
              <a:rPr lang="fr-FR" sz="2500" dirty="0" smtClean="0"/>
              <a:t>	A </a:t>
            </a:r>
            <a:r>
              <a:rPr lang="fr-FR" sz="2500" dirty="0"/>
              <a:t>M2 (maturité moyenne, compétences limitées) est associé S2 (Persuader ou Vendre, Coacher, Entrainer) </a:t>
            </a:r>
          </a:p>
          <a:p>
            <a:pPr lvl="0" algn="just">
              <a:buNone/>
            </a:pPr>
            <a:r>
              <a:rPr lang="fr-FR" sz="2500" dirty="0" smtClean="0"/>
              <a:t>	A </a:t>
            </a:r>
            <a:r>
              <a:rPr lang="fr-FR" sz="2500" dirty="0"/>
              <a:t>M3 (maturité moyenne, compétences plus élevés, manque de confiance) est apparié S3 (Participer ou Soutenir) </a:t>
            </a:r>
          </a:p>
          <a:p>
            <a:pPr lvl="0" algn="just">
              <a:buNone/>
            </a:pPr>
            <a:r>
              <a:rPr lang="fr-FR" sz="2500" dirty="0" smtClean="0"/>
              <a:t>	A </a:t>
            </a:r>
            <a:r>
              <a:rPr lang="fr-FR" sz="2500" dirty="0"/>
              <a:t>M4 (Haute maturité) convient d'adopter le style S4 (Déléguer) </a:t>
            </a:r>
          </a:p>
          <a:p>
            <a:endParaRPr lang="fr-FR" dirty="0"/>
          </a:p>
        </p:txBody>
      </p:sp>
    </p:spTree>
  </p:cSld>
  <p:clrMapOvr>
    <a:masterClrMapping/>
  </p:clrMapOvr>
  <p:transition>
    <p:wipe/>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233</Words>
  <Application>Microsoft Office PowerPoint</Application>
  <PresentationFormat>Affichage à l'écran (4:3)</PresentationFormat>
  <Paragraphs>119</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epsecg</dc:creator>
  <cp:lastModifiedBy>pc</cp:lastModifiedBy>
  <cp:revision>9</cp:revision>
  <dcterms:created xsi:type="dcterms:W3CDTF">2016-03-30T12:59:34Z</dcterms:created>
  <dcterms:modified xsi:type="dcterms:W3CDTF">2016-03-31T14:56:50Z</dcterms:modified>
</cp:coreProperties>
</file>