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5" d="100"/>
          <a:sy n="55" d="100"/>
        </p:scale>
        <p:origin x="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577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006322"/>
            <a:ext cx="7556421" cy="1240155"/>
          </a:xfrm>
          <a:prstGeom prst="rect">
            <a:avLst/>
          </a:prstGeom>
          <a:noFill/>
          <a:ln/>
        </p:spPr>
        <p:txBody>
          <a:bodyPr wrap="square" lIns="0" tIns="0" rIns="0" bIns="0" rtlCol="0" anchor="t"/>
          <a:lstStyle/>
          <a:p>
            <a:pPr marL="0" indent="0" algn="r" rtl="1">
              <a:lnSpc>
                <a:spcPts val="4850"/>
              </a:lnSpc>
              <a:buNone/>
            </a:pPr>
            <a:r>
              <a:rPr lang="en-US" sz="3900" dirty="0">
                <a:solidFill>
                  <a:srgbClr val="9C5461"/>
                </a:solidFill>
                <a:latin typeface="Arial" panose="020B0604020202020204" pitchFamily="34" charset="0"/>
                <a:ea typeface="DM Sans Semi Bold" pitchFamily="34" charset="-122"/>
                <a:cs typeface="Arial" panose="020B0604020202020204" pitchFamily="34" charset="0"/>
              </a:rPr>
              <a:t>العالم الحسي للجنين: التعلم المبكر من الرحم</a:t>
            </a:r>
            <a:endParaRPr lang="en-US" sz="3900" dirty="0">
              <a:latin typeface="Arial" panose="020B0604020202020204" pitchFamily="34" charset="0"/>
              <a:cs typeface="Arial" panose="020B0604020202020204" pitchFamily="34" charset="0"/>
            </a:endParaRPr>
          </a:p>
        </p:txBody>
      </p:sp>
      <p:sp>
        <p:nvSpPr>
          <p:cNvPr id="4" name="Text 1"/>
          <p:cNvSpPr/>
          <p:nvPr/>
        </p:nvSpPr>
        <p:spPr>
          <a:xfrm>
            <a:off x="6280190" y="3544133"/>
            <a:ext cx="7556421" cy="635079"/>
          </a:xfrm>
          <a:prstGeom prst="rect">
            <a:avLst/>
          </a:prstGeom>
          <a:noFill/>
          <a:ln/>
        </p:spPr>
        <p:txBody>
          <a:bodyPr wrap="squar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مقدمة في تطور الأنظمة الحسية قبل الولادة وتأثيرها العميق على الأسس المعرفية والتعلم المبكر لدى الطفل.</a:t>
            </a:r>
            <a:endParaRPr lang="en-US" sz="1550" dirty="0">
              <a:latin typeface="Arial" panose="020B0604020202020204" pitchFamily="34" charset="0"/>
              <a:cs typeface="Arial" panose="020B0604020202020204" pitchFamily="34" charset="0"/>
            </a:endParaRPr>
          </a:p>
        </p:txBody>
      </p:sp>
      <p:sp>
        <p:nvSpPr>
          <p:cNvPr id="5" name="Text 2"/>
          <p:cNvSpPr/>
          <p:nvPr/>
        </p:nvSpPr>
        <p:spPr>
          <a:xfrm>
            <a:off x="8768239" y="4476869"/>
            <a:ext cx="5068372" cy="496133"/>
          </a:xfrm>
          <a:prstGeom prst="rect">
            <a:avLst/>
          </a:prstGeom>
          <a:noFill/>
          <a:ln/>
        </p:spPr>
        <p:txBody>
          <a:bodyPr wrap="none" lIns="0" tIns="0" rIns="0" bIns="0" rtlCol="0" anchor="t"/>
          <a:lstStyle/>
          <a:p>
            <a:pPr marL="0" indent="0" algn="r" rtl="1">
              <a:lnSpc>
                <a:spcPts val="3900"/>
              </a:lnSpc>
              <a:buNone/>
            </a:pPr>
            <a:r>
              <a:rPr lang="en-US" sz="3100" dirty="0">
                <a:solidFill>
                  <a:srgbClr val="9C5461"/>
                </a:solidFill>
                <a:latin typeface="Arial" panose="020B0604020202020204" pitchFamily="34" charset="0"/>
                <a:ea typeface="DM Sans Semi Bold" pitchFamily="34" charset="-122"/>
                <a:cs typeface="Arial" panose="020B0604020202020204" pitchFamily="34" charset="0"/>
              </a:rPr>
              <a:t>التطور الحسي قبل الولادة والتعلم</a:t>
            </a:r>
            <a:endParaRPr lang="en-US" sz="3100" dirty="0">
              <a:latin typeface="Arial" panose="020B0604020202020204" pitchFamily="34" charset="0"/>
              <a:cs typeface="Arial" panose="020B0604020202020204" pitchFamily="34" charset="0"/>
            </a:endParaRPr>
          </a:p>
        </p:txBody>
      </p:sp>
      <p:sp>
        <p:nvSpPr>
          <p:cNvPr id="6" name="Text 3"/>
          <p:cNvSpPr/>
          <p:nvPr/>
        </p:nvSpPr>
        <p:spPr>
          <a:xfrm>
            <a:off x="6280190" y="5270659"/>
            <a:ext cx="7556421" cy="952619"/>
          </a:xfrm>
          <a:prstGeom prst="rect">
            <a:avLst/>
          </a:prstGeom>
          <a:noFill/>
          <a:ln/>
        </p:spPr>
        <p:txBody>
          <a:bodyPr wrap="squar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منذ اللحظات الأولى، يبدأ الجنين في بناء عالمه الحسي. تستعرض هذه المقدمة المراحل المدهشة لتطور الحواس الخمس في البيئة الرحمية وكيف تمهد هذه التجارب الطريق لتفاعل المولود الجديد مع العالم الخارجي.</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662863" y="686395"/>
            <a:ext cx="6173748" cy="434102"/>
          </a:xfrm>
          <a:prstGeom prst="rect">
            <a:avLst/>
          </a:prstGeom>
          <a:noFill/>
          <a:ln/>
        </p:spPr>
        <p:txBody>
          <a:bodyPr wrap="none" lIns="0" tIns="0" rIns="0" bIns="0" rtlCol="0" anchor="t"/>
          <a:lstStyle/>
          <a:p>
            <a:pPr marL="0" indent="0" algn="r" rtl="1">
              <a:lnSpc>
                <a:spcPts val="3400"/>
              </a:lnSpc>
              <a:buNone/>
            </a:pPr>
            <a:r>
              <a:rPr lang="en-US" sz="4000" b="1" dirty="0">
                <a:solidFill>
                  <a:srgbClr val="9C5461"/>
                </a:solidFill>
                <a:latin typeface="Arial" panose="020B0604020202020204" pitchFamily="34" charset="0"/>
                <a:ea typeface="DM Sans Semi Bold" pitchFamily="34" charset="-122"/>
                <a:cs typeface="Arial" panose="020B0604020202020204" pitchFamily="34" charset="0"/>
              </a:rPr>
              <a:t>تأثير الأم والعوامل الخارجية على التطور الحسي</a:t>
            </a:r>
            <a:endParaRPr lang="en-US" sz="4000" b="1" dirty="0">
              <a:latin typeface="Arial" panose="020B0604020202020204" pitchFamily="34" charset="0"/>
              <a:cs typeface="Arial" panose="020B0604020202020204" pitchFamily="34" charset="0"/>
            </a:endParaRPr>
          </a:p>
        </p:txBody>
      </p:sp>
      <p:sp>
        <p:nvSpPr>
          <p:cNvPr id="3" name="Text 1"/>
          <p:cNvSpPr/>
          <p:nvPr/>
        </p:nvSpPr>
        <p:spPr>
          <a:xfrm>
            <a:off x="793790" y="1398270"/>
            <a:ext cx="13042821" cy="222290"/>
          </a:xfrm>
          <a:prstGeom prst="rect">
            <a:avLst/>
          </a:prstGeom>
          <a:noFill/>
          <a:ln/>
        </p:spPr>
        <p:txBody>
          <a:bodyPr wrap="none" lIns="0" tIns="0" rIns="0" bIns="0" rtlCol="0" anchor="t"/>
          <a:lstStyle/>
          <a:p>
            <a:pPr marL="0" indent="0" algn="r" rtl="1">
              <a:lnSpc>
                <a:spcPts val="17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البيئة الرحمية، بالرغم من كونها واقية، تتأثر مباشرة بعادات الأم وخيارات حياتها، مع ما يترتب على ذلك من عواقب محتملة وهامة على التطور الحسي والعصبي للجنين.</a:t>
            </a:r>
            <a:endParaRPr lang="en-US" sz="1600" b="1"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9332476" y="1776770"/>
            <a:ext cx="4504134" cy="4504134"/>
          </a:xfrm>
          <a:prstGeom prst="rect">
            <a:avLst/>
          </a:prstGeom>
        </p:spPr>
      </p:pic>
      <p:sp>
        <p:nvSpPr>
          <p:cNvPr id="5" name="Text 2"/>
          <p:cNvSpPr/>
          <p:nvPr/>
        </p:nvSpPr>
        <p:spPr>
          <a:xfrm>
            <a:off x="12099965" y="6419731"/>
            <a:ext cx="1736646" cy="217051"/>
          </a:xfrm>
          <a:prstGeom prst="rect">
            <a:avLst/>
          </a:prstGeom>
          <a:noFill/>
          <a:ln/>
        </p:spPr>
        <p:txBody>
          <a:bodyPr wrap="none" lIns="0" tIns="0" rIns="0" bIns="0" rtlCol="0" anchor="t"/>
          <a:lstStyle/>
          <a:p>
            <a:pPr marL="0" indent="0" algn="r" rtl="1">
              <a:lnSpc>
                <a:spcPts val="1700"/>
              </a:lnSpc>
              <a:buNone/>
            </a:pPr>
            <a:r>
              <a:rPr lang="en-US" sz="2000" b="1" dirty="0">
                <a:solidFill>
                  <a:srgbClr val="4A4A4A"/>
                </a:solidFill>
                <a:latin typeface="Arial" panose="020B0604020202020204" pitchFamily="34" charset="0"/>
                <a:ea typeface="DM Sans Semi Bold" pitchFamily="34" charset="-122"/>
                <a:cs typeface="Arial" panose="020B0604020202020204" pitchFamily="34" charset="0"/>
              </a:rPr>
              <a:t>إدمان الكحول الجنيني</a:t>
            </a:r>
            <a:endParaRPr lang="en-US" sz="2000" b="1" dirty="0">
              <a:latin typeface="Arial" panose="020B0604020202020204" pitchFamily="34" charset="0"/>
              <a:cs typeface="Arial" panose="020B0604020202020204" pitchFamily="34" charset="0"/>
            </a:endParaRPr>
          </a:p>
        </p:txBody>
      </p:sp>
      <p:sp>
        <p:nvSpPr>
          <p:cNvPr id="6" name="Text 3"/>
          <p:cNvSpPr/>
          <p:nvPr/>
        </p:nvSpPr>
        <p:spPr>
          <a:xfrm>
            <a:off x="7401997" y="6720126"/>
            <a:ext cx="6434614" cy="444579"/>
          </a:xfrm>
          <a:prstGeom prst="rect">
            <a:avLst/>
          </a:prstGeom>
          <a:noFill/>
          <a:ln/>
        </p:spPr>
        <p:txBody>
          <a:bodyPr wrap="square" lIns="0" tIns="0" rIns="0" bIns="0" rtlCol="0" anchor="t"/>
          <a:lstStyle/>
          <a:p>
            <a:pPr marL="0" indent="0" algn="r" rtl="1">
              <a:lnSpc>
                <a:spcPts val="17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يمكن أن يؤدي التعرض للكحول (متلازمة الكحول الجنينية) إلى اضطرابات خطيرة في تكوين الجهاز العصبي المركزي والأعضاء الحسية، مما يؤثر بشكل دائم على نمو الطفل وقدراته المعرفية.</a:t>
            </a:r>
            <a:endParaRPr lang="en-US" sz="1600"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2724269" y="1776770"/>
            <a:ext cx="4504134" cy="4504134"/>
          </a:xfrm>
          <a:prstGeom prst="rect">
            <a:avLst/>
          </a:prstGeom>
        </p:spPr>
      </p:pic>
      <p:sp>
        <p:nvSpPr>
          <p:cNvPr id="8" name="Text 4"/>
          <p:cNvSpPr/>
          <p:nvPr/>
        </p:nvSpPr>
        <p:spPr>
          <a:xfrm>
            <a:off x="5491758" y="6419731"/>
            <a:ext cx="1736646" cy="217051"/>
          </a:xfrm>
          <a:prstGeom prst="rect">
            <a:avLst/>
          </a:prstGeom>
          <a:noFill/>
          <a:ln/>
        </p:spPr>
        <p:txBody>
          <a:bodyPr wrap="none" lIns="0" tIns="0" rIns="0" bIns="0" rtlCol="0" anchor="t"/>
          <a:lstStyle/>
          <a:p>
            <a:pPr marL="0" indent="0" algn="r" rtl="1">
              <a:lnSpc>
                <a:spcPts val="1700"/>
              </a:lnSpc>
              <a:buNone/>
            </a:pPr>
            <a:r>
              <a:rPr lang="en-US" sz="2000" b="1" dirty="0">
                <a:solidFill>
                  <a:srgbClr val="4A4A4A"/>
                </a:solidFill>
                <a:latin typeface="Arial" panose="020B0604020202020204" pitchFamily="34" charset="0"/>
                <a:ea typeface="DM Sans Semi Bold" pitchFamily="34" charset="-122"/>
                <a:cs typeface="Arial" panose="020B0604020202020204" pitchFamily="34" charset="0"/>
              </a:rPr>
              <a:t>تأثير التدخين</a:t>
            </a:r>
            <a:endParaRPr lang="en-US" sz="2000" b="1" dirty="0">
              <a:latin typeface="Arial" panose="020B0604020202020204" pitchFamily="34" charset="0"/>
              <a:cs typeface="Arial" panose="020B0604020202020204" pitchFamily="34" charset="0"/>
            </a:endParaRPr>
          </a:p>
        </p:txBody>
      </p:sp>
      <p:sp>
        <p:nvSpPr>
          <p:cNvPr id="9" name="Text 5"/>
          <p:cNvSpPr/>
          <p:nvPr/>
        </p:nvSpPr>
        <p:spPr>
          <a:xfrm>
            <a:off x="793790" y="6720126"/>
            <a:ext cx="6434614" cy="444579"/>
          </a:xfrm>
          <a:prstGeom prst="rect">
            <a:avLst/>
          </a:prstGeom>
          <a:noFill/>
          <a:ln/>
        </p:spPr>
        <p:txBody>
          <a:bodyPr wrap="square" lIns="0" tIns="0" rIns="0" bIns="0" rtlCol="0" anchor="t"/>
          <a:lstStyle/>
          <a:p>
            <a:pPr marL="0" indent="0" algn="r" rtl="1">
              <a:lnSpc>
                <a:spcPts val="17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يقلل تدخين الأم من إمداد الجنين بالأكسجين ويعرضه للسموم. يمكن أن يؤثر ذلك على نمو الرئة، وقد يغير بشكل دقيق الأنظمة الحسية والإدراكية للجنين.</a:t>
            </a:r>
            <a:endParaRPr lang="en-US" sz="1600" b="1" dirty="0">
              <a:latin typeface="Arial" panose="020B0604020202020204" pitchFamily="34" charset="0"/>
              <a:cs typeface="Arial" panose="020B0604020202020204" pitchFamily="34" charset="0"/>
            </a:endParaRPr>
          </a:p>
        </p:txBody>
      </p:sp>
      <p:sp>
        <p:nvSpPr>
          <p:cNvPr id="10" name="Text 6"/>
          <p:cNvSpPr/>
          <p:nvPr/>
        </p:nvSpPr>
        <p:spPr>
          <a:xfrm>
            <a:off x="793790" y="7320915"/>
            <a:ext cx="13042821" cy="222290"/>
          </a:xfrm>
          <a:prstGeom prst="rect">
            <a:avLst/>
          </a:prstGeom>
          <a:noFill/>
          <a:ln/>
        </p:spPr>
        <p:txBody>
          <a:bodyPr wrap="none" lIns="0" tIns="0" rIns="0" bIns="0" rtlCol="0" anchor="t"/>
          <a:lstStyle/>
          <a:p>
            <a:pPr marL="0" indent="0" algn="r" rtl="1">
              <a:lnSpc>
                <a:spcPts val="17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إن الوعي بهذه العوامل الخارجية ضروري للباحثين والأهل لضمان بيئة رحمية صحية تدعم التطور الحسي الأمثل والتعلم المبكر.</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983968" y="1471851"/>
            <a:ext cx="6852642" cy="620078"/>
          </a:xfrm>
          <a:prstGeom prst="rect">
            <a:avLst/>
          </a:prstGeom>
          <a:noFill/>
          <a:ln/>
        </p:spPr>
        <p:txBody>
          <a:bodyPr wrap="none" lIns="0" tIns="0" rIns="0" bIns="0" rtlCol="0" anchor="t"/>
          <a:lstStyle/>
          <a:p>
            <a:pPr marL="0" indent="0" algn="r" rtl="1">
              <a:lnSpc>
                <a:spcPts val="4850"/>
              </a:lnSpc>
              <a:buNone/>
            </a:pPr>
            <a:r>
              <a:rPr lang="en-US" sz="3900" dirty="0">
                <a:solidFill>
                  <a:srgbClr val="9C5461"/>
                </a:solidFill>
                <a:latin typeface="Arial" panose="020B0604020202020204" pitchFamily="34" charset="0"/>
                <a:ea typeface="DM Sans Semi Bold" pitchFamily="34" charset="-122"/>
                <a:cs typeface="Arial" panose="020B0604020202020204" pitchFamily="34" charset="0"/>
              </a:rPr>
              <a:t>الخريطة الزمنية لتطور النظام الحسي</a:t>
            </a:r>
            <a:endParaRPr lang="en-US" sz="3900" dirty="0">
              <a:latin typeface="Arial" panose="020B0604020202020204" pitchFamily="34" charset="0"/>
              <a:cs typeface="Arial" panose="020B0604020202020204" pitchFamily="34" charset="0"/>
            </a:endParaRPr>
          </a:p>
        </p:txBody>
      </p:sp>
      <p:sp>
        <p:nvSpPr>
          <p:cNvPr id="3" name="Text 1"/>
          <p:cNvSpPr/>
          <p:nvPr/>
        </p:nvSpPr>
        <p:spPr>
          <a:xfrm>
            <a:off x="793790" y="2488763"/>
            <a:ext cx="13042821"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يبدأ التطور الحسي في وقت مبكر جدًا، وتكتمل نضوج الأنظمة تدريجياً، وغالباً ما يكون ذلك قبل الولادة بفترة طويلة. يوضح الجدول التالي المراحل الرئيسية لتطور كل حاسة:</a:t>
            </a:r>
            <a:endParaRPr lang="en-US" sz="1550" dirty="0">
              <a:latin typeface="Arial" panose="020B0604020202020204" pitchFamily="34" charset="0"/>
              <a:cs typeface="Arial" panose="020B0604020202020204" pitchFamily="34" charset="0"/>
            </a:endParaRPr>
          </a:p>
        </p:txBody>
      </p:sp>
      <p:sp>
        <p:nvSpPr>
          <p:cNvPr id="4" name="Shape 2"/>
          <p:cNvSpPr/>
          <p:nvPr/>
        </p:nvSpPr>
        <p:spPr>
          <a:xfrm>
            <a:off x="793790" y="3029545"/>
            <a:ext cx="13042821" cy="2869763"/>
          </a:xfrm>
          <a:prstGeom prst="roundRect">
            <a:avLst>
              <a:gd name="adj" fmla="val 6224"/>
            </a:avLst>
          </a:prstGeom>
          <a:noFill/>
          <a:ln w="7620">
            <a:solidFill>
              <a:srgbClr val="000000">
                <a:alpha val="8000"/>
              </a:srgbClr>
            </a:solidFill>
            <a:prstDash val="solid"/>
          </a:ln>
        </p:spPr>
      </p:sp>
      <p:sp>
        <p:nvSpPr>
          <p:cNvPr id="5" name="Shape 3"/>
          <p:cNvSpPr/>
          <p:nvPr/>
        </p:nvSpPr>
        <p:spPr>
          <a:xfrm>
            <a:off x="801410" y="3037165"/>
            <a:ext cx="13027581" cy="570905"/>
          </a:xfrm>
          <a:prstGeom prst="rect">
            <a:avLst/>
          </a:prstGeom>
          <a:solidFill>
            <a:srgbClr val="FFFFFF">
              <a:alpha val="4000"/>
            </a:srgbClr>
          </a:solidFill>
          <a:ln/>
        </p:spPr>
      </p:sp>
      <p:sp>
        <p:nvSpPr>
          <p:cNvPr id="6" name="Text 4"/>
          <p:cNvSpPr/>
          <p:nvPr/>
        </p:nvSpPr>
        <p:spPr>
          <a:xfrm>
            <a:off x="999887" y="3163848"/>
            <a:ext cx="6113264"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اللمس / Toucher</a:t>
            </a:r>
            <a:endParaRPr lang="en-US" sz="1550" dirty="0">
              <a:latin typeface="Arial" panose="020B0604020202020204" pitchFamily="34" charset="0"/>
              <a:cs typeface="Arial" panose="020B0604020202020204" pitchFamily="34" charset="0"/>
            </a:endParaRPr>
          </a:p>
        </p:txBody>
      </p:sp>
      <p:sp>
        <p:nvSpPr>
          <p:cNvPr id="7" name="Text 5"/>
          <p:cNvSpPr/>
          <p:nvPr/>
        </p:nvSpPr>
        <p:spPr>
          <a:xfrm>
            <a:off x="7517487" y="3163848"/>
            <a:ext cx="2201108"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7</a:t>
            </a:r>
            <a:endParaRPr lang="en-US" sz="1550" dirty="0">
              <a:latin typeface="Arial" panose="020B0604020202020204" pitchFamily="34" charset="0"/>
              <a:cs typeface="Arial" panose="020B0604020202020204" pitchFamily="34" charset="0"/>
            </a:endParaRPr>
          </a:p>
        </p:txBody>
      </p:sp>
      <p:sp>
        <p:nvSpPr>
          <p:cNvPr id="8" name="Text 6"/>
          <p:cNvSpPr/>
          <p:nvPr/>
        </p:nvSpPr>
        <p:spPr>
          <a:xfrm>
            <a:off x="10122932" y="3163848"/>
            <a:ext cx="3507700"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11</a:t>
            </a:r>
            <a:endParaRPr lang="en-US" sz="1550" dirty="0">
              <a:latin typeface="Arial" panose="020B0604020202020204" pitchFamily="34" charset="0"/>
              <a:cs typeface="Arial" panose="020B0604020202020204" pitchFamily="34" charset="0"/>
            </a:endParaRPr>
          </a:p>
        </p:txBody>
      </p:sp>
      <p:sp>
        <p:nvSpPr>
          <p:cNvPr id="9" name="Shape 7"/>
          <p:cNvSpPr/>
          <p:nvPr/>
        </p:nvSpPr>
        <p:spPr>
          <a:xfrm>
            <a:off x="801410" y="3608070"/>
            <a:ext cx="13027581" cy="570905"/>
          </a:xfrm>
          <a:prstGeom prst="rect">
            <a:avLst/>
          </a:prstGeom>
          <a:solidFill>
            <a:srgbClr val="000000">
              <a:alpha val="4000"/>
            </a:srgbClr>
          </a:solidFill>
          <a:ln/>
        </p:spPr>
      </p:sp>
      <p:sp>
        <p:nvSpPr>
          <p:cNvPr id="10" name="Text 8"/>
          <p:cNvSpPr/>
          <p:nvPr/>
        </p:nvSpPr>
        <p:spPr>
          <a:xfrm>
            <a:off x="999887" y="3734753"/>
            <a:ext cx="6113264"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التوازن / Équilibre</a:t>
            </a:r>
            <a:endParaRPr lang="en-US" sz="1550" dirty="0">
              <a:latin typeface="Arial" panose="020B0604020202020204" pitchFamily="34" charset="0"/>
              <a:cs typeface="Arial" panose="020B0604020202020204" pitchFamily="34" charset="0"/>
            </a:endParaRPr>
          </a:p>
        </p:txBody>
      </p:sp>
      <p:sp>
        <p:nvSpPr>
          <p:cNvPr id="11" name="Text 9"/>
          <p:cNvSpPr/>
          <p:nvPr/>
        </p:nvSpPr>
        <p:spPr>
          <a:xfrm>
            <a:off x="7517487" y="3734753"/>
            <a:ext cx="2201108"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8</a:t>
            </a:r>
            <a:endParaRPr lang="en-US" sz="1550" dirty="0">
              <a:latin typeface="Arial" panose="020B0604020202020204" pitchFamily="34" charset="0"/>
              <a:cs typeface="Arial" panose="020B0604020202020204" pitchFamily="34" charset="0"/>
            </a:endParaRPr>
          </a:p>
        </p:txBody>
      </p:sp>
      <p:sp>
        <p:nvSpPr>
          <p:cNvPr id="12" name="Text 10"/>
          <p:cNvSpPr/>
          <p:nvPr/>
        </p:nvSpPr>
        <p:spPr>
          <a:xfrm>
            <a:off x="10122932" y="3734753"/>
            <a:ext cx="3507700"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21</a:t>
            </a:r>
            <a:endParaRPr lang="en-US" sz="1550" dirty="0">
              <a:latin typeface="Arial" panose="020B0604020202020204" pitchFamily="34" charset="0"/>
              <a:cs typeface="Arial" panose="020B0604020202020204" pitchFamily="34" charset="0"/>
            </a:endParaRPr>
          </a:p>
        </p:txBody>
      </p:sp>
      <p:sp>
        <p:nvSpPr>
          <p:cNvPr id="13" name="Shape 11"/>
          <p:cNvSpPr/>
          <p:nvPr/>
        </p:nvSpPr>
        <p:spPr>
          <a:xfrm>
            <a:off x="801410" y="4178975"/>
            <a:ext cx="13027581" cy="570905"/>
          </a:xfrm>
          <a:prstGeom prst="rect">
            <a:avLst/>
          </a:prstGeom>
          <a:solidFill>
            <a:srgbClr val="FFFFFF">
              <a:alpha val="4000"/>
            </a:srgbClr>
          </a:solidFill>
          <a:ln/>
        </p:spPr>
      </p:sp>
      <p:sp>
        <p:nvSpPr>
          <p:cNvPr id="14" name="Text 12"/>
          <p:cNvSpPr/>
          <p:nvPr/>
        </p:nvSpPr>
        <p:spPr>
          <a:xfrm>
            <a:off x="999887" y="4305657"/>
            <a:ext cx="6113264"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الشم والتذوق / Odorat-Gustation</a:t>
            </a:r>
            <a:endParaRPr lang="en-US" sz="1550" dirty="0">
              <a:latin typeface="Arial" panose="020B0604020202020204" pitchFamily="34" charset="0"/>
              <a:cs typeface="Arial" panose="020B0604020202020204" pitchFamily="34" charset="0"/>
            </a:endParaRPr>
          </a:p>
        </p:txBody>
      </p:sp>
      <p:sp>
        <p:nvSpPr>
          <p:cNvPr id="15" name="Text 13"/>
          <p:cNvSpPr/>
          <p:nvPr/>
        </p:nvSpPr>
        <p:spPr>
          <a:xfrm>
            <a:off x="7517487" y="4305657"/>
            <a:ext cx="2201108"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7-11</a:t>
            </a:r>
            <a:endParaRPr lang="en-US" sz="1550" dirty="0">
              <a:latin typeface="Arial" panose="020B0604020202020204" pitchFamily="34" charset="0"/>
              <a:cs typeface="Arial" panose="020B0604020202020204" pitchFamily="34" charset="0"/>
            </a:endParaRPr>
          </a:p>
        </p:txBody>
      </p:sp>
      <p:sp>
        <p:nvSpPr>
          <p:cNvPr id="16" name="Text 14"/>
          <p:cNvSpPr/>
          <p:nvPr/>
        </p:nvSpPr>
        <p:spPr>
          <a:xfrm>
            <a:off x="10122932" y="4305657"/>
            <a:ext cx="3507700"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24</a:t>
            </a:r>
            <a:endParaRPr lang="en-US" sz="1550" dirty="0">
              <a:latin typeface="Arial" panose="020B0604020202020204" pitchFamily="34" charset="0"/>
              <a:cs typeface="Arial" panose="020B0604020202020204" pitchFamily="34" charset="0"/>
            </a:endParaRPr>
          </a:p>
        </p:txBody>
      </p:sp>
      <p:sp>
        <p:nvSpPr>
          <p:cNvPr id="17" name="Shape 15"/>
          <p:cNvSpPr/>
          <p:nvPr/>
        </p:nvSpPr>
        <p:spPr>
          <a:xfrm>
            <a:off x="801410" y="4749879"/>
            <a:ext cx="13027581" cy="570905"/>
          </a:xfrm>
          <a:prstGeom prst="rect">
            <a:avLst/>
          </a:prstGeom>
          <a:solidFill>
            <a:srgbClr val="000000">
              <a:alpha val="4000"/>
            </a:srgbClr>
          </a:solidFill>
          <a:ln/>
        </p:spPr>
      </p:sp>
      <p:sp>
        <p:nvSpPr>
          <p:cNvPr id="18" name="Text 16"/>
          <p:cNvSpPr/>
          <p:nvPr/>
        </p:nvSpPr>
        <p:spPr>
          <a:xfrm>
            <a:off x="999887" y="4876562"/>
            <a:ext cx="6113264"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السمع / Audition</a:t>
            </a:r>
            <a:endParaRPr lang="en-US" sz="1550" dirty="0">
              <a:latin typeface="Arial" panose="020B0604020202020204" pitchFamily="34" charset="0"/>
              <a:cs typeface="Arial" panose="020B0604020202020204" pitchFamily="34" charset="0"/>
            </a:endParaRPr>
          </a:p>
        </p:txBody>
      </p:sp>
      <p:sp>
        <p:nvSpPr>
          <p:cNvPr id="19" name="Text 17"/>
          <p:cNvSpPr/>
          <p:nvPr/>
        </p:nvSpPr>
        <p:spPr>
          <a:xfrm>
            <a:off x="7517487" y="4876562"/>
            <a:ext cx="2201108"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8</a:t>
            </a:r>
            <a:endParaRPr lang="en-US" sz="1550" dirty="0">
              <a:latin typeface="Arial" panose="020B0604020202020204" pitchFamily="34" charset="0"/>
              <a:cs typeface="Arial" panose="020B0604020202020204" pitchFamily="34" charset="0"/>
            </a:endParaRPr>
          </a:p>
        </p:txBody>
      </p:sp>
      <p:sp>
        <p:nvSpPr>
          <p:cNvPr id="20" name="Text 18"/>
          <p:cNvSpPr/>
          <p:nvPr/>
        </p:nvSpPr>
        <p:spPr>
          <a:xfrm>
            <a:off x="10122932" y="4876562"/>
            <a:ext cx="3507700"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32</a:t>
            </a:r>
            <a:endParaRPr lang="en-US" sz="1550" dirty="0">
              <a:latin typeface="Arial" panose="020B0604020202020204" pitchFamily="34" charset="0"/>
              <a:cs typeface="Arial" panose="020B0604020202020204" pitchFamily="34" charset="0"/>
            </a:endParaRPr>
          </a:p>
        </p:txBody>
      </p:sp>
      <p:sp>
        <p:nvSpPr>
          <p:cNvPr id="21" name="Shape 19"/>
          <p:cNvSpPr/>
          <p:nvPr/>
        </p:nvSpPr>
        <p:spPr>
          <a:xfrm>
            <a:off x="801410" y="5320784"/>
            <a:ext cx="13027581" cy="570905"/>
          </a:xfrm>
          <a:prstGeom prst="rect">
            <a:avLst/>
          </a:prstGeom>
          <a:solidFill>
            <a:srgbClr val="FFFFFF">
              <a:alpha val="4000"/>
            </a:srgbClr>
          </a:solidFill>
          <a:ln/>
        </p:spPr>
      </p:sp>
      <p:sp>
        <p:nvSpPr>
          <p:cNvPr id="22" name="Text 20"/>
          <p:cNvSpPr/>
          <p:nvPr/>
        </p:nvSpPr>
        <p:spPr>
          <a:xfrm>
            <a:off x="999887" y="5447467"/>
            <a:ext cx="6113264"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البصر / Vision</a:t>
            </a:r>
            <a:endParaRPr lang="en-US" sz="1550" dirty="0">
              <a:latin typeface="Arial" panose="020B0604020202020204" pitchFamily="34" charset="0"/>
              <a:cs typeface="Arial" panose="020B0604020202020204" pitchFamily="34" charset="0"/>
            </a:endParaRPr>
          </a:p>
        </p:txBody>
      </p:sp>
      <p:sp>
        <p:nvSpPr>
          <p:cNvPr id="23" name="Text 21"/>
          <p:cNvSpPr/>
          <p:nvPr/>
        </p:nvSpPr>
        <p:spPr>
          <a:xfrm>
            <a:off x="7517487" y="5447467"/>
            <a:ext cx="2201108"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10</a:t>
            </a:r>
            <a:endParaRPr lang="en-US" sz="1550" dirty="0">
              <a:latin typeface="Arial" panose="020B0604020202020204" pitchFamily="34" charset="0"/>
              <a:cs typeface="Arial" panose="020B0604020202020204" pitchFamily="34" charset="0"/>
            </a:endParaRPr>
          </a:p>
        </p:txBody>
      </p:sp>
      <p:sp>
        <p:nvSpPr>
          <p:cNvPr id="24" name="Text 22"/>
          <p:cNvSpPr/>
          <p:nvPr/>
        </p:nvSpPr>
        <p:spPr>
          <a:xfrm>
            <a:off x="10122932" y="5447467"/>
            <a:ext cx="3507700" cy="317540"/>
          </a:xfrm>
          <a:prstGeom prst="rect">
            <a:avLst/>
          </a:prstGeom>
          <a:noFill/>
          <a:ln/>
        </p:spPr>
        <p:txBody>
          <a:bodyPr wrap="non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الولادة ؟؟ / Naissance ??</a:t>
            </a:r>
            <a:endParaRPr lang="en-US" sz="1550" dirty="0">
              <a:latin typeface="Arial" panose="020B0604020202020204" pitchFamily="34" charset="0"/>
              <a:cs typeface="Arial" panose="020B0604020202020204" pitchFamily="34" charset="0"/>
            </a:endParaRPr>
          </a:p>
        </p:txBody>
      </p:sp>
      <p:sp>
        <p:nvSpPr>
          <p:cNvPr id="25" name="Text 23"/>
          <p:cNvSpPr/>
          <p:nvPr/>
        </p:nvSpPr>
        <p:spPr>
          <a:xfrm>
            <a:off x="793790" y="6122551"/>
            <a:ext cx="13042821" cy="635079"/>
          </a:xfrm>
          <a:prstGeom prst="rect">
            <a:avLst/>
          </a:prstGeom>
          <a:noFill/>
          <a:ln/>
        </p:spPr>
        <p:txBody>
          <a:bodyPr wrap="square" lIns="0" tIns="0" rIns="0" bIns="0" rtlCol="0" anchor="t"/>
          <a:lstStyle/>
          <a:p>
            <a:pPr marL="0" indent="0" algn="r" rtl="1">
              <a:lnSpc>
                <a:spcPts val="2500"/>
              </a:lnSpc>
              <a:buNone/>
            </a:pPr>
            <a:r>
              <a:rPr lang="en-US" sz="1550" dirty="0">
                <a:solidFill>
                  <a:srgbClr val="4A4A4A"/>
                </a:solidFill>
                <a:latin typeface="Arial" panose="020B0604020202020204" pitchFamily="34" charset="0"/>
                <a:ea typeface="DM Sans" pitchFamily="34" charset="-122"/>
                <a:cs typeface="Arial" panose="020B0604020202020204" pitchFamily="34" charset="0"/>
              </a:rPr>
              <a:t>تعد عملية نضوج النظام الحسي عملية مذهلة، فهي تهيئ المولود للتفاعل مع العالم الخارجي منذ ساعاته الأولى. وتعتبر حاسة البصر، لتعقيدها، الوحيدة التي تستمر في التطور بعد الولادة.</a:t>
            </a:r>
            <a:endParaRPr lang="en-US" sz="155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229130" y="403622"/>
            <a:ext cx="4816673" cy="456724"/>
          </a:xfrm>
          <a:prstGeom prst="rect">
            <a:avLst/>
          </a:prstGeom>
          <a:noFill/>
          <a:ln/>
        </p:spPr>
        <p:txBody>
          <a:bodyPr wrap="none" lIns="0" tIns="0" rIns="0" bIns="0" rtlCol="0" anchor="t"/>
          <a:lstStyle/>
          <a:p>
            <a:pPr marL="0" indent="0" algn="r" rtl="1">
              <a:lnSpc>
                <a:spcPts val="3550"/>
              </a:lnSpc>
              <a:buNone/>
            </a:pPr>
            <a:r>
              <a:rPr lang="en-US" sz="4800" dirty="0">
                <a:solidFill>
                  <a:srgbClr val="9C5461"/>
                </a:solidFill>
                <a:latin typeface="Arial" panose="020B0604020202020204" pitchFamily="34" charset="0"/>
                <a:ea typeface="DM Sans Semi Bold" pitchFamily="34" charset="-122"/>
                <a:cs typeface="Arial" panose="020B0604020202020204" pitchFamily="34" charset="0"/>
              </a:rPr>
              <a:t>اللمس: الحاسة الأولى التي تتشكل</a:t>
            </a:r>
            <a:endParaRPr lang="en-US" sz="4800" dirty="0">
              <a:latin typeface="Arial" panose="020B0604020202020204" pitchFamily="34" charset="0"/>
              <a:cs typeface="Arial" panose="020B0604020202020204" pitchFamily="34" charset="0"/>
            </a:endParaRPr>
          </a:p>
        </p:txBody>
      </p:sp>
      <p:sp>
        <p:nvSpPr>
          <p:cNvPr id="3" name="Text 1"/>
          <p:cNvSpPr/>
          <p:nvPr/>
        </p:nvSpPr>
        <p:spPr>
          <a:xfrm>
            <a:off x="954986" y="1152644"/>
            <a:ext cx="13461206" cy="233839"/>
          </a:xfrm>
          <a:prstGeom prst="rect">
            <a:avLst/>
          </a:prstGeom>
          <a:noFill/>
          <a:ln/>
        </p:spPr>
        <p:txBody>
          <a:bodyPr wrap="none" lIns="0" tIns="0" rIns="0" bIns="0" rtlCol="0" anchor="t"/>
          <a:lstStyle/>
          <a:p>
            <a:pPr marL="0" indent="0" algn="r" rtl="1">
              <a:lnSpc>
                <a:spcPts val="1800"/>
              </a:lnSpc>
              <a:buNone/>
            </a:pPr>
            <a:r>
              <a:rPr lang="en-US" sz="2000" dirty="0">
                <a:solidFill>
                  <a:srgbClr val="4A4A4A"/>
                </a:solidFill>
                <a:latin typeface="Arial" panose="020B0604020202020204" pitchFamily="34" charset="0"/>
                <a:ea typeface="DM Sans" pitchFamily="34" charset="-122"/>
                <a:cs typeface="Arial" panose="020B0604020202020204" pitchFamily="34" charset="0"/>
              </a:rPr>
              <a:t>اللمس هو أول حاسة تتطور لدى الجنين. بدءاً من الأسبوع السابع من الحمل، يمكن ملاحظة ردود فعل مبكرة جداً للمحفزات اللمسية، وهي في الأساس انعكاسات للحماية والاستكشاف.</a:t>
            </a:r>
            <a:endParaRPr lang="en-US" sz="2000" dirty="0">
              <a:latin typeface="Arial" panose="020B0604020202020204" pitchFamily="34" charset="0"/>
              <a:cs typeface="Arial" panose="020B0604020202020204" pitchFamily="34" charset="0"/>
            </a:endParaRPr>
          </a:p>
        </p:txBody>
      </p:sp>
      <p:sp>
        <p:nvSpPr>
          <p:cNvPr id="4" name="Shape 2"/>
          <p:cNvSpPr/>
          <p:nvPr/>
        </p:nvSpPr>
        <p:spPr>
          <a:xfrm>
            <a:off x="584597" y="1715333"/>
            <a:ext cx="6552367" cy="1164788"/>
          </a:xfrm>
          <a:prstGeom prst="roundRect">
            <a:avLst>
              <a:gd name="adj" fmla="val 6280"/>
            </a:avLst>
          </a:prstGeom>
          <a:solidFill>
            <a:srgbClr val="FFFFFF"/>
          </a:solidFill>
          <a:ln w="15240">
            <a:solidFill>
              <a:srgbClr val="E5B2B7"/>
            </a:solidFill>
            <a:prstDash val="solid"/>
          </a:ln>
          <a:effectLst>
            <a:outerShdw dist="12700" dir="2700000" algn="bl" rotWithShape="0">
              <a:srgbClr val="E5B2B7">
                <a:alpha val="100000"/>
              </a:srgbClr>
            </a:outerShdw>
          </a:effectLst>
        </p:spPr>
      </p:sp>
      <p:pic>
        <p:nvPicPr>
          <p:cNvPr id="5" name="Image 0" descr="preencoded.png"/>
          <p:cNvPicPr>
            <a:picLocks noChangeAspect="1"/>
          </p:cNvPicPr>
          <p:nvPr/>
        </p:nvPicPr>
        <p:blipFill>
          <a:blip r:embed="rId3"/>
          <a:stretch>
            <a:fillRect/>
          </a:stretch>
        </p:blipFill>
        <p:spPr>
          <a:xfrm>
            <a:off x="7091243" y="1715333"/>
            <a:ext cx="60960" cy="1164788"/>
          </a:xfrm>
          <a:prstGeom prst="rect">
            <a:avLst/>
          </a:prstGeom>
        </p:spPr>
      </p:pic>
      <p:sp>
        <p:nvSpPr>
          <p:cNvPr id="6" name="Text 3"/>
          <p:cNvSpPr/>
          <p:nvPr/>
        </p:nvSpPr>
        <p:spPr>
          <a:xfrm>
            <a:off x="5102900" y="1876663"/>
            <a:ext cx="1827014" cy="228362"/>
          </a:xfrm>
          <a:prstGeom prst="rect">
            <a:avLst/>
          </a:prstGeom>
          <a:noFill/>
          <a:ln/>
        </p:spPr>
        <p:txBody>
          <a:bodyPr wrap="none" lIns="0" tIns="0" rIns="0" bIns="0" rtlCol="0" anchor="t"/>
          <a:lstStyle/>
          <a:p>
            <a:pPr marL="0" indent="0" algn="r" rtl="1">
              <a:lnSpc>
                <a:spcPts val="1750"/>
              </a:lnSpc>
              <a:buNone/>
            </a:pPr>
            <a:r>
              <a:rPr lang="en-US" sz="2800" dirty="0">
                <a:solidFill>
                  <a:srgbClr val="4A4A4A"/>
                </a:solidFill>
                <a:latin typeface="Arial" panose="020B0604020202020204" pitchFamily="34" charset="0"/>
                <a:ea typeface="DM Sans Semi Bold" pitchFamily="34" charset="-122"/>
                <a:cs typeface="Arial" panose="020B0604020202020204" pitchFamily="34" charset="0"/>
              </a:rPr>
              <a:t>الأسبوع 8</a:t>
            </a:r>
            <a:endParaRPr lang="en-US" sz="2800" dirty="0">
              <a:latin typeface="Arial" panose="020B0604020202020204" pitchFamily="34" charset="0"/>
              <a:cs typeface="Arial" panose="020B0604020202020204" pitchFamily="34" charset="0"/>
            </a:endParaRPr>
          </a:p>
        </p:txBody>
      </p:sp>
      <p:sp>
        <p:nvSpPr>
          <p:cNvPr id="7" name="Text 4"/>
          <p:cNvSpPr/>
          <p:nvPr/>
        </p:nvSpPr>
        <p:spPr>
          <a:xfrm>
            <a:off x="745927" y="2251115"/>
            <a:ext cx="6183987" cy="467678"/>
          </a:xfrm>
          <a:prstGeom prst="rect">
            <a:avLst/>
          </a:prstGeom>
          <a:noFill/>
          <a:ln/>
        </p:spPr>
        <p:txBody>
          <a:bodyPr wrap="square" lIns="0" tIns="0" rIns="0" bIns="0" rtlCol="0" anchor="t"/>
          <a:lstStyle/>
          <a:p>
            <a:pPr marL="0" indent="0" algn="r" rtl="1">
              <a:lnSpc>
                <a:spcPts val="1800"/>
              </a:lnSpc>
              <a:buNone/>
            </a:pPr>
            <a:r>
              <a:rPr lang="en-US" sz="2000" dirty="0">
                <a:solidFill>
                  <a:srgbClr val="4A4A4A"/>
                </a:solidFill>
                <a:latin typeface="Arial" panose="020B0604020202020204" pitchFamily="34" charset="0"/>
                <a:ea typeface="DM Sans" pitchFamily="34" charset="-122"/>
                <a:cs typeface="Arial" panose="020B0604020202020204" pitchFamily="34" charset="0"/>
              </a:rPr>
              <a:t>يؤدي تحفيز الخد إلى حركات حماية أو تجنب. وهذا دليل على وجود وعي لمسي بدائي. هذه الانعكاسات المبكرة ضرورية لنمو الجهاز العصبي.</a:t>
            </a:r>
            <a:endParaRPr lang="en-US" sz="2000" dirty="0">
              <a:latin typeface="Arial" panose="020B0604020202020204" pitchFamily="34" charset="0"/>
              <a:cs typeface="Arial" panose="020B0604020202020204" pitchFamily="34" charset="0"/>
            </a:endParaRPr>
          </a:p>
        </p:txBody>
      </p:sp>
      <p:sp>
        <p:nvSpPr>
          <p:cNvPr id="8" name="Shape 5"/>
          <p:cNvSpPr/>
          <p:nvPr/>
        </p:nvSpPr>
        <p:spPr>
          <a:xfrm>
            <a:off x="584597" y="3026212"/>
            <a:ext cx="6552367" cy="1164788"/>
          </a:xfrm>
          <a:prstGeom prst="roundRect">
            <a:avLst>
              <a:gd name="adj" fmla="val 6280"/>
            </a:avLst>
          </a:prstGeom>
          <a:solidFill>
            <a:srgbClr val="FFFFFF"/>
          </a:solidFill>
          <a:ln w="15240">
            <a:solidFill>
              <a:srgbClr val="E5B2B7"/>
            </a:solidFill>
            <a:prstDash val="solid"/>
          </a:ln>
          <a:effectLst>
            <a:outerShdw dist="12700" dir="2700000" algn="bl" rotWithShape="0">
              <a:srgbClr val="E5B2B7">
                <a:alpha val="100000"/>
              </a:srgbClr>
            </a:outerShdw>
          </a:effectLst>
        </p:spPr>
      </p:sp>
      <p:pic>
        <p:nvPicPr>
          <p:cNvPr id="9" name="Image 1" descr="preencoded.png"/>
          <p:cNvPicPr>
            <a:picLocks noChangeAspect="1"/>
          </p:cNvPicPr>
          <p:nvPr/>
        </p:nvPicPr>
        <p:blipFill>
          <a:blip r:embed="rId3"/>
          <a:stretch>
            <a:fillRect/>
          </a:stretch>
        </p:blipFill>
        <p:spPr>
          <a:xfrm>
            <a:off x="7091243" y="3026212"/>
            <a:ext cx="60960" cy="1164788"/>
          </a:xfrm>
          <a:prstGeom prst="rect">
            <a:avLst/>
          </a:prstGeom>
        </p:spPr>
      </p:pic>
      <p:sp>
        <p:nvSpPr>
          <p:cNvPr id="10" name="Text 6"/>
          <p:cNvSpPr/>
          <p:nvPr/>
        </p:nvSpPr>
        <p:spPr>
          <a:xfrm>
            <a:off x="5102900" y="3187541"/>
            <a:ext cx="1827014" cy="228362"/>
          </a:xfrm>
          <a:prstGeom prst="rect">
            <a:avLst/>
          </a:prstGeom>
          <a:noFill/>
          <a:ln/>
        </p:spPr>
        <p:txBody>
          <a:bodyPr wrap="none" lIns="0" tIns="0" rIns="0" bIns="0" rtlCol="0" anchor="t"/>
          <a:lstStyle/>
          <a:p>
            <a:pPr marL="0" indent="0" algn="r" rtl="1">
              <a:lnSpc>
                <a:spcPts val="1750"/>
              </a:lnSpc>
              <a:buNone/>
            </a:pPr>
            <a:r>
              <a:rPr lang="en-US" sz="2800" dirty="0">
                <a:solidFill>
                  <a:srgbClr val="4A4A4A"/>
                </a:solidFill>
                <a:latin typeface="Arial" panose="020B0604020202020204" pitchFamily="34" charset="0"/>
                <a:ea typeface="DM Sans Semi Bold" pitchFamily="34" charset="-122"/>
                <a:cs typeface="Arial" panose="020B0604020202020204" pitchFamily="34" charset="0"/>
              </a:rPr>
              <a:t>الأسبوع 11</a:t>
            </a:r>
            <a:endParaRPr lang="en-US" sz="2800" dirty="0">
              <a:latin typeface="Arial" panose="020B0604020202020204" pitchFamily="34" charset="0"/>
              <a:cs typeface="Arial" panose="020B0604020202020204" pitchFamily="34" charset="0"/>
            </a:endParaRPr>
          </a:p>
        </p:txBody>
      </p:sp>
      <p:sp>
        <p:nvSpPr>
          <p:cNvPr id="11" name="Text 7"/>
          <p:cNvSpPr/>
          <p:nvPr/>
        </p:nvSpPr>
        <p:spPr>
          <a:xfrm>
            <a:off x="745927" y="3561993"/>
            <a:ext cx="6183987" cy="467678"/>
          </a:xfrm>
          <a:prstGeom prst="rect">
            <a:avLst/>
          </a:prstGeom>
          <a:noFill/>
          <a:ln/>
        </p:spPr>
        <p:txBody>
          <a:bodyPr wrap="square" lIns="0" tIns="0" rIns="0" bIns="0" rtlCol="0" anchor="t"/>
          <a:lstStyle/>
          <a:p>
            <a:pPr marL="0" indent="0" algn="r" rtl="1">
              <a:lnSpc>
                <a:spcPts val="1800"/>
              </a:lnSpc>
              <a:buNone/>
            </a:pPr>
            <a:r>
              <a:rPr lang="en-US" sz="2000" dirty="0">
                <a:solidFill>
                  <a:srgbClr val="4A4A4A"/>
                </a:solidFill>
                <a:latin typeface="Arial" panose="020B0604020202020204" pitchFamily="34" charset="0"/>
                <a:ea typeface="DM Sans" pitchFamily="34" charset="-122"/>
                <a:cs typeface="Arial" panose="020B0604020202020204" pitchFamily="34" charset="0"/>
              </a:rPr>
              <a:t>يستمر التطور الوظيفي، مما يسمح بتفاعلات أكثر تعقيداً مع البيئة داخل الرحم، مثل لمس جدران الرحم أو مص الإبهام. هذه التفاعلات اللمسية هي أول أشكال الاستكشاف للجنين.</a:t>
            </a:r>
            <a:endParaRPr lang="en-US" sz="2000" dirty="0">
              <a:latin typeface="Arial" panose="020B0604020202020204" pitchFamily="34" charset="0"/>
              <a:cs typeface="Arial" panose="020B0604020202020204" pitchFamily="34" charset="0"/>
            </a:endParaRPr>
          </a:p>
        </p:txBody>
      </p:sp>
      <p:sp>
        <p:nvSpPr>
          <p:cNvPr id="12" name="Text 8"/>
          <p:cNvSpPr/>
          <p:nvPr/>
        </p:nvSpPr>
        <p:spPr>
          <a:xfrm>
            <a:off x="584597" y="4355425"/>
            <a:ext cx="6333173" cy="467678"/>
          </a:xfrm>
          <a:prstGeom prst="rect">
            <a:avLst/>
          </a:prstGeom>
          <a:noFill/>
          <a:ln/>
        </p:spPr>
        <p:txBody>
          <a:bodyPr wrap="square" lIns="0" tIns="0" rIns="0" bIns="0" rtlCol="0" anchor="t"/>
          <a:lstStyle/>
          <a:p>
            <a:pPr marL="0" indent="0" algn="r" rtl="1">
              <a:lnSpc>
                <a:spcPts val="1800"/>
              </a:lnSpc>
              <a:buNone/>
            </a:pPr>
            <a:r>
              <a:rPr lang="en-US" sz="2000" b="1" dirty="0">
                <a:solidFill>
                  <a:srgbClr val="4A4A4A"/>
                </a:solidFill>
                <a:latin typeface="Arial" panose="020B0604020202020204" pitchFamily="34" charset="0"/>
                <a:ea typeface="DM Sans" pitchFamily="34" charset="-122"/>
                <a:cs typeface="Arial" panose="020B0604020202020204" pitchFamily="34" charset="0"/>
              </a:rPr>
              <a:t>رد الفعل للتحفيزات اللمسية المبكرة:</a:t>
            </a:r>
            <a:r>
              <a:rPr lang="en-US" sz="2000" dirty="0">
                <a:solidFill>
                  <a:srgbClr val="4A4A4A"/>
                </a:solidFill>
                <a:latin typeface="Arial" panose="020B0604020202020204" pitchFamily="34" charset="0"/>
                <a:ea typeface="DM Sans" pitchFamily="34" charset="-122"/>
                <a:cs typeface="Arial" panose="020B0604020202020204" pitchFamily="34" charset="0"/>
              </a:rPr>
              <a:t> يُعتبر اللمس هو الجسر الأول بين الجنين وبيئته، حيث تتشكل خرائط الجسم الحسية والحركية.</a:t>
            </a:r>
            <a:endParaRPr lang="en-US" sz="2000" dirty="0">
              <a:latin typeface="Arial" panose="020B0604020202020204" pitchFamily="34" charset="0"/>
              <a:cs typeface="Arial" panose="020B0604020202020204" pitchFamily="34" charset="0"/>
            </a:endParaRPr>
          </a:p>
        </p:txBody>
      </p:sp>
      <p:sp>
        <p:nvSpPr>
          <p:cNvPr id="13" name="Shape 9"/>
          <p:cNvSpPr/>
          <p:nvPr/>
        </p:nvSpPr>
        <p:spPr>
          <a:xfrm>
            <a:off x="7121723" y="4355425"/>
            <a:ext cx="15240" cy="467678"/>
          </a:xfrm>
          <a:prstGeom prst="rect">
            <a:avLst/>
          </a:prstGeom>
          <a:solidFill>
            <a:srgbClr val="FFC7CD"/>
          </a:solidFill>
          <a:ln/>
        </p:spPr>
      </p:sp>
      <p:pic>
        <p:nvPicPr>
          <p:cNvPr id="14" name="Image 2" descr="preencoded.png"/>
          <p:cNvPicPr>
            <a:picLocks noChangeAspect="1"/>
          </p:cNvPicPr>
          <p:nvPr/>
        </p:nvPicPr>
        <p:blipFill>
          <a:blip r:embed="rId4"/>
          <a:stretch>
            <a:fillRect/>
          </a:stretch>
        </p:blipFill>
        <p:spPr>
          <a:xfrm>
            <a:off x="10746462" y="1715333"/>
            <a:ext cx="3306961" cy="2474833"/>
          </a:xfrm>
          <a:prstGeom prst="rect">
            <a:avLst/>
          </a:prstGeom>
        </p:spPr>
      </p:pic>
      <p:pic>
        <p:nvPicPr>
          <p:cNvPr id="15" name="Image 3" descr="preencoded.png"/>
          <p:cNvPicPr>
            <a:picLocks noChangeAspect="1"/>
          </p:cNvPicPr>
          <p:nvPr/>
        </p:nvPicPr>
        <p:blipFill>
          <a:blip r:embed="rId5"/>
          <a:stretch>
            <a:fillRect/>
          </a:stretch>
        </p:blipFill>
        <p:spPr>
          <a:xfrm>
            <a:off x="10746462" y="4354592"/>
            <a:ext cx="3306961" cy="33069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18866" y="456962"/>
            <a:ext cx="6846808" cy="519351"/>
          </a:xfrm>
          <a:prstGeom prst="rect">
            <a:avLst/>
          </a:prstGeom>
          <a:noFill/>
          <a:ln/>
        </p:spPr>
        <p:txBody>
          <a:bodyPr wrap="none" lIns="0" tIns="0" rIns="0" bIns="0" rtlCol="0" anchor="t"/>
          <a:lstStyle/>
          <a:p>
            <a:pPr marL="0" indent="0" algn="r" rtl="1">
              <a:lnSpc>
                <a:spcPts val="4050"/>
              </a:lnSpc>
              <a:buNone/>
            </a:pPr>
            <a:r>
              <a:rPr lang="en-US" sz="4000" b="1" dirty="0">
                <a:solidFill>
                  <a:srgbClr val="9C5461"/>
                </a:solidFill>
                <a:latin typeface="Arial" panose="020B0604020202020204" pitchFamily="34" charset="0"/>
                <a:ea typeface="DM Sans Semi Bold" pitchFamily="34" charset="-122"/>
                <a:cs typeface="Arial" panose="020B0604020202020204" pitchFamily="34" charset="0"/>
              </a:rPr>
              <a:t>التوازن: الإحساس بالحركة في البيئة السائلة</a:t>
            </a:r>
            <a:endParaRPr lang="en-US" sz="4000" b="1" dirty="0">
              <a:latin typeface="Arial" panose="020B0604020202020204" pitchFamily="34" charset="0"/>
              <a:cs typeface="Arial" panose="020B0604020202020204" pitchFamily="34" charset="0"/>
            </a:endParaRPr>
          </a:p>
        </p:txBody>
      </p:sp>
      <p:sp>
        <p:nvSpPr>
          <p:cNvPr id="3" name="Text 1"/>
          <p:cNvSpPr/>
          <p:nvPr/>
        </p:nvSpPr>
        <p:spPr>
          <a:xfrm>
            <a:off x="664726" y="1308616"/>
            <a:ext cx="13300948" cy="265867"/>
          </a:xfrm>
          <a:prstGeom prst="rect">
            <a:avLst/>
          </a:prstGeom>
          <a:noFill/>
          <a:ln/>
        </p:spPr>
        <p:txBody>
          <a:bodyPr wrap="none" lIns="0" tIns="0" rIns="0" bIns="0" rtlCol="0" anchor="t"/>
          <a:lstStyle/>
          <a:p>
            <a:pPr marL="0" indent="0" algn="r" rtl="1">
              <a:lnSpc>
                <a:spcPts val="20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يتطور الجهاز الدهليزي، المسؤول عن التوازن، في وقت مبكر جداً. يسبح الجنين في بيئة مائية ويخضع لتغيير مستمر في الوضعية نتيجة لحركات الأم. هذه الحركات تحفز النظام الدهليزي باستمرار.</a:t>
            </a:r>
            <a:endParaRPr lang="en-US" sz="1600" b="1"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7315200" y="1761411"/>
            <a:ext cx="6650474" cy="664726"/>
          </a:xfrm>
          <a:prstGeom prst="rect">
            <a:avLst/>
          </a:prstGeom>
        </p:spPr>
      </p:pic>
      <p:sp>
        <p:nvSpPr>
          <p:cNvPr id="5" name="Text 2"/>
          <p:cNvSpPr/>
          <p:nvPr/>
        </p:nvSpPr>
        <p:spPr>
          <a:xfrm>
            <a:off x="11722060" y="2592229"/>
            <a:ext cx="2077522" cy="259675"/>
          </a:xfrm>
          <a:prstGeom prst="rect">
            <a:avLst/>
          </a:prstGeom>
          <a:noFill/>
          <a:ln/>
        </p:spPr>
        <p:txBody>
          <a:bodyPr wrap="none" lIns="0" tIns="0" rIns="0" bIns="0" rtlCol="0" anchor="t"/>
          <a:lstStyle/>
          <a:p>
            <a:pPr marL="0" indent="0" algn="r" rtl="1">
              <a:lnSpc>
                <a:spcPts val="2000"/>
              </a:lnSpc>
              <a:buNone/>
            </a:pPr>
            <a:r>
              <a:rPr lang="en-US" sz="2000" b="1" dirty="0">
                <a:solidFill>
                  <a:srgbClr val="4A4A4A"/>
                </a:solidFill>
                <a:latin typeface="Arial" panose="020B0604020202020204" pitchFamily="34" charset="0"/>
                <a:ea typeface="DM Sans Semi Bold" pitchFamily="34" charset="-122"/>
                <a:cs typeface="Arial" panose="020B0604020202020204" pitchFamily="34" charset="0"/>
              </a:rPr>
              <a:t>القنوات نصف الدائرية</a:t>
            </a:r>
            <a:endParaRPr lang="en-US" sz="2000" b="1" dirty="0">
              <a:latin typeface="Arial" panose="020B0604020202020204" pitchFamily="34" charset="0"/>
              <a:cs typeface="Arial" panose="020B0604020202020204" pitchFamily="34" charset="0"/>
            </a:endParaRPr>
          </a:p>
        </p:txBody>
      </p:sp>
      <p:sp>
        <p:nvSpPr>
          <p:cNvPr id="6" name="Text 3"/>
          <p:cNvSpPr/>
          <p:nvPr/>
        </p:nvSpPr>
        <p:spPr>
          <a:xfrm>
            <a:off x="7481292" y="2951559"/>
            <a:ext cx="6318290" cy="531733"/>
          </a:xfrm>
          <a:prstGeom prst="rect">
            <a:avLst/>
          </a:prstGeom>
          <a:noFill/>
          <a:ln/>
        </p:spPr>
        <p:txBody>
          <a:bodyPr wrap="square" lIns="0" tIns="0" rIns="0" bIns="0" rtlCol="0" anchor="t"/>
          <a:lstStyle/>
          <a:p>
            <a:pPr marL="0" indent="0" algn="r" rtl="1">
              <a:lnSpc>
                <a:spcPts val="20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تبدأ القنوات نصف الدائرية في الأذن الداخلية بالعمل مبكراً (منذ 8 أسابيع)، وهي مسؤولة عن دمج تغيرات وضعية الرأس والجسم بالنسبة لقوة الجاذبية. هذا التكامل ضروري للتطور الحركي اللاحق.</a:t>
            </a:r>
            <a:endParaRPr lang="en-US" sz="1600"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664726" y="1761411"/>
            <a:ext cx="6650474" cy="664726"/>
          </a:xfrm>
          <a:prstGeom prst="rect">
            <a:avLst/>
          </a:prstGeom>
        </p:spPr>
      </p:pic>
      <p:sp>
        <p:nvSpPr>
          <p:cNvPr id="8" name="Text 4"/>
          <p:cNvSpPr/>
          <p:nvPr/>
        </p:nvSpPr>
        <p:spPr>
          <a:xfrm>
            <a:off x="5071586" y="2592229"/>
            <a:ext cx="2077522" cy="259675"/>
          </a:xfrm>
          <a:prstGeom prst="rect">
            <a:avLst/>
          </a:prstGeom>
          <a:noFill/>
          <a:ln/>
        </p:spPr>
        <p:txBody>
          <a:bodyPr wrap="none" lIns="0" tIns="0" rIns="0" bIns="0" rtlCol="0" anchor="t"/>
          <a:lstStyle/>
          <a:p>
            <a:pPr marL="0" indent="0" algn="r" rtl="1">
              <a:lnSpc>
                <a:spcPts val="2000"/>
              </a:lnSpc>
              <a:buNone/>
            </a:pPr>
            <a:r>
              <a:rPr lang="en-US" sz="2000" b="1" dirty="0">
                <a:solidFill>
                  <a:srgbClr val="4A4A4A"/>
                </a:solidFill>
                <a:latin typeface="Arial" panose="020B0604020202020204" pitchFamily="34" charset="0"/>
                <a:ea typeface="DM Sans Semi Bold" pitchFamily="34" charset="-122"/>
                <a:cs typeface="Arial" panose="020B0604020202020204" pitchFamily="34" charset="0"/>
              </a:rPr>
              <a:t>تأثير النشاط الأمومي</a:t>
            </a:r>
            <a:endParaRPr lang="en-US" sz="2000" b="1" dirty="0">
              <a:latin typeface="Arial" panose="020B0604020202020204" pitchFamily="34" charset="0"/>
              <a:cs typeface="Arial" panose="020B0604020202020204" pitchFamily="34" charset="0"/>
            </a:endParaRPr>
          </a:p>
        </p:txBody>
      </p:sp>
      <p:sp>
        <p:nvSpPr>
          <p:cNvPr id="9" name="Text 5"/>
          <p:cNvSpPr/>
          <p:nvPr/>
        </p:nvSpPr>
        <p:spPr>
          <a:xfrm>
            <a:off x="830818" y="2951559"/>
            <a:ext cx="6318290" cy="797600"/>
          </a:xfrm>
          <a:prstGeom prst="rect">
            <a:avLst/>
          </a:prstGeom>
          <a:noFill/>
          <a:ln/>
        </p:spPr>
        <p:txBody>
          <a:bodyPr wrap="square" lIns="0" tIns="0" rIns="0" bIns="0" rtlCol="0" anchor="t"/>
          <a:lstStyle/>
          <a:p>
            <a:pPr marL="0" indent="0" algn="r" rtl="1">
              <a:lnSpc>
                <a:spcPts val="20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يؤثر النشاط البدني للأم (المشي، الرقص، التمرين) بشكل مباشر على الجهاز الدهليزي للجنين، ويلعب دوراً حاسماً في نموه العصبي والحركي. إن "التدليك" الحركي هذا يهيئ الجنين للحياة خارج الرحم.</a:t>
            </a:r>
            <a:endParaRPr lang="en-US" sz="1600" b="1"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5"/>
          <a:stretch>
            <a:fillRect/>
          </a:stretch>
        </p:blipFill>
        <p:spPr>
          <a:xfrm>
            <a:off x="2376726" y="4289108"/>
            <a:ext cx="1994416" cy="1970127"/>
          </a:xfrm>
          <a:prstGeom prst="rect">
            <a:avLst/>
          </a:prstGeom>
        </p:spPr>
      </p:pic>
      <p:sp>
        <p:nvSpPr>
          <p:cNvPr id="11" name="Text 6"/>
          <p:cNvSpPr/>
          <p:nvPr/>
        </p:nvSpPr>
        <p:spPr>
          <a:xfrm>
            <a:off x="4784288" y="4251722"/>
            <a:ext cx="9189006" cy="531733"/>
          </a:xfrm>
          <a:prstGeom prst="rect">
            <a:avLst/>
          </a:prstGeom>
          <a:noFill/>
          <a:ln/>
        </p:spPr>
        <p:txBody>
          <a:bodyPr wrap="square" lIns="0" tIns="0" rIns="0" bIns="0" rtlCol="0" anchor="t"/>
          <a:lstStyle/>
          <a:p>
            <a:pPr marL="0" indent="0" algn="r" rtl="1">
              <a:lnSpc>
                <a:spcPts val="205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يساعد وجود الجنين في بيئة مائية على توفير مقاومة للحركة، مما يسمح للجهاز الدهليزي بالتدرب على الإحساس بالاتجاه والوضع في الفضاء، حتى قبل وجود الجاذبية الأرضية بشكل كامل.</a:t>
            </a:r>
            <a:endParaRPr lang="en-US" sz="1600" b="1"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11355586" y="4970383"/>
            <a:ext cx="2617708" cy="261770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24374" y="586502"/>
            <a:ext cx="5512237" cy="465177"/>
          </a:xfrm>
          <a:prstGeom prst="rect">
            <a:avLst/>
          </a:prstGeom>
          <a:noFill/>
          <a:ln/>
        </p:spPr>
        <p:txBody>
          <a:bodyPr wrap="none" lIns="0" tIns="0" rIns="0" bIns="0" rtlCol="0" anchor="t"/>
          <a:lstStyle/>
          <a:p>
            <a:pPr marL="0" indent="0" algn="r" rtl="1">
              <a:lnSpc>
                <a:spcPts val="3650"/>
              </a:lnSpc>
              <a:buNone/>
            </a:pPr>
            <a:r>
              <a:rPr lang="en-US" sz="4400" dirty="0">
                <a:solidFill>
                  <a:srgbClr val="9C5461"/>
                </a:solidFill>
                <a:latin typeface="Arial" panose="020B0604020202020204" pitchFamily="34" charset="0"/>
                <a:ea typeface="DM Sans Semi Bold" pitchFamily="34" charset="-122"/>
                <a:cs typeface="Arial" panose="020B0604020202020204" pitchFamily="34" charset="0"/>
              </a:rPr>
              <a:t>الشم والتذوق: التعرض المبكر للنكهات</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1233628" y="1334703"/>
            <a:ext cx="13042821" cy="238125"/>
          </a:xfrm>
          <a:prstGeom prst="rect">
            <a:avLst/>
          </a:prstGeom>
          <a:noFill/>
          <a:ln/>
        </p:spPr>
        <p:txBody>
          <a:bodyPr wrap="none" lIns="0" tIns="0" rIns="0" bIns="0" rtlCol="0" anchor="t"/>
          <a:lstStyle/>
          <a:p>
            <a:pPr marL="0" indent="0" algn="r" rtl="1">
              <a:lnSpc>
                <a:spcPts val="1850"/>
              </a:lnSpc>
              <a:buNone/>
            </a:pPr>
            <a:r>
              <a:rPr lang="en-US" dirty="0">
                <a:solidFill>
                  <a:srgbClr val="4A4A4A"/>
                </a:solidFill>
                <a:latin typeface="Arial" panose="020B0604020202020204" pitchFamily="34" charset="0"/>
                <a:ea typeface="DM Sans" pitchFamily="34" charset="-122"/>
                <a:cs typeface="Arial" panose="020B0604020202020204" pitchFamily="34" charset="0"/>
              </a:rPr>
              <a:t>ترتبط حاسة الشم والتذوق ارتباطاً وثيقاً ببعضها البعض وتتطوران من خلال المشاركة في البيئة الكيميائية للأم. يبدأ التعرض للنكهات والروائح </a:t>
            </a:r>
            <a:r>
              <a:rPr lang="en-US" b="1" dirty="0">
                <a:solidFill>
                  <a:srgbClr val="FF2E45"/>
                </a:solidFill>
                <a:latin typeface="Arial" panose="020B0604020202020204" pitchFamily="34" charset="0"/>
                <a:ea typeface="DM Sans" pitchFamily="34" charset="-122"/>
                <a:cs typeface="Arial" panose="020B0604020202020204" pitchFamily="34" charset="0"/>
              </a:rPr>
              <a:t>داخل الرحم</a:t>
            </a:r>
            <a:r>
              <a:rPr lang="en-US" dirty="0">
                <a:solidFill>
                  <a:srgbClr val="4A4A4A"/>
                </a:solidFill>
                <a:latin typeface="Arial" panose="020B0604020202020204" pitchFamily="34" charset="0"/>
                <a:ea typeface="DM Sans" pitchFamily="34" charset="-122"/>
                <a:cs typeface="Arial" panose="020B0604020202020204" pitchFamily="34" charset="0"/>
              </a:rPr>
              <a:t>، مما يشكل التفضيلات الغذائية المستقبلية.</a:t>
            </a:r>
            <a:endParaRPr lang="en-US" dirty="0">
              <a:latin typeface="Arial" panose="020B0604020202020204" pitchFamily="34" charset="0"/>
              <a:cs typeface="Arial" panose="020B0604020202020204" pitchFamily="34" charset="0"/>
            </a:endParaRPr>
          </a:p>
        </p:txBody>
      </p:sp>
      <p:sp>
        <p:nvSpPr>
          <p:cNvPr id="4" name="Text 2"/>
          <p:cNvSpPr/>
          <p:nvPr/>
        </p:nvSpPr>
        <p:spPr>
          <a:xfrm>
            <a:off x="1129455" y="2075033"/>
            <a:ext cx="8350687" cy="238125"/>
          </a:xfrm>
          <a:prstGeom prst="rect">
            <a:avLst/>
          </a:prstGeom>
          <a:noFill/>
          <a:ln/>
        </p:spPr>
        <p:txBody>
          <a:bodyPr wrap="none" lIns="0" tIns="0" rIns="0" bIns="0" rtlCol="0" anchor="t"/>
          <a:lstStyle/>
          <a:p>
            <a:pPr marL="342900" indent="-342900" algn="r" rtl="1">
              <a:lnSpc>
                <a:spcPts val="185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تنتقل المركبات العطرية من غذاء الأم عبر نظامها الدموي، وتنتشر في السائل الأمنيوسي، لتصل إلى دم الجنين.</a:t>
            </a:r>
            <a:endParaRPr lang="en-US" dirty="0">
              <a:latin typeface="Arial" panose="020B0604020202020204" pitchFamily="34" charset="0"/>
              <a:cs typeface="Arial" panose="020B0604020202020204" pitchFamily="34" charset="0"/>
            </a:endParaRPr>
          </a:p>
        </p:txBody>
      </p:sp>
      <p:sp>
        <p:nvSpPr>
          <p:cNvPr id="5" name="Text 3"/>
          <p:cNvSpPr/>
          <p:nvPr/>
        </p:nvSpPr>
        <p:spPr>
          <a:xfrm>
            <a:off x="1129456" y="2997767"/>
            <a:ext cx="8350687" cy="476250"/>
          </a:xfrm>
          <a:prstGeom prst="rect">
            <a:avLst/>
          </a:prstGeom>
          <a:noFill/>
          <a:ln/>
        </p:spPr>
        <p:txBody>
          <a:bodyPr wrap="square" lIns="0" tIns="0" rIns="0" bIns="0" rtlCol="0" anchor="t"/>
          <a:lstStyle/>
          <a:p>
            <a:pPr marL="342900" indent="-342900" algn="r" rtl="1">
              <a:lnSpc>
                <a:spcPts val="185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تم العثور على ما يصل إلى </a:t>
            </a:r>
            <a:r>
              <a:rPr lang="en-US" b="1" dirty="0">
                <a:solidFill>
                  <a:srgbClr val="4A4A4A"/>
                </a:solidFill>
                <a:latin typeface="Arial" panose="020B0604020202020204" pitchFamily="34" charset="0"/>
                <a:ea typeface="DM Sans" pitchFamily="34" charset="-122"/>
                <a:cs typeface="Arial" panose="020B0604020202020204" pitchFamily="34" charset="0"/>
              </a:rPr>
              <a:t>120 مركبًا عطريًا</a:t>
            </a:r>
            <a:r>
              <a:rPr lang="en-US" dirty="0">
                <a:solidFill>
                  <a:srgbClr val="4A4A4A"/>
                </a:solidFill>
                <a:latin typeface="Arial" panose="020B0604020202020204" pitchFamily="34" charset="0"/>
                <a:ea typeface="DM Sans" pitchFamily="34" charset="-122"/>
                <a:cs typeface="Arial" panose="020B0604020202020204" pitchFamily="34" charset="0"/>
              </a:rPr>
              <a:t> في السائل الأمنيوسي. يقوم الجنين بمعالجة هذه المركبات عبر أنفه وفمه (عن طريق ابتلاع السائل)، ونظامه الدموي.</a:t>
            </a:r>
            <a:endParaRPr lang="en-US" dirty="0">
              <a:latin typeface="Arial" panose="020B0604020202020204" pitchFamily="34" charset="0"/>
              <a:cs typeface="Arial" panose="020B0604020202020204" pitchFamily="34" charset="0"/>
            </a:endParaRPr>
          </a:p>
        </p:txBody>
      </p:sp>
      <p:sp>
        <p:nvSpPr>
          <p:cNvPr id="6" name="Text 4"/>
          <p:cNvSpPr/>
          <p:nvPr/>
        </p:nvSpPr>
        <p:spPr>
          <a:xfrm>
            <a:off x="1233628" y="4080152"/>
            <a:ext cx="8350687" cy="476250"/>
          </a:xfrm>
          <a:prstGeom prst="rect">
            <a:avLst/>
          </a:prstGeom>
          <a:noFill/>
          <a:ln/>
        </p:spPr>
        <p:txBody>
          <a:bodyPr wrap="square" lIns="0" tIns="0" rIns="0" bIns="0" rtlCol="0" anchor="t"/>
          <a:lstStyle/>
          <a:p>
            <a:pPr marL="342900" indent="-342900" algn="r" rtl="1">
              <a:lnSpc>
                <a:spcPts val="185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يمكن للجنين أن يشم ويستنشق ويبتلع السائل الأمنيوسي، وهو شكل من أشكال التعلم المبكر للنكهات. هذا يمهد الطريق لتقبل الأطعمة بعد الولادة.</a:t>
            </a:r>
            <a:endParaRPr lang="en-US" dirty="0">
              <a:latin typeface="Arial" panose="020B0604020202020204" pitchFamily="34" charset="0"/>
              <a:cs typeface="Arial" panose="020B0604020202020204" pitchFamily="34" charset="0"/>
            </a:endParaRPr>
          </a:p>
        </p:txBody>
      </p:sp>
      <p:sp>
        <p:nvSpPr>
          <p:cNvPr id="7" name="Text 5"/>
          <p:cNvSpPr/>
          <p:nvPr/>
        </p:nvSpPr>
        <p:spPr>
          <a:xfrm>
            <a:off x="1270529" y="5336263"/>
            <a:ext cx="8350687" cy="238125"/>
          </a:xfrm>
          <a:prstGeom prst="rect">
            <a:avLst/>
          </a:prstGeom>
          <a:noFill/>
          <a:ln/>
        </p:spPr>
        <p:txBody>
          <a:bodyPr wrap="none" lIns="0" tIns="0" rIns="0" bIns="0" rtlCol="0" anchor="t"/>
          <a:lstStyle/>
          <a:p>
            <a:pPr marL="342900" indent="-342900" algn="r" rtl="1">
              <a:lnSpc>
                <a:spcPts val="185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لوحظ تفضيل فطري للمذاق </a:t>
            </a:r>
            <a:r>
              <a:rPr lang="en-US" b="1" dirty="0">
                <a:solidFill>
                  <a:srgbClr val="4A4A4A"/>
                </a:solidFill>
                <a:latin typeface="Arial" panose="020B0604020202020204" pitchFamily="34" charset="0"/>
                <a:ea typeface="DM Sans" pitchFamily="34" charset="-122"/>
                <a:cs typeface="Arial" panose="020B0604020202020204" pitchFamily="34" charset="0"/>
              </a:rPr>
              <a:t>الحلو</a:t>
            </a:r>
            <a:r>
              <a:rPr lang="en-US" dirty="0">
                <a:solidFill>
                  <a:srgbClr val="4A4A4A"/>
                </a:solidFill>
                <a:latin typeface="Arial" panose="020B0604020202020204" pitchFamily="34" charset="0"/>
                <a:ea typeface="DM Sans" pitchFamily="34" charset="-122"/>
                <a:cs typeface="Arial" panose="020B0604020202020204" pitchFamily="34" charset="0"/>
              </a:rPr>
              <a:t>، وهو انعكاس أساسي للبقاء على قيد الحياة بعد الولادة حيث يسهل الرضاعة الطبيعية.</a:t>
            </a:r>
            <a:endParaRPr lang="en-US" dirty="0">
              <a:latin typeface="Arial" panose="020B0604020202020204" pitchFamily="34" charset="0"/>
              <a:cs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11853267" y="1922264"/>
            <a:ext cx="1990844" cy="1491734"/>
          </a:xfrm>
          <a:prstGeom prst="rect">
            <a:avLst/>
          </a:prstGeom>
        </p:spPr>
      </p:pic>
      <p:pic>
        <p:nvPicPr>
          <p:cNvPr id="9" name="Image 1" descr="preencoded.png"/>
          <p:cNvPicPr>
            <a:picLocks noChangeAspect="1"/>
          </p:cNvPicPr>
          <p:nvPr/>
        </p:nvPicPr>
        <p:blipFill>
          <a:blip r:embed="rId4"/>
          <a:stretch>
            <a:fillRect/>
          </a:stretch>
        </p:blipFill>
        <p:spPr>
          <a:xfrm>
            <a:off x="10690265" y="3581400"/>
            <a:ext cx="3153847" cy="3153847"/>
          </a:xfrm>
          <a:prstGeom prst="rect">
            <a:avLst/>
          </a:prstGeom>
        </p:spPr>
      </p:pic>
      <p:sp>
        <p:nvSpPr>
          <p:cNvPr id="10" name="Text 6"/>
          <p:cNvSpPr/>
          <p:nvPr/>
        </p:nvSpPr>
        <p:spPr>
          <a:xfrm>
            <a:off x="793790" y="7237452"/>
            <a:ext cx="12819578" cy="238125"/>
          </a:xfrm>
          <a:prstGeom prst="rect">
            <a:avLst/>
          </a:prstGeom>
          <a:noFill/>
          <a:ln/>
        </p:spPr>
        <p:txBody>
          <a:bodyPr wrap="none" lIns="0" tIns="0" rIns="0" bIns="0" rtlCol="0" anchor="t"/>
          <a:lstStyle/>
          <a:p>
            <a:pPr marL="0" indent="0" algn="r" rtl="1">
              <a:lnSpc>
                <a:spcPts val="1850"/>
              </a:lnSpc>
              <a:buNone/>
            </a:pPr>
            <a:r>
              <a:rPr lang="en-US" dirty="0">
                <a:solidFill>
                  <a:srgbClr val="4A4A4A"/>
                </a:solidFill>
                <a:latin typeface="Arial" panose="020B0604020202020204" pitchFamily="34" charset="0"/>
                <a:ea typeface="DM Sans" pitchFamily="34" charset="-122"/>
                <a:cs typeface="Arial" panose="020B0604020202020204" pitchFamily="34" charset="0"/>
              </a:rPr>
              <a:t>يحتوي السائل الأمنيوسي على أكثر من مائة مركب عطري، مما يعزز تفضيل الجنين للنكهات الحلوة ويشكل ذوقه الأولي.</a:t>
            </a:r>
            <a:endParaRPr lang="en-US" dirty="0">
              <a:latin typeface="Arial" panose="020B0604020202020204" pitchFamily="34" charset="0"/>
              <a:cs typeface="Arial" panose="020B0604020202020204" pitchFamily="34" charset="0"/>
            </a:endParaRPr>
          </a:p>
        </p:txBody>
      </p:sp>
      <p:sp>
        <p:nvSpPr>
          <p:cNvPr id="11" name="Shape 7"/>
          <p:cNvSpPr/>
          <p:nvPr/>
        </p:nvSpPr>
        <p:spPr>
          <a:xfrm>
            <a:off x="13821370" y="7070050"/>
            <a:ext cx="15240" cy="572929"/>
          </a:xfrm>
          <a:prstGeom prst="rect">
            <a:avLst/>
          </a:prstGeom>
          <a:solidFill>
            <a:srgbClr val="FFC7CD"/>
          </a:solidFill>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09453" y="652462"/>
            <a:ext cx="5827157" cy="620078"/>
          </a:xfrm>
          <a:prstGeom prst="rect">
            <a:avLst/>
          </a:prstGeom>
          <a:noFill/>
          <a:ln/>
        </p:spPr>
        <p:txBody>
          <a:bodyPr wrap="none" lIns="0" tIns="0" rIns="0" bIns="0" rtlCol="0" anchor="t"/>
          <a:lstStyle/>
          <a:p>
            <a:pPr marL="0" indent="0" algn="r" rtl="1">
              <a:lnSpc>
                <a:spcPts val="4850"/>
              </a:lnSpc>
              <a:buNone/>
            </a:pPr>
            <a:r>
              <a:rPr lang="en-US" sz="4400" b="1" dirty="0">
                <a:solidFill>
                  <a:srgbClr val="9C5461"/>
                </a:solidFill>
                <a:latin typeface="Arial" panose="020B0604020202020204" pitchFamily="34" charset="0"/>
                <a:ea typeface="DM Sans Semi Bold" pitchFamily="34" charset="-122"/>
                <a:cs typeface="Arial" panose="020B0604020202020204" pitchFamily="34" charset="0"/>
              </a:rPr>
              <a:t>السمع: إيقاع الحياة داخل الرحم</a:t>
            </a:r>
            <a:endParaRPr lang="en-US" sz="4400" b="1" dirty="0">
              <a:latin typeface="Arial" panose="020B0604020202020204" pitchFamily="34" charset="0"/>
              <a:cs typeface="Arial" panose="020B0604020202020204" pitchFamily="34" charset="0"/>
            </a:endParaRPr>
          </a:p>
        </p:txBody>
      </p:sp>
      <p:sp>
        <p:nvSpPr>
          <p:cNvPr id="3" name="Text 1"/>
          <p:cNvSpPr/>
          <p:nvPr/>
        </p:nvSpPr>
        <p:spPr>
          <a:xfrm>
            <a:off x="793790" y="1669375"/>
            <a:ext cx="13042821" cy="635079"/>
          </a:xfrm>
          <a:prstGeom prst="rect">
            <a:avLst/>
          </a:prstGeom>
          <a:noFill/>
          <a:ln/>
        </p:spPr>
        <p:txBody>
          <a:bodyPr wrap="squar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الجنين مغمور في بيئة صوتية معقدة. يبدأ جهازه السمعي بالعمل منذ الشهر الثامن من الحمل، مما يسمح له بالتمييز الصوتي والاستجابة للمحفزات، وخاصة الأصوات البشرية.</a:t>
            </a:r>
            <a:endParaRPr lang="en-US" b="1"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40477" y="2527697"/>
            <a:ext cx="496133" cy="496133"/>
          </a:xfrm>
          <a:prstGeom prst="rect">
            <a:avLst/>
          </a:prstGeom>
        </p:spPr>
      </p:pic>
      <p:sp>
        <p:nvSpPr>
          <p:cNvPr id="5" name="Text 2"/>
          <p:cNvSpPr/>
          <p:nvPr/>
        </p:nvSpPr>
        <p:spPr>
          <a:xfrm>
            <a:off x="11355705" y="3271838"/>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A4A4A"/>
                </a:solidFill>
                <a:latin typeface="Arial" panose="020B0604020202020204" pitchFamily="34" charset="0"/>
                <a:ea typeface="DM Sans Semi Bold" pitchFamily="34" charset="-122"/>
                <a:cs typeface="Arial" panose="020B0604020202020204" pitchFamily="34" charset="0"/>
              </a:rPr>
              <a:t>البيئة الصوتية</a:t>
            </a:r>
            <a:endParaRPr lang="en-US" sz="2400" b="1" dirty="0">
              <a:latin typeface="Arial" panose="020B0604020202020204" pitchFamily="34" charset="0"/>
              <a:cs typeface="Arial" panose="020B0604020202020204" pitchFamily="34" charset="0"/>
            </a:endParaRPr>
          </a:p>
        </p:txBody>
      </p:sp>
      <p:sp>
        <p:nvSpPr>
          <p:cNvPr id="6" name="Text 3"/>
          <p:cNvSpPr/>
          <p:nvPr/>
        </p:nvSpPr>
        <p:spPr>
          <a:xfrm>
            <a:off x="9654421" y="3701058"/>
            <a:ext cx="4182189" cy="1270159"/>
          </a:xfrm>
          <a:prstGeom prst="rect">
            <a:avLst/>
          </a:prstGeom>
          <a:noFill/>
          <a:ln/>
        </p:spPr>
        <p:txBody>
          <a:bodyPr wrap="squar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تتكون ضوضاء الخلفية داخل الرحم من أصداء داخلية (إيقاع قلب الأم، أصوات الجهاز الهضمي) وأصوات خارجية (صوت الإنسان، الموسيقى). كل هذه الأصوات تُنقل عبر السائل الأمنيوسي.</a:t>
            </a:r>
            <a:endParaRPr lang="en-US" b="1"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0280" y="2527697"/>
            <a:ext cx="496133" cy="496133"/>
          </a:xfrm>
          <a:prstGeom prst="rect">
            <a:avLst/>
          </a:prstGeom>
        </p:spPr>
      </p:pic>
      <p:sp>
        <p:nvSpPr>
          <p:cNvPr id="8" name="Text 4"/>
          <p:cNvSpPr/>
          <p:nvPr/>
        </p:nvSpPr>
        <p:spPr>
          <a:xfrm>
            <a:off x="6925508" y="3271838"/>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A4A4A"/>
                </a:solidFill>
                <a:latin typeface="Arial" panose="020B0604020202020204" pitchFamily="34" charset="0"/>
                <a:ea typeface="DM Sans Semi Bold" pitchFamily="34" charset="-122"/>
                <a:cs typeface="Arial" panose="020B0604020202020204" pitchFamily="34" charset="0"/>
              </a:rPr>
              <a:t>التمييز المبكر</a:t>
            </a:r>
            <a:endParaRPr lang="en-US" sz="2400" b="1" dirty="0">
              <a:latin typeface="Arial" panose="020B0604020202020204" pitchFamily="34" charset="0"/>
              <a:cs typeface="Arial" panose="020B0604020202020204" pitchFamily="34" charset="0"/>
            </a:endParaRPr>
          </a:p>
        </p:txBody>
      </p:sp>
      <p:sp>
        <p:nvSpPr>
          <p:cNvPr id="9" name="Text 5"/>
          <p:cNvSpPr/>
          <p:nvPr/>
        </p:nvSpPr>
        <p:spPr>
          <a:xfrm>
            <a:off x="5224105" y="3701058"/>
            <a:ext cx="4182308" cy="1270159"/>
          </a:xfrm>
          <a:prstGeom prst="rect">
            <a:avLst/>
          </a:prstGeom>
          <a:noFill/>
          <a:ln/>
        </p:spPr>
        <p:txBody>
          <a:bodyPr wrap="squar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يُظهر الجنين قدرة على التمييز بين الأصوات والتغيرات الدقيقة (مثل "babi" و"biba")، والتي يمكن قياسها عبر تغيرات في نشاط القلب. هذا يثبت قدرة دماغية متقدمة على المعالجة السمعية.</a:t>
            </a:r>
            <a:endParaRPr lang="en-US" b="1"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9965" y="2527697"/>
            <a:ext cx="496133" cy="496133"/>
          </a:xfrm>
          <a:prstGeom prst="rect">
            <a:avLst/>
          </a:prstGeom>
        </p:spPr>
      </p:pic>
      <p:sp>
        <p:nvSpPr>
          <p:cNvPr id="11" name="Text 6"/>
          <p:cNvSpPr/>
          <p:nvPr/>
        </p:nvSpPr>
        <p:spPr>
          <a:xfrm>
            <a:off x="2495193" y="3271838"/>
            <a:ext cx="2480905" cy="310158"/>
          </a:xfrm>
          <a:prstGeom prst="rect">
            <a:avLst/>
          </a:prstGeom>
          <a:noFill/>
          <a:ln/>
        </p:spPr>
        <p:txBody>
          <a:bodyPr wrap="none" lIns="0" tIns="0" rIns="0" bIns="0" rtlCol="0" anchor="t"/>
          <a:lstStyle/>
          <a:p>
            <a:pPr marL="0" indent="0" algn="r" rtl="1">
              <a:lnSpc>
                <a:spcPts val="2400"/>
              </a:lnSpc>
              <a:buNone/>
            </a:pPr>
            <a:r>
              <a:rPr lang="en-US" sz="2400" b="1" dirty="0">
                <a:solidFill>
                  <a:srgbClr val="4A4A4A"/>
                </a:solidFill>
                <a:latin typeface="Arial" panose="020B0604020202020204" pitchFamily="34" charset="0"/>
                <a:ea typeface="DM Sans Semi Bold" pitchFamily="34" charset="-122"/>
                <a:cs typeface="Arial" panose="020B0604020202020204" pitchFamily="34" charset="0"/>
              </a:rPr>
              <a:t>تحفيز اللغة</a:t>
            </a:r>
            <a:endParaRPr lang="en-US" sz="2400" b="1" dirty="0">
              <a:latin typeface="Arial" panose="020B0604020202020204" pitchFamily="34" charset="0"/>
              <a:cs typeface="Arial" panose="020B0604020202020204" pitchFamily="34" charset="0"/>
            </a:endParaRPr>
          </a:p>
        </p:txBody>
      </p:sp>
      <p:sp>
        <p:nvSpPr>
          <p:cNvPr id="12" name="Text 7"/>
          <p:cNvSpPr/>
          <p:nvPr/>
        </p:nvSpPr>
        <p:spPr>
          <a:xfrm>
            <a:off x="793790" y="3701058"/>
            <a:ext cx="4182308" cy="952619"/>
          </a:xfrm>
          <a:prstGeom prst="rect">
            <a:avLst/>
          </a:prstGeom>
          <a:noFill/>
          <a:ln/>
        </p:spPr>
        <p:txBody>
          <a:bodyPr wrap="squar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يُعد التعرض للأصوات، ولا سيما صوت الأم، إعداداً مهماً لدماغ الجنين لأساسيات التواصل واللغة. يتعلم الجنين الإيقاع والنغمة قبل الكلمات.</a:t>
            </a:r>
            <a:endParaRPr lang="en-US" b="1" dirty="0">
              <a:latin typeface="Arial" panose="020B0604020202020204" pitchFamily="34" charset="0"/>
              <a:cs typeface="Arial" panose="020B0604020202020204" pitchFamily="34" charset="0"/>
            </a:endParaRPr>
          </a:p>
        </p:txBody>
      </p:sp>
      <p:pic>
        <p:nvPicPr>
          <p:cNvPr id="13" name="Image 3" descr="preencoded.png"/>
          <p:cNvPicPr>
            <a:picLocks noChangeAspect="1"/>
          </p:cNvPicPr>
          <p:nvPr/>
        </p:nvPicPr>
        <p:blipFill>
          <a:blip r:embed="rId9"/>
          <a:stretch>
            <a:fillRect/>
          </a:stretch>
        </p:blipFill>
        <p:spPr>
          <a:xfrm>
            <a:off x="11467386" y="5194459"/>
            <a:ext cx="2369225" cy="1841897"/>
          </a:xfrm>
          <a:prstGeom prst="rect">
            <a:avLst/>
          </a:prstGeom>
        </p:spPr>
      </p:pic>
      <p:sp>
        <p:nvSpPr>
          <p:cNvPr id="14" name="Text 8"/>
          <p:cNvSpPr/>
          <p:nvPr/>
        </p:nvSpPr>
        <p:spPr>
          <a:xfrm>
            <a:off x="793790" y="7259598"/>
            <a:ext cx="13042821" cy="317540"/>
          </a:xfrm>
          <a:prstGeom prst="rect">
            <a:avLst/>
          </a:prstGeom>
          <a:noFill/>
          <a:ln/>
        </p:spPr>
        <p:txBody>
          <a:bodyPr wrap="none" lIns="0" tIns="0" rIns="0" bIns="0" rtlCol="0" anchor="t"/>
          <a:lstStyle/>
          <a:p>
            <a:pPr marL="0" indent="0" algn="r" rtl="1">
              <a:lnSpc>
                <a:spcPts val="2500"/>
              </a:lnSpc>
              <a:buNone/>
            </a:pPr>
            <a:r>
              <a:rPr lang="en-US" b="1" dirty="0">
                <a:solidFill>
                  <a:srgbClr val="4A4A4A"/>
                </a:solidFill>
                <a:latin typeface="Arial" panose="020B0604020202020204" pitchFamily="34" charset="0"/>
                <a:ea typeface="DM Sans" pitchFamily="34" charset="-122"/>
                <a:cs typeface="Arial" panose="020B0604020202020204" pitchFamily="34" charset="0"/>
              </a:rPr>
              <a:t>السمع هو البوابة الأولى للغة. إن سماع الأم تتحدث يزود الجنين بـ "بصمة سمعية" للغته الأم.</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476298" y="550069"/>
            <a:ext cx="5360313" cy="620078"/>
          </a:xfrm>
          <a:prstGeom prst="rect">
            <a:avLst/>
          </a:prstGeom>
          <a:noFill/>
          <a:ln/>
        </p:spPr>
        <p:txBody>
          <a:bodyPr wrap="none" lIns="0" tIns="0" rIns="0" bIns="0" rtlCol="0" anchor="t"/>
          <a:lstStyle/>
          <a:p>
            <a:pPr marL="0" indent="0" algn="r" rtl="1">
              <a:lnSpc>
                <a:spcPts val="4850"/>
              </a:lnSpc>
              <a:buNone/>
            </a:pPr>
            <a:r>
              <a:rPr lang="en-US" sz="4400" dirty="0">
                <a:solidFill>
                  <a:srgbClr val="9C5461"/>
                </a:solidFill>
                <a:latin typeface="Arial" panose="020B0604020202020204" pitchFamily="34" charset="0"/>
                <a:ea typeface="DM Sans Semi Bold" pitchFamily="34" charset="-122"/>
                <a:cs typeface="Arial" panose="020B0604020202020204" pitchFamily="34" charset="0"/>
              </a:rPr>
              <a:t>البصر: رؤية الضوء في الظلام</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93790" y="1566982"/>
            <a:ext cx="13042821" cy="317540"/>
          </a:xfrm>
          <a:prstGeom prst="rect">
            <a:avLst/>
          </a:prstGeom>
          <a:noFill/>
          <a:ln/>
        </p:spPr>
        <p:txBody>
          <a:bodyPr wrap="non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الرؤية هي الحاسة التي تتطور متأخرة وتستمر في التحسن بعد الولادة. ومع ذلك، يتم ملاحظة التعرض للضوء والاستجابة القشرية البصرية في وقت مبكر.</a:t>
            </a:r>
            <a:endParaRPr lang="en-US"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3"/>
          <a:stretch>
            <a:fillRect/>
          </a:stretch>
        </p:blipFill>
        <p:spPr>
          <a:xfrm>
            <a:off x="4120872" y="2331006"/>
            <a:ext cx="2952274" cy="1661041"/>
          </a:xfrm>
          <a:prstGeom prst="rect">
            <a:avLst/>
          </a:prstGeom>
        </p:spPr>
      </p:pic>
      <p:sp>
        <p:nvSpPr>
          <p:cNvPr id="5" name="Text 2"/>
          <p:cNvSpPr/>
          <p:nvPr/>
        </p:nvSpPr>
        <p:spPr>
          <a:xfrm>
            <a:off x="793790" y="4215289"/>
            <a:ext cx="6279356" cy="635079"/>
          </a:xfrm>
          <a:prstGeom prst="rect">
            <a:avLst/>
          </a:prstGeom>
          <a:noFill/>
          <a:ln/>
        </p:spPr>
        <p:txBody>
          <a:bodyPr wrap="square" lIns="0" tIns="0" rIns="0" bIns="0" rtlCol="0" anchor="t"/>
          <a:lstStyle/>
          <a:p>
            <a:pPr marL="342900" indent="-342900" algn="r" rtl="1">
              <a:lnSpc>
                <a:spcPts val="250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في الخدج، تلاحظ تغيرات في استجابة القشرة البصرية عند تحفيزها بوميض ضوئي، مما يشير إلى وجود وظيفة بصرية معينة.</a:t>
            </a:r>
            <a:endParaRPr lang="en-US" dirty="0">
              <a:latin typeface="Arial" panose="020B0604020202020204" pitchFamily="34" charset="0"/>
              <a:cs typeface="Arial" panose="020B0604020202020204" pitchFamily="34" charset="0"/>
            </a:endParaRPr>
          </a:p>
        </p:txBody>
      </p:sp>
      <p:sp>
        <p:nvSpPr>
          <p:cNvPr id="6" name="Text 3"/>
          <p:cNvSpPr/>
          <p:nvPr/>
        </p:nvSpPr>
        <p:spPr>
          <a:xfrm>
            <a:off x="793790" y="4919782"/>
            <a:ext cx="6279356" cy="635079"/>
          </a:xfrm>
          <a:prstGeom prst="rect">
            <a:avLst/>
          </a:prstGeom>
          <a:noFill/>
          <a:ln/>
        </p:spPr>
        <p:txBody>
          <a:bodyPr wrap="square" lIns="0" tIns="0" rIns="0" bIns="0" rtlCol="0" anchor="t"/>
          <a:lstStyle/>
          <a:p>
            <a:pPr marL="342900" indent="-342900" algn="r" rtl="1">
              <a:lnSpc>
                <a:spcPts val="250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تظهر الدراسات أن الجنين يمكنه </a:t>
            </a:r>
            <a:r>
              <a:rPr lang="en-US" b="1" dirty="0">
                <a:solidFill>
                  <a:srgbClr val="4A4A4A"/>
                </a:solidFill>
                <a:latin typeface="Arial" panose="020B0604020202020204" pitchFamily="34" charset="0"/>
                <a:ea typeface="DM Sans" pitchFamily="34" charset="-122"/>
                <a:cs typeface="Arial" panose="020B0604020202020204" pitchFamily="34" charset="0"/>
              </a:rPr>
              <a:t>تتبع الأجسام المتحركة بصرياً</a:t>
            </a:r>
            <a:r>
              <a:rPr lang="en-US" dirty="0">
                <a:solidFill>
                  <a:srgbClr val="4A4A4A"/>
                </a:solidFill>
                <a:latin typeface="Arial" panose="020B0604020202020204" pitchFamily="34" charset="0"/>
                <a:ea typeface="DM Sans" pitchFamily="34" charset="-122"/>
                <a:cs typeface="Arial" panose="020B0604020202020204" pitchFamily="34" charset="0"/>
              </a:rPr>
              <a:t> (حركات اليدين، الحبل السري) في بيئته الرحمية، على الرغم من محدودية الضوء.</a:t>
            </a:r>
            <a:endParaRPr lang="en-US" dirty="0">
              <a:latin typeface="Arial" panose="020B0604020202020204" pitchFamily="34" charset="0"/>
              <a:cs typeface="Arial" panose="020B0604020202020204" pitchFamily="34" charset="0"/>
            </a:endParaRPr>
          </a:p>
        </p:txBody>
      </p:sp>
      <p:sp>
        <p:nvSpPr>
          <p:cNvPr id="7" name="Text 4"/>
          <p:cNvSpPr/>
          <p:nvPr/>
        </p:nvSpPr>
        <p:spPr>
          <a:xfrm>
            <a:off x="793790" y="5624274"/>
            <a:ext cx="6279356" cy="952619"/>
          </a:xfrm>
          <a:prstGeom prst="rect">
            <a:avLst/>
          </a:prstGeom>
          <a:noFill/>
          <a:ln/>
        </p:spPr>
        <p:txBody>
          <a:bodyPr wrap="square" lIns="0" tIns="0" rIns="0" bIns="0" rtlCol="0" anchor="t"/>
          <a:lstStyle/>
          <a:p>
            <a:pPr marL="342900" indent="-342900" algn="r" rtl="1">
              <a:lnSpc>
                <a:spcPts val="2500"/>
              </a:lnSpc>
              <a:buSzPct val="100000"/>
              <a:buChar char="•"/>
            </a:pPr>
            <a:r>
              <a:rPr lang="en-US" dirty="0">
                <a:solidFill>
                  <a:srgbClr val="4A4A4A"/>
                </a:solidFill>
                <a:latin typeface="Arial" panose="020B0604020202020204" pitchFamily="34" charset="0"/>
                <a:ea typeface="DM Sans" pitchFamily="34" charset="-122"/>
                <a:cs typeface="Arial" panose="020B0604020202020204" pitchFamily="34" charset="0"/>
              </a:rPr>
              <a:t>بين الأسبوعين 36 و 40، يكون الجنين قادراً على اكتشاف مصدر ضوء مكثف يخترق جدار بطن الأم (Kiuchi et al., 2000). تؤكد هذه القدرة صور الدماغ التي تظهر استجابة الدماغ الجنيني لهذه المحفزات الضوئية.</a:t>
            </a:r>
            <a:endParaRPr lang="en-US" dirty="0">
              <a:latin typeface="Arial" panose="020B0604020202020204" pitchFamily="34" charset="0"/>
              <a:cs typeface="Arial" panose="020B0604020202020204" pitchFamily="34" charset="0"/>
            </a:endParaRPr>
          </a:p>
        </p:txBody>
      </p:sp>
      <p:sp>
        <p:nvSpPr>
          <p:cNvPr id="8" name="Shape 5"/>
          <p:cNvSpPr/>
          <p:nvPr/>
        </p:nvSpPr>
        <p:spPr>
          <a:xfrm>
            <a:off x="7564874" y="2331006"/>
            <a:ext cx="6279356" cy="1478280"/>
          </a:xfrm>
          <a:prstGeom prst="roundRect">
            <a:avLst>
              <a:gd name="adj" fmla="val 12083"/>
            </a:avLst>
          </a:prstGeom>
          <a:solidFill>
            <a:srgbClr val="FFB3BB"/>
          </a:solidFill>
          <a:ln/>
        </p:spPr>
      </p:sp>
      <p:pic>
        <p:nvPicPr>
          <p:cNvPr id="9" name="Image 1" descr="preencoded.png"/>
          <p:cNvPicPr>
            <a:picLocks noChangeAspect="1"/>
          </p:cNvPicPr>
          <p:nvPr/>
        </p:nvPicPr>
        <p:blipFill>
          <a:blip r:embed="rId4"/>
          <a:stretch>
            <a:fillRect/>
          </a:stretch>
        </p:blipFill>
        <p:spPr>
          <a:xfrm>
            <a:off x="7763232" y="2626281"/>
            <a:ext cx="248007" cy="198358"/>
          </a:xfrm>
          <a:prstGeom prst="rect">
            <a:avLst/>
          </a:prstGeom>
        </p:spPr>
      </p:pic>
      <p:sp>
        <p:nvSpPr>
          <p:cNvPr id="10" name="Text 6"/>
          <p:cNvSpPr/>
          <p:nvPr/>
        </p:nvSpPr>
        <p:spPr>
          <a:xfrm>
            <a:off x="8209598" y="2578894"/>
            <a:ext cx="5436275" cy="952619"/>
          </a:xfrm>
          <a:prstGeom prst="rect">
            <a:avLst/>
          </a:prstGeom>
          <a:noFill/>
          <a:ln/>
        </p:spPr>
        <p:txBody>
          <a:bodyPr wrap="square" lIns="0" tIns="0" rIns="0" bIns="0" rtlCol="0" anchor="t"/>
          <a:lstStyle/>
          <a:p>
            <a:pPr marL="0" indent="0" algn="r" rtl="1">
              <a:lnSpc>
                <a:spcPts val="2500"/>
              </a:lnSpc>
              <a:buNone/>
            </a:pPr>
            <a:r>
              <a:rPr lang="en-US" dirty="0">
                <a:solidFill>
                  <a:srgbClr val="000000"/>
                </a:solidFill>
                <a:latin typeface="Arial" panose="020B0604020202020204" pitchFamily="34" charset="0"/>
                <a:ea typeface="DM Sans" pitchFamily="34" charset="-122"/>
                <a:cs typeface="Arial" panose="020B0604020202020204" pitchFamily="34" charset="0"/>
              </a:rPr>
              <a:t>على الرغم من أن الرؤية تظل غير واضحة داخل الرحم، إلا أن العصب البصري والدماغ يتدربان على معالجة المعلومات البصرية استعداداً للولادة.</a:t>
            </a:r>
            <a:endParaRPr lang="en-US" dirty="0">
              <a:latin typeface="Arial" panose="020B0604020202020204" pitchFamily="34" charset="0"/>
              <a:cs typeface="Arial" panose="020B0604020202020204" pitchFamily="34" charset="0"/>
            </a:endParaRPr>
          </a:p>
        </p:txBody>
      </p:sp>
      <p:pic>
        <p:nvPicPr>
          <p:cNvPr id="11" name="Image 2" descr="preencoded.png"/>
          <p:cNvPicPr>
            <a:picLocks noChangeAspect="1"/>
          </p:cNvPicPr>
          <p:nvPr/>
        </p:nvPicPr>
        <p:blipFill>
          <a:blip r:embed="rId5"/>
          <a:stretch>
            <a:fillRect/>
          </a:stretch>
        </p:blipFill>
        <p:spPr>
          <a:xfrm>
            <a:off x="10420588" y="4032528"/>
            <a:ext cx="3423642" cy="34236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846802" y="1223724"/>
            <a:ext cx="7989808" cy="620078"/>
          </a:xfrm>
          <a:prstGeom prst="rect">
            <a:avLst/>
          </a:prstGeom>
          <a:noFill/>
          <a:ln/>
        </p:spPr>
        <p:txBody>
          <a:bodyPr wrap="none" lIns="0" tIns="0" rIns="0" bIns="0" rtlCol="0" anchor="t"/>
          <a:lstStyle/>
          <a:p>
            <a:pPr marL="0" indent="0" algn="r" rtl="1">
              <a:lnSpc>
                <a:spcPts val="4850"/>
              </a:lnSpc>
              <a:buNone/>
            </a:pPr>
            <a:r>
              <a:rPr lang="en-US" sz="4400" dirty="0">
                <a:solidFill>
                  <a:srgbClr val="9C5461"/>
                </a:solidFill>
                <a:latin typeface="Arial" panose="020B0604020202020204" pitchFamily="34" charset="0"/>
                <a:ea typeface="DM Sans Semi Bold" pitchFamily="34" charset="-122"/>
                <a:cs typeface="Arial" panose="020B0604020202020204" pitchFamily="34" charset="0"/>
              </a:rPr>
              <a:t>التعلم السمعي قبل الولادة: الإيقاع والهدوء</a:t>
            </a:r>
            <a:endParaRPr lang="en-US" sz="4400" dirty="0">
              <a:latin typeface="Arial" panose="020B0604020202020204" pitchFamily="34" charset="0"/>
              <a:cs typeface="Arial" panose="020B0604020202020204" pitchFamily="34" charset="0"/>
            </a:endParaRPr>
          </a:p>
        </p:txBody>
      </p:sp>
      <p:sp>
        <p:nvSpPr>
          <p:cNvPr id="3" name="Text 1"/>
          <p:cNvSpPr/>
          <p:nvPr/>
        </p:nvSpPr>
        <p:spPr>
          <a:xfrm>
            <a:off x="793790" y="2240637"/>
            <a:ext cx="13042821" cy="317540"/>
          </a:xfrm>
          <a:prstGeom prst="rect">
            <a:avLst/>
          </a:prstGeom>
          <a:noFill/>
          <a:ln/>
        </p:spPr>
        <p:txBody>
          <a:bodyPr wrap="non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تعد البيئة الصوتية داخل الرحم مصدراً رئيسياً للتعلم. يلعب إيقاع قلب الأم، على وجه الخصوص، دوراً بالغ الأهمية في تهدئة وتكييف المولود الجديد مع الحياة الخارجية.</a:t>
            </a:r>
            <a:endParaRPr lang="en-US" dirty="0">
              <a:latin typeface="Arial" panose="020B0604020202020204" pitchFamily="34" charset="0"/>
              <a:cs typeface="Arial" panose="020B0604020202020204" pitchFamily="34" charset="0"/>
            </a:endParaRPr>
          </a:p>
        </p:txBody>
      </p:sp>
      <p:sp>
        <p:nvSpPr>
          <p:cNvPr id="4" name="Shape 2"/>
          <p:cNvSpPr/>
          <p:nvPr/>
        </p:nvSpPr>
        <p:spPr>
          <a:xfrm>
            <a:off x="793790" y="2781419"/>
            <a:ext cx="13042821" cy="2111335"/>
          </a:xfrm>
          <a:prstGeom prst="roundRect">
            <a:avLst>
              <a:gd name="adj" fmla="val 8460"/>
            </a:avLst>
          </a:prstGeom>
          <a:solidFill>
            <a:srgbClr val="FFCCD1"/>
          </a:solidFill>
          <a:ln w="7620">
            <a:solidFill>
              <a:srgbClr val="E5B2B7"/>
            </a:solidFill>
            <a:prstDash val="solid"/>
          </a:ln>
          <a:effectLst>
            <a:outerShdw dist="17780" dir="2700000" algn="bl" rotWithShape="0">
              <a:srgbClr val="E5B2B7">
                <a:alpha val="100000"/>
              </a:srgbClr>
            </a:outerShdw>
          </a:effectLst>
        </p:spPr>
      </p:sp>
      <p:sp>
        <p:nvSpPr>
          <p:cNvPr id="5" name="Shape 3"/>
          <p:cNvSpPr/>
          <p:nvPr/>
        </p:nvSpPr>
        <p:spPr>
          <a:xfrm>
            <a:off x="9486543" y="2789039"/>
            <a:ext cx="4342448" cy="2096095"/>
          </a:xfrm>
          <a:prstGeom prst="rect">
            <a:avLst/>
          </a:prstGeom>
          <a:solidFill>
            <a:srgbClr val="FFCCD1"/>
          </a:solidFill>
          <a:ln/>
        </p:spPr>
      </p:sp>
      <p:sp>
        <p:nvSpPr>
          <p:cNvPr id="6" name="Shape 4"/>
          <p:cNvSpPr/>
          <p:nvPr/>
        </p:nvSpPr>
        <p:spPr>
          <a:xfrm>
            <a:off x="9486543" y="2789039"/>
            <a:ext cx="22860" cy="2096095"/>
          </a:xfrm>
          <a:prstGeom prst="roundRect">
            <a:avLst>
              <a:gd name="adj" fmla="val 781396"/>
            </a:avLst>
          </a:prstGeom>
          <a:solidFill>
            <a:srgbClr val="E5B2B7"/>
          </a:solidFill>
          <a:ln/>
        </p:spPr>
      </p:sp>
      <p:sp>
        <p:nvSpPr>
          <p:cNvPr id="7" name="Text 5"/>
          <p:cNvSpPr/>
          <p:nvPr/>
        </p:nvSpPr>
        <p:spPr>
          <a:xfrm>
            <a:off x="11149727" y="2987397"/>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4A4A4A"/>
                </a:solidFill>
                <a:latin typeface="Arial" panose="020B0604020202020204" pitchFamily="34" charset="0"/>
                <a:ea typeface="DM Sans Semi Bold" pitchFamily="34" charset="-122"/>
                <a:cs typeface="Arial" panose="020B0604020202020204" pitchFamily="34" charset="0"/>
              </a:rPr>
              <a:t>دور مهدئ</a:t>
            </a:r>
            <a:endParaRPr lang="en-US" sz="2400" dirty="0">
              <a:latin typeface="Arial" panose="020B0604020202020204" pitchFamily="34" charset="0"/>
              <a:cs typeface="Arial" panose="020B0604020202020204" pitchFamily="34" charset="0"/>
            </a:endParaRPr>
          </a:p>
        </p:txBody>
      </p:sp>
      <p:sp>
        <p:nvSpPr>
          <p:cNvPr id="8" name="Text 6"/>
          <p:cNvSpPr/>
          <p:nvPr/>
        </p:nvSpPr>
        <p:spPr>
          <a:xfrm>
            <a:off x="9982676" y="3416618"/>
            <a:ext cx="3647956" cy="1270159"/>
          </a:xfrm>
          <a:prstGeom prst="rect">
            <a:avLst/>
          </a:prstGeom>
          <a:noFill/>
          <a:ln/>
        </p:spPr>
        <p:txBody>
          <a:bodyPr wrap="squar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يصبح إيقاع قلب الأم، الذي يسمعه الجنين باستمرار لمدة أشهر، صوتاً مألوفاً و</a:t>
            </a:r>
            <a:r>
              <a:rPr lang="en-US" b="1" dirty="0">
                <a:solidFill>
                  <a:srgbClr val="4A4A4A"/>
                </a:solidFill>
                <a:latin typeface="Arial" panose="020B0604020202020204" pitchFamily="34" charset="0"/>
                <a:ea typeface="DM Sans" pitchFamily="34" charset="-122"/>
                <a:cs typeface="Arial" panose="020B0604020202020204" pitchFamily="34" charset="0"/>
              </a:rPr>
              <a:t>مهدئاً</a:t>
            </a:r>
            <a:r>
              <a:rPr lang="en-US" dirty="0">
                <a:solidFill>
                  <a:srgbClr val="4A4A4A"/>
                </a:solidFill>
                <a:latin typeface="Arial" panose="020B0604020202020204" pitchFamily="34" charset="0"/>
                <a:ea typeface="DM Sans" pitchFamily="34" charset="-122"/>
                <a:cs typeface="Arial" panose="020B0604020202020204" pitchFamily="34" charset="0"/>
              </a:rPr>
              <a:t> للمولود الجديد، يذكّره بأمان الرحم، مما يساعده على التكيف في الأوقات العصيبة.</a:t>
            </a:r>
            <a:endParaRPr lang="en-US" dirty="0">
              <a:latin typeface="Arial" panose="020B0604020202020204" pitchFamily="34" charset="0"/>
              <a:cs typeface="Arial" panose="020B0604020202020204" pitchFamily="34" charset="0"/>
            </a:endParaRPr>
          </a:p>
        </p:txBody>
      </p:sp>
      <p:sp>
        <p:nvSpPr>
          <p:cNvPr id="9" name="Shape 7"/>
          <p:cNvSpPr/>
          <p:nvPr/>
        </p:nvSpPr>
        <p:spPr>
          <a:xfrm>
            <a:off x="9238536" y="3588960"/>
            <a:ext cx="496133" cy="496133"/>
          </a:xfrm>
          <a:prstGeom prst="roundRect">
            <a:avLst>
              <a:gd name="adj" fmla="val 36004"/>
            </a:avLst>
          </a:prstGeom>
          <a:solidFill>
            <a:srgbClr val="FFFFFF"/>
          </a:solidFill>
          <a:ln w="22860">
            <a:solidFill>
              <a:srgbClr val="E5B2B7"/>
            </a:solidFill>
            <a:prstDash val="solid"/>
          </a:ln>
          <a:effectLst>
            <a:outerShdw dist="17780" dir="2700000" algn="bl" rotWithShape="0">
              <a:srgbClr val="E5B2B7">
                <a:alpha val="100000"/>
              </a:srgbClr>
            </a:outerShdw>
          </a:effectLst>
        </p:spPr>
      </p:sp>
      <p:pic>
        <p:nvPicPr>
          <p:cNvPr id="10"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2599" y="3712905"/>
            <a:ext cx="248007" cy="248007"/>
          </a:xfrm>
          <a:prstGeom prst="rect">
            <a:avLst/>
          </a:prstGeom>
        </p:spPr>
      </p:pic>
      <p:sp>
        <p:nvSpPr>
          <p:cNvPr id="11" name="Shape 8"/>
          <p:cNvSpPr/>
          <p:nvPr/>
        </p:nvSpPr>
        <p:spPr>
          <a:xfrm>
            <a:off x="5143976" y="2789039"/>
            <a:ext cx="4342567" cy="2096095"/>
          </a:xfrm>
          <a:prstGeom prst="rect">
            <a:avLst/>
          </a:prstGeom>
          <a:solidFill>
            <a:srgbClr val="FFCCD1"/>
          </a:solidFill>
          <a:ln/>
        </p:spPr>
      </p:sp>
      <p:sp>
        <p:nvSpPr>
          <p:cNvPr id="12" name="Shape 9"/>
          <p:cNvSpPr/>
          <p:nvPr/>
        </p:nvSpPr>
        <p:spPr>
          <a:xfrm>
            <a:off x="5143976" y="2789039"/>
            <a:ext cx="22860" cy="2096095"/>
          </a:xfrm>
          <a:prstGeom prst="roundRect">
            <a:avLst>
              <a:gd name="adj" fmla="val 781396"/>
            </a:avLst>
          </a:prstGeom>
          <a:solidFill>
            <a:srgbClr val="E5B2B7"/>
          </a:solidFill>
          <a:ln/>
        </p:spPr>
      </p:sp>
      <p:sp>
        <p:nvSpPr>
          <p:cNvPr id="13" name="Text 10"/>
          <p:cNvSpPr/>
          <p:nvPr/>
        </p:nvSpPr>
        <p:spPr>
          <a:xfrm>
            <a:off x="6509504" y="2987397"/>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4A4A4A"/>
                </a:solidFill>
                <a:latin typeface="Arial" panose="020B0604020202020204" pitchFamily="34" charset="0"/>
                <a:ea typeface="DM Sans Semi Bold" pitchFamily="34" charset="-122"/>
                <a:cs typeface="Arial" panose="020B0604020202020204" pitchFamily="34" charset="0"/>
              </a:rPr>
              <a:t>التجربة التاريخية</a:t>
            </a:r>
            <a:endParaRPr lang="en-US" sz="2400" dirty="0">
              <a:latin typeface="Arial" panose="020B0604020202020204" pitchFamily="34" charset="0"/>
              <a:cs typeface="Arial" panose="020B0604020202020204" pitchFamily="34" charset="0"/>
            </a:endParaRPr>
          </a:p>
        </p:txBody>
      </p:sp>
      <p:sp>
        <p:nvSpPr>
          <p:cNvPr id="14" name="Text 11"/>
          <p:cNvSpPr/>
          <p:nvPr/>
        </p:nvSpPr>
        <p:spPr>
          <a:xfrm>
            <a:off x="5640110" y="3416618"/>
            <a:ext cx="3350300" cy="1270159"/>
          </a:xfrm>
          <a:prstGeom prst="rect">
            <a:avLst/>
          </a:prstGeom>
          <a:noFill/>
          <a:ln/>
        </p:spPr>
        <p:txBody>
          <a:bodyPr wrap="squar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أظهرت التجارب أن تعريض المواليد الخدج لصوت ضربات القلب له آثار مفيدة قابلة للقياس، بما في ذلك فترات نوم أطول وتقليل البكاء.</a:t>
            </a:r>
            <a:endParaRPr lang="en-US" dirty="0">
              <a:latin typeface="Arial" panose="020B0604020202020204" pitchFamily="34" charset="0"/>
              <a:cs typeface="Arial" panose="020B0604020202020204" pitchFamily="34" charset="0"/>
            </a:endParaRPr>
          </a:p>
        </p:txBody>
      </p:sp>
      <p:sp>
        <p:nvSpPr>
          <p:cNvPr id="15" name="Shape 12"/>
          <p:cNvSpPr/>
          <p:nvPr/>
        </p:nvSpPr>
        <p:spPr>
          <a:xfrm>
            <a:off x="4895969" y="3588960"/>
            <a:ext cx="496133" cy="496133"/>
          </a:xfrm>
          <a:prstGeom prst="roundRect">
            <a:avLst>
              <a:gd name="adj" fmla="val 36004"/>
            </a:avLst>
          </a:prstGeom>
          <a:solidFill>
            <a:srgbClr val="FFFFFF"/>
          </a:solidFill>
          <a:ln w="22860">
            <a:solidFill>
              <a:srgbClr val="E5B2B7"/>
            </a:solidFill>
            <a:prstDash val="solid"/>
          </a:ln>
          <a:effectLst>
            <a:outerShdw dist="17780" dir="2700000" algn="bl" rotWithShape="0">
              <a:srgbClr val="E5B2B7">
                <a:alpha val="100000"/>
              </a:srgbClr>
            </a:outerShdw>
          </a:effectLst>
        </p:spPr>
      </p:sp>
      <p:pic>
        <p:nvPicPr>
          <p:cNvPr id="1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0032" y="3712905"/>
            <a:ext cx="248007" cy="248007"/>
          </a:xfrm>
          <a:prstGeom prst="rect">
            <a:avLst/>
          </a:prstGeom>
        </p:spPr>
      </p:pic>
      <p:sp>
        <p:nvSpPr>
          <p:cNvPr id="17" name="Shape 13"/>
          <p:cNvSpPr/>
          <p:nvPr/>
        </p:nvSpPr>
        <p:spPr>
          <a:xfrm>
            <a:off x="801410" y="2789039"/>
            <a:ext cx="4342567" cy="2096095"/>
          </a:xfrm>
          <a:prstGeom prst="roundRect">
            <a:avLst>
              <a:gd name="adj" fmla="val 8522"/>
            </a:avLst>
          </a:prstGeom>
          <a:solidFill>
            <a:srgbClr val="FFCCD1"/>
          </a:solidFill>
          <a:ln/>
        </p:spPr>
      </p:sp>
      <p:sp>
        <p:nvSpPr>
          <p:cNvPr id="18" name="Text 14"/>
          <p:cNvSpPr/>
          <p:nvPr/>
        </p:nvSpPr>
        <p:spPr>
          <a:xfrm>
            <a:off x="2166938" y="2987397"/>
            <a:ext cx="2480905" cy="310158"/>
          </a:xfrm>
          <a:prstGeom prst="rect">
            <a:avLst/>
          </a:prstGeom>
          <a:noFill/>
          <a:ln/>
        </p:spPr>
        <p:txBody>
          <a:bodyPr wrap="none" lIns="0" tIns="0" rIns="0" bIns="0" rtlCol="0" anchor="t"/>
          <a:lstStyle/>
          <a:p>
            <a:pPr marL="0" indent="0" algn="r" rtl="1">
              <a:lnSpc>
                <a:spcPts val="2400"/>
              </a:lnSpc>
              <a:buNone/>
            </a:pPr>
            <a:r>
              <a:rPr lang="en-US" sz="2400" dirty="0">
                <a:solidFill>
                  <a:srgbClr val="4A4A4A"/>
                </a:solidFill>
                <a:latin typeface="Arial" panose="020B0604020202020204" pitchFamily="34" charset="0"/>
                <a:ea typeface="DM Sans Semi Bold" pitchFamily="34" charset="-122"/>
                <a:cs typeface="Arial" panose="020B0604020202020204" pitchFamily="34" charset="0"/>
              </a:rPr>
              <a:t>التأثير على النمو</a:t>
            </a:r>
            <a:endParaRPr lang="en-US" sz="2400" dirty="0">
              <a:latin typeface="Arial" panose="020B0604020202020204" pitchFamily="34" charset="0"/>
              <a:cs typeface="Arial" panose="020B0604020202020204" pitchFamily="34" charset="0"/>
            </a:endParaRPr>
          </a:p>
        </p:txBody>
      </p:sp>
      <p:sp>
        <p:nvSpPr>
          <p:cNvPr id="19" name="Text 15"/>
          <p:cNvSpPr/>
          <p:nvPr/>
        </p:nvSpPr>
        <p:spPr>
          <a:xfrm>
            <a:off x="999768" y="3416618"/>
            <a:ext cx="3648075" cy="1270159"/>
          </a:xfrm>
          <a:prstGeom prst="rect">
            <a:avLst/>
          </a:prstGeom>
          <a:noFill/>
          <a:ln/>
        </p:spPr>
        <p:txBody>
          <a:bodyPr wrap="squar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يمكن أن يكون للتعرض لإيقاع قلب الأم تأثير إيجابي على التطور و</a:t>
            </a:r>
            <a:r>
              <a:rPr lang="en-US" b="1" dirty="0">
                <a:solidFill>
                  <a:srgbClr val="4A4A4A"/>
                </a:solidFill>
                <a:latin typeface="Arial" panose="020B0604020202020204" pitchFamily="34" charset="0"/>
                <a:ea typeface="DM Sans" pitchFamily="34" charset="-122"/>
                <a:cs typeface="Arial" panose="020B0604020202020204" pitchFamily="34" charset="0"/>
              </a:rPr>
              <a:t>زيادة الوزن</a:t>
            </a:r>
            <a:r>
              <a:rPr lang="en-US" dirty="0">
                <a:solidFill>
                  <a:srgbClr val="4A4A4A"/>
                </a:solidFill>
                <a:latin typeface="Arial" panose="020B0604020202020204" pitchFamily="34" charset="0"/>
                <a:ea typeface="DM Sans" pitchFamily="34" charset="-122"/>
                <a:cs typeface="Arial" panose="020B0604020202020204" pitchFamily="34" charset="0"/>
              </a:rPr>
              <a:t> لدى الأطفال، خاصة الخدج، من خلال تعزيز حالة من الهدوء والتنظيم الفسيولوجي.</a:t>
            </a:r>
            <a:endParaRPr lang="en-US" dirty="0">
              <a:latin typeface="Arial" panose="020B0604020202020204" pitchFamily="34" charset="0"/>
              <a:cs typeface="Arial" panose="020B0604020202020204" pitchFamily="34" charset="0"/>
            </a:endParaRPr>
          </a:p>
        </p:txBody>
      </p:sp>
      <p:pic>
        <p:nvPicPr>
          <p:cNvPr id="20" name="Image 2" descr="preencoded.png"/>
          <p:cNvPicPr>
            <a:picLocks noChangeAspect="1"/>
          </p:cNvPicPr>
          <p:nvPr/>
        </p:nvPicPr>
        <p:blipFill>
          <a:blip r:embed="rId7"/>
          <a:stretch>
            <a:fillRect/>
          </a:stretch>
        </p:blipFill>
        <p:spPr>
          <a:xfrm>
            <a:off x="10884337" y="5115997"/>
            <a:ext cx="2952274" cy="1349097"/>
          </a:xfrm>
          <a:prstGeom prst="rect">
            <a:avLst/>
          </a:prstGeom>
        </p:spPr>
      </p:pic>
      <p:sp>
        <p:nvSpPr>
          <p:cNvPr id="21" name="Text 16"/>
          <p:cNvSpPr/>
          <p:nvPr/>
        </p:nvSpPr>
        <p:spPr>
          <a:xfrm>
            <a:off x="793790" y="6688336"/>
            <a:ext cx="13042821" cy="317540"/>
          </a:xfrm>
          <a:prstGeom prst="rect">
            <a:avLst/>
          </a:prstGeom>
          <a:noFill/>
          <a:ln/>
        </p:spPr>
        <p:txBody>
          <a:bodyPr wrap="none" lIns="0" tIns="0" rIns="0" bIns="0" rtlCol="0" anchor="t"/>
          <a:lstStyle/>
          <a:p>
            <a:pPr marL="0" indent="0" algn="r" rtl="1">
              <a:lnSpc>
                <a:spcPts val="2500"/>
              </a:lnSpc>
              <a:buNone/>
            </a:pPr>
            <a:r>
              <a:rPr lang="en-US" dirty="0">
                <a:solidFill>
                  <a:srgbClr val="4A4A4A"/>
                </a:solidFill>
                <a:latin typeface="Arial" panose="020B0604020202020204" pitchFamily="34" charset="0"/>
                <a:ea typeface="DM Sans" pitchFamily="34" charset="-122"/>
                <a:cs typeface="Arial" panose="020B0604020202020204" pitchFamily="34" charset="0"/>
              </a:rPr>
              <a:t>يعمل إيقاع القلب كمرجع زمني وعاطفي للطفل، رابطاً بين الوجود في الرحم والحياة الجديدة.</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292340" y="574715"/>
            <a:ext cx="6544270" cy="496133"/>
          </a:xfrm>
          <a:prstGeom prst="rect">
            <a:avLst/>
          </a:prstGeom>
          <a:noFill/>
          <a:ln/>
        </p:spPr>
        <p:txBody>
          <a:bodyPr wrap="none" lIns="0" tIns="0" rIns="0" bIns="0" rtlCol="0" anchor="t"/>
          <a:lstStyle/>
          <a:p>
            <a:pPr marL="0" indent="0" algn="r" rtl="1">
              <a:lnSpc>
                <a:spcPts val="3900"/>
              </a:lnSpc>
              <a:buNone/>
            </a:pPr>
            <a:r>
              <a:rPr lang="en-US" sz="3600" b="1" dirty="0">
                <a:solidFill>
                  <a:srgbClr val="9C5461"/>
                </a:solidFill>
                <a:latin typeface="Arial" panose="020B0604020202020204" pitchFamily="34" charset="0"/>
                <a:ea typeface="DM Sans Semi Bold" pitchFamily="34" charset="-122"/>
                <a:cs typeface="Arial" panose="020B0604020202020204" pitchFamily="34" charset="0"/>
              </a:rPr>
              <a:t>التعلم السمعي قبل الولادة: أسس اللغة الأم</a:t>
            </a:r>
            <a:endParaRPr lang="en-US" sz="3600" b="1" dirty="0">
              <a:latin typeface="Arial" panose="020B0604020202020204" pitchFamily="34" charset="0"/>
              <a:cs typeface="Arial" panose="020B0604020202020204" pitchFamily="34" charset="0"/>
            </a:endParaRPr>
          </a:p>
        </p:txBody>
      </p:sp>
      <p:sp>
        <p:nvSpPr>
          <p:cNvPr id="3" name="Text 1"/>
          <p:cNvSpPr/>
          <p:nvPr/>
        </p:nvSpPr>
        <p:spPr>
          <a:xfrm>
            <a:off x="793790" y="1388388"/>
            <a:ext cx="13042821" cy="254079"/>
          </a:xfrm>
          <a:prstGeom prst="rect">
            <a:avLst/>
          </a:prstGeom>
          <a:noFill/>
          <a:ln/>
        </p:spPr>
        <p:txBody>
          <a:bodyPr wrap="none" lIns="0" tIns="0" rIns="0" bIns="0" rtlCol="0" anchor="t"/>
          <a:lstStyle/>
          <a:p>
            <a:pPr marL="0" indent="0" algn="r" rtl="1">
              <a:lnSpc>
                <a:spcPts val="20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يشكل التعرض لأصوات اللغة قبل الولادة التفضيلات السمعية واللغوية للمولود الجديد، مما يجعله قادراً على التمييز بين لغته الأم وغيرها من اللغات.</a:t>
            </a:r>
            <a:endParaRPr lang="en-US" sz="1600" b="1" dirty="0">
              <a:latin typeface="Arial" panose="020B0604020202020204" pitchFamily="34" charset="0"/>
              <a:cs typeface="Arial" panose="020B0604020202020204" pitchFamily="34" charset="0"/>
            </a:endParaRPr>
          </a:p>
        </p:txBody>
      </p:sp>
      <p:sp>
        <p:nvSpPr>
          <p:cNvPr id="4" name="Shape 2"/>
          <p:cNvSpPr/>
          <p:nvPr/>
        </p:nvSpPr>
        <p:spPr>
          <a:xfrm>
            <a:off x="9594890" y="2059186"/>
            <a:ext cx="4241721" cy="1937980"/>
          </a:xfrm>
          <a:prstGeom prst="roundRect">
            <a:avLst>
              <a:gd name="adj" fmla="val 5662"/>
            </a:avLst>
          </a:prstGeom>
          <a:solidFill>
            <a:srgbClr val="FFFFFF"/>
          </a:solidFill>
          <a:ln/>
          <a:effectLst>
            <a:outerShdw dist="13970" dir="2700000" algn="bl" rotWithShape="0">
              <a:srgbClr val="E5B2B7">
                <a:alpha val="100000"/>
              </a:srgbClr>
            </a:outerShdw>
          </a:effectLst>
        </p:spPr>
      </p:sp>
      <p:pic>
        <p:nvPicPr>
          <p:cNvPr id="5" name="Image 0" descr="preencoded.png"/>
          <p:cNvPicPr>
            <a:picLocks noChangeAspect="1"/>
          </p:cNvPicPr>
          <p:nvPr/>
        </p:nvPicPr>
        <p:blipFill>
          <a:blip r:embed="rId3"/>
          <a:stretch>
            <a:fillRect/>
          </a:stretch>
        </p:blipFill>
        <p:spPr>
          <a:xfrm>
            <a:off x="9594890" y="2036326"/>
            <a:ext cx="4241721" cy="91440"/>
          </a:xfrm>
          <a:prstGeom prst="rect">
            <a:avLst/>
          </a:prstGeom>
        </p:spPr>
      </p:pic>
      <p:pic>
        <p:nvPicPr>
          <p:cNvPr id="6" name="Image 1" descr="preencoded.png"/>
          <p:cNvPicPr>
            <a:picLocks noChangeAspect="1"/>
          </p:cNvPicPr>
          <p:nvPr/>
        </p:nvPicPr>
        <p:blipFill>
          <a:blip r:embed="rId4"/>
          <a:stretch>
            <a:fillRect/>
          </a:stretch>
        </p:blipFill>
        <p:spPr>
          <a:xfrm>
            <a:off x="11477625" y="1821061"/>
            <a:ext cx="476250" cy="476250"/>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20500" y="1963936"/>
            <a:ext cx="190500" cy="190500"/>
          </a:xfrm>
          <a:prstGeom prst="rect">
            <a:avLst/>
          </a:prstGeom>
        </p:spPr>
      </p:pic>
      <p:sp>
        <p:nvSpPr>
          <p:cNvPr id="8" name="Text 3"/>
          <p:cNvSpPr/>
          <p:nvPr/>
        </p:nvSpPr>
        <p:spPr>
          <a:xfrm>
            <a:off x="11670387" y="2456021"/>
            <a:ext cx="1984653" cy="248007"/>
          </a:xfrm>
          <a:prstGeom prst="rect">
            <a:avLst/>
          </a:prstGeom>
          <a:noFill/>
          <a:ln/>
        </p:spPr>
        <p:txBody>
          <a:bodyPr wrap="none" lIns="0" tIns="0" rIns="0" bIns="0" rtlCol="0" anchor="t"/>
          <a:lstStyle/>
          <a:p>
            <a:pPr marL="0" indent="0" algn="r" rtl="1">
              <a:lnSpc>
                <a:spcPts val="1950"/>
              </a:lnSpc>
              <a:buNone/>
            </a:pPr>
            <a:r>
              <a:rPr lang="en-US" b="1" dirty="0">
                <a:solidFill>
                  <a:srgbClr val="4A4A4A"/>
                </a:solidFill>
                <a:latin typeface="Arial" panose="020B0604020202020204" pitchFamily="34" charset="0"/>
                <a:ea typeface="DM Sans Semi Bold" pitchFamily="34" charset="-122"/>
                <a:cs typeface="Arial" panose="020B0604020202020204" pitchFamily="34" charset="0"/>
              </a:rPr>
              <a:t>التعرف الصوتي</a:t>
            </a:r>
            <a:endParaRPr lang="en-US" b="1" dirty="0">
              <a:latin typeface="Arial" panose="020B0604020202020204" pitchFamily="34" charset="0"/>
              <a:cs typeface="Arial" panose="020B0604020202020204" pitchFamily="34" charset="0"/>
            </a:endParaRPr>
          </a:p>
        </p:txBody>
      </p:sp>
      <p:sp>
        <p:nvSpPr>
          <p:cNvPr id="9" name="Text 4"/>
          <p:cNvSpPr/>
          <p:nvPr/>
        </p:nvSpPr>
        <p:spPr>
          <a:xfrm>
            <a:off x="9776460" y="2799278"/>
            <a:ext cx="3878580" cy="508159"/>
          </a:xfrm>
          <a:prstGeom prst="rect">
            <a:avLst/>
          </a:prstGeom>
          <a:noFill/>
          <a:ln/>
        </p:spPr>
        <p:txBody>
          <a:bodyPr wrap="square" lIns="0" tIns="0" rIns="0" bIns="0" rtlCol="0" anchor="t"/>
          <a:lstStyle/>
          <a:p>
            <a:pPr marL="0" indent="0" algn="r" rtl="1">
              <a:lnSpc>
                <a:spcPts val="20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يُظهر المواليد الجدد تفضيلًا واضحًا لصوت الأم، الذي تعلموا التعرف عليه داخل الرحم، مما يعكس ذاكرة سمعية قوية.</a:t>
            </a:r>
            <a:endParaRPr lang="en-US" sz="1600" b="1" dirty="0">
              <a:latin typeface="Arial" panose="020B0604020202020204" pitchFamily="34" charset="0"/>
              <a:cs typeface="Arial" panose="020B0604020202020204" pitchFamily="34" charset="0"/>
            </a:endParaRPr>
          </a:p>
        </p:txBody>
      </p:sp>
      <p:sp>
        <p:nvSpPr>
          <p:cNvPr id="10" name="Shape 5"/>
          <p:cNvSpPr/>
          <p:nvPr/>
        </p:nvSpPr>
        <p:spPr>
          <a:xfrm>
            <a:off x="5194340" y="2059186"/>
            <a:ext cx="4241840" cy="1937980"/>
          </a:xfrm>
          <a:prstGeom prst="roundRect">
            <a:avLst>
              <a:gd name="adj" fmla="val 5662"/>
            </a:avLst>
          </a:prstGeom>
          <a:solidFill>
            <a:srgbClr val="FFFFFF"/>
          </a:solidFill>
          <a:ln/>
          <a:effectLst>
            <a:outerShdw dist="13970" dir="2700000" algn="bl" rotWithShape="0">
              <a:srgbClr val="E5B2B7">
                <a:alpha val="100000"/>
              </a:srgbClr>
            </a:outerShdw>
          </a:effectLst>
        </p:spPr>
      </p:sp>
      <p:pic>
        <p:nvPicPr>
          <p:cNvPr id="11" name="Image 3" descr="preencoded.png"/>
          <p:cNvPicPr>
            <a:picLocks noChangeAspect="1"/>
          </p:cNvPicPr>
          <p:nvPr/>
        </p:nvPicPr>
        <p:blipFill>
          <a:blip r:embed="rId3"/>
          <a:stretch>
            <a:fillRect/>
          </a:stretch>
        </p:blipFill>
        <p:spPr>
          <a:xfrm>
            <a:off x="5194340" y="2036326"/>
            <a:ext cx="4241840" cy="91440"/>
          </a:xfrm>
          <a:prstGeom prst="rect">
            <a:avLst/>
          </a:prstGeom>
        </p:spPr>
      </p:pic>
      <p:pic>
        <p:nvPicPr>
          <p:cNvPr id="12" name="Image 4" descr="preencoded.png"/>
          <p:cNvPicPr>
            <a:picLocks noChangeAspect="1"/>
          </p:cNvPicPr>
          <p:nvPr/>
        </p:nvPicPr>
        <p:blipFill>
          <a:blip r:embed="rId4"/>
          <a:stretch>
            <a:fillRect/>
          </a:stretch>
        </p:blipFill>
        <p:spPr>
          <a:xfrm>
            <a:off x="7077075" y="1821061"/>
            <a:ext cx="476250" cy="476250"/>
          </a:xfrm>
          <a:prstGeom prst="rect">
            <a:avLst/>
          </a:prstGeom>
        </p:spPr>
      </p:pic>
      <p:pic>
        <p:nvPicPr>
          <p:cNvPr id="13"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19950" y="1963936"/>
            <a:ext cx="190500" cy="190500"/>
          </a:xfrm>
          <a:prstGeom prst="rect">
            <a:avLst/>
          </a:prstGeom>
        </p:spPr>
      </p:pic>
      <p:sp>
        <p:nvSpPr>
          <p:cNvPr id="14" name="Text 6"/>
          <p:cNvSpPr/>
          <p:nvPr/>
        </p:nvSpPr>
        <p:spPr>
          <a:xfrm>
            <a:off x="7269956" y="2456021"/>
            <a:ext cx="1984653" cy="248007"/>
          </a:xfrm>
          <a:prstGeom prst="rect">
            <a:avLst/>
          </a:prstGeom>
          <a:noFill/>
          <a:ln/>
        </p:spPr>
        <p:txBody>
          <a:bodyPr wrap="none" lIns="0" tIns="0" rIns="0" bIns="0" rtlCol="0" anchor="t"/>
          <a:lstStyle/>
          <a:p>
            <a:pPr marL="0" indent="0" algn="r" rtl="1">
              <a:lnSpc>
                <a:spcPts val="1950"/>
              </a:lnSpc>
              <a:buNone/>
            </a:pPr>
            <a:r>
              <a:rPr lang="en-US" b="1" dirty="0">
                <a:solidFill>
                  <a:srgbClr val="4A4A4A"/>
                </a:solidFill>
                <a:latin typeface="Arial" panose="020B0604020202020204" pitchFamily="34" charset="0"/>
                <a:ea typeface="DM Sans Semi Bold" pitchFamily="34" charset="-122"/>
                <a:cs typeface="Arial" panose="020B0604020202020204" pitchFamily="34" charset="0"/>
              </a:rPr>
              <a:t>اللغة الأم (Prosody)</a:t>
            </a:r>
            <a:endParaRPr lang="en-US" b="1" dirty="0">
              <a:latin typeface="Arial" panose="020B0604020202020204" pitchFamily="34" charset="0"/>
              <a:cs typeface="Arial" panose="020B0604020202020204" pitchFamily="34" charset="0"/>
            </a:endParaRPr>
          </a:p>
        </p:txBody>
      </p:sp>
      <p:sp>
        <p:nvSpPr>
          <p:cNvPr id="15" name="Text 7"/>
          <p:cNvSpPr/>
          <p:nvPr/>
        </p:nvSpPr>
        <p:spPr>
          <a:xfrm>
            <a:off x="5375910" y="2799278"/>
            <a:ext cx="3878699" cy="762238"/>
          </a:xfrm>
          <a:prstGeom prst="rect">
            <a:avLst/>
          </a:prstGeom>
          <a:noFill/>
          <a:ln/>
        </p:spPr>
        <p:txBody>
          <a:bodyPr wrap="square" lIns="0" tIns="0" rIns="0" bIns="0" rtlCol="0" anchor="t"/>
          <a:lstStyle/>
          <a:p>
            <a:pPr marL="0" indent="0" algn="r" rtl="1">
              <a:lnSpc>
                <a:spcPts val="20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يظهر الأطفال أيضاً تفضيلاً لإيقاع ونبرة (البروزودي) اللغة التي تحدثتها أمهم أثناء الحمل، مما يدل على أنهم يتعلمون السمات الموسيقية للغة.</a:t>
            </a:r>
            <a:endParaRPr lang="en-US" sz="1600" b="1" dirty="0">
              <a:latin typeface="Arial" panose="020B0604020202020204" pitchFamily="34" charset="0"/>
              <a:cs typeface="Arial" panose="020B0604020202020204" pitchFamily="34" charset="0"/>
            </a:endParaRPr>
          </a:p>
        </p:txBody>
      </p:sp>
      <p:sp>
        <p:nvSpPr>
          <p:cNvPr id="16" name="Shape 8"/>
          <p:cNvSpPr/>
          <p:nvPr/>
        </p:nvSpPr>
        <p:spPr>
          <a:xfrm>
            <a:off x="793909" y="2059186"/>
            <a:ext cx="4241721" cy="1937980"/>
          </a:xfrm>
          <a:prstGeom prst="roundRect">
            <a:avLst>
              <a:gd name="adj" fmla="val 5662"/>
            </a:avLst>
          </a:prstGeom>
          <a:solidFill>
            <a:srgbClr val="FFFFFF"/>
          </a:solidFill>
          <a:ln/>
          <a:effectLst>
            <a:outerShdw dist="13970" dir="2700000" algn="bl" rotWithShape="0">
              <a:srgbClr val="E5B2B7">
                <a:alpha val="100000"/>
              </a:srgbClr>
            </a:outerShdw>
          </a:effectLst>
        </p:spPr>
      </p:sp>
      <p:pic>
        <p:nvPicPr>
          <p:cNvPr id="17" name="Image 6" descr="preencoded.png"/>
          <p:cNvPicPr>
            <a:picLocks noChangeAspect="1"/>
          </p:cNvPicPr>
          <p:nvPr/>
        </p:nvPicPr>
        <p:blipFill>
          <a:blip r:embed="rId3"/>
          <a:stretch>
            <a:fillRect/>
          </a:stretch>
        </p:blipFill>
        <p:spPr>
          <a:xfrm>
            <a:off x="793909" y="2036326"/>
            <a:ext cx="4241721" cy="91440"/>
          </a:xfrm>
          <a:prstGeom prst="rect">
            <a:avLst/>
          </a:prstGeom>
        </p:spPr>
      </p:pic>
      <p:pic>
        <p:nvPicPr>
          <p:cNvPr id="18" name="Image 7" descr="preencoded.png"/>
          <p:cNvPicPr>
            <a:picLocks noChangeAspect="1"/>
          </p:cNvPicPr>
          <p:nvPr/>
        </p:nvPicPr>
        <p:blipFill>
          <a:blip r:embed="rId4"/>
          <a:stretch>
            <a:fillRect/>
          </a:stretch>
        </p:blipFill>
        <p:spPr>
          <a:xfrm>
            <a:off x="2676644" y="1821061"/>
            <a:ext cx="476250" cy="476250"/>
          </a:xfrm>
          <a:prstGeom prst="rect">
            <a:avLst/>
          </a:prstGeom>
        </p:spPr>
      </p:pic>
      <p:pic>
        <p:nvPicPr>
          <p:cNvPr id="19" name="Image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9519" y="1963936"/>
            <a:ext cx="190500" cy="190500"/>
          </a:xfrm>
          <a:prstGeom prst="rect">
            <a:avLst/>
          </a:prstGeom>
        </p:spPr>
      </p:pic>
      <p:sp>
        <p:nvSpPr>
          <p:cNvPr id="20" name="Text 9"/>
          <p:cNvSpPr/>
          <p:nvPr/>
        </p:nvSpPr>
        <p:spPr>
          <a:xfrm>
            <a:off x="2869406" y="2456021"/>
            <a:ext cx="1984653" cy="248007"/>
          </a:xfrm>
          <a:prstGeom prst="rect">
            <a:avLst/>
          </a:prstGeom>
          <a:noFill/>
          <a:ln/>
        </p:spPr>
        <p:txBody>
          <a:bodyPr wrap="none" lIns="0" tIns="0" rIns="0" bIns="0" rtlCol="0" anchor="t"/>
          <a:lstStyle/>
          <a:p>
            <a:pPr marL="0" indent="0" algn="r" rtl="1">
              <a:lnSpc>
                <a:spcPts val="1950"/>
              </a:lnSpc>
              <a:buNone/>
            </a:pPr>
            <a:r>
              <a:rPr lang="en-US" b="1" dirty="0">
                <a:solidFill>
                  <a:srgbClr val="4A4A4A"/>
                </a:solidFill>
                <a:latin typeface="Arial" panose="020B0604020202020204" pitchFamily="34" charset="0"/>
                <a:ea typeface="DM Sans Semi Bold" pitchFamily="34" charset="-122"/>
                <a:cs typeface="Arial" panose="020B0604020202020204" pitchFamily="34" charset="0"/>
              </a:rPr>
              <a:t>تجربة "القط في القبعة"</a:t>
            </a:r>
            <a:endParaRPr lang="en-US" b="1" dirty="0">
              <a:latin typeface="Arial" panose="020B0604020202020204" pitchFamily="34" charset="0"/>
              <a:cs typeface="Arial" panose="020B0604020202020204" pitchFamily="34" charset="0"/>
            </a:endParaRPr>
          </a:p>
        </p:txBody>
      </p:sp>
      <p:sp>
        <p:nvSpPr>
          <p:cNvPr id="21" name="Text 10"/>
          <p:cNvSpPr/>
          <p:nvPr/>
        </p:nvSpPr>
        <p:spPr>
          <a:xfrm>
            <a:off x="975479" y="2799278"/>
            <a:ext cx="3878580" cy="1016318"/>
          </a:xfrm>
          <a:prstGeom prst="rect">
            <a:avLst/>
          </a:prstGeom>
          <a:noFill/>
          <a:ln/>
        </p:spPr>
        <p:txBody>
          <a:bodyPr wrap="square" lIns="0" tIns="0" rIns="0" bIns="0" rtlCol="0" anchor="t"/>
          <a:lstStyle/>
          <a:p>
            <a:pPr marL="0" indent="0" algn="r" rtl="1">
              <a:lnSpc>
                <a:spcPts val="20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أثبتت تجربة DeCasper و Spence الشهيرة (1986) أن المواليد الجدد يفضلون الاستماع إلى القصص التي قرئت لهم بانتظام خلال الأشهر الأخيرة من الحمل، مؤكدة الذاكرة السمعية المذهلة للجنين.</a:t>
            </a:r>
            <a:endParaRPr lang="en-US" sz="1600" b="1" dirty="0">
              <a:latin typeface="Arial" panose="020B0604020202020204" pitchFamily="34" charset="0"/>
              <a:cs typeface="Arial" panose="020B0604020202020204" pitchFamily="34" charset="0"/>
            </a:endParaRPr>
          </a:p>
        </p:txBody>
      </p:sp>
      <p:pic>
        <p:nvPicPr>
          <p:cNvPr id="22" name="Image 9" descr="preencoded.png"/>
          <p:cNvPicPr>
            <a:picLocks noChangeAspect="1"/>
          </p:cNvPicPr>
          <p:nvPr/>
        </p:nvPicPr>
        <p:blipFill>
          <a:blip r:embed="rId11"/>
          <a:stretch>
            <a:fillRect/>
          </a:stretch>
        </p:blipFill>
        <p:spPr>
          <a:xfrm>
            <a:off x="5037653" y="4354354"/>
            <a:ext cx="2083951" cy="1561505"/>
          </a:xfrm>
          <a:prstGeom prst="rect">
            <a:avLst/>
          </a:prstGeom>
        </p:spPr>
      </p:pic>
      <p:pic>
        <p:nvPicPr>
          <p:cNvPr id="23" name="Image 10" descr="preencoded.png"/>
          <p:cNvPicPr>
            <a:picLocks noChangeAspect="1"/>
          </p:cNvPicPr>
          <p:nvPr/>
        </p:nvPicPr>
        <p:blipFill>
          <a:blip r:embed="rId12"/>
          <a:stretch>
            <a:fillRect/>
          </a:stretch>
        </p:blipFill>
        <p:spPr>
          <a:xfrm>
            <a:off x="11154966" y="4354354"/>
            <a:ext cx="2689265" cy="2689265"/>
          </a:xfrm>
          <a:prstGeom prst="rect">
            <a:avLst/>
          </a:prstGeom>
        </p:spPr>
      </p:pic>
      <p:sp>
        <p:nvSpPr>
          <p:cNvPr id="24" name="Text 11"/>
          <p:cNvSpPr/>
          <p:nvPr/>
        </p:nvSpPr>
        <p:spPr>
          <a:xfrm>
            <a:off x="793790" y="7400806"/>
            <a:ext cx="13042821" cy="254079"/>
          </a:xfrm>
          <a:prstGeom prst="rect">
            <a:avLst/>
          </a:prstGeom>
          <a:noFill/>
          <a:ln/>
        </p:spPr>
        <p:txBody>
          <a:bodyPr wrap="none" lIns="0" tIns="0" rIns="0" bIns="0" rtlCol="0" anchor="t"/>
          <a:lstStyle/>
          <a:p>
            <a:pPr marL="0" indent="0" algn="r" rtl="1">
              <a:lnSpc>
                <a:spcPts val="2000"/>
              </a:lnSpc>
              <a:buNone/>
            </a:pPr>
            <a:r>
              <a:rPr lang="en-US" sz="1600" b="1" dirty="0">
                <a:solidFill>
                  <a:srgbClr val="4A4A4A"/>
                </a:solidFill>
                <a:latin typeface="Arial" panose="020B0604020202020204" pitchFamily="34" charset="0"/>
                <a:ea typeface="DM Sans" pitchFamily="34" charset="-122"/>
                <a:cs typeface="Arial" panose="020B0604020202020204" pitchFamily="34" charset="0"/>
              </a:rPr>
              <a:t>هذه التفضيلات اللغوية المبكرة هي حجر الزاوية في اكتساب اللغة بعد الولادة، وتزيد من ترابط الطفل بوالدته.</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1292</Words>
  <Application>Microsoft Office PowerPoint</Application>
  <PresentationFormat>Custom</PresentationFormat>
  <Paragraphs>93</Paragraphs>
  <Slides>10</Slides>
  <Notes>10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10</vt:i4>
      </vt:variant>
    </vt:vector>
  </HeadingPairs>
  <TitlesOfParts>
    <vt:vector size="12"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tima borsali</cp:lastModifiedBy>
  <cp:revision>2</cp:revision>
  <dcterms:created xsi:type="dcterms:W3CDTF">2025-11-10T18:51:18Z</dcterms:created>
  <dcterms:modified xsi:type="dcterms:W3CDTF">2025-11-10T18:58:13Z</dcterms:modified>
</cp:coreProperties>
</file>