
<file path=[Content_Types].xml><?xml version="1.0" encoding="utf-8"?>
<Types xmlns="http://schemas.openxmlformats.org/package/2006/content-types">
  <Default Extension="fntdata" ContentType="application/x-fontdata"/>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48" r:id="rId1"/>
  </p:sldMasterIdLst>
  <p:notesMasterIdLst>
    <p:notesMasterId r:id="rId8"/>
  </p:notesMasterIdLst>
  <p:sldIdLst>
    <p:sldId id="256" r:id="rId2"/>
    <p:sldId id="257" r:id="rId3"/>
    <p:sldId id="258" r:id="rId4"/>
    <p:sldId id="259" r:id="rId5"/>
    <p:sldId id="260" r:id="rId6"/>
    <p:sldId id="261" r:id="rId7"/>
  </p:sldIdLst>
  <p:sldSz cx="7562850" cy="10688638"/>
  <p:notesSz cx="10688638" cy="7562850"/>
  <p:embeddedFontLst>
    <p:embeddedFont>
      <p:font typeface="Inter" panose="020B0604020202020204" charset="0"/>
      <p:regular r:id="rId9"/>
    </p:embeddedFont>
  </p:embeddedFontLst>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8FBFD"/>
    <a:srgbClr val="F9FBF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11"/>
    <p:restoredTop sz="94610"/>
  </p:normalViewPr>
  <p:slideViewPr>
    <p:cSldViewPr snapToGrid="0" snapToObjects="1">
      <p:cViewPr varScale="1">
        <p:scale>
          <a:sx n="41" d="100"/>
          <a:sy n="41" d="100"/>
        </p:scale>
        <p:origin x="2204" y="2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notesMaster" Target="notesMasters/notesMaster1.xml"/><Relationship Id="rId13"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font" Target="fonts/font1.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540158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a:t>
            </a:fld>
            <a:endParaRPr lang="en-US"/>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3.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4.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5.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6.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7.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Slide 1 master">
    <p:bg>
      <p:bgPr>
        <a:solidFill>
          <a:srgbClr val="000000"/>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7562026" cy="10689336"/>
          </a:xfrm>
          <a:prstGeom prst="rect">
            <a:avLst/>
          </a:prstGeom>
        </p:spPr>
      </p:pic>
      <p:sp>
        <p:nvSpPr>
          <p:cNvPr id="3" name="Shape 0"/>
          <p:cNvSpPr/>
          <p:nvPr/>
        </p:nvSpPr>
        <p:spPr>
          <a:xfrm>
            <a:off x="0" y="0"/>
            <a:ext cx="7562026" cy="10689336"/>
          </a:xfrm>
          <a:prstGeom prst="rect">
            <a:avLst/>
          </a:prstGeom>
          <a:solidFill>
            <a:srgbClr val="FFFFFF">
              <a:alpha val="95000"/>
            </a:srgbClr>
          </a:solidFill>
          <a:ln/>
        </p:spPr>
      </p:sp>
      <p:pic>
        <p:nvPicPr>
          <p:cNvPr id="4" name="Image 1" descr="preencoded.png">
            <a:hlinkClick r:id="rId3"/>
          </p:cNvPr>
          <p:cNvPicPr>
            <a:picLocks noChangeAspect="1"/>
          </p:cNvPicPr>
          <p:nvPr/>
        </p:nvPicPr>
        <p:blipFill>
          <a:blip r:embed="rId4"/>
          <a:stretch>
            <a:fillRect/>
          </a:stretch>
        </p:blipFill>
        <p:spPr>
          <a:xfrm>
            <a:off x="5770903" y="10209276"/>
            <a:ext cx="1722605" cy="411480"/>
          </a:xfrm>
          <a:prstGeom prst="rect">
            <a:avLst/>
          </a:prstGeom>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Slide 2 master">
    <p:bg>
      <p:bgPr>
        <a:solidFill>
          <a:srgbClr val="000000"/>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7562026" cy="10689336"/>
          </a:xfrm>
          <a:prstGeom prst="rect">
            <a:avLst/>
          </a:prstGeom>
        </p:spPr>
      </p:pic>
      <p:sp>
        <p:nvSpPr>
          <p:cNvPr id="3" name="Shape 0"/>
          <p:cNvSpPr/>
          <p:nvPr/>
        </p:nvSpPr>
        <p:spPr>
          <a:xfrm>
            <a:off x="0" y="0"/>
            <a:ext cx="7562026" cy="10689336"/>
          </a:xfrm>
          <a:prstGeom prst="rect">
            <a:avLst/>
          </a:prstGeom>
          <a:solidFill>
            <a:srgbClr val="FFFFFF">
              <a:alpha val="95000"/>
            </a:srgbClr>
          </a:solidFill>
          <a:ln/>
        </p:spPr>
      </p:sp>
      <p:pic>
        <p:nvPicPr>
          <p:cNvPr id="4" name="Image 1" descr="preencoded.png">
            <a:hlinkClick r:id="rId3"/>
          </p:cNvPr>
          <p:cNvPicPr>
            <a:picLocks noChangeAspect="1"/>
          </p:cNvPicPr>
          <p:nvPr/>
        </p:nvPicPr>
        <p:blipFill>
          <a:blip r:embed="rId4"/>
          <a:stretch>
            <a:fillRect/>
          </a:stretch>
        </p:blipFill>
        <p:spPr>
          <a:xfrm>
            <a:off x="5770903" y="10209276"/>
            <a:ext cx="1722605" cy="411480"/>
          </a:xfrm>
          <a:prstGeom prst="rect">
            <a:avLst/>
          </a:prstGeom>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Slide 3 master">
    <p:bg>
      <p:bgPr>
        <a:solidFill>
          <a:srgbClr val="000000"/>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7562026" cy="10689336"/>
          </a:xfrm>
          <a:prstGeom prst="rect">
            <a:avLst/>
          </a:prstGeom>
        </p:spPr>
      </p:pic>
      <p:sp>
        <p:nvSpPr>
          <p:cNvPr id="3" name="Shape 0"/>
          <p:cNvSpPr/>
          <p:nvPr/>
        </p:nvSpPr>
        <p:spPr>
          <a:xfrm>
            <a:off x="0" y="0"/>
            <a:ext cx="7562026" cy="10689336"/>
          </a:xfrm>
          <a:prstGeom prst="rect">
            <a:avLst/>
          </a:prstGeom>
          <a:solidFill>
            <a:srgbClr val="FFFFFF">
              <a:alpha val="95000"/>
            </a:srgbClr>
          </a:solidFill>
          <a:ln/>
        </p:spPr>
      </p:sp>
      <p:pic>
        <p:nvPicPr>
          <p:cNvPr id="4" name="Image 1" descr="preencoded.png">
            <a:hlinkClick r:id="rId3"/>
          </p:cNvPr>
          <p:cNvPicPr>
            <a:picLocks noChangeAspect="1"/>
          </p:cNvPicPr>
          <p:nvPr/>
        </p:nvPicPr>
        <p:blipFill>
          <a:blip r:embed="rId4"/>
          <a:stretch>
            <a:fillRect/>
          </a:stretch>
        </p:blipFill>
        <p:spPr>
          <a:xfrm>
            <a:off x="5770903" y="10209276"/>
            <a:ext cx="1722605" cy="411480"/>
          </a:xfrm>
          <a:prstGeom prst="rect">
            <a:avLst/>
          </a:prstGeom>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Slide 4 master">
    <p:bg>
      <p:bgPr>
        <a:solidFill>
          <a:srgbClr val="000000"/>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7562026" cy="10689336"/>
          </a:xfrm>
          <a:prstGeom prst="rect">
            <a:avLst/>
          </a:prstGeom>
        </p:spPr>
      </p:pic>
      <p:sp>
        <p:nvSpPr>
          <p:cNvPr id="3" name="Shape 0"/>
          <p:cNvSpPr/>
          <p:nvPr/>
        </p:nvSpPr>
        <p:spPr>
          <a:xfrm>
            <a:off x="0" y="0"/>
            <a:ext cx="7562026" cy="10689336"/>
          </a:xfrm>
          <a:prstGeom prst="rect">
            <a:avLst/>
          </a:prstGeom>
          <a:solidFill>
            <a:srgbClr val="FFFFFF">
              <a:alpha val="95000"/>
            </a:srgbClr>
          </a:solidFill>
          <a:ln/>
        </p:spPr>
      </p:sp>
      <p:pic>
        <p:nvPicPr>
          <p:cNvPr id="4" name="Image 1" descr="preencoded.png">
            <a:hlinkClick r:id="rId3"/>
          </p:cNvPr>
          <p:cNvPicPr>
            <a:picLocks noChangeAspect="1"/>
          </p:cNvPicPr>
          <p:nvPr/>
        </p:nvPicPr>
        <p:blipFill>
          <a:blip r:embed="rId4"/>
          <a:stretch>
            <a:fillRect/>
          </a:stretch>
        </p:blipFill>
        <p:spPr>
          <a:xfrm>
            <a:off x="5770903" y="10209276"/>
            <a:ext cx="1722605" cy="411480"/>
          </a:xfrm>
          <a:prstGeom prst="rect">
            <a:avLst/>
          </a:prstGeom>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Slide 5 master">
    <p:bg>
      <p:bgPr>
        <a:solidFill>
          <a:srgbClr val="000000"/>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7562026" cy="10689336"/>
          </a:xfrm>
          <a:prstGeom prst="rect">
            <a:avLst/>
          </a:prstGeom>
        </p:spPr>
      </p:pic>
      <p:sp>
        <p:nvSpPr>
          <p:cNvPr id="3" name="Shape 0"/>
          <p:cNvSpPr/>
          <p:nvPr/>
        </p:nvSpPr>
        <p:spPr>
          <a:xfrm>
            <a:off x="0" y="0"/>
            <a:ext cx="7562026" cy="10689336"/>
          </a:xfrm>
          <a:prstGeom prst="rect">
            <a:avLst/>
          </a:prstGeom>
          <a:solidFill>
            <a:srgbClr val="FFFFFF">
              <a:alpha val="95000"/>
            </a:srgbClr>
          </a:solidFill>
          <a:ln/>
        </p:spPr>
      </p:sp>
      <p:pic>
        <p:nvPicPr>
          <p:cNvPr id="4" name="Image 1" descr="preencoded.png">
            <a:hlinkClick r:id="rId3"/>
          </p:cNvPr>
          <p:cNvPicPr>
            <a:picLocks noChangeAspect="1"/>
          </p:cNvPicPr>
          <p:nvPr/>
        </p:nvPicPr>
        <p:blipFill>
          <a:blip r:embed="rId4"/>
          <a:stretch>
            <a:fillRect/>
          </a:stretch>
        </p:blipFill>
        <p:spPr>
          <a:xfrm>
            <a:off x="5770903" y="10209276"/>
            <a:ext cx="1722605" cy="411480"/>
          </a:xfrm>
          <a:prstGeom prst="rect">
            <a:avLst/>
          </a:prstGeom>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Slide 6 master">
    <p:bg>
      <p:bgPr>
        <a:solidFill>
          <a:srgbClr val="000000"/>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7562026" cy="10689336"/>
          </a:xfrm>
          <a:prstGeom prst="rect">
            <a:avLst/>
          </a:prstGeom>
        </p:spPr>
      </p:pic>
      <p:sp>
        <p:nvSpPr>
          <p:cNvPr id="3" name="Shape 0"/>
          <p:cNvSpPr/>
          <p:nvPr/>
        </p:nvSpPr>
        <p:spPr>
          <a:xfrm>
            <a:off x="0" y="0"/>
            <a:ext cx="7562026" cy="10689336"/>
          </a:xfrm>
          <a:prstGeom prst="rect">
            <a:avLst/>
          </a:prstGeom>
          <a:solidFill>
            <a:srgbClr val="FFFFFF">
              <a:alpha val="95000"/>
            </a:srgbClr>
          </a:solidFill>
          <a:ln/>
        </p:spPr>
      </p:sp>
      <p:pic>
        <p:nvPicPr>
          <p:cNvPr id="4" name="Image 1" descr="preencoded.png">
            <a:hlinkClick r:id="rId3"/>
          </p:cNvPr>
          <p:cNvPicPr>
            <a:picLocks noChangeAspect="1"/>
          </p:cNvPicPr>
          <p:nvPr/>
        </p:nvPicPr>
        <p:blipFill>
          <a:blip r:embed="rId4"/>
          <a:stretch>
            <a:fillRect/>
          </a:stretch>
        </p:blipFill>
        <p:spPr>
          <a:xfrm>
            <a:off x="5770903" y="10209276"/>
            <a:ext cx="1722605" cy="411480"/>
          </a:xfrm>
          <a:prstGeom prst="rect">
            <a:avLst/>
          </a:prstGeom>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4.svg"/><Relationship Id="rId7" Type="http://schemas.openxmlformats.org/officeDocument/2006/relationships/image" Target="../media/image8.svg"/><Relationship Id="rId2" Type="http://schemas.openxmlformats.org/officeDocument/2006/relationships/notesSlide" Target="../notesSlides/notesSlide4.xml"/><Relationship Id="rId1" Type="http://schemas.openxmlformats.org/officeDocument/2006/relationships/slideLayout" Target="../slideLayouts/slideLayout5.xml"/><Relationship Id="rId6" Type="http://schemas.openxmlformats.org/officeDocument/2006/relationships/image" Target="../media/image7.svg"/><Relationship Id="rId5" Type="http://schemas.openxmlformats.org/officeDocument/2006/relationships/image" Target="../media/image6.svg"/><Relationship Id="rId4" Type="http://schemas.openxmlformats.org/officeDocument/2006/relationships/image" Target="../media/image5.sv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8" Type="http://schemas.openxmlformats.org/officeDocument/2006/relationships/image" Target="../media/image14.svg"/><Relationship Id="rId3" Type="http://schemas.openxmlformats.org/officeDocument/2006/relationships/image" Target="../media/image9.svg"/><Relationship Id="rId7" Type="http://schemas.openxmlformats.org/officeDocument/2006/relationships/image" Target="../media/image13.svg"/><Relationship Id="rId12" Type="http://schemas.openxmlformats.org/officeDocument/2006/relationships/image" Target="../media/image18.sv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12.svg"/><Relationship Id="rId11" Type="http://schemas.openxmlformats.org/officeDocument/2006/relationships/image" Target="../media/image17.svg"/><Relationship Id="rId5" Type="http://schemas.openxmlformats.org/officeDocument/2006/relationships/image" Target="../media/image11.svg"/><Relationship Id="rId10" Type="http://schemas.openxmlformats.org/officeDocument/2006/relationships/image" Target="../media/image16.svg"/><Relationship Id="rId4" Type="http://schemas.openxmlformats.org/officeDocument/2006/relationships/image" Target="../media/image10.svg"/><Relationship Id="rId9" Type="http://schemas.openxmlformats.org/officeDocument/2006/relationships/image" Target="../media/image15.svg"/></Relationships>
</file>

<file path=ppt/slides/slide1.xml><?xml version="1.0" encoding="utf-8"?>
<p:sld xmlns:a="http://schemas.openxmlformats.org/drawingml/2006/main" xmlns:r="http://schemas.openxmlformats.org/officeDocument/2006/relationships" xmlns:p="http://schemas.openxmlformats.org/presentationml/2006/main">
  <p:cSld name="Slide 1">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7562026" cy="10689336"/>
          </a:xfrm>
          <a:prstGeom prst="rect">
            <a:avLst/>
          </a:prstGeom>
        </p:spPr>
      </p:pic>
      <p:sp>
        <p:nvSpPr>
          <p:cNvPr id="3" name="Shape 0"/>
          <p:cNvSpPr/>
          <p:nvPr/>
        </p:nvSpPr>
        <p:spPr>
          <a:xfrm>
            <a:off x="0" y="61992"/>
            <a:ext cx="7562026" cy="10689336"/>
          </a:xfrm>
          <a:prstGeom prst="rect">
            <a:avLst/>
          </a:prstGeom>
          <a:solidFill>
            <a:srgbClr val="FFFFFF">
              <a:alpha val="85000"/>
            </a:srgbClr>
          </a:solidFill>
          <a:ln/>
        </p:spPr>
      </p:sp>
      <p:sp>
        <p:nvSpPr>
          <p:cNvPr id="4" name="Text 1"/>
          <p:cNvSpPr/>
          <p:nvPr/>
        </p:nvSpPr>
        <p:spPr>
          <a:xfrm>
            <a:off x="485616" y="4790927"/>
            <a:ext cx="4255644" cy="455277"/>
          </a:xfrm>
          <a:prstGeom prst="rect">
            <a:avLst/>
          </a:prstGeom>
          <a:noFill/>
          <a:ln/>
        </p:spPr>
        <p:txBody>
          <a:bodyPr wrap="none" lIns="0" tIns="0" rIns="0" bIns="0" rtlCol="0" anchor="t"/>
          <a:lstStyle/>
          <a:p>
            <a:pPr marL="0" indent="0" algn="l">
              <a:lnSpc>
                <a:spcPts val="3550"/>
              </a:lnSpc>
              <a:buNone/>
            </a:pPr>
            <a:r>
              <a:rPr lang="en-US" sz="2850" b="1" dirty="0">
                <a:solidFill>
                  <a:srgbClr val="000000"/>
                </a:solidFill>
                <a:latin typeface="Petrona Bold" pitchFamily="34" charset="0"/>
                <a:ea typeface="Petrona Bold" pitchFamily="34" charset="-122"/>
                <a:cs typeface="Petrona Bold" pitchFamily="34" charset="-120"/>
              </a:rPr>
              <a:t>Individual memory styles</a:t>
            </a:r>
            <a:endParaRPr lang="en-US" sz="2850" dirty="0"/>
          </a:p>
        </p:txBody>
      </p:sp>
      <p:sp>
        <p:nvSpPr>
          <p:cNvPr id="5" name="Text 2"/>
          <p:cNvSpPr/>
          <p:nvPr/>
        </p:nvSpPr>
        <p:spPr>
          <a:xfrm>
            <a:off x="485616" y="5454333"/>
            <a:ext cx="6590795" cy="444076"/>
          </a:xfrm>
          <a:prstGeom prst="rect">
            <a:avLst/>
          </a:prstGeom>
          <a:noFill/>
          <a:ln/>
        </p:spPr>
        <p:txBody>
          <a:bodyPr wrap="square" lIns="0" tIns="0" rIns="0" bIns="0" rtlCol="0" anchor="t"/>
          <a:lstStyle/>
          <a:p>
            <a:pPr marL="0" indent="0" algn="l">
              <a:lnSpc>
                <a:spcPts val="1700"/>
              </a:lnSpc>
              <a:buNone/>
            </a:pPr>
            <a:r>
              <a:rPr lang="en-US" sz="1050" b="1" dirty="0">
                <a:solidFill>
                  <a:srgbClr val="272525"/>
                </a:solidFill>
                <a:latin typeface="Inter" pitchFamily="34" charset="0"/>
                <a:ea typeface="Inter" pitchFamily="34" charset="-122"/>
                <a:cs typeface="Inter" pitchFamily="34" charset="-120"/>
              </a:rPr>
              <a:t>We all have a combination of memory strategies that work best for us. We each use varied strategies to remember different kinds of information.</a:t>
            </a:r>
            <a:endParaRPr lang="en-US" sz="1050"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name="Slide 2">
    <p:spTree>
      <p:nvGrpSpPr>
        <p:cNvPr id="1" name=""/>
        <p:cNvGrpSpPr/>
        <p:nvPr/>
      </p:nvGrpSpPr>
      <p:grpSpPr>
        <a:xfrm>
          <a:off x="0" y="0"/>
          <a:ext cx="0" cy="0"/>
          <a:chOff x="0" y="0"/>
          <a:chExt cx="0" cy="0"/>
        </a:xfrm>
      </p:grpSpPr>
      <p:sp>
        <p:nvSpPr>
          <p:cNvPr id="2" name="Text 0"/>
          <p:cNvSpPr/>
          <p:nvPr/>
        </p:nvSpPr>
        <p:spPr>
          <a:xfrm>
            <a:off x="485616" y="3446944"/>
            <a:ext cx="6429559" cy="455277"/>
          </a:xfrm>
          <a:prstGeom prst="rect">
            <a:avLst/>
          </a:prstGeom>
          <a:noFill/>
          <a:ln/>
        </p:spPr>
        <p:txBody>
          <a:bodyPr wrap="none" lIns="0" tIns="0" rIns="0" bIns="0" rtlCol="0" anchor="t"/>
          <a:lstStyle/>
          <a:p>
            <a:pPr marL="0" indent="0" algn="l">
              <a:lnSpc>
                <a:spcPts val="3550"/>
              </a:lnSpc>
              <a:buNone/>
            </a:pPr>
            <a:r>
              <a:rPr lang="en-US" sz="2850" b="1" dirty="0">
                <a:solidFill>
                  <a:srgbClr val="000000"/>
                </a:solidFill>
                <a:latin typeface="Petrona Bold" pitchFamily="34" charset="0"/>
                <a:ea typeface="Petrona Bold" pitchFamily="34" charset="-122"/>
                <a:cs typeface="Petrona Bold" pitchFamily="34" charset="-120"/>
              </a:rPr>
              <a:t>Activity How do you remember things?</a:t>
            </a:r>
            <a:endParaRPr lang="en-US" sz="2850" dirty="0"/>
          </a:p>
        </p:txBody>
      </p:sp>
      <p:sp>
        <p:nvSpPr>
          <p:cNvPr id="3" name="Text 1"/>
          <p:cNvSpPr/>
          <p:nvPr/>
        </p:nvSpPr>
        <p:spPr>
          <a:xfrm>
            <a:off x="485616" y="4179707"/>
            <a:ext cx="6590795" cy="444076"/>
          </a:xfrm>
          <a:prstGeom prst="rect">
            <a:avLst/>
          </a:prstGeom>
          <a:noFill/>
          <a:ln/>
        </p:spPr>
        <p:txBody>
          <a:bodyPr wrap="square" lIns="0" tIns="0" rIns="0" bIns="0" rtlCol="0" anchor="t"/>
          <a:lstStyle/>
          <a:p>
            <a:pPr marL="0" indent="0" algn="l">
              <a:lnSpc>
                <a:spcPts val="1700"/>
              </a:lnSpc>
              <a:buNone/>
            </a:pPr>
            <a:r>
              <a:rPr lang="en-US" sz="1050" dirty="0">
                <a:solidFill>
                  <a:srgbClr val="272525"/>
                </a:solidFill>
                <a:latin typeface="Inter" pitchFamily="34" charset="0"/>
                <a:ea typeface="Inter" pitchFamily="34" charset="-122"/>
                <a:cs typeface="Inter" pitchFamily="34" charset="-120"/>
              </a:rPr>
              <a:t>Try to recall each of the items 1–6 below. After each one, note down what you did to help you remember.</a:t>
            </a:r>
            <a:endParaRPr lang="en-US" sz="1050" dirty="0"/>
          </a:p>
        </p:txBody>
      </p:sp>
      <p:sp>
        <p:nvSpPr>
          <p:cNvPr id="4" name="Text 2"/>
          <p:cNvSpPr/>
          <p:nvPr/>
        </p:nvSpPr>
        <p:spPr>
          <a:xfrm>
            <a:off x="485616" y="4779849"/>
            <a:ext cx="138712" cy="173421"/>
          </a:xfrm>
          <a:prstGeom prst="rect">
            <a:avLst/>
          </a:prstGeom>
          <a:noFill/>
          <a:ln/>
        </p:spPr>
        <p:txBody>
          <a:bodyPr wrap="none" lIns="0" tIns="0" rIns="0" bIns="0" rtlCol="0" anchor="t"/>
          <a:lstStyle/>
          <a:p>
            <a:pPr marL="0" indent="0" algn="l">
              <a:lnSpc>
                <a:spcPts val="1700"/>
              </a:lnSpc>
              <a:buNone/>
            </a:pPr>
            <a:r>
              <a:rPr lang="en-US" sz="1050" dirty="0">
                <a:solidFill>
                  <a:srgbClr val="272525"/>
                </a:solidFill>
                <a:latin typeface="Petrona Light" pitchFamily="34" charset="0"/>
                <a:ea typeface="Petrona Light" pitchFamily="34" charset="-122"/>
                <a:cs typeface="Petrona Light" pitchFamily="34" charset="-120"/>
              </a:rPr>
              <a:t>01</a:t>
            </a:r>
            <a:endParaRPr lang="en-US" sz="1050" dirty="0"/>
          </a:p>
        </p:txBody>
      </p:sp>
      <p:sp>
        <p:nvSpPr>
          <p:cNvPr id="5" name="Shape 3"/>
          <p:cNvSpPr/>
          <p:nvPr/>
        </p:nvSpPr>
        <p:spPr>
          <a:xfrm>
            <a:off x="485616" y="4999857"/>
            <a:ext cx="3226011" cy="15754"/>
          </a:xfrm>
          <a:prstGeom prst="rect">
            <a:avLst/>
          </a:prstGeom>
          <a:solidFill>
            <a:srgbClr val="007EBD"/>
          </a:solidFill>
          <a:ln/>
        </p:spPr>
      </p:sp>
      <p:sp>
        <p:nvSpPr>
          <p:cNvPr id="6" name="Text 4"/>
          <p:cNvSpPr/>
          <p:nvPr/>
        </p:nvSpPr>
        <p:spPr>
          <a:xfrm>
            <a:off x="485616" y="5100722"/>
            <a:ext cx="3226011" cy="455153"/>
          </a:xfrm>
          <a:prstGeom prst="rect">
            <a:avLst/>
          </a:prstGeom>
          <a:noFill/>
          <a:ln/>
        </p:spPr>
        <p:txBody>
          <a:bodyPr wrap="square" lIns="0" tIns="0" rIns="0" bIns="0" rtlCol="0" anchor="t"/>
          <a:lstStyle/>
          <a:p>
            <a:pPr marL="0" indent="0" algn="l">
              <a:lnSpc>
                <a:spcPts val="1750"/>
              </a:lnSpc>
              <a:buNone/>
            </a:pPr>
            <a:r>
              <a:rPr lang="en-US" sz="1400" b="1" dirty="0">
                <a:solidFill>
                  <a:srgbClr val="272525"/>
                </a:solidFill>
                <a:latin typeface="Petrona Bold" pitchFamily="34" charset="0"/>
                <a:ea typeface="Petrona Bold" pitchFamily="34" charset="-122"/>
                <a:cs typeface="Petrona Bold" pitchFamily="34" charset="-120"/>
              </a:rPr>
              <a:t>What is your best friend's phone number?</a:t>
            </a:r>
            <a:endParaRPr lang="en-US" sz="1400" dirty="0"/>
          </a:p>
        </p:txBody>
      </p:sp>
      <p:sp>
        <p:nvSpPr>
          <p:cNvPr id="7" name="Text 5"/>
          <p:cNvSpPr/>
          <p:nvPr/>
        </p:nvSpPr>
        <p:spPr>
          <a:xfrm>
            <a:off x="3850339" y="4779849"/>
            <a:ext cx="138712" cy="173421"/>
          </a:xfrm>
          <a:prstGeom prst="rect">
            <a:avLst/>
          </a:prstGeom>
          <a:noFill/>
          <a:ln/>
        </p:spPr>
        <p:txBody>
          <a:bodyPr wrap="none" lIns="0" tIns="0" rIns="0" bIns="0" rtlCol="0" anchor="t"/>
          <a:lstStyle/>
          <a:p>
            <a:pPr marL="0" indent="0" algn="l">
              <a:lnSpc>
                <a:spcPts val="1700"/>
              </a:lnSpc>
              <a:buNone/>
            </a:pPr>
            <a:r>
              <a:rPr lang="en-US" sz="1050" dirty="0">
                <a:solidFill>
                  <a:srgbClr val="272525"/>
                </a:solidFill>
                <a:latin typeface="Petrona Light" pitchFamily="34" charset="0"/>
                <a:ea typeface="Petrona Light" pitchFamily="34" charset="-122"/>
                <a:cs typeface="Petrona Light" pitchFamily="34" charset="-120"/>
              </a:rPr>
              <a:t>02</a:t>
            </a:r>
            <a:endParaRPr lang="en-US" sz="1050" dirty="0"/>
          </a:p>
        </p:txBody>
      </p:sp>
      <p:sp>
        <p:nvSpPr>
          <p:cNvPr id="8" name="Shape 6"/>
          <p:cNvSpPr/>
          <p:nvPr/>
        </p:nvSpPr>
        <p:spPr>
          <a:xfrm>
            <a:off x="3850339" y="4999857"/>
            <a:ext cx="3226072" cy="15754"/>
          </a:xfrm>
          <a:prstGeom prst="rect">
            <a:avLst/>
          </a:prstGeom>
          <a:solidFill>
            <a:srgbClr val="007EBD"/>
          </a:solidFill>
          <a:ln/>
        </p:spPr>
      </p:sp>
      <p:sp>
        <p:nvSpPr>
          <p:cNvPr id="9" name="Text 7"/>
          <p:cNvSpPr/>
          <p:nvPr/>
        </p:nvSpPr>
        <p:spPr>
          <a:xfrm>
            <a:off x="3850339" y="5100722"/>
            <a:ext cx="2958495" cy="227577"/>
          </a:xfrm>
          <a:prstGeom prst="rect">
            <a:avLst/>
          </a:prstGeom>
          <a:noFill/>
          <a:ln/>
        </p:spPr>
        <p:txBody>
          <a:bodyPr wrap="none" lIns="0" tIns="0" rIns="0" bIns="0" rtlCol="0" anchor="t"/>
          <a:lstStyle/>
          <a:p>
            <a:pPr marL="0" indent="0" algn="l">
              <a:lnSpc>
                <a:spcPts val="1750"/>
              </a:lnSpc>
              <a:buNone/>
            </a:pPr>
            <a:r>
              <a:rPr lang="en-US" sz="1400" b="1" dirty="0">
                <a:solidFill>
                  <a:srgbClr val="272525"/>
                </a:solidFill>
                <a:latin typeface="Petrona Bold" pitchFamily="34" charset="0"/>
                <a:ea typeface="Petrona Bold" pitchFamily="34" charset="-122"/>
                <a:cs typeface="Petrona Bold" pitchFamily="34" charset="-120"/>
              </a:rPr>
              <a:t>How do you use a pencil sharpener?</a:t>
            </a:r>
            <a:endParaRPr lang="en-US" sz="1400" dirty="0"/>
          </a:p>
        </p:txBody>
      </p:sp>
      <p:sp>
        <p:nvSpPr>
          <p:cNvPr id="10" name="Text 8"/>
          <p:cNvSpPr/>
          <p:nvPr/>
        </p:nvSpPr>
        <p:spPr>
          <a:xfrm>
            <a:off x="485616" y="5798652"/>
            <a:ext cx="138712" cy="173421"/>
          </a:xfrm>
          <a:prstGeom prst="rect">
            <a:avLst/>
          </a:prstGeom>
          <a:noFill/>
          <a:ln/>
        </p:spPr>
        <p:txBody>
          <a:bodyPr wrap="none" lIns="0" tIns="0" rIns="0" bIns="0" rtlCol="0" anchor="t"/>
          <a:lstStyle/>
          <a:p>
            <a:pPr marL="0" indent="0" algn="l">
              <a:lnSpc>
                <a:spcPts val="1700"/>
              </a:lnSpc>
              <a:buNone/>
            </a:pPr>
            <a:r>
              <a:rPr lang="en-US" sz="1050" dirty="0">
                <a:solidFill>
                  <a:srgbClr val="272525"/>
                </a:solidFill>
                <a:latin typeface="Petrona Light" pitchFamily="34" charset="0"/>
                <a:ea typeface="Petrona Light" pitchFamily="34" charset="-122"/>
                <a:cs typeface="Petrona Light" pitchFamily="34" charset="-120"/>
              </a:rPr>
              <a:t>03</a:t>
            </a:r>
            <a:endParaRPr lang="en-US" sz="1050" dirty="0"/>
          </a:p>
        </p:txBody>
      </p:sp>
      <p:sp>
        <p:nvSpPr>
          <p:cNvPr id="11" name="Shape 9"/>
          <p:cNvSpPr/>
          <p:nvPr/>
        </p:nvSpPr>
        <p:spPr>
          <a:xfrm>
            <a:off x="485616" y="6018659"/>
            <a:ext cx="3226011" cy="15754"/>
          </a:xfrm>
          <a:prstGeom prst="rect">
            <a:avLst/>
          </a:prstGeom>
          <a:solidFill>
            <a:srgbClr val="007EBD"/>
          </a:solidFill>
          <a:ln/>
        </p:spPr>
      </p:sp>
      <p:sp>
        <p:nvSpPr>
          <p:cNvPr id="12" name="Text 10"/>
          <p:cNvSpPr/>
          <p:nvPr/>
        </p:nvSpPr>
        <p:spPr>
          <a:xfrm>
            <a:off x="485616" y="6119524"/>
            <a:ext cx="3168717" cy="227577"/>
          </a:xfrm>
          <a:prstGeom prst="rect">
            <a:avLst/>
          </a:prstGeom>
          <a:noFill/>
          <a:ln/>
        </p:spPr>
        <p:txBody>
          <a:bodyPr wrap="none" lIns="0" tIns="0" rIns="0" bIns="0" rtlCol="0" anchor="t"/>
          <a:lstStyle/>
          <a:p>
            <a:pPr marL="0" indent="0" algn="l">
              <a:lnSpc>
                <a:spcPts val="1750"/>
              </a:lnSpc>
              <a:buNone/>
            </a:pPr>
            <a:r>
              <a:rPr lang="en-US" sz="1400" b="1" dirty="0">
                <a:solidFill>
                  <a:srgbClr val="272525"/>
                </a:solidFill>
                <a:latin typeface="Petrona Bold" pitchFamily="34" charset="0"/>
                <a:ea typeface="Petrona Bold" pitchFamily="34" charset="-122"/>
                <a:cs typeface="Petrona Bold" pitchFamily="34" charset="-120"/>
              </a:rPr>
              <a:t>What was your first day at school like?</a:t>
            </a:r>
            <a:endParaRPr lang="en-US" sz="1400" dirty="0"/>
          </a:p>
        </p:txBody>
      </p:sp>
      <p:sp>
        <p:nvSpPr>
          <p:cNvPr id="13" name="Text 11"/>
          <p:cNvSpPr/>
          <p:nvPr/>
        </p:nvSpPr>
        <p:spPr>
          <a:xfrm>
            <a:off x="3850339" y="5798652"/>
            <a:ext cx="138712" cy="173421"/>
          </a:xfrm>
          <a:prstGeom prst="rect">
            <a:avLst/>
          </a:prstGeom>
          <a:noFill/>
          <a:ln/>
        </p:spPr>
        <p:txBody>
          <a:bodyPr wrap="none" lIns="0" tIns="0" rIns="0" bIns="0" rtlCol="0" anchor="t"/>
          <a:lstStyle/>
          <a:p>
            <a:pPr marL="0" indent="0" algn="l">
              <a:lnSpc>
                <a:spcPts val="1700"/>
              </a:lnSpc>
              <a:buNone/>
            </a:pPr>
            <a:r>
              <a:rPr lang="en-US" sz="1050" dirty="0">
                <a:solidFill>
                  <a:srgbClr val="272525"/>
                </a:solidFill>
                <a:latin typeface="Petrona Light" pitchFamily="34" charset="0"/>
                <a:ea typeface="Petrona Light" pitchFamily="34" charset="-122"/>
                <a:cs typeface="Petrona Light" pitchFamily="34" charset="-120"/>
              </a:rPr>
              <a:t>04</a:t>
            </a:r>
            <a:endParaRPr lang="en-US" sz="1050" dirty="0"/>
          </a:p>
        </p:txBody>
      </p:sp>
      <p:sp>
        <p:nvSpPr>
          <p:cNvPr id="14" name="Shape 12"/>
          <p:cNvSpPr/>
          <p:nvPr/>
        </p:nvSpPr>
        <p:spPr>
          <a:xfrm>
            <a:off x="3850339" y="6018659"/>
            <a:ext cx="3226072" cy="15754"/>
          </a:xfrm>
          <a:prstGeom prst="rect">
            <a:avLst/>
          </a:prstGeom>
          <a:solidFill>
            <a:srgbClr val="007EBD"/>
          </a:solidFill>
          <a:ln/>
        </p:spPr>
      </p:sp>
      <p:sp>
        <p:nvSpPr>
          <p:cNvPr id="15" name="Text 13"/>
          <p:cNvSpPr/>
          <p:nvPr/>
        </p:nvSpPr>
        <p:spPr>
          <a:xfrm>
            <a:off x="3850339" y="6119524"/>
            <a:ext cx="2460633" cy="227577"/>
          </a:xfrm>
          <a:prstGeom prst="rect">
            <a:avLst/>
          </a:prstGeom>
          <a:noFill/>
          <a:ln/>
        </p:spPr>
        <p:txBody>
          <a:bodyPr wrap="none" lIns="0" tIns="0" rIns="0" bIns="0" rtlCol="0" anchor="t"/>
          <a:lstStyle/>
          <a:p>
            <a:pPr marL="0" indent="0" algn="l">
              <a:lnSpc>
                <a:spcPts val="1750"/>
              </a:lnSpc>
              <a:buNone/>
            </a:pPr>
            <a:r>
              <a:rPr lang="en-US" sz="1400" b="1" dirty="0">
                <a:solidFill>
                  <a:srgbClr val="272525"/>
                </a:solidFill>
                <a:latin typeface="Petrona Bold" pitchFamily="34" charset="0"/>
                <a:ea typeface="Petrona Bold" pitchFamily="34" charset="-122"/>
                <a:cs typeface="Petrona Bold" pitchFamily="34" charset="-120"/>
              </a:rPr>
              <a:t>What did you wear yesterday?</a:t>
            </a:r>
            <a:endParaRPr lang="en-US" sz="1400" dirty="0"/>
          </a:p>
        </p:txBody>
      </p:sp>
      <p:sp>
        <p:nvSpPr>
          <p:cNvPr id="16" name="Text 14"/>
          <p:cNvSpPr/>
          <p:nvPr/>
        </p:nvSpPr>
        <p:spPr>
          <a:xfrm>
            <a:off x="485616" y="6589878"/>
            <a:ext cx="138712" cy="173421"/>
          </a:xfrm>
          <a:prstGeom prst="rect">
            <a:avLst/>
          </a:prstGeom>
          <a:noFill/>
          <a:ln/>
        </p:spPr>
        <p:txBody>
          <a:bodyPr wrap="none" lIns="0" tIns="0" rIns="0" bIns="0" rtlCol="0" anchor="t"/>
          <a:lstStyle/>
          <a:p>
            <a:pPr marL="0" indent="0" algn="l">
              <a:lnSpc>
                <a:spcPts val="1700"/>
              </a:lnSpc>
              <a:buNone/>
            </a:pPr>
            <a:r>
              <a:rPr lang="en-US" sz="1050" dirty="0">
                <a:solidFill>
                  <a:srgbClr val="272525"/>
                </a:solidFill>
                <a:latin typeface="Petrona Light" pitchFamily="34" charset="0"/>
                <a:ea typeface="Petrona Light" pitchFamily="34" charset="-122"/>
                <a:cs typeface="Petrona Light" pitchFamily="34" charset="-120"/>
              </a:rPr>
              <a:t>05</a:t>
            </a:r>
            <a:endParaRPr lang="en-US" sz="1050" dirty="0"/>
          </a:p>
        </p:txBody>
      </p:sp>
      <p:sp>
        <p:nvSpPr>
          <p:cNvPr id="17" name="Shape 15"/>
          <p:cNvSpPr/>
          <p:nvPr/>
        </p:nvSpPr>
        <p:spPr>
          <a:xfrm>
            <a:off x="485616" y="6809885"/>
            <a:ext cx="3226011" cy="15754"/>
          </a:xfrm>
          <a:prstGeom prst="rect">
            <a:avLst/>
          </a:prstGeom>
          <a:solidFill>
            <a:srgbClr val="007EBD"/>
          </a:solidFill>
          <a:ln/>
        </p:spPr>
      </p:sp>
      <p:sp>
        <p:nvSpPr>
          <p:cNvPr id="18" name="Text 16"/>
          <p:cNvSpPr/>
          <p:nvPr/>
        </p:nvSpPr>
        <p:spPr>
          <a:xfrm>
            <a:off x="485616" y="6910750"/>
            <a:ext cx="2771535" cy="227577"/>
          </a:xfrm>
          <a:prstGeom prst="rect">
            <a:avLst/>
          </a:prstGeom>
          <a:noFill/>
          <a:ln/>
        </p:spPr>
        <p:txBody>
          <a:bodyPr wrap="none" lIns="0" tIns="0" rIns="0" bIns="0" rtlCol="0" anchor="t"/>
          <a:lstStyle/>
          <a:p>
            <a:pPr marL="0" indent="0" algn="l">
              <a:lnSpc>
                <a:spcPts val="1750"/>
              </a:lnSpc>
              <a:buNone/>
            </a:pPr>
            <a:r>
              <a:rPr lang="en-US" sz="1400" b="1" dirty="0">
                <a:solidFill>
                  <a:srgbClr val="272525"/>
                </a:solidFill>
                <a:latin typeface="Petrona Bold" pitchFamily="34" charset="0"/>
                <a:ea typeface="Petrona Bold" pitchFamily="34" charset="-122"/>
                <a:cs typeface="Petrona Bold" pitchFamily="34" charset="-120"/>
              </a:rPr>
              <a:t>Where are your best clothes now?</a:t>
            </a:r>
            <a:endParaRPr lang="en-US" sz="1400" dirty="0"/>
          </a:p>
        </p:txBody>
      </p:sp>
      <p:sp>
        <p:nvSpPr>
          <p:cNvPr id="19" name="Text 17"/>
          <p:cNvSpPr/>
          <p:nvPr/>
        </p:nvSpPr>
        <p:spPr>
          <a:xfrm>
            <a:off x="3850339" y="6589878"/>
            <a:ext cx="138712" cy="173421"/>
          </a:xfrm>
          <a:prstGeom prst="rect">
            <a:avLst/>
          </a:prstGeom>
          <a:noFill/>
          <a:ln/>
        </p:spPr>
        <p:txBody>
          <a:bodyPr wrap="none" lIns="0" tIns="0" rIns="0" bIns="0" rtlCol="0" anchor="t"/>
          <a:lstStyle/>
          <a:p>
            <a:pPr marL="0" indent="0" algn="l">
              <a:lnSpc>
                <a:spcPts val="1700"/>
              </a:lnSpc>
              <a:buNone/>
            </a:pPr>
            <a:r>
              <a:rPr lang="en-US" sz="1050" dirty="0">
                <a:solidFill>
                  <a:srgbClr val="272525"/>
                </a:solidFill>
                <a:latin typeface="Petrona Light" pitchFamily="34" charset="0"/>
                <a:ea typeface="Petrona Light" pitchFamily="34" charset="-122"/>
                <a:cs typeface="Petrona Light" pitchFamily="34" charset="-120"/>
              </a:rPr>
              <a:t>06</a:t>
            </a:r>
            <a:endParaRPr lang="en-US" sz="1050" dirty="0"/>
          </a:p>
        </p:txBody>
      </p:sp>
      <p:sp>
        <p:nvSpPr>
          <p:cNvPr id="20" name="Shape 18"/>
          <p:cNvSpPr/>
          <p:nvPr/>
        </p:nvSpPr>
        <p:spPr>
          <a:xfrm>
            <a:off x="3850339" y="6809885"/>
            <a:ext cx="3226072" cy="15754"/>
          </a:xfrm>
          <a:prstGeom prst="rect">
            <a:avLst/>
          </a:prstGeom>
          <a:solidFill>
            <a:srgbClr val="007EBD"/>
          </a:solidFill>
          <a:ln/>
        </p:spPr>
      </p:sp>
      <p:sp>
        <p:nvSpPr>
          <p:cNvPr id="21" name="Text 19"/>
          <p:cNvSpPr/>
          <p:nvPr/>
        </p:nvSpPr>
        <p:spPr>
          <a:xfrm>
            <a:off x="3850339" y="6910750"/>
            <a:ext cx="3203672" cy="227577"/>
          </a:xfrm>
          <a:prstGeom prst="rect">
            <a:avLst/>
          </a:prstGeom>
          <a:noFill/>
          <a:ln/>
        </p:spPr>
        <p:txBody>
          <a:bodyPr wrap="none" lIns="0" tIns="0" rIns="0" bIns="0" rtlCol="0" anchor="t"/>
          <a:lstStyle/>
          <a:p>
            <a:pPr marL="0" indent="0" algn="l">
              <a:lnSpc>
                <a:spcPts val="1750"/>
              </a:lnSpc>
              <a:buNone/>
            </a:pPr>
            <a:r>
              <a:rPr lang="en-US" sz="1400" b="1" dirty="0">
                <a:solidFill>
                  <a:srgbClr val="272525"/>
                </a:solidFill>
                <a:latin typeface="Petrona Bold" pitchFamily="34" charset="0"/>
                <a:ea typeface="Petrona Bold" pitchFamily="34" charset="-122"/>
                <a:cs typeface="Petrona Bold" pitchFamily="34" charset="-120"/>
              </a:rPr>
              <a:t>How do you get to the nearest postbox?</a:t>
            </a:r>
            <a:endParaRPr lang="en-US" sz="1400" dirty="0"/>
          </a:p>
        </p:txBody>
      </p:sp>
      <p:sp>
        <p:nvSpPr>
          <p:cNvPr id="22" name="Rectangle 21">
            <a:extLst>
              <a:ext uri="{FF2B5EF4-FFF2-40B4-BE49-F238E27FC236}">
                <a16:creationId xmlns:a16="http://schemas.microsoft.com/office/drawing/2014/main" id="{5C7C65F2-9282-9A49-1353-3B4C282992A5}"/>
              </a:ext>
            </a:extLst>
          </p:cNvPr>
          <p:cNvSpPr/>
          <p:nvPr/>
        </p:nvSpPr>
        <p:spPr>
          <a:xfrm>
            <a:off x="5703376" y="10228881"/>
            <a:ext cx="1859474" cy="444076"/>
          </a:xfrm>
          <a:prstGeom prst="rect">
            <a:avLst/>
          </a:prstGeom>
          <a:solidFill>
            <a:srgbClr val="F9FBFD"/>
          </a:solidFill>
          <a:ln>
            <a:solidFill>
              <a:srgbClr val="F8FBF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name="Slide 3">
    <p:spTree>
      <p:nvGrpSpPr>
        <p:cNvPr id="1" name=""/>
        <p:cNvGrpSpPr/>
        <p:nvPr/>
      </p:nvGrpSpPr>
      <p:grpSpPr>
        <a:xfrm>
          <a:off x="0" y="0"/>
          <a:ext cx="0" cy="0"/>
          <a:chOff x="0" y="0"/>
          <a:chExt cx="0" cy="0"/>
        </a:xfrm>
      </p:grpSpPr>
      <p:sp>
        <p:nvSpPr>
          <p:cNvPr id="2" name="Text 0"/>
          <p:cNvSpPr/>
          <p:nvPr/>
        </p:nvSpPr>
        <p:spPr>
          <a:xfrm>
            <a:off x="451522" y="652021"/>
            <a:ext cx="5288231" cy="423275"/>
          </a:xfrm>
          <a:prstGeom prst="rect">
            <a:avLst/>
          </a:prstGeom>
          <a:noFill/>
          <a:ln/>
        </p:spPr>
        <p:txBody>
          <a:bodyPr wrap="none" lIns="0" tIns="0" rIns="0" bIns="0" rtlCol="0" anchor="t"/>
          <a:lstStyle/>
          <a:p>
            <a:pPr marL="0" indent="0" algn="l">
              <a:lnSpc>
                <a:spcPts val="3300"/>
              </a:lnSpc>
              <a:buNone/>
            </a:pPr>
            <a:r>
              <a:rPr lang="en-US" sz="2650" b="1" dirty="0">
                <a:solidFill>
                  <a:srgbClr val="000000"/>
                </a:solidFill>
                <a:latin typeface="Petrona Bold" pitchFamily="34" charset="0"/>
                <a:ea typeface="Petrona Bold" pitchFamily="34" charset="-122"/>
                <a:cs typeface="Petrona Bold" pitchFamily="34" charset="-120"/>
              </a:rPr>
              <a:t>What helps you remember things?</a:t>
            </a:r>
            <a:endParaRPr lang="en-US" sz="2650" dirty="0"/>
          </a:p>
        </p:txBody>
      </p:sp>
      <p:sp>
        <p:nvSpPr>
          <p:cNvPr id="3" name="Text 1"/>
          <p:cNvSpPr/>
          <p:nvPr/>
        </p:nvSpPr>
        <p:spPr>
          <a:xfrm>
            <a:off x="451522" y="1315182"/>
            <a:ext cx="6658982" cy="398167"/>
          </a:xfrm>
          <a:prstGeom prst="rect">
            <a:avLst/>
          </a:prstGeom>
          <a:noFill/>
          <a:ln/>
        </p:spPr>
        <p:txBody>
          <a:bodyPr wrap="square" lIns="0" tIns="0" rIns="0" bIns="0" rtlCol="0" anchor="t"/>
          <a:lstStyle/>
          <a:p>
            <a:pPr marL="0" indent="0" algn="l">
              <a:lnSpc>
                <a:spcPts val="1550"/>
              </a:lnSpc>
              <a:buNone/>
            </a:pPr>
            <a:r>
              <a:rPr lang="en-US" sz="1000" dirty="0">
                <a:solidFill>
                  <a:srgbClr val="272525"/>
                </a:solidFill>
                <a:latin typeface="Inter" pitchFamily="34" charset="0"/>
                <a:ea typeface="Inter" pitchFamily="34" charset="-122"/>
                <a:cs typeface="Inter" pitchFamily="34" charset="-120"/>
              </a:rPr>
              <a:t>You probably used different strategies to remember the phone number than to recall your first day at school. You may have used some of the following strategies – if not, experiment with them now.</a:t>
            </a:r>
            <a:endParaRPr lang="en-US" sz="1000" dirty="0"/>
          </a:p>
        </p:txBody>
      </p:sp>
      <p:sp>
        <p:nvSpPr>
          <p:cNvPr id="4" name="Text 2"/>
          <p:cNvSpPr/>
          <p:nvPr/>
        </p:nvSpPr>
        <p:spPr>
          <a:xfrm>
            <a:off x="451522" y="1893231"/>
            <a:ext cx="2031880" cy="253978"/>
          </a:xfrm>
          <a:prstGeom prst="rect">
            <a:avLst/>
          </a:prstGeom>
          <a:noFill/>
          <a:ln/>
        </p:spPr>
        <p:txBody>
          <a:bodyPr wrap="none" lIns="0" tIns="0" rIns="0" bIns="0" rtlCol="0" anchor="t"/>
          <a:lstStyle/>
          <a:p>
            <a:pPr marL="0" indent="0" algn="l">
              <a:lnSpc>
                <a:spcPts val="1950"/>
              </a:lnSpc>
              <a:buNone/>
            </a:pPr>
            <a:r>
              <a:rPr lang="en-US" sz="1550" b="1" dirty="0">
                <a:solidFill>
                  <a:srgbClr val="272525"/>
                </a:solidFill>
                <a:latin typeface="Petrona Bold" pitchFamily="34" charset="0"/>
                <a:ea typeface="Petrona Bold" pitchFamily="34" charset="-122"/>
                <a:cs typeface="Petrona Bold" pitchFamily="34" charset="-120"/>
              </a:rPr>
              <a:t>Fact strategies</a:t>
            </a:r>
            <a:endParaRPr lang="en-US" sz="1550" dirty="0"/>
          </a:p>
        </p:txBody>
      </p:sp>
      <p:sp>
        <p:nvSpPr>
          <p:cNvPr id="5" name="Text 3"/>
          <p:cNvSpPr/>
          <p:nvPr/>
        </p:nvSpPr>
        <p:spPr>
          <a:xfrm>
            <a:off x="451522" y="2327092"/>
            <a:ext cx="6658982" cy="199083"/>
          </a:xfrm>
          <a:prstGeom prst="rect">
            <a:avLst/>
          </a:prstGeom>
          <a:noFill/>
          <a:ln/>
        </p:spPr>
        <p:txBody>
          <a:bodyPr wrap="none" lIns="0" tIns="0" rIns="0" bIns="0" rtlCol="0" anchor="t"/>
          <a:lstStyle/>
          <a:p>
            <a:pPr marL="0" indent="0" algn="l">
              <a:lnSpc>
                <a:spcPts val="1550"/>
              </a:lnSpc>
              <a:buNone/>
            </a:pPr>
            <a:r>
              <a:rPr lang="en-US" sz="1000" dirty="0">
                <a:solidFill>
                  <a:srgbClr val="272525"/>
                </a:solidFill>
                <a:latin typeface="Inter" pitchFamily="34" charset="0"/>
                <a:ea typeface="Inter" pitchFamily="34" charset="-122"/>
                <a:cs typeface="Inter" pitchFamily="34" charset="-120"/>
              </a:rPr>
              <a:t>Many techniques may help in learning a fact such as a telephone number. You might try:</a:t>
            </a:r>
            <a:endParaRPr lang="en-US" sz="1000" dirty="0"/>
          </a:p>
        </p:txBody>
      </p:sp>
      <p:sp>
        <p:nvSpPr>
          <p:cNvPr id="6" name="Text 4"/>
          <p:cNvSpPr/>
          <p:nvPr/>
        </p:nvSpPr>
        <p:spPr>
          <a:xfrm>
            <a:off x="451522" y="2661072"/>
            <a:ext cx="6658982" cy="2284629"/>
          </a:xfrm>
          <a:prstGeom prst="rect">
            <a:avLst/>
          </a:prstGeom>
          <a:noFill/>
          <a:ln/>
        </p:spPr>
        <p:txBody>
          <a:bodyPr wrap="square" lIns="0" tIns="0" rIns="0" bIns="0" rtlCol="0" anchor="t"/>
          <a:lstStyle/>
          <a:p>
            <a:pPr marL="342900" indent="-342900" algn="l">
              <a:lnSpc>
                <a:spcPts val="1550"/>
              </a:lnSpc>
              <a:buSzPct val="100000"/>
              <a:buChar char="•"/>
            </a:pPr>
            <a:r>
              <a:rPr lang="en-US" sz="1000" dirty="0">
                <a:solidFill>
                  <a:srgbClr val="272525"/>
                </a:solidFill>
                <a:latin typeface="Inter" pitchFamily="34" charset="0"/>
                <a:ea typeface="Inter" pitchFamily="34" charset="-122"/>
                <a:cs typeface="Inter" pitchFamily="34" charset="-120"/>
              </a:rPr>
              <a:t>chanting the rhythm of the number</a:t>
            </a:r>
            <a:endParaRPr lang="en-US" sz="1000" dirty="0"/>
          </a:p>
          <a:p>
            <a:pPr marL="342900" indent="-342900" algn="l">
              <a:lnSpc>
                <a:spcPts val="1550"/>
              </a:lnSpc>
              <a:buSzPct val="100000"/>
              <a:buChar char="•"/>
            </a:pPr>
            <a:r>
              <a:rPr lang="en-US" sz="1000" dirty="0">
                <a:solidFill>
                  <a:srgbClr val="272525"/>
                </a:solidFill>
                <a:latin typeface="Inter" pitchFamily="34" charset="0"/>
                <a:ea typeface="Inter" pitchFamily="34" charset="-122"/>
                <a:cs typeface="Inter" pitchFamily="34" charset="-120"/>
              </a:rPr>
              <a:t>using your fingers to map out the pattern of movements needed to dial the number</a:t>
            </a:r>
            <a:endParaRPr lang="en-US" sz="1000" dirty="0"/>
          </a:p>
          <a:p>
            <a:pPr marL="342900" indent="-342900" algn="l">
              <a:lnSpc>
                <a:spcPts val="1550"/>
              </a:lnSpc>
              <a:buSzPct val="100000"/>
              <a:buChar char="•"/>
            </a:pPr>
            <a:r>
              <a:rPr lang="en-US" sz="1000" dirty="0">
                <a:solidFill>
                  <a:srgbClr val="272525"/>
                </a:solidFill>
                <a:latin typeface="Inter" pitchFamily="34" charset="0"/>
                <a:ea typeface="Inter" pitchFamily="34" charset="-122"/>
                <a:cs typeface="Inter" pitchFamily="34" charset="-120"/>
              </a:rPr>
              <a:t>seeing the number in your mind</a:t>
            </a:r>
            <a:endParaRPr lang="en-US" sz="1000" dirty="0"/>
          </a:p>
          <a:p>
            <a:pPr marL="342900" indent="-342900" algn="l">
              <a:lnSpc>
                <a:spcPts val="1550"/>
              </a:lnSpc>
              <a:buSzPct val="100000"/>
              <a:buChar char="•"/>
            </a:pPr>
            <a:r>
              <a:rPr lang="en-US" sz="1000" dirty="0">
                <a:solidFill>
                  <a:srgbClr val="272525"/>
                </a:solidFill>
                <a:latin typeface="Inter" pitchFamily="34" charset="0"/>
                <a:ea typeface="Inter" pitchFamily="34" charset="-122"/>
                <a:cs typeface="Inter" pitchFamily="34" charset="-120"/>
              </a:rPr>
              <a:t>hearing your voice saying the number</a:t>
            </a:r>
            <a:endParaRPr lang="en-US" sz="1000" dirty="0"/>
          </a:p>
          <a:p>
            <a:pPr marL="342900" indent="-342900" algn="l">
              <a:lnSpc>
                <a:spcPts val="1550"/>
              </a:lnSpc>
              <a:buSzPct val="100000"/>
              <a:buChar char="•"/>
            </a:pPr>
            <a:r>
              <a:rPr lang="en-US" sz="1000" dirty="0">
                <a:solidFill>
                  <a:srgbClr val="272525"/>
                </a:solidFill>
                <a:latin typeface="Inter" pitchFamily="34" charset="0"/>
                <a:ea typeface="Inter" pitchFamily="34" charset="-122"/>
                <a:cs typeface="Inter" pitchFamily="34" charset="-120"/>
              </a:rPr>
              <a:t>drawing out the digits with your finger</a:t>
            </a:r>
            <a:endParaRPr lang="en-US" sz="1000" dirty="0"/>
          </a:p>
          <a:p>
            <a:pPr marL="342900" indent="-342900" algn="l">
              <a:lnSpc>
                <a:spcPts val="1550"/>
              </a:lnSpc>
              <a:buSzPct val="100000"/>
              <a:buChar char="•"/>
            </a:pPr>
            <a:r>
              <a:rPr lang="en-US" sz="1000" dirty="0">
                <a:solidFill>
                  <a:srgbClr val="272525"/>
                </a:solidFill>
                <a:latin typeface="Inter" pitchFamily="34" charset="0"/>
                <a:ea typeface="Inter" pitchFamily="34" charset="-122"/>
                <a:cs typeface="Inter" pitchFamily="34" charset="-120"/>
              </a:rPr>
              <a:t>writing the number down quickly</a:t>
            </a:r>
            <a:endParaRPr lang="en-US" sz="1000" dirty="0"/>
          </a:p>
          <a:p>
            <a:pPr marL="342900" indent="-342900" algn="l">
              <a:lnSpc>
                <a:spcPts val="1550"/>
              </a:lnSpc>
              <a:buSzPct val="100000"/>
              <a:buChar char="•"/>
            </a:pPr>
            <a:r>
              <a:rPr lang="en-US" sz="1000" dirty="0">
                <a:solidFill>
                  <a:srgbClr val="272525"/>
                </a:solidFill>
                <a:latin typeface="Inter" pitchFamily="34" charset="0"/>
                <a:ea typeface="Inter" pitchFamily="34" charset="-122"/>
                <a:cs typeface="Inter" pitchFamily="34" charset="-120"/>
              </a:rPr>
              <a:t>noting any memorable peculiarity of the number, such as a repeated pattern (2727) or a reversible number (5775)</a:t>
            </a:r>
            <a:endParaRPr lang="en-US" sz="1000" dirty="0"/>
          </a:p>
          <a:p>
            <a:pPr marL="342900" indent="-342900" algn="l">
              <a:lnSpc>
                <a:spcPts val="1550"/>
              </a:lnSpc>
              <a:buSzPct val="100000"/>
              <a:buChar char="•"/>
            </a:pPr>
            <a:r>
              <a:rPr lang="en-US" sz="1000" dirty="0">
                <a:solidFill>
                  <a:srgbClr val="272525"/>
                </a:solidFill>
                <a:latin typeface="Inter" pitchFamily="34" charset="0"/>
                <a:ea typeface="Inter" pitchFamily="34" charset="-122"/>
                <a:cs typeface="Inter" pitchFamily="34" charset="-120"/>
              </a:rPr>
              <a:t>noting any smaller numbers of personal significance to you, such as the year you were born or a relative's house number, contained within the number.</a:t>
            </a:r>
            <a:endParaRPr lang="en-US" sz="1000" dirty="0"/>
          </a:p>
        </p:txBody>
      </p:sp>
      <p:sp>
        <p:nvSpPr>
          <p:cNvPr id="7" name="Text 5"/>
          <p:cNvSpPr/>
          <p:nvPr/>
        </p:nvSpPr>
        <p:spPr>
          <a:xfrm>
            <a:off x="451522" y="5125584"/>
            <a:ext cx="2031880" cy="253978"/>
          </a:xfrm>
          <a:prstGeom prst="rect">
            <a:avLst/>
          </a:prstGeom>
          <a:noFill/>
          <a:ln/>
        </p:spPr>
        <p:txBody>
          <a:bodyPr wrap="none" lIns="0" tIns="0" rIns="0" bIns="0" rtlCol="0" anchor="t"/>
          <a:lstStyle/>
          <a:p>
            <a:pPr marL="0" indent="0" algn="l">
              <a:lnSpc>
                <a:spcPts val="1950"/>
              </a:lnSpc>
              <a:buNone/>
            </a:pPr>
            <a:r>
              <a:rPr lang="en-US" sz="1550" b="1" dirty="0">
                <a:solidFill>
                  <a:srgbClr val="272525"/>
                </a:solidFill>
                <a:latin typeface="Petrona Bold" pitchFamily="34" charset="0"/>
                <a:ea typeface="Petrona Bold" pitchFamily="34" charset="-122"/>
                <a:cs typeface="Petrona Bold" pitchFamily="34" charset="-120"/>
              </a:rPr>
              <a:t>Event strategies</a:t>
            </a:r>
            <a:endParaRPr lang="en-US" sz="1550" dirty="0"/>
          </a:p>
        </p:txBody>
      </p:sp>
      <p:sp>
        <p:nvSpPr>
          <p:cNvPr id="8" name="Text 6"/>
          <p:cNvSpPr/>
          <p:nvPr/>
        </p:nvSpPr>
        <p:spPr>
          <a:xfrm>
            <a:off x="451522" y="5559444"/>
            <a:ext cx="6658982" cy="199083"/>
          </a:xfrm>
          <a:prstGeom prst="rect">
            <a:avLst/>
          </a:prstGeom>
          <a:noFill/>
          <a:ln/>
        </p:spPr>
        <p:txBody>
          <a:bodyPr wrap="none" lIns="0" tIns="0" rIns="0" bIns="0" rtlCol="0" anchor="t"/>
          <a:lstStyle/>
          <a:p>
            <a:pPr marL="0" indent="0" algn="l">
              <a:lnSpc>
                <a:spcPts val="1550"/>
              </a:lnSpc>
              <a:buNone/>
            </a:pPr>
            <a:r>
              <a:rPr lang="en-US" sz="1000" dirty="0">
                <a:solidFill>
                  <a:srgbClr val="272525"/>
                </a:solidFill>
                <a:latin typeface="Inter" pitchFamily="34" charset="0"/>
                <a:ea typeface="Inter" pitchFamily="34" charset="-122"/>
                <a:cs typeface="Inter" pitchFamily="34" charset="-120"/>
              </a:rPr>
              <a:t>Trying to recall your first day at school may have called up different types of memory.</a:t>
            </a:r>
            <a:endParaRPr lang="en-US" sz="1000" dirty="0"/>
          </a:p>
        </p:txBody>
      </p:sp>
      <p:sp>
        <p:nvSpPr>
          <p:cNvPr id="9" name="Text 7"/>
          <p:cNvSpPr/>
          <p:nvPr/>
        </p:nvSpPr>
        <p:spPr>
          <a:xfrm>
            <a:off x="451522" y="5893425"/>
            <a:ext cx="6658982" cy="1477525"/>
          </a:xfrm>
          <a:prstGeom prst="rect">
            <a:avLst/>
          </a:prstGeom>
          <a:noFill/>
          <a:ln/>
        </p:spPr>
        <p:txBody>
          <a:bodyPr wrap="square" lIns="0" tIns="0" rIns="0" bIns="0" rtlCol="0" anchor="t"/>
          <a:lstStyle/>
          <a:p>
            <a:pPr marL="342900" indent="-342900" algn="l">
              <a:lnSpc>
                <a:spcPts val="1550"/>
              </a:lnSpc>
              <a:buSzPct val="100000"/>
              <a:buChar char="•"/>
            </a:pPr>
            <a:r>
              <a:rPr lang="en-US" sz="1000" dirty="0">
                <a:solidFill>
                  <a:srgbClr val="272525"/>
                </a:solidFill>
                <a:latin typeface="Inter" pitchFamily="34" charset="0"/>
                <a:ea typeface="Inter" pitchFamily="34" charset="-122"/>
                <a:cs typeface="Inter" pitchFamily="34" charset="-120"/>
              </a:rPr>
              <a:t>The emotional memory of the event may have come to mind – your excitement at starting school, or your distress at being left by your mother, or your fear of the teacher. You might experience this physically in your body, as a tightening of the stomach muscles, for example, or a change in your breathing.</a:t>
            </a:r>
            <a:endParaRPr lang="en-US" sz="1000" dirty="0"/>
          </a:p>
          <a:p>
            <a:pPr marL="342900" indent="-342900" algn="l">
              <a:lnSpc>
                <a:spcPts val="1550"/>
              </a:lnSpc>
              <a:buSzPct val="100000"/>
              <a:buChar char="•"/>
            </a:pPr>
            <a:r>
              <a:rPr lang="en-US" sz="1000" dirty="0">
                <a:solidFill>
                  <a:srgbClr val="272525"/>
                </a:solidFill>
                <a:latin typeface="Inter" pitchFamily="34" charset="0"/>
                <a:ea typeface="Inter" pitchFamily="34" charset="-122"/>
                <a:cs typeface="Inter" pitchFamily="34" charset="-120"/>
              </a:rPr>
              <a:t>You may have a strong visual memory of the journey to the school, or of moments during the first day. These may run through your head like a film or a series of snapshots.</a:t>
            </a:r>
            <a:endParaRPr lang="en-US" sz="1000" dirty="0"/>
          </a:p>
          <a:p>
            <a:pPr marL="342900" indent="-342900" algn="l">
              <a:lnSpc>
                <a:spcPts val="1550"/>
              </a:lnSpc>
              <a:buSzPct val="100000"/>
              <a:buChar char="•"/>
            </a:pPr>
            <a:r>
              <a:rPr lang="en-US" sz="1000" dirty="0">
                <a:solidFill>
                  <a:srgbClr val="272525"/>
                </a:solidFill>
                <a:latin typeface="Inter" pitchFamily="34" charset="0"/>
                <a:ea typeface="Inter" pitchFamily="34" charset="-122"/>
                <a:cs typeface="Inter" pitchFamily="34" charset="-120"/>
              </a:rPr>
              <a:t>You may be able to hear the noises of the school – the shouts in the playground, or the school bell. You may remember certain smells, or even the taste of chalk on your fingers.</a:t>
            </a:r>
            <a:endParaRPr lang="en-US" sz="1000" dirty="0"/>
          </a:p>
        </p:txBody>
      </p:sp>
      <p:sp>
        <p:nvSpPr>
          <p:cNvPr id="10" name="Text 8"/>
          <p:cNvSpPr/>
          <p:nvPr/>
        </p:nvSpPr>
        <p:spPr>
          <a:xfrm>
            <a:off x="451522" y="7550833"/>
            <a:ext cx="2031880" cy="253978"/>
          </a:xfrm>
          <a:prstGeom prst="rect">
            <a:avLst/>
          </a:prstGeom>
          <a:noFill/>
          <a:ln/>
        </p:spPr>
        <p:txBody>
          <a:bodyPr wrap="none" lIns="0" tIns="0" rIns="0" bIns="0" rtlCol="0" anchor="t"/>
          <a:lstStyle/>
          <a:p>
            <a:pPr marL="0" indent="0" algn="l">
              <a:lnSpc>
                <a:spcPts val="1950"/>
              </a:lnSpc>
              <a:buNone/>
            </a:pPr>
            <a:r>
              <a:rPr lang="en-US" sz="1550" b="1" dirty="0">
                <a:solidFill>
                  <a:srgbClr val="272525"/>
                </a:solidFill>
                <a:latin typeface="Petrona Bold" pitchFamily="34" charset="0"/>
                <a:ea typeface="Petrona Bold" pitchFamily="34" charset="-122"/>
                <a:cs typeface="Petrona Bold" pitchFamily="34" charset="-120"/>
              </a:rPr>
              <a:t>Other strategies</a:t>
            </a:r>
            <a:endParaRPr lang="en-US" sz="1550" dirty="0"/>
          </a:p>
        </p:txBody>
      </p:sp>
      <p:sp>
        <p:nvSpPr>
          <p:cNvPr id="11" name="Text 9"/>
          <p:cNvSpPr/>
          <p:nvPr/>
        </p:nvSpPr>
        <p:spPr>
          <a:xfrm>
            <a:off x="451522" y="7984693"/>
            <a:ext cx="6658982" cy="199083"/>
          </a:xfrm>
          <a:prstGeom prst="rect">
            <a:avLst/>
          </a:prstGeom>
          <a:noFill/>
          <a:ln/>
        </p:spPr>
        <p:txBody>
          <a:bodyPr wrap="none" lIns="0" tIns="0" rIns="0" bIns="0" rtlCol="0" anchor="t"/>
          <a:lstStyle/>
          <a:p>
            <a:pPr marL="0" indent="0" algn="l">
              <a:lnSpc>
                <a:spcPts val="1550"/>
              </a:lnSpc>
              <a:buNone/>
            </a:pPr>
            <a:r>
              <a:rPr lang="en-US" sz="1000" dirty="0">
                <a:solidFill>
                  <a:srgbClr val="272525"/>
                </a:solidFill>
                <a:latin typeface="Inter" pitchFamily="34" charset="0"/>
                <a:ea typeface="Inter" pitchFamily="34" charset="-122"/>
                <a:cs typeface="Inter" pitchFamily="34" charset="-120"/>
              </a:rPr>
              <a:t>In remembering the six items above you may have used quite different strategies.</a:t>
            </a:r>
            <a:endParaRPr lang="en-US" sz="1000" dirty="0"/>
          </a:p>
        </p:txBody>
      </p:sp>
      <p:sp>
        <p:nvSpPr>
          <p:cNvPr id="12" name="Text 10"/>
          <p:cNvSpPr/>
          <p:nvPr/>
        </p:nvSpPr>
        <p:spPr>
          <a:xfrm>
            <a:off x="451522" y="8318673"/>
            <a:ext cx="6658982" cy="1718580"/>
          </a:xfrm>
          <a:prstGeom prst="rect">
            <a:avLst/>
          </a:prstGeom>
          <a:noFill/>
          <a:ln/>
        </p:spPr>
        <p:txBody>
          <a:bodyPr wrap="square" lIns="0" tIns="0" rIns="0" bIns="0" rtlCol="0" anchor="t"/>
          <a:lstStyle/>
          <a:p>
            <a:pPr marL="342900" indent="-342900" algn="l">
              <a:lnSpc>
                <a:spcPts val="1550"/>
              </a:lnSpc>
              <a:buSzPct val="100000"/>
              <a:buChar char="•"/>
            </a:pPr>
            <a:r>
              <a:rPr lang="en-US" sz="1000" dirty="0">
                <a:solidFill>
                  <a:srgbClr val="272525"/>
                </a:solidFill>
                <a:latin typeface="Inter" pitchFamily="34" charset="0"/>
                <a:ea typeface="Inter" pitchFamily="34" charset="-122"/>
                <a:cs typeface="Inter" pitchFamily="34" charset="-120"/>
              </a:rPr>
              <a:t>To remember how to use a pencil sharpener you may have moved your hands to guide you through the sequence of movements.</a:t>
            </a:r>
            <a:endParaRPr lang="en-US" sz="1000" dirty="0"/>
          </a:p>
          <a:p>
            <a:pPr marL="342900" indent="-342900" algn="l">
              <a:lnSpc>
                <a:spcPts val="1550"/>
              </a:lnSpc>
              <a:buSzPct val="100000"/>
              <a:buChar char="•"/>
            </a:pPr>
            <a:r>
              <a:rPr lang="en-US" sz="1000" dirty="0">
                <a:solidFill>
                  <a:srgbClr val="272525"/>
                </a:solidFill>
                <a:latin typeface="Inter" pitchFamily="34" charset="0"/>
                <a:ea typeface="Inter" pitchFamily="34" charset="-122"/>
                <a:cs typeface="Inter" pitchFamily="34" charset="-120"/>
              </a:rPr>
              <a:t>To remember what you wore, you may have recalled the place where you were.</a:t>
            </a:r>
            <a:endParaRPr lang="en-US" sz="1000" dirty="0"/>
          </a:p>
          <a:p>
            <a:pPr marL="342900" indent="-342900" algn="l">
              <a:lnSpc>
                <a:spcPts val="1550"/>
              </a:lnSpc>
              <a:buSzPct val="100000"/>
              <a:buChar char="•"/>
            </a:pPr>
            <a:r>
              <a:rPr lang="en-US" sz="1000" dirty="0">
                <a:solidFill>
                  <a:srgbClr val="272525"/>
                </a:solidFill>
                <a:latin typeface="Inter" pitchFamily="34" charset="0"/>
                <a:ea typeface="Inter" pitchFamily="34" charset="-122"/>
                <a:cs typeface="Inter" pitchFamily="34" charset="-120"/>
              </a:rPr>
              <a:t>To remember where your clothes are now, you probably used a mixture: visual recall of where they usually are, and a check through your memory of recent events to see if there was any reason why they might be somewhere else.</a:t>
            </a:r>
            <a:endParaRPr lang="en-US" sz="1000" dirty="0"/>
          </a:p>
          <a:p>
            <a:pPr marL="342900" indent="-342900" algn="l">
              <a:lnSpc>
                <a:spcPts val="1550"/>
              </a:lnSpc>
              <a:buSzPct val="100000"/>
              <a:buChar char="•"/>
            </a:pPr>
            <a:r>
              <a:rPr lang="en-US" sz="1000" dirty="0">
                <a:solidFill>
                  <a:srgbClr val="272525"/>
                </a:solidFill>
                <a:latin typeface="Inter" pitchFamily="34" charset="0"/>
                <a:ea typeface="Inter" pitchFamily="34" charset="-122"/>
                <a:cs typeface="Inter" pitchFamily="34" charset="-120"/>
              </a:rPr>
              <a:t>For the postbox, you may have visualised the local geography, or remembered a time you posted a letter, or imagined the walk to the box, or repeated instructions under your breath.</a:t>
            </a:r>
            <a:endParaRPr lang="en-US" sz="1000" dirty="0"/>
          </a:p>
        </p:txBody>
      </p:sp>
      <p:sp>
        <p:nvSpPr>
          <p:cNvPr id="13" name="Rectangle 12">
            <a:extLst>
              <a:ext uri="{FF2B5EF4-FFF2-40B4-BE49-F238E27FC236}">
                <a16:creationId xmlns:a16="http://schemas.microsoft.com/office/drawing/2014/main" id="{8A2F2450-E143-0B84-F82D-4E24060D0AAB}"/>
              </a:ext>
            </a:extLst>
          </p:cNvPr>
          <p:cNvSpPr/>
          <p:nvPr/>
        </p:nvSpPr>
        <p:spPr>
          <a:xfrm>
            <a:off x="5703376" y="10228881"/>
            <a:ext cx="1859474" cy="444076"/>
          </a:xfrm>
          <a:prstGeom prst="rect">
            <a:avLst/>
          </a:prstGeom>
          <a:solidFill>
            <a:srgbClr val="F9FBFD"/>
          </a:solidFill>
          <a:ln>
            <a:solidFill>
              <a:srgbClr val="F8FBF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name="Slide 4">
    <p:spTree>
      <p:nvGrpSpPr>
        <p:cNvPr id="1" name=""/>
        <p:cNvGrpSpPr/>
        <p:nvPr/>
      </p:nvGrpSpPr>
      <p:grpSpPr>
        <a:xfrm>
          <a:off x="0" y="0"/>
          <a:ext cx="0" cy="0"/>
          <a:chOff x="0" y="0"/>
          <a:chExt cx="0" cy="0"/>
        </a:xfrm>
      </p:grpSpPr>
      <p:sp>
        <p:nvSpPr>
          <p:cNvPr id="2" name="Text 0"/>
          <p:cNvSpPr/>
          <p:nvPr/>
        </p:nvSpPr>
        <p:spPr>
          <a:xfrm>
            <a:off x="485616" y="2430480"/>
            <a:ext cx="5688059" cy="455277"/>
          </a:xfrm>
          <a:prstGeom prst="rect">
            <a:avLst/>
          </a:prstGeom>
          <a:noFill/>
          <a:ln/>
        </p:spPr>
        <p:txBody>
          <a:bodyPr wrap="none" lIns="0" tIns="0" rIns="0" bIns="0" rtlCol="0" anchor="t"/>
          <a:lstStyle/>
          <a:p>
            <a:pPr marL="0" indent="0" algn="l">
              <a:lnSpc>
                <a:spcPts val="3550"/>
              </a:lnSpc>
              <a:buNone/>
            </a:pPr>
            <a:r>
              <a:rPr lang="en-US" sz="2850" b="1" dirty="0">
                <a:solidFill>
                  <a:srgbClr val="000000"/>
                </a:solidFill>
                <a:latin typeface="Petrona Bold" pitchFamily="34" charset="0"/>
                <a:ea typeface="Petrona Bold" pitchFamily="34" charset="-122"/>
                <a:cs typeface="Petrona Bold" pitchFamily="34" charset="-120"/>
              </a:rPr>
              <a:t>What helps you remember things?</a:t>
            </a:r>
            <a:endParaRPr lang="en-US" sz="2850" dirty="0"/>
          </a:p>
        </p:txBody>
      </p:sp>
      <p:sp>
        <p:nvSpPr>
          <p:cNvPr id="3" name="Text 1"/>
          <p:cNvSpPr/>
          <p:nvPr/>
        </p:nvSpPr>
        <p:spPr>
          <a:xfrm>
            <a:off x="485616" y="3163242"/>
            <a:ext cx="6590795" cy="222038"/>
          </a:xfrm>
          <a:prstGeom prst="rect">
            <a:avLst/>
          </a:prstGeom>
          <a:noFill/>
          <a:ln/>
        </p:spPr>
        <p:txBody>
          <a:bodyPr wrap="none" lIns="0" tIns="0" rIns="0" bIns="0" rtlCol="0" anchor="t"/>
          <a:lstStyle/>
          <a:p>
            <a:pPr marL="0" indent="0" algn="l">
              <a:lnSpc>
                <a:spcPts val="1700"/>
              </a:lnSpc>
              <a:buNone/>
            </a:pPr>
            <a:r>
              <a:rPr lang="en-US" sz="1050" dirty="0">
                <a:solidFill>
                  <a:srgbClr val="272525"/>
                </a:solidFill>
                <a:latin typeface="Inter" pitchFamily="34" charset="0"/>
                <a:ea typeface="Inter" pitchFamily="34" charset="-122"/>
                <a:cs typeface="Inter" pitchFamily="34" charset="-120"/>
              </a:rPr>
              <a:t>Here's a simple way to find out.</a:t>
            </a:r>
            <a:endParaRPr lang="en-US" sz="1050" dirty="0"/>
          </a:p>
        </p:txBody>
      </p:sp>
      <p:sp>
        <p:nvSpPr>
          <p:cNvPr id="4" name="Shape 2"/>
          <p:cNvSpPr/>
          <p:nvPr/>
        </p:nvSpPr>
        <p:spPr>
          <a:xfrm>
            <a:off x="624389" y="3749477"/>
            <a:ext cx="138712" cy="624328"/>
          </a:xfrm>
          <a:prstGeom prst="roundRect">
            <a:avLst>
              <a:gd name="adj" fmla="val 42013"/>
            </a:avLst>
          </a:prstGeom>
          <a:solidFill>
            <a:srgbClr val="CCEEFF"/>
          </a:solidFill>
          <a:ln w="7877">
            <a:solidFill>
              <a:srgbClr val="B2D4E5"/>
            </a:solidFill>
            <a:prstDash val="solid"/>
          </a:ln>
        </p:spPr>
      </p:sp>
      <p:sp>
        <p:nvSpPr>
          <p:cNvPr id="5" name="Shape 3"/>
          <p:cNvSpPr/>
          <p:nvPr/>
        </p:nvSpPr>
        <p:spPr>
          <a:xfrm>
            <a:off x="485616" y="3658397"/>
            <a:ext cx="416259" cy="416260"/>
          </a:xfrm>
          <a:prstGeom prst="roundRect">
            <a:avLst>
              <a:gd name="adj" fmla="val 56771"/>
            </a:avLst>
          </a:prstGeom>
          <a:solidFill>
            <a:srgbClr val="CCEEFF"/>
          </a:solidFill>
          <a:ln w="7877">
            <a:solidFill>
              <a:srgbClr val="B2D4E5"/>
            </a:solidFill>
            <a:prstDash val="solid"/>
          </a:ln>
        </p:spPr>
      </p:sp>
      <p:pic>
        <p:nvPicPr>
          <p:cNvPr id="6" name="Image 0" descr="preencoded.png"/>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589680" y="3762462"/>
            <a:ext cx="208130" cy="208130"/>
          </a:xfrm>
          <a:prstGeom prst="rect">
            <a:avLst/>
          </a:prstGeom>
        </p:spPr>
      </p:pic>
      <p:sp>
        <p:nvSpPr>
          <p:cNvPr id="7" name="Text 4"/>
          <p:cNvSpPr/>
          <p:nvPr/>
        </p:nvSpPr>
        <p:spPr>
          <a:xfrm>
            <a:off x="1040587" y="3680059"/>
            <a:ext cx="5012222" cy="227577"/>
          </a:xfrm>
          <a:prstGeom prst="rect">
            <a:avLst/>
          </a:prstGeom>
          <a:noFill/>
          <a:ln/>
        </p:spPr>
        <p:txBody>
          <a:bodyPr wrap="none" lIns="0" tIns="0" rIns="0" bIns="0" rtlCol="0" anchor="t"/>
          <a:lstStyle/>
          <a:p>
            <a:pPr marL="0" indent="0" algn="l">
              <a:lnSpc>
                <a:spcPts val="1750"/>
              </a:lnSpc>
              <a:buNone/>
            </a:pPr>
            <a:r>
              <a:rPr lang="en-US" sz="1400" b="1" dirty="0">
                <a:solidFill>
                  <a:srgbClr val="272525"/>
                </a:solidFill>
                <a:latin typeface="Petrona Bold" pitchFamily="34" charset="0"/>
                <a:ea typeface="Petrona Bold" pitchFamily="34" charset="-122"/>
                <a:cs typeface="Petrona Bold" pitchFamily="34" charset="-120"/>
              </a:rPr>
              <a:t>Highlight, in colour, 10 words on the word chart on the right.</a:t>
            </a:r>
            <a:endParaRPr lang="en-US" sz="1400" dirty="0"/>
          </a:p>
        </p:txBody>
      </p:sp>
      <p:sp>
        <p:nvSpPr>
          <p:cNvPr id="8" name="Shape 5"/>
          <p:cNvSpPr/>
          <p:nvPr/>
        </p:nvSpPr>
        <p:spPr>
          <a:xfrm>
            <a:off x="832519" y="4720709"/>
            <a:ext cx="138712" cy="624328"/>
          </a:xfrm>
          <a:prstGeom prst="roundRect">
            <a:avLst>
              <a:gd name="adj" fmla="val 42013"/>
            </a:avLst>
          </a:prstGeom>
          <a:solidFill>
            <a:srgbClr val="CCEEFF"/>
          </a:solidFill>
          <a:ln w="7877">
            <a:solidFill>
              <a:srgbClr val="B2D4E5"/>
            </a:solidFill>
            <a:prstDash val="solid"/>
          </a:ln>
        </p:spPr>
      </p:sp>
      <p:sp>
        <p:nvSpPr>
          <p:cNvPr id="9" name="Shape 6"/>
          <p:cNvSpPr/>
          <p:nvPr/>
        </p:nvSpPr>
        <p:spPr>
          <a:xfrm>
            <a:off x="693745" y="4629629"/>
            <a:ext cx="416259" cy="416260"/>
          </a:xfrm>
          <a:prstGeom prst="roundRect">
            <a:avLst>
              <a:gd name="adj" fmla="val 56771"/>
            </a:avLst>
          </a:prstGeom>
          <a:solidFill>
            <a:srgbClr val="CCEEFF"/>
          </a:solidFill>
          <a:ln w="7877">
            <a:solidFill>
              <a:srgbClr val="B2D4E5"/>
            </a:solidFill>
            <a:prstDash val="solid"/>
          </a:ln>
        </p:spPr>
      </p:sp>
      <p:pic>
        <p:nvPicPr>
          <p:cNvPr id="10" name="Image 1" descr="preencoded.png"/>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797810" y="4733694"/>
            <a:ext cx="208130" cy="208130"/>
          </a:xfrm>
          <a:prstGeom prst="rect">
            <a:avLst/>
          </a:prstGeom>
        </p:spPr>
      </p:pic>
      <p:sp>
        <p:nvSpPr>
          <p:cNvPr id="11" name="Text 7"/>
          <p:cNvSpPr/>
          <p:nvPr/>
        </p:nvSpPr>
        <p:spPr>
          <a:xfrm>
            <a:off x="1248717" y="4651291"/>
            <a:ext cx="5191120" cy="227577"/>
          </a:xfrm>
          <a:prstGeom prst="rect">
            <a:avLst/>
          </a:prstGeom>
          <a:noFill/>
          <a:ln/>
        </p:spPr>
        <p:txBody>
          <a:bodyPr wrap="none" lIns="0" tIns="0" rIns="0" bIns="0" rtlCol="0" anchor="t"/>
          <a:lstStyle/>
          <a:p>
            <a:pPr marL="0" indent="0" algn="l">
              <a:lnSpc>
                <a:spcPts val="1750"/>
              </a:lnSpc>
              <a:buNone/>
            </a:pPr>
            <a:r>
              <a:rPr lang="en-US" sz="1400" b="1" dirty="0">
                <a:solidFill>
                  <a:srgbClr val="272525"/>
                </a:solidFill>
                <a:latin typeface="Petrona Bold" pitchFamily="34" charset="0"/>
                <a:ea typeface="Petrona Bold" pitchFamily="34" charset="-122"/>
                <a:cs typeface="Petrona Bold" pitchFamily="34" charset="-120"/>
              </a:rPr>
              <a:t>Read through the chart for 2 minutes, then cover it completely.</a:t>
            </a:r>
            <a:endParaRPr lang="en-US" sz="1400" dirty="0"/>
          </a:p>
        </p:txBody>
      </p:sp>
      <p:sp>
        <p:nvSpPr>
          <p:cNvPr id="12" name="Shape 8"/>
          <p:cNvSpPr/>
          <p:nvPr/>
        </p:nvSpPr>
        <p:spPr>
          <a:xfrm>
            <a:off x="1040649" y="5691941"/>
            <a:ext cx="138712" cy="624328"/>
          </a:xfrm>
          <a:prstGeom prst="roundRect">
            <a:avLst>
              <a:gd name="adj" fmla="val 42013"/>
            </a:avLst>
          </a:prstGeom>
          <a:solidFill>
            <a:srgbClr val="CCEEFF"/>
          </a:solidFill>
          <a:ln w="7877">
            <a:solidFill>
              <a:srgbClr val="B2D4E5"/>
            </a:solidFill>
            <a:prstDash val="solid"/>
          </a:ln>
        </p:spPr>
      </p:sp>
      <p:sp>
        <p:nvSpPr>
          <p:cNvPr id="13" name="Shape 9"/>
          <p:cNvSpPr/>
          <p:nvPr/>
        </p:nvSpPr>
        <p:spPr>
          <a:xfrm>
            <a:off x="901875" y="5600861"/>
            <a:ext cx="416259" cy="416260"/>
          </a:xfrm>
          <a:prstGeom prst="roundRect">
            <a:avLst>
              <a:gd name="adj" fmla="val 56771"/>
            </a:avLst>
          </a:prstGeom>
          <a:solidFill>
            <a:srgbClr val="CCEEFF"/>
          </a:solidFill>
          <a:ln w="7877">
            <a:solidFill>
              <a:srgbClr val="B2D4E5"/>
            </a:solidFill>
            <a:prstDash val="solid"/>
          </a:ln>
        </p:spPr>
      </p:sp>
      <p:pic>
        <p:nvPicPr>
          <p:cNvPr id="14" name="Image 2" descr="preencoded.png"/>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1005940" y="5704926"/>
            <a:ext cx="208130" cy="208130"/>
          </a:xfrm>
          <a:prstGeom prst="rect">
            <a:avLst/>
          </a:prstGeom>
        </p:spPr>
      </p:pic>
      <p:sp>
        <p:nvSpPr>
          <p:cNvPr id="15" name="Text 10"/>
          <p:cNvSpPr/>
          <p:nvPr/>
        </p:nvSpPr>
        <p:spPr>
          <a:xfrm>
            <a:off x="1456847" y="5622523"/>
            <a:ext cx="3692795" cy="227577"/>
          </a:xfrm>
          <a:prstGeom prst="rect">
            <a:avLst/>
          </a:prstGeom>
          <a:noFill/>
          <a:ln/>
        </p:spPr>
        <p:txBody>
          <a:bodyPr wrap="none" lIns="0" tIns="0" rIns="0" bIns="0" rtlCol="0" anchor="t"/>
          <a:lstStyle/>
          <a:p>
            <a:pPr marL="0" indent="0" algn="l">
              <a:lnSpc>
                <a:spcPts val="1750"/>
              </a:lnSpc>
              <a:buNone/>
            </a:pPr>
            <a:r>
              <a:rPr lang="en-US" sz="1400" b="1" dirty="0">
                <a:solidFill>
                  <a:srgbClr val="272525"/>
                </a:solidFill>
                <a:latin typeface="Petrona Bold" pitchFamily="34" charset="0"/>
                <a:ea typeface="Petrona Bold" pitchFamily="34" charset="-122"/>
                <a:cs typeface="Petrona Bold" pitchFamily="34" charset="-120"/>
              </a:rPr>
              <a:t>Write down all the words you can remember.</a:t>
            </a:r>
            <a:endParaRPr lang="en-US" sz="1400" dirty="0"/>
          </a:p>
        </p:txBody>
      </p:sp>
      <p:sp>
        <p:nvSpPr>
          <p:cNvPr id="16" name="Shape 11"/>
          <p:cNvSpPr/>
          <p:nvPr/>
        </p:nvSpPr>
        <p:spPr>
          <a:xfrm>
            <a:off x="1248778" y="6663173"/>
            <a:ext cx="138712" cy="624328"/>
          </a:xfrm>
          <a:prstGeom prst="roundRect">
            <a:avLst>
              <a:gd name="adj" fmla="val 42013"/>
            </a:avLst>
          </a:prstGeom>
          <a:solidFill>
            <a:srgbClr val="CCEEFF"/>
          </a:solidFill>
          <a:ln w="7877">
            <a:solidFill>
              <a:srgbClr val="B2D4E5"/>
            </a:solidFill>
            <a:prstDash val="solid"/>
          </a:ln>
        </p:spPr>
      </p:sp>
      <p:sp>
        <p:nvSpPr>
          <p:cNvPr id="17" name="Shape 12"/>
          <p:cNvSpPr/>
          <p:nvPr/>
        </p:nvSpPr>
        <p:spPr>
          <a:xfrm>
            <a:off x="1110005" y="6572093"/>
            <a:ext cx="416259" cy="416260"/>
          </a:xfrm>
          <a:prstGeom prst="roundRect">
            <a:avLst>
              <a:gd name="adj" fmla="val 56771"/>
            </a:avLst>
          </a:prstGeom>
          <a:solidFill>
            <a:srgbClr val="CCEEFF"/>
          </a:solidFill>
          <a:ln w="7877">
            <a:solidFill>
              <a:srgbClr val="B2D4E5"/>
            </a:solidFill>
            <a:prstDash val="solid"/>
          </a:ln>
        </p:spPr>
      </p:sp>
      <p:pic>
        <p:nvPicPr>
          <p:cNvPr id="18" name="Image 3" descr="preencoded.png"/>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1214070" y="6676158"/>
            <a:ext cx="208130" cy="208130"/>
          </a:xfrm>
          <a:prstGeom prst="rect">
            <a:avLst/>
          </a:prstGeom>
        </p:spPr>
      </p:pic>
      <p:sp>
        <p:nvSpPr>
          <p:cNvPr id="19" name="Text 13"/>
          <p:cNvSpPr/>
          <p:nvPr/>
        </p:nvSpPr>
        <p:spPr>
          <a:xfrm>
            <a:off x="1664976" y="6593755"/>
            <a:ext cx="4353247" cy="227577"/>
          </a:xfrm>
          <a:prstGeom prst="rect">
            <a:avLst/>
          </a:prstGeom>
          <a:noFill/>
          <a:ln/>
        </p:spPr>
        <p:txBody>
          <a:bodyPr wrap="none" lIns="0" tIns="0" rIns="0" bIns="0" rtlCol="0" anchor="t"/>
          <a:lstStyle/>
          <a:p>
            <a:pPr marL="0" indent="0" algn="l">
              <a:lnSpc>
                <a:spcPts val="1750"/>
              </a:lnSpc>
              <a:buNone/>
            </a:pPr>
            <a:r>
              <a:rPr lang="en-US" sz="1400" b="1" dirty="0">
                <a:solidFill>
                  <a:srgbClr val="272525"/>
                </a:solidFill>
                <a:latin typeface="Petrona Bold" pitchFamily="34" charset="0"/>
                <a:ea typeface="Petrona Bold" pitchFamily="34" charset="-122"/>
                <a:cs typeface="Petrona Bold" pitchFamily="34" charset="-120"/>
              </a:rPr>
              <a:t>Read the following section as you check your results.</a:t>
            </a:r>
            <a:endParaRPr lang="en-US" sz="1400" dirty="0"/>
          </a:p>
        </p:txBody>
      </p:sp>
      <p:sp>
        <p:nvSpPr>
          <p:cNvPr id="20" name="Shape 14"/>
          <p:cNvSpPr/>
          <p:nvPr/>
        </p:nvSpPr>
        <p:spPr>
          <a:xfrm>
            <a:off x="1040649" y="7634405"/>
            <a:ext cx="138712" cy="624328"/>
          </a:xfrm>
          <a:prstGeom prst="roundRect">
            <a:avLst>
              <a:gd name="adj" fmla="val 42013"/>
            </a:avLst>
          </a:prstGeom>
          <a:solidFill>
            <a:srgbClr val="CCEEFF"/>
          </a:solidFill>
          <a:ln w="7877">
            <a:solidFill>
              <a:srgbClr val="B2D4E5"/>
            </a:solidFill>
            <a:prstDash val="solid"/>
          </a:ln>
        </p:spPr>
      </p:sp>
      <p:sp>
        <p:nvSpPr>
          <p:cNvPr id="21" name="Shape 15"/>
          <p:cNvSpPr/>
          <p:nvPr/>
        </p:nvSpPr>
        <p:spPr>
          <a:xfrm>
            <a:off x="901875" y="7543325"/>
            <a:ext cx="416259" cy="416260"/>
          </a:xfrm>
          <a:prstGeom prst="roundRect">
            <a:avLst>
              <a:gd name="adj" fmla="val 56771"/>
            </a:avLst>
          </a:prstGeom>
          <a:solidFill>
            <a:srgbClr val="CCEEFF"/>
          </a:solidFill>
          <a:ln w="7877">
            <a:solidFill>
              <a:srgbClr val="B2D4E5"/>
            </a:solidFill>
            <a:prstDash val="solid"/>
          </a:ln>
        </p:spPr>
      </p:sp>
      <p:pic>
        <p:nvPicPr>
          <p:cNvPr id="22" name="Image 4" descr="preencoded.png"/>
          <p:cNvPicPr>
            <a:picLocks noChangeAspect="1"/>
          </p:cNvPicPr>
          <p:nvPr/>
        </p:nvPicPr>
        <p:blipFill>
          <a:blip>
            <a:extLst>
              <a:ext uri="{96DAC541-7B7A-43D3-8B79-37D633B846F1}">
                <asvg:svgBlip xmlns:asvg="http://schemas.microsoft.com/office/drawing/2016/SVG/main" r:embed="rId7"/>
              </a:ext>
            </a:extLst>
          </a:blip>
          <a:stretch>
            <a:fillRect/>
          </a:stretch>
        </p:blipFill>
        <p:spPr>
          <a:xfrm>
            <a:off x="1005940" y="7647390"/>
            <a:ext cx="208130" cy="208130"/>
          </a:xfrm>
          <a:prstGeom prst="rect">
            <a:avLst/>
          </a:prstGeom>
        </p:spPr>
      </p:pic>
      <p:sp>
        <p:nvSpPr>
          <p:cNvPr id="23" name="Text 16"/>
          <p:cNvSpPr/>
          <p:nvPr/>
        </p:nvSpPr>
        <p:spPr>
          <a:xfrm>
            <a:off x="1456847" y="7564987"/>
            <a:ext cx="5619564" cy="455153"/>
          </a:xfrm>
          <a:prstGeom prst="rect">
            <a:avLst/>
          </a:prstGeom>
          <a:noFill/>
          <a:ln/>
        </p:spPr>
        <p:txBody>
          <a:bodyPr wrap="square" lIns="0" tIns="0" rIns="0" bIns="0" rtlCol="0" anchor="t"/>
          <a:lstStyle/>
          <a:p>
            <a:pPr marL="0" indent="0" algn="l">
              <a:lnSpc>
                <a:spcPts val="1750"/>
              </a:lnSpc>
              <a:buNone/>
            </a:pPr>
            <a:r>
              <a:rPr lang="en-US" sz="1400" b="1" dirty="0">
                <a:solidFill>
                  <a:srgbClr val="272525"/>
                </a:solidFill>
                <a:latin typeface="Petrona Bold" pitchFamily="34" charset="0"/>
                <a:ea typeface="Petrona Bold" pitchFamily="34" charset="-122"/>
                <a:cs typeface="Petrona Bold" pitchFamily="34" charset="-120"/>
              </a:rPr>
              <a:t>Use these insights to help you learn material for your course and exams.</a:t>
            </a:r>
            <a:endParaRPr lang="en-US" sz="1400" dirty="0"/>
          </a:p>
        </p:txBody>
      </p:sp>
      <p:sp>
        <p:nvSpPr>
          <p:cNvPr id="24" name="Rectangle 23">
            <a:extLst>
              <a:ext uri="{FF2B5EF4-FFF2-40B4-BE49-F238E27FC236}">
                <a16:creationId xmlns:a16="http://schemas.microsoft.com/office/drawing/2014/main" id="{984D1D60-1836-0440-C8D9-18243D006F3B}"/>
              </a:ext>
            </a:extLst>
          </p:cNvPr>
          <p:cNvSpPr/>
          <p:nvPr/>
        </p:nvSpPr>
        <p:spPr>
          <a:xfrm>
            <a:off x="5703376" y="10228881"/>
            <a:ext cx="1859474" cy="444076"/>
          </a:xfrm>
          <a:prstGeom prst="rect">
            <a:avLst/>
          </a:prstGeom>
          <a:solidFill>
            <a:srgbClr val="F9FBFD"/>
          </a:solidFill>
          <a:ln>
            <a:solidFill>
              <a:srgbClr val="F8FBF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name="Slide 5">
    <p:spTree>
      <p:nvGrpSpPr>
        <p:cNvPr id="1" name=""/>
        <p:cNvGrpSpPr/>
        <p:nvPr/>
      </p:nvGrpSpPr>
      <p:grpSpPr>
        <a:xfrm>
          <a:off x="0" y="0"/>
          <a:ext cx="0" cy="0"/>
          <a:chOff x="0" y="0"/>
          <a:chExt cx="0" cy="0"/>
        </a:xfrm>
      </p:grpSpPr>
      <p:sp>
        <p:nvSpPr>
          <p:cNvPr id="2" name="Text 0"/>
          <p:cNvSpPr/>
          <p:nvPr/>
        </p:nvSpPr>
        <p:spPr>
          <a:xfrm>
            <a:off x="441799" y="822242"/>
            <a:ext cx="4138717" cy="414229"/>
          </a:xfrm>
          <a:prstGeom prst="rect">
            <a:avLst/>
          </a:prstGeom>
          <a:noFill/>
          <a:ln/>
        </p:spPr>
        <p:txBody>
          <a:bodyPr wrap="none" lIns="0" tIns="0" rIns="0" bIns="0" rtlCol="0" anchor="t"/>
          <a:lstStyle/>
          <a:p>
            <a:pPr marL="0" indent="0" algn="l">
              <a:lnSpc>
                <a:spcPts val="3250"/>
              </a:lnSpc>
              <a:buNone/>
            </a:pPr>
            <a:r>
              <a:rPr lang="en-US" sz="2600" b="1" dirty="0">
                <a:solidFill>
                  <a:srgbClr val="000000"/>
                </a:solidFill>
                <a:latin typeface="Petrona Bold" pitchFamily="34" charset="0"/>
                <a:ea typeface="Petrona Bold" pitchFamily="34" charset="-122"/>
                <a:cs typeface="Petrona Bold" pitchFamily="34" charset="-120"/>
              </a:rPr>
              <a:t>What helps you remember?</a:t>
            </a:r>
            <a:endParaRPr lang="en-US" sz="2600" dirty="0"/>
          </a:p>
        </p:txBody>
      </p:sp>
      <p:sp>
        <p:nvSpPr>
          <p:cNvPr id="3" name="Text 1"/>
          <p:cNvSpPr/>
          <p:nvPr/>
        </p:nvSpPr>
        <p:spPr>
          <a:xfrm>
            <a:off x="441799" y="1466141"/>
            <a:ext cx="6678429" cy="578419"/>
          </a:xfrm>
          <a:prstGeom prst="rect">
            <a:avLst/>
          </a:prstGeom>
          <a:noFill/>
          <a:ln/>
        </p:spPr>
        <p:txBody>
          <a:bodyPr wrap="square" lIns="0" tIns="0" rIns="0" bIns="0" rtlCol="0" anchor="t"/>
          <a:lstStyle/>
          <a:p>
            <a:pPr marL="0" indent="0" algn="l">
              <a:lnSpc>
                <a:spcPts val="1500"/>
              </a:lnSpc>
              <a:buNone/>
            </a:pPr>
            <a:r>
              <a:rPr lang="en-US" sz="950" dirty="0">
                <a:solidFill>
                  <a:srgbClr val="272525"/>
                </a:solidFill>
                <a:latin typeface="Inter" pitchFamily="34" charset="0"/>
                <a:ea typeface="Inter" pitchFamily="34" charset="-122"/>
                <a:cs typeface="Inter" pitchFamily="34" charset="-120"/>
              </a:rPr>
              <a:t>Look at the words you recalled. Does the selection of words you remembered suggest that you used any of the strategies below? If so, you have valuable clues about how you can arrange information you want to recall. Your memory may be assisted by any or all of the following.</a:t>
            </a:r>
            <a:endParaRPr lang="en-US" sz="950" dirty="0"/>
          </a:p>
        </p:txBody>
      </p:sp>
      <p:sp>
        <p:nvSpPr>
          <p:cNvPr id="4" name="Shape 2"/>
          <p:cNvSpPr/>
          <p:nvPr/>
        </p:nvSpPr>
        <p:spPr>
          <a:xfrm>
            <a:off x="441799" y="2173733"/>
            <a:ext cx="2149546" cy="1331121"/>
          </a:xfrm>
          <a:prstGeom prst="roundRect">
            <a:avLst>
              <a:gd name="adj" fmla="val 3983"/>
            </a:avLst>
          </a:prstGeom>
          <a:solidFill>
            <a:srgbClr val="FFFFFF">
              <a:alpha val="95000"/>
            </a:srgbClr>
          </a:solidFill>
          <a:ln w="15754">
            <a:solidFill>
              <a:srgbClr val="B2D4E5"/>
            </a:solidFill>
            <a:prstDash val="solid"/>
          </a:ln>
        </p:spPr>
      </p:sp>
      <p:sp>
        <p:nvSpPr>
          <p:cNvPr id="5" name="Text 3"/>
          <p:cNvSpPr/>
          <p:nvPr/>
        </p:nvSpPr>
        <p:spPr>
          <a:xfrm>
            <a:off x="583773" y="2315707"/>
            <a:ext cx="1656915" cy="207084"/>
          </a:xfrm>
          <a:prstGeom prst="rect">
            <a:avLst/>
          </a:prstGeom>
          <a:noFill/>
          <a:ln/>
        </p:spPr>
        <p:txBody>
          <a:bodyPr wrap="none" lIns="0" tIns="0" rIns="0" bIns="0" rtlCol="0" anchor="t"/>
          <a:lstStyle/>
          <a:p>
            <a:pPr marL="0" indent="0" algn="l">
              <a:lnSpc>
                <a:spcPts val="1600"/>
              </a:lnSpc>
              <a:buNone/>
            </a:pPr>
            <a:r>
              <a:rPr lang="en-US" sz="1300" b="1" dirty="0">
                <a:solidFill>
                  <a:srgbClr val="272525"/>
                </a:solidFill>
                <a:latin typeface="Petrona Bold" pitchFamily="34" charset="0"/>
                <a:ea typeface="Petrona Bold" pitchFamily="34" charset="-122"/>
                <a:cs typeface="Petrona Bold" pitchFamily="34" charset="-120"/>
              </a:rPr>
              <a:t>Recency effect</a:t>
            </a:r>
            <a:endParaRPr lang="en-US" sz="1300" dirty="0"/>
          </a:p>
        </p:txBody>
      </p:sp>
      <p:sp>
        <p:nvSpPr>
          <p:cNvPr id="6" name="Text 4"/>
          <p:cNvSpPr/>
          <p:nvPr/>
        </p:nvSpPr>
        <p:spPr>
          <a:xfrm>
            <a:off x="583773" y="2591654"/>
            <a:ext cx="1865598" cy="385613"/>
          </a:xfrm>
          <a:prstGeom prst="rect">
            <a:avLst/>
          </a:prstGeom>
          <a:noFill/>
          <a:ln/>
        </p:spPr>
        <p:txBody>
          <a:bodyPr wrap="square" lIns="0" tIns="0" rIns="0" bIns="0" rtlCol="0" anchor="t"/>
          <a:lstStyle/>
          <a:p>
            <a:pPr marL="0" indent="0" algn="l">
              <a:lnSpc>
                <a:spcPts val="1500"/>
              </a:lnSpc>
              <a:buNone/>
            </a:pPr>
            <a:r>
              <a:rPr lang="en-US" sz="950" dirty="0">
                <a:solidFill>
                  <a:srgbClr val="272525"/>
                </a:solidFill>
                <a:latin typeface="Inter" pitchFamily="34" charset="0"/>
                <a:ea typeface="Inter" pitchFamily="34" charset="-122"/>
                <a:cs typeface="Inter" pitchFamily="34" charset="-120"/>
              </a:rPr>
              <a:t>You may have remembered best the words you learnt last.</a:t>
            </a:r>
            <a:endParaRPr lang="en-US" sz="950" dirty="0"/>
          </a:p>
        </p:txBody>
      </p:sp>
      <p:sp>
        <p:nvSpPr>
          <p:cNvPr id="7" name="Shape 5"/>
          <p:cNvSpPr/>
          <p:nvPr/>
        </p:nvSpPr>
        <p:spPr>
          <a:xfrm>
            <a:off x="2706179" y="2173733"/>
            <a:ext cx="2149607" cy="1331121"/>
          </a:xfrm>
          <a:prstGeom prst="roundRect">
            <a:avLst>
              <a:gd name="adj" fmla="val 3983"/>
            </a:avLst>
          </a:prstGeom>
          <a:solidFill>
            <a:srgbClr val="FFFFFF">
              <a:alpha val="95000"/>
            </a:srgbClr>
          </a:solidFill>
          <a:ln w="15754">
            <a:solidFill>
              <a:srgbClr val="B2D4E5"/>
            </a:solidFill>
            <a:prstDash val="solid"/>
          </a:ln>
        </p:spPr>
      </p:sp>
      <p:sp>
        <p:nvSpPr>
          <p:cNvPr id="8" name="Text 6"/>
          <p:cNvSpPr/>
          <p:nvPr/>
        </p:nvSpPr>
        <p:spPr>
          <a:xfrm>
            <a:off x="2848153" y="2315707"/>
            <a:ext cx="1656915" cy="207084"/>
          </a:xfrm>
          <a:prstGeom prst="rect">
            <a:avLst/>
          </a:prstGeom>
          <a:noFill/>
          <a:ln/>
        </p:spPr>
        <p:txBody>
          <a:bodyPr wrap="none" lIns="0" tIns="0" rIns="0" bIns="0" rtlCol="0" anchor="t"/>
          <a:lstStyle/>
          <a:p>
            <a:pPr marL="0" indent="0" algn="l">
              <a:lnSpc>
                <a:spcPts val="1600"/>
              </a:lnSpc>
              <a:buNone/>
            </a:pPr>
            <a:r>
              <a:rPr lang="en-US" sz="1300" b="1" dirty="0">
                <a:solidFill>
                  <a:srgbClr val="272525"/>
                </a:solidFill>
                <a:latin typeface="Petrona Bold" pitchFamily="34" charset="0"/>
                <a:ea typeface="Petrona Bold" pitchFamily="34" charset="-122"/>
                <a:cs typeface="Petrona Bold" pitchFamily="34" charset="-120"/>
              </a:rPr>
              <a:t>Primacy effect</a:t>
            </a:r>
            <a:endParaRPr lang="en-US" sz="1300" dirty="0"/>
          </a:p>
        </p:txBody>
      </p:sp>
      <p:sp>
        <p:nvSpPr>
          <p:cNvPr id="9" name="Text 7"/>
          <p:cNvSpPr/>
          <p:nvPr/>
        </p:nvSpPr>
        <p:spPr>
          <a:xfrm>
            <a:off x="2848153" y="2591654"/>
            <a:ext cx="1865660" cy="385613"/>
          </a:xfrm>
          <a:prstGeom prst="rect">
            <a:avLst/>
          </a:prstGeom>
          <a:noFill/>
          <a:ln/>
        </p:spPr>
        <p:txBody>
          <a:bodyPr wrap="square" lIns="0" tIns="0" rIns="0" bIns="0" rtlCol="0" anchor="t"/>
          <a:lstStyle/>
          <a:p>
            <a:pPr marL="0" indent="0" algn="l">
              <a:lnSpc>
                <a:spcPts val="1500"/>
              </a:lnSpc>
              <a:buNone/>
            </a:pPr>
            <a:r>
              <a:rPr lang="en-US" sz="950" dirty="0">
                <a:solidFill>
                  <a:srgbClr val="272525"/>
                </a:solidFill>
                <a:latin typeface="Inter" pitchFamily="34" charset="0"/>
                <a:ea typeface="Inter" pitchFamily="34" charset="-122"/>
                <a:cs typeface="Inter" pitchFamily="34" charset="-120"/>
              </a:rPr>
              <a:t>You may have remembered best the words you learnt first.</a:t>
            </a:r>
            <a:endParaRPr lang="en-US" sz="950" dirty="0"/>
          </a:p>
        </p:txBody>
      </p:sp>
      <p:sp>
        <p:nvSpPr>
          <p:cNvPr id="10" name="Shape 8"/>
          <p:cNvSpPr/>
          <p:nvPr/>
        </p:nvSpPr>
        <p:spPr>
          <a:xfrm>
            <a:off x="4970621" y="2173733"/>
            <a:ext cx="2149607" cy="1331121"/>
          </a:xfrm>
          <a:prstGeom prst="roundRect">
            <a:avLst>
              <a:gd name="adj" fmla="val 3983"/>
            </a:avLst>
          </a:prstGeom>
          <a:solidFill>
            <a:srgbClr val="FFFFFF">
              <a:alpha val="95000"/>
            </a:srgbClr>
          </a:solidFill>
          <a:ln w="15754">
            <a:solidFill>
              <a:srgbClr val="B2D4E5"/>
            </a:solidFill>
            <a:prstDash val="solid"/>
          </a:ln>
        </p:spPr>
      </p:sp>
      <p:sp>
        <p:nvSpPr>
          <p:cNvPr id="11" name="Text 9"/>
          <p:cNvSpPr/>
          <p:nvPr/>
        </p:nvSpPr>
        <p:spPr>
          <a:xfrm>
            <a:off x="5112594" y="2315707"/>
            <a:ext cx="1656915" cy="207084"/>
          </a:xfrm>
          <a:prstGeom prst="rect">
            <a:avLst/>
          </a:prstGeom>
          <a:noFill/>
          <a:ln/>
        </p:spPr>
        <p:txBody>
          <a:bodyPr wrap="none" lIns="0" tIns="0" rIns="0" bIns="0" rtlCol="0" anchor="t"/>
          <a:lstStyle/>
          <a:p>
            <a:pPr marL="0" indent="0" algn="l">
              <a:lnSpc>
                <a:spcPts val="1600"/>
              </a:lnSpc>
              <a:buNone/>
            </a:pPr>
            <a:r>
              <a:rPr lang="en-US" sz="1300" b="1" dirty="0">
                <a:solidFill>
                  <a:srgbClr val="272525"/>
                </a:solidFill>
                <a:latin typeface="Petrona Bold" pitchFamily="34" charset="0"/>
                <a:ea typeface="Petrona Bold" pitchFamily="34" charset="-122"/>
                <a:cs typeface="Petrona Bold" pitchFamily="34" charset="-120"/>
              </a:rPr>
              <a:t>Sound</a:t>
            </a:r>
            <a:endParaRPr lang="en-US" sz="1300" dirty="0"/>
          </a:p>
        </p:txBody>
      </p:sp>
      <p:sp>
        <p:nvSpPr>
          <p:cNvPr id="12" name="Text 10"/>
          <p:cNvSpPr/>
          <p:nvPr/>
        </p:nvSpPr>
        <p:spPr>
          <a:xfrm>
            <a:off x="5112594" y="2591654"/>
            <a:ext cx="1865660" cy="771225"/>
          </a:xfrm>
          <a:prstGeom prst="rect">
            <a:avLst/>
          </a:prstGeom>
          <a:noFill/>
          <a:ln/>
        </p:spPr>
        <p:txBody>
          <a:bodyPr wrap="square" lIns="0" tIns="0" rIns="0" bIns="0" rtlCol="0" anchor="t"/>
          <a:lstStyle/>
          <a:p>
            <a:pPr marL="0" indent="0" algn="l">
              <a:lnSpc>
                <a:spcPts val="1500"/>
              </a:lnSpc>
              <a:buNone/>
            </a:pPr>
            <a:r>
              <a:rPr lang="en-US" sz="950" dirty="0">
                <a:solidFill>
                  <a:srgbClr val="272525"/>
                </a:solidFill>
                <a:latin typeface="Inter" pitchFamily="34" charset="0"/>
                <a:ea typeface="Inter" pitchFamily="34" charset="-122"/>
                <a:cs typeface="Inter" pitchFamily="34" charset="-120"/>
              </a:rPr>
              <a:t>You may have remembered rhyming words, odd-sounding words, or words that you heard together in your head.</a:t>
            </a:r>
            <a:endParaRPr lang="en-US" sz="950" dirty="0"/>
          </a:p>
        </p:txBody>
      </p:sp>
      <p:sp>
        <p:nvSpPr>
          <p:cNvPr id="13" name="Shape 11"/>
          <p:cNvSpPr/>
          <p:nvPr/>
        </p:nvSpPr>
        <p:spPr>
          <a:xfrm>
            <a:off x="441799" y="3619688"/>
            <a:ext cx="2149546" cy="1331121"/>
          </a:xfrm>
          <a:prstGeom prst="roundRect">
            <a:avLst>
              <a:gd name="adj" fmla="val 3983"/>
            </a:avLst>
          </a:prstGeom>
          <a:solidFill>
            <a:srgbClr val="FFFFFF">
              <a:alpha val="95000"/>
            </a:srgbClr>
          </a:solidFill>
          <a:ln w="15754">
            <a:solidFill>
              <a:srgbClr val="B2D4E5"/>
            </a:solidFill>
            <a:prstDash val="solid"/>
          </a:ln>
        </p:spPr>
      </p:sp>
      <p:sp>
        <p:nvSpPr>
          <p:cNvPr id="14" name="Text 12"/>
          <p:cNvSpPr/>
          <p:nvPr/>
        </p:nvSpPr>
        <p:spPr>
          <a:xfrm>
            <a:off x="583773" y="3761662"/>
            <a:ext cx="1656915" cy="207084"/>
          </a:xfrm>
          <a:prstGeom prst="rect">
            <a:avLst/>
          </a:prstGeom>
          <a:noFill/>
          <a:ln/>
        </p:spPr>
        <p:txBody>
          <a:bodyPr wrap="none" lIns="0" tIns="0" rIns="0" bIns="0" rtlCol="0" anchor="t"/>
          <a:lstStyle/>
          <a:p>
            <a:pPr marL="0" indent="0" algn="l">
              <a:lnSpc>
                <a:spcPts val="1600"/>
              </a:lnSpc>
              <a:buNone/>
            </a:pPr>
            <a:r>
              <a:rPr lang="en-US" sz="1300" b="1" dirty="0">
                <a:solidFill>
                  <a:srgbClr val="272525"/>
                </a:solidFill>
                <a:latin typeface="Petrona Bold" pitchFamily="34" charset="0"/>
                <a:ea typeface="Petrona Bold" pitchFamily="34" charset="-122"/>
                <a:cs typeface="Petrona Bold" pitchFamily="34" charset="-120"/>
              </a:rPr>
              <a:t>Locus (place)</a:t>
            </a:r>
            <a:endParaRPr lang="en-US" sz="1300" dirty="0"/>
          </a:p>
        </p:txBody>
      </p:sp>
      <p:sp>
        <p:nvSpPr>
          <p:cNvPr id="15" name="Text 13"/>
          <p:cNvSpPr/>
          <p:nvPr/>
        </p:nvSpPr>
        <p:spPr>
          <a:xfrm>
            <a:off x="583773" y="4037610"/>
            <a:ext cx="1865598" cy="385613"/>
          </a:xfrm>
          <a:prstGeom prst="rect">
            <a:avLst/>
          </a:prstGeom>
          <a:noFill/>
          <a:ln/>
        </p:spPr>
        <p:txBody>
          <a:bodyPr wrap="square" lIns="0" tIns="0" rIns="0" bIns="0" rtlCol="0" anchor="t"/>
          <a:lstStyle/>
          <a:p>
            <a:pPr marL="0" indent="0" algn="l">
              <a:lnSpc>
                <a:spcPts val="1500"/>
              </a:lnSpc>
              <a:buNone/>
            </a:pPr>
            <a:r>
              <a:rPr lang="en-US" sz="950" dirty="0">
                <a:solidFill>
                  <a:srgbClr val="272525"/>
                </a:solidFill>
                <a:latin typeface="Inter" pitchFamily="34" charset="0"/>
                <a:ea typeface="Inter" pitchFamily="34" charset="-122"/>
                <a:cs typeface="Inter" pitchFamily="34" charset="-120"/>
              </a:rPr>
              <a:t>You may have associated a word with a place you know.</a:t>
            </a:r>
            <a:endParaRPr lang="en-US" sz="950" dirty="0"/>
          </a:p>
        </p:txBody>
      </p:sp>
      <p:sp>
        <p:nvSpPr>
          <p:cNvPr id="16" name="Shape 14"/>
          <p:cNvSpPr/>
          <p:nvPr/>
        </p:nvSpPr>
        <p:spPr>
          <a:xfrm>
            <a:off x="2706179" y="3619688"/>
            <a:ext cx="2149607" cy="1331121"/>
          </a:xfrm>
          <a:prstGeom prst="roundRect">
            <a:avLst>
              <a:gd name="adj" fmla="val 3983"/>
            </a:avLst>
          </a:prstGeom>
          <a:solidFill>
            <a:srgbClr val="FFFFFF">
              <a:alpha val="95000"/>
            </a:srgbClr>
          </a:solidFill>
          <a:ln w="15754">
            <a:solidFill>
              <a:srgbClr val="B2D4E5"/>
            </a:solidFill>
            <a:prstDash val="solid"/>
          </a:ln>
        </p:spPr>
      </p:sp>
      <p:sp>
        <p:nvSpPr>
          <p:cNvPr id="17" name="Text 15"/>
          <p:cNvSpPr/>
          <p:nvPr/>
        </p:nvSpPr>
        <p:spPr>
          <a:xfrm>
            <a:off x="2848153" y="3761662"/>
            <a:ext cx="1656915" cy="207084"/>
          </a:xfrm>
          <a:prstGeom prst="rect">
            <a:avLst/>
          </a:prstGeom>
          <a:noFill/>
          <a:ln/>
        </p:spPr>
        <p:txBody>
          <a:bodyPr wrap="none" lIns="0" tIns="0" rIns="0" bIns="0" rtlCol="0" anchor="t"/>
          <a:lstStyle/>
          <a:p>
            <a:pPr marL="0" indent="0" algn="l">
              <a:lnSpc>
                <a:spcPts val="1600"/>
              </a:lnSpc>
              <a:buNone/>
            </a:pPr>
            <a:r>
              <a:rPr lang="en-US" sz="1300" b="1" dirty="0">
                <a:solidFill>
                  <a:srgbClr val="272525"/>
                </a:solidFill>
                <a:latin typeface="Petrona Bold" pitchFamily="34" charset="0"/>
                <a:ea typeface="Petrona Bold" pitchFamily="34" charset="-122"/>
                <a:cs typeface="Petrona Bold" pitchFamily="34" charset="-120"/>
              </a:rPr>
              <a:t>Real names</a:t>
            </a:r>
            <a:endParaRPr lang="en-US" sz="1300" dirty="0"/>
          </a:p>
        </p:txBody>
      </p:sp>
      <p:sp>
        <p:nvSpPr>
          <p:cNvPr id="18" name="Text 16"/>
          <p:cNvSpPr/>
          <p:nvPr/>
        </p:nvSpPr>
        <p:spPr>
          <a:xfrm>
            <a:off x="2848153" y="4037610"/>
            <a:ext cx="1865660" cy="385613"/>
          </a:xfrm>
          <a:prstGeom prst="rect">
            <a:avLst/>
          </a:prstGeom>
          <a:noFill/>
          <a:ln/>
        </p:spPr>
        <p:txBody>
          <a:bodyPr wrap="square" lIns="0" tIns="0" rIns="0" bIns="0" rtlCol="0" anchor="t"/>
          <a:lstStyle/>
          <a:p>
            <a:pPr marL="0" indent="0" algn="l">
              <a:lnSpc>
                <a:spcPts val="1500"/>
              </a:lnSpc>
              <a:buNone/>
            </a:pPr>
            <a:r>
              <a:rPr lang="en-US" sz="950" dirty="0">
                <a:solidFill>
                  <a:srgbClr val="272525"/>
                </a:solidFill>
                <a:latin typeface="Inter" pitchFamily="34" charset="0"/>
                <a:ea typeface="Inter" pitchFamily="34" charset="-122"/>
                <a:cs typeface="Inter" pitchFamily="34" charset="-120"/>
              </a:rPr>
              <a:t>You may have a particularly good memory for names.</a:t>
            </a:r>
            <a:endParaRPr lang="en-US" sz="950" dirty="0"/>
          </a:p>
        </p:txBody>
      </p:sp>
      <p:sp>
        <p:nvSpPr>
          <p:cNvPr id="19" name="Shape 17"/>
          <p:cNvSpPr/>
          <p:nvPr/>
        </p:nvSpPr>
        <p:spPr>
          <a:xfrm>
            <a:off x="4970621" y="3619688"/>
            <a:ext cx="2149607" cy="1331121"/>
          </a:xfrm>
          <a:prstGeom prst="roundRect">
            <a:avLst>
              <a:gd name="adj" fmla="val 3983"/>
            </a:avLst>
          </a:prstGeom>
          <a:solidFill>
            <a:srgbClr val="FFFFFF">
              <a:alpha val="95000"/>
            </a:srgbClr>
          </a:solidFill>
          <a:ln w="15754">
            <a:solidFill>
              <a:srgbClr val="B2D4E5"/>
            </a:solidFill>
            <a:prstDash val="solid"/>
          </a:ln>
        </p:spPr>
      </p:sp>
      <p:sp>
        <p:nvSpPr>
          <p:cNvPr id="20" name="Text 18"/>
          <p:cNvSpPr/>
          <p:nvPr/>
        </p:nvSpPr>
        <p:spPr>
          <a:xfrm>
            <a:off x="5112594" y="3761662"/>
            <a:ext cx="1656915" cy="207084"/>
          </a:xfrm>
          <a:prstGeom prst="rect">
            <a:avLst/>
          </a:prstGeom>
          <a:noFill/>
          <a:ln/>
        </p:spPr>
        <p:txBody>
          <a:bodyPr wrap="none" lIns="0" tIns="0" rIns="0" bIns="0" rtlCol="0" anchor="t"/>
          <a:lstStyle/>
          <a:p>
            <a:pPr marL="0" indent="0" algn="l">
              <a:lnSpc>
                <a:spcPts val="1600"/>
              </a:lnSpc>
              <a:buNone/>
            </a:pPr>
            <a:r>
              <a:rPr lang="en-US" sz="1300" b="1" dirty="0">
                <a:solidFill>
                  <a:srgbClr val="272525"/>
                </a:solidFill>
                <a:latin typeface="Petrona Bold" pitchFamily="34" charset="0"/>
                <a:ea typeface="Petrona Bold" pitchFamily="34" charset="-122"/>
                <a:cs typeface="Petrona Bold" pitchFamily="34" charset="-120"/>
              </a:rPr>
              <a:t>Visual features</a:t>
            </a:r>
            <a:endParaRPr lang="en-US" sz="1300" dirty="0"/>
          </a:p>
        </p:txBody>
      </p:sp>
      <p:sp>
        <p:nvSpPr>
          <p:cNvPr id="21" name="Text 19"/>
          <p:cNvSpPr/>
          <p:nvPr/>
        </p:nvSpPr>
        <p:spPr>
          <a:xfrm>
            <a:off x="5112594" y="4037610"/>
            <a:ext cx="1865660" cy="771225"/>
          </a:xfrm>
          <a:prstGeom prst="rect">
            <a:avLst/>
          </a:prstGeom>
          <a:noFill/>
          <a:ln/>
        </p:spPr>
        <p:txBody>
          <a:bodyPr wrap="square" lIns="0" tIns="0" rIns="0" bIns="0" rtlCol="0" anchor="t"/>
          <a:lstStyle/>
          <a:p>
            <a:pPr marL="0" indent="0" algn="l">
              <a:lnSpc>
                <a:spcPts val="1500"/>
              </a:lnSpc>
              <a:buNone/>
            </a:pPr>
            <a:r>
              <a:rPr lang="en-US" sz="950" dirty="0">
                <a:solidFill>
                  <a:srgbClr val="272525"/>
                </a:solidFill>
                <a:latin typeface="Inter" pitchFamily="34" charset="0"/>
                <a:ea typeface="Inter" pitchFamily="34" charset="-122"/>
                <a:cs typeface="Inter" pitchFamily="34" charset="-120"/>
              </a:rPr>
              <a:t>You may have noticed the look of a word (such as the words in capitals or those with shapes around them).</a:t>
            </a:r>
            <a:endParaRPr lang="en-US" sz="950" dirty="0"/>
          </a:p>
        </p:txBody>
      </p:sp>
      <p:sp>
        <p:nvSpPr>
          <p:cNvPr id="22" name="Shape 20"/>
          <p:cNvSpPr/>
          <p:nvPr/>
        </p:nvSpPr>
        <p:spPr>
          <a:xfrm>
            <a:off x="441799" y="5065643"/>
            <a:ext cx="2149546" cy="1909540"/>
          </a:xfrm>
          <a:prstGeom prst="roundRect">
            <a:avLst>
              <a:gd name="adj" fmla="val 2777"/>
            </a:avLst>
          </a:prstGeom>
          <a:solidFill>
            <a:srgbClr val="FFFFFF">
              <a:alpha val="95000"/>
            </a:srgbClr>
          </a:solidFill>
          <a:ln w="15754">
            <a:solidFill>
              <a:srgbClr val="B2D4E5"/>
            </a:solidFill>
            <a:prstDash val="solid"/>
          </a:ln>
        </p:spPr>
      </p:sp>
      <p:sp>
        <p:nvSpPr>
          <p:cNvPr id="23" name="Text 21"/>
          <p:cNvSpPr/>
          <p:nvPr/>
        </p:nvSpPr>
        <p:spPr>
          <a:xfrm>
            <a:off x="583773" y="5207617"/>
            <a:ext cx="1656915" cy="207084"/>
          </a:xfrm>
          <a:prstGeom prst="rect">
            <a:avLst/>
          </a:prstGeom>
          <a:noFill/>
          <a:ln/>
        </p:spPr>
        <p:txBody>
          <a:bodyPr wrap="none" lIns="0" tIns="0" rIns="0" bIns="0" rtlCol="0" anchor="t"/>
          <a:lstStyle/>
          <a:p>
            <a:pPr marL="0" indent="0" algn="l">
              <a:lnSpc>
                <a:spcPts val="1600"/>
              </a:lnSpc>
              <a:buNone/>
            </a:pPr>
            <a:r>
              <a:rPr lang="en-US" sz="1300" b="1" dirty="0">
                <a:solidFill>
                  <a:srgbClr val="272525"/>
                </a:solidFill>
                <a:latin typeface="Petrona Bold" pitchFamily="34" charset="0"/>
                <a:ea typeface="Petrona Bold" pitchFamily="34" charset="-122"/>
                <a:cs typeface="Petrona Bold" pitchFamily="34" charset="-120"/>
              </a:rPr>
              <a:t>Visual association</a:t>
            </a:r>
            <a:endParaRPr lang="en-US" sz="1300" dirty="0"/>
          </a:p>
        </p:txBody>
      </p:sp>
      <p:sp>
        <p:nvSpPr>
          <p:cNvPr id="24" name="Text 22"/>
          <p:cNvSpPr/>
          <p:nvPr/>
        </p:nvSpPr>
        <p:spPr>
          <a:xfrm>
            <a:off x="583773" y="5483565"/>
            <a:ext cx="1865598" cy="385613"/>
          </a:xfrm>
          <a:prstGeom prst="rect">
            <a:avLst/>
          </a:prstGeom>
          <a:noFill/>
          <a:ln/>
        </p:spPr>
        <p:txBody>
          <a:bodyPr wrap="square" lIns="0" tIns="0" rIns="0" bIns="0" rtlCol="0" anchor="t"/>
          <a:lstStyle/>
          <a:p>
            <a:pPr marL="0" indent="0" algn="l">
              <a:lnSpc>
                <a:spcPts val="1500"/>
              </a:lnSpc>
              <a:buNone/>
            </a:pPr>
            <a:r>
              <a:rPr lang="en-US" sz="950" dirty="0">
                <a:solidFill>
                  <a:srgbClr val="272525"/>
                </a:solidFill>
                <a:latin typeface="Inter" pitchFamily="34" charset="0"/>
                <a:ea typeface="Inter" pitchFamily="34" charset="-122"/>
                <a:cs typeface="Inter" pitchFamily="34" charset="-120"/>
              </a:rPr>
              <a:t>You may have linked words with pictures or mental images.</a:t>
            </a:r>
            <a:endParaRPr lang="en-US" sz="950" dirty="0"/>
          </a:p>
        </p:txBody>
      </p:sp>
      <p:sp>
        <p:nvSpPr>
          <p:cNvPr id="25" name="Shape 23"/>
          <p:cNvSpPr/>
          <p:nvPr/>
        </p:nvSpPr>
        <p:spPr>
          <a:xfrm>
            <a:off x="2706179" y="5065643"/>
            <a:ext cx="2149607" cy="1909540"/>
          </a:xfrm>
          <a:prstGeom prst="roundRect">
            <a:avLst>
              <a:gd name="adj" fmla="val 2777"/>
            </a:avLst>
          </a:prstGeom>
          <a:solidFill>
            <a:srgbClr val="FFFFFF">
              <a:alpha val="95000"/>
            </a:srgbClr>
          </a:solidFill>
          <a:ln w="15754">
            <a:solidFill>
              <a:srgbClr val="B2D4E5"/>
            </a:solidFill>
            <a:prstDash val="solid"/>
          </a:ln>
        </p:spPr>
      </p:sp>
      <p:sp>
        <p:nvSpPr>
          <p:cNvPr id="26" name="Text 24"/>
          <p:cNvSpPr/>
          <p:nvPr/>
        </p:nvSpPr>
        <p:spPr>
          <a:xfrm>
            <a:off x="2848153" y="5207617"/>
            <a:ext cx="1656915" cy="207084"/>
          </a:xfrm>
          <a:prstGeom prst="rect">
            <a:avLst/>
          </a:prstGeom>
          <a:noFill/>
          <a:ln/>
        </p:spPr>
        <p:txBody>
          <a:bodyPr wrap="none" lIns="0" tIns="0" rIns="0" bIns="0" rtlCol="0" anchor="t"/>
          <a:lstStyle/>
          <a:p>
            <a:pPr marL="0" indent="0" algn="l">
              <a:lnSpc>
                <a:spcPts val="1600"/>
              </a:lnSpc>
              <a:buNone/>
            </a:pPr>
            <a:r>
              <a:rPr lang="en-US" sz="1300" b="1" dirty="0">
                <a:solidFill>
                  <a:srgbClr val="272525"/>
                </a:solidFill>
                <a:latin typeface="Petrona Bold" pitchFamily="34" charset="0"/>
                <a:ea typeface="Petrona Bold" pitchFamily="34" charset="-122"/>
                <a:cs typeface="Petrona Bold" pitchFamily="34" charset="-120"/>
              </a:rPr>
              <a:t>Visual arrangement</a:t>
            </a:r>
            <a:endParaRPr lang="en-US" sz="1300" dirty="0"/>
          </a:p>
        </p:txBody>
      </p:sp>
      <p:sp>
        <p:nvSpPr>
          <p:cNvPr id="27" name="Text 25"/>
          <p:cNvSpPr/>
          <p:nvPr/>
        </p:nvSpPr>
        <p:spPr>
          <a:xfrm>
            <a:off x="2848153" y="5483565"/>
            <a:ext cx="1865660" cy="1349644"/>
          </a:xfrm>
          <a:prstGeom prst="rect">
            <a:avLst/>
          </a:prstGeom>
          <a:noFill/>
          <a:ln/>
        </p:spPr>
        <p:txBody>
          <a:bodyPr wrap="square" lIns="0" tIns="0" rIns="0" bIns="0" rtlCol="0" anchor="t"/>
          <a:lstStyle/>
          <a:p>
            <a:pPr marL="0" indent="0" algn="l">
              <a:lnSpc>
                <a:spcPts val="1500"/>
              </a:lnSpc>
              <a:buNone/>
            </a:pPr>
            <a:r>
              <a:rPr lang="en-US" sz="950" dirty="0">
                <a:solidFill>
                  <a:srgbClr val="272525"/>
                </a:solidFill>
                <a:latin typeface="Inter" pitchFamily="34" charset="0"/>
                <a:ea typeface="Inter" pitchFamily="34" charset="-122"/>
                <a:cs typeface="Inter" pitchFamily="34" charset="-120"/>
              </a:rPr>
              <a:t>You may have remembered where items were on the page. (If so, you may find it easy to recall flowcharts or pattern notes, or be helped by visual spacing or making links with a picture.)</a:t>
            </a:r>
            <a:endParaRPr lang="en-US" sz="950" dirty="0"/>
          </a:p>
        </p:txBody>
      </p:sp>
      <p:sp>
        <p:nvSpPr>
          <p:cNvPr id="28" name="Shape 26"/>
          <p:cNvSpPr/>
          <p:nvPr/>
        </p:nvSpPr>
        <p:spPr>
          <a:xfrm>
            <a:off x="4970621" y="5065643"/>
            <a:ext cx="2149607" cy="1909540"/>
          </a:xfrm>
          <a:prstGeom prst="roundRect">
            <a:avLst>
              <a:gd name="adj" fmla="val 2777"/>
            </a:avLst>
          </a:prstGeom>
          <a:solidFill>
            <a:srgbClr val="FFFFFF">
              <a:alpha val="95000"/>
            </a:srgbClr>
          </a:solidFill>
          <a:ln w="15754">
            <a:solidFill>
              <a:srgbClr val="B2D4E5"/>
            </a:solidFill>
            <a:prstDash val="solid"/>
          </a:ln>
        </p:spPr>
      </p:sp>
      <p:sp>
        <p:nvSpPr>
          <p:cNvPr id="29" name="Text 27"/>
          <p:cNvSpPr/>
          <p:nvPr/>
        </p:nvSpPr>
        <p:spPr>
          <a:xfrm>
            <a:off x="5112594" y="5207617"/>
            <a:ext cx="1656915" cy="207084"/>
          </a:xfrm>
          <a:prstGeom prst="rect">
            <a:avLst/>
          </a:prstGeom>
          <a:noFill/>
          <a:ln/>
        </p:spPr>
        <p:txBody>
          <a:bodyPr wrap="none" lIns="0" tIns="0" rIns="0" bIns="0" rtlCol="0" anchor="t"/>
          <a:lstStyle/>
          <a:p>
            <a:pPr marL="0" indent="0" algn="l">
              <a:lnSpc>
                <a:spcPts val="1600"/>
              </a:lnSpc>
              <a:buNone/>
            </a:pPr>
            <a:r>
              <a:rPr lang="en-US" sz="1300" b="1" dirty="0">
                <a:solidFill>
                  <a:srgbClr val="272525"/>
                </a:solidFill>
                <a:latin typeface="Petrona Bold" pitchFamily="34" charset="0"/>
                <a:ea typeface="Petrona Bold" pitchFamily="34" charset="-122"/>
                <a:cs typeface="Petrona Bold" pitchFamily="34" charset="-120"/>
              </a:rPr>
              <a:t>Semantic association</a:t>
            </a:r>
            <a:endParaRPr lang="en-US" sz="1300" dirty="0"/>
          </a:p>
        </p:txBody>
      </p:sp>
      <p:sp>
        <p:nvSpPr>
          <p:cNvPr id="30" name="Text 28"/>
          <p:cNvSpPr/>
          <p:nvPr/>
        </p:nvSpPr>
        <p:spPr>
          <a:xfrm>
            <a:off x="5112594" y="5483565"/>
            <a:ext cx="1865660" cy="771225"/>
          </a:xfrm>
          <a:prstGeom prst="rect">
            <a:avLst/>
          </a:prstGeom>
          <a:noFill/>
          <a:ln/>
        </p:spPr>
        <p:txBody>
          <a:bodyPr wrap="square" lIns="0" tIns="0" rIns="0" bIns="0" rtlCol="0" anchor="t"/>
          <a:lstStyle/>
          <a:p>
            <a:pPr marL="0" indent="0" algn="l">
              <a:lnSpc>
                <a:spcPts val="1500"/>
              </a:lnSpc>
              <a:buNone/>
            </a:pPr>
            <a:r>
              <a:rPr lang="en-US" sz="950" dirty="0">
                <a:solidFill>
                  <a:srgbClr val="272525"/>
                </a:solidFill>
                <a:latin typeface="Inter" pitchFamily="34" charset="0"/>
                <a:ea typeface="Inter" pitchFamily="34" charset="-122"/>
                <a:cs typeface="Inter" pitchFamily="34" charset="-120"/>
              </a:rPr>
              <a:t>You may have remembered words with meaningful associations, such as bread, butter, sandwich.</a:t>
            </a:r>
            <a:endParaRPr lang="en-US" sz="950" dirty="0"/>
          </a:p>
        </p:txBody>
      </p:sp>
      <p:sp>
        <p:nvSpPr>
          <p:cNvPr id="31" name="Shape 29"/>
          <p:cNvSpPr/>
          <p:nvPr/>
        </p:nvSpPr>
        <p:spPr>
          <a:xfrm>
            <a:off x="441799" y="7090018"/>
            <a:ext cx="2149546" cy="1909540"/>
          </a:xfrm>
          <a:prstGeom prst="roundRect">
            <a:avLst>
              <a:gd name="adj" fmla="val 2777"/>
            </a:avLst>
          </a:prstGeom>
          <a:solidFill>
            <a:srgbClr val="FFFFFF">
              <a:alpha val="95000"/>
            </a:srgbClr>
          </a:solidFill>
          <a:ln w="15754">
            <a:solidFill>
              <a:srgbClr val="B2D4E5"/>
            </a:solidFill>
            <a:prstDash val="solid"/>
          </a:ln>
        </p:spPr>
      </p:sp>
      <p:sp>
        <p:nvSpPr>
          <p:cNvPr id="32" name="Text 30"/>
          <p:cNvSpPr/>
          <p:nvPr/>
        </p:nvSpPr>
        <p:spPr>
          <a:xfrm>
            <a:off x="583773" y="7231992"/>
            <a:ext cx="1848182" cy="207084"/>
          </a:xfrm>
          <a:prstGeom prst="rect">
            <a:avLst/>
          </a:prstGeom>
          <a:noFill/>
          <a:ln/>
        </p:spPr>
        <p:txBody>
          <a:bodyPr wrap="none" lIns="0" tIns="0" rIns="0" bIns="0" rtlCol="0" anchor="t"/>
          <a:lstStyle/>
          <a:p>
            <a:pPr marL="0" indent="0" algn="l">
              <a:lnSpc>
                <a:spcPts val="1600"/>
              </a:lnSpc>
              <a:buNone/>
            </a:pPr>
            <a:r>
              <a:rPr lang="en-US" sz="1300" b="1" dirty="0">
                <a:solidFill>
                  <a:srgbClr val="272525"/>
                </a:solidFill>
                <a:latin typeface="Petrona Bold" pitchFamily="34" charset="0"/>
                <a:ea typeface="Petrona Bold" pitchFamily="34" charset="-122"/>
                <a:cs typeface="Petrona Bold" pitchFamily="34" charset="-120"/>
              </a:rPr>
              <a:t>The bizarre and unusual</a:t>
            </a:r>
            <a:endParaRPr lang="en-US" sz="1300" dirty="0"/>
          </a:p>
        </p:txBody>
      </p:sp>
      <p:sp>
        <p:nvSpPr>
          <p:cNvPr id="33" name="Text 31"/>
          <p:cNvSpPr/>
          <p:nvPr/>
        </p:nvSpPr>
        <p:spPr>
          <a:xfrm>
            <a:off x="583773" y="7507939"/>
            <a:ext cx="1865598" cy="1349644"/>
          </a:xfrm>
          <a:prstGeom prst="rect">
            <a:avLst/>
          </a:prstGeom>
          <a:noFill/>
          <a:ln/>
        </p:spPr>
        <p:txBody>
          <a:bodyPr wrap="square" lIns="0" tIns="0" rIns="0" bIns="0" rtlCol="0" anchor="t"/>
          <a:lstStyle/>
          <a:p>
            <a:pPr marL="0" indent="0" algn="l">
              <a:lnSpc>
                <a:spcPts val="1500"/>
              </a:lnSpc>
              <a:buNone/>
            </a:pPr>
            <a:r>
              <a:rPr lang="en-US" sz="950" dirty="0">
                <a:solidFill>
                  <a:srgbClr val="272525"/>
                </a:solidFill>
                <a:latin typeface="Inter" pitchFamily="34" charset="0"/>
                <a:ea typeface="Inter" pitchFamily="34" charset="-122"/>
                <a:cs typeface="Inter" pitchFamily="34" charset="-120"/>
              </a:rPr>
              <a:t>You may have noticed odd things, such as the words 'pong' and 'glink' which stand out. (If you did, you may find it helpful to link ordinary things with bizarre images or sounds.)</a:t>
            </a:r>
            <a:endParaRPr lang="en-US" sz="950" dirty="0"/>
          </a:p>
        </p:txBody>
      </p:sp>
      <p:sp>
        <p:nvSpPr>
          <p:cNvPr id="34" name="Shape 32"/>
          <p:cNvSpPr/>
          <p:nvPr/>
        </p:nvSpPr>
        <p:spPr>
          <a:xfrm>
            <a:off x="2706179" y="7090018"/>
            <a:ext cx="2149607" cy="1909540"/>
          </a:xfrm>
          <a:prstGeom prst="roundRect">
            <a:avLst>
              <a:gd name="adj" fmla="val 2777"/>
            </a:avLst>
          </a:prstGeom>
          <a:solidFill>
            <a:srgbClr val="FFFFFF">
              <a:alpha val="95000"/>
            </a:srgbClr>
          </a:solidFill>
          <a:ln w="15754">
            <a:solidFill>
              <a:srgbClr val="B2D4E5"/>
            </a:solidFill>
            <a:prstDash val="solid"/>
          </a:ln>
        </p:spPr>
      </p:sp>
      <p:sp>
        <p:nvSpPr>
          <p:cNvPr id="35" name="Text 33"/>
          <p:cNvSpPr/>
          <p:nvPr/>
        </p:nvSpPr>
        <p:spPr>
          <a:xfrm>
            <a:off x="2848153" y="7231992"/>
            <a:ext cx="1656915" cy="207084"/>
          </a:xfrm>
          <a:prstGeom prst="rect">
            <a:avLst/>
          </a:prstGeom>
          <a:noFill/>
          <a:ln/>
        </p:spPr>
        <p:txBody>
          <a:bodyPr wrap="none" lIns="0" tIns="0" rIns="0" bIns="0" rtlCol="0" anchor="t"/>
          <a:lstStyle/>
          <a:p>
            <a:pPr marL="0" indent="0" algn="l">
              <a:lnSpc>
                <a:spcPts val="1600"/>
              </a:lnSpc>
              <a:buNone/>
            </a:pPr>
            <a:r>
              <a:rPr lang="en-US" sz="1300" b="1" dirty="0">
                <a:solidFill>
                  <a:srgbClr val="272525"/>
                </a:solidFill>
                <a:latin typeface="Petrona Bold" pitchFamily="34" charset="0"/>
                <a:ea typeface="Petrona Bold" pitchFamily="34" charset="-122"/>
                <a:cs typeface="Petrona Bold" pitchFamily="34" charset="-120"/>
              </a:rPr>
              <a:t>Stories</a:t>
            </a:r>
            <a:endParaRPr lang="en-US" sz="1300" dirty="0"/>
          </a:p>
        </p:txBody>
      </p:sp>
      <p:sp>
        <p:nvSpPr>
          <p:cNvPr id="36" name="Text 34"/>
          <p:cNvSpPr/>
          <p:nvPr/>
        </p:nvSpPr>
        <p:spPr>
          <a:xfrm>
            <a:off x="2848153" y="7507939"/>
            <a:ext cx="1865660" cy="1156838"/>
          </a:xfrm>
          <a:prstGeom prst="rect">
            <a:avLst/>
          </a:prstGeom>
          <a:noFill/>
          <a:ln/>
        </p:spPr>
        <p:txBody>
          <a:bodyPr wrap="square" lIns="0" tIns="0" rIns="0" bIns="0" rtlCol="0" anchor="t"/>
          <a:lstStyle/>
          <a:p>
            <a:pPr marL="0" indent="0" algn="l">
              <a:lnSpc>
                <a:spcPts val="1500"/>
              </a:lnSpc>
              <a:buNone/>
            </a:pPr>
            <a:r>
              <a:rPr lang="en-US" sz="950" dirty="0">
                <a:solidFill>
                  <a:srgbClr val="272525"/>
                </a:solidFill>
                <a:latin typeface="Inter" pitchFamily="34" charset="0"/>
                <a:ea typeface="Inter" pitchFamily="34" charset="-122"/>
                <a:cs typeface="Inter" pitchFamily="34" charset="-120"/>
              </a:rPr>
              <a:t>You may have linked unrelated items so that they made a story. (This can help with the letters of a difficult spelling. For example, 'liaise': Liam Is Always In Such Ecstasy.)</a:t>
            </a:r>
            <a:endParaRPr lang="en-US" sz="950" dirty="0"/>
          </a:p>
        </p:txBody>
      </p:sp>
      <p:sp>
        <p:nvSpPr>
          <p:cNvPr id="37" name="Shape 35"/>
          <p:cNvSpPr/>
          <p:nvPr/>
        </p:nvSpPr>
        <p:spPr>
          <a:xfrm>
            <a:off x="4970621" y="7090018"/>
            <a:ext cx="2149607" cy="1909540"/>
          </a:xfrm>
          <a:prstGeom prst="roundRect">
            <a:avLst>
              <a:gd name="adj" fmla="val 2777"/>
            </a:avLst>
          </a:prstGeom>
          <a:solidFill>
            <a:srgbClr val="FFFFFF">
              <a:alpha val="95000"/>
            </a:srgbClr>
          </a:solidFill>
          <a:ln w="15754">
            <a:solidFill>
              <a:srgbClr val="B2D4E5"/>
            </a:solidFill>
            <a:prstDash val="solid"/>
          </a:ln>
        </p:spPr>
      </p:sp>
      <p:sp>
        <p:nvSpPr>
          <p:cNvPr id="38" name="Text 36"/>
          <p:cNvSpPr/>
          <p:nvPr/>
        </p:nvSpPr>
        <p:spPr>
          <a:xfrm>
            <a:off x="5112594" y="7231992"/>
            <a:ext cx="1656915" cy="207084"/>
          </a:xfrm>
          <a:prstGeom prst="rect">
            <a:avLst/>
          </a:prstGeom>
          <a:noFill/>
          <a:ln/>
        </p:spPr>
        <p:txBody>
          <a:bodyPr wrap="none" lIns="0" tIns="0" rIns="0" bIns="0" rtlCol="0" anchor="t"/>
          <a:lstStyle/>
          <a:p>
            <a:pPr marL="0" indent="0" algn="l">
              <a:lnSpc>
                <a:spcPts val="1600"/>
              </a:lnSpc>
              <a:buNone/>
            </a:pPr>
            <a:r>
              <a:rPr lang="en-US" sz="1300" b="1" dirty="0">
                <a:solidFill>
                  <a:srgbClr val="272525"/>
                </a:solidFill>
                <a:latin typeface="Petrona Bold" pitchFamily="34" charset="0"/>
                <a:ea typeface="Petrona Bold" pitchFamily="34" charset="-122"/>
                <a:cs typeface="Petrona Bold" pitchFamily="34" charset="-120"/>
              </a:rPr>
              <a:t>Colour and activity</a:t>
            </a:r>
            <a:endParaRPr lang="en-US" sz="1300" dirty="0"/>
          </a:p>
        </p:txBody>
      </p:sp>
      <p:sp>
        <p:nvSpPr>
          <p:cNvPr id="39" name="Text 37"/>
          <p:cNvSpPr/>
          <p:nvPr/>
        </p:nvSpPr>
        <p:spPr>
          <a:xfrm>
            <a:off x="5112594" y="7507939"/>
            <a:ext cx="1865660" cy="1156838"/>
          </a:xfrm>
          <a:prstGeom prst="rect">
            <a:avLst/>
          </a:prstGeom>
          <a:noFill/>
          <a:ln/>
        </p:spPr>
        <p:txBody>
          <a:bodyPr wrap="square" lIns="0" tIns="0" rIns="0" bIns="0" rtlCol="0" anchor="t"/>
          <a:lstStyle/>
          <a:p>
            <a:pPr marL="0" indent="0" algn="l">
              <a:lnSpc>
                <a:spcPts val="1500"/>
              </a:lnSpc>
              <a:buNone/>
            </a:pPr>
            <a:r>
              <a:rPr lang="en-US" sz="950" dirty="0">
                <a:solidFill>
                  <a:srgbClr val="272525"/>
                </a:solidFill>
                <a:latin typeface="Inter" pitchFamily="34" charset="0"/>
                <a:ea typeface="Inter" pitchFamily="34" charset="-122"/>
                <a:cs typeface="Inter" pitchFamily="34" charset="-120"/>
              </a:rPr>
              <a:t>If you remembered several of the words you highlighted, you may be sensitive to colour; or perhaps you benefit from doing things with information you are learning.</a:t>
            </a:r>
            <a:endParaRPr lang="en-US" sz="950" dirty="0"/>
          </a:p>
        </p:txBody>
      </p:sp>
      <p:sp>
        <p:nvSpPr>
          <p:cNvPr id="40" name="Shape 38"/>
          <p:cNvSpPr/>
          <p:nvPr/>
        </p:nvSpPr>
        <p:spPr>
          <a:xfrm>
            <a:off x="441799" y="9114392"/>
            <a:ext cx="6678429" cy="752702"/>
          </a:xfrm>
          <a:prstGeom prst="roundRect">
            <a:avLst>
              <a:gd name="adj" fmla="val 7044"/>
            </a:avLst>
          </a:prstGeom>
          <a:solidFill>
            <a:srgbClr val="FFFFFF">
              <a:alpha val="95000"/>
            </a:srgbClr>
          </a:solidFill>
          <a:ln w="15754">
            <a:solidFill>
              <a:srgbClr val="B2D4E5"/>
            </a:solidFill>
            <a:prstDash val="solid"/>
          </a:ln>
        </p:spPr>
      </p:sp>
      <p:sp>
        <p:nvSpPr>
          <p:cNvPr id="41" name="Text 39"/>
          <p:cNvSpPr/>
          <p:nvPr/>
        </p:nvSpPr>
        <p:spPr>
          <a:xfrm>
            <a:off x="583773" y="9256366"/>
            <a:ext cx="1656915" cy="207084"/>
          </a:xfrm>
          <a:prstGeom prst="rect">
            <a:avLst/>
          </a:prstGeom>
          <a:noFill/>
          <a:ln/>
        </p:spPr>
        <p:txBody>
          <a:bodyPr wrap="none" lIns="0" tIns="0" rIns="0" bIns="0" rtlCol="0" anchor="t"/>
          <a:lstStyle/>
          <a:p>
            <a:pPr marL="0" indent="0" algn="l">
              <a:lnSpc>
                <a:spcPts val="1600"/>
              </a:lnSpc>
              <a:buNone/>
            </a:pPr>
            <a:r>
              <a:rPr lang="en-US" sz="1300" b="1" dirty="0">
                <a:solidFill>
                  <a:srgbClr val="272525"/>
                </a:solidFill>
                <a:latin typeface="Petrona Bold" pitchFamily="34" charset="0"/>
                <a:ea typeface="Petrona Bold" pitchFamily="34" charset="-122"/>
                <a:cs typeface="Petrona Bold" pitchFamily="34" charset="-120"/>
              </a:rPr>
              <a:t>Musical association</a:t>
            </a:r>
            <a:endParaRPr lang="en-US" sz="1300" dirty="0"/>
          </a:p>
        </p:txBody>
      </p:sp>
      <p:sp>
        <p:nvSpPr>
          <p:cNvPr id="42" name="Text 40"/>
          <p:cNvSpPr/>
          <p:nvPr/>
        </p:nvSpPr>
        <p:spPr>
          <a:xfrm>
            <a:off x="583773" y="9532313"/>
            <a:ext cx="6394481" cy="192806"/>
          </a:xfrm>
          <a:prstGeom prst="rect">
            <a:avLst/>
          </a:prstGeom>
          <a:noFill/>
          <a:ln/>
        </p:spPr>
        <p:txBody>
          <a:bodyPr wrap="none" lIns="0" tIns="0" rIns="0" bIns="0" rtlCol="0" anchor="t"/>
          <a:lstStyle/>
          <a:p>
            <a:pPr marL="0" indent="0" algn="l">
              <a:lnSpc>
                <a:spcPts val="1500"/>
              </a:lnSpc>
              <a:buNone/>
            </a:pPr>
            <a:r>
              <a:rPr lang="en-US" sz="950" dirty="0">
                <a:solidFill>
                  <a:srgbClr val="272525"/>
                </a:solidFill>
                <a:latin typeface="Inter" pitchFamily="34" charset="0"/>
                <a:ea typeface="Inter" pitchFamily="34" charset="-122"/>
                <a:cs typeface="Inter" pitchFamily="34" charset="-120"/>
              </a:rPr>
              <a:t>Did you try singing, chanting, or rapping words? These can be useful aids to memory.</a:t>
            </a:r>
            <a:endParaRPr lang="en-US" sz="950" dirty="0"/>
          </a:p>
        </p:txBody>
      </p:sp>
      <p:sp>
        <p:nvSpPr>
          <p:cNvPr id="43" name="Rectangle 42">
            <a:extLst>
              <a:ext uri="{FF2B5EF4-FFF2-40B4-BE49-F238E27FC236}">
                <a16:creationId xmlns:a16="http://schemas.microsoft.com/office/drawing/2014/main" id="{AE00199E-BC29-A459-4BB7-EAC99F39B91C}"/>
              </a:ext>
            </a:extLst>
          </p:cNvPr>
          <p:cNvSpPr/>
          <p:nvPr/>
        </p:nvSpPr>
        <p:spPr>
          <a:xfrm>
            <a:off x="5703376" y="10228881"/>
            <a:ext cx="1859474" cy="444076"/>
          </a:xfrm>
          <a:prstGeom prst="rect">
            <a:avLst/>
          </a:prstGeom>
          <a:solidFill>
            <a:srgbClr val="F9FBFD"/>
          </a:solidFill>
          <a:ln>
            <a:solidFill>
              <a:srgbClr val="F8FBF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name="Slide 6">
    <p:spTree>
      <p:nvGrpSpPr>
        <p:cNvPr id="1" name=""/>
        <p:cNvGrpSpPr/>
        <p:nvPr/>
      </p:nvGrpSpPr>
      <p:grpSpPr>
        <a:xfrm>
          <a:off x="0" y="0"/>
          <a:ext cx="0" cy="0"/>
          <a:chOff x="0" y="0"/>
          <a:chExt cx="0" cy="0"/>
        </a:xfrm>
      </p:grpSpPr>
      <p:sp>
        <p:nvSpPr>
          <p:cNvPr id="2" name="Text 0"/>
          <p:cNvSpPr/>
          <p:nvPr/>
        </p:nvSpPr>
        <p:spPr>
          <a:xfrm>
            <a:off x="328134" y="1629530"/>
            <a:ext cx="2916093" cy="307702"/>
          </a:xfrm>
          <a:prstGeom prst="rect">
            <a:avLst/>
          </a:prstGeom>
          <a:noFill/>
          <a:ln/>
        </p:spPr>
        <p:txBody>
          <a:bodyPr wrap="none" lIns="0" tIns="0" rIns="0" bIns="0" rtlCol="0" anchor="t"/>
          <a:lstStyle/>
          <a:p>
            <a:pPr marL="0" indent="0" algn="l">
              <a:lnSpc>
                <a:spcPts val="2400"/>
              </a:lnSpc>
              <a:buNone/>
            </a:pPr>
            <a:r>
              <a:rPr lang="en-US" sz="1900" b="1" dirty="0">
                <a:solidFill>
                  <a:srgbClr val="000000"/>
                </a:solidFill>
                <a:latin typeface="Petrona Bold" pitchFamily="34" charset="0"/>
                <a:ea typeface="Petrona Bold" pitchFamily="34" charset="-122"/>
                <a:cs typeface="Petrona Bold" pitchFamily="34" charset="-120"/>
              </a:rPr>
              <a:t>Memorisation techniques</a:t>
            </a:r>
            <a:endParaRPr lang="en-US" sz="1900" dirty="0"/>
          </a:p>
        </p:txBody>
      </p:sp>
      <p:sp>
        <p:nvSpPr>
          <p:cNvPr id="3" name="Text 1"/>
          <p:cNvSpPr/>
          <p:nvPr/>
        </p:nvSpPr>
        <p:spPr>
          <a:xfrm>
            <a:off x="328134" y="2063945"/>
            <a:ext cx="6905759" cy="125727"/>
          </a:xfrm>
          <a:prstGeom prst="rect">
            <a:avLst/>
          </a:prstGeom>
          <a:noFill/>
          <a:ln/>
        </p:spPr>
        <p:txBody>
          <a:bodyPr wrap="none" lIns="0" tIns="0" rIns="0" bIns="0" rtlCol="0" anchor="t"/>
          <a:lstStyle/>
          <a:p>
            <a:pPr marL="0" indent="0" algn="l">
              <a:lnSpc>
                <a:spcPts val="950"/>
              </a:lnSpc>
              <a:buNone/>
            </a:pPr>
            <a:r>
              <a:rPr lang="en-US" sz="700" dirty="0">
                <a:solidFill>
                  <a:srgbClr val="272525"/>
                </a:solidFill>
                <a:latin typeface="Inter" pitchFamily="34" charset="0"/>
                <a:ea typeface="Inter" pitchFamily="34" charset="-122"/>
                <a:cs typeface="Inter" pitchFamily="34" charset="-120"/>
              </a:rPr>
              <a:t>Below are tried and tested methods to help remember material you want to recall as needed.</a:t>
            </a:r>
            <a:endParaRPr lang="en-US" sz="700" dirty="0"/>
          </a:p>
        </p:txBody>
      </p:sp>
      <p:sp>
        <p:nvSpPr>
          <p:cNvPr id="4" name="Shape 2"/>
          <p:cNvSpPr/>
          <p:nvPr/>
        </p:nvSpPr>
        <p:spPr>
          <a:xfrm>
            <a:off x="328134" y="2260936"/>
            <a:ext cx="3421217" cy="1108960"/>
          </a:xfrm>
          <a:prstGeom prst="roundRect">
            <a:avLst>
              <a:gd name="adj" fmla="val 3551"/>
            </a:avLst>
          </a:prstGeom>
          <a:solidFill>
            <a:srgbClr val="CCEEFF"/>
          </a:solidFill>
          <a:ln w="3939">
            <a:solidFill>
              <a:srgbClr val="B2D4E5"/>
            </a:solidFill>
            <a:prstDash val="solid"/>
          </a:ln>
        </p:spPr>
      </p:sp>
      <p:sp>
        <p:nvSpPr>
          <p:cNvPr id="5" name="Shape 3"/>
          <p:cNvSpPr/>
          <p:nvPr/>
        </p:nvSpPr>
        <p:spPr>
          <a:xfrm>
            <a:off x="425798" y="2358601"/>
            <a:ext cx="281301" cy="281302"/>
          </a:xfrm>
          <a:prstGeom prst="roundRect">
            <a:avLst>
              <a:gd name="adj" fmla="val 16799913"/>
            </a:avLst>
          </a:prstGeom>
          <a:solidFill>
            <a:srgbClr val="007EBD"/>
          </a:solidFill>
          <a:ln/>
        </p:spPr>
      </p:sp>
      <p:pic>
        <p:nvPicPr>
          <p:cNvPr id="6" name="Image 0" descr="preencoded.png"/>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503155" y="2435957"/>
            <a:ext cx="126527" cy="126527"/>
          </a:xfrm>
          <a:prstGeom prst="rect">
            <a:avLst/>
          </a:prstGeom>
        </p:spPr>
      </p:pic>
      <p:sp>
        <p:nvSpPr>
          <p:cNvPr id="7" name="Text 4"/>
          <p:cNvSpPr/>
          <p:nvPr/>
        </p:nvSpPr>
        <p:spPr>
          <a:xfrm>
            <a:off x="425798" y="2703227"/>
            <a:ext cx="1972986" cy="153851"/>
          </a:xfrm>
          <a:prstGeom prst="rect">
            <a:avLst/>
          </a:prstGeom>
          <a:noFill/>
          <a:ln/>
        </p:spPr>
        <p:txBody>
          <a:bodyPr wrap="none" lIns="0" tIns="0" rIns="0" bIns="0" rtlCol="0" anchor="t"/>
          <a:lstStyle/>
          <a:p>
            <a:pPr marL="0" indent="0" algn="l">
              <a:lnSpc>
                <a:spcPts val="1200"/>
              </a:lnSpc>
              <a:buNone/>
            </a:pPr>
            <a:r>
              <a:rPr lang="en-US" sz="950" b="1" dirty="0">
                <a:solidFill>
                  <a:srgbClr val="272525"/>
                </a:solidFill>
                <a:latin typeface="Petrona Bold" pitchFamily="34" charset="0"/>
                <a:ea typeface="Petrona Bold" pitchFamily="34" charset="-122"/>
                <a:cs typeface="Petrona Bold" pitchFamily="34" charset="-120"/>
              </a:rPr>
              <a:t>Spaced repetition or 'over-learning'</a:t>
            </a:r>
            <a:endParaRPr lang="en-US" sz="950" dirty="0"/>
          </a:p>
        </p:txBody>
      </p:sp>
      <p:sp>
        <p:nvSpPr>
          <p:cNvPr id="8" name="Text 5"/>
          <p:cNvSpPr/>
          <p:nvPr/>
        </p:nvSpPr>
        <p:spPr>
          <a:xfrm>
            <a:off x="425798" y="2895049"/>
            <a:ext cx="3225888" cy="377182"/>
          </a:xfrm>
          <a:prstGeom prst="rect">
            <a:avLst/>
          </a:prstGeom>
          <a:noFill/>
          <a:ln/>
        </p:spPr>
        <p:txBody>
          <a:bodyPr wrap="square" lIns="0" tIns="0" rIns="0" bIns="0" rtlCol="0" anchor="t"/>
          <a:lstStyle/>
          <a:p>
            <a:pPr marL="0" indent="0" algn="l">
              <a:lnSpc>
                <a:spcPts val="950"/>
              </a:lnSpc>
              <a:buNone/>
            </a:pPr>
            <a:r>
              <a:rPr lang="en-US" sz="700" dirty="0">
                <a:solidFill>
                  <a:srgbClr val="272525"/>
                </a:solidFill>
                <a:latin typeface="Inter" pitchFamily="34" charset="0"/>
                <a:ea typeface="Inter" pitchFamily="34" charset="-122"/>
                <a:cs typeface="Inter" pitchFamily="34" charset="-120"/>
              </a:rPr>
              <a:t>Repeat the information at least three times. Then check back at spaced intervals over at least several days. Check often, for short periods, rather than longer on fewer occasions.</a:t>
            </a:r>
            <a:endParaRPr lang="en-US" sz="700" dirty="0"/>
          </a:p>
        </p:txBody>
      </p:sp>
      <p:sp>
        <p:nvSpPr>
          <p:cNvPr id="9" name="Shape 6"/>
          <p:cNvSpPr/>
          <p:nvPr/>
        </p:nvSpPr>
        <p:spPr>
          <a:xfrm>
            <a:off x="3812676" y="2260936"/>
            <a:ext cx="3421217" cy="1108960"/>
          </a:xfrm>
          <a:prstGeom prst="roundRect">
            <a:avLst>
              <a:gd name="adj" fmla="val 3551"/>
            </a:avLst>
          </a:prstGeom>
          <a:solidFill>
            <a:srgbClr val="CCEEFF"/>
          </a:solidFill>
          <a:ln w="3939">
            <a:solidFill>
              <a:srgbClr val="B2D4E5"/>
            </a:solidFill>
            <a:prstDash val="solid"/>
          </a:ln>
        </p:spPr>
      </p:sp>
      <p:sp>
        <p:nvSpPr>
          <p:cNvPr id="10" name="Shape 7"/>
          <p:cNvSpPr/>
          <p:nvPr/>
        </p:nvSpPr>
        <p:spPr>
          <a:xfrm>
            <a:off x="3910340" y="2358601"/>
            <a:ext cx="281301" cy="281302"/>
          </a:xfrm>
          <a:prstGeom prst="roundRect">
            <a:avLst>
              <a:gd name="adj" fmla="val 16799913"/>
            </a:avLst>
          </a:prstGeom>
          <a:solidFill>
            <a:srgbClr val="007EBD"/>
          </a:solidFill>
          <a:ln/>
        </p:spPr>
      </p:sp>
      <p:pic>
        <p:nvPicPr>
          <p:cNvPr id="11" name="Image 1" descr="preencoded.png"/>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3987697" y="2435957"/>
            <a:ext cx="126527" cy="126527"/>
          </a:xfrm>
          <a:prstGeom prst="rect">
            <a:avLst/>
          </a:prstGeom>
        </p:spPr>
      </p:pic>
      <p:sp>
        <p:nvSpPr>
          <p:cNvPr id="12" name="Text 8"/>
          <p:cNvSpPr/>
          <p:nvPr/>
        </p:nvSpPr>
        <p:spPr>
          <a:xfrm>
            <a:off x="3910340" y="2703227"/>
            <a:ext cx="1230686" cy="153851"/>
          </a:xfrm>
          <a:prstGeom prst="rect">
            <a:avLst/>
          </a:prstGeom>
          <a:noFill/>
          <a:ln/>
        </p:spPr>
        <p:txBody>
          <a:bodyPr wrap="none" lIns="0" tIns="0" rIns="0" bIns="0" rtlCol="0" anchor="t"/>
          <a:lstStyle/>
          <a:p>
            <a:pPr marL="0" indent="0" algn="l">
              <a:lnSpc>
                <a:spcPts val="1200"/>
              </a:lnSpc>
              <a:buNone/>
            </a:pPr>
            <a:r>
              <a:rPr lang="en-US" sz="950" b="1" dirty="0">
                <a:solidFill>
                  <a:srgbClr val="272525"/>
                </a:solidFill>
                <a:latin typeface="Petrona Bold" pitchFamily="34" charset="0"/>
                <a:ea typeface="Petrona Bold" pitchFamily="34" charset="-122"/>
                <a:cs typeface="Petrona Bold" pitchFamily="34" charset="-120"/>
              </a:rPr>
              <a:t>Test your recall</a:t>
            </a:r>
            <a:endParaRPr lang="en-US" sz="950" dirty="0"/>
          </a:p>
        </p:txBody>
      </p:sp>
      <p:sp>
        <p:nvSpPr>
          <p:cNvPr id="13" name="Text 9"/>
          <p:cNvSpPr/>
          <p:nvPr/>
        </p:nvSpPr>
        <p:spPr>
          <a:xfrm>
            <a:off x="3910340" y="2895049"/>
            <a:ext cx="3225888" cy="251454"/>
          </a:xfrm>
          <a:prstGeom prst="rect">
            <a:avLst/>
          </a:prstGeom>
          <a:noFill/>
          <a:ln/>
        </p:spPr>
        <p:txBody>
          <a:bodyPr wrap="square" lIns="0" tIns="0" rIns="0" bIns="0" rtlCol="0" anchor="t"/>
          <a:lstStyle/>
          <a:p>
            <a:pPr marL="0" indent="0" algn="l">
              <a:lnSpc>
                <a:spcPts val="950"/>
              </a:lnSpc>
              <a:buNone/>
            </a:pPr>
            <a:r>
              <a:rPr lang="en-US" sz="700" dirty="0">
                <a:solidFill>
                  <a:srgbClr val="272525"/>
                </a:solidFill>
                <a:latin typeface="Inter" pitchFamily="34" charset="0"/>
                <a:ea typeface="Inter" pitchFamily="34" charset="-122"/>
                <a:cs typeface="Inter" pitchFamily="34" charset="-120"/>
              </a:rPr>
              <a:t>Testing and quizzing yourself on the information are amongst the most effective memorisation methods.</a:t>
            </a:r>
            <a:endParaRPr lang="en-US" sz="700" dirty="0"/>
          </a:p>
        </p:txBody>
      </p:sp>
      <p:sp>
        <p:nvSpPr>
          <p:cNvPr id="14" name="Shape 10"/>
          <p:cNvSpPr/>
          <p:nvPr/>
        </p:nvSpPr>
        <p:spPr>
          <a:xfrm>
            <a:off x="328134" y="3433221"/>
            <a:ext cx="3421217" cy="983232"/>
          </a:xfrm>
          <a:prstGeom prst="roundRect">
            <a:avLst>
              <a:gd name="adj" fmla="val 4005"/>
            </a:avLst>
          </a:prstGeom>
          <a:solidFill>
            <a:srgbClr val="CCEEFF"/>
          </a:solidFill>
          <a:ln w="3939">
            <a:solidFill>
              <a:srgbClr val="B2D4E5"/>
            </a:solidFill>
            <a:prstDash val="solid"/>
          </a:ln>
        </p:spPr>
      </p:sp>
      <p:sp>
        <p:nvSpPr>
          <p:cNvPr id="15" name="Shape 11"/>
          <p:cNvSpPr/>
          <p:nvPr/>
        </p:nvSpPr>
        <p:spPr>
          <a:xfrm>
            <a:off x="425798" y="3530885"/>
            <a:ext cx="281301" cy="281302"/>
          </a:xfrm>
          <a:prstGeom prst="roundRect">
            <a:avLst>
              <a:gd name="adj" fmla="val 16799913"/>
            </a:avLst>
          </a:prstGeom>
          <a:solidFill>
            <a:srgbClr val="007EBD"/>
          </a:solidFill>
          <a:ln/>
        </p:spPr>
      </p:sp>
      <p:pic>
        <p:nvPicPr>
          <p:cNvPr id="16" name="Image 2" descr="preencoded.png"/>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503155" y="3608242"/>
            <a:ext cx="126527" cy="126527"/>
          </a:xfrm>
          <a:prstGeom prst="rect">
            <a:avLst/>
          </a:prstGeom>
        </p:spPr>
      </p:pic>
      <p:sp>
        <p:nvSpPr>
          <p:cNvPr id="17" name="Text 12"/>
          <p:cNvSpPr/>
          <p:nvPr/>
        </p:nvSpPr>
        <p:spPr>
          <a:xfrm>
            <a:off x="425798" y="3875512"/>
            <a:ext cx="1230686" cy="153851"/>
          </a:xfrm>
          <a:prstGeom prst="rect">
            <a:avLst/>
          </a:prstGeom>
          <a:noFill/>
          <a:ln/>
        </p:spPr>
        <p:txBody>
          <a:bodyPr wrap="none" lIns="0" tIns="0" rIns="0" bIns="0" rtlCol="0" anchor="t"/>
          <a:lstStyle/>
          <a:p>
            <a:pPr marL="0" indent="0" algn="l">
              <a:lnSpc>
                <a:spcPts val="1200"/>
              </a:lnSpc>
              <a:buNone/>
            </a:pPr>
            <a:r>
              <a:rPr lang="en-US" sz="950" b="1" dirty="0">
                <a:solidFill>
                  <a:srgbClr val="272525"/>
                </a:solidFill>
                <a:latin typeface="Petrona Bold" pitchFamily="34" charset="0"/>
                <a:ea typeface="Petrona Bold" pitchFamily="34" charset="-122"/>
                <a:cs typeface="Petrona Bold" pitchFamily="34" charset="-120"/>
              </a:rPr>
              <a:t>Sleep on it</a:t>
            </a:r>
            <a:endParaRPr lang="en-US" sz="950" dirty="0"/>
          </a:p>
        </p:txBody>
      </p:sp>
      <p:sp>
        <p:nvSpPr>
          <p:cNvPr id="18" name="Text 13"/>
          <p:cNvSpPr/>
          <p:nvPr/>
        </p:nvSpPr>
        <p:spPr>
          <a:xfrm>
            <a:off x="425798" y="4067334"/>
            <a:ext cx="3225888" cy="251454"/>
          </a:xfrm>
          <a:prstGeom prst="rect">
            <a:avLst/>
          </a:prstGeom>
          <a:noFill/>
          <a:ln/>
        </p:spPr>
        <p:txBody>
          <a:bodyPr wrap="square" lIns="0" tIns="0" rIns="0" bIns="0" rtlCol="0" anchor="t"/>
          <a:lstStyle/>
          <a:p>
            <a:pPr marL="0" indent="0" algn="l">
              <a:lnSpc>
                <a:spcPts val="950"/>
              </a:lnSpc>
              <a:buNone/>
            </a:pPr>
            <a:r>
              <a:rPr lang="en-US" sz="700" dirty="0">
                <a:solidFill>
                  <a:srgbClr val="272525"/>
                </a:solidFill>
                <a:latin typeface="Inter" pitchFamily="34" charset="0"/>
                <a:ea typeface="Inter" pitchFamily="34" charset="-122"/>
                <a:cs typeface="Inter" pitchFamily="34" charset="-120"/>
              </a:rPr>
              <a:t>The brain needs sleep to lay down memories. Review material, sleep, then check what you can recall.</a:t>
            </a:r>
            <a:endParaRPr lang="en-US" sz="700" dirty="0"/>
          </a:p>
        </p:txBody>
      </p:sp>
      <p:sp>
        <p:nvSpPr>
          <p:cNvPr id="19" name="Shape 14"/>
          <p:cNvSpPr/>
          <p:nvPr/>
        </p:nvSpPr>
        <p:spPr>
          <a:xfrm>
            <a:off x="3812676" y="3433221"/>
            <a:ext cx="3421217" cy="983232"/>
          </a:xfrm>
          <a:prstGeom prst="roundRect">
            <a:avLst>
              <a:gd name="adj" fmla="val 4005"/>
            </a:avLst>
          </a:prstGeom>
          <a:solidFill>
            <a:srgbClr val="CCEEFF"/>
          </a:solidFill>
          <a:ln w="3939">
            <a:solidFill>
              <a:srgbClr val="B2D4E5"/>
            </a:solidFill>
            <a:prstDash val="solid"/>
          </a:ln>
        </p:spPr>
      </p:sp>
      <p:sp>
        <p:nvSpPr>
          <p:cNvPr id="20" name="Shape 15"/>
          <p:cNvSpPr/>
          <p:nvPr/>
        </p:nvSpPr>
        <p:spPr>
          <a:xfrm>
            <a:off x="3910340" y="3530885"/>
            <a:ext cx="281301" cy="281302"/>
          </a:xfrm>
          <a:prstGeom prst="roundRect">
            <a:avLst>
              <a:gd name="adj" fmla="val 16799913"/>
            </a:avLst>
          </a:prstGeom>
          <a:solidFill>
            <a:srgbClr val="007EBD"/>
          </a:solidFill>
          <a:ln/>
        </p:spPr>
      </p:sp>
      <p:pic>
        <p:nvPicPr>
          <p:cNvPr id="21" name="Image 3" descr="preencoded.png"/>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3987697" y="3608242"/>
            <a:ext cx="126527" cy="126527"/>
          </a:xfrm>
          <a:prstGeom prst="rect">
            <a:avLst/>
          </a:prstGeom>
        </p:spPr>
      </p:pic>
      <p:sp>
        <p:nvSpPr>
          <p:cNvPr id="22" name="Text 16"/>
          <p:cNvSpPr/>
          <p:nvPr/>
        </p:nvSpPr>
        <p:spPr>
          <a:xfrm>
            <a:off x="3910340" y="3875512"/>
            <a:ext cx="1230686" cy="153851"/>
          </a:xfrm>
          <a:prstGeom prst="rect">
            <a:avLst/>
          </a:prstGeom>
          <a:noFill/>
          <a:ln/>
        </p:spPr>
        <p:txBody>
          <a:bodyPr wrap="none" lIns="0" tIns="0" rIns="0" bIns="0" rtlCol="0" anchor="t"/>
          <a:lstStyle/>
          <a:p>
            <a:pPr marL="0" indent="0" algn="l">
              <a:lnSpc>
                <a:spcPts val="1200"/>
              </a:lnSpc>
              <a:buNone/>
            </a:pPr>
            <a:r>
              <a:rPr lang="en-US" sz="950" b="1" dirty="0">
                <a:solidFill>
                  <a:srgbClr val="272525"/>
                </a:solidFill>
                <a:latin typeface="Petrona Bold" pitchFamily="34" charset="0"/>
                <a:ea typeface="Petrona Bold" pitchFamily="34" charset="-122"/>
                <a:cs typeface="Petrona Bold" pitchFamily="34" charset="-120"/>
              </a:rPr>
              <a:t>Association</a:t>
            </a:r>
            <a:endParaRPr lang="en-US" sz="950" dirty="0"/>
          </a:p>
        </p:txBody>
      </p:sp>
      <p:sp>
        <p:nvSpPr>
          <p:cNvPr id="23" name="Text 17"/>
          <p:cNvSpPr/>
          <p:nvPr/>
        </p:nvSpPr>
        <p:spPr>
          <a:xfrm>
            <a:off x="3910340" y="4067334"/>
            <a:ext cx="3225888" cy="251454"/>
          </a:xfrm>
          <a:prstGeom prst="rect">
            <a:avLst/>
          </a:prstGeom>
          <a:noFill/>
          <a:ln/>
        </p:spPr>
        <p:txBody>
          <a:bodyPr wrap="square" lIns="0" tIns="0" rIns="0" bIns="0" rtlCol="0" anchor="t"/>
          <a:lstStyle/>
          <a:p>
            <a:pPr marL="0" indent="0" algn="l">
              <a:lnSpc>
                <a:spcPts val="950"/>
              </a:lnSpc>
              <a:buNone/>
            </a:pPr>
            <a:r>
              <a:rPr lang="en-US" sz="700" dirty="0">
                <a:solidFill>
                  <a:srgbClr val="272525"/>
                </a:solidFill>
                <a:latin typeface="Inter" pitchFamily="34" charset="0"/>
                <a:ea typeface="Inter" pitchFamily="34" charset="-122"/>
                <a:cs typeface="Inter" pitchFamily="34" charset="-120"/>
              </a:rPr>
              <a:t>Link what you need to remember with something you already know. See Active learning (pages 110–12).</a:t>
            </a:r>
            <a:endParaRPr lang="en-US" sz="700" dirty="0"/>
          </a:p>
        </p:txBody>
      </p:sp>
      <p:sp>
        <p:nvSpPr>
          <p:cNvPr id="24" name="Shape 18"/>
          <p:cNvSpPr/>
          <p:nvPr/>
        </p:nvSpPr>
        <p:spPr>
          <a:xfrm>
            <a:off x="328134" y="4479778"/>
            <a:ext cx="3421217" cy="1234687"/>
          </a:xfrm>
          <a:prstGeom prst="roundRect">
            <a:avLst>
              <a:gd name="adj" fmla="val 3190"/>
            </a:avLst>
          </a:prstGeom>
          <a:solidFill>
            <a:srgbClr val="CCEEFF"/>
          </a:solidFill>
          <a:ln w="3939">
            <a:solidFill>
              <a:srgbClr val="B2D4E5"/>
            </a:solidFill>
            <a:prstDash val="solid"/>
          </a:ln>
        </p:spPr>
      </p:sp>
      <p:sp>
        <p:nvSpPr>
          <p:cNvPr id="25" name="Shape 19"/>
          <p:cNvSpPr/>
          <p:nvPr/>
        </p:nvSpPr>
        <p:spPr>
          <a:xfrm>
            <a:off x="425798" y="4577443"/>
            <a:ext cx="281301" cy="281302"/>
          </a:xfrm>
          <a:prstGeom prst="roundRect">
            <a:avLst>
              <a:gd name="adj" fmla="val 16799913"/>
            </a:avLst>
          </a:prstGeom>
          <a:solidFill>
            <a:srgbClr val="007EBD"/>
          </a:solidFill>
          <a:ln/>
        </p:spPr>
      </p:sp>
      <p:pic>
        <p:nvPicPr>
          <p:cNvPr id="26" name="Image 4" descr="preencoded.png"/>
          <p:cNvPicPr>
            <a:picLocks noChangeAspect="1"/>
          </p:cNvPicPr>
          <p:nvPr/>
        </p:nvPicPr>
        <p:blipFill>
          <a:blip>
            <a:extLst>
              <a:ext uri="{96DAC541-7B7A-43D3-8B79-37D633B846F1}">
                <asvg:svgBlip xmlns:asvg="http://schemas.microsoft.com/office/drawing/2016/SVG/main" r:embed="rId7"/>
              </a:ext>
            </a:extLst>
          </a:blip>
          <a:stretch>
            <a:fillRect/>
          </a:stretch>
        </p:blipFill>
        <p:spPr>
          <a:xfrm>
            <a:off x="503155" y="4654799"/>
            <a:ext cx="126527" cy="126527"/>
          </a:xfrm>
          <a:prstGeom prst="rect">
            <a:avLst/>
          </a:prstGeom>
        </p:spPr>
      </p:pic>
      <p:sp>
        <p:nvSpPr>
          <p:cNvPr id="27" name="Text 20"/>
          <p:cNvSpPr/>
          <p:nvPr/>
        </p:nvSpPr>
        <p:spPr>
          <a:xfrm>
            <a:off x="425798" y="4922069"/>
            <a:ext cx="1230686" cy="153851"/>
          </a:xfrm>
          <a:prstGeom prst="rect">
            <a:avLst/>
          </a:prstGeom>
          <a:noFill/>
          <a:ln/>
        </p:spPr>
        <p:txBody>
          <a:bodyPr wrap="none" lIns="0" tIns="0" rIns="0" bIns="0" rtlCol="0" anchor="t"/>
          <a:lstStyle/>
          <a:p>
            <a:pPr marL="0" indent="0" algn="l">
              <a:lnSpc>
                <a:spcPts val="1200"/>
              </a:lnSpc>
              <a:buNone/>
            </a:pPr>
            <a:r>
              <a:rPr lang="en-US" sz="950" b="1" dirty="0">
                <a:solidFill>
                  <a:srgbClr val="272525"/>
                </a:solidFill>
                <a:latin typeface="Petrona Bold" pitchFamily="34" charset="0"/>
                <a:ea typeface="Petrona Bold" pitchFamily="34" charset="-122"/>
                <a:cs typeface="Petrona Bold" pitchFamily="34" charset="-120"/>
              </a:rPr>
              <a:t>Mnemonics</a:t>
            </a:r>
            <a:endParaRPr lang="en-US" sz="950" dirty="0"/>
          </a:p>
        </p:txBody>
      </p:sp>
      <p:sp>
        <p:nvSpPr>
          <p:cNvPr id="28" name="Text 21"/>
          <p:cNvSpPr/>
          <p:nvPr/>
        </p:nvSpPr>
        <p:spPr>
          <a:xfrm>
            <a:off x="425798" y="5113891"/>
            <a:ext cx="3225888" cy="502909"/>
          </a:xfrm>
          <a:prstGeom prst="rect">
            <a:avLst/>
          </a:prstGeom>
          <a:noFill/>
          <a:ln/>
        </p:spPr>
        <p:txBody>
          <a:bodyPr wrap="square" lIns="0" tIns="0" rIns="0" bIns="0" rtlCol="0" anchor="t"/>
          <a:lstStyle/>
          <a:p>
            <a:pPr marL="0" indent="0" algn="l">
              <a:lnSpc>
                <a:spcPts val="950"/>
              </a:lnSpc>
              <a:buNone/>
            </a:pPr>
            <a:r>
              <a:rPr lang="en-US" sz="700" dirty="0">
                <a:solidFill>
                  <a:srgbClr val="272525"/>
                </a:solidFill>
                <a:latin typeface="Inter" pitchFamily="34" charset="0"/>
                <a:ea typeface="Inter" pitchFamily="34" charset="-122"/>
                <a:cs typeface="Inter" pitchFamily="34" charset="-120"/>
              </a:rPr>
              <a:t>Any trick to help you remember is a mnemonic (pronounced nem-on-ic). A typical trick is to use the first letter of each keyword or set of items you want to remember to form a single word that prompts memory of the whole – just as 'C·R·E·A·M' for Chapter 5.</a:t>
            </a:r>
            <a:endParaRPr lang="en-US" sz="700" dirty="0"/>
          </a:p>
        </p:txBody>
      </p:sp>
      <p:sp>
        <p:nvSpPr>
          <p:cNvPr id="29" name="Shape 22"/>
          <p:cNvSpPr/>
          <p:nvPr/>
        </p:nvSpPr>
        <p:spPr>
          <a:xfrm>
            <a:off x="3812676" y="4479778"/>
            <a:ext cx="3421217" cy="1234687"/>
          </a:xfrm>
          <a:prstGeom prst="roundRect">
            <a:avLst>
              <a:gd name="adj" fmla="val 3190"/>
            </a:avLst>
          </a:prstGeom>
          <a:solidFill>
            <a:srgbClr val="CCEEFF"/>
          </a:solidFill>
          <a:ln w="3939">
            <a:solidFill>
              <a:srgbClr val="B2D4E5"/>
            </a:solidFill>
            <a:prstDash val="solid"/>
          </a:ln>
        </p:spPr>
      </p:sp>
      <p:sp>
        <p:nvSpPr>
          <p:cNvPr id="30" name="Shape 23"/>
          <p:cNvSpPr/>
          <p:nvPr/>
        </p:nvSpPr>
        <p:spPr>
          <a:xfrm>
            <a:off x="3910340" y="4577443"/>
            <a:ext cx="281301" cy="281302"/>
          </a:xfrm>
          <a:prstGeom prst="roundRect">
            <a:avLst>
              <a:gd name="adj" fmla="val 16799913"/>
            </a:avLst>
          </a:prstGeom>
          <a:solidFill>
            <a:srgbClr val="007EBD"/>
          </a:solidFill>
          <a:ln/>
        </p:spPr>
      </p:sp>
      <p:pic>
        <p:nvPicPr>
          <p:cNvPr id="31" name="Image 5" descr="preencoded.png"/>
          <p:cNvPicPr>
            <a:picLocks noChangeAspect="1"/>
          </p:cNvPicPr>
          <p:nvPr/>
        </p:nvPicPr>
        <p:blipFill>
          <a:blip>
            <a:extLst>
              <a:ext uri="{96DAC541-7B7A-43D3-8B79-37D633B846F1}">
                <asvg:svgBlip xmlns:asvg="http://schemas.microsoft.com/office/drawing/2016/SVG/main" r:embed="rId8"/>
              </a:ext>
            </a:extLst>
          </a:blip>
          <a:stretch>
            <a:fillRect/>
          </a:stretch>
        </p:blipFill>
        <p:spPr>
          <a:xfrm>
            <a:off x="3987697" y="4654799"/>
            <a:ext cx="126527" cy="126527"/>
          </a:xfrm>
          <a:prstGeom prst="rect">
            <a:avLst/>
          </a:prstGeom>
        </p:spPr>
      </p:pic>
      <p:sp>
        <p:nvSpPr>
          <p:cNvPr id="32" name="Text 24"/>
          <p:cNvSpPr/>
          <p:nvPr/>
        </p:nvSpPr>
        <p:spPr>
          <a:xfrm>
            <a:off x="3910340" y="4922069"/>
            <a:ext cx="2247333" cy="153851"/>
          </a:xfrm>
          <a:prstGeom prst="rect">
            <a:avLst/>
          </a:prstGeom>
          <a:noFill/>
          <a:ln/>
        </p:spPr>
        <p:txBody>
          <a:bodyPr wrap="none" lIns="0" tIns="0" rIns="0" bIns="0" rtlCol="0" anchor="t"/>
          <a:lstStyle/>
          <a:p>
            <a:pPr marL="0" indent="0" algn="l">
              <a:lnSpc>
                <a:spcPts val="1200"/>
              </a:lnSpc>
              <a:buNone/>
            </a:pPr>
            <a:r>
              <a:rPr lang="en-US" sz="950" b="1" dirty="0">
                <a:solidFill>
                  <a:srgbClr val="272525"/>
                </a:solidFill>
                <a:latin typeface="Petrona Bold" pitchFamily="34" charset="0"/>
                <a:ea typeface="Petrona Bold" pitchFamily="34" charset="-122"/>
                <a:cs typeface="Petrona Bold" pitchFamily="34" charset="-120"/>
              </a:rPr>
              <a:t>Make a memorable listening experience</a:t>
            </a:r>
            <a:endParaRPr lang="en-US" sz="950" dirty="0"/>
          </a:p>
        </p:txBody>
      </p:sp>
      <p:sp>
        <p:nvSpPr>
          <p:cNvPr id="33" name="Text 25"/>
          <p:cNvSpPr/>
          <p:nvPr/>
        </p:nvSpPr>
        <p:spPr>
          <a:xfrm>
            <a:off x="3910340" y="5113891"/>
            <a:ext cx="3225888" cy="377182"/>
          </a:xfrm>
          <a:prstGeom prst="rect">
            <a:avLst/>
          </a:prstGeom>
          <a:noFill/>
          <a:ln/>
        </p:spPr>
        <p:txBody>
          <a:bodyPr wrap="square" lIns="0" tIns="0" rIns="0" bIns="0" rtlCol="0" anchor="t"/>
          <a:lstStyle/>
          <a:p>
            <a:pPr marL="0" indent="0" algn="l">
              <a:lnSpc>
                <a:spcPts val="950"/>
              </a:lnSpc>
              <a:buNone/>
            </a:pPr>
            <a:r>
              <a:rPr lang="en-US" sz="700" dirty="0">
                <a:solidFill>
                  <a:srgbClr val="272525"/>
                </a:solidFill>
                <a:latin typeface="Inter" pitchFamily="34" charset="0"/>
                <a:ea typeface="Inter" pitchFamily="34" charset="-122"/>
                <a:cs typeface="Inter" pitchFamily="34" charset="-120"/>
              </a:rPr>
              <a:t>Discuss what you're trying to learn with friends. Listen to your voice saying or reading it. Record yourself. Use accents. Exaggerate. Be dramatic. Sing it! Rap it!</a:t>
            </a:r>
            <a:endParaRPr lang="en-US" sz="700" dirty="0"/>
          </a:p>
        </p:txBody>
      </p:sp>
      <p:sp>
        <p:nvSpPr>
          <p:cNvPr id="34" name="Shape 26"/>
          <p:cNvSpPr/>
          <p:nvPr/>
        </p:nvSpPr>
        <p:spPr>
          <a:xfrm>
            <a:off x="328134" y="5777790"/>
            <a:ext cx="3421217" cy="983232"/>
          </a:xfrm>
          <a:prstGeom prst="roundRect">
            <a:avLst>
              <a:gd name="adj" fmla="val 4005"/>
            </a:avLst>
          </a:prstGeom>
          <a:solidFill>
            <a:srgbClr val="CCEEFF"/>
          </a:solidFill>
          <a:ln w="3939">
            <a:solidFill>
              <a:srgbClr val="B2D4E5"/>
            </a:solidFill>
            <a:prstDash val="solid"/>
          </a:ln>
        </p:spPr>
      </p:sp>
      <p:sp>
        <p:nvSpPr>
          <p:cNvPr id="35" name="Shape 27"/>
          <p:cNvSpPr/>
          <p:nvPr/>
        </p:nvSpPr>
        <p:spPr>
          <a:xfrm>
            <a:off x="425798" y="5875455"/>
            <a:ext cx="281301" cy="281302"/>
          </a:xfrm>
          <a:prstGeom prst="roundRect">
            <a:avLst>
              <a:gd name="adj" fmla="val 16799913"/>
            </a:avLst>
          </a:prstGeom>
          <a:solidFill>
            <a:srgbClr val="007EBD"/>
          </a:solidFill>
          <a:ln/>
        </p:spPr>
      </p:sp>
      <p:pic>
        <p:nvPicPr>
          <p:cNvPr id="36" name="Image 6" descr="preencoded.png"/>
          <p:cNvPicPr>
            <a:picLocks noChangeAspect="1"/>
          </p:cNvPicPr>
          <p:nvPr/>
        </p:nvPicPr>
        <p:blipFill>
          <a:blip>
            <a:extLst>
              <a:ext uri="{96DAC541-7B7A-43D3-8B79-37D633B846F1}">
                <asvg:svgBlip xmlns:asvg="http://schemas.microsoft.com/office/drawing/2016/SVG/main" r:embed="rId9"/>
              </a:ext>
            </a:extLst>
          </a:blip>
          <a:stretch>
            <a:fillRect/>
          </a:stretch>
        </p:blipFill>
        <p:spPr>
          <a:xfrm>
            <a:off x="503155" y="5952811"/>
            <a:ext cx="126527" cy="126527"/>
          </a:xfrm>
          <a:prstGeom prst="rect">
            <a:avLst/>
          </a:prstGeom>
        </p:spPr>
      </p:pic>
      <p:sp>
        <p:nvSpPr>
          <p:cNvPr id="37" name="Text 28"/>
          <p:cNvSpPr/>
          <p:nvPr/>
        </p:nvSpPr>
        <p:spPr>
          <a:xfrm>
            <a:off x="425798" y="6220081"/>
            <a:ext cx="1230686" cy="153851"/>
          </a:xfrm>
          <a:prstGeom prst="rect">
            <a:avLst/>
          </a:prstGeom>
          <a:noFill/>
          <a:ln/>
        </p:spPr>
        <p:txBody>
          <a:bodyPr wrap="none" lIns="0" tIns="0" rIns="0" bIns="0" rtlCol="0" anchor="t"/>
          <a:lstStyle/>
          <a:p>
            <a:pPr marL="0" indent="0" algn="l">
              <a:lnSpc>
                <a:spcPts val="1200"/>
              </a:lnSpc>
              <a:buNone/>
            </a:pPr>
            <a:r>
              <a:rPr lang="en-US" sz="950" b="1" dirty="0">
                <a:solidFill>
                  <a:srgbClr val="272525"/>
                </a:solidFill>
                <a:latin typeface="Petrona Bold" pitchFamily="34" charset="0"/>
                <a:ea typeface="Petrona Bold" pitchFamily="34" charset="-122"/>
                <a:cs typeface="Petrona Bold" pitchFamily="34" charset="-120"/>
              </a:rPr>
              <a:t>Write it down</a:t>
            </a:r>
            <a:endParaRPr lang="en-US" sz="950" dirty="0"/>
          </a:p>
        </p:txBody>
      </p:sp>
      <p:sp>
        <p:nvSpPr>
          <p:cNvPr id="38" name="Text 29"/>
          <p:cNvSpPr/>
          <p:nvPr/>
        </p:nvSpPr>
        <p:spPr>
          <a:xfrm>
            <a:off x="425798" y="6411903"/>
            <a:ext cx="3225888" cy="125727"/>
          </a:xfrm>
          <a:prstGeom prst="rect">
            <a:avLst/>
          </a:prstGeom>
          <a:noFill/>
          <a:ln/>
        </p:spPr>
        <p:txBody>
          <a:bodyPr wrap="none" lIns="0" tIns="0" rIns="0" bIns="0" rtlCol="0" anchor="t"/>
          <a:lstStyle/>
          <a:p>
            <a:pPr marL="0" indent="0" algn="l">
              <a:lnSpc>
                <a:spcPts val="950"/>
              </a:lnSpc>
              <a:buNone/>
            </a:pPr>
            <a:r>
              <a:rPr lang="en-US" sz="700" dirty="0">
                <a:solidFill>
                  <a:srgbClr val="272525"/>
                </a:solidFill>
                <a:latin typeface="Inter" pitchFamily="34" charset="0"/>
                <a:ea typeface="Inter" pitchFamily="34" charset="-122"/>
                <a:cs typeface="Inter" pitchFamily="34" charset="-120"/>
              </a:rPr>
              <a:t>In your own words, write things out over and over again.</a:t>
            </a:r>
            <a:endParaRPr lang="en-US" sz="700" dirty="0"/>
          </a:p>
        </p:txBody>
      </p:sp>
      <p:sp>
        <p:nvSpPr>
          <p:cNvPr id="39" name="Shape 30"/>
          <p:cNvSpPr/>
          <p:nvPr/>
        </p:nvSpPr>
        <p:spPr>
          <a:xfrm>
            <a:off x="3812676" y="5777790"/>
            <a:ext cx="3421217" cy="983232"/>
          </a:xfrm>
          <a:prstGeom prst="roundRect">
            <a:avLst>
              <a:gd name="adj" fmla="val 4005"/>
            </a:avLst>
          </a:prstGeom>
          <a:solidFill>
            <a:srgbClr val="CCEEFF"/>
          </a:solidFill>
          <a:ln w="3939">
            <a:solidFill>
              <a:srgbClr val="B2D4E5"/>
            </a:solidFill>
            <a:prstDash val="solid"/>
          </a:ln>
        </p:spPr>
      </p:sp>
      <p:sp>
        <p:nvSpPr>
          <p:cNvPr id="40" name="Shape 31"/>
          <p:cNvSpPr/>
          <p:nvPr/>
        </p:nvSpPr>
        <p:spPr>
          <a:xfrm>
            <a:off x="3910340" y="5875455"/>
            <a:ext cx="281301" cy="281302"/>
          </a:xfrm>
          <a:prstGeom prst="roundRect">
            <a:avLst>
              <a:gd name="adj" fmla="val 16799913"/>
            </a:avLst>
          </a:prstGeom>
          <a:solidFill>
            <a:srgbClr val="007EBD"/>
          </a:solidFill>
          <a:ln/>
        </p:spPr>
      </p:sp>
      <p:pic>
        <p:nvPicPr>
          <p:cNvPr id="41" name="Image 7" descr="preencoded.png"/>
          <p:cNvPicPr>
            <a:picLocks noChangeAspect="1"/>
          </p:cNvPicPr>
          <p:nvPr/>
        </p:nvPicPr>
        <p:blipFill>
          <a:blip>
            <a:extLst>
              <a:ext uri="{96DAC541-7B7A-43D3-8B79-37D633B846F1}">
                <asvg:svgBlip xmlns:asvg="http://schemas.microsoft.com/office/drawing/2016/SVG/main" r:embed="rId10"/>
              </a:ext>
            </a:extLst>
          </a:blip>
          <a:stretch>
            <a:fillRect/>
          </a:stretch>
        </p:blipFill>
        <p:spPr>
          <a:xfrm>
            <a:off x="3987697" y="5952811"/>
            <a:ext cx="126527" cy="126527"/>
          </a:xfrm>
          <a:prstGeom prst="rect">
            <a:avLst/>
          </a:prstGeom>
        </p:spPr>
      </p:pic>
      <p:sp>
        <p:nvSpPr>
          <p:cNvPr id="42" name="Text 32"/>
          <p:cNvSpPr/>
          <p:nvPr/>
        </p:nvSpPr>
        <p:spPr>
          <a:xfrm>
            <a:off x="3910340" y="6220081"/>
            <a:ext cx="1539126" cy="153851"/>
          </a:xfrm>
          <a:prstGeom prst="rect">
            <a:avLst/>
          </a:prstGeom>
          <a:noFill/>
          <a:ln/>
        </p:spPr>
        <p:txBody>
          <a:bodyPr wrap="none" lIns="0" tIns="0" rIns="0" bIns="0" rtlCol="0" anchor="t"/>
          <a:lstStyle/>
          <a:p>
            <a:pPr marL="0" indent="0" algn="l">
              <a:lnSpc>
                <a:spcPts val="1200"/>
              </a:lnSpc>
              <a:buNone/>
            </a:pPr>
            <a:r>
              <a:rPr lang="en-US" sz="950" b="1" dirty="0">
                <a:solidFill>
                  <a:srgbClr val="272525"/>
                </a:solidFill>
                <a:latin typeface="Petrona Bold" pitchFamily="34" charset="0"/>
                <a:ea typeface="Petrona Bold" pitchFamily="34" charset="-122"/>
                <a:cs typeface="Petrona Bold" pitchFamily="34" charset="-120"/>
              </a:rPr>
              <a:t>Personalise its significance</a:t>
            </a:r>
            <a:endParaRPr lang="en-US" sz="950" dirty="0"/>
          </a:p>
        </p:txBody>
      </p:sp>
      <p:sp>
        <p:nvSpPr>
          <p:cNvPr id="43" name="Text 33"/>
          <p:cNvSpPr/>
          <p:nvPr/>
        </p:nvSpPr>
        <p:spPr>
          <a:xfrm>
            <a:off x="3910340" y="6411903"/>
            <a:ext cx="3225888" cy="251454"/>
          </a:xfrm>
          <a:prstGeom prst="rect">
            <a:avLst/>
          </a:prstGeom>
          <a:noFill/>
          <a:ln/>
        </p:spPr>
        <p:txBody>
          <a:bodyPr wrap="square" lIns="0" tIns="0" rIns="0" bIns="0" rtlCol="0" anchor="t"/>
          <a:lstStyle/>
          <a:p>
            <a:pPr marL="0" indent="0" algn="l">
              <a:lnSpc>
                <a:spcPts val="950"/>
              </a:lnSpc>
              <a:buNone/>
            </a:pPr>
            <a:r>
              <a:rPr lang="en-US" sz="700" dirty="0">
                <a:solidFill>
                  <a:srgbClr val="272525"/>
                </a:solidFill>
                <a:latin typeface="Inter" pitchFamily="34" charset="0"/>
                <a:ea typeface="Inter" pitchFamily="34" charset="-122"/>
                <a:cs typeface="Inter" pitchFamily="34" charset="-120"/>
              </a:rPr>
              <a:t>Relate what you learn to yourself. (How does it affect you? Who or where does it remind you of? Why does it matter to you or people you know?)</a:t>
            </a:r>
            <a:endParaRPr lang="en-US" sz="700" dirty="0"/>
          </a:p>
        </p:txBody>
      </p:sp>
      <p:sp>
        <p:nvSpPr>
          <p:cNvPr id="44" name="Shape 34"/>
          <p:cNvSpPr/>
          <p:nvPr/>
        </p:nvSpPr>
        <p:spPr>
          <a:xfrm>
            <a:off x="328134" y="6824347"/>
            <a:ext cx="3421217" cy="1108960"/>
          </a:xfrm>
          <a:prstGeom prst="roundRect">
            <a:avLst>
              <a:gd name="adj" fmla="val 3551"/>
            </a:avLst>
          </a:prstGeom>
          <a:solidFill>
            <a:srgbClr val="CCEEFF"/>
          </a:solidFill>
          <a:ln w="3939">
            <a:solidFill>
              <a:srgbClr val="B2D4E5"/>
            </a:solidFill>
            <a:prstDash val="solid"/>
          </a:ln>
        </p:spPr>
      </p:sp>
      <p:sp>
        <p:nvSpPr>
          <p:cNvPr id="45" name="Shape 35"/>
          <p:cNvSpPr/>
          <p:nvPr/>
        </p:nvSpPr>
        <p:spPr>
          <a:xfrm>
            <a:off x="425798" y="6922012"/>
            <a:ext cx="281301" cy="281302"/>
          </a:xfrm>
          <a:prstGeom prst="roundRect">
            <a:avLst>
              <a:gd name="adj" fmla="val 16799913"/>
            </a:avLst>
          </a:prstGeom>
          <a:solidFill>
            <a:srgbClr val="007EBD"/>
          </a:solidFill>
          <a:ln/>
        </p:spPr>
      </p:sp>
      <p:pic>
        <p:nvPicPr>
          <p:cNvPr id="46" name="Image 8" descr="preencoded.png"/>
          <p:cNvPicPr>
            <a:picLocks noChangeAspect="1"/>
          </p:cNvPicPr>
          <p:nvPr/>
        </p:nvPicPr>
        <p:blipFill>
          <a:blip>
            <a:extLst>
              <a:ext uri="{96DAC541-7B7A-43D3-8B79-37D633B846F1}">
                <asvg:svgBlip xmlns:asvg="http://schemas.microsoft.com/office/drawing/2016/SVG/main" r:embed="rId11"/>
              </a:ext>
            </a:extLst>
          </a:blip>
          <a:stretch>
            <a:fillRect/>
          </a:stretch>
        </p:blipFill>
        <p:spPr>
          <a:xfrm>
            <a:off x="503155" y="6999369"/>
            <a:ext cx="126527" cy="126527"/>
          </a:xfrm>
          <a:prstGeom prst="rect">
            <a:avLst/>
          </a:prstGeom>
        </p:spPr>
      </p:pic>
      <p:sp>
        <p:nvSpPr>
          <p:cNvPr id="47" name="Text 36"/>
          <p:cNvSpPr/>
          <p:nvPr/>
        </p:nvSpPr>
        <p:spPr>
          <a:xfrm>
            <a:off x="425798" y="7266639"/>
            <a:ext cx="1878891" cy="153851"/>
          </a:xfrm>
          <a:prstGeom prst="rect">
            <a:avLst/>
          </a:prstGeom>
          <a:noFill/>
          <a:ln/>
        </p:spPr>
        <p:txBody>
          <a:bodyPr wrap="none" lIns="0" tIns="0" rIns="0" bIns="0" rtlCol="0" anchor="t"/>
          <a:lstStyle/>
          <a:p>
            <a:pPr marL="0" indent="0" algn="l">
              <a:lnSpc>
                <a:spcPts val="1200"/>
              </a:lnSpc>
              <a:buNone/>
            </a:pPr>
            <a:r>
              <a:rPr lang="en-US" sz="950" b="1" dirty="0">
                <a:solidFill>
                  <a:srgbClr val="272525"/>
                </a:solidFill>
                <a:latin typeface="Petrona Bold" pitchFamily="34" charset="0"/>
                <a:ea typeface="Petrona Bold" pitchFamily="34" charset="-122"/>
                <a:cs typeface="Petrona Bold" pitchFamily="34" charset="-120"/>
              </a:rPr>
              <a:t>Playful enjoyment of the material</a:t>
            </a:r>
            <a:endParaRPr lang="en-US" sz="950" dirty="0"/>
          </a:p>
        </p:txBody>
      </p:sp>
      <p:sp>
        <p:nvSpPr>
          <p:cNvPr id="48" name="Text 37"/>
          <p:cNvSpPr/>
          <p:nvPr/>
        </p:nvSpPr>
        <p:spPr>
          <a:xfrm>
            <a:off x="425798" y="7458461"/>
            <a:ext cx="3225888" cy="251454"/>
          </a:xfrm>
          <a:prstGeom prst="rect">
            <a:avLst/>
          </a:prstGeom>
          <a:noFill/>
          <a:ln/>
        </p:spPr>
        <p:txBody>
          <a:bodyPr wrap="square" lIns="0" tIns="0" rIns="0" bIns="0" rtlCol="0" anchor="t"/>
          <a:lstStyle/>
          <a:p>
            <a:pPr marL="0" indent="0" algn="l">
              <a:lnSpc>
                <a:spcPts val="950"/>
              </a:lnSpc>
              <a:buNone/>
            </a:pPr>
            <a:r>
              <a:rPr lang="en-US" sz="700" dirty="0">
                <a:solidFill>
                  <a:srgbClr val="272525"/>
                </a:solidFill>
                <a:latin typeface="Inter" pitchFamily="34" charset="0"/>
                <a:ea typeface="Inter" pitchFamily="34" charset="-122"/>
                <a:cs typeface="Inter" pitchFamily="34" charset="-120"/>
              </a:rPr>
              <a:t>Think in a playful way that relaxes your brain and helps it enjoy learning the material. Look for the fun, humour, oddities, puzzles, etc.</a:t>
            </a:r>
            <a:endParaRPr lang="en-US" sz="700" dirty="0"/>
          </a:p>
        </p:txBody>
      </p:sp>
      <p:sp>
        <p:nvSpPr>
          <p:cNvPr id="49" name="Shape 38"/>
          <p:cNvSpPr/>
          <p:nvPr/>
        </p:nvSpPr>
        <p:spPr>
          <a:xfrm>
            <a:off x="3812676" y="6824347"/>
            <a:ext cx="3421217" cy="1108960"/>
          </a:xfrm>
          <a:prstGeom prst="roundRect">
            <a:avLst>
              <a:gd name="adj" fmla="val 3551"/>
            </a:avLst>
          </a:prstGeom>
          <a:solidFill>
            <a:srgbClr val="CCEEFF"/>
          </a:solidFill>
          <a:ln w="3939">
            <a:solidFill>
              <a:srgbClr val="B2D4E5"/>
            </a:solidFill>
            <a:prstDash val="solid"/>
          </a:ln>
        </p:spPr>
      </p:sp>
      <p:sp>
        <p:nvSpPr>
          <p:cNvPr id="50" name="Shape 39"/>
          <p:cNvSpPr/>
          <p:nvPr/>
        </p:nvSpPr>
        <p:spPr>
          <a:xfrm>
            <a:off x="3910340" y="6922012"/>
            <a:ext cx="281301" cy="281302"/>
          </a:xfrm>
          <a:prstGeom prst="roundRect">
            <a:avLst>
              <a:gd name="adj" fmla="val 16799913"/>
            </a:avLst>
          </a:prstGeom>
          <a:solidFill>
            <a:srgbClr val="007EBD"/>
          </a:solidFill>
          <a:ln/>
        </p:spPr>
      </p:sp>
      <p:pic>
        <p:nvPicPr>
          <p:cNvPr id="51" name="Image 9" descr="preencoded.png"/>
          <p:cNvPicPr>
            <a:picLocks noChangeAspect="1"/>
          </p:cNvPicPr>
          <p:nvPr/>
        </p:nvPicPr>
        <p:blipFill>
          <a:blip>
            <a:extLst>
              <a:ext uri="{96DAC541-7B7A-43D3-8B79-37D633B846F1}">
                <asvg:svgBlip xmlns:asvg="http://schemas.microsoft.com/office/drawing/2016/SVG/main" r:embed="rId12"/>
              </a:ext>
            </a:extLst>
          </a:blip>
          <a:stretch>
            <a:fillRect/>
          </a:stretch>
        </p:blipFill>
        <p:spPr>
          <a:xfrm>
            <a:off x="3987697" y="6999369"/>
            <a:ext cx="126527" cy="126527"/>
          </a:xfrm>
          <a:prstGeom prst="rect">
            <a:avLst/>
          </a:prstGeom>
        </p:spPr>
      </p:pic>
      <p:sp>
        <p:nvSpPr>
          <p:cNvPr id="52" name="Text 40"/>
          <p:cNvSpPr/>
          <p:nvPr/>
        </p:nvSpPr>
        <p:spPr>
          <a:xfrm>
            <a:off x="3910340" y="7266639"/>
            <a:ext cx="1784672" cy="153851"/>
          </a:xfrm>
          <a:prstGeom prst="rect">
            <a:avLst/>
          </a:prstGeom>
          <a:noFill/>
          <a:ln/>
        </p:spPr>
        <p:txBody>
          <a:bodyPr wrap="none" lIns="0" tIns="0" rIns="0" bIns="0" rtlCol="0" anchor="t"/>
          <a:lstStyle/>
          <a:p>
            <a:pPr marL="0" indent="0" algn="l">
              <a:lnSpc>
                <a:spcPts val="1200"/>
              </a:lnSpc>
              <a:buNone/>
            </a:pPr>
            <a:r>
              <a:rPr lang="en-US" sz="950" b="1" dirty="0">
                <a:solidFill>
                  <a:srgbClr val="272525"/>
                </a:solidFill>
                <a:latin typeface="Petrona Bold" pitchFamily="34" charset="0"/>
                <a:ea typeface="Petrona Bold" pitchFamily="34" charset="-122"/>
                <a:cs typeface="Petrona Bold" pitchFamily="34" charset="-120"/>
              </a:rPr>
              <a:t>Draw on advertising techniques</a:t>
            </a:r>
            <a:endParaRPr lang="en-US" sz="950" dirty="0"/>
          </a:p>
        </p:txBody>
      </p:sp>
      <p:sp>
        <p:nvSpPr>
          <p:cNvPr id="53" name="Text 41"/>
          <p:cNvSpPr/>
          <p:nvPr/>
        </p:nvSpPr>
        <p:spPr>
          <a:xfrm>
            <a:off x="3910340" y="7458461"/>
            <a:ext cx="3225888" cy="377182"/>
          </a:xfrm>
          <a:prstGeom prst="rect">
            <a:avLst/>
          </a:prstGeom>
          <a:noFill/>
          <a:ln/>
        </p:spPr>
        <p:txBody>
          <a:bodyPr wrap="square" lIns="0" tIns="0" rIns="0" bIns="0" rtlCol="0" anchor="t"/>
          <a:lstStyle/>
          <a:p>
            <a:pPr marL="0" indent="0" algn="l">
              <a:lnSpc>
                <a:spcPts val="950"/>
              </a:lnSpc>
              <a:buNone/>
            </a:pPr>
            <a:r>
              <a:rPr lang="en-US" sz="700" dirty="0">
                <a:solidFill>
                  <a:srgbClr val="272525"/>
                </a:solidFill>
                <a:latin typeface="Inter" pitchFamily="34" charset="0"/>
                <a:ea typeface="Inter" pitchFamily="34" charset="-122"/>
                <a:cs typeface="Inter" pitchFamily="34" charset="-120"/>
              </a:rPr>
              <a:t>Advertising agencies deliberately set out to make us remember their advertisements. The 'tricks' and 'devices' they employ to prompt our memory can also be used to help us to remember what we study.</a:t>
            </a:r>
            <a:endParaRPr lang="en-US" sz="700" dirty="0"/>
          </a:p>
        </p:txBody>
      </p:sp>
      <p:sp>
        <p:nvSpPr>
          <p:cNvPr id="54" name="Text 42"/>
          <p:cNvSpPr/>
          <p:nvPr/>
        </p:nvSpPr>
        <p:spPr>
          <a:xfrm>
            <a:off x="328134" y="8028325"/>
            <a:ext cx="1476847" cy="184621"/>
          </a:xfrm>
          <a:prstGeom prst="rect">
            <a:avLst/>
          </a:prstGeom>
          <a:noFill/>
          <a:ln/>
        </p:spPr>
        <p:txBody>
          <a:bodyPr wrap="none" lIns="0" tIns="0" rIns="0" bIns="0" rtlCol="0" anchor="t"/>
          <a:lstStyle/>
          <a:p>
            <a:pPr marL="0" indent="0" algn="l">
              <a:lnSpc>
                <a:spcPts val="1450"/>
              </a:lnSpc>
              <a:buNone/>
            </a:pPr>
            <a:r>
              <a:rPr lang="en-US" sz="1150" b="1" dirty="0">
                <a:solidFill>
                  <a:srgbClr val="272525"/>
                </a:solidFill>
                <a:latin typeface="Petrona Bold" pitchFamily="34" charset="0"/>
                <a:ea typeface="Petrona Bold" pitchFamily="34" charset="-122"/>
                <a:cs typeface="Petrona Bold" pitchFamily="34" charset="-120"/>
              </a:rPr>
              <a:t>Reflection</a:t>
            </a:r>
            <a:endParaRPr lang="en-US" sz="1150" dirty="0"/>
          </a:p>
        </p:txBody>
      </p:sp>
      <p:sp>
        <p:nvSpPr>
          <p:cNvPr id="55" name="Text 43"/>
          <p:cNvSpPr/>
          <p:nvPr/>
        </p:nvSpPr>
        <p:spPr>
          <a:xfrm>
            <a:off x="328134" y="8307965"/>
            <a:ext cx="6905759" cy="251454"/>
          </a:xfrm>
          <a:prstGeom prst="rect">
            <a:avLst/>
          </a:prstGeom>
          <a:noFill/>
          <a:ln/>
        </p:spPr>
        <p:txBody>
          <a:bodyPr wrap="square" lIns="0" tIns="0" rIns="0" bIns="0" rtlCol="0" anchor="t"/>
          <a:lstStyle/>
          <a:p>
            <a:pPr marL="0" indent="0" algn="l">
              <a:lnSpc>
                <a:spcPts val="950"/>
              </a:lnSpc>
              <a:buNone/>
            </a:pPr>
            <a:r>
              <a:rPr lang="en-US" sz="700" b="1" dirty="0">
                <a:solidFill>
                  <a:srgbClr val="272525"/>
                </a:solidFill>
                <a:latin typeface="Inter" pitchFamily="34" charset="0"/>
                <a:ea typeface="Inter" pitchFamily="34" charset="-122"/>
                <a:cs typeface="Inter" pitchFamily="34" charset="-120"/>
              </a:rPr>
              <a:t>What makes it memorable?</a:t>
            </a:r>
            <a:r>
              <a:rPr lang="en-US" sz="700" dirty="0">
                <a:solidFill>
                  <a:srgbClr val="272525"/>
                </a:solidFill>
                <a:latin typeface="Inter" pitchFamily="34" charset="0"/>
                <a:ea typeface="Inter" pitchFamily="34" charset="-122"/>
                <a:cs typeface="Inter" pitchFamily="34" charset="-120"/>
              </a:rPr>
              <a:t> Think of three adverts (from TV, magazines, hoardings, etc.). What makes these three memorable for you? How could you apply similar devices to help recall course material?</a:t>
            </a:r>
            <a:endParaRPr lang="en-US" sz="700" dirty="0"/>
          </a:p>
        </p:txBody>
      </p:sp>
      <p:sp>
        <p:nvSpPr>
          <p:cNvPr id="56" name="Text 44"/>
          <p:cNvSpPr/>
          <p:nvPr/>
        </p:nvSpPr>
        <p:spPr>
          <a:xfrm>
            <a:off x="328134" y="8654438"/>
            <a:ext cx="1850644" cy="184621"/>
          </a:xfrm>
          <a:prstGeom prst="rect">
            <a:avLst/>
          </a:prstGeom>
          <a:noFill/>
          <a:ln/>
        </p:spPr>
        <p:txBody>
          <a:bodyPr wrap="none" lIns="0" tIns="0" rIns="0" bIns="0" rtlCol="0" anchor="t"/>
          <a:lstStyle/>
          <a:p>
            <a:pPr marL="0" indent="0" algn="l">
              <a:lnSpc>
                <a:spcPts val="1450"/>
              </a:lnSpc>
              <a:buNone/>
            </a:pPr>
            <a:r>
              <a:rPr lang="en-US" sz="1150" b="1" dirty="0">
                <a:solidFill>
                  <a:srgbClr val="272525"/>
                </a:solidFill>
                <a:latin typeface="Petrona Bold" pitchFamily="34" charset="0"/>
                <a:ea typeface="Petrona Bold" pitchFamily="34" charset="-122"/>
                <a:cs typeface="Petrona Bold" pitchFamily="34" charset="-120"/>
              </a:rPr>
              <a:t>Devices used by advertisers</a:t>
            </a:r>
            <a:endParaRPr lang="en-US" sz="1150" dirty="0"/>
          </a:p>
        </p:txBody>
      </p:sp>
      <p:sp>
        <p:nvSpPr>
          <p:cNvPr id="57" name="Text 45"/>
          <p:cNvSpPr/>
          <p:nvPr/>
        </p:nvSpPr>
        <p:spPr>
          <a:xfrm>
            <a:off x="328134" y="8934078"/>
            <a:ext cx="6905759" cy="125727"/>
          </a:xfrm>
          <a:prstGeom prst="rect">
            <a:avLst/>
          </a:prstGeom>
          <a:noFill/>
          <a:ln/>
        </p:spPr>
        <p:txBody>
          <a:bodyPr wrap="none" lIns="0" tIns="0" rIns="0" bIns="0" rtlCol="0" anchor="t"/>
          <a:lstStyle/>
          <a:p>
            <a:pPr marL="0" indent="0" algn="l">
              <a:lnSpc>
                <a:spcPts val="950"/>
              </a:lnSpc>
              <a:buNone/>
            </a:pPr>
            <a:r>
              <a:rPr lang="en-US" sz="700" dirty="0">
                <a:solidFill>
                  <a:srgbClr val="272525"/>
                </a:solidFill>
                <a:latin typeface="Inter" pitchFamily="34" charset="0"/>
                <a:ea typeface="Inter" pitchFamily="34" charset="-122"/>
                <a:cs typeface="Inter" pitchFamily="34" charset="-120"/>
              </a:rPr>
              <a:t>Which of these devices work best for you?</a:t>
            </a:r>
            <a:endParaRPr lang="en-US" sz="700" dirty="0"/>
          </a:p>
        </p:txBody>
      </p:sp>
      <p:sp>
        <p:nvSpPr>
          <p:cNvPr id="58" name="Rectangle 57">
            <a:extLst>
              <a:ext uri="{FF2B5EF4-FFF2-40B4-BE49-F238E27FC236}">
                <a16:creationId xmlns:a16="http://schemas.microsoft.com/office/drawing/2014/main" id="{8E16BEEB-BC66-9401-0382-06E2664BCF87}"/>
              </a:ext>
            </a:extLst>
          </p:cNvPr>
          <p:cNvSpPr/>
          <p:nvPr/>
        </p:nvSpPr>
        <p:spPr>
          <a:xfrm>
            <a:off x="5703376" y="10228881"/>
            <a:ext cx="1859474" cy="444076"/>
          </a:xfrm>
          <a:prstGeom prst="rect">
            <a:avLst/>
          </a:prstGeom>
          <a:solidFill>
            <a:srgbClr val="F9FBFD"/>
          </a:solidFill>
          <a:ln>
            <a:solidFill>
              <a:srgbClr val="F8FBF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132</TotalTime>
  <Words>1420</Words>
  <Application>Microsoft Office PowerPoint</Application>
  <PresentationFormat>Personnalisé</PresentationFormat>
  <Paragraphs>106</Paragraphs>
  <Slides>6</Slides>
  <Notes>6</Notes>
  <HiddenSlides>0</HiddenSlides>
  <MMClips>0</MMClips>
  <ScaleCrop>false</ScaleCrop>
  <HeadingPairs>
    <vt:vector size="6" baseType="variant">
      <vt:variant>
        <vt:lpstr>Polices utilisées</vt:lpstr>
      </vt:variant>
      <vt:variant>
        <vt:i4>4</vt:i4>
      </vt:variant>
      <vt:variant>
        <vt:lpstr>Thème</vt:lpstr>
      </vt:variant>
      <vt:variant>
        <vt:i4>1</vt:i4>
      </vt:variant>
      <vt:variant>
        <vt:lpstr>Titres des diapositives</vt:lpstr>
      </vt:variant>
      <vt:variant>
        <vt:i4>6</vt:i4>
      </vt:variant>
    </vt:vector>
  </HeadingPairs>
  <TitlesOfParts>
    <vt:vector size="11" baseType="lpstr">
      <vt:lpstr>Petrona Light</vt:lpstr>
      <vt:lpstr>Petrona Bold</vt:lpstr>
      <vt:lpstr>Inter</vt:lpstr>
      <vt:lpstr>Arial</vt:lpstr>
      <vt:lpstr>Office Theme</vt:lpstr>
      <vt:lpstr>Présentation PowerPoint</vt:lpstr>
      <vt:lpstr>Présentation PowerPoint</vt:lpstr>
      <vt:lpstr>Présentation PowerPoint</vt:lpstr>
      <vt:lpstr>Présentation PowerPoint</vt:lpstr>
      <vt:lpstr>Présentation PowerPoint</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PC COM</dc:creator>
  <cp:lastModifiedBy>Karima Mebkhout</cp:lastModifiedBy>
  <cp:revision>3</cp:revision>
  <dcterms:created xsi:type="dcterms:W3CDTF">2026-04-05T20:59:05Z</dcterms:created>
  <dcterms:modified xsi:type="dcterms:W3CDTF">2026-04-05T23:12:08Z</dcterms:modified>
</cp:coreProperties>
</file>