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3"/>
  </p:notesMasterIdLst>
  <p:sldIdLst>
    <p:sldId id="256" r:id="rId2"/>
    <p:sldId id="257" r:id="rId3"/>
    <p:sldId id="259" r:id="rId4"/>
    <p:sldId id="260" r:id="rId5"/>
    <p:sldId id="278" r:id="rId6"/>
    <p:sldId id="261" r:id="rId7"/>
    <p:sldId id="262" r:id="rId8"/>
    <p:sldId id="263" r:id="rId9"/>
    <p:sldId id="280" r:id="rId10"/>
    <p:sldId id="264" r:id="rId11"/>
    <p:sldId id="265" r:id="rId12"/>
    <p:sldId id="281" r:id="rId13"/>
    <p:sldId id="283" r:id="rId14"/>
    <p:sldId id="284" r:id="rId15"/>
    <p:sldId id="267" r:id="rId16"/>
    <p:sldId id="285" r:id="rId17"/>
    <p:sldId id="268" r:id="rId18"/>
    <p:sldId id="286" r:id="rId19"/>
    <p:sldId id="288" r:id="rId20"/>
    <p:sldId id="287" r:id="rId21"/>
    <p:sldId id="289" r:id="rId22"/>
    <p:sldId id="290" r:id="rId23"/>
    <p:sldId id="271" r:id="rId24"/>
    <p:sldId id="291" r:id="rId25"/>
    <p:sldId id="292" r:id="rId26"/>
    <p:sldId id="293" r:id="rId27"/>
    <p:sldId id="294" r:id="rId28"/>
    <p:sldId id="295" r:id="rId29"/>
    <p:sldId id="274" r:id="rId30"/>
    <p:sldId id="276" r:id="rId31"/>
    <p:sldId id="277" r:id="rId3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Style moyen 3 - Accentuation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4C1A8A3-306A-4EB7-A6B1-4F7E0EB9C5D6}" styleName="Style moyen 3 - Accentuation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1546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C3B9C5-B26A-49B5-ABD9-6FC4209D00D4}" type="datetimeFigureOut">
              <a:rPr lang="fr-FR" smtClean="0"/>
              <a:t>27/10/2025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A5390E-FAEC-4770-BB4F-DB74F725A4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3892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09B8A53F-FFF6-4725-A160-96DF5F9603A1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2256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F7392-7C91-434D-99D3-508FF8C990C3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30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C0EA2-5267-46B0-9931-73D44DDC2368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256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C284D-75B9-4C9B-8EBD-9B1A40512E30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580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0E060C1-D2C6-4CC3-8303-41CDBFBDA3FE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0520533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5DAA2-E06C-4681-86FD-22275EC0BDDE}" type="datetime1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86627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3836B-4540-48E1-8BFF-0F1401F8C9ED}" type="datetime1">
              <a:rPr lang="en-US" smtClean="0"/>
              <a:t>10/27/2025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51086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4EAE-6B65-4C12-917A-FA66F3612A06}" type="datetime1">
              <a:rPr lang="en-US" smtClean="0"/>
              <a:t>10/27/2025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18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9AB48-6A93-4C30-BDE5-BFC1FE23901A}" type="datetime1">
              <a:rPr lang="en-US" smtClean="0"/>
              <a:t>10/27/2025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888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1DEF98F4-158C-4EDC-B693-A697BBB54FFB}" type="datetime1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993030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9B1A5421-4AB6-4A09-B141-71076C32BF72}" type="datetime1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53140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63D2CC7-4DB5-46D6-969A-9D91254B0814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827977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594">
          <p15:clr>
            <a:srgbClr val="F26B43"/>
          </p15:clr>
        </p15:guide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</a:t>
            </a:r>
            <a:r>
              <a:rPr lang="fr-FR" dirty="0"/>
              <a:t>HAPTER</a:t>
            </a:r>
            <a:r>
              <a:rPr dirty="0"/>
              <a:t> </a:t>
            </a:r>
            <a:r>
              <a:rPr lang="fr-FR" dirty="0"/>
              <a:t>4</a:t>
            </a:r>
            <a:r>
              <a:rPr dirty="0"/>
              <a:t> –</a:t>
            </a:r>
            <a:r>
              <a:rPr lang="en-US" dirty="0"/>
              <a:t>Database </a:t>
            </a:r>
            <a:r>
              <a:rPr lang="fr-FR" dirty="0"/>
              <a:t>Manipulation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>
              <a:defRPr sz="2000"/>
            </a:pPr>
            <a:r>
              <a:t>Information Systems and Databases</a:t>
            </a:r>
          </a:p>
          <a:p>
            <a:pPr>
              <a:defRPr sz="2000"/>
            </a:pPr>
            <a:r>
              <a:t>Instructor: Dr. Hichem Betaouaf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25DAFC9-7192-4E8B-B307-1E71D884F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SELECT Operator — Definition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defRPr sz="2000"/>
                </a:pPr>
                <a:r>
                  <a:rPr dirty="0"/>
                  <a:t>SELECT returns </a:t>
                </a:r>
                <a:r>
                  <a:rPr dirty="0">
                    <a:solidFill>
                      <a:srgbClr val="FF0000"/>
                    </a:solidFill>
                  </a:rPr>
                  <a:t>rows</a:t>
                </a:r>
                <a:r>
                  <a:rPr dirty="0"/>
                  <a:t> of a relation that satisfy a </a:t>
                </a:r>
                <a:r>
                  <a:rPr dirty="0">
                    <a:solidFill>
                      <a:srgbClr val="FF0000"/>
                    </a:solidFill>
                  </a:rPr>
                  <a:t>condition</a:t>
                </a:r>
                <a:r>
                  <a:rPr dirty="0"/>
                  <a:t>.</a:t>
                </a:r>
              </a:p>
              <a:p>
                <a:pPr>
                  <a:defRPr sz="2000"/>
                </a:pPr>
                <a:endParaRPr lang="fr-FR" dirty="0"/>
              </a:p>
              <a:p>
                <a:pPr>
                  <a:defRPr sz="2000"/>
                </a:pPr>
                <a:r>
                  <a:rPr dirty="0"/>
                  <a:t>Notation: </a:t>
                </a:r>
                <a:r>
                  <a:rPr lang="fr-FR" dirty="0"/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sz="2400" dirty="0"/>
                          <m:t>σ</m:t>
                        </m:r>
                      </m:e>
                      <m:sub>
                        <m:r>
                          <a:rPr lang="fr-FR" sz="2400" i="1" dirty="0">
                            <a:latin typeface="Cambria Math" panose="02040503050406030204" pitchFamily="18" charset="0"/>
                          </a:rPr>
                          <m:t>𝑐𝑜𝑛𝑑𝑖𝑡𝑖𝑜𝑛</m:t>
                        </m:r>
                      </m:sub>
                    </m:sSub>
                    <m:r>
                      <a:rPr lang="fr-FR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dirty="0"/>
                  <a:t>RELATION</a:t>
                </a:r>
              </a:p>
              <a:p>
                <a:pPr>
                  <a:defRPr sz="2000"/>
                </a:pPr>
                <a:endParaRPr lang="fr-FR" dirty="0"/>
              </a:p>
              <a:p>
                <a:pPr>
                  <a:defRPr sz="2000"/>
                </a:pPr>
                <a:r>
                  <a:rPr dirty="0"/>
                  <a:t>Conditions: comparisons (=, &lt;, &gt;, ≤, ≥), logical operators (AND, OR, NOT)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19" t="-67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07A76FD-3302-4BE6-95DA-1DA88B671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SELECT — Examples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defRPr sz="2000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𝑖𝑑𝑆𝑡𝑢𝑑𝑒𝑛𝑡</m:t>
                        </m:r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fr-FR" dirty="0"/>
                  <a:t> STUDENT</a:t>
                </a:r>
                <a:r>
                  <a:rPr dirty="0"/>
                  <a:t> → the student with id = 1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19" t="-67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D2C877D-3C73-4154-A166-A2CC083F8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11</a:t>
            </a:fld>
            <a:endParaRPr lang="en-US"/>
          </a:p>
        </p:txBody>
      </p:sp>
      <p:graphicFrame>
        <p:nvGraphicFramePr>
          <p:cNvPr id="5" name="Tableau 9">
            <a:extLst>
              <a:ext uri="{FF2B5EF4-FFF2-40B4-BE49-F238E27FC236}">
                <a16:creationId xmlns:a16="http://schemas.microsoft.com/office/drawing/2014/main" id="{035BC08E-DE11-4D6A-AE4C-BAD9CE037ED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2022471"/>
              </p:ext>
            </p:extLst>
          </p:nvPr>
        </p:nvGraphicFramePr>
        <p:xfrm>
          <a:off x="708230" y="3781190"/>
          <a:ext cx="2339234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01344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808957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516835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Age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Yasmine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Rachad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9CF3AE8B-207A-4280-8D34-3A0B47FFAEC3}"/>
              </a:ext>
            </a:extLst>
          </p:cNvPr>
          <p:cNvSpPr txBox="1"/>
          <p:nvPr/>
        </p:nvSpPr>
        <p:spPr>
          <a:xfrm>
            <a:off x="741897" y="3328025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STUDENT</a:t>
            </a: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537226AF-9792-43D8-B368-15FA5897BB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720847"/>
              </p:ext>
            </p:extLst>
          </p:nvPr>
        </p:nvGraphicFramePr>
        <p:xfrm>
          <a:off x="3160963" y="3781190"/>
          <a:ext cx="2906669" cy="1120095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983325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726206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1197138">
                  <a:extLst>
                    <a:ext uri="{9D8B030D-6E8A-4147-A177-3AD203B41FA5}">
                      <a16:colId xmlns:a16="http://schemas.microsoft.com/office/drawing/2014/main" val="1140460601"/>
                    </a:ext>
                  </a:extLst>
                </a:gridCol>
              </a:tblGrid>
              <a:tr h="39273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err="1"/>
                        <a:t>IdSubject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err="1"/>
                        <a:t>nbrStudents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63679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0" i="0" u="none" strike="noStrike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Math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63679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Psycho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1664C171-DDE8-4EC9-9F7A-2521EAFAFA27}"/>
              </a:ext>
            </a:extLst>
          </p:cNvPr>
          <p:cNvSpPr txBox="1"/>
          <p:nvPr/>
        </p:nvSpPr>
        <p:spPr>
          <a:xfrm>
            <a:off x="3129192" y="3332005"/>
            <a:ext cx="1059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SUBJECT</a:t>
            </a:r>
          </a:p>
        </p:txBody>
      </p:sp>
      <p:graphicFrame>
        <p:nvGraphicFramePr>
          <p:cNvPr id="9" name="Tableau 9">
            <a:extLst>
              <a:ext uri="{FF2B5EF4-FFF2-40B4-BE49-F238E27FC236}">
                <a16:creationId xmlns:a16="http://schemas.microsoft.com/office/drawing/2014/main" id="{963553BA-A96E-45BC-989C-684B1CD91C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257821"/>
              </p:ext>
            </p:extLst>
          </p:nvPr>
        </p:nvGraphicFramePr>
        <p:xfrm>
          <a:off x="6181131" y="3788765"/>
          <a:ext cx="2683527" cy="111252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01344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970554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699531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IdSubject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Grade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10" name="ZoneTexte 9">
            <a:extLst>
              <a:ext uri="{FF2B5EF4-FFF2-40B4-BE49-F238E27FC236}">
                <a16:creationId xmlns:a16="http://schemas.microsoft.com/office/drawing/2014/main" id="{62F12ADE-C8F6-43D3-884F-A1D8912407C2}"/>
              </a:ext>
            </a:extLst>
          </p:cNvPr>
          <p:cNvSpPr txBox="1"/>
          <p:nvPr/>
        </p:nvSpPr>
        <p:spPr>
          <a:xfrm>
            <a:off x="6181131" y="3332005"/>
            <a:ext cx="938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GRADE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SELECT — Examples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defRPr sz="2000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m:rPr>
                            <m:nor/>
                          </m:rPr>
                          <a:rPr lang="en-US" dirty="0"/>
                          <m:t>age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&gt; </m:t>
                        </m:r>
                        <m:r>
                          <m:rPr>
                            <m:nor/>
                          </m:rPr>
                          <a:rPr lang="fr-FR" b="0" i="0" dirty="0" smtClean="0"/>
                          <m:t>15</m:t>
                        </m:r>
                      </m:sub>
                    </m:sSub>
                  </m:oMath>
                </a14:m>
                <a:r>
                  <a:rPr lang="fr-FR" dirty="0"/>
                  <a:t>  </a:t>
                </a:r>
                <a:r>
                  <a:rPr lang="en-US" dirty="0"/>
                  <a:t>STUDENT → students older than 15</a:t>
                </a:r>
              </a:p>
              <a:p>
                <a:pPr>
                  <a:defRPr sz="2000"/>
                </a:pPr>
                <a:endParaRPr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1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D2C877D-3C73-4154-A166-A2CC083F8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12</a:t>
            </a:fld>
            <a:endParaRPr lang="en-US"/>
          </a:p>
        </p:txBody>
      </p:sp>
      <p:graphicFrame>
        <p:nvGraphicFramePr>
          <p:cNvPr id="5" name="Tableau 9">
            <a:extLst>
              <a:ext uri="{FF2B5EF4-FFF2-40B4-BE49-F238E27FC236}">
                <a16:creationId xmlns:a16="http://schemas.microsoft.com/office/drawing/2014/main" id="{035BC08E-DE11-4D6A-AE4C-BAD9CE037ED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8609991"/>
              </p:ext>
            </p:extLst>
          </p:nvPr>
        </p:nvGraphicFramePr>
        <p:xfrm>
          <a:off x="708230" y="3781190"/>
          <a:ext cx="2339234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01344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808957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516835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Age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Yasmine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Rachad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9CF3AE8B-207A-4280-8D34-3A0B47FFAEC3}"/>
              </a:ext>
            </a:extLst>
          </p:cNvPr>
          <p:cNvSpPr txBox="1"/>
          <p:nvPr/>
        </p:nvSpPr>
        <p:spPr>
          <a:xfrm>
            <a:off x="741897" y="3328025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STUDENT</a:t>
            </a: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537226AF-9792-43D8-B368-15FA5897BB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5866333"/>
              </p:ext>
            </p:extLst>
          </p:nvPr>
        </p:nvGraphicFramePr>
        <p:xfrm>
          <a:off x="3160963" y="3781190"/>
          <a:ext cx="2906669" cy="1120095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983325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726206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1197138">
                  <a:extLst>
                    <a:ext uri="{9D8B030D-6E8A-4147-A177-3AD203B41FA5}">
                      <a16:colId xmlns:a16="http://schemas.microsoft.com/office/drawing/2014/main" val="1140460601"/>
                    </a:ext>
                  </a:extLst>
                </a:gridCol>
              </a:tblGrid>
              <a:tr h="39273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err="1"/>
                        <a:t>IdSubject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err="1"/>
                        <a:t>nbrStudents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63679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0" i="0" u="none" strike="noStrike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Math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63679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Psycho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1664C171-DDE8-4EC9-9F7A-2521EAFAFA27}"/>
              </a:ext>
            </a:extLst>
          </p:cNvPr>
          <p:cNvSpPr txBox="1"/>
          <p:nvPr/>
        </p:nvSpPr>
        <p:spPr>
          <a:xfrm>
            <a:off x="3129192" y="3332005"/>
            <a:ext cx="1059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SUBJECT</a:t>
            </a:r>
          </a:p>
        </p:txBody>
      </p:sp>
      <p:graphicFrame>
        <p:nvGraphicFramePr>
          <p:cNvPr id="9" name="Tableau 9">
            <a:extLst>
              <a:ext uri="{FF2B5EF4-FFF2-40B4-BE49-F238E27FC236}">
                <a16:creationId xmlns:a16="http://schemas.microsoft.com/office/drawing/2014/main" id="{963553BA-A96E-45BC-989C-684B1CD91C50}"/>
              </a:ext>
            </a:extLst>
          </p:cNvPr>
          <p:cNvGraphicFramePr>
            <a:graphicFrameLocks/>
          </p:cNvGraphicFramePr>
          <p:nvPr/>
        </p:nvGraphicFramePr>
        <p:xfrm>
          <a:off x="6181131" y="3788765"/>
          <a:ext cx="2683527" cy="111252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01344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970554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699531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IdSubject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Grade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10" name="ZoneTexte 9">
            <a:extLst>
              <a:ext uri="{FF2B5EF4-FFF2-40B4-BE49-F238E27FC236}">
                <a16:creationId xmlns:a16="http://schemas.microsoft.com/office/drawing/2014/main" id="{62F12ADE-C8F6-43D3-884F-A1D8912407C2}"/>
              </a:ext>
            </a:extLst>
          </p:cNvPr>
          <p:cNvSpPr txBox="1"/>
          <p:nvPr/>
        </p:nvSpPr>
        <p:spPr>
          <a:xfrm>
            <a:off x="6181131" y="3332005"/>
            <a:ext cx="938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GRADE</a:t>
            </a:r>
          </a:p>
        </p:txBody>
      </p:sp>
    </p:spTree>
    <p:extLst>
      <p:ext uri="{BB962C8B-B14F-4D97-AF65-F5344CB8AC3E}">
        <p14:creationId xmlns:p14="http://schemas.microsoft.com/office/powerpoint/2010/main" val="2824416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SELECT — Examples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defRPr sz="2000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𝑎𝑔𝑒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 &lt; 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19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𝐴𝑁𝐷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𝑖𝑑𝑆𝑡𝑢𝑑𝑒𝑛𝑡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 = 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dirty="0"/>
                  <a:t>STUDENT </a:t>
                </a:r>
                <a:r>
                  <a:rPr lang="en-US" dirty="0"/>
                  <a:t>→ combined conditions</a:t>
                </a:r>
              </a:p>
              <a:p>
                <a:pPr>
                  <a:defRPr sz="2000"/>
                </a:pPr>
                <a:endParaRPr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19" t="-1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D2C877D-3C73-4154-A166-A2CC083F8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13</a:t>
            </a:fld>
            <a:endParaRPr lang="en-US"/>
          </a:p>
        </p:txBody>
      </p:sp>
      <p:graphicFrame>
        <p:nvGraphicFramePr>
          <p:cNvPr id="5" name="Tableau 9">
            <a:extLst>
              <a:ext uri="{FF2B5EF4-FFF2-40B4-BE49-F238E27FC236}">
                <a16:creationId xmlns:a16="http://schemas.microsoft.com/office/drawing/2014/main" id="{035BC08E-DE11-4D6A-AE4C-BAD9CE037ED7}"/>
              </a:ext>
            </a:extLst>
          </p:cNvPr>
          <p:cNvGraphicFramePr>
            <a:graphicFrameLocks/>
          </p:cNvGraphicFramePr>
          <p:nvPr/>
        </p:nvGraphicFramePr>
        <p:xfrm>
          <a:off x="708230" y="3781190"/>
          <a:ext cx="2339234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01344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808957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516835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Age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Yasmine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Rachad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9CF3AE8B-207A-4280-8D34-3A0B47FFAEC3}"/>
              </a:ext>
            </a:extLst>
          </p:cNvPr>
          <p:cNvSpPr txBox="1"/>
          <p:nvPr/>
        </p:nvSpPr>
        <p:spPr>
          <a:xfrm>
            <a:off x="741897" y="3328025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STUDENT</a:t>
            </a: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537226AF-9792-43D8-B368-15FA5897BB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8505968"/>
              </p:ext>
            </p:extLst>
          </p:nvPr>
        </p:nvGraphicFramePr>
        <p:xfrm>
          <a:off x="3160963" y="3781190"/>
          <a:ext cx="2906669" cy="1120095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983325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726206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1197138">
                  <a:extLst>
                    <a:ext uri="{9D8B030D-6E8A-4147-A177-3AD203B41FA5}">
                      <a16:colId xmlns:a16="http://schemas.microsoft.com/office/drawing/2014/main" val="1140460601"/>
                    </a:ext>
                  </a:extLst>
                </a:gridCol>
              </a:tblGrid>
              <a:tr h="39273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err="1"/>
                        <a:t>IdSubject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err="1"/>
                        <a:t>nbrStudents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63679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0" i="0" u="none" strike="noStrike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Math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63679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Psycho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1664C171-DDE8-4EC9-9F7A-2521EAFAFA27}"/>
              </a:ext>
            </a:extLst>
          </p:cNvPr>
          <p:cNvSpPr txBox="1"/>
          <p:nvPr/>
        </p:nvSpPr>
        <p:spPr>
          <a:xfrm>
            <a:off x="3129192" y="3332005"/>
            <a:ext cx="1059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SUBJECT</a:t>
            </a:r>
          </a:p>
        </p:txBody>
      </p:sp>
      <p:graphicFrame>
        <p:nvGraphicFramePr>
          <p:cNvPr id="9" name="Tableau 9">
            <a:extLst>
              <a:ext uri="{FF2B5EF4-FFF2-40B4-BE49-F238E27FC236}">
                <a16:creationId xmlns:a16="http://schemas.microsoft.com/office/drawing/2014/main" id="{963553BA-A96E-45BC-989C-684B1CD91C50}"/>
              </a:ext>
            </a:extLst>
          </p:cNvPr>
          <p:cNvGraphicFramePr>
            <a:graphicFrameLocks/>
          </p:cNvGraphicFramePr>
          <p:nvPr/>
        </p:nvGraphicFramePr>
        <p:xfrm>
          <a:off x="6181131" y="3788765"/>
          <a:ext cx="2683527" cy="111252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01344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970554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699531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IdSubject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Grade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10" name="ZoneTexte 9">
            <a:extLst>
              <a:ext uri="{FF2B5EF4-FFF2-40B4-BE49-F238E27FC236}">
                <a16:creationId xmlns:a16="http://schemas.microsoft.com/office/drawing/2014/main" id="{62F12ADE-C8F6-43D3-884F-A1D8912407C2}"/>
              </a:ext>
            </a:extLst>
          </p:cNvPr>
          <p:cNvSpPr txBox="1"/>
          <p:nvPr/>
        </p:nvSpPr>
        <p:spPr>
          <a:xfrm>
            <a:off x="6181131" y="3332005"/>
            <a:ext cx="938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GRADE</a:t>
            </a:r>
          </a:p>
        </p:txBody>
      </p:sp>
    </p:spTree>
    <p:extLst>
      <p:ext uri="{BB962C8B-B14F-4D97-AF65-F5344CB8AC3E}">
        <p14:creationId xmlns:p14="http://schemas.microsoft.com/office/powerpoint/2010/main" val="1957593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SELECT — Examples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defRPr sz="2000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ar-DZ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DZ" sz="2400" i="1" dirty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ar-DZ" sz="2400" i="1" dirty="0">
                            <a:latin typeface="Cambria Math" panose="02040503050406030204" pitchFamily="18" charset="0"/>
                          </a:rPr>
                          <m:t>𝑛𝑏𝑟𝑆𝑡𝑢𝑑𝑒𝑛𝑡𝑠</m:t>
                        </m:r>
                        <m:r>
                          <a:rPr lang="ar-DZ" sz="2400" i="1" dirty="0">
                            <a:latin typeface="Cambria Math" panose="02040503050406030204" pitchFamily="18" charset="0"/>
                          </a:rPr>
                          <m:t> &gt; </m:t>
                        </m:r>
                        <m:r>
                          <a:rPr lang="ar-DZ" sz="2400" i="1" dirty="0">
                            <a:latin typeface="Cambria Math" panose="02040503050406030204" pitchFamily="18" charset="0"/>
                          </a:rPr>
                          <m:t>15</m:t>
                        </m:r>
                      </m:sub>
                    </m:sSub>
                    <m:r>
                      <a:rPr lang="ar-DZ" sz="24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dirty="0"/>
                  <a:t>SUBJECT → subjects with more than 15 </a:t>
                </a:r>
                <a:r>
                  <a:rPr lang="fr-FR" dirty="0" err="1"/>
                  <a:t>students</a:t>
                </a:r>
                <a:endParaRPr lang="en-US" dirty="0"/>
              </a:p>
              <a:p>
                <a:pPr>
                  <a:defRPr sz="2000"/>
                </a:pPr>
                <a:endParaRPr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118" t="-67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D2C877D-3C73-4154-A166-A2CC083F8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14</a:t>
            </a:fld>
            <a:endParaRPr lang="en-US"/>
          </a:p>
        </p:txBody>
      </p:sp>
      <p:graphicFrame>
        <p:nvGraphicFramePr>
          <p:cNvPr id="5" name="Tableau 9">
            <a:extLst>
              <a:ext uri="{FF2B5EF4-FFF2-40B4-BE49-F238E27FC236}">
                <a16:creationId xmlns:a16="http://schemas.microsoft.com/office/drawing/2014/main" id="{035BC08E-DE11-4D6A-AE4C-BAD9CE037ED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0567839"/>
              </p:ext>
            </p:extLst>
          </p:nvPr>
        </p:nvGraphicFramePr>
        <p:xfrm>
          <a:off x="708230" y="3781190"/>
          <a:ext cx="2339234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01344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808957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516835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Age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Yasmine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Rachad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9CF3AE8B-207A-4280-8D34-3A0B47FFAEC3}"/>
              </a:ext>
            </a:extLst>
          </p:cNvPr>
          <p:cNvSpPr txBox="1"/>
          <p:nvPr/>
        </p:nvSpPr>
        <p:spPr>
          <a:xfrm>
            <a:off x="741897" y="3328025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STUDENT</a:t>
            </a: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537226AF-9792-43D8-B368-15FA5897BB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1261037"/>
              </p:ext>
            </p:extLst>
          </p:nvPr>
        </p:nvGraphicFramePr>
        <p:xfrm>
          <a:off x="3160963" y="3781190"/>
          <a:ext cx="2906669" cy="1120095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983325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726206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1197138">
                  <a:extLst>
                    <a:ext uri="{9D8B030D-6E8A-4147-A177-3AD203B41FA5}">
                      <a16:colId xmlns:a16="http://schemas.microsoft.com/office/drawing/2014/main" val="1140460601"/>
                    </a:ext>
                  </a:extLst>
                </a:gridCol>
              </a:tblGrid>
              <a:tr h="39273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err="1"/>
                        <a:t>IdSubject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err="1"/>
                        <a:t>nbrStudents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63679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50" b="0" u="none" strike="noStrike" kern="1200" baseline="0" noProof="0" dirty="0">
                          <a:solidFill>
                            <a:schemeClr val="dk1"/>
                          </a:solidFill>
                        </a:rPr>
                        <a:t>Math</a:t>
                      </a:r>
                      <a:endParaRPr lang="en-US" noProof="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63679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Psycho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1664C171-DDE8-4EC9-9F7A-2521EAFAFA27}"/>
              </a:ext>
            </a:extLst>
          </p:cNvPr>
          <p:cNvSpPr txBox="1"/>
          <p:nvPr/>
        </p:nvSpPr>
        <p:spPr>
          <a:xfrm>
            <a:off x="3129192" y="3332005"/>
            <a:ext cx="1059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SUBJECT</a:t>
            </a:r>
          </a:p>
        </p:txBody>
      </p:sp>
      <p:graphicFrame>
        <p:nvGraphicFramePr>
          <p:cNvPr id="9" name="Tableau 9">
            <a:extLst>
              <a:ext uri="{FF2B5EF4-FFF2-40B4-BE49-F238E27FC236}">
                <a16:creationId xmlns:a16="http://schemas.microsoft.com/office/drawing/2014/main" id="{963553BA-A96E-45BC-989C-684B1CD91C50}"/>
              </a:ext>
            </a:extLst>
          </p:cNvPr>
          <p:cNvGraphicFramePr>
            <a:graphicFrameLocks/>
          </p:cNvGraphicFramePr>
          <p:nvPr/>
        </p:nvGraphicFramePr>
        <p:xfrm>
          <a:off x="6181131" y="3788765"/>
          <a:ext cx="2683527" cy="111252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01344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970554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699531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IdSubject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Grade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10" name="ZoneTexte 9">
            <a:extLst>
              <a:ext uri="{FF2B5EF4-FFF2-40B4-BE49-F238E27FC236}">
                <a16:creationId xmlns:a16="http://schemas.microsoft.com/office/drawing/2014/main" id="{62F12ADE-C8F6-43D3-884F-A1D8912407C2}"/>
              </a:ext>
            </a:extLst>
          </p:cNvPr>
          <p:cNvSpPr txBox="1"/>
          <p:nvPr/>
        </p:nvSpPr>
        <p:spPr>
          <a:xfrm>
            <a:off x="6181131" y="3332005"/>
            <a:ext cx="938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GRADE</a:t>
            </a:r>
          </a:p>
        </p:txBody>
      </p:sp>
    </p:spTree>
    <p:extLst>
      <p:ext uri="{BB962C8B-B14F-4D97-AF65-F5344CB8AC3E}">
        <p14:creationId xmlns:p14="http://schemas.microsoft.com/office/powerpoint/2010/main" val="2557934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  <a:r>
              <a:rPr dirty="0"/>
              <a:t> — Practice with SELECT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Write SELECT queries for:</a:t>
            </a:r>
          </a:p>
          <a:p>
            <a:pPr marL="457200" lvl="1" indent="0">
              <a:buNone/>
              <a:defRPr sz="2000"/>
            </a:pPr>
            <a:r>
              <a:rPr dirty="0"/>
              <a:t>1) Employees with id &lt; 900</a:t>
            </a:r>
          </a:p>
          <a:p>
            <a:pPr marL="457200" lvl="1" indent="0">
              <a:buNone/>
              <a:defRPr sz="2000"/>
            </a:pPr>
            <a:r>
              <a:rPr dirty="0"/>
              <a:t>2) Employees with salary &gt; 10000</a:t>
            </a:r>
          </a:p>
          <a:p>
            <a:pPr marL="457200" lvl="1" indent="0">
              <a:buNone/>
              <a:defRPr sz="2000"/>
            </a:pPr>
            <a:r>
              <a:rPr dirty="0"/>
              <a:t>3) Evaluations in January</a:t>
            </a:r>
          </a:p>
          <a:p>
            <a:pPr marL="457200" lvl="1" indent="0">
              <a:buNone/>
              <a:defRPr sz="2000"/>
            </a:pPr>
            <a:r>
              <a:rPr dirty="0"/>
              <a:t>4) Evaluations in January with score &gt; 4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0888AB8-7F1F-4502-A6DB-09E8515F1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15</a:t>
            </a:fld>
            <a:endParaRPr lang="en-US"/>
          </a:p>
        </p:txBody>
      </p:sp>
      <p:graphicFrame>
        <p:nvGraphicFramePr>
          <p:cNvPr id="5" name="Tableau 9">
            <a:extLst>
              <a:ext uri="{FF2B5EF4-FFF2-40B4-BE49-F238E27FC236}">
                <a16:creationId xmlns:a16="http://schemas.microsoft.com/office/drawing/2014/main" id="{A9780E88-C2FC-4B80-8B5D-E8C6D2B403E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6703703"/>
              </p:ext>
            </p:extLst>
          </p:nvPr>
        </p:nvGraphicFramePr>
        <p:xfrm>
          <a:off x="907933" y="5126702"/>
          <a:ext cx="3088826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170574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003852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IdEmployee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Salary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860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Yasmine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20000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908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Rachad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17000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2C435386-19FA-494B-9792-8DFF7C19F6A7}"/>
              </a:ext>
            </a:extLst>
          </p:cNvPr>
          <p:cNvSpPr txBox="1"/>
          <p:nvPr/>
        </p:nvSpPr>
        <p:spPr>
          <a:xfrm>
            <a:off x="907933" y="4705514"/>
            <a:ext cx="1253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EMPLOYEE</a:t>
            </a:r>
          </a:p>
        </p:txBody>
      </p:sp>
      <p:graphicFrame>
        <p:nvGraphicFramePr>
          <p:cNvPr id="9" name="Tableau 9">
            <a:extLst>
              <a:ext uri="{FF2B5EF4-FFF2-40B4-BE49-F238E27FC236}">
                <a16:creationId xmlns:a16="http://schemas.microsoft.com/office/drawing/2014/main" id="{F92410D5-3919-4780-8564-B499572931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9601538"/>
              </p:ext>
            </p:extLst>
          </p:nvPr>
        </p:nvGraphicFramePr>
        <p:xfrm>
          <a:off x="4837203" y="5126702"/>
          <a:ext cx="3088826" cy="111252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1170574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770710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1147542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IdEmployee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dateEval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860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13/01/2025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908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13/01/2025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10" name="ZoneTexte 9">
            <a:extLst>
              <a:ext uri="{FF2B5EF4-FFF2-40B4-BE49-F238E27FC236}">
                <a16:creationId xmlns:a16="http://schemas.microsoft.com/office/drawing/2014/main" id="{0367A147-4693-44A1-B018-20DA5530A584}"/>
              </a:ext>
            </a:extLst>
          </p:cNvPr>
          <p:cNvSpPr txBox="1"/>
          <p:nvPr/>
        </p:nvSpPr>
        <p:spPr>
          <a:xfrm>
            <a:off x="4837203" y="4705514"/>
            <a:ext cx="15447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EVALUATION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0735EA-5D88-4475-A28B-3EEE82E489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8892" y="1699590"/>
            <a:ext cx="7738814" cy="3793785"/>
          </a:xfrm>
        </p:spPr>
        <p:txBody>
          <a:bodyPr/>
          <a:lstStyle/>
          <a:p>
            <a:r>
              <a:rPr lang="fr-FR" dirty="0"/>
              <a:t>PROJECT</a:t>
            </a:r>
            <a:br>
              <a:rPr lang="fr-FR" dirty="0"/>
            </a:br>
            <a:r>
              <a:rPr lang="fr-FR" sz="11500" dirty="0">
                <a:sym typeface="Symbol" panose="05050102010706020507" pitchFamily="18" charset="2"/>
              </a:rPr>
              <a:t></a:t>
            </a: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4324771-F107-4B38-B8C1-DD351C6EB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0379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PROJECT Operator — Definition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defRPr sz="2000"/>
                </a:pPr>
                <a:r>
                  <a:rPr lang="fr-FR" dirty="0"/>
                  <a:t>PROJECT returns certain </a:t>
                </a:r>
                <a:r>
                  <a:rPr lang="fr-FR" dirty="0">
                    <a:solidFill>
                      <a:srgbClr val="FF0000"/>
                    </a:solidFill>
                  </a:rPr>
                  <a:t>columns</a:t>
                </a:r>
                <a:r>
                  <a:rPr lang="fr-FR" dirty="0"/>
                  <a:t> (attributes) of a relation.</a:t>
                </a:r>
              </a:p>
              <a:p>
                <a:pPr>
                  <a:defRPr sz="2000"/>
                </a:pPr>
                <a:endParaRPr lang="fr-FR" dirty="0"/>
              </a:p>
              <a:p>
                <a:pPr>
                  <a:defRPr sz="2000"/>
                </a:pPr>
                <a:r>
                  <a:rPr lang="fr-FR" dirty="0"/>
                  <a:t>Notation: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DZ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DZ" i="1" dirty="0"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b>
                        <m:r>
                          <a:rPr lang="ar-DZ" b="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𝑜𝑙𝑢𝑚𝑛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_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,…,  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𝑐𝑜𝑙𝑢𝑚𝑛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_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ar-DZ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dirty="0"/>
                  <a:t>RELATION</a:t>
                </a:r>
              </a:p>
              <a:p>
                <a:pPr>
                  <a:defRPr sz="2000"/>
                </a:pPr>
                <a:endParaRPr lang="fr-FR" dirty="0"/>
              </a:p>
              <a:p>
                <a:pPr>
                  <a:defRPr sz="2000"/>
                </a:pPr>
                <a:r>
                  <a:rPr lang="fr-FR" dirty="0"/>
                  <a:t>PROJECT removes duplicate tuples in the result.</a:t>
                </a:r>
                <a:endParaRPr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19" t="-67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640EFF0-2A12-4098-8205-A73FC57A9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PROJECT</a:t>
            </a:r>
            <a:r>
              <a:rPr dirty="0"/>
              <a:t> — Examples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defRPr sz="2000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l-GR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i="1" dirty="0"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b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𝑛𝑎𝑚𝑒</m:t>
                        </m:r>
                      </m:sub>
                    </m:sSub>
                    <m:r>
                      <a:rPr lang="fr-FR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dirty="0"/>
                  <a:t>STUDENT → </a:t>
                </a:r>
                <a:r>
                  <a:rPr lang="fr-FR" dirty="0" err="1"/>
                  <a:t>list</a:t>
                </a:r>
                <a:r>
                  <a:rPr lang="fr-FR" dirty="0"/>
                  <a:t> of </a:t>
                </a:r>
                <a:r>
                  <a:rPr lang="fr-FR" dirty="0" err="1"/>
                  <a:t>student</a:t>
                </a:r>
                <a:r>
                  <a:rPr lang="fr-FR" dirty="0"/>
                  <a:t> </a:t>
                </a:r>
                <a:r>
                  <a:rPr lang="fr-FR" dirty="0" err="1"/>
                  <a:t>names</a:t>
                </a:r>
                <a:endParaRPr lang="fr-FR" dirty="0"/>
              </a:p>
              <a:p>
                <a:pPr marL="0" indent="0">
                  <a:buNone/>
                  <a:defRPr sz="2000"/>
                </a:pPr>
                <a:endParaRPr lang="en-US" dirty="0"/>
              </a:p>
              <a:p>
                <a:pPr>
                  <a:defRPr sz="2000"/>
                </a:pPr>
                <a:endParaRPr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19" t="-67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D2C877D-3C73-4154-A166-A2CC083F8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18</a:t>
            </a:fld>
            <a:endParaRPr lang="en-US"/>
          </a:p>
        </p:txBody>
      </p:sp>
      <p:graphicFrame>
        <p:nvGraphicFramePr>
          <p:cNvPr id="5" name="Tableau 9">
            <a:extLst>
              <a:ext uri="{FF2B5EF4-FFF2-40B4-BE49-F238E27FC236}">
                <a16:creationId xmlns:a16="http://schemas.microsoft.com/office/drawing/2014/main" id="{035BC08E-DE11-4D6A-AE4C-BAD9CE037ED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0170918"/>
              </p:ext>
            </p:extLst>
          </p:nvPr>
        </p:nvGraphicFramePr>
        <p:xfrm>
          <a:off x="708230" y="3781190"/>
          <a:ext cx="2339234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01344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808957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516835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Age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Yasmine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Rachad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9CF3AE8B-207A-4280-8D34-3A0B47FFAEC3}"/>
              </a:ext>
            </a:extLst>
          </p:cNvPr>
          <p:cNvSpPr txBox="1"/>
          <p:nvPr/>
        </p:nvSpPr>
        <p:spPr>
          <a:xfrm>
            <a:off x="741897" y="3328025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STUDENT</a:t>
            </a: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537226AF-9792-43D8-B368-15FA5897BB7E}"/>
              </a:ext>
            </a:extLst>
          </p:cNvPr>
          <p:cNvGraphicFramePr>
            <a:graphicFrameLocks/>
          </p:cNvGraphicFramePr>
          <p:nvPr/>
        </p:nvGraphicFramePr>
        <p:xfrm>
          <a:off x="3160963" y="3781190"/>
          <a:ext cx="2906669" cy="1120095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983325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726206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1197138">
                  <a:extLst>
                    <a:ext uri="{9D8B030D-6E8A-4147-A177-3AD203B41FA5}">
                      <a16:colId xmlns:a16="http://schemas.microsoft.com/office/drawing/2014/main" val="1140460601"/>
                    </a:ext>
                  </a:extLst>
                </a:gridCol>
              </a:tblGrid>
              <a:tr h="39273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err="1"/>
                        <a:t>IdSubject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err="1"/>
                        <a:t>nbrStudents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63679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0" i="0" u="none" strike="noStrike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Math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63679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Psycho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1664C171-DDE8-4EC9-9F7A-2521EAFAFA27}"/>
              </a:ext>
            </a:extLst>
          </p:cNvPr>
          <p:cNvSpPr txBox="1"/>
          <p:nvPr/>
        </p:nvSpPr>
        <p:spPr>
          <a:xfrm>
            <a:off x="3129192" y="3332005"/>
            <a:ext cx="1059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SUBJECT</a:t>
            </a:r>
          </a:p>
        </p:txBody>
      </p:sp>
      <p:graphicFrame>
        <p:nvGraphicFramePr>
          <p:cNvPr id="9" name="Tableau 9">
            <a:extLst>
              <a:ext uri="{FF2B5EF4-FFF2-40B4-BE49-F238E27FC236}">
                <a16:creationId xmlns:a16="http://schemas.microsoft.com/office/drawing/2014/main" id="{963553BA-A96E-45BC-989C-684B1CD91C50}"/>
              </a:ext>
            </a:extLst>
          </p:cNvPr>
          <p:cNvGraphicFramePr>
            <a:graphicFrameLocks/>
          </p:cNvGraphicFramePr>
          <p:nvPr/>
        </p:nvGraphicFramePr>
        <p:xfrm>
          <a:off x="6181131" y="3788765"/>
          <a:ext cx="2683527" cy="111252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01344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970554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699531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IdSubject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Grade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10" name="ZoneTexte 9">
            <a:extLst>
              <a:ext uri="{FF2B5EF4-FFF2-40B4-BE49-F238E27FC236}">
                <a16:creationId xmlns:a16="http://schemas.microsoft.com/office/drawing/2014/main" id="{62F12ADE-C8F6-43D3-884F-A1D8912407C2}"/>
              </a:ext>
            </a:extLst>
          </p:cNvPr>
          <p:cNvSpPr txBox="1"/>
          <p:nvPr/>
        </p:nvSpPr>
        <p:spPr>
          <a:xfrm>
            <a:off x="6181131" y="3332005"/>
            <a:ext cx="938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GRADE</a:t>
            </a:r>
          </a:p>
        </p:txBody>
      </p:sp>
    </p:spTree>
    <p:extLst>
      <p:ext uri="{BB962C8B-B14F-4D97-AF65-F5344CB8AC3E}">
        <p14:creationId xmlns:p14="http://schemas.microsoft.com/office/powerpoint/2010/main" val="4066975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PROJECT</a:t>
            </a:r>
            <a:r>
              <a:rPr dirty="0"/>
              <a:t> — Examples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defRPr sz="2000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l-GR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i="1" dirty="0"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b>
                        <m:r>
                          <a:rPr lang="fr-FR" i="1" dirty="0">
                            <a:latin typeface="Cambria Math" panose="02040503050406030204" pitchFamily="18" charset="0"/>
                          </a:rPr>
                          <m:t>𝑛𝑎𝑚𝑒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,   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</a:rPr>
                          <m:t>𝑎𝑔𝑒</m:t>
                        </m:r>
                      </m:sub>
                    </m:sSub>
                    <m:r>
                      <a:rPr lang="fr-FR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dirty="0"/>
                  <a:t>STUDENT → </a:t>
                </a:r>
                <a:r>
                  <a:rPr lang="en-US" dirty="0"/>
                  <a:t>names and ages of students</a:t>
                </a:r>
                <a:endParaRPr lang="fr-FR" dirty="0"/>
              </a:p>
              <a:p>
                <a:pPr marL="0" indent="0">
                  <a:buNone/>
                  <a:defRPr sz="2000"/>
                </a:pPr>
                <a:endParaRPr lang="en-US" dirty="0"/>
              </a:p>
              <a:p>
                <a:pPr>
                  <a:defRPr sz="2000"/>
                </a:pPr>
                <a:endParaRPr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19" t="-1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D2C877D-3C73-4154-A166-A2CC083F8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19</a:t>
            </a:fld>
            <a:endParaRPr lang="en-US"/>
          </a:p>
        </p:txBody>
      </p:sp>
      <p:graphicFrame>
        <p:nvGraphicFramePr>
          <p:cNvPr id="5" name="Tableau 9">
            <a:extLst>
              <a:ext uri="{FF2B5EF4-FFF2-40B4-BE49-F238E27FC236}">
                <a16:creationId xmlns:a16="http://schemas.microsoft.com/office/drawing/2014/main" id="{035BC08E-DE11-4D6A-AE4C-BAD9CE037ED7}"/>
              </a:ext>
            </a:extLst>
          </p:cNvPr>
          <p:cNvGraphicFramePr>
            <a:graphicFrameLocks/>
          </p:cNvGraphicFramePr>
          <p:nvPr/>
        </p:nvGraphicFramePr>
        <p:xfrm>
          <a:off x="708230" y="3781190"/>
          <a:ext cx="2339234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01344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808957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516835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Age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Yasmine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Rachad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9CF3AE8B-207A-4280-8D34-3A0B47FFAEC3}"/>
              </a:ext>
            </a:extLst>
          </p:cNvPr>
          <p:cNvSpPr txBox="1"/>
          <p:nvPr/>
        </p:nvSpPr>
        <p:spPr>
          <a:xfrm>
            <a:off x="741897" y="3328025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STUDENT</a:t>
            </a: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537226AF-9792-43D8-B368-15FA5897BB7E}"/>
              </a:ext>
            </a:extLst>
          </p:cNvPr>
          <p:cNvGraphicFramePr>
            <a:graphicFrameLocks/>
          </p:cNvGraphicFramePr>
          <p:nvPr/>
        </p:nvGraphicFramePr>
        <p:xfrm>
          <a:off x="3160963" y="3781190"/>
          <a:ext cx="2906669" cy="1120095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983325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726206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1197138">
                  <a:extLst>
                    <a:ext uri="{9D8B030D-6E8A-4147-A177-3AD203B41FA5}">
                      <a16:colId xmlns:a16="http://schemas.microsoft.com/office/drawing/2014/main" val="1140460601"/>
                    </a:ext>
                  </a:extLst>
                </a:gridCol>
              </a:tblGrid>
              <a:tr h="39273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err="1"/>
                        <a:t>IdSubject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err="1"/>
                        <a:t>nbrStudents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63679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0" i="0" u="none" strike="noStrike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Math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63679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Psycho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1664C171-DDE8-4EC9-9F7A-2521EAFAFA27}"/>
              </a:ext>
            </a:extLst>
          </p:cNvPr>
          <p:cNvSpPr txBox="1"/>
          <p:nvPr/>
        </p:nvSpPr>
        <p:spPr>
          <a:xfrm>
            <a:off x="3129192" y="3332005"/>
            <a:ext cx="1059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SUBJECT</a:t>
            </a:r>
          </a:p>
        </p:txBody>
      </p:sp>
      <p:graphicFrame>
        <p:nvGraphicFramePr>
          <p:cNvPr id="9" name="Tableau 9">
            <a:extLst>
              <a:ext uri="{FF2B5EF4-FFF2-40B4-BE49-F238E27FC236}">
                <a16:creationId xmlns:a16="http://schemas.microsoft.com/office/drawing/2014/main" id="{963553BA-A96E-45BC-989C-684B1CD91C50}"/>
              </a:ext>
            </a:extLst>
          </p:cNvPr>
          <p:cNvGraphicFramePr>
            <a:graphicFrameLocks/>
          </p:cNvGraphicFramePr>
          <p:nvPr/>
        </p:nvGraphicFramePr>
        <p:xfrm>
          <a:off x="6181131" y="3788765"/>
          <a:ext cx="2683527" cy="111252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01344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970554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699531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IdSubject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Grade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10" name="ZoneTexte 9">
            <a:extLst>
              <a:ext uri="{FF2B5EF4-FFF2-40B4-BE49-F238E27FC236}">
                <a16:creationId xmlns:a16="http://schemas.microsoft.com/office/drawing/2014/main" id="{62F12ADE-C8F6-43D3-884F-A1D8912407C2}"/>
              </a:ext>
            </a:extLst>
          </p:cNvPr>
          <p:cNvSpPr txBox="1"/>
          <p:nvPr/>
        </p:nvSpPr>
        <p:spPr>
          <a:xfrm>
            <a:off x="6181131" y="3332005"/>
            <a:ext cx="938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GRADE</a:t>
            </a:r>
          </a:p>
        </p:txBody>
      </p:sp>
    </p:spTree>
    <p:extLst>
      <p:ext uri="{BB962C8B-B14F-4D97-AF65-F5344CB8AC3E}">
        <p14:creationId xmlns:p14="http://schemas.microsoft.com/office/powerpoint/2010/main" val="2841557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Database</a:t>
            </a:r>
            <a:r>
              <a:rPr lang="fr-FR" dirty="0"/>
              <a:t> CREATION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8" y="2286002"/>
            <a:ext cx="5939120" cy="3593591"/>
          </a:xfrm>
        </p:spPr>
        <p:txBody>
          <a:bodyPr/>
          <a:lstStyle/>
          <a:p>
            <a:pPr>
              <a:defRPr sz="2000"/>
            </a:pPr>
            <a:r>
              <a:rPr lang="fr-FR" dirty="0"/>
              <a:t>Example </a:t>
            </a:r>
            <a:r>
              <a:rPr lang="en-US" dirty="0"/>
              <a:t>Schema</a:t>
            </a:r>
            <a:r>
              <a:rPr lang="fr-FR" dirty="0"/>
              <a:t> :</a:t>
            </a:r>
          </a:p>
          <a:p>
            <a:pPr marL="457200" lvl="1" indent="0">
              <a:buNone/>
              <a:defRPr sz="2000"/>
            </a:pPr>
            <a:r>
              <a:rPr lang="en-US" dirty="0"/>
              <a:t>PERSON(</a:t>
            </a:r>
            <a:r>
              <a:rPr lang="en-US" u="sng" dirty="0" err="1"/>
              <a:t>idPerson</a:t>
            </a:r>
            <a:r>
              <a:rPr lang="en-US" dirty="0"/>
              <a:t>, name, age)</a:t>
            </a:r>
          </a:p>
          <a:p>
            <a:pPr marL="457200" lvl="1" indent="0">
              <a:buNone/>
              <a:defRPr sz="2000"/>
            </a:pPr>
            <a:r>
              <a:rPr lang="en-US" dirty="0"/>
              <a:t>FRIEND(</a:t>
            </a:r>
            <a:r>
              <a:rPr lang="en-US" u="sng" dirty="0"/>
              <a:t>#idPerson1, #idPerson2</a:t>
            </a:r>
            <a:r>
              <a:rPr lang="en-US" dirty="0"/>
              <a:t>) - both are foreign keys referencing PERSON(</a:t>
            </a:r>
            <a:r>
              <a:rPr lang="en-US" dirty="0" err="1"/>
              <a:t>idPerson</a:t>
            </a:r>
            <a:r>
              <a:rPr lang="en-US" dirty="0"/>
              <a:t>)</a:t>
            </a:r>
          </a:p>
          <a:p>
            <a:pPr>
              <a:defRPr sz="2000"/>
            </a:pPr>
            <a:endParaRPr lang="fr-FR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6A76F72-8FCD-45A6-8861-690E5E90EC92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20000" contrast="-40000"/>
          </a:blip>
          <a:stretch>
            <a:fillRect/>
          </a:stretch>
        </p:blipFill>
        <p:spPr>
          <a:xfrm>
            <a:off x="6484066" y="2117200"/>
            <a:ext cx="1969163" cy="1983128"/>
          </a:xfrm>
          <a:prstGeom prst="rect">
            <a:avLst/>
          </a:prstGeom>
        </p:spPr>
      </p:pic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6BE092F-4B76-4467-BBBB-E4F11B112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8" name="Tableau 9">
            <a:extLst>
              <a:ext uri="{FF2B5EF4-FFF2-40B4-BE49-F238E27FC236}">
                <a16:creationId xmlns:a16="http://schemas.microsoft.com/office/drawing/2014/main" id="{DB891177-75EE-4459-9829-9A71C158E0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3111197"/>
              </p:ext>
            </p:extLst>
          </p:nvPr>
        </p:nvGraphicFramePr>
        <p:xfrm>
          <a:off x="1554991" y="4828853"/>
          <a:ext cx="3088826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170574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003852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IdPerson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Age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9" name="ZoneTexte 8">
            <a:extLst>
              <a:ext uri="{FF2B5EF4-FFF2-40B4-BE49-F238E27FC236}">
                <a16:creationId xmlns:a16="http://schemas.microsoft.com/office/drawing/2014/main" id="{343AB2B4-2214-4C1D-8FF3-4A69F71FCA4A}"/>
              </a:ext>
            </a:extLst>
          </p:cNvPr>
          <p:cNvSpPr txBox="1"/>
          <p:nvPr/>
        </p:nvSpPr>
        <p:spPr>
          <a:xfrm>
            <a:off x="1554991" y="4407665"/>
            <a:ext cx="1032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PERSON</a:t>
            </a: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E30D9092-56EC-4518-BE26-D219166CF1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4458291"/>
              </p:ext>
            </p:extLst>
          </p:nvPr>
        </p:nvGraphicFramePr>
        <p:xfrm>
          <a:off x="5580023" y="4808148"/>
          <a:ext cx="2579983" cy="114215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1247360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332623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</a:tblGrid>
              <a:tr h="40047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/>
                        <a:t>IdPerson1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/>
                        <a:t>IdPerson2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11" name="ZoneTexte 10">
            <a:extLst>
              <a:ext uri="{FF2B5EF4-FFF2-40B4-BE49-F238E27FC236}">
                <a16:creationId xmlns:a16="http://schemas.microsoft.com/office/drawing/2014/main" id="{3258529A-0333-4DC0-90A4-0E6E15328520}"/>
              </a:ext>
            </a:extLst>
          </p:cNvPr>
          <p:cNvSpPr txBox="1"/>
          <p:nvPr/>
        </p:nvSpPr>
        <p:spPr>
          <a:xfrm>
            <a:off x="5542471" y="4407665"/>
            <a:ext cx="9589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FRIEND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PROJECT</a:t>
            </a:r>
            <a:r>
              <a:rPr dirty="0"/>
              <a:t> — Examples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defRPr sz="2000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𝑛𝑎𝑚𝑒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,  </m:t>
                        </m:r>
                        <m:r>
                          <a:rPr lang="en-US" i="1" dirty="0" err="1">
                            <a:latin typeface="Cambria Math" panose="02040503050406030204" pitchFamily="18" charset="0"/>
                          </a:rPr>
                          <m:t>𝑛𝑏𝑟𝑆𝑡𝑢𝑑𝑒𝑛𝑡𝑠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SUBJECT → subject names and student counts</a:t>
                </a:r>
              </a:p>
              <a:p>
                <a:pPr marL="0" indent="0">
                  <a:buNone/>
                  <a:defRPr sz="2000"/>
                </a:pPr>
                <a:endParaRPr lang="fr-FR" dirty="0"/>
              </a:p>
              <a:p>
                <a:pPr marL="0" indent="0">
                  <a:buNone/>
                  <a:defRPr sz="2000"/>
                </a:pPr>
                <a:endParaRPr lang="en-US" dirty="0"/>
              </a:p>
              <a:p>
                <a:pPr>
                  <a:defRPr sz="2000"/>
                </a:pPr>
                <a:endParaRPr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19" t="-33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D2C877D-3C73-4154-A166-A2CC083F8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20</a:t>
            </a:fld>
            <a:endParaRPr lang="en-US"/>
          </a:p>
        </p:txBody>
      </p:sp>
      <p:graphicFrame>
        <p:nvGraphicFramePr>
          <p:cNvPr id="5" name="Tableau 9">
            <a:extLst>
              <a:ext uri="{FF2B5EF4-FFF2-40B4-BE49-F238E27FC236}">
                <a16:creationId xmlns:a16="http://schemas.microsoft.com/office/drawing/2014/main" id="{035BC08E-DE11-4D6A-AE4C-BAD9CE037ED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7858729"/>
              </p:ext>
            </p:extLst>
          </p:nvPr>
        </p:nvGraphicFramePr>
        <p:xfrm>
          <a:off x="708230" y="3781190"/>
          <a:ext cx="2339234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01344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808957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516835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Age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Yasmine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Rachad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9CF3AE8B-207A-4280-8D34-3A0B47FFAEC3}"/>
              </a:ext>
            </a:extLst>
          </p:cNvPr>
          <p:cNvSpPr txBox="1"/>
          <p:nvPr/>
        </p:nvSpPr>
        <p:spPr>
          <a:xfrm>
            <a:off x="741897" y="3328025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STUDENT</a:t>
            </a: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537226AF-9792-43D8-B368-15FA5897BB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8601755"/>
              </p:ext>
            </p:extLst>
          </p:nvPr>
        </p:nvGraphicFramePr>
        <p:xfrm>
          <a:off x="3160963" y="3781190"/>
          <a:ext cx="2906669" cy="1120095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983325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726206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1197138">
                  <a:extLst>
                    <a:ext uri="{9D8B030D-6E8A-4147-A177-3AD203B41FA5}">
                      <a16:colId xmlns:a16="http://schemas.microsoft.com/office/drawing/2014/main" val="1140460601"/>
                    </a:ext>
                  </a:extLst>
                </a:gridCol>
              </a:tblGrid>
              <a:tr h="39273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err="1"/>
                        <a:t>IdSubject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err="1"/>
                        <a:t>nbrStudents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63679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0" i="0" u="none" strike="noStrike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Math</a:t>
                      </a:r>
                      <a:endParaRPr lang="en-US" noProof="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63679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Psycho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12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1664C171-DDE8-4EC9-9F7A-2521EAFAFA27}"/>
              </a:ext>
            </a:extLst>
          </p:cNvPr>
          <p:cNvSpPr txBox="1"/>
          <p:nvPr/>
        </p:nvSpPr>
        <p:spPr>
          <a:xfrm>
            <a:off x="3129192" y="3332005"/>
            <a:ext cx="1059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SUBJECT</a:t>
            </a:r>
          </a:p>
        </p:txBody>
      </p:sp>
      <p:graphicFrame>
        <p:nvGraphicFramePr>
          <p:cNvPr id="9" name="Tableau 9">
            <a:extLst>
              <a:ext uri="{FF2B5EF4-FFF2-40B4-BE49-F238E27FC236}">
                <a16:creationId xmlns:a16="http://schemas.microsoft.com/office/drawing/2014/main" id="{963553BA-A96E-45BC-989C-684B1CD91C50}"/>
              </a:ext>
            </a:extLst>
          </p:cNvPr>
          <p:cNvGraphicFramePr>
            <a:graphicFrameLocks/>
          </p:cNvGraphicFramePr>
          <p:nvPr/>
        </p:nvGraphicFramePr>
        <p:xfrm>
          <a:off x="6181131" y="3788765"/>
          <a:ext cx="2683527" cy="111252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01344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970554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699531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IdSubject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Grade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10" name="ZoneTexte 9">
            <a:extLst>
              <a:ext uri="{FF2B5EF4-FFF2-40B4-BE49-F238E27FC236}">
                <a16:creationId xmlns:a16="http://schemas.microsoft.com/office/drawing/2014/main" id="{62F12ADE-C8F6-43D3-884F-A1D8912407C2}"/>
              </a:ext>
            </a:extLst>
          </p:cNvPr>
          <p:cNvSpPr txBox="1"/>
          <p:nvPr/>
        </p:nvSpPr>
        <p:spPr>
          <a:xfrm>
            <a:off x="6181131" y="3332005"/>
            <a:ext cx="938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GRADE</a:t>
            </a:r>
          </a:p>
        </p:txBody>
      </p:sp>
    </p:spTree>
    <p:extLst>
      <p:ext uri="{BB962C8B-B14F-4D97-AF65-F5344CB8AC3E}">
        <p14:creationId xmlns:p14="http://schemas.microsoft.com/office/powerpoint/2010/main" val="3248990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  <a:r>
              <a:rPr dirty="0"/>
              <a:t> — Practice with </a:t>
            </a:r>
            <a:r>
              <a:rPr lang="fr-FR" dirty="0"/>
              <a:t>PEROJECT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lang="en-US" dirty="0"/>
              <a:t>Write PROJECT queries for:</a:t>
            </a:r>
          </a:p>
          <a:p>
            <a:pPr marL="457200" lvl="1" indent="0">
              <a:buNone/>
              <a:defRPr sz="2000"/>
            </a:pPr>
            <a:r>
              <a:rPr lang="en-US" dirty="0"/>
              <a:t>1) Employee names</a:t>
            </a:r>
          </a:p>
          <a:p>
            <a:pPr marL="457200" lvl="1" indent="0">
              <a:buNone/>
              <a:defRPr sz="2000"/>
            </a:pPr>
            <a:r>
              <a:rPr lang="en-US" dirty="0"/>
              <a:t>2) Employee names and salaries</a:t>
            </a:r>
          </a:p>
          <a:p>
            <a:pPr marL="457200" lvl="1" indent="0">
              <a:buNone/>
              <a:defRPr sz="2000"/>
            </a:pPr>
            <a:r>
              <a:rPr lang="en-US" dirty="0"/>
              <a:t>3) Evaluation dates</a:t>
            </a:r>
          </a:p>
          <a:p>
            <a:pPr marL="457200" lvl="1" indent="0">
              <a:buNone/>
              <a:defRPr sz="2000"/>
            </a:pPr>
            <a:r>
              <a:rPr lang="en-US" dirty="0"/>
              <a:t>4) Evaluation dates and scores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0888AB8-7F1F-4502-A6DB-09E8515F1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21</a:t>
            </a:fld>
            <a:endParaRPr lang="en-US"/>
          </a:p>
        </p:txBody>
      </p:sp>
      <p:graphicFrame>
        <p:nvGraphicFramePr>
          <p:cNvPr id="5" name="Tableau 9">
            <a:extLst>
              <a:ext uri="{FF2B5EF4-FFF2-40B4-BE49-F238E27FC236}">
                <a16:creationId xmlns:a16="http://schemas.microsoft.com/office/drawing/2014/main" id="{A9780E88-C2FC-4B80-8B5D-E8C6D2B403E5}"/>
              </a:ext>
            </a:extLst>
          </p:cNvPr>
          <p:cNvGraphicFramePr>
            <a:graphicFrameLocks/>
          </p:cNvGraphicFramePr>
          <p:nvPr/>
        </p:nvGraphicFramePr>
        <p:xfrm>
          <a:off x="907933" y="5126702"/>
          <a:ext cx="3088826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170574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003852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IdEmployee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Salary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860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Yasmine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20000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908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Rachad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17000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2C435386-19FA-494B-9792-8DFF7C19F6A7}"/>
              </a:ext>
            </a:extLst>
          </p:cNvPr>
          <p:cNvSpPr txBox="1"/>
          <p:nvPr/>
        </p:nvSpPr>
        <p:spPr>
          <a:xfrm>
            <a:off x="907933" y="4705514"/>
            <a:ext cx="1253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EMPLOYEE</a:t>
            </a:r>
          </a:p>
        </p:txBody>
      </p:sp>
      <p:graphicFrame>
        <p:nvGraphicFramePr>
          <p:cNvPr id="9" name="Tableau 9">
            <a:extLst>
              <a:ext uri="{FF2B5EF4-FFF2-40B4-BE49-F238E27FC236}">
                <a16:creationId xmlns:a16="http://schemas.microsoft.com/office/drawing/2014/main" id="{F92410D5-3919-4780-8564-B499572931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8848447"/>
              </p:ext>
            </p:extLst>
          </p:nvPr>
        </p:nvGraphicFramePr>
        <p:xfrm>
          <a:off x="4837203" y="5126702"/>
          <a:ext cx="3088826" cy="111252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1170574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770710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1147542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IdEmployee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dateEval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860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13/01/2025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908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13/01/2025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10" name="ZoneTexte 9">
            <a:extLst>
              <a:ext uri="{FF2B5EF4-FFF2-40B4-BE49-F238E27FC236}">
                <a16:creationId xmlns:a16="http://schemas.microsoft.com/office/drawing/2014/main" id="{0367A147-4693-44A1-B018-20DA5530A584}"/>
              </a:ext>
            </a:extLst>
          </p:cNvPr>
          <p:cNvSpPr txBox="1"/>
          <p:nvPr/>
        </p:nvSpPr>
        <p:spPr>
          <a:xfrm>
            <a:off x="4837203" y="4705514"/>
            <a:ext cx="15447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EVALUATION</a:t>
            </a:r>
          </a:p>
        </p:txBody>
      </p:sp>
    </p:spTree>
    <p:extLst>
      <p:ext uri="{BB962C8B-B14F-4D97-AF65-F5344CB8AC3E}">
        <p14:creationId xmlns:p14="http://schemas.microsoft.com/office/powerpoint/2010/main" val="1919177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B2745E-583D-429D-96B7-6445B2D837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8892" y="1371600"/>
            <a:ext cx="7738814" cy="4121776"/>
          </a:xfrm>
        </p:spPr>
        <p:txBody>
          <a:bodyPr/>
          <a:lstStyle/>
          <a:p>
            <a:r>
              <a:rPr lang="fr-FR" sz="4800" dirty="0"/>
              <a:t>Composition</a:t>
            </a:r>
            <a:br>
              <a:rPr lang="fr-FR" sz="4800" dirty="0"/>
            </a:br>
            <a:r>
              <a:rPr lang="fr-FR" sz="9600" dirty="0">
                <a:sym typeface="Symbol" panose="05050102010706020507" pitchFamily="18" charset="2"/>
              </a:rPr>
              <a:t> </a:t>
            </a:r>
            <a:r>
              <a:rPr lang="fr-FR" sz="5400" dirty="0">
                <a:sym typeface="Symbol" panose="05050102010706020507" pitchFamily="18" charset="2"/>
              </a:rPr>
              <a:t>/</a:t>
            </a:r>
            <a:r>
              <a:rPr lang="fr-FR" sz="9600" dirty="0">
                <a:sym typeface="Symbol" panose="05050102010706020507" pitchFamily="18" charset="2"/>
              </a:rPr>
              <a:t> </a:t>
            </a:r>
            <a:endParaRPr lang="fr-FR" sz="48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4AD3D78-2DEE-49C6-9992-333DCB2CA6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784A837-9229-43FD-88CF-34A1632FA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1372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Composition of SELECT and PROJECT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defRPr sz="2000"/>
                </a:pPr>
                <a:r>
                  <a:rPr lang="fr-FR" dirty="0"/>
                  <a:t>Combine </a:t>
                </a:r>
                <a14:m>
                  <m:oMath xmlns:m="http://schemas.openxmlformats.org/officeDocument/2006/math">
                    <m:r>
                      <a:rPr lang="fr-FR" i="1" dirty="0" smtClean="0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fr-FR" dirty="0"/>
                  <a:t> and </a:t>
                </a:r>
                <a14:m>
                  <m:oMath xmlns:m="http://schemas.openxmlformats.org/officeDocument/2006/math">
                    <m:r>
                      <a:rPr lang="fr-FR" i="1" dirty="0" smtClean="0">
                        <a:latin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fr-FR" dirty="0"/>
                  <a:t> to retrieve specific </a:t>
                </a:r>
                <a:r>
                  <a:rPr lang="fr-FR" dirty="0">
                    <a:solidFill>
                      <a:srgbClr val="FF0000"/>
                    </a:solidFill>
                  </a:rPr>
                  <a:t>columns</a:t>
                </a:r>
                <a:r>
                  <a:rPr lang="fr-FR" dirty="0"/>
                  <a:t> for selected </a:t>
                </a:r>
                <a:r>
                  <a:rPr lang="fr-FR" dirty="0">
                    <a:solidFill>
                      <a:srgbClr val="FF0000"/>
                    </a:solidFill>
                  </a:rPr>
                  <a:t>rows</a:t>
                </a:r>
                <a:r>
                  <a:rPr lang="fr-FR" dirty="0"/>
                  <a:t>.</a:t>
                </a:r>
              </a:p>
              <a:p>
                <a:pPr>
                  <a:defRPr sz="2000"/>
                </a:pPr>
                <a:endParaRPr lang="fr-FR" dirty="0"/>
              </a:p>
              <a:p>
                <a:pPr>
                  <a:defRPr sz="2000"/>
                </a:pPr>
                <a:r>
                  <a:rPr lang="fr-FR" dirty="0"/>
                  <a:t>Notation: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DZ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DZ" i="1" dirty="0"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b>
                        <m:r>
                          <a:rPr lang="ar-DZ" b="0" i="1" dirty="0" smtClean="0">
                            <a:latin typeface="Cambria Math" panose="02040503050406030204" pitchFamily="18" charset="0"/>
                          </a:rPr>
                          <m:t>𝑐𝑜𝑙𝑢𝑚𝑛</m:t>
                        </m:r>
                        <m:r>
                          <a:rPr lang="ar-DZ" b="0" i="1" dirty="0" smtClean="0">
                            <a:latin typeface="Cambria Math" panose="02040503050406030204" pitchFamily="18" charset="0"/>
                          </a:rPr>
                          <m:t>_</m:t>
                        </m:r>
                        <m:r>
                          <a:rPr lang="ar-DZ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ar-DZ" b="0" i="1" dirty="0" smtClean="0">
                            <a:latin typeface="Cambria Math" panose="02040503050406030204" pitchFamily="18" charset="0"/>
                          </a:rPr>
                          <m:t>,…,  </m:t>
                        </m:r>
                        <m:r>
                          <a:rPr lang="ar-DZ" b="0" i="1" dirty="0" smtClean="0">
                            <a:latin typeface="Cambria Math" panose="02040503050406030204" pitchFamily="18" charset="0"/>
                          </a:rPr>
                          <m:t>𝑐𝑜𝑙𝑢𝑚𝑛</m:t>
                        </m:r>
                        <m:r>
                          <a:rPr lang="ar-DZ" b="0" i="1" dirty="0" smtClean="0">
                            <a:latin typeface="Cambria Math" panose="02040503050406030204" pitchFamily="18" charset="0"/>
                          </a:rPr>
                          <m:t>_</m:t>
                        </m:r>
                        <m:r>
                          <a:rPr lang="ar-DZ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ar-DZ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fr-FR" b="0" i="0" dirty="0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ar-DZ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DZ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ar-DZ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  <m:r>
                          <a:rPr lang="fr-FR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𝑜𝑛𝑑𝑖𝑡𝑖𝑜𝑛</m:t>
                        </m:r>
                      </m:sub>
                    </m:sSub>
                  </m:oMath>
                </a14:m>
                <a:r>
                  <a:rPr lang="fr-FR" dirty="0"/>
                  <a:t>RELATION)</a:t>
                </a:r>
              </a:p>
              <a:p>
                <a:pPr>
                  <a:defRPr sz="2000"/>
                </a:pPr>
                <a:endParaRPr lang="fr-FR" dirty="0"/>
              </a:p>
              <a:p>
                <a:pPr>
                  <a:defRPr sz="2000"/>
                </a:pPr>
                <a:r>
                  <a:rPr lang="en-US" dirty="0"/>
                  <a:t>Order</a:t>
                </a:r>
                <a:r>
                  <a:rPr lang="fr-FR" dirty="0"/>
                  <a:t> matters: </a:t>
                </a:r>
                <a14:m>
                  <m:oMath xmlns:m="http://schemas.openxmlformats.org/officeDocument/2006/math">
                    <m:r>
                      <a:rPr lang="fr-FR" i="1" dirty="0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fr-FR" dirty="0"/>
                  <a:t> then </a:t>
                </a:r>
                <a14:m>
                  <m:oMath xmlns:m="http://schemas.openxmlformats.org/officeDocument/2006/math">
                    <m:r>
                      <a:rPr lang="fr-FR" i="1" dirty="0">
                        <a:latin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fr-FR" dirty="0"/>
                  <a:t> typically filters rows before selecting columns.</a:t>
                </a:r>
              </a:p>
              <a:p>
                <a:pPr>
                  <a:defRPr sz="2000"/>
                </a:pPr>
                <a:endParaRPr lang="fr-FR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19" t="-67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52202AE-44B6-41AB-B65C-03D4E522C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Composition</a:t>
            </a:r>
            <a:r>
              <a:rPr dirty="0"/>
              <a:t> — Examples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defRPr sz="2000"/>
                </a:pPr>
                <a:r>
                  <a:rPr lang="en-US" dirty="0"/>
                  <a:t>Names of students with age &gt; 19 : </a:t>
                </a:r>
              </a:p>
              <a:p>
                <a:pPr marL="0" indent="0" algn="ctr">
                  <a:buNone/>
                  <a:defRPr sz="20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𝑛𝑎𝑚𝑒</m:t>
                          </m:r>
                        </m:sub>
                      </m:sSub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𝑎𝑔𝑒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 &gt; 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19</m:t>
                          </m:r>
                        </m:sub>
                      </m:sSub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b="0" i="1" dirty="0" smtClean="0">
                          <a:latin typeface="Cambria Math" panose="02040503050406030204" pitchFamily="18" charset="0"/>
                        </a:rPr>
                        <m:t>𝑆𝑇𝑈𝐷𝐸𝑁𝑇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  <a:defRPr sz="2000"/>
                </a:pPr>
                <a:endParaRPr lang="en-US" dirty="0"/>
              </a:p>
              <a:p>
                <a:pPr>
                  <a:defRPr sz="2000"/>
                </a:pPr>
                <a:endParaRPr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19" t="-67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D2C877D-3C73-4154-A166-A2CC083F8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24</a:t>
            </a:fld>
            <a:endParaRPr lang="en-US"/>
          </a:p>
        </p:txBody>
      </p:sp>
      <p:graphicFrame>
        <p:nvGraphicFramePr>
          <p:cNvPr id="5" name="Tableau 9">
            <a:extLst>
              <a:ext uri="{FF2B5EF4-FFF2-40B4-BE49-F238E27FC236}">
                <a16:creationId xmlns:a16="http://schemas.microsoft.com/office/drawing/2014/main" id="{035BC08E-DE11-4D6A-AE4C-BAD9CE037ED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2445775"/>
              </p:ext>
            </p:extLst>
          </p:nvPr>
        </p:nvGraphicFramePr>
        <p:xfrm>
          <a:off x="708230" y="4220911"/>
          <a:ext cx="2339234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01344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808957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516835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Age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Yasmine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Rachad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9CF3AE8B-207A-4280-8D34-3A0B47FFAEC3}"/>
              </a:ext>
            </a:extLst>
          </p:cNvPr>
          <p:cNvSpPr txBox="1"/>
          <p:nvPr/>
        </p:nvSpPr>
        <p:spPr>
          <a:xfrm>
            <a:off x="741897" y="3767746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STUDENT</a:t>
            </a: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537226AF-9792-43D8-B368-15FA5897BB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0452528"/>
              </p:ext>
            </p:extLst>
          </p:nvPr>
        </p:nvGraphicFramePr>
        <p:xfrm>
          <a:off x="3160963" y="4220911"/>
          <a:ext cx="2906669" cy="1120095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983325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726206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1197138">
                  <a:extLst>
                    <a:ext uri="{9D8B030D-6E8A-4147-A177-3AD203B41FA5}">
                      <a16:colId xmlns:a16="http://schemas.microsoft.com/office/drawing/2014/main" val="1140460601"/>
                    </a:ext>
                  </a:extLst>
                </a:gridCol>
              </a:tblGrid>
              <a:tr h="39273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err="1"/>
                        <a:t>IdSubject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err="1"/>
                        <a:t>nbrStudents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63679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0" u="none" strike="noStrike" kern="1200" baseline="0" noProof="0" dirty="0">
                          <a:solidFill>
                            <a:schemeClr val="dk1"/>
                          </a:solidFill>
                        </a:rPr>
                        <a:t>Math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63679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Psycho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1664C171-DDE8-4EC9-9F7A-2521EAFAFA27}"/>
              </a:ext>
            </a:extLst>
          </p:cNvPr>
          <p:cNvSpPr txBox="1"/>
          <p:nvPr/>
        </p:nvSpPr>
        <p:spPr>
          <a:xfrm>
            <a:off x="3129192" y="3771726"/>
            <a:ext cx="1059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SUBJECT</a:t>
            </a:r>
          </a:p>
        </p:txBody>
      </p:sp>
      <p:graphicFrame>
        <p:nvGraphicFramePr>
          <p:cNvPr id="9" name="Tableau 9">
            <a:extLst>
              <a:ext uri="{FF2B5EF4-FFF2-40B4-BE49-F238E27FC236}">
                <a16:creationId xmlns:a16="http://schemas.microsoft.com/office/drawing/2014/main" id="{963553BA-A96E-45BC-989C-684B1CD91C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1974212"/>
              </p:ext>
            </p:extLst>
          </p:nvPr>
        </p:nvGraphicFramePr>
        <p:xfrm>
          <a:off x="6181131" y="4228486"/>
          <a:ext cx="2683527" cy="111252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01344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970554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699531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IdSubject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Grade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10" name="ZoneTexte 9">
            <a:extLst>
              <a:ext uri="{FF2B5EF4-FFF2-40B4-BE49-F238E27FC236}">
                <a16:creationId xmlns:a16="http://schemas.microsoft.com/office/drawing/2014/main" id="{62F12ADE-C8F6-43D3-884F-A1D8912407C2}"/>
              </a:ext>
            </a:extLst>
          </p:cNvPr>
          <p:cNvSpPr txBox="1"/>
          <p:nvPr/>
        </p:nvSpPr>
        <p:spPr>
          <a:xfrm>
            <a:off x="6181131" y="3771726"/>
            <a:ext cx="938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GRADE</a:t>
            </a:r>
          </a:p>
        </p:txBody>
      </p:sp>
    </p:spTree>
    <p:extLst>
      <p:ext uri="{BB962C8B-B14F-4D97-AF65-F5344CB8AC3E}">
        <p14:creationId xmlns:p14="http://schemas.microsoft.com/office/powerpoint/2010/main" val="963005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Composition</a:t>
            </a:r>
            <a:r>
              <a:rPr dirty="0"/>
              <a:t> — Examples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defRPr sz="2000"/>
                </a:pPr>
                <a:r>
                  <a:rPr lang="en-US" dirty="0"/>
                  <a:t>Names of subjects with more than 15 students:</a:t>
                </a:r>
              </a:p>
              <a:p>
                <a:pPr marL="0" indent="0" algn="ctr">
                  <a:buNone/>
                  <a:defRPr sz="20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𝑛𝑎𝑚𝑒</m:t>
                          </m:r>
                        </m:sub>
                      </m:sSub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𝑛𝑏𝑟𝑆𝑡𝑢𝑑𝑒𝑛𝑡𝑠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 &gt; 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15</m:t>
                          </m:r>
                        </m:sub>
                      </m:sSub>
                      <m:r>
                        <a:rPr lang="fr-FR" b="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𝑆𝑈𝐵𝐽𝐸𝐶𝑇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  <a:defRPr sz="2000"/>
                </a:pPr>
                <a:endParaRPr lang="en-US" dirty="0"/>
              </a:p>
              <a:p>
                <a:pPr>
                  <a:defRPr sz="2000"/>
                </a:pPr>
                <a:endParaRPr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19" t="-67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D2C877D-3C73-4154-A166-A2CC083F8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25</a:t>
            </a:fld>
            <a:endParaRPr lang="en-US"/>
          </a:p>
        </p:txBody>
      </p:sp>
      <p:graphicFrame>
        <p:nvGraphicFramePr>
          <p:cNvPr id="5" name="Tableau 9">
            <a:extLst>
              <a:ext uri="{FF2B5EF4-FFF2-40B4-BE49-F238E27FC236}">
                <a16:creationId xmlns:a16="http://schemas.microsoft.com/office/drawing/2014/main" id="{035BC08E-DE11-4D6A-AE4C-BAD9CE037ED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9458447"/>
              </p:ext>
            </p:extLst>
          </p:nvPr>
        </p:nvGraphicFramePr>
        <p:xfrm>
          <a:off x="708230" y="4220911"/>
          <a:ext cx="2339234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01344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808957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516835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Age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Yasmine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Rachad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9CF3AE8B-207A-4280-8D34-3A0B47FFAEC3}"/>
              </a:ext>
            </a:extLst>
          </p:cNvPr>
          <p:cNvSpPr txBox="1"/>
          <p:nvPr/>
        </p:nvSpPr>
        <p:spPr>
          <a:xfrm>
            <a:off x="741897" y="3767746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STUDENT</a:t>
            </a: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537226AF-9792-43D8-B368-15FA5897BB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9556955"/>
              </p:ext>
            </p:extLst>
          </p:nvPr>
        </p:nvGraphicFramePr>
        <p:xfrm>
          <a:off x="3160963" y="4220911"/>
          <a:ext cx="2906669" cy="1120095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983325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726206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1197138">
                  <a:extLst>
                    <a:ext uri="{9D8B030D-6E8A-4147-A177-3AD203B41FA5}">
                      <a16:colId xmlns:a16="http://schemas.microsoft.com/office/drawing/2014/main" val="1140460601"/>
                    </a:ext>
                  </a:extLst>
                </a:gridCol>
              </a:tblGrid>
              <a:tr h="39273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err="1"/>
                        <a:t>IdSubject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err="1"/>
                        <a:t>nbrStudents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63679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0" u="none" strike="noStrike" kern="1200" baseline="0" noProof="0" dirty="0">
                          <a:solidFill>
                            <a:schemeClr val="dk1"/>
                          </a:solidFill>
                        </a:rPr>
                        <a:t>Math</a:t>
                      </a:r>
                      <a:endParaRPr lang="en-US" noProof="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63679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Psycho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1664C171-DDE8-4EC9-9F7A-2521EAFAFA27}"/>
              </a:ext>
            </a:extLst>
          </p:cNvPr>
          <p:cNvSpPr txBox="1"/>
          <p:nvPr/>
        </p:nvSpPr>
        <p:spPr>
          <a:xfrm>
            <a:off x="3129192" y="3771726"/>
            <a:ext cx="1059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SUBJECT</a:t>
            </a:r>
          </a:p>
        </p:txBody>
      </p:sp>
      <p:graphicFrame>
        <p:nvGraphicFramePr>
          <p:cNvPr id="9" name="Tableau 9">
            <a:extLst>
              <a:ext uri="{FF2B5EF4-FFF2-40B4-BE49-F238E27FC236}">
                <a16:creationId xmlns:a16="http://schemas.microsoft.com/office/drawing/2014/main" id="{963553BA-A96E-45BC-989C-684B1CD91C50}"/>
              </a:ext>
            </a:extLst>
          </p:cNvPr>
          <p:cNvGraphicFramePr>
            <a:graphicFrameLocks/>
          </p:cNvGraphicFramePr>
          <p:nvPr/>
        </p:nvGraphicFramePr>
        <p:xfrm>
          <a:off x="6181131" y="4228486"/>
          <a:ext cx="2683527" cy="111252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01344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970554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699531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IdSubject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Grade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10" name="ZoneTexte 9">
            <a:extLst>
              <a:ext uri="{FF2B5EF4-FFF2-40B4-BE49-F238E27FC236}">
                <a16:creationId xmlns:a16="http://schemas.microsoft.com/office/drawing/2014/main" id="{62F12ADE-C8F6-43D3-884F-A1D8912407C2}"/>
              </a:ext>
            </a:extLst>
          </p:cNvPr>
          <p:cNvSpPr txBox="1"/>
          <p:nvPr/>
        </p:nvSpPr>
        <p:spPr>
          <a:xfrm>
            <a:off x="6181131" y="3771726"/>
            <a:ext cx="938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GRADE</a:t>
            </a:r>
          </a:p>
        </p:txBody>
      </p:sp>
    </p:spTree>
    <p:extLst>
      <p:ext uri="{BB962C8B-B14F-4D97-AF65-F5344CB8AC3E}">
        <p14:creationId xmlns:p14="http://schemas.microsoft.com/office/powerpoint/2010/main" val="3212301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Composition</a:t>
            </a:r>
            <a:r>
              <a:rPr dirty="0"/>
              <a:t> — Examples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defRPr sz="2000"/>
                </a:pPr>
                <a:r>
                  <a:rPr lang="en-US" dirty="0"/>
                  <a:t>Age of Yasmine:</a:t>
                </a:r>
              </a:p>
              <a:p>
                <a:pPr marL="0" indent="0" algn="ctr">
                  <a:buNone/>
                  <a:defRPr sz="20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fr-FR" b="0" i="1" dirty="0" smtClean="0">
                              <a:latin typeface="Cambria Math" panose="02040503050406030204" pitchFamily="18" charset="0"/>
                            </a:rPr>
                            <m:t>𝑎𝑔𝑒</m:t>
                          </m:r>
                        </m:sub>
                      </m:sSub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𝑛𝑎𝑚𝑒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′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𝑌𝑎𝑠𝑚𝑖𝑛𝑒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′</m:t>
                          </m:r>
                        </m:sub>
                      </m:sSub>
                      <m:r>
                        <a:rPr lang="fr-FR" b="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b="0" i="1" dirty="0" smtClean="0">
                          <a:latin typeface="Cambria Math" panose="02040503050406030204" pitchFamily="18" charset="0"/>
                        </a:rPr>
                        <m:t>𝑆𝑇𝑈𝐷𝐸𝑁𝑇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  <a:defRPr sz="2000"/>
                </a:pPr>
                <a:endParaRPr lang="en-US" dirty="0"/>
              </a:p>
              <a:p>
                <a:pPr>
                  <a:defRPr sz="2000"/>
                </a:pPr>
                <a:endParaRPr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19" t="-67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D2C877D-3C73-4154-A166-A2CC083F8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26</a:t>
            </a:fld>
            <a:endParaRPr lang="en-US"/>
          </a:p>
        </p:txBody>
      </p:sp>
      <p:graphicFrame>
        <p:nvGraphicFramePr>
          <p:cNvPr id="5" name="Tableau 9">
            <a:extLst>
              <a:ext uri="{FF2B5EF4-FFF2-40B4-BE49-F238E27FC236}">
                <a16:creationId xmlns:a16="http://schemas.microsoft.com/office/drawing/2014/main" id="{035BC08E-DE11-4D6A-AE4C-BAD9CE037ED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7202516"/>
              </p:ext>
            </p:extLst>
          </p:nvPr>
        </p:nvGraphicFramePr>
        <p:xfrm>
          <a:off x="708230" y="4220911"/>
          <a:ext cx="2339234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01344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808957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516835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Age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Yasmine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Rachad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9CF3AE8B-207A-4280-8D34-3A0B47FFAEC3}"/>
              </a:ext>
            </a:extLst>
          </p:cNvPr>
          <p:cNvSpPr txBox="1"/>
          <p:nvPr/>
        </p:nvSpPr>
        <p:spPr>
          <a:xfrm>
            <a:off x="741897" y="3767746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STUDENT</a:t>
            </a: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537226AF-9792-43D8-B368-15FA5897BB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1089397"/>
              </p:ext>
            </p:extLst>
          </p:nvPr>
        </p:nvGraphicFramePr>
        <p:xfrm>
          <a:off x="3160963" y="4220911"/>
          <a:ext cx="2906669" cy="1120095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983325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726206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1197138">
                  <a:extLst>
                    <a:ext uri="{9D8B030D-6E8A-4147-A177-3AD203B41FA5}">
                      <a16:colId xmlns:a16="http://schemas.microsoft.com/office/drawing/2014/main" val="1140460601"/>
                    </a:ext>
                  </a:extLst>
                </a:gridCol>
              </a:tblGrid>
              <a:tr h="39273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err="1"/>
                        <a:t>IdSubject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err="1"/>
                        <a:t>nbrStudents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63679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0" u="none" strike="noStrike" kern="1200" baseline="0" noProof="0" dirty="0">
                          <a:solidFill>
                            <a:schemeClr val="dk1"/>
                          </a:solidFill>
                        </a:rPr>
                        <a:t>Math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63679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Psycho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1664C171-DDE8-4EC9-9F7A-2521EAFAFA27}"/>
              </a:ext>
            </a:extLst>
          </p:cNvPr>
          <p:cNvSpPr txBox="1"/>
          <p:nvPr/>
        </p:nvSpPr>
        <p:spPr>
          <a:xfrm>
            <a:off x="3129192" y="3771726"/>
            <a:ext cx="1059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SUBJECT</a:t>
            </a:r>
          </a:p>
        </p:txBody>
      </p:sp>
      <p:graphicFrame>
        <p:nvGraphicFramePr>
          <p:cNvPr id="9" name="Tableau 9">
            <a:extLst>
              <a:ext uri="{FF2B5EF4-FFF2-40B4-BE49-F238E27FC236}">
                <a16:creationId xmlns:a16="http://schemas.microsoft.com/office/drawing/2014/main" id="{963553BA-A96E-45BC-989C-684B1CD91C50}"/>
              </a:ext>
            </a:extLst>
          </p:cNvPr>
          <p:cNvGraphicFramePr>
            <a:graphicFrameLocks/>
          </p:cNvGraphicFramePr>
          <p:nvPr/>
        </p:nvGraphicFramePr>
        <p:xfrm>
          <a:off x="6181131" y="4228486"/>
          <a:ext cx="2683527" cy="111252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01344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970554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699531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IdSubject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Grade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10" name="ZoneTexte 9">
            <a:extLst>
              <a:ext uri="{FF2B5EF4-FFF2-40B4-BE49-F238E27FC236}">
                <a16:creationId xmlns:a16="http://schemas.microsoft.com/office/drawing/2014/main" id="{62F12ADE-C8F6-43D3-884F-A1D8912407C2}"/>
              </a:ext>
            </a:extLst>
          </p:cNvPr>
          <p:cNvSpPr txBox="1"/>
          <p:nvPr/>
        </p:nvSpPr>
        <p:spPr>
          <a:xfrm>
            <a:off x="6181131" y="3771726"/>
            <a:ext cx="938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GRADE</a:t>
            </a:r>
          </a:p>
        </p:txBody>
      </p:sp>
    </p:spTree>
    <p:extLst>
      <p:ext uri="{BB962C8B-B14F-4D97-AF65-F5344CB8AC3E}">
        <p14:creationId xmlns:p14="http://schemas.microsoft.com/office/powerpoint/2010/main" val="262290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Composition</a:t>
            </a:r>
            <a:r>
              <a:rPr dirty="0"/>
              <a:t> — Examples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defRPr sz="2000"/>
                </a:pPr>
                <a:r>
                  <a:rPr lang="en-US" dirty="0"/>
                  <a:t>The number of students in Mathematics</a:t>
                </a:r>
                <a14:m>
                  <m:oMath xmlns:m="http://schemas.openxmlformats.org/officeDocument/2006/math">
                    <m:r>
                      <a:rPr lang="fr-FR" b="0" i="0" dirty="0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endParaRPr lang="fr-FR" b="0" i="0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  <a:defRPr sz="2000"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fr-FR" i="1" dirty="0">
                              <a:latin typeface="Cambria Math" panose="02040503050406030204" pitchFamily="18" charset="0"/>
                            </a:rPr>
                            <m:t>𝑛𝑏𝑟𝑆𝑡𝑢𝑑𝑒𝑛𝑡𝑠</m:t>
                          </m:r>
                        </m:sub>
                      </m:sSub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𝑛𝑎𝑚𝑒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′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𝑀𝑎𝑡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′</m:t>
                          </m:r>
                        </m:sub>
                      </m:sSub>
                      <m:r>
                        <a:rPr lang="fr-FR" b="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r-FR" b="0" i="1" dirty="0" smtClean="0">
                          <a:latin typeface="Cambria Math" panose="02040503050406030204" pitchFamily="18" charset="0"/>
                        </a:rPr>
                        <m:t>𝑆𝑈𝐵𝐽𝐸𝐶𝑇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  <a:defRPr sz="2000"/>
                </a:pPr>
                <a:endParaRPr lang="en-US" dirty="0"/>
              </a:p>
              <a:p>
                <a:pPr>
                  <a:defRPr sz="2000"/>
                </a:pPr>
                <a:endParaRPr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19" t="-67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D2C877D-3C73-4154-A166-A2CC083F8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27</a:t>
            </a:fld>
            <a:endParaRPr lang="en-US"/>
          </a:p>
        </p:txBody>
      </p:sp>
      <p:graphicFrame>
        <p:nvGraphicFramePr>
          <p:cNvPr id="5" name="Tableau 9">
            <a:extLst>
              <a:ext uri="{FF2B5EF4-FFF2-40B4-BE49-F238E27FC236}">
                <a16:creationId xmlns:a16="http://schemas.microsoft.com/office/drawing/2014/main" id="{035BC08E-DE11-4D6A-AE4C-BAD9CE037ED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8520575"/>
              </p:ext>
            </p:extLst>
          </p:nvPr>
        </p:nvGraphicFramePr>
        <p:xfrm>
          <a:off x="708230" y="4220911"/>
          <a:ext cx="2339234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01344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808957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516835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Age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Yasmine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Rachad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9CF3AE8B-207A-4280-8D34-3A0B47FFAEC3}"/>
              </a:ext>
            </a:extLst>
          </p:cNvPr>
          <p:cNvSpPr txBox="1"/>
          <p:nvPr/>
        </p:nvSpPr>
        <p:spPr>
          <a:xfrm>
            <a:off x="741897" y="3767746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STUDENT</a:t>
            </a: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537226AF-9792-43D8-B368-15FA5897BB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8434457"/>
              </p:ext>
            </p:extLst>
          </p:nvPr>
        </p:nvGraphicFramePr>
        <p:xfrm>
          <a:off x="3160963" y="4220911"/>
          <a:ext cx="2906669" cy="1120095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983325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726206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1197138">
                  <a:extLst>
                    <a:ext uri="{9D8B030D-6E8A-4147-A177-3AD203B41FA5}">
                      <a16:colId xmlns:a16="http://schemas.microsoft.com/office/drawing/2014/main" val="1140460601"/>
                    </a:ext>
                  </a:extLst>
                </a:gridCol>
              </a:tblGrid>
              <a:tr h="39273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err="1"/>
                        <a:t>IdSubject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err="1"/>
                        <a:t>nbrStudents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63679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0" u="none" strike="noStrike" kern="1200" baseline="0" noProof="0" dirty="0">
                          <a:solidFill>
                            <a:schemeClr val="dk1"/>
                          </a:solidFill>
                        </a:rPr>
                        <a:t>Math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63679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Psycho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1664C171-DDE8-4EC9-9F7A-2521EAFAFA27}"/>
              </a:ext>
            </a:extLst>
          </p:cNvPr>
          <p:cNvSpPr txBox="1"/>
          <p:nvPr/>
        </p:nvSpPr>
        <p:spPr>
          <a:xfrm>
            <a:off x="3129192" y="3771726"/>
            <a:ext cx="1059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SUBJECT</a:t>
            </a:r>
          </a:p>
        </p:txBody>
      </p:sp>
      <p:graphicFrame>
        <p:nvGraphicFramePr>
          <p:cNvPr id="9" name="Tableau 9">
            <a:extLst>
              <a:ext uri="{FF2B5EF4-FFF2-40B4-BE49-F238E27FC236}">
                <a16:creationId xmlns:a16="http://schemas.microsoft.com/office/drawing/2014/main" id="{963553BA-A96E-45BC-989C-684B1CD91C50}"/>
              </a:ext>
            </a:extLst>
          </p:cNvPr>
          <p:cNvGraphicFramePr>
            <a:graphicFrameLocks/>
          </p:cNvGraphicFramePr>
          <p:nvPr/>
        </p:nvGraphicFramePr>
        <p:xfrm>
          <a:off x="6181131" y="4228486"/>
          <a:ext cx="2683527" cy="111252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01344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970554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699531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IdSubject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Grade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10" name="ZoneTexte 9">
            <a:extLst>
              <a:ext uri="{FF2B5EF4-FFF2-40B4-BE49-F238E27FC236}">
                <a16:creationId xmlns:a16="http://schemas.microsoft.com/office/drawing/2014/main" id="{62F12ADE-C8F6-43D3-884F-A1D8912407C2}"/>
              </a:ext>
            </a:extLst>
          </p:cNvPr>
          <p:cNvSpPr txBox="1"/>
          <p:nvPr/>
        </p:nvSpPr>
        <p:spPr>
          <a:xfrm>
            <a:off x="6181131" y="3771726"/>
            <a:ext cx="938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GRADE</a:t>
            </a:r>
          </a:p>
        </p:txBody>
      </p:sp>
    </p:spTree>
    <p:extLst>
      <p:ext uri="{BB962C8B-B14F-4D97-AF65-F5344CB8AC3E}">
        <p14:creationId xmlns:p14="http://schemas.microsoft.com/office/powerpoint/2010/main" val="384175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  <a:r>
              <a:rPr dirty="0"/>
              <a:t> — Practice with </a:t>
            </a:r>
            <a:r>
              <a:rPr lang="fr-FR" dirty="0"/>
              <a:t>COMPOSITION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lang="en-US" dirty="0"/>
              <a:t>Write queries for:</a:t>
            </a:r>
          </a:p>
          <a:p>
            <a:pPr marL="457200" lvl="1" indent="0">
              <a:buNone/>
              <a:defRPr sz="2000"/>
            </a:pPr>
            <a:r>
              <a:rPr lang="en-US" dirty="0"/>
              <a:t>1) Names of employees with salary &gt; 10000</a:t>
            </a:r>
          </a:p>
          <a:p>
            <a:pPr marL="457200" lvl="1" indent="0">
              <a:buNone/>
              <a:defRPr sz="2000"/>
            </a:pPr>
            <a:r>
              <a:rPr lang="en-US" dirty="0"/>
              <a:t>2) IDs of employees with a score &gt; 5</a:t>
            </a:r>
          </a:p>
          <a:p>
            <a:pPr marL="457200" lvl="1" indent="0">
              <a:buNone/>
              <a:defRPr sz="2000"/>
            </a:pPr>
            <a:r>
              <a:rPr lang="en-US" dirty="0"/>
              <a:t>3) Salary of </a:t>
            </a:r>
            <a:r>
              <a:rPr lang="en-US" dirty="0" err="1"/>
              <a:t>Rachad</a:t>
            </a:r>
            <a:endParaRPr lang="en-US" dirty="0"/>
          </a:p>
          <a:p>
            <a:pPr marL="457200" lvl="1" indent="0">
              <a:buNone/>
              <a:defRPr sz="2000"/>
            </a:pPr>
            <a:r>
              <a:rPr lang="en-US" dirty="0"/>
              <a:t>4) Score of  Yasmine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0888AB8-7F1F-4502-A6DB-09E8515F1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28</a:t>
            </a:fld>
            <a:endParaRPr lang="en-US"/>
          </a:p>
        </p:txBody>
      </p:sp>
      <p:graphicFrame>
        <p:nvGraphicFramePr>
          <p:cNvPr id="5" name="Tableau 9">
            <a:extLst>
              <a:ext uri="{FF2B5EF4-FFF2-40B4-BE49-F238E27FC236}">
                <a16:creationId xmlns:a16="http://schemas.microsoft.com/office/drawing/2014/main" id="{A9780E88-C2FC-4B80-8B5D-E8C6D2B403E5}"/>
              </a:ext>
            </a:extLst>
          </p:cNvPr>
          <p:cNvGraphicFramePr>
            <a:graphicFrameLocks/>
          </p:cNvGraphicFramePr>
          <p:nvPr/>
        </p:nvGraphicFramePr>
        <p:xfrm>
          <a:off x="907933" y="5126702"/>
          <a:ext cx="3088826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170574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003852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IdEmployee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Salary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860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Yasmine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20000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908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Rachad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17000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2C435386-19FA-494B-9792-8DFF7C19F6A7}"/>
              </a:ext>
            </a:extLst>
          </p:cNvPr>
          <p:cNvSpPr txBox="1"/>
          <p:nvPr/>
        </p:nvSpPr>
        <p:spPr>
          <a:xfrm>
            <a:off x="907933" y="4705514"/>
            <a:ext cx="1253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EMPLOYEE</a:t>
            </a:r>
          </a:p>
        </p:txBody>
      </p:sp>
      <p:graphicFrame>
        <p:nvGraphicFramePr>
          <p:cNvPr id="9" name="Tableau 9">
            <a:extLst>
              <a:ext uri="{FF2B5EF4-FFF2-40B4-BE49-F238E27FC236}">
                <a16:creationId xmlns:a16="http://schemas.microsoft.com/office/drawing/2014/main" id="{F92410D5-3919-4780-8564-B4995729319F}"/>
              </a:ext>
            </a:extLst>
          </p:cNvPr>
          <p:cNvGraphicFramePr>
            <a:graphicFrameLocks/>
          </p:cNvGraphicFramePr>
          <p:nvPr/>
        </p:nvGraphicFramePr>
        <p:xfrm>
          <a:off x="4837203" y="5126702"/>
          <a:ext cx="3088826" cy="111252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1170574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770710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1147542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IdEmployee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dateEval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860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13/01/2025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908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13/01/2025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10" name="ZoneTexte 9">
            <a:extLst>
              <a:ext uri="{FF2B5EF4-FFF2-40B4-BE49-F238E27FC236}">
                <a16:creationId xmlns:a16="http://schemas.microsoft.com/office/drawing/2014/main" id="{0367A147-4693-44A1-B018-20DA5530A584}"/>
              </a:ext>
            </a:extLst>
          </p:cNvPr>
          <p:cNvSpPr txBox="1"/>
          <p:nvPr/>
        </p:nvSpPr>
        <p:spPr>
          <a:xfrm>
            <a:off x="4837203" y="4705514"/>
            <a:ext cx="15447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EVALUATION</a:t>
            </a:r>
          </a:p>
        </p:txBody>
      </p:sp>
    </p:spTree>
    <p:extLst>
      <p:ext uri="{BB962C8B-B14F-4D97-AF65-F5344CB8AC3E}">
        <p14:creationId xmlns:p14="http://schemas.microsoft.com/office/powerpoint/2010/main" val="3553563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  <a:r>
              <a:rPr dirty="0"/>
              <a:t> </a:t>
            </a:r>
            <a:r>
              <a:rPr lang="fr-FR" dirty="0"/>
              <a:t>(Practice) </a:t>
            </a:r>
            <a:r>
              <a:rPr dirty="0"/>
              <a:t>— Cinema Schema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8" y="2286003"/>
            <a:ext cx="7633742" cy="2146850"/>
          </a:xfrm>
        </p:spPr>
        <p:txBody>
          <a:bodyPr/>
          <a:lstStyle/>
          <a:p>
            <a:pPr>
              <a:defRPr sz="2000"/>
            </a:pPr>
            <a:r>
              <a:rPr dirty="0"/>
              <a:t>Schema: CINEMA(</a:t>
            </a:r>
            <a:r>
              <a:rPr u="sng" dirty="0" err="1"/>
              <a:t>idCinema</a:t>
            </a:r>
            <a:r>
              <a:rPr dirty="0"/>
              <a:t>, name, </a:t>
            </a:r>
            <a:r>
              <a:rPr dirty="0" err="1"/>
              <a:t>addr</a:t>
            </a:r>
            <a:r>
              <a:rPr dirty="0"/>
              <a:t>, </a:t>
            </a:r>
            <a:r>
              <a:rPr dirty="0" err="1"/>
              <a:t>openHour</a:t>
            </a:r>
            <a:r>
              <a:rPr dirty="0"/>
              <a:t>, </a:t>
            </a:r>
            <a:r>
              <a:rPr dirty="0" err="1"/>
              <a:t>closeHour</a:t>
            </a:r>
            <a:r>
              <a:rPr dirty="0"/>
              <a:t>)</a:t>
            </a:r>
          </a:p>
          <a:p>
            <a:pPr>
              <a:defRPr sz="2000"/>
            </a:pPr>
            <a:r>
              <a:rPr dirty="0"/>
              <a:t>FILM(</a:t>
            </a:r>
            <a:r>
              <a:rPr u="sng" dirty="0" err="1"/>
              <a:t>idFilm</a:t>
            </a:r>
            <a:r>
              <a:rPr dirty="0"/>
              <a:t>, title, duration)</a:t>
            </a:r>
          </a:p>
          <a:p>
            <a:pPr>
              <a:defRPr sz="2000"/>
            </a:pPr>
            <a:r>
              <a:rPr dirty="0"/>
              <a:t>PROJECTION(</a:t>
            </a:r>
            <a:r>
              <a:rPr lang="fr-FR" u="sng" dirty="0"/>
              <a:t>#</a:t>
            </a:r>
            <a:r>
              <a:rPr u="sng" dirty="0" err="1"/>
              <a:t>idFilm</a:t>
            </a:r>
            <a:r>
              <a:rPr u="sng" dirty="0"/>
              <a:t>, </a:t>
            </a:r>
            <a:r>
              <a:rPr lang="fr-FR" u="sng" dirty="0"/>
              <a:t>#</a:t>
            </a:r>
            <a:r>
              <a:rPr u="sng" dirty="0" err="1"/>
              <a:t>idCinema</a:t>
            </a:r>
            <a:r>
              <a:rPr dirty="0"/>
              <a:t>, time) — keys reference FILM and CINEMA</a:t>
            </a:r>
          </a:p>
          <a:p>
            <a:pPr>
              <a:defRPr sz="2000"/>
            </a:pPr>
            <a:r>
              <a:rPr dirty="0"/>
              <a:t>Tasks: write algebraic queries for the listed questions</a:t>
            </a:r>
            <a:endParaRPr lang="fr-FR" dirty="0"/>
          </a:p>
          <a:p>
            <a:pPr>
              <a:defRPr sz="2000"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AD90196-3CD7-43F2-A7EE-8DA15DEDB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29</a:t>
            </a:fld>
            <a:endParaRPr lang="en-US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5434D87-8BC5-41F0-8DDC-DD572B864AC6}"/>
              </a:ext>
            </a:extLst>
          </p:cNvPr>
          <p:cNvSpPr txBox="1"/>
          <p:nvPr/>
        </p:nvSpPr>
        <p:spPr>
          <a:xfrm>
            <a:off x="1167358" y="4494947"/>
            <a:ext cx="40253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2000"/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1. Return the CINEMA table</a:t>
            </a:r>
          </a:p>
          <a:p>
            <a:pPr>
              <a:defRPr sz="2000"/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2. CINEMAs open at 21:00</a:t>
            </a:r>
          </a:p>
          <a:p>
            <a:pPr>
              <a:defRPr sz="2000"/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3. Names of CINEMAs open at 21:00</a:t>
            </a:r>
          </a:p>
          <a:p>
            <a:pPr>
              <a:defRPr sz="2000"/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4. Addresses of CINEMAs</a:t>
            </a:r>
          </a:p>
          <a:p>
            <a:pPr>
              <a:defRPr sz="2000"/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5. Titles of films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CD25B57-084F-4D87-BC19-E8AA275F1BC6}"/>
              </a:ext>
            </a:extLst>
          </p:cNvPr>
          <p:cNvSpPr txBox="1"/>
          <p:nvPr/>
        </p:nvSpPr>
        <p:spPr>
          <a:xfrm>
            <a:off x="4502426" y="4494947"/>
            <a:ext cx="417989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2000"/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6. Films shorter than 60 minutes</a:t>
            </a:r>
          </a:p>
          <a:p>
            <a:pPr>
              <a:defRPr sz="2000"/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7. IDs of films projected in cinema 3</a:t>
            </a:r>
          </a:p>
          <a:p>
            <a:pPr>
              <a:defRPr sz="2000"/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8. Projection time of film 4 in cinema 3</a:t>
            </a:r>
          </a:p>
          <a:p>
            <a:pPr>
              <a:defRPr sz="2000"/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</a:rPr>
              <a:t>9. Cinema showing (‘Titanic’)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Populate the </a:t>
            </a:r>
            <a:r>
              <a:rPr dirty="0" err="1"/>
              <a:t>Databas</a:t>
            </a:r>
            <a:r>
              <a:rPr lang="fr-FR" dirty="0"/>
              <a:t>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Insert sample rows into PERSON and FRIEND tables</a:t>
            </a:r>
          </a:p>
          <a:p>
            <a:pPr>
              <a:defRPr sz="2000"/>
            </a:pPr>
            <a:r>
              <a:rPr dirty="0"/>
              <a:t>Example PERSON rows: (1, Sarah, 20), (2, Amine, 34), ...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5D3984C-D03F-4C56-A4D3-D78238A09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5" name="Tableau 9">
            <a:extLst>
              <a:ext uri="{FF2B5EF4-FFF2-40B4-BE49-F238E27FC236}">
                <a16:creationId xmlns:a16="http://schemas.microsoft.com/office/drawing/2014/main" id="{0B1E2759-2BF1-41F1-8029-BA4A25519F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9682139"/>
              </p:ext>
            </p:extLst>
          </p:nvPr>
        </p:nvGraphicFramePr>
        <p:xfrm>
          <a:off x="1316452" y="3707408"/>
          <a:ext cx="3088826" cy="29667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170574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003852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IdPerson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Age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Sarah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Amine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Samir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601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Ahmed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50371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Leila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08631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Rafik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6713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307279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9943BE47-7565-419D-B4C4-04FDCEB231C4}"/>
              </a:ext>
            </a:extLst>
          </p:cNvPr>
          <p:cNvSpPr txBox="1"/>
          <p:nvPr/>
        </p:nvSpPr>
        <p:spPr>
          <a:xfrm>
            <a:off x="1316452" y="3286220"/>
            <a:ext cx="1032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PERSON</a:t>
            </a: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68EF5EB7-A326-4E06-B713-ACA178A09C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4478382"/>
              </p:ext>
            </p:extLst>
          </p:nvPr>
        </p:nvGraphicFramePr>
        <p:xfrm>
          <a:off x="5341484" y="3686703"/>
          <a:ext cx="2579983" cy="299635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1247360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1332623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</a:tblGrid>
              <a:tr h="40047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/>
                        <a:t>IdPerson1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/>
                        <a:t>IdPerson2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48977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23441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5877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1196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2465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EA4C4D43-5D04-4030-BF71-146F55469B1B}"/>
              </a:ext>
            </a:extLst>
          </p:cNvPr>
          <p:cNvSpPr txBox="1"/>
          <p:nvPr/>
        </p:nvSpPr>
        <p:spPr>
          <a:xfrm>
            <a:off x="5303932" y="3286220"/>
            <a:ext cx="9589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FRIEND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 &amp; Key Takeaways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defRPr sz="2000"/>
                </a:pPr>
                <a:r>
                  <a:rPr dirty="0"/>
                  <a:t>SELECT (</a:t>
                </a:r>
                <a14:m>
                  <m:oMath xmlns:m="http://schemas.openxmlformats.org/officeDocument/2006/math">
                    <m:r>
                      <a:rPr lang="fr-FR" i="1" dirty="0" smtClean="0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dirty="0"/>
                  <a:t>) filters </a:t>
                </a:r>
                <a:r>
                  <a:rPr dirty="0">
                    <a:solidFill>
                      <a:srgbClr val="FF0000"/>
                    </a:solidFill>
                  </a:rPr>
                  <a:t>rows</a:t>
                </a:r>
                <a:r>
                  <a:rPr dirty="0"/>
                  <a:t> based on conditions</a:t>
                </a:r>
              </a:p>
              <a:p>
                <a:pPr>
                  <a:defRPr sz="2000"/>
                </a:pPr>
                <a:r>
                  <a:rPr dirty="0"/>
                  <a:t>PROJECT (</a:t>
                </a:r>
                <a14:m>
                  <m:oMath xmlns:m="http://schemas.openxmlformats.org/officeDocument/2006/math">
                    <m:r>
                      <a:rPr lang="fr-FR" i="1" dirty="0" smtClean="0">
                        <a:latin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dirty="0"/>
                  <a:t>) selects </a:t>
                </a:r>
                <a:r>
                  <a:rPr dirty="0">
                    <a:solidFill>
                      <a:srgbClr val="FF0000"/>
                    </a:solidFill>
                  </a:rPr>
                  <a:t>columns</a:t>
                </a:r>
                <a:r>
                  <a:rPr dirty="0"/>
                  <a:t> and removes duplicates</a:t>
                </a:r>
              </a:p>
              <a:p>
                <a:pPr>
                  <a:defRPr sz="2000"/>
                </a:pPr>
                <a:r>
                  <a:rPr dirty="0"/>
                  <a:t>Combining </a:t>
                </a:r>
                <a14:m>
                  <m:oMath xmlns:m="http://schemas.openxmlformats.org/officeDocument/2006/math">
                    <m:r>
                      <a:rPr lang="fr-FR" i="1" dirty="0" smtClean="0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dirty="0"/>
                  <a:t> and </a:t>
                </a:r>
                <a14:m>
                  <m:oMath xmlns:m="http://schemas.openxmlformats.org/officeDocument/2006/math">
                    <m:r>
                      <a:rPr lang="fr-FR" i="1" dirty="0" smtClean="0">
                        <a:latin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dirty="0"/>
                  <a:t> enables focused data extraction</a:t>
                </a:r>
              </a:p>
              <a:p>
                <a:pPr>
                  <a:defRPr sz="2000"/>
                </a:pPr>
                <a:r>
                  <a:rPr dirty="0"/>
                  <a:t>Relational algebra concepts map directly to SQL operations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19" t="-67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88081BB-8069-469D-9565-9D58E1324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Next Chapter Preview – </a:t>
            </a:r>
            <a:r>
              <a:rPr lang="fr-FR" dirty="0"/>
              <a:t>Advanced </a:t>
            </a:r>
            <a:r>
              <a:rPr lang="en-US" dirty="0"/>
              <a:t>Relational</a:t>
            </a:r>
            <a:r>
              <a:rPr lang="fr-FR" dirty="0"/>
              <a:t> Operations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8" y="2623930"/>
            <a:ext cx="7633742" cy="3255663"/>
          </a:xfrm>
        </p:spPr>
        <p:txBody>
          <a:bodyPr/>
          <a:lstStyle/>
          <a:p>
            <a:pPr>
              <a:defRPr sz="2000"/>
            </a:pPr>
            <a:r>
              <a:rPr lang="en-US" b="1" dirty="0"/>
              <a:t>Union and Intersection Operators</a:t>
            </a:r>
            <a:br>
              <a:rPr lang="en-US" dirty="0"/>
            </a:br>
            <a:r>
              <a:rPr lang="en-US" dirty="0"/>
              <a:t>→ Combining tuples from multiple relations</a:t>
            </a:r>
          </a:p>
          <a:p>
            <a:pPr>
              <a:defRPr sz="2000"/>
            </a:pPr>
            <a:r>
              <a:rPr lang="en-US" b="1" dirty="0"/>
              <a:t>Table Recombination (Set Difference, Cartesian Product)</a:t>
            </a:r>
            <a:br>
              <a:rPr lang="en-US" dirty="0"/>
            </a:br>
            <a:r>
              <a:rPr lang="en-US" dirty="0"/>
              <a:t>→ Performing operations that reconstruct or compare data sets</a:t>
            </a:r>
          </a:p>
          <a:p>
            <a:pPr>
              <a:defRPr sz="2000"/>
            </a:pPr>
            <a:r>
              <a:rPr lang="en-US" b="1" dirty="0"/>
              <a:t>Join Operations</a:t>
            </a:r>
            <a:br>
              <a:rPr lang="en-US" dirty="0"/>
            </a:br>
            <a:r>
              <a:rPr lang="en-US" dirty="0"/>
              <a:t>→ Understanding different types of joins (Natural Join, </a:t>
            </a:r>
            <a:r>
              <a:rPr lang="en-US" dirty="0" err="1"/>
              <a:t>Equi</a:t>
            </a:r>
            <a:r>
              <a:rPr lang="en-US" dirty="0"/>
              <a:t>-Join, Theta-Join)</a:t>
            </a:r>
            <a:br>
              <a:rPr lang="en-US" dirty="0"/>
            </a:br>
            <a:r>
              <a:rPr lang="en-US" dirty="0"/>
              <a:t>→ Linking data across related tables</a:t>
            </a:r>
            <a:endParaRPr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02FDDD9-F6E4-4E98-9F7C-F3816CA14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31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Querying &amp; Updating — 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Query: retrieve information (e.g., Who are Sarah's friends?)</a:t>
            </a:r>
          </a:p>
          <a:p>
            <a:pPr>
              <a:defRPr sz="2000"/>
            </a:pPr>
            <a:r>
              <a:rPr dirty="0"/>
              <a:t>Insert: add new rows (e.g., add friendship Sarah–Leila)</a:t>
            </a:r>
          </a:p>
          <a:p>
            <a:pPr>
              <a:defRPr sz="2000"/>
            </a:pPr>
            <a:r>
              <a:rPr dirty="0"/>
              <a:t>Delete: remove rows (e.g., remove friendship Sarah–Amine)</a:t>
            </a:r>
          </a:p>
          <a:p>
            <a:pPr>
              <a:defRPr sz="2000"/>
            </a:pPr>
            <a:r>
              <a:rPr dirty="0"/>
              <a:t>Update: modify values (e.g., change Rafik's id)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AC5D4CC-371F-4D4C-A488-5C441431E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</a:t>
            </a:fld>
            <a:endParaRPr lang="en-US"/>
          </a:p>
        </p:txBody>
      </p:sp>
      <p:pic>
        <p:nvPicPr>
          <p:cNvPr id="1026" name="Picture 2" descr="Personne utilisateur le client homme - Icônes Avatars et Emoticônes">
            <a:extLst>
              <a:ext uri="{FF2B5EF4-FFF2-40B4-BE49-F238E27FC236}">
                <a16:creationId xmlns:a16="http://schemas.microsoft.com/office/drawing/2014/main" id="{953F2672-88D2-4A6D-B946-D190F39A36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1930" y="3782013"/>
            <a:ext cx="827959" cy="827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D29497F1-E51B-47A4-856E-89F2944D4B49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20000" contrast="-40000"/>
          </a:blip>
          <a:stretch>
            <a:fillRect/>
          </a:stretch>
        </p:blipFill>
        <p:spPr>
          <a:xfrm>
            <a:off x="1514501" y="4307950"/>
            <a:ext cx="1969163" cy="1983128"/>
          </a:xfrm>
          <a:prstGeom prst="rect">
            <a:avLst/>
          </a:prstGeom>
        </p:spPr>
      </p:pic>
      <p:pic>
        <p:nvPicPr>
          <p:cNvPr id="1028" name="Picture 4" descr="Personne utilisateur client femelle - Icônes Avatars et Emoticônes">
            <a:extLst>
              <a:ext uri="{FF2B5EF4-FFF2-40B4-BE49-F238E27FC236}">
                <a16:creationId xmlns:a16="http://schemas.microsoft.com/office/drawing/2014/main" id="{BB0B8CBD-AE05-4C76-A7AD-A602BCAC36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1930" y="4858015"/>
            <a:ext cx="827959" cy="827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ersonne utilisateur le client homme - Icônes Avatars et Emoticônes">
            <a:extLst>
              <a:ext uri="{FF2B5EF4-FFF2-40B4-BE49-F238E27FC236}">
                <a16:creationId xmlns:a16="http://schemas.microsoft.com/office/drawing/2014/main" id="{AEA648E6-2777-485F-BC04-924EAC3DB8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1931" y="5843742"/>
            <a:ext cx="827958" cy="827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7F4E3AF4-064E-4A60-A3A2-B5C1C3B5E585}"/>
              </a:ext>
            </a:extLst>
          </p:cNvPr>
          <p:cNvCxnSpPr>
            <a:cxnSpLocks/>
            <a:stCxn id="1026" idx="1"/>
          </p:cNvCxnSpPr>
          <p:nvPr/>
        </p:nvCxnSpPr>
        <p:spPr>
          <a:xfrm flipH="1">
            <a:off x="3483664" y="4195993"/>
            <a:ext cx="3388266" cy="841800"/>
          </a:xfrm>
          <a:prstGeom prst="straightConnector1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6B0E6678-7527-4693-ADDF-FE586AB1BC96}"/>
              </a:ext>
            </a:extLst>
          </p:cNvPr>
          <p:cNvCxnSpPr>
            <a:cxnSpLocks/>
            <a:stCxn id="1028" idx="1"/>
            <a:endCxn id="8" idx="3"/>
          </p:cNvCxnSpPr>
          <p:nvPr/>
        </p:nvCxnSpPr>
        <p:spPr>
          <a:xfrm flipH="1">
            <a:off x="3483664" y="5271995"/>
            <a:ext cx="3388266" cy="27519"/>
          </a:xfrm>
          <a:prstGeom prst="straightConnector1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8D3989EA-503B-48CF-8436-080D054B6F77}"/>
              </a:ext>
            </a:extLst>
          </p:cNvPr>
          <p:cNvCxnSpPr>
            <a:cxnSpLocks/>
            <a:stCxn id="1032" idx="1"/>
          </p:cNvCxnSpPr>
          <p:nvPr/>
        </p:nvCxnSpPr>
        <p:spPr>
          <a:xfrm flipH="1" flipV="1">
            <a:off x="3483665" y="5575795"/>
            <a:ext cx="3388266" cy="681926"/>
          </a:xfrm>
          <a:prstGeom prst="straightConnector1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0" name="ZoneTexte 19">
            <a:extLst>
              <a:ext uri="{FF2B5EF4-FFF2-40B4-BE49-F238E27FC236}">
                <a16:creationId xmlns:a16="http://schemas.microsoft.com/office/drawing/2014/main" id="{826A0393-9D29-4A55-BAAD-5AFBAEAD95F8}"/>
              </a:ext>
            </a:extLst>
          </p:cNvPr>
          <p:cNvSpPr txBox="1"/>
          <p:nvPr/>
        </p:nvSpPr>
        <p:spPr>
          <a:xfrm rot="20710765">
            <a:off x="4738763" y="4195992"/>
            <a:ext cx="950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/>
              <a:t>Query</a:t>
            </a:r>
            <a:endParaRPr lang="fr-FR" dirty="0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2CDD8E83-C910-4C74-BB58-871D5D21142D}"/>
              </a:ext>
            </a:extLst>
          </p:cNvPr>
          <p:cNvSpPr txBox="1"/>
          <p:nvPr/>
        </p:nvSpPr>
        <p:spPr>
          <a:xfrm>
            <a:off x="4551195" y="4929814"/>
            <a:ext cx="1492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Insert/</a:t>
            </a:r>
            <a:r>
              <a:rPr lang="fr-FR" dirty="0" err="1"/>
              <a:t>Delete</a:t>
            </a:r>
            <a:endParaRPr lang="fr-FR" dirty="0"/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11CEBFC4-CFF4-4D06-8A58-32094E59060C}"/>
              </a:ext>
            </a:extLst>
          </p:cNvPr>
          <p:cNvSpPr txBox="1"/>
          <p:nvPr/>
        </p:nvSpPr>
        <p:spPr>
          <a:xfrm rot="652371">
            <a:off x="4716202" y="5550407"/>
            <a:ext cx="950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Update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07B3CB-B90E-45D6-B702-27D2394F96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1904" y="1560442"/>
            <a:ext cx="6917635" cy="3932933"/>
          </a:xfrm>
        </p:spPr>
        <p:txBody>
          <a:bodyPr/>
          <a:lstStyle/>
          <a:p>
            <a:r>
              <a:rPr lang="en-US" sz="6600"/>
              <a:t>Relational Algebra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3215C6A-10E3-4D19-A6A4-EA7612A26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435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Relational Algebra —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t>Formal language to express queries on relations</a:t>
            </a:r>
          </a:p>
          <a:p>
            <a:pPr>
              <a:defRPr sz="2000"/>
            </a:pPr>
            <a:r>
              <a:t>Operates on relations (tables) and returns relations</a:t>
            </a:r>
          </a:p>
          <a:p>
            <a:pPr>
              <a:defRPr sz="2000"/>
            </a:pPr>
            <a:r>
              <a:t>Key operators: SELECT (σ), PROJECT (π), and combinations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8DB3193-B28B-41C9-BE8D-27BB4A13C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Schema for Algebra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lang="fr-FR" dirty="0"/>
              <a:t>STUDENT</a:t>
            </a:r>
            <a:r>
              <a:rPr dirty="0"/>
              <a:t>(</a:t>
            </a:r>
            <a:r>
              <a:rPr u="sng" dirty="0" err="1"/>
              <a:t>idStudent</a:t>
            </a:r>
            <a:r>
              <a:rPr dirty="0"/>
              <a:t>, name, age)</a:t>
            </a:r>
          </a:p>
          <a:p>
            <a:pPr>
              <a:defRPr sz="2000"/>
            </a:pPr>
            <a:r>
              <a:rPr dirty="0"/>
              <a:t>SUBJECT(</a:t>
            </a:r>
            <a:r>
              <a:rPr u="sng" dirty="0" err="1"/>
              <a:t>idSubject</a:t>
            </a:r>
            <a:r>
              <a:rPr dirty="0"/>
              <a:t>, name, </a:t>
            </a:r>
            <a:r>
              <a:rPr dirty="0" err="1"/>
              <a:t>nbrStudents</a:t>
            </a:r>
            <a:r>
              <a:rPr dirty="0"/>
              <a:t>)</a:t>
            </a:r>
          </a:p>
          <a:p>
            <a:pPr>
              <a:defRPr sz="2000"/>
            </a:pPr>
            <a:r>
              <a:rPr dirty="0"/>
              <a:t>GRADE(</a:t>
            </a:r>
            <a:r>
              <a:rPr lang="fr-FR" u="sng" dirty="0"/>
              <a:t>#</a:t>
            </a:r>
            <a:r>
              <a:rPr u="sng" dirty="0" err="1"/>
              <a:t>idStudent</a:t>
            </a:r>
            <a:r>
              <a:rPr u="sng" dirty="0"/>
              <a:t>, </a:t>
            </a:r>
            <a:r>
              <a:rPr lang="fr-FR" u="sng" dirty="0"/>
              <a:t>#</a:t>
            </a:r>
            <a:r>
              <a:rPr u="sng" dirty="0" err="1"/>
              <a:t>idSubject</a:t>
            </a:r>
            <a:r>
              <a:rPr dirty="0"/>
              <a:t>, grade) — foreign keys reference </a:t>
            </a:r>
            <a:r>
              <a:rPr lang="fr-FR" dirty="0"/>
              <a:t>STUDENT(</a:t>
            </a:r>
            <a:r>
              <a:rPr lang="fr-FR" u="sng" dirty="0" err="1"/>
              <a:t>idStudent</a:t>
            </a:r>
            <a:r>
              <a:rPr lang="fr-FR" dirty="0"/>
              <a:t>)</a:t>
            </a:r>
            <a:r>
              <a:rPr dirty="0"/>
              <a:t> and SUBJECT</a:t>
            </a:r>
            <a:r>
              <a:rPr lang="fr-FR" dirty="0"/>
              <a:t>(</a:t>
            </a:r>
            <a:r>
              <a:rPr lang="fr-FR" u="sng" dirty="0" err="1"/>
              <a:t>idSubject</a:t>
            </a:r>
            <a:r>
              <a:rPr lang="fr-FR" dirty="0"/>
              <a:t>)</a:t>
            </a:r>
            <a:endParaRPr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7970D52-5666-4217-B702-D1443CF62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5" name="Tableau 9">
            <a:extLst>
              <a:ext uri="{FF2B5EF4-FFF2-40B4-BE49-F238E27FC236}">
                <a16:creationId xmlns:a16="http://schemas.microsoft.com/office/drawing/2014/main" id="{10EA8119-3F38-4A2C-87CA-A0514A4F061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3814061"/>
              </p:ext>
            </p:extLst>
          </p:nvPr>
        </p:nvGraphicFramePr>
        <p:xfrm>
          <a:off x="741897" y="5201244"/>
          <a:ext cx="2339234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01344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808957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516835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Age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Yasmine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Rachad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B7714159-B3A6-45AF-ABB0-1CFD30901845}"/>
              </a:ext>
            </a:extLst>
          </p:cNvPr>
          <p:cNvSpPr txBox="1"/>
          <p:nvPr/>
        </p:nvSpPr>
        <p:spPr>
          <a:xfrm>
            <a:off x="775564" y="4748079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STUDENT</a:t>
            </a: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1AE29ACC-F648-46B3-9CA6-E84D68A9DA2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1040832"/>
              </p:ext>
            </p:extLst>
          </p:nvPr>
        </p:nvGraphicFramePr>
        <p:xfrm>
          <a:off x="3194630" y="5201244"/>
          <a:ext cx="2906669" cy="1120095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983325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726206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1197138">
                  <a:extLst>
                    <a:ext uri="{9D8B030D-6E8A-4147-A177-3AD203B41FA5}">
                      <a16:colId xmlns:a16="http://schemas.microsoft.com/office/drawing/2014/main" val="1140460601"/>
                    </a:ext>
                  </a:extLst>
                </a:gridCol>
              </a:tblGrid>
              <a:tr h="39273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err="1"/>
                        <a:t>IdSubject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err="1"/>
                        <a:t>nbrStudents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63679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0" i="0" u="none" strike="noStrike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Math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63679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Psycho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A5D5B295-23A0-4FDE-937A-8D1360F83F53}"/>
              </a:ext>
            </a:extLst>
          </p:cNvPr>
          <p:cNvSpPr txBox="1"/>
          <p:nvPr/>
        </p:nvSpPr>
        <p:spPr>
          <a:xfrm>
            <a:off x="3162859" y="4752059"/>
            <a:ext cx="1059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SUBJECT</a:t>
            </a:r>
          </a:p>
        </p:txBody>
      </p:sp>
      <p:graphicFrame>
        <p:nvGraphicFramePr>
          <p:cNvPr id="9" name="Tableau 9">
            <a:extLst>
              <a:ext uri="{FF2B5EF4-FFF2-40B4-BE49-F238E27FC236}">
                <a16:creationId xmlns:a16="http://schemas.microsoft.com/office/drawing/2014/main" id="{F6561DF1-40DD-4F9F-B1D0-F613913287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7364474"/>
              </p:ext>
            </p:extLst>
          </p:nvPr>
        </p:nvGraphicFramePr>
        <p:xfrm>
          <a:off x="6214798" y="5208819"/>
          <a:ext cx="2683527" cy="111252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01344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970554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699531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IdSubject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Grade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10" name="ZoneTexte 9">
            <a:extLst>
              <a:ext uri="{FF2B5EF4-FFF2-40B4-BE49-F238E27FC236}">
                <a16:creationId xmlns:a16="http://schemas.microsoft.com/office/drawing/2014/main" id="{F9BB0AB9-AB6D-417B-BCDA-0CB65E34034A}"/>
              </a:ext>
            </a:extLst>
          </p:cNvPr>
          <p:cNvSpPr txBox="1"/>
          <p:nvPr/>
        </p:nvSpPr>
        <p:spPr>
          <a:xfrm>
            <a:off x="6214798" y="4752059"/>
            <a:ext cx="938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GRADE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Relation Name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/>
            </a:pPr>
            <a:r>
              <a:rPr dirty="0"/>
              <a:t>Writing the relation name returns the full relation with its tuples.</a:t>
            </a:r>
          </a:p>
          <a:p>
            <a:pPr>
              <a:defRPr sz="2000"/>
            </a:pPr>
            <a:r>
              <a:rPr dirty="0"/>
              <a:t>Example: </a:t>
            </a:r>
            <a:r>
              <a:rPr lang="fr-FR" dirty="0"/>
              <a:t>STUDENT</a:t>
            </a:r>
            <a:r>
              <a:rPr dirty="0"/>
              <a:t> → returns all rows of the student relation.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7F65929-E3DC-47E5-BDDA-483032132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</a:t>
            </a:fld>
            <a:endParaRPr lang="en-US"/>
          </a:p>
        </p:txBody>
      </p:sp>
      <p:graphicFrame>
        <p:nvGraphicFramePr>
          <p:cNvPr id="5" name="Tableau 9">
            <a:extLst>
              <a:ext uri="{FF2B5EF4-FFF2-40B4-BE49-F238E27FC236}">
                <a16:creationId xmlns:a16="http://schemas.microsoft.com/office/drawing/2014/main" id="{55381B3A-2BF9-4380-B3AA-74D3A6F94A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7718816"/>
              </p:ext>
            </p:extLst>
          </p:nvPr>
        </p:nvGraphicFramePr>
        <p:xfrm>
          <a:off x="741897" y="5221124"/>
          <a:ext cx="2339234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01344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808957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516835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Age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Yasmine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Rachad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30EA6F34-0967-418A-BBDC-317FB36F9069}"/>
              </a:ext>
            </a:extLst>
          </p:cNvPr>
          <p:cNvSpPr txBox="1"/>
          <p:nvPr/>
        </p:nvSpPr>
        <p:spPr>
          <a:xfrm>
            <a:off x="775564" y="4767959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STUDENT</a:t>
            </a: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97AE441D-8D4C-4024-AFDA-31B7FD34E07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4159065"/>
              </p:ext>
            </p:extLst>
          </p:nvPr>
        </p:nvGraphicFramePr>
        <p:xfrm>
          <a:off x="3194630" y="5221124"/>
          <a:ext cx="2906669" cy="1120095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983325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726206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1197138">
                  <a:extLst>
                    <a:ext uri="{9D8B030D-6E8A-4147-A177-3AD203B41FA5}">
                      <a16:colId xmlns:a16="http://schemas.microsoft.com/office/drawing/2014/main" val="1140460601"/>
                    </a:ext>
                  </a:extLst>
                </a:gridCol>
              </a:tblGrid>
              <a:tr h="39273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err="1"/>
                        <a:t>IdSubject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err="1"/>
                        <a:t>nbrStudents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63679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50" b="0" i="0" u="none" strike="noStrike" kern="1200" baseline="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Math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63679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noProof="0" dirty="0"/>
                        <a:t>Psycho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A5A4B7C7-6EFE-40E6-9F92-623E66DA1D47}"/>
              </a:ext>
            </a:extLst>
          </p:cNvPr>
          <p:cNvSpPr txBox="1"/>
          <p:nvPr/>
        </p:nvSpPr>
        <p:spPr>
          <a:xfrm>
            <a:off x="3162859" y="4771939"/>
            <a:ext cx="1059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SUBJECT</a:t>
            </a:r>
          </a:p>
        </p:txBody>
      </p:sp>
      <p:graphicFrame>
        <p:nvGraphicFramePr>
          <p:cNvPr id="9" name="Tableau 9">
            <a:extLst>
              <a:ext uri="{FF2B5EF4-FFF2-40B4-BE49-F238E27FC236}">
                <a16:creationId xmlns:a16="http://schemas.microsoft.com/office/drawing/2014/main" id="{BC639E70-CD6A-42F9-A289-189A3568101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7218125"/>
              </p:ext>
            </p:extLst>
          </p:nvPr>
        </p:nvGraphicFramePr>
        <p:xfrm>
          <a:off x="6214798" y="5228699"/>
          <a:ext cx="2683527" cy="111252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01344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970554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699531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IdSubject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Grade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10" name="ZoneTexte 9">
            <a:extLst>
              <a:ext uri="{FF2B5EF4-FFF2-40B4-BE49-F238E27FC236}">
                <a16:creationId xmlns:a16="http://schemas.microsoft.com/office/drawing/2014/main" id="{88DAA46A-E69A-4289-BB5F-777C27B9772A}"/>
              </a:ext>
            </a:extLst>
          </p:cNvPr>
          <p:cNvSpPr txBox="1"/>
          <p:nvPr/>
        </p:nvSpPr>
        <p:spPr>
          <a:xfrm>
            <a:off x="6214798" y="4771939"/>
            <a:ext cx="938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GRADE</a:t>
            </a:r>
          </a:p>
        </p:txBody>
      </p:sp>
      <p:graphicFrame>
        <p:nvGraphicFramePr>
          <p:cNvPr id="11" name="Tableau 9">
            <a:extLst>
              <a:ext uri="{FF2B5EF4-FFF2-40B4-BE49-F238E27FC236}">
                <a16:creationId xmlns:a16="http://schemas.microsoft.com/office/drawing/2014/main" id="{BE5DB068-2739-41C3-9B68-05B1B0C33C4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0113520"/>
              </p:ext>
            </p:extLst>
          </p:nvPr>
        </p:nvGraphicFramePr>
        <p:xfrm>
          <a:off x="3329384" y="3346602"/>
          <a:ext cx="2339234" cy="11125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013442">
                  <a:extLst>
                    <a:ext uri="{9D8B030D-6E8A-4147-A177-3AD203B41FA5}">
                      <a16:colId xmlns:a16="http://schemas.microsoft.com/office/drawing/2014/main" val="764353565"/>
                    </a:ext>
                  </a:extLst>
                </a:gridCol>
                <a:gridCol w="808957">
                  <a:extLst>
                    <a:ext uri="{9D8B030D-6E8A-4147-A177-3AD203B41FA5}">
                      <a16:colId xmlns:a16="http://schemas.microsoft.com/office/drawing/2014/main" val="392931313"/>
                    </a:ext>
                  </a:extLst>
                </a:gridCol>
                <a:gridCol w="516835">
                  <a:extLst>
                    <a:ext uri="{9D8B030D-6E8A-4147-A177-3AD203B41FA5}">
                      <a16:colId xmlns:a16="http://schemas.microsoft.com/office/drawing/2014/main" val="27719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IdStudent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Age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5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Yasmine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919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Rachad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301558"/>
                  </a:ext>
                </a:extLst>
              </a:tr>
            </a:tbl>
          </a:graphicData>
        </a:graphic>
      </p:graphicFrame>
      <p:sp>
        <p:nvSpPr>
          <p:cNvPr id="12" name="ZoneTexte 11">
            <a:extLst>
              <a:ext uri="{FF2B5EF4-FFF2-40B4-BE49-F238E27FC236}">
                <a16:creationId xmlns:a16="http://schemas.microsoft.com/office/drawing/2014/main" id="{7F5105A6-09CE-4322-A59B-0E97A577B3C3}"/>
              </a:ext>
            </a:extLst>
          </p:cNvPr>
          <p:cNvSpPr txBox="1"/>
          <p:nvPr/>
        </p:nvSpPr>
        <p:spPr>
          <a:xfrm>
            <a:off x="1846473" y="3707372"/>
            <a:ext cx="1316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STUDENT 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0735EA-5D88-4475-A28B-3EEE82E489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8892" y="1699590"/>
            <a:ext cx="7738814" cy="3793785"/>
          </a:xfrm>
        </p:spPr>
        <p:txBody>
          <a:bodyPr/>
          <a:lstStyle/>
          <a:p>
            <a:r>
              <a:rPr lang="fr-FR" dirty="0"/>
              <a:t>SELECT</a:t>
            </a:r>
            <a:br>
              <a:rPr lang="fr-FR" dirty="0"/>
            </a:br>
            <a:r>
              <a:rPr lang="fr-FR" sz="11500" dirty="0">
                <a:sym typeface="Symbol" panose="05050102010706020507" pitchFamily="18" charset="2"/>
              </a:rPr>
              <a:t></a:t>
            </a: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4324771-F107-4B38-B8C1-DD351C6EB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084368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2960</TotalTime>
  <Words>1352</Words>
  <Application>Microsoft Office PowerPoint</Application>
  <PresentationFormat>Affichage à l'écran (4:3)</PresentationFormat>
  <Paragraphs>652</Paragraphs>
  <Slides>31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31</vt:i4>
      </vt:variant>
    </vt:vector>
  </HeadingPairs>
  <TitlesOfParts>
    <vt:vector size="38" baseType="lpstr">
      <vt:lpstr>Arial</vt:lpstr>
      <vt:lpstr>Calibri</vt:lpstr>
      <vt:lpstr>Cambria Math</vt:lpstr>
      <vt:lpstr>Corbel</vt:lpstr>
      <vt:lpstr>Gill Sans MT</vt:lpstr>
      <vt:lpstr>Impact</vt:lpstr>
      <vt:lpstr>Badge</vt:lpstr>
      <vt:lpstr>CHAPTER 4 –Database Manipulation</vt:lpstr>
      <vt:lpstr>Database CREATION</vt:lpstr>
      <vt:lpstr>Populate the Database</vt:lpstr>
      <vt:lpstr>Querying &amp; Updating — Actions</vt:lpstr>
      <vt:lpstr>Relational Algebra</vt:lpstr>
      <vt:lpstr>Relational Algebra — Overview</vt:lpstr>
      <vt:lpstr>Example Schema for Algebra</vt:lpstr>
      <vt:lpstr>Relation Name</vt:lpstr>
      <vt:lpstr>SELECT </vt:lpstr>
      <vt:lpstr>SELECT Operator — Definition</vt:lpstr>
      <vt:lpstr>SELECT — Examples</vt:lpstr>
      <vt:lpstr>SELECT — Examples</vt:lpstr>
      <vt:lpstr>SELECT — Examples</vt:lpstr>
      <vt:lpstr>SELECT — Examples</vt:lpstr>
      <vt:lpstr>EXERCISE — Practice with SELECT</vt:lpstr>
      <vt:lpstr>PROJECT </vt:lpstr>
      <vt:lpstr>PROJECT Operator — Definition</vt:lpstr>
      <vt:lpstr>PROJECT — Examples</vt:lpstr>
      <vt:lpstr>PROJECT — Examples</vt:lpstr>
      <vt:lpstr>PROJECT — Examples</vt:lpstr>
      <vt:lpstr>EXERCISE — Practice with PEROJECT</vt:lpstr>
      <vt:lpstr>Composition  / </vt:lpstr>
      <vt:lpstr>Composition of SELECT and PROJECT</vt:lpstr>
      <vt:lpstr>Composition — Examples</vt:lpstr>
      <vt:lpstr>Composition — Examples</vt:lpstr>
      <vt:lpstr>Composition — Examples</vt:lpstr>
      <vt:lpstr>Composition — Examples</vt:lpstr>
      <vt:lpstr>EXERCISE — Practice with COMPOSITION</vt:lpstr>
      <vt:lpstr>EXERCISE (Practice) — Cinema Schema</vt:lpstr>
      <vt:lpstr>Summary &amp; Key Takeaways</vt:lpstr>
      <vt:lpstr>Next Chapter Preview – Advanced Relational Operations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 – Quering Databases</dc:title>
  <dc:subject/>
  <dc:creator>Hichem</dc:creator>
  <cp:keywords/>
  <dc:description>generated using python-pptx</dc:description>
  <cp:lastModifiedBy>Betaouaf Hichem</cp:lastModifiedBy>
  <cp:revision>32</cp:revision>
  <dcterms:created xsi:type="dcterms:W3CDTF">2013-01-27T09:14:16Z</dcterms:created>
  <dcterms:modified xsi:type="dcterms:W3CDTF">2025-10-29T08:19:21Z</dcterms:modified>
  <cp:category/>
</cp:coreProperties>
</file>