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1"/>
  </p:notesMasterIdLst>
  <p:sldIdLst>
    <p:sldId id="258" r:id="rId2"/>
    <p:sldId id="257" r:id="rId3"/>
    <p:sldId id="259" r:id="rId4"/>
    <p:sldId id="260" r:id="rId5"/>
    <p:sldId id="261" r:id="rId6"/>
    <p:sldId id="262" r:id="rId7"/>
    <p:sldId id="263" r:id="rId8"/>
    <p:sldId id="265" r:id="rId9"/>
    <p:sldId id="264" r:id="rId10"/>
    <p:sldId id="266" r:id="rId11"/>
    <p:sldId id="267" r:id="rId12"/>
    <p:sldId id="268" r:id="rId13"/>
    <p:sldId id="273" r:id="rId14"/>
    <p:sldId id="272" r:id="rId15"/>
    <p:sldId id="271" r:id="rId16"/>
    <p:sldId id="270"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 id="332" r:id="rId74"/>
    <p:sldId id="333" r:id="rId75"/>
    <p:sldId id="334" r:id="rId76"/>
    <p:sldId id="335" r:id="rId77"/>
    <p:sldId id="336" r:id="rId78"/>
    <p:sldId id="337" r:id="rId79"/>
    <p:sldId id="338" r:id="rId80"/>
    <p:sldId id="339" r:id="rId81"/>
    <p:sldId id="340" r:id="rId82"/>
    <p:sldId id="341" r:id="rId83"/>
    <p:sldId id="342" r:id="rId84"/>
    <p:sldId id="343" r:id="rId85"/>
    <p:sldId id="344" r:id="rId86"/>
    <p:sldId id="345" r:id="rId87"/>
    <p:sldId id="346" r:id="rId88"/>
    <p:sldId id="347" r:id="rId89"/>
    <p:sldId id="348" r:id="rId90"/>
    <p:sldId id="349" r:id="rId91"/>
    <p:sldId id="350" r:id="rId92"/>
    <p:sldId id="351" r:id="rId93"/>
    <p:sldId id="352" r:id="rId94"/>
    <p:sldId id="353" r:id="rId95"/>
    <p:sldId id="354" r:id="rId96"/>
    <p:sldId id="355" r:id="rId97"/>
    <p:sldId id="356" r:id="rId98"/>
    <p:sldId id="357" r:id="rId99"/>
    <p:sldId id="358" r:id="rId100"/>
    <p:sldId id="359" r:id="rId101"/>
    <p:sldId id="360" r:id="rId102"/>
    <p:sldId id="361" r:id="rId103"/>
    <p:sldId id="362" r:id="rId104"/>
    <p:sldId id="363" r:id="rId105"/>
    <p:sldId id="364" r:id="rId106"/>
    <p:sldId id="365" r:id="rId107"/>
    <p:sldId id="366" r:id="rId108"/>
    <p:sldId id="367" r:id="rId109"/>
    <p:sldId id="368" r:id="rId110"/>
    <p:sldId id="369" r:id="rId111"/>
    <p:sldId id="370" r:id="rId112"/>
    <p:sldId id="371" r:id="rId113"/>
    <p:sldId id="372" r:id="rId114"/>
    <p:sldId id="373" r:id="rId115"/>
    <p:sldId id="374" r:id="rId116"/>
    <p:sldId id="375" r:id="rId117"/>
    <p:sldId id="376" r:id="rId118"/>
    <p:sldId id="377" r:id="rId119"/>
    <p:sldId id="378" r:id="rId1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2175C0-5238-48AA-A9F7-5878EFC1EC47}" type="datetimeFigureOut">
              <a:rPr lang="fr-FR" smtClean="0"/>
              <a:t>21/03/2020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BBF5EE-D5A9-4415-B8BA-C460742A5766}" type="slidenum">
              <a:rPr lang="fr-FR" smtClean="0"/>
              <a:t>‹N°›</a:t>
            </a:fld>
            <a:endParaRPr lang="fr-FR"/>
          </a:p>
        </p:txBody>
      </p:sp>
    </p:spTree>
    <p:extLst>
      <p:ext uri="{BB962C8B-B14F-4D97-AF65-F5344CB8AC3E}">
        <p14:creationId xmlns:p14="http://schemas.microsoft.com/office/powerpoint/2010/main" val="1407682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06C3CD7-F384-45E9-8810-2E8CE4F16B92}" type="slidenum">
              <a:rPr lang="fr-FR" smtClean="0"/>
              <a:t>45</a:t>
            </a:fld>
            <a:endParaRPr lang="fr-FR"/>
          </a:p>
        </p:txBody>
      </p:sp>
    </p:spTree>
    <p:extLst>
      <p:ext uri="{BB962C8B-B14F-4D97-AF65-F5344CB8AC3E}">
        <p14:creationId xmlns:p14="http://schemas.microsoft.com/office/powerpoint/2010/main" val="1647747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274332F6-443E-43FB-9D82-531CA1992B71}" type="datetimeFigureOut">
              <a:rPr lang="fr-FR" smtClean="0"/>
              <a:t>21/03/2020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C9E5CF9-4D95-46AD-8187-8450DABCF575}" type="slidenum">
              <a:rPr lang="fr-FR" smtClean="0"/>
              <a:t>‹N°›</a:t>
            </a:fld>
            <a:endParaRPr lang="fr-FR"/>
          </a:p>
        </p:txBody>
      </p:sp>
    </p:spTree>
    <p:extLst>
      <p:ext uri="{BB962C8B-B14F-4D97-AF65-F5344CB8AC3E}">
        <p14:creationId xmlns:p14="http://schemas.microsoft.com/office/powerpoint/2010/main" val="2433066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74332F6-443E-43FB-9D82-531CA1992B71}" type="datetimeFigureOut">
              <a:rPr lang="fr-FR" smtClean="0"/>
              <a:t>21/03/2020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C9E5CF9-4D95-46AD-8187-8450DABCF575}" type="slidenum">
              <a:rPr lang="fr-FR" smtClean="0"/>
              <a:t>‹N°›</a:t>
            </a:fld>
            <a:endParaRPr lang="fr-FR"/>
          </a:p>
        </p:txBody>
      </p:sp>
    </p:spTree>
    <p:extLst>
      <p:ext uri="{BB962C8B-B14F-4D97-AF65-F5344CB8AC3E}">
        <p14:creationId xmlns:p14="http://schemas.microsoft.com/office/powerpoint/2010/main" val="134950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74332F6-443E-43FB-9D82-531CA1992B71}" type="datetimeFigureOut">
              <a:rPr lang="fr-FR" smtClean="0"/>
              <a:t>21/03/2020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C9E5CF9-4D95-46AD-8187-8450DABCF575}" type="slidenum">
              <a:rPr lang="fr-FR" smtClean="0"/>
              <a:t>‹N°›</a:t>
            </a:fld>
            <a:endParaRPr lang="fr-FR"/>
          </a:p>
        </p:txBody>
      </p:sp>
    </p:spTree>
    <p:extLst>
      <p:ext uri="{BB962C8B-B14F-4D97-AF65-F5344CB8AC3E}">
        <p14:creationId xmlns:p14="http://schemas.microsoft.com/office/powerpoint/2010/main" val="3249963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p:bg>
      <p:bgPr>
        <a:blipFill>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090142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bg>
      <p:bgPr>
        <a:blipFill>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619672" y="0"/>
            <a:ext cx="7524328" cy="1179288"/>
          </a:xfrm>
          <a:prstGeom prst="rect">
            <a:avLst/>
          </a:prstGeom>
        </p:spPr>
        <p:txBody>
          <a:bodyPr anchor="ctr"/>
          <a:lstStyle>
            <a:lvl1pPr lvl="0" algn="l" rtl="0">
              <a:defRPr>
                <a:solidFill>
                  <a:schemeClr val="tx1">
                    <a:lumMod val="75000"/>
                    <a:lumOff val="25000"/>
                  </a:schemeClr>
                </a:solidFill>
                <a:latin typeface="Arial"/>
              </a:defRPr>
            </a:lvl1pPr>
          </a:lstStyle>
          <a:p>
            <a:pPr lvl="0" rtl="0"/>
            <a:r>
              <a:rPr lang="en-US"/>
              <a:t>Free PPT _ Click to add title</a:t>
            </a:r>
          </a:p>
        </p:txBody>
      </p:sp>
      <p:sp>
        <p:nvSpPr>
          <p:cNvPr id="3" name="Text Placeholder 2"/>
          <p:cNvSpPr txBox="1">
            <a:spLocks noGrp="1"/>
          </p:cNvSpPr>
          <p:nvPr>
            <p:ph type="body" idx="1"/>
          </p:nvPr>
        </p:nvSpPr>
        <p:spPr>
          <a:xfrm>
            <a:off x="1979712" y="1316766"/>
            <a:ext cx="6912768" cy="614197"/>
          </a:xfrm>
          <a:prstGeom prst="rect">
            <a:avLst/>
          </a:prstGeom>
        </p:spPr>
        <p:txBody>
          <a:bodyPr anchor="ctr"/>
          <a:lstStyle>
            <a:lvl1pPr marL="0" lvl="0" indent="0" rtl="0">
              <a:buNone/>
              <a:defRPr sz="2000">
                <a:solidFill>
                  <a:schemeClr val="tx1">
                    <a:lumMod val="75000"/>
                    <a:lumOff val="25000"/>
                  </a:schemeClr>
                </a:solidFill>
                <a:latin typeface="Arial"/>
              </a:defRPr>
            </a:lvl1pPr>
          </a:lstStyle>
          <a:p>
            <a:pPr lvl="0" rtl="0"/>
            <a:r>
              <a:rPr lang="en-US"/>
              <a:t>Click to edit Master text styles</a:t>
            </a:r>
          </a:p>
        </p:txBody>
      </p:sp>
      <p:sp>
        <p:nvSpPr>
          <p:cNvPr id="4" name="Text Placeholder 3"/>
          <p:cNvSpPr txBox="1">
            <a:spLocks noGrp="1"/>
          </p:cNvSpPr>
          <p:nvPr>
            <p:ph type="body" idx="10"/>
          </p:nvPr>
        </p:nvSpPr>
        <p:spPr>
          <a:xfrm>
            <a:off x="1990056" y="2218994"/>
            <a:ext cx="6912768" cy="3994316"/>
          </a:xfrm>
          <a:prstGeom prst="rect">
            <a:avLst/>
          </a:prstGeom>
        </p:spPr>
        <p:txBody>
          <a:bodyPr lIns="396000" anchor="t"/>
          <a:lstStyle>
            <a:lvl1pPr marL="0" lvl="0" indent="0" rtl="0">
              <a:buNone/>
              <a:defRPr sz="1400">
                <a:solidFill>
                  <a:schemeClr val="tx1">
                    <a:lumMod val="75000"/>
                    <a:lumOff val="25000"/>
                  </a:schemeClr>
                </a:solidFill>
                <a:latin typeface="Arial"/>
              </a:defRPr>
            </a:lvl1pPr>
          </a:lstStyle>
          <a:p>
            <a:pPr lvl="0" rtl="0"/>
            <a:r>
              <a:rPr lang="en-US"/>
              <a:t>Click to edit Master text styles</a:t>
            </a:r>
          </a:p>
        </p:txBody>
      </p:sp>
    </p:spTree>
    <p:extLst>
      <p:ext uri="{BB962C8B-B14F-4D97-AF65-F5344CB8AC3E}">
        <p14:creationId xmlns:p14="http://schemas.microsoft.com/office/powerpoint/2010/main" val="134278347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and Content">
    <p:bg>
      <p:bgPr>
        <a:blipFill>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0" y="0"/>
            <a:ext cx="9144000" cy="1179288"/>
          </a:xfrm>
          <a:prstGeom prst="rect">
            <a:avLst/>
          </a:prstGeom>
        </p:spPr>
        <p:txBody>
          <a:bodyPr anchor="ctr"/>
          <a:lstStyle>
            <a:lvl1pPr lvl="0" algn="l" rtl="0">
              <a:defRPr>
                <a:solidFill>
                  <a:schemeClr val="tx1">
                    <a:lumMod val="75000"/>
                    <a:lumOff val="25000"/>
                  </a:schemeClr>
                </a:solidFill>
                <a:latin typeface="Arial"/>
              </a:defRPr>
            </a:lvl1pPr>
          </a:lstStyle>
          <a:p>
            <a:pPr lvl="0" rtl="0"/>
            <a:r>
              <a:rPr lang="en-US"/>
              <a:t> Free PPT _ Click to add title</a:t>
            </a:r>
          </a:p>
        </p:txBody>
      </p:sp>
      <p:sp>
        <p:nvSpPr>
          <p:cNvPr id="3" name="Text Placeholder 2"/>
          <p:cNvSpPr txBox="1">
            <a:spLocks noGrp="1"/>
          </p:cNvSpPr>
          <p:nvPr>
            <p:ph type="body" idx="1"/>
          </p:nvPr>
        </p:nvSpPr>
        <p:spPr>
          <a:xfrm>
            <a:off x="395536" y="1508787"/>
            <a:ext cx="8496944" cy="614197"/>
          </a:xfrm>
          <a:prstGeom prst="rect">
            <a:avLst/>
          </a:prstGeom>
        </p:spPr>
        <p:txBody>
          <a:bodyPr anchor="ctr"/>
          <a:lstStyle>
            <a:lvl1pPr marL="0" lvl="0" indent="0" rtl="0">
              <a:buNone/>
              <a:defRPr sz="2000">
                <a:solidFill>
                  <a:schemeClr val="tx1">
                    <a:lumMod val="75000"/>
                    <a:lumOff val="25000"/>
                  </a:schemeClr>
                </a:solidFill>
                <a:latin typeface="Arial"/>
              </a:defRPr>
            </a:lvl1pPr>
          </a:lstStyle>
          <a:p>
            <a:pPr lvl="0" rtl="0"/>
            <a:r>
              <a:rPr lang="en-US"/>
              <a:t>Click to edit Master text styles</a:t>
            </a:r>
          </a:p>
        </p:txBody>
      </p:sp>
      <p:sp>
        <p:nvSpPr>
          <p:cNvPr id="4" name="Text Placeholder 3"/>
          <p:cNvSpPr txBox="1">
            <a:spLocks noGrp="1"/>
          </p:cNvSpPr>
          <p:nvPr>
            <p:ph type="body" idx="10"/>
          </p:nvPr>
        </p:nvSpPr>
        <p:spPr>
          <a:xfrm>
            <a:off x="405880" y="2411015"/>
            <a:ext cx="8496944" cy="3994316"/>
          </a:xfrm>
          <a:prstGeom prst="rect">
            <a:avLst/>
          </a:prstGeom>
        </p:spPr>
        <p:txBody>
          <a:bodyPr lIns="396000" anchor="t"/>
          <a:lstStyle>
            <a:lvl1pPr marL="0" lvl="0" indent="0" rtl="0">
              <a:buNone/>
              <a:defRPr sz="1400">
                <a:solidFill>
                  <a:schemeClr val="tx1">
                    <a:lumMod val="75000"/>
                    <a:lumOff val="25000"/>
                  </a:schemeClr>
                </a:solidFill>
                <a:latin typeface="Arial"/>
              </a:defRPr>
            </a:lvl1pPr>
          </a:lstStyle>
          <a:p>
            <a:pPr lvl="0" rtl="0"/>
            <a:r>
              <a:rPr lang="en-US"/>
              <a:t>Click to edit Master text styles</a:t>
            </a:r>
          </a:p>
        </p:txBody>
      </p:sp>
    </p:spTree>
    <p:extLst>
      <p:ext uri="{BB962C8B-B14F-4D97-AF65-F5344CB8AC3E}">
        <p14:creationId xmlns:p14="http://schemas.microsoft.com/office/powerpoint/2010/main" val="237444946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74332F6-443E-43FB-9D82-531CA1992B71}" type="datetimeFigureOut">
              <a:rPr lang="fr-FR" smtClean="0"/>
              <a:t>21/03/2020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C9E5CF9-4D95-46AD-8187-8450DABCF575}" type="slidenum">
              <a:rPr lang="fr-FR" smtClean="0"/>
              <a:t>‹N°›</a:t>
            </a:fld>
            <a:endParaRPr lang="fr-FR"/>
          </a:p>
        </p:txBody>
      </p:sp>
    </p:spTree>
    <p:extLst>
      <p:ext uri="{BB962C8B-B14F-4D97-AF65-F5344CB8AC3E}">
        <p14:creationId xmlns:p14="http://schemas.microsoft.com/office/powerpoint/2010/main" val="3057885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74332F6-443E-43FB-9D82-531CA1992B71}" type="datetimeFigureOut">
              <a:rPr lang="fr-FR" smtClean="0"/>
              <a:t>21/03/2020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C9E5CF9-4D95-46AD-8187-8450DABCF575}" type="slidenum">
              <a:rPr lang="fr-FR" smtClean="0"/>
              <a:t>‹N°›</a:t>
            </a:fld>
            <a:endParaRPr lang="fr-FR"/>
          </a:p>
        </p:txBody>
      </p:sp>
    </p:spTree>
    <p:extLst>
      <p:ext uri="{BB962C8B-B14F-4D97-AF65-F5344CB8AC3E}">
        <p14:creationId xmlns:p14="http://schemas.microsoft.com/office/powerpoint/2010/main" val="2575698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74332F6-443E-43FB-9D82-531CA1992B71}" type="datetimeFigureOut">
              <a:rPr lang="fr-FR" smtClean="0"/>
              <a:t>21/03/2020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C9E5CF9-4D95-46AD-8187-8450DABCF575}" type="slidenum">
              <a:rPr lang="fr-FR" smtClean="0"/>
              <a:t>‹N°›</a:t>
            </a:fld>
            <a:endParaRPr lang="fr-FR"/>
          </a:p>
        </p:txBody>
      </p:sp>
    </p:spTree>
    <p:extLst>
      <p:ext uri="{BB962C8B-B14F-4D97-AF65-F5344CB8AC3E}">
        <p14:creationId xmlns:p14="http://schemas.microsoft.com/office/powerpoint/2010/main" val="3427997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74332F6-443E-43FB-9D82-531CA1992B71}" type="datetimeFigureOut">
              <a:rPr lang="fr-FR" smtClean="0"/>
              <a:t>21/03/2020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C9E5CF9-4D95-46AD-8187-8450DABCF575}" type="slidenum">
              <a:rPr lang="fr-FR" smtClean="0"/>
              <a:t>‹N°›</a:t>
            </a:fld>
            <a:endParaRPr lang="fr-FR"/>
          </a:p>
        </p:txBody>
      </p:sp>
    </p:spTree>
    <p:extLst>
      <p:ext uri="{BB962C8B-B14F-4D97-AF65-F5344CB8AC3E}">
        <p14:creationId xmlns:p14="http://schemas.microsoft.com/office/powerpoint/2010/main" val="1233905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74332F6-443E-43FB-9D82-531CA1992B71}" type="datetimeFigureOut">
              <a:rPr lang="fr-FR" smtClean="0"/>
              <a:t>21/03/2020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C9E5CF9-4D95-46AD-8187-8450DABCF575}" type="slidenum">
              <a:rPr lang="fr-FR" smtClean="0"/>
              <a:t>‹N°›</a:t>
            </a:fld>
            <a:endParaRPr lang="fr-FR"/>
          </a:p>
        </p:txBody>
      </p:sp>
    </p:spTree>
    <p:extLst>
      <p:ext uri="{BB962C8B-B14F-4D97-AF65-F5344CB8AC3E}">
        <p14:creationId xmlns:p14="http://schemas.microsoft.com/office/powerpoint/2010/main" val="1451784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74332F6-443E-43FB-9D82-531CA1992B71}" type="datetimeFigureOut">
              <a:rPr lang="fr-FR" smtClean="0"/>
              <a:t>21/03/2020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C9E5CF9-4D95-46AD-8187-8450DABCF575}" type="slidenum">
              <a:rPr lang="fr-FR" smtClean="0"/>
              <a:t>‹N°›</a:t>
            </a:fld>
            <a:endParaRPr lang="fr-FR"/>
          </a:p>
        </p:txBody>
      </p:sp>
    </p:spTree>
    <p:extLst>
      <p:ext uri="{BB962C8B-B14F-4D97-AF65-F5344CB8AC3E}">
        <p14:creationId xmlns:p14="http://schemas.microsoft.com/office/powerpoint/2010/main" val="4291294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74332F6-443E-43FB-9D82-531CA1992B71}" type="datetimeFigureOut">
              <a:rPr lang="fr-FR" smtClean="0"/>
              <a:t>21/03/2020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C9E5CF9-4D95-46AD-8187-8450DABCF575}" type="slidenum">
              <a:rPr lang="fr-FR" smtClean="0"/>
              <a:t>‹N°›</a:t>
            </a:fld>
            <a:endParaRPr lang="fr-FR"/>
          </a:p>
        </p:txBody>
      </p:sp>
    </p:spTree>
    <p:extLst>
      <p:ext uri="{BB962C8B-B14F-4D97-AF65-F5344CB8AC3E}">
        <p14:creationId xmlns:p14="http://schemas.microsoft.com/office/powerpoint/2010/main" val="3727053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74332F6-443E-43FB-9D82-531CA1992B71}" type="datetimeFigureOut">
              <a:rPr lang="fr-FR" smtClean="0"/>
              <a:t>21/03/2020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C9E5CF9-4D95-46AD-8187-8450DABCF575}" type="slidenum">
              <a:rPr lang="fr-FR" smtClean="0"/>
              <a:t>‹N°›</a:t>
            </a:fld>
            <a:endParaRPr lang="fr-FR"/>
          </a:p>
        </p:txBody>
      </p:sp>
    </p:spTree>
    <p:extLst>
      <p:ext uri="{BB962C8B-B14F-4D97-AF65-F5344CB8AC3E}">
        <p14:creationId xmlns:p14="http://schemas.microsoft.com/office/powerpoint/2010/main" val="1449121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332F6-443E-43FB-9D82-531CA1992B71}" type="datetimeFigureOut">
              <a:rPr lang="fr-FR" smtClean="0"/>
              <a:t>21/03/2020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9E5CF9-4D95-46AD-8187-8450DABCF575}" type="slidenum">
              <a:rPr lang="fr-FR" smtClean="0"/>
              <a:t>‹N°›</a:t>
            </a:fld>
            <a:endParaRPr lang="fr-FR"/>
          </a:p>
        </p:txBody>
      </p:sp>
    </p:spTree>
    <p:extLst>
      <p:ext uri="{BB962C8B-B14F-4D97-AF65-F5344CB8AC3E}">
        <p14:creationId xmlns:p14="http://schemas.microsoft.com/office/powerpoint/2010/main" val="350980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onmeda.fr/dietetique/graisses-saturees.html" TargetMode="External"/><Relationship Id="rId2" Type="http://schemas.openxmlformats.org/officeDocument/2006/relationships/hyperlink" Target="https://www.onmeda.fr/dietetique/triglycerides.html"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sante-medecine.journaldesfemmes.fr/faq/20743-medicament-definition"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sites.google.com/site/diabete3c4/9-glossaire/diabete"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ante-medecine.journaldesfemmes.fr/contents/424-combien-d-heure-de-sport-par-semaine" TargetMode="External"/><Relationship Id="rId2" Type="http://schemas.openxmlformats.org/officeDocument/2006/relationships/hyperlink" Target="http://sante-medecine.journaldesfemmes.fr/contents/199-diabete-cause-symptomes-et-traitement" TargetMode="Externa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61.xml.rels><?xml version="1.0" encoding="UTF-8" standalone="yes"?>
<Relationships xmlns="http://schemas.openxmlformats.org/package/2006/relationships"><Relationship Id="rId3" Type="http://schemas.openxmlformats.org/officeDocument/2006/relationships/hyperlink" Target="http://sante-medecine.journaldesfemmes.fr/contents/201-complications-du-diabete" TargetMode="External"/><Relationship Id="rId2" Type="http://schemas.openxmlformats.org/officeDocument/2006/relationships/hyperlink" Target="http://sante-medecine.journaldesfemmes.fr/faq/13398-glycemie-taux-normal-et-eleve" TargetMode="Externa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62.xml.rels><?xml version="1.0" encoding="UTF-8" standalone="yes"?>
<Relationships xmlns="http://schemas.openxmlformats.org/package/2006/relationships"><Relationship Id="rId3" Type="http://schemas.openxmlformats.org/officeDocument/2006/relationships/hyperlink" Target="http://sante-medecine.journaldesfemmes.fr/faq/27765-alimentation-variee-definition" TargetMode="External"/><Relationship Id="rId2" Type="http://schemas.openxmlformats.org/officeDocument/2006/relationships/hyperlink" Target="http://sante-medecine.journaldesfemmes.fr/contents/320-regime-comment-maigrir" TargetMode="Externa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hyperlink" Target="http://sante-medecine.journaldesfemmes.fr/faq/108-calories-par-jour-besoins-journaliers-en-calories"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ante-medecine.journaldesfemmes.fr/faq/13395-glucides-definition" TargetMode="External"/><Relationship Id="rId2" Type="http://schemas.openxmlformats.org/officeDocument/2006/relationships/hyperlink" Target="http://sante-medecine.journaldesfemmes.fr/contents/342-medecin-nutritionniste" TargetMode="Externa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hyperlink" Target="http://sante-medecine.journaldesfemmes.fr/faq/13590-lipides-definition"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ante-medecine.journaldesfemmes.fr/faq/45011-legumineuses-definition" TargetMode="External"/><Relationship Id="rId2" Type="http://schemas.openxmlformats.org/officeDocument/2006/relationships/hyperlink" Target="http://sante-medecine.journaldesfemmes.fr/faq/40-pommes-bienfaits-des-pommes-pour-la-sante" TargetMode="Externa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hyperlink" Target="http://sante-medecine.journaldesfemmes.fr/faq/51082-beurre-definition"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http://sante-medecine.journaldesfemmes.fr/faq/27801-citron-bienfaits-pour-la-sante-du-citron" TargetMode="Externa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ante-medecine.journaldesfemmes.fr/faq/51057-absorption-definition" TargetMode="External"/><Relationship Id="rId2" Type="http://schemas.openxmlformats.org/officeDocument/2006/relationships/hyperlink" Target="http://sante-medecine.journaldesfemmes.fr/faq/20609-indice-glycemique-definition"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ante-medecine.journaldesfemmes.fr/faq/16304-soja-definition" TargetMode="External"/><Relationship Id="rId2" Type="http://schemas.openxmlformats.org/officeDocument/2006/relationships/hyperlink" Target="http://sante-medecine.journaldesfemmes.fr/faq/3717-tofu-et-proteines-vegetales-bienfaits-du-tofu-pour-la-sante" TargetMode="Externa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3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799" y="3598176"/>
            <a:ext cx="7772400" cy="1470025"/>
          </a:xfrm>
        </p:spPr>
        <p:txBody>
          <a:bodyPr>
            <a:normAutofit/>
          </a:bodyPr>
          <a:lstStyle/>
          <a:p>
            <a:r>
              <a:rPr lang="fr-FR" b="1" dirty="0" smtClean="0"/>
              <a:t>S2:</a:t>
            </a:r>
            <a:br>
              <a:rPr lang="fr-FR" b="1" dirty="0" smtClean="0"/>
            </a:br>
            <a:r>
              <a:rPr lang="fr-FR" dirty="0" smtClean="0"/>
              <a:t>Module : </a:t>
            </a:r>
            <a:r>
              <a:rPr lang="fr-FR" dirty="0" smtClean="0">
                <a:solidFill>
                  <a:srgbClr val="C00000"/>
                </a:solidFill>
                <a:latin typeface="Monotype Corsiva" pitchFamily="66" charset="0"/>
                <a:ea typeface="+mn-ea"/>
                <a:cs typeface="+mn-cs"/>
              </a:rPr>
              <a:t>Alimentation </a:t>
            </a:r>
            <a:r>
              <a:rPr lang="fr-FR" dirty="0">
                <a:solidFill>
                  <a:srgbClr val="C00000"/>
                </a:solidFill>
                <a:latin typeface="Monotype Corsiva" pitchFamily="66" charset="0"/>
                <a:ea typeface="+mn-ea"/>
                <a:cs typeface="+mn-cs"/>
              </a:rPr>
              <a:t>et Santé</a:t>
            </a:r>
          </a:p>
        </p:txBody>
      </p:sp>
      <p:sp>
        <p:nvSpPr>
          <p:cNvPr id="3" name="Sous-titre 2"/>
          <p:cNvSpPr>
            <a:spLocks noGrp="1"/>
          </p:cNvSpPr>
          <p:nvPr>
            <p:ph type="subTitle" idx="1"/>
          </p:nvPr>
        </p:nvSpPr>
        <p:spPr>
          <a:xfrm>
            <a:off x="1646338" y="4941168"/>
            <a:ext cx="6400800" cy="987896"/>
          </a:xfrm>
        </p:spPr>
        <p:txBody>
          <a:bodyPr/>
          <a:lstStyle/>
          <a:p>
            <a:r>
              <a:rPr lang="fr-FR" sz="4400" dirty="0">
                <a:latin typeface="Algerian" pitchFamily="82" charset="0"/>
              </a:rPr>
              <a:t>M1 AACQ</a:t>
            </a:r>
          </a:p>
          <a:p>
            <a:endParaRPr lang="fr-FR" dirty="0"/>
          </a:p>
        </p:txBody>
      </p:sp>
      <p:pic>
        <p:nvPicPr>
          <p:cNvPr id="4" name="Image 3" descr="ob_f59f5e_universite-de-tlemcen.GIF"/>
          <p:cNvPicPr>
            <a:picLocks noChangeAspect="1"/>
          </p:cNvPicPr>
          <p:nvPr/>
        </p:nvPicPr>
        <p:blipFill>
          <a:blip r:embed="rId2" cstate="print"/>
          <a:stretch>
            <a:fillRect/>
          </a:stretch>
        </p:blipFill>
        <p:spPr>
          <a:xfrm>
            <a:off x="0" y="6350"/>
            <a:ext cx="9143999" cy="1772816"/>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496" y="2366276"/>
            <a:ext cx="8559006"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re 1"/>
          <p:cNvSpPr txBox="1">
            <a:spLocks/>
          </p:cNvSpPr>
          <p:nvPr/>
        </p:nvSpPr>
        <p:spPr>
          <a:xfrm>
            <a:off x="319965" y="2362882"/>
            <a:ext cx="9053546" cy="5480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fr-FR" sz="2000" dirty="0" smtClean="0">
                <a:solidFill>
                  <a:srgbClr val="4F81BD">
                    <a:lumMod val="50000"/>
                  </a:srgbClr>
                </a:solidFill>
                <a:latin typeface="Algerian" pitchFamily="82" charset="0"/>
                <a:ea typeface="+mn-ea"/>
                <a:cs typeface="Arial" pitchFamily="34" charset="0"/>
              </a:rPr>
              <a:t>République Algérienne Démocratique et Populaire              </a:t>
            </a:r>
            <a:br>
              <a:rPr lang="fr-FR" sz="2000" dirty="0" smtClean="0">
                <a:solidFill>
                  <a:srgbClr val="4F81BD">
                    <a:lumMod val="50000"/>
                  </a:srgbClr>
                </a:solidFill>
                <a:latin typeface="Algerian" pitchFamily="82" charset="0"/>
                <a:ea typeface="+mn-ea"/>
                <a:cs typeface="Arial" pitchFamily="34" charset="0"/>
              </a:rPr>
            </a:br>
            <a:r>
              <a:rPr lang="fr-FR" sz="1800" dirty="0" smtClean="0">
                <a:solidFill>
                  <a:srgbClr val="4F81BD">
                    <a:lumMod val="50000"/>
                  </a:srgbClr>
                </a:solidFill>
                <a:latin typeface="Algerian" pitchFamily="82" charset="0"/>
                <a:ea typeface="+mn-ea"/>
                <a:cs typeface="Arial" pitchFamily="34" charset="0"/>
              </a:rPr>
              <a:t>Ministère  l'Enseignement Supérieur et de la Recherche Scientifique </a:t>
            </a:r>
            <a:r>
              <a:rPr lang="fr-FR" sz="2000" dirty="0" smtClean="0">
                <a:solidFill>
                  <a:srgbClr val="4F81BD">
                    <a:lumMod val="50000"/>
                  </a:srgbClr>
                </a:solidFill>
                <a:latin typeface="Algerian" pitchFamily="82" charset="0"/>
                <a:ea typeface="+mn-ea"/>
                <a:cs typeface="Arial" pitchFamily="34" charset="0"/>
              </a:rPr>
              <a:t/>
            </a:r>
            <a:br>
              <a:rPr lang="fr-FR" sz="2000" dirty="0" smtClean="0">
                <a:solidFill>
                  <a:srgbClr val="4F81BD">
                    <a:lumMod val="50000"/>
                  </a:srgbClr>
                </a:solidFill>
                <a:latin typeface="Algerian" pitchFamily="82" charset="0"/>
                <a:ea typeface="+mn-ea"/>
                <a:cs typeface="Arial" pitchFamily="34" charset="0"/>
              </a:rPr>
            </a:br>
            <a:r>
              <a:rPr lang="fr-FR" sz="2000" dirty="0" smtClean="0">
                <a:solidFill>
                  <a:srgbClr val="4F81BD">
                    <a:lumMod val="50000"/>
                  </a:srgbClr>
                </a:solidFill>
                <a:latin typeface="Algerian" pitchFamily="82" charset="0"/>
                <a:ea typeface="+mn-ea"/>
                <a:cs typeface="Arial" pitchFamily="34" charset="0"/>
              </a:rPr>
              <a:t/>
            </a:r>
            <a:br>
              <a:rPr lang="fr-FR" sz="2000" dirty="0" smtClean="0">
                <a:solidFill>
                  <a:srgbClr val="4F81BD">
                    <a:lumMod val="50000"/>
                  </a:srgbClr>
                </a:solidFill>
                <a:latin typeface="Algerian" pitchFamily="82" charset="0"/>
                <a:ea typeface="+mn-ea"/>
                <a:cs typeface="Arial" pitchFamily="34" charset="0"/>
              </a:rPr>
            </a:br>
            <a:r>
              <a:rPr lang="fr-FR" sz="2000" dirty="0" smtClean="0">
                <a:solidFill>
                  <a:srgbClr val="4F81BD">
                    <a:lumMod val="50000"/>
                  </a:srgbClr>
                </a:solidFill>
                <a:latin typeface="Algerian" pitchFamily="82" charset="0"/>
                <a:ea typeface="+mn-ea"/>
                <a:cs typeface="+mn-cs"/>
              </a:rPr>
              <a:t/>
            </a:r>
            <a:br>
              <a:rPr lang="fr-FR" sz="2000" dirty="0" smtClean="0">
                <a:solidFill>
                  <a:srgbClr val="4F81BD">
                    <a:lumMod val="50000"/>
                  </a:srgbClr>
                </a:solidFill>
                <a:latin typeface="Algerian" pitchFamily="82" charset="0"/>
                <a:ea typeface="+mn-ea"/>
                <a:cs typeface="+mn-cs"/>
              </a:rPr>
            </a:br>
            <a:endParaRPr lang="fr-FR" sz="2000" dirty="0"/>
          </a:p>
        </p:txBody>
      </p:sp>
      <p:sp>
        <p:nvSpPr>
          <p:cNvPr id="8" name="Rectangle 7"/>
          <p:cNvSpPr/>
          <p:nvPr/>
        </p:nvSpPr>
        <p:spPr>
          <a:xfrm>
            <a:off x="4571999" y="6165304"/>
            <a:ext cx="4441537" cy="523220"/>
          </a:xfrm>
          <a:prstGeom prst="rect">
            <a:avLst/>
          </a:prstGeom>
        </p:spPr>
        <p:txBody>
          <a:bodyPr wrap="none">
            <a:spAutoFit/>
          </a:bodyPr>
          <a:lstStyle/>
          <a:p>
            <a:r>
              <a:rPr lang="fr-FR" sz="2800" b="1" spc="300" dirty="0" smtClean="0">
                <a:cs typeface="Times New Roman" pitchFamily="18" charset="0"/>
              </a:rPr>
              <a:t>BENYOUB NOR EDDINE</a:t>
            </a:r>
            <a:endParaRPr lang="fr-FR" sz="2800" spc="300" dirty="0"/>
          </a:p>
        </p:txBody>
      </p:sp>
    </p:spTree>
    <p:extLst>
      <p:ext uri="{BB962C8B-B14F-4D97-AF65-F5344CB8AC3E}">
        <p14:creationId xmlns:p14="http://schemas.microsoft.com/office/powerpoint/2010/main" val="3436640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332656"/>
            <a:ext cx="9144000" cy="6525344"/>
          </a:xfrm>
        </p:spPr>
        <p:txBody>
          <a:bodyPr>
            <a:normAutofit fontScale="92500" lnSpcReduction="20000"/>
          </a:bodyPr>
          <a:lstStyle/>
          <a:p>
            <a:pPr marL="0" indent="0" algn="just">
              <a:buNone/>
            </a:pPr>
            <a:r>
              <a:rPr lang="fr-FR" dirty="0" smtClean="0"/>
              <a:t>L’OMS fait également des recommandations par rapport au poids corporel – en termes d’indice de masse corporelle (IMC) – et par rapport à l’activité physique. </a:t>
            </a:r>
          </a:p>
          <a:p>
            <a:pPr marL="0" indent="0" algn="just">
              <a:buNone/>
            </a:pPr>
            <a:r>
              <a:rPr lang="fr-FR" dirty="0" smtClean="0"/>
              <a:t>4 Afin de préserver une bonne santé cardiovasculaire, il est recommandé à chacun, quel que soit l’âge, de s’adonner quotidiennement à un minimum de 30 minutes d’activité physique modérée (comme marcher d’un bon pas). </a:t>
            </a:r>
          </a:p>
          <a:p>
            <a:pPr algn="just"/>
            <a:r>
              <a:rPr lang="fr-FR" dirty="0" smtClean="0"/>
              <a:t>S’adonner à un exercice physique plus intense pendant plus longtemps (60 minutes) peut s’avérer encore plus bénéfique pour la santé, plus particulièrement en termes de prévention contre l’obésité. </a:t>
            </a:r>
          </a:p>
          <a:p>
            <a:pPr algn="just"/>
            <a:r>
              <a:rPr lang="fr-FR" dirty="0" smtClean="0"/>
              <a:t>Il convient de considérer séparément chaque bénéfice et risque potentiel au moment de déterminer un niveau adéquat d’activité physique.</a:t>
            </a:r>
            <a:endParaRPr lang="fr-FR" dirty="0"/>
          </a:p>
        </p:txBody>
      </p:sp>
    </p:spTree>
    <p:extLst>
      <p:ext uri="{BB962C8B-B14F-4D97-AF65-F5344CB8AC3E}">
        <p14:creationId xmlns:p14="http://schemas.microsoft.com/office/powerpoint/2010/main" val="166998358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4000" b="1" dirty="0" smtClean="0"/>
              <a:t>Résumé :</a:t>
            </a:r>
            <a:endParaRPr lang="fr-FR" sz="4000" b="1" dirty="0"/>
          </a:p>
        </p:txBody>
      </p:sp>
      <p:sp>
        <p:nvSpPr>
          <p:cNvPr id="3" name="Espace réservé du contenu 2"/>
          <p:cNvSpPr>
            <a:spLocks noGrp="1"/>
          </p:cNvSpPr>
          <p:nvPr>
            <p:ph idx="1"/>
          </p:nvPr>
        </p:nvSpPr>
        <p:spPr/>
        <p:txBody>
          <a:bodyPr/>
          <a:lstStyle/>
          <a:p>
            <a:r>
              <a:rPr lang="fr-FR" dirty="0" smtClean="0"/>
              <a:t>L'anémie est une maladie importante et très répandue en Afrique. Il existe de nombreuses classifications des anémies, dont certaines sont fondées sur les causes de la maladie.  </a:t>
            </a:r>
          </a:p>
          <a:p>
            <a:endParaRPr lang="fr-FR" dirty="0"/>
          </a:p>
        </p:txBody>
      </p:sp>
      <p:pic>
        <p:nvPicPr>
          <p:cNvPr id="5" name="Picture 2" descr="C:\Users\client\Desktop\anémie 1.jpg"/>
          <p:cNvPicPr>
            <a:picLocks noChangeAspect="1" noChangeArrowheads="1"/>
          </p:cNvPicPr>
          <p:nvPr/>
        </p:nvPicPr>
        <p:blipFill>
          <a:blip r:embed="rId2"/>
          <a:srcRect/>
          <a:stretch>
            <a:fillRect/>
          </a:stretch>
        </p:blipFill>
        <p:spPr bwMode="auto">
          <a:xfrm>
            <a:off x="2714612" y="3929066"/>
            <a:ext cx="3612333" cy="2182025"/>
          </a:xfrm>
          <a:prstGeom prst="rect">
            <a:avLst/>
          </a:prstGeom>
          <a:noFill/>
        </p:spPr>
      </p:pic>
    </p:spTree>
    <p:extLst>
      <p:ext uri="{BB962C8B-B14F-4D97-AF65-F5344CB8AC3E}">
        <p14:creationId xmlns:p14="http://schemas.microsoft.com/office/powerpoint/2010/main" val="385589074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4000" b="1" dirty="0" smtClean="0"/>
              <a:t>Introduction :</a:t>
            </a:r>
            <a:endParaRPr lang="fr-FR" sz="4000" b="1" dirty="0"/>
          </a:p>
        </p:txBody>
      </p:sp>
      <p:sp>
        <p:nvSpPr>
          <p:cNvPr id="3" name="Espace réservé du contenu 2"/>
          <p:cNvSpPr>
            <a:spLocks noGrp="1"/>
          </p:cNvSpPr>
          <p:nvPr>
            <p:ph idx="1"/>
          </p:nvPr>
        </p:nvSpPr>
        <p:spPr/>
        <p:txBody>
          <a:bodyPr>
            <a:normAutofit/>
          </a:bodyPr>
          <a:lstStyle/>
          <a:p>
            <a:r>
              <a:rPr lang="fr-FR" sz="2800" dirty="0" smtClean="0"/>
              <a:t>Les anémies d'origine nutritionnelle sont ducs, la plupart du temps, à une carence en fer ou en protides, ou au manque des deux à la fois, et plus rarement, à une insuffisance de </a:t>
            </a:r>
            <a:r>
              <a:rPr lang="fr-FR" sz="2800" dirty="0" err="1" smtClean="0"/>
              <a:t>folate</a:t>
            </a:r>
            <a:r>
              <a:rPr lang="fr-FR" sz="2800" dirty="0" smtClean="0"/>
              <a:t> (acide folique). Une carence martiale dans l'organisme est souvent due à une mauvaise absorption du fer contenu dans les aliments plutôt qu'à une faible teneur en fer du régime alimentaire dans son ensemble; elle peut également tenir à une perte de fer accrue provoquée par plusieurs conditions.</a:t>
            </a:r>
            <a:endParaRPr lang="fr-FR" sz="2800" dirty="0"/>
          </a:p>
        </p:txBody>
      </p:sp>
    </p:spTree>
    <p:extLst>
      <p:ext uri="{BB962C8B-B14F-4D97-AF65-F5344CB8AC3E}">
        <p14:creationId xmlns:p14="http://schemas.microsoft.com/office/powerpoint/2010/main" val="292469443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14290"/>
            <a:ext cx="8229600" cy="1143000"/>
          </a:xfrm>
        </p:spPr>
        <p:txBody>
          <a:bodyPr>
            <a:normAutofit/>
          </a:bodyPr>
          <a:lstStyle/>
          <a:p>
            <a:pPr algn="l"/>
            <a:r>
              <a:rPr lang="fr-FR" sz="4000" b="1" dirty="0" smtClean="0"/>
              <a:t>Les causes de l'anémie :</a:t>
            </a:r>
            <a:endParaRPr lang="fr-FR" sz="4000" b="1" dirty="0"/>
          </a:p>
        </p:txBody>
      </p:sp>
      <p:sp>
        <p:nvSpPr>
          <p:cNvPr id="3" name="Espace réservé du contenu 2"/>
          <p:cNvSpPr>
            <a:spLocks noGrp="1"/>
          </p:cNvSpPr>
          <p:nvPr>
            <p:ph idx="1"/>
          </p:nvPr>
        </p:nvSpPr>
        <p:spPr/>
        <p:txBody>
          <a:bodyPr>
            <a:normAutofit/>
          </a:bodyPr>
          <a:lstStyle/>
          <a:p>
            <a:r>
              <a:rPr lang="fr-FR" sz="2800" dirty="0" smtClean="0"/>
              <a:t>Ce problème de santé peut être dû à des causes variées. Mais le plus souvent, elle est liée à une carence nutritionnelle en fer ou en vitamines. Des éléments qui sont indispensables à la fabrication de l'hémoglobine et au fonctionnement des globules rouges. </a:t>
            </a:r>
            <a:r>
              <a:rPr lang="fr-FR" dirty="0" smtClean="0"/>
              <a:t/>
            </a:r>
            <a:br>
              <a:rPr lang="fr-FR" dirty="0" smtClean="0"/>
            </a:br>
            <a:r>
              <a:rPr lang="fr-FR" dirty="0" smtClean="0"/>
              <a:t/>
            </a:r>
            <a:br>
              <a:rPr lang="fr-FR" dirty="0" smtClean="0"/>
            </a:br>
            <a:endParaRPr lang="fr-FR" dirty="0" smtClean="0"/>
          </a:p>
          <a:p>
            <a:endParaRPr lang="fr-FR" dirty="0"/>
          </a:p>
        </p:txBody>
      </p:sp>
    </p:spTree>
    <p:extLst>
      <p:ext uri="{BB962C8B-B14F-4D97-AF65-F5344CB8AC3E}">
        <p14:creationId xmlns:p14="http://schemas.microsoft.com/office/powerpoint/2010/main" val="122806591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C</a:t>
            </a:r>
            <a:r>
              <a:rPr lang="fr-FR" b="1" dirty="0" smtClean="0"/>
              <a:t>omment reconnaître une anémie ?</a:t>
            </a:r>
            <a:endParaRPr lang="fr-FR" b="1" dirty="0"/>
          </a:p>
        </p:txBody>
      </p:sp>
      <p:sp>
        <p:nvSpPr>
          <p:cNvPr id="3" name="Espace réservé du contenu 2"/>
          <p:cNvSpPr>
            <a:spLocks noGrp="1"/>
          </p:cNvSpPr>
          <p:nvPr>
            <p:ph idx="1"/>
          </p:nvPr>
        </p:nvSpPr>
        <p:spPr/>
        <p:txBody>
          <a:bodyPr>
            <a:normAutofit fontScale="92500" lnSpcReduction="10000"/>
          </a:bodyPr>
          <a:lstStyle/>
          <a:p>
            <a:r>
              <a:rPr lang="fr-FR" sz="3000" dirty="0" smtClean="0"/>
              <a:t>La plupart des individus qui souffrent d'une anémie légère ne le remarquent pas. En effet, selon la gravité, le type d'anémie et sa vitesse d'apparition, les symptômes seront plus ou moins intenses. Globalement, les symptômes de l'anémie sont assez typiques, ils se caractérisent par :</a:t>
            </a:r>
          </a:p>
          <a:p>
            <a:pPr>
              <a:buNone/>
            </a:pPr>
            <a:r>
              <a:rPr lang="fr-FR" sz="2800" dirty="0" smtClean="0"/>
              <a:t>    la fatigue, une accélération du rythme cardiaque,</a:t>
            </a:r>
            <a:r>
              <a:rPr lang="fr-FR" dirty="0" smtClean="0"/>
              <a:t> </a:t>
            </a:r>
            <a:r>
              <a:rPr lang="fr-FR" sz="3000" dirty="0" smtClean="0"/>
              <a:t>un essoufflement plus rapide lors de l'effort ,ex…</a:t>
            </a:r>
            <a:br>
              <a:rPr lang="fr-FR" sz="3000" dirty="0" smtClean="0"/>
            </a:br>
            <a:r>
              <a:rPr lang="fr-FR" dirty="0" smtClean="0"/>
              <a:t/>
            </a:r>
            <a:br>
              <a:rPr lang="fr-FR" dirty="0" smtClean="0"/>
            </a:br>
            <a:endParaRPr lang="fr-FR" dirty="0" smtClean="0"/>
          </a:p>
          <a:p>
            <a:endParaRPr lang="fr-FR" dirty="0"/>
          </a:p>
        </p:txBody>
      </p:sp>
    </p:spTree>
    <p:extLst>
      <p:ext uri="{BB962C8B-B14F-4D97-AF65-F5344CB8AC3E}">
        <p14:creationId xmlns:p14="http://schemas.microsoft.com/office/powerpoint/2010/main" val="378522752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4000" b="1" dirty="0" smtClean="0"/>
              <a:t>Diagnostic de l'anémie :</a:t>
            </a:r>
            <a:endParaRPr lang="fr-FR" sz="4000" b="1" dirty="0"/>
          </a:p>
        </p:txBody>
      </p:sp>
      <p:sp>
        <p:nvSpPr>
          <p:cNvPr id="3" name="Espace réservé du contenu 2"/>
          <p:cNvSpPr>
            <a:spLocks noGrp="1"/>
          </p:cNvSpPr>
          <p:nvPr>
            <p:ph idx="1"/>
          </p:nvPr>
        </p:nvSpPr>
        <p:spPr/>
        <p:txBody>
          <a:bodyPr/>
          <a:lstStyle/>
          <a:p>
            <a:r>
              <a:rPr lang="fr-FR" dirty="0" smtClean="0"/>
              <a:t>Le diagnostic d'une anémie se fait via un examen clinique complété par des analyses sanguines.</a:t>
            </a:r>
            <a:br>
              <a:rPr lang="fr-FR" dirty="0" smtClean="0"/>
            </a:br>
            <a:r>
              <a:rPr lang="fr-FR" dirty="0" smtClean="0"/>
              <a:t/>
            </a:r>
            <a:br>
              <a:rPr lang="fr-FR" dirty="0" smtClean="0"/>
            </a:br>
            <a:endParaRPr lang="fr-FR" dirty="0" smtClean="0"/>
          </a:p>
          <a:p>
            <a:endParaRPr lang="fr-FR" dirty="0"/>
          </a:p>
        </p:txBody>
      </p:sp>
    </p:spTree>
    <p:extLst>
      <p:ext uri="{BB962C8B-B14F-4D97-AF65-F5344CB8AC3E}">
        <p14:creationId xmlns:p14="http://schemas.microsoft.com/office/powerpoint/2010/main" val="113258476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sz="4000" b="1" dirty="0" smtClean="0"/>
              <a:t>Traitements contre l'anémie</a:t>
            </a:r>
            <a:r>
              <a:rPr lang="fr-FR" b="1" dirty="0" smtClean="0"/>
              <a:t>:</a:t>
            </a:r>
            <a:endParaRPr lang="fr-FR" b="1" dirty="0"/>
          </a:p>
        </p:txBody>
      </p:sp>
      <p:sp>
        <p:nvSpPr>
          <p:cNvPr id="3" name="Espace réservé du contenu 2"/>
          <p:cNvSpPr>
            <a:spLocks noGrp="1"/>
          </p:cNvSpPr>
          <p:nvPr>
            <p:ph idx="1"/>
          </p:nvPr>
        </p:nvSpPr>
        <p:spPr/>
        <p:txBody>
          <a:bodyPr>
            <a:normAutofit fontScale="92500" lnSpcReduction="20000"/>
          </a:bodyPr>
          <a:lstStyle/>
          <a:p>
            <a:pPr>
              <a:buFontTx/>
              <a:buChar char="-"/>
            </a:pPr>
            <a:r>
              <a:rPr lang="fr-FR" sz="2800" dirty="0" smtClean="0">
                <a:latin typeface="+mj-lt"/>
              </a:rPr>
              <a:t>Si l'anémie est due à une carence en fer, le médecin va tenter d'en identifier la cause et prescrire une supplémentassions sous forme de comprimés.</a:t>
            </a:r>
          </a:p>
          <a:p>
            <a:pPr>
              <a:buFontTx/>
              <a:buChar char="-"/>
            </a:pPr>
            <a:r>
              <a:rPr lang="fr-FR" sz="2800" dirty="0" smtClean="0">
                <a:latin typeface="+mj-lt"/>
              </a:rPr>
              <a:t>S'il s'agit d'un manque de vitamine B12 ou bien d'acide folique (vitamine B9), une supplémentassions pourrait également être prescrite. </a:t>
            </a:r>
          </a:p>
          <a:p>
            <a:pPr>
              <a:buFontTx/>
              <a:buChar char="-"/>
            </a:pPr>
            <a:r>
              <a:rPr lang="fr-FR" sz="2800" dirty="0" smtClean="0">
                <a:latin typeface="+mj-lt"/>
              </a:rPr>
              <a:t>Si l'anémie est causée par un médicament, il faut arrêter la prise de celui-ci. </a:t>
            </a:r>
          </a:p>
          <a:p>
            <a:pPr>
              <a:buFontTx/>
              <a:buChar char="-"/>
            </a:pPr>
            <a:r>
              <a:rPr lang="fr-FR" sz="2800" dirty="0" smtClean="0">
                <a:latin typeface="+mj-lt"/>
              </a:rPr>
              <a:t>Si l'anémie est associée à une maladie, cette dernière doit être traitée pour réduire les symptômes.</a:t>
            </a:r>
            <a:br>
              <a:rPr lang="fr-FR" sz="2800" dirty="0" smtClean="0">
                <a:latin typeface="+mj-lt"/>
              </a:rPr>
            </a:br>
            <a:r>
              <a:rPr lang="fr-FR" dirty="0" smtClean="0"/>
              <a:t/>
            </a:r>
            <a:br>
              <a:rPr lang="fr-FR" dirty="0" smtClean="0"/>
            </a:br>
            <a:endParaRPr lang="fr-FR" dirty="0" smtClean="0"/>
          </a:p>
          <a:p>
            <a:endParaRPr lang="fr-FR" dirty="0"/>
          </a:p>
        </p:txBody>
      </p:sp>
    </p:spTree>
    <p:extLst>
      <p:ext uri="{BB962C8B-B14F-4D97-AF65-F5344CB8AC3E}">
        <p14:creationId xmlns:p14="http://schemas.microsoft.com/office/powerpoint/2010/main" val="16983390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4000" b="1" dirty="0" smtClean="0"/>
              <a:t>Conclusion: </a:t>
            </a:r>
            <a:endParaRPr lang="fr-FR" sz="4000" b="1" dirty="0"/>
          </a:p>
        </p:txBody>
      </p:sp>
      <p:sp>
        <p:nvSpPr>
          <p:cNvPr id="3" name="Espace réservé du contenu 2"/>
          <p:cNvSpPr>
            <a:spLocks noGrp="1"/>
          </p:cNvSpPr>
          <p:nvPr>
            <p:ph idx="1"/>
          </p:nvPr>
        </p:nvSpPr>
        <p:spPr/>
        <p:txBody>
          <a:bodyPr>
            <a:normAutofit/>
          </a:bodyPr>
          <a:lstStyle/>
          <a:p>
            <a:r>
              <a:rPr lang="fr-FR" sz="2800" dirty="0" smtClean="0"/>
              <a:t>Pour toutes ces raisons, il est évident que l'anémie est fréquente chez les prématurés, chez les enfants âgés de plus de six mois qui ne reçoivent qu'un régime lacté, chez les femmes plus que chez les hommes, surtout en période de grossesse ou d'allaitement, chez les personnes atteintes de maladies parasitaires, et enfin chez les individus qui n'absorbent que de très faibles quantités de fer provenant surtout d'aliments d'origine végétale.</a:t>
            </a:r>
            <a:endParaRPr lang="fr-FR" sz="2800" dirty="0"/>
          </a:p>
        </p:txBody>
      </p:sp>
    </p:spTree>
    <p:extLst>
      <p:ext uri="{BB962C8B-B14F-4D97-AF65-F5344CB8AC3E}">
        <p14:creationId xmlns:p14="http://schemas.microsoft.com/office/powerpoint/2010/main" val="171014959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038" y="1269671"/>
            <a:ext cx="8706679" cy="923330"/>
          </a:xfrm>
          <a:prstGeom prst="rect">
            <a:avLst/>
          </a:prstGeom>
          <a:noFill/>
        </p:spPr>
        <p:txBody>
          <a:bodyPr wrap="none" lIns="91440" tIns="45720" rIns="91440" bIns="45720">
            <a:spAutoFit/>
          </a:bodyPr>
          <a:lstStyle/>
          <a:p>
            <a:pPr algn="ctr"/>
            <a:r>
              <a:rPr lang="fr-F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Les intolérances alimentaires </a:t>
            </a:r>
            <a:endParaRPr lang="fr-FR"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5053" y="2564904"/>
            <a:ext cx="5832648"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550650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722"/>
            <a:ext cx="8229600" cy="936104"/>
          </a:xfrm>
        </p:spPr>
        <p:txBody>
          <a:bodyPr/>
          <a:lstStyle/>
          <a:p>
            <a:pPr algn="l"/>
            <a:r>
              <a:rPr lang="fr-FR" dirty="0" smtClean="0">
                <a:solidFill>
                  <a:srgbClr val="FF0000"/>
                </a:solidFill>
              </a:rPr>
              <a:t>Plan :</a:t>
            </a:r>
            <a:endParaRPr lang="fr-FR" dirty="0">
              <a:solidFill>
                <a:srgbClr val="FF0000"/>
              </a:solidFill>
            </a:endParaRPr>
          </a:p>
        </p:txBody>
      </p:sp>
      <p:sp>
        <p:nvSpPr>
          <p:cNvPr id="3" name="Espace réservé du contenu 2"/>
          <p:cNvSpPr>
            <a:spLocks noGrp="1"/>
          </p:cNvSpPr>
          <p:nvPr>
            <p:ph idx="1"/>
          </p:nvPr>
        </p:nvSpPr>
        <p:spPr>
          <a:xfrm>
            <a:off x="251520" y="1052736"/>
            <a:ext cx="8229600" cy="5145435"/>
          </a:xfrm>
        </p:spPr>
        <p:txBody>
          <a:bodyPr>
            <a:normAutofit fontScale="92500" lnSpcReduction="10000"/>
          </a:bodyPr>
          <a:lstStyle/>
          <a:p>
            <a:r>
              <a:rPr lang="fr-FR" dirty="0" smtClean="0"/>
              <a:t>Introduction</a:t>
            </a:r>
          </a:p>
          <a:p>
            <a:r>
              <a:rPr lang="fr-FR" dirty="0" smtClean="0"/>
              <a:t>L’allergie par apport à l’</a:t>
            </a:r>
            <a:r>
              <a:rPr lang="fr-FR" dirty="0" err="1" smtClean="0"/>
              <a:t>intolèrances</a:t>
            </a:r>
            <a:r>
              <a:rPr lang="fr-FR" dirty="0" smtClean="0"/>
              <a:t> </a:t>
            </a:r>
          </a:p>
          <a:p>
            <a:r>
              <a:rPr lang="fr-FR" dirty="0" smtClean="0"/>
              <a:t>Les types d’</a:t>
            </a:r>
            <a:r>
              <a:rPr lang="fr-FR" dirty="0" err="1" smtClean="0"/>
              <a:t>intolèrances</a:t>
            </a:r>
            <a:r>
              <a:rPr lang="fr-FR" dirty="0" smtClean="0"/>
              <a:t> </a:t>
            </a:r>
          </a:p>
          <a:p>
            <a:r>
              <a:rPr lang="fr-FR" dirty="0" smtClean="0"/>
              <a:t>L’</a:t>
            </a:r>
            <a:r>
              <a:rPr lang="fr-FR" dirty="0" err="1" smtClean="0"/>
              <a:t>intolèrances</a:t>
            </a:r>
            <a:r>
              <a:rPr lang="fr-FR" dirty="0" smtClean="0"/>
              <a:t> au lactose </a:t>
            </a:r>
          </a:p>
          <a:p>
            <a:r>
              <a:rPr lang="fr-FR" dirty="0" smtClean="0"/>
              <a:t>Les symptômes </a:t>
            </a:r>
          </a:p>
          <a:p>
            <a:r>
              <a:rPr lang="fr-FR" dirty="0" smtClean="0"/>
              <a:t>Le mécanisme </a:t>
            </a:r>
          </a:p>
          <a:p>
            <a:r>
              <a:rPr lang="fr-FR" dirty="0" smtClean="0"/>
              <a:t>Le diagnostic</a:t>
            </a:r>
          </a:p>
          <a:p>
            <a:r>
              <a:rPr lang="fr-FR" dirty="0" smtClean="0"/>
              <a:t>Les causes </a:t>
            </a:r>
          </a:p>
          <a:p>
            <a:r>
              <a:rPr lang="fr-FR" dirty="0" smtClean="0"/>
              <a:t>Le régime alimentaire de lactose </a:t>
            </a:r>
          </a:p>
          <a:p>
            <a:r>
              <a:rPr lang="fr-FR" dirty="0" smtClean="0"/>
              <a:t>Conclusion</a:t>
            </a:r>
          </a:p>
          <a:p>
            <a:pPr marL="0" indent="0">
              <a:buNone/>
            </a:pPr>
            <a:endParaRPr lang="fr-FR" dirty="0" smtClean="0"/>
          </a:p>
          <a:p>
            <a:endParaRPr lang="fr-FR" dirty="0" smtClean="0"/>
          </a:p>
          <a:p>
            <a:endParaRPr lang="fr-FR" dirty="0" smtClean="0"/>
          </a:p>
          <a:p>
            <a:endParaRPr lang="fr-FR" dirty="0" smtClean="0"/>
          </a:p>
          <a:p>
            <a:endParaRPr lang="fr-FR" dirty="0"/>
          </a:p>
        </p:txBody>
      </p:sp>
    </p:spTree>
    <p:extLst>
      <p:ext uri="{BB962C8B-B14F-4D97-AF65-F5344CB8AC3E}">
        <p14:creationId xmlns:p14="http://schemas.microsoft.com/office/powerpoint/2010/main" val="181413365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lstStyle/>
          <a:p>
            <a:r>
              <a:rPr lang="fr-FR" dirty="0" smtClean="0">
                <a:solidFill>
                  <a:srgbClr val="FF0000"/>
                </a:solidFill>
              </a:rPr>
              <a:t>Introduction </a:t>
            </a:r>
            <a:endParaRPr lang="fr-FR" dirty="0">
              <a:solidFill>
                <a:srgbClr val="FF0000"/>
              </a:solidFill>
            </a:endParaRPr>
          </a:p>
        </p:txBody>
      </p:sp>
      <p:sp>
        <p:nvSpPr>
          <p:cNvPr id="3" name="Espace réservé du contenu 2"/>
          <p:cNvSpPr>
            <a:spLocks noGrp="1"/>
          </p:cNvSpPr>
          <p:nvPr>
            <p:ph idx="1"/>
          </p:nvPr>
        </p:nvSpPr>
        <p:spPr>
          <a:xfrm>
            <a:off x="264016" y="1412776"/>
            <a:ext cx="8700472" cy="2448272"/>
          </a:xfrm>
        </p:spPr>
        <p:txBody>
          <a:bodyPr>
            <a:normAutofit fontScale="92500" lnSpcReduction="10000"/>
          </a:bodyPr>
          <a:lstStyle/>
          <a:p>
            <a:r>
              <a:rPr lang="fr-FR" sz="2400" dirty="0" smtClean="0"/>
              <a:t>Parmi les allergies alimentaires, il faut distinguer les allergies des intolérances. </a:t>
            </a:r>
          </a:p>
          <a:p>
            <a:endParaRPr lang="fr-FR" sz="2400" dirty="0" smtClean="0"/>
          </a:p>
          <a:p>
            <a:r>
              <a:rPr lang="fr-FR" sz="2400" dirty="0" smtClean="0"/>
              <a:t> </a:t>
            </a:r>
            <a:r>
              <a:rPr lang="fr-FR" sz="2400" dirty="0" smtClean="0">
                <a:solidFill>
                  <a:srgbClr val="FF0000"/>
                </a:solidFill>
              </a:rPr>
              <a:t>Les intolérances alimentaires </a:t>
            </a:r>
            <a:r>
              <a:rPr lang="fr-FR" sz="2400" dirty="0" smtClean="0"/>
              <a:t>s’apparentent aux véritables allergies alimentaires de par leur tableau clinique très semblable. Par contre, ces intolérances ne sont pas dues à un mécanisme immunologique, c’est-à- dire que l’organisme ne synthétise pas d’anticorps </a:t>
            </a:r>
            <a:r>
              <a:rPr lang="fr-FR" dirty="0" smtClean="0"/>
              <a:t>.</a:t>
            </a:r>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4221088"/>
            <a:ext cx="5184576"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17517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74042"/>
          </a:xfrm>
        </p:spPr>
        <p:txBody>
          <a:bodyPr>
            <a:normAutofit fontScale="90000"/>
          </a:bodyPr>
          <a:lstStyle/>
          <a:p>
            <a:r>
              <a:rPr lang="fr-FR" dirty="0" smtClean="0"/>
              <a:t>Surcharge pondérale et obésité</a:t>
            </a:r>
            <a:endParaRPr lang="fr-FR" dirty="0"/>
          </a:p>
        </p:txBody>
      </p:sp>
      <p:sp>
        <p:nvSpPr>
          <p:cNvPr id="3" name="Espace réservé du contenu 2"/>
          <p:cNvSpPr>
            <a:spLocks noGrp="1"/>
          </p:cNvSpPr>
          <p:nvPr>
            <p:ph idx="1"/>
          </p:nvPr>
        </p:nvSpPr>
        <p:spPr>
          <a:xfrm>
            <a:off x="0" y="692696"/>
            <a:ext cx="9144000" cy="6165304"/>
          </a:xfrm>
        </p:spPr>
        <p:txBody>
          <a:bodyPr>
            <a:normAutofit fontScale="55000" lnSpcReduction="20000"/>
          </a:bodyPr>
          <a:lstStyle/>
          <a:p>
            <a:pPr marL="0" indent="0" algn="just">
              <a:buNone/>
            </a:pPr>
            <a:r>
              <a:rPr lang="fr-FR" dirty="0" smtClean="0"/>
              <a:t>1 La surcharge pondérale et l’obésité touchent de plus en plus d’adultes, d’adolescents et d’enfants à travers le monde. La prise de poids peut résulter d’un changement dans l’alimentation ou dans le niveau d’activité physique et peut conduire à l’obésité et à d’autres maladies chroniques. </a:t>
            </a:r>
          </a:p>
          <a:p>
            <a:pPr marL="0" indent="0" algn="just">
              <a:buNone/>
            </a:pPr>
            <a:r>
              <a:rPr lang="fr-FR" dirty="0" smtClean="0"/>
              <a:t>2 Certains types d’aliments et d’habitudes alimentaires comme grignoter, céder à des crises de gloutonnerie et manger au restaurant peuvent contribuer à une prise de poids excessive et à l’obésité. Faire régulièrement de l’exercice, modérément ou intensément, est important pour prévenir une prise de poids néfaste pour la santé, de même qu’avoir une condition physique moyenne ou bonne est important pour la santé (indépendamment de la masse corporelle). Un poids sain peut réduire le risque de maladies et de mort prématurée.</a:t>
            </a:r>
          </a:p>
          <a:p>
            <a:pPr marL="0" indent="0" algn="just">
              <a:buNone/>
            </a:pPr>
            <a:r>
              <a:rPr lang="fr-FR" dirty="0" smtClean="0"/>
              <a:t>3 Il a été démontré que de nombreux facteurs contribuent à la prévention de l’obésité : • L’exercice physique régulier • La consommation importante de fibres alimentaires • Les environnements scolaires et familiaux qui incitent à une alimentation saine et des activités variées • Le fait d’avoir été nourri au sein </a:t>
            </a:r>
          </a:p>
          <a:p>
            <a:pPr marL="0" indent="0" algn="just">
              <a:buNone/>
            </a:pPr>
            <a:r>
              <a:rPr lang="fr-FR" dirty="0" smtClean="0"/>
              <a:t>Certains facteurs pouvant augmenter le risque ont également été identifiés : • Des modes de vie sédentaires, en particulier les emplois sédentaires et les loisirs inactifs, comme regarder la télévision. • Les grandes portions de nourriture • La consommation importante de boissons contenant des sucres ajoutés. </a:t>
            </a:r>
          </a:p>
          <a:p>
            <a:pPr marL="0" indent="0" algn="just">
              <a:buNone/>
            </a:pPr>
            <a:r>
              <a:rPr lang="fr-FR" dirty="0" smtClean="0"/>
              <a:t>4 L’obésité pourrait être évitée en encourageant des habitudes saines dès le plus jeune âge. Chacun peut limiter le risque de devenir obèse en maintenant un indice de masse corporelle sain et en surveillant son tour de taille. S’adonner régulièrement à une activité physique modérée ou intense (comme marcher une heure par jour) et limiter sa consommation d’aliments et de boissons contenant de grandes quantités de sucres et de graisses peuvent également diminuer le risque de surcharge pondérale ou d’obésité.</a:t>
            </a:r>
            <a:endParaRPr lang="fr-FR" dirty="0"/>
          </a:p>
        </p:txBody>
      </p:sp>
    </p:spTree>
    <p:extLst>
      <p:ext uri="{BB962C8B-B14F-4D97-AF65-F5344CB8AC3E}">
        <p14:creationId xmlns:p14="http://schemas.microsoft.com/office/powerpoint/2010/main" val="234035193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solidFill>
                  <a:srgbClr val="FF0000"/>
                </a:solidFill>
              </a:rPr>
              <a:t>L’allergie par  apport à  l’</a:t>
            </a:r>
            <a:r>
              <a:rPr lang="fr-FR" sz="3600" dirty="0" err="1" smtClean="0">
                <a:solidFill>
                  <a:srgbClr val="FF0000"/>
                </a:solidFill>
              </a:rPr>
              <a:t>intolèrance</a:t>
            </a:r>
            <a:r>
              <a:rPr lang="fr-FR" sz="3600" dirty="0" smtClean="0">
                <a:solidFill>
                  <a:srgbClr val="FF0000"/>
                </a:solidFill>
              </a:rPr>
              <a:t> </a:t>
            </a:r>
            <a:endParaRPr lang="fr-FR" sz="3600" dirty="0">
              <a:solidFill>
                <a:srgbClr val="FF0000"/>
              </a:solidFill>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484784"/>
            <a:ext cx="7444490" cy="4853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978830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1143000"/>
          </a:xfrm>
        </p:spPr>
        <p:txBody>
          <a:bodyPr>
            <a:normAutofit fontScale="90000"/>
          </a:bodyPr>
          <a:lstStyle/>
          <a:p>
            <a:r>
              <a:rPr lang="fr-FR" dirty="0" smtClean="0">
                <a:solidFill>
                  <a:srgbClr val="FF0000"/>
                </a:solidFill>
              </a:rPr>
              <a:t>Type d’</a:t>
            </a:r>
            <a:r>
              <a:rPr lang="fr-FR" dirty="0" err="1" smtClean="0">
                <a:solidFill>
                  <a:srgbClr val="FF0000"/>
                </a:solidFill>
              </a:rPr>
              <a:t>intolèrance</a:t>
            </a:r>
            <a:r>
              <a:rPr lang="fr-FR" dirty="0" smtClean="0">
                <a:solidFill>
                  <a:srgbClr val="FF0000"/>
                </a:solidFill>
              </a:rPr>
              <a:t> </a:t>
            </a:r>
            <a:br>
              <a:rPr lang="fr-FR" dirty="0" smtClean="0">
                <a:solidFill>
                  <a:srgbClr val="FF0000"/>
                </a:solidFill>
              </a:rPr>
            </a:br>
            <a:endParaRPr lang="fr-FR" dirty="0">
              <a:solidFill>
                <a:srgbClr val="FF0000"/>
              </a:solidFill>
            </a:endParaRPr>
          </a:p>
        </p:txBody>
      </p:sp>
      <p:sp>
        <p:nvSpPr>
          <p:cNvPr id="3" name="Espace réservé du contenu 2"/>
          <p:cNvSpPr>
            <a:spLocks noGrp="1"/>
          </p:cNvSpPr>
          <p:nvPr>
            <p:ph idx="1"/>
          </p:nvPr>
        </p:nvSpPr>
        <p:spPr>
          <a:xfrm>
            <a:off x="611560" y="764704"/>
            <a:ext cx="8064896" cy="2448272"/>
          </a:xfrm>
        </p:spPr>
        <p:txBody>
          <a:bodyPr>
            <a:normAutofit lnSpcReduction="10000"/>
          </a:bodyPr>
          <a:lstStyle/>
          <a:p>
            <a:r>
              <a:rPr lang="fr-FR" sz="2400" dirty="0" smtClean="0"/>
              <a:t>Les intolérances regroupent des entités cliniques variées. Elles peuvent être :</a:t>
            </a:r>
          </a:p>
          <a:p>
            <a:endParaRPr lang="fr-FR" sz="2400" dirty="0" smtClean="0"/>
          </a:p>
          <a:p>
            <a:r>
              <a:rPr lang="fr-FR" sz="2400" dirty="0" smtClean="0"/>
              <a:t>enzymatiques : déficit en </a:t>
            </a:r>
            <a:r>
              <a:rPr lang="fr-FR" sz="2400" dirty="0" err="1" smtClean="0"/>
              <a:t>disaccharidases</a:t>
            </a:r>
            <a:r>
              <a:rPr lang="fr-FR" sz="2400" dirty="0" smtClean="0"/>
              <a:t> comme la lactase (intolérance au lactose), la galactosémie, déficit en G6PD (favisme), la phénylcétonurie</a:t>
            </a:r>
            <a:r>
              <a:rPr lang="fr-FR" dirty="0" smtClean="0"/>
              <a:t>.</a:t>
            </a:r>
            <a:endParaRPr lang="fr-F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750" y="3140968"/>
            <a:ext cx="7488832" cy="350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136710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476672"/>
            <a:ext cx="8229600" cy="850106"/>
          </a:xfrm>
        </p:spPr>
        <p:txBody>
          <a:bodyPr/>
          <a:lstStyle/>
          <a:p>
            <a:r>
              <a:rPr lang="fr-FR" dirty="0" smtClean="0">
                <a:solidFill>
                  <a:srgbClr val="FF0000"/>
                </a:solidFill>
              </a:rPr>
              <a:t>Intolérance au lactose </a:t>
            </a:r>
            <a:endParaRPr lang="fr-FR" dirty="0">
              <a:solidFill>
                <a:srgbClr val="FF0000"/>
              </a:solidFill>
            </a:endParaRPr>
          </a:p>
        </p:txBody>
      </p:sp>
      <p:sp>
        <p:nvSpPr>
          <p:cNvPr id="3" name="Espace réservé du contenu 2"/>
          <p:cNvSpPr>
            <a:spLocks noGrp="1"/>
          </p:cNvSpPr>
          <p:nvPr>
            <p:ph idx="1"/>
          </p:nvPr>
        </p:nvSpPr>
        <p:spPr>
          <a:xfrm>
            <a:off x="323528" y="1772816"/>
            <a:ext cx="8424936" cy="4896544"/>
          </a:xfrm>
        </p:spPr>
        <p:txBody>
          <a:bodyPr>
            <a:normAutofit/>
          </a:bodyPr>
          <a:lstStyle/>
          <a:p>
            <a:r>
              <a:rPr lang="fr-FR" sz="2800" dirty="0" smtClean="0"/>
              <a:t>il existe des déficits enzymatiques ou déficiences enzymatiques qui entraînent une incapacité à digérer certains composants des aliments. </a:t>
            </a:r>
          </a:p>
          <a:p>
            <a:r>
              <a:rPr lang="fr-FR" sz="2800" dirty="0" smtClean="0"/>
              <a:t>Ils peuvent être génétiques, comme l’intolérance au fructose héréditaire et l’intolérance au galactose (galactosémie), ou acquis comme l’intolérance au lactose, à l’histamine, au saccharose, au sorbitol ou la malabsorption du fructose. </a:t>
            </a:r>
            <a:endParaRPr lang="fr-FR" dirty="0" smtClean="0"/>
          </a:p>
        </p:txBody>
      </p:sp>
    </p:spTree>
    <p:extLst>
      <p:ext uri="{BB962C8B-B14F-4D97-AF65-F5344CB8AC3E}">
        <p14:creationId xmlns:p14="http://schemas.microsoft.com/office/powerpoint/2010/main" val="425785862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7971" y="5486102"/>
            <a:ext cx="8229600" cy="922114"/>
          </a:xfrm>
        </p:spPr>
        <p:txBody>
          <a:bodyPr>
            <a:noAutofit/>
          </a:bodyPr>
          <a:lstStyle/>
          <a:p>
            <a:r>
              <a:rPr lang="fr-FR" sz="2800" dirty="0" smtClean="0">
                <a:solidFill>
                  <a:srgbClr val="FF0000"/>
                </a:solidFill>
              </a:rPr>
              <a:t>L’intolérance au lactose est assez fréquente dans le monde </a:t>
            </a:r>
            <a:endParaRPr lang="fr-FR" sz="2800" dirty="0">
              <a:solidFill>
                <a:srgbClr val="FF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726" y="188640"/>
            <a:ext cx="8136011" cy="4995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667923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0"/>
            <a:ext cx="8229600" cy="666328"/>
          </a:xfrm>
        </p:spPr>
        <p:txBody>
          <a:bodyPr>
            <a:normAutofit fontScale="90000"/>
          </a:bodyPr>
          <a:lstStyle/>
          <a:p>
            <a:r>
              <a:rPr lang="fr-FR" dirty="0" smtClean="0">
                <a:solidFill>
                  <a:srgbClr val="FF0000"/>
                </a:solidFill>
              </a:rPr>
              <a:t>Les symptômes </a:t>
            </a:r>
            <a:endParaRPr lang="fr-FR" dirty="0">
              <a:solidFill>
                <a:srgbClr val="FF0000"/>
              </a:solidFill>
            </a:endParaRPr>
          </a:p>
        </p:txBody>
      </p:sp>
      <p:sp>
        <p:nvSpPr>
          <p:cNvPr id="4" name="Espace réservé du contenu 3"/>
          <p:cNvSpPr>
            <a:spLocks noGrp="1"/>
          </p:cNvSpPr>
          <p:nvPr>
            <p:ph idx="1"/>
          </p:nvPr>
        </p:nvSpPr>
        <p:spPr>
          <a:xfrm>
            <a:off x="467544" y="908720"/>
            <a:ext cx="8229600" cy="1152128"/>
          </a:xfrm>
        </p:spPr>
        <p:txBody>
          <a:bodyPr>
            <a:normAutofit fontScale="92500"/>
          </a:bodyPr>
          <a:lstStyle/>
          <a:p>
            <a:r>
              <a:rPr lang="fr-FR" sz="2400" dirty="0" smtClean="0"/>
              <a:t>On estime que 25 % des personnes sont intolérantes  au lactose la plupart  d’entre  souffrent  d’un  ou  deux  de  ces  symptômes  qui peuvent apparaitre 15 mn après l’ingestion de lactose .</a:t>
            </a:r>
            <a:endParaRPr lang="fr-FR" sz="2400"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276872"/>
            <a:ext cx="7056784"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320295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60648"/>
            <a:ext cx="8229600" cy="810344"/>
          </a:xfrm>
        </p:spPr>
        <p:txBody>
          <a:bodyPr/>
          <a:lstStyle/>
          <a:p>
            <a:r>
              <a:rPr lang="fr-FR" dirty="0" smtClean="0">
                <a:solidFill>
                  <a:srgbClr val="FF0000"/>
                </a:solidFill>
              </a:rPr>
              <a:t>Le mécanisme</a:t>
            </a:r>
            <a:endParaRPr lang="fr-FR" dirty="0">
              <a:solidFill>
                <a:srgbClr val="FF0000"/>
              </a:solidFill>
            </a:endParaRPr>
          </a:p>
        </p:txBody>
      </p:sp>
      <p:sp>
        <p:nvSpPr>
          <p:cNvPr id="3" name="Espace réservé du contenu 2"/>
          <p:cNvSpPr>
            <a:spLocks noGrp="1"/>
          </p:cNvSpPr>
          <p:nvPr>
            <p:ph idx="1"/>
          </p:nvPr>
        </p:nvSpPr>
        <p:spPr>
          <a:xfrm>
            <a:off x="395536" y="1268760"/>
            <a:ext cx="8640960" cy="4824536"/>
          </a:xfrm>
        </p:spPr>
        <p:txBody>
          <a:bodyPr>
            <a:normAutofit/>
          </a:bodyPr>
          <a:lstStyle/>
          <a:p>
            <a:pPr marL="0" indent="0">
              <a:buNone/>
            </a:pPr>
            <a:r>
              <a:rPr lang="fr-FR" sz="2400" dirty="0" smtClean="0"/>
              <a:t>Le lactose est un glucide se trouvant quasi exclusivement dans le lait des mammifères. Il est dégradé dans le tube digestif par une enzyme appelée lactase qui le dissocie en galactose et en glucose. Elle est présente chez tout le monde durant l’enfance, mais, chez certaines personnes, la production se tarit à l’âge adulte. L'assimilation du lactose par l'individu se trouve alors réduite également. Le lactose excédentaire reste ainsi dans le tube digestif et est métabolisé par certains germes avec production de gaz et de certains composants expliquant les symptômes. Le déficit n’est cependant jamais absolu, permettant l’absorption d’une quantité limitée de lait sans que le sujet ne développe de symptômes</a:t>
            </a:r>
          </a:p>
        </p:txBody>
      </p:sp>
    </p:spTree>
    <p:extLst>
      <p:ext uri="{BB962C8B-B14F-4D97-AF65-F5344CB8AC3E}">
        <p14:creationId xmlns:p14="http://schemas.microsoft.com/office/powerpoint/2010/main" val="88752816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260648"/>
            <a:ext cx="8229600" cy="796950"/>
          </a:xfrm>
        </p:spPr>
        <p:txBody>
          <a:bodyPr>
            <a:normAutofit/>
          </a:bodyPr>
          <a:lstStyle/>
          <a:p>
            <a:r>
              <a:rPr lang="fr-FR" dirty="0" smtClean="0">
                <a:solidFill>
                  <a:srgbClr val="FF0000"/>
                </a:solidFill>
              </a:rPr>
              <a:t>Les causes</a:t>
            </a:r>
            <a:endParaRPr lang="fr-FR" dirty="0">
              <a:solidFill>
                <a:srgbClr val="FF0000"/>
              </a:solidFill>
            </a:endParaRPr>
          </a:p>
        </p:txBody>
      </p:sp>
      <p:sp>
        <p:nvSpPr>
          <p:cNvPr id="3" name="Espace réservé du contenu 2"/>
          <p:cNvSpPr>
            <a:spLocks noGrp="1"/>
          </p:cNvSpPr>
          <p:nvPr>
            <p:ph idx="1"/>
          </p:nvPr>
        </p:nvSpPr>
        <p:spPr>
          <a:xfrm>
            <a:off x="395536" y="1340768"/>
            <a:ext cx="8229600" cy="4032447"/>
          </a:xfrm>
        </p:spPr>
        <p:txBody>
          <a:bodyPr>
            <a:normAutofit fontScale="92500"/>
          </a:bodyPr>
          <a:lstStyle/>
          <a:p>
            <a:pPr marL="0" indent="0" fontAlgn="base">
              <a:buNone/>
            </a:pPr>
            <a:endParaRPr lang="fr-FR" b="1" i="1" dirty="0"/>
          </a:p>
          <a:p>
            <a:pPr fontAlgn="base"/>
            <a:r>
              <a:rPr lang="fr-FR" sz="2600" dirty="0"/>
              <a:t>Le déficit congénital en lactase, qui se traduit par l’absence complète de l’enzyme, est une affection rare dépistée à la naissance. Les symptômes sont graves. La cause la plus fréquente est la non-persistance de la lactase, du fait de la diminution de son expression pendant la petite enfance. </a:t>
            </a:r>
            <a:r>
              <a:rPr lang="fr-FR" sz="2600" dirty="0" smtClean="0"/>
              <a:t>Dans </a:t>
            </a:r>
            <a:r>
              <a:rPr lang="fr-FR" sz="2600" dirty="0"/>
              <a:t>les conditions normales, l’activité </a:t>
            </a:r>
            <a:r>
              <a:rPr lang="fr-FR" sz="2600" dirty="0" err="1"/>
              <a:t>lactasique</a:t>
            </a:r>
            <a:r>
              <a:rPr lang="fr-FR" sz="2600" dirty="0"/>
              <a:t> du nourrisson est maximale à l’accouchement puis diminue après l’âge de 2-3 ans pour atteindre un niveau faible mais stable vers l’âge de 5 à 10 ans (processus qui pourrait aider au sevrage).</a:t>
            </a:r>
          </a:p>
          <a:p>
            <a:endParaRPr lang="fr-FR" sz="3400" dirty="0"/>
          </a:p>
        </p:txBody>
      </p:sp>
    </p:spTree>
    <p:extLst>
      <p:ext uri="{BB962C8B-B14F-4D97-AF65-F5344CB8AC3E}">
        <p14:creationId xmlns:p14="http://schemas.microsoft.com/office/powerpoint/2010/main" val="172406685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54"/>
            <a:ext cx="8229600" cy="1143000"/>
          </a:xfrm>
        </p:spPr>
        <p:txBody>
          <a:bodyPr/>
          <a:lstStyle/>
          <a:p>
            <a:r>
              <a:rPr lang="fr-FR" dirty="0" smtClean="0">
                <a:solidFill>
                  <a:srgbClr val="FF0000"/>
                </a:solidFill>
              </a:rPr>
              <a:t>Le diagnostic</a:t>
            </a:r>
            <a:endParaRPr lang="fr-FR" dirty="0">
              <a:solidFill>
                <a:srgbClr val="FF0000"/>
              </a:solidFill>
            </a:endParaRPr>
          </a:p>
        </p:txBody>
      </p:sp>
      <p:sp>
        <p:nvSpPr>
          <p:cNvPr id="3" name="Espace réservé du contenu 2"/>
          <p:cNvSpPr>
            <a:spLocks noGrp="1"/>
          </p:cNvSpPr>
          <p:nvPr>
            <p:ph idx="1"/>
          </p:nvPr>
        </p:nvSpPr>
        <p:spPr>
          <a:xfrm>
            <a:off x="251520" y="1052736"/>
            <a:ext cx="3888432" cy="5073427"/>
          </a:xfrm>
        </p:spPr>
        <p:txBody>
          <a:bodyPr>
            <a:normAutofit lnSpcReduction="10000"/>
          </a:bodyPr>
          <a:lstStyle/>
          <a:p>
            <a:pPr marL="0" indent="0" fontAlgn="base">
              <a:buNone/>
            </a:pPr>
            <a:endParaRPr lang="fr-FR" b="1" i="1" dirty="0"/>
          </a:p>
          <a:p>
            <a:pPr fontAlgn="base"/>
            <a:r>
              <a:rPr lang="fr-FR" sz="2400" dirty="0"/>
              <a:t>Le diagnostic se fait à l’aide d’un test mesurant la quantité d’hydrogène expirée après l’absorption de 25 g de lactose. </a:t>
            </a:r>
            <a:endParaRPr lang="fr-FR" sz="2400" dirty="0" smtClean="0"/>
          </a:p>
          <a:p>
            <a:pPr fontAlgn="base"/>
            <a:r>
              <a:rPr lang="fr-FR" sz="2400" dirty="0" smtClean="0"/>
              <a:t>Une </a:t>
            </a:r>
            <a:r>
              <a:rPr lang="fr-FR" sz="2400" dirty="0"/>
              <a:t>concentration trop élevée montre que l’organisme n’a pas digéré le lactose et que celui-ci a fermenté dans la flore intestinale, d’où la production d’hydrogène.</a:t>
            </a:r>
          </a:p>
          <a:p>
            <a:endParaRPr lang="fr-F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556792"/>
            <a:ext cx="3491880" cy="4760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05452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3071"/>
            <a:ext cx="8229600" cy="850106"/>
          </a:xfrm>
        </p:spPr>
        <p:txBody>
          <a:bodyPr/>
          <a:lstStyle/>
          <a:p>
            <a:r>
              <a:rPr lang="fr-FR" dirty="0" smtClean="0">
                <a:solidFill>
                  <a:srgbClr val="FF0000"/>
                </a:solidFill>
              </a:rPr>
              <a:t>Régime alimentaire </a:t>
            </a:r>
            <a:endParaRPr lang="fr-FR" dirty="0">
              <a:solidFill>
                <a:srgbClr val="FF0000"/>
              </a:solidFill>
            </a:endParaRPr>
          </a:p>
        </p:txBody>
      </p:sp>
      <p:sp>
        <p:nvSpPr>
          <p:cNvPr id="3" name="Espace réservé du contenu 2"/>
          <p:cNvSpPr>
            <a:spLocks noGrp="1"/>
          </p:cNvSpPr>
          <p:nvPr>
            <p:ph idx="1"/>
          </p:nvPr>
        </p:nvSpPr>
        <p:spPr>
          <a:xfrm>
            <a:off x="462372" y="764704"/>
            <a:ext cx="8363272" cy="3024335"/>
          </a:xfrm>
        </p:spPr>
        <p:txBody>
          <a:bodyPr>
            <a:normAutofit fontScale="70000" lnSpcReduction="20000"/>
          </a:bodyPr>
          <a:lstStyle/>
          <a:p>
            <a:pPr marL="0" indent="0">
              <a:buNone/>
            </a:pPr>
            <a:endParaRPr lang="fr-FR" dirty="0"/>
          </a:p>
          <a:p>
            <a:r>
              <a:rPr lang="fr-FR" dirty="0"/>
              <a:t>Dans un cas d’intolérance au lactose, il est nécessaire d’adapter son régime alimentaire en fonction du niveau de tolérance au lactose correspondant. Pour cela, une limitation plutôt qu’une suppression des aliments lactés est conseillée. C’est ce qu’on appelle l’éviction.</a:t>
            </a:r>
          </a:p>
          <a:p>
            <a:r>
              <a:rPr lang="fr-FR" dirty="0"/>
              <a:t>Avant de procéder à un quelconque régime, il est préférable de procéder en premier lieu à l’évaluation du niveau d’intolérance de l’individu. Le suivi doit être idéalement assisté par un diététicien ou un nutritionniste. Pour déterminer le degré d’intolérance, voici quelques étapes à suivre :</a:t>
            </a:r>
          </a:p>
          <a:p>
            <a:endParaRPr lang="fr-F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933056"/>
            <a:ext cx="8064896"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902981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Conclusion </a:t>
            </a:r>
            <a:endParaRPr lang="fr-FR" dirty="0">
              <a:solidFill>
                <a:srgbClr val="FF0000"/>
              </a:solidFill>
            </a:endParaRPr>
          </a:p>
        </p:txBody>
      </p:sp>
      <p:sp>
        <p:nvSpPr>
          <p:cNvPr id="3" name="Espace réservé du contenu 2"/>
          <p:cNvSpPr>
            <a:spLocks noGrp="1"/>
          </p:cNvSpPr>
          <p:nvPr>
            <p:ph idx="1"/>
          </p:nvPr>
        </p:nvSpPr>
        <p:spPr>
          <a:xfrm>
            <a:off x="457200" y="1600201"/>
            <a:ext cx="8229600" cy="3412975"/>
          </a:xfrm>
        </p:spPr>
        <p:txBody>
          <a:bodyPr>
            <a:normAutofit fontScale="92500"/>
          </a:bodyPr>
          <a:lstStyle/>
          <a:p>
            <a:r>
              <a:rPr lang="fr-FR" dirty="0"/>
              <a:t> </a:t>
            </a:r>
            <a:r>
              <a:rPr lang="fr-FR" sz="2600" dirty="0"/>
              <a:t>Quand on pense à des allergies alimentaires, imaginez que nous a privés de nourriture ingérée </a:t>
            </a:r>
            <a:endParaRPr lang="fr-FR" sz="2600" dirty="0" smtClean="0"/>
          </a:p>
          <a:p>
            <a:r>
              <a:rPr lang="fr-FR" sz="2600" dirty="0" smtClean="0"/>
              <a:t> </a:t>
            </a:r>
            <a:r>
              <a:rPr lang="fr-FR" sz="2600" dirty="0"/>
              <a:t>Mais l'aspect positif de la nourriture peut compenser le nous interdit un autre élément, porte le même structure similaire </a:t>
            </a:r>
            <a:endParaRPr lang="fr-FR" sz="2600" dirty="0" smtClean="0"/>
          </a:p>
          <a:p>
            <a:r>
              <a:rPr lang="fr-FR" sz="2600" dirty="0" smtClean="0"/>
              <a:t>Sensibilité </a:t>
            </a:r>
            <a:r>
              <a:rPr lang="fr-FR" sz="2600" dirty="0"/>
              <a:t>alimentaire varient selon l'âge (enfant ou adulte ), mais il est convenu que la chose ne compense pas pour la santé humaine à tout prix à pétrir doit préserver </a:t>
            </a:r>
            <a:r>
              <a:rPr lang="fr-FR" dirty="0" smtClean="0"/>
              <a:t>.</a:t>
            </a:r>
            <a:endParaRPr lang="fr-FR" dirty="0"/>
          </a:p>
        </p:txBody>
      </p:sp>
    </p:spTree>
    <p:extLst>
      <p:ext uri="{BB962C8B-B14F-4D97-AF65-F5344CB8AC3E}">
        <p14:creationId xmlns:p14="http://schemas.microsoft.com/office/powerpoint/2010/main" val="1880995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490066"/>
          </a:xfrm>
        </p:spPr>
        <p:txBody>
          <a:bodyPr>
            <a:normAutofit fontScale="90000"/>
          </a:bodyPr>
          <a:lstStyle/>
          <a:p>
            <a:r>
              <a:rPr lang="fr-FR" dirty="0" smtClean="0"/>
              <a:t>Diabète</a:t>
            </a:r>
            <a:endParaRPr lang="fr-FR" dirty="0"/>
          </a:p>
        </p:txBody>
      </p:sp>
      <p:sp>
        <p:nvSpPr>
          <p:cNvPr id="3" name="Espace réservé du contenu 2"/>
          <p:cNvSpPr>
            <a:spLocks noGrp="1"/>
          </p:cNvSpPr>
          <p:nvPr>
            <p:ph idx="1"/>
          </p:nvPr>
        </p:nvSpPr>
        <p:spPr>
          <a:xfrm>
            <a:off x="0" y="476672"/>
            <a:ext cx="9144000" cy="6381328"/>
          </a:xfrm>
        </p:spPr>
        <p:txBody>
          <a:bodyPr>
            <a:normAutofit fontScale="62500" lnSpcReduction="20000"/>
          </a:bodyPr>
          <a:lstStyle/>
          <a:p>
            <a:pPr marL="0" indent="0" algn="just">
              <a:buNone/>
            </a:pPr>
            <a:r>
              <a:rPr lang="fr-FR" dirty="0" smtClean="0"/>
              <a:t>1 Le diabète est une maladie liée à une certaine hormone : l’insuline. • Dans le cas du diabète de t1, le corps ne parvient plus à produire de l’insuline • Dans le cas du diabète de t2, qui est beaucoup plus courant, le corps ne parvient plus à répondre de manière adéquate à l’insuline. Le diabète peut entraîner de sérieuses complications, notamment la cécité, une insuffisance rénale, des maladies cardiaques et des attaques cérébrales. Dans le cas du diabète de type 2, des changements dans le mode de vie sont nécessaires pour prévenir et affronter la maladie. A l’heure actuelle, on estime à environ 150 millions le nombre de cas de diabètes à travers le monde, mais ce nombre devrait doubler d’ici 2025. </a:t>
            </a:r>
          </a:p>
          <a:p>
            <a:pPr marL="0" indent="0" algn="just">
              <a:buNone/>
            </a:pPr>
            <a:r>
              <a:rPr lang="fr-FR" dirty="0" smtClean="0"/>
              <a:t>2 Les modes de vie sédentaires et la surcharge pondérale augmentent les risques de développer un diabète de t2, surtout quand l’excès de graisse est stocké dans l’abdomen. </a:t>
            </a:r>
          </a:p>
          <a:p>
            <a:pPr marL="0" indent="0" algn="just">
              <a:buNone/>
            </a:pPr>
            <a:r>
              <a:rPr lang="fr-FR" dirty="0" smtClean="0"/>
              <a:t>3 L’excès de graisse dans l’abdomen peut contribuer au développement de la résistance à l’insuline, un trouble qui sous-tend la majorité des cas de diabète de t2. Les enfants de mères ayant souffert de diabète pendant leur grossesse présentent aussi un risque élevé de devenir obèse ou de développer un diabète de t2 pendant l’enfance. La consommation de graisses saturées peut augmenter le risque de développer ce type de diabète. </a:t>
            </a:r>
          </a:p>
          <a:p>
            <a:pPr marL="0" indent="0" algn="just">
              <a:buNone/>
            </a:pPr>
            <a:r>
              <a:rPr lang="fr-FR" dirty="0" smtClean="0"/>
              <a:t>4 Les efforts visant à prévenir la prise de poids excessive et les maladies cardiovasculaires peuvent aussi réduire le risque de développer un diabète. On peut citer comme exemples mesures telles que : maintenir un poids sain, s’adonner à une activité physique modérée (par exemple, marcher) pendant au moins une heure la plupart des jours de la semaine, consommer une quantité suffisante de fibres de fruits, légumes et céréales complètes, ou encore réduire la consommation de graisses saturées.</a:t>
            </a:r>
            <a:endParaRPr lang="fr-FR" dirty="0"/>
          </a:p>
        </p:txBody>
      </p:sp>
    </p:spTree>
    <p:extLst>
      <p:ext uri="{BB962C8B-B14F-4D97-AF65-F5344CB8AC3E}">
        <p14:creationId xmlns:p14="http://schemas.microsoft.com/office/powerpoint/2010/main" val="1037684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562074"/>
          </a:xfrm>
        </p:spPr>
        <p:txBody>
          <a:bodyPr>
            <a:normAutofit fontScale="90000"/>
          </a:bodyPr>
          <a:lstStyle/>
          <a:p>
            <a:r>
              <a:rPr lang="fr-FR" dirty="0" smtClean="0"/>
              <a:t>Maladies cardiovasculaires</a:t>
            </a:r>
            <a:endParaRPr lang="fr-FR" dirty="0"/>
          </a:p>
        </p:txBody>
      </p:sp>
      <p:sp>
        <p:nvSpPr>
          <p:cNvPr id="3" name="Espace réservé du contenu 2"/>
          <p:cNvSpPr>
            <a:spLocks noGrp="1"/>
          </p:cNvSpPr>
          <p:nvPr>
            <p:ph idx="1"/>
          </p:nvPr>
        </p:nvSpPr>
        <p:spPr>
          <a:xfrm>
            <a:off x="0" y="620688"/>
            <a:ext cx="9144000" cy="6237312"/>
          </a:xfrm>
        </p:spPr>
        <p:txBody>
          <a:bodyPr>
            <a:normAutofit fontScale="55000" lnSpcReduction="20000"/>
          </a:bodyPr>
          <a:lstStyle/>
          <a:p>
            <a:pPr marL="0" indent="0" algn="just">
              <a:buNone/>
            </a:pPr>
            <a:r>
              <a:rPr lang="fr-FR" dirty="0" smtClean="0"/>
              <a:t>1 Les maladies cardiovasculaires représentent un fardeau de plus en plus lourd sur la santé mondiale, du fait, entre autres, des changements actuels en termes de mode de vie. Aujourd’hui, on estime qu‘un tiers des décès dans le monde est dû aux maladies qui affectent le cœur et les vaisseaux sanguins. </a:t>
            </a:r>
          </a:p>
          <a:p>
            <a:pPr marL="0" indent="0" algn="just">
              <a:buNone/>
            </a:pPr>
            <a:r>
              <a:rPr lang="fr-FR" dirty="0" smtClean="0"/>
              <a:t>2 Les facteurs de risque tels qu’une mauvaise alimentation, le manque d’exercice, ou encore la consommation de tabac ont tendance à s’accumuler avec le temps et à augmenter le risque global de développer des maladies cardiovasculaires. </a:t>
            </a:r>
          </a:p>
          <a:p>
            <a:pPr marL="0" indent="0" algn="just">
              <a:buNone/>
            </a:pPr>
            <a:r>
              <a:rPr lang="fr-FR" dirty="0" smtClean="0"/>
              <a:t>3 Il a été démontré que certaines graisses alimentaires augmentent le risque de développer des maladies cardiovasculaires, plus particulièrement les graisses présentes dans les produits laitiers, la viande et les huiles hydrogénées, (comme certaines margarines). D’autres graisses alimentaires, telles que celles que l’on retrouve dans les huiles de soja et de tournesol, peuvent diminuer ce risque. L’huile de poisson (présente dans les poissons gras) est également bénéfique. Consommer beaucoup de sel peut augmenter la pression artérielle ainsi que le risque d’attaques cérébrales et de maladies des artères coronaires. Une alimentation riche en fibres et céréales complètes, par contre, peut réduire le risque de développer des maladies des artères coronaires. </a:t>
            </a:r>
          </a:p>
          <a:p>
            <a:pPr marL="0" indent="0" algn="just">
              <a:buNone/>
            </a:pPr>
            <a:r>
              <a:rPr lang="fr-FR" dirty="0" smtClean="0"/>
              <a:t>4 Un régime riche en fruits, légumes et poissons peut contribuer à une bonne santé cardiovasculaire et réduire le risque de développer certaines maladies cardiovasculaires. La consommation d’alcool devrait être limitée étant donné les risques pour la santé, notamment la santé cardiovasculaire. </a:t>
            </a:r>
          </a:p>
          <a:p>
            <a:pPr marL="0" indent="0" algn="just">
              <a:buNone/>
            </a:pPr>
            <a:r>
              <a:rPr lang="fr-FR" dirty="0" smtClean="0"/>
              <a:t>5 Afin de prévenir les maladies cardiovasculaires, il convient de limiter la consommation de graisses provenant des produits laitiers, de la viande et de certaines graisses de cuisson. Il est conseillé de manger entre 400 et 500 g de fruits et légumes chaque jour, et du poisson une ou deux fois par semaine. Limiter la consommation de sel à 5 g par jour et faire un minimum de 30 minutes d’exercice par jour sont également bénéfiques pour la santé cardiovasculaire.</a:t>
            </a:r>
            <a:endParaRPr lang="fr-FR" dirty="0"/>
          </a:p>
        </p:txBody>
      </p:sp>
    </p:spTree>
    <p:extLst>
      <p:ext uri="{BB962C8B-B14F-4D97-AF65-F5344CB8AC3E}">
        <p14:creationId xmlns:p14="http://schemas.microsoft.com/office/powerpoint/2010/main" val="1999490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0"/>
            <a:ext cx="8229600" cy="490066"/>
          </a:xfrm>
        </p:spPr>
        <p:txBody>
          <a:bodyPr>
            <a:normAutofit fontScale="90000"/>
          </a:bodyPr>
          <a:lstStyle/>
          <a:p>
            <a:r>
              <a:rPr lang="fr-FR" dirty="0" smtClean="0"/>
              <a:t>Cancer</a:t>
            </a:r>
            <a:endParaRPr lang="fr-FR" dirty="0"/>
          </a:p>
        </p:txBody>
      </p:sp>
      <p:sp>
        <p:nvSpPr>
          <p:cNvPr id="3" name="Espace réservé du contenu 2"/>
          <p:cNvSpPr>
            <a:spLocks noGrp="1"/>
          </p:cNvSpPr>
          <p:nvPr>
            <p:ph idx="1"/>
          </p:nvPr>
        </p:nvSpPr>
        <p:spPr>
          <a:xfrm>
            <a:off x="0" y="548680"/>
            <a:ext cx="9144000" cy="6309320"/>
          </a:xfrm>
        </p:spPr>
        <p:txBody>
          <a:bodyPr>
            <a:normAutofit fontScale="62500" lnSpcReduction="20000"/>
          </a:bodyPr>
          <a:lstStyle/>
          <a:p>
            <a:pPr marL="0" indent="0" algn="just">
              <a:buNone/>
            </a:pPr>
            <a:r>
              <a:rPr lang="fr-FR" dirty="0" smtClean="0"/>
              <a:t>1 Avec le vieillissement de la population, le cancer est un problème croissant et une cause majeure de mortalité. En plus de la fumée du tabac, qui est la cause prouvée de cancer la plus courante, d’autres facteurs, identifiés ou non, jouent également un rôle dans le développement de cancers. </a:t>
            </a:r>
          </a:p>
          <a:p>
            <a:pPr marL="0" indent="0" algn="just">
              <a:buNone/>
            </a:pPr>
            <a:r>
              <a:rPr lang="fr-FR" dirty="0" smtClean="0"/>
              <a:t>2 On estime que les facteurs alimentaires sont responsables pour un tiers des cancers dans les pays industrialisés, ce qui fait de l’alimentation la seconde cause en principe évitable de cancer, juste après le tabac. Le risque de développer un cancer peut augmenter en raison de facteurs tels que l’obésité, une consommation élevée d’alcool ou de viandes en conserves, et une manque d’activité physique. </a:t>
            </a:r>
          </a:p>
          <a:p>
            <a:pPr marL="0" indent="0" algn="just">
              <a:buNone/>
            </a:pPr>
            <a:r>
              <a:rPr lang="fr-FR" dirty="0" smtClean="0"/>
              <a:t>3 Le cancer de l’estomac et le cancer du foie sont plus courants dans certaines régions en voie de développement. Pour le cancer du foie, la consommation excessive d’alcool est le principal facteur alimentaire de risque, tandis que pour le cancer de l’estomac, c’est la consommation élevée d’aliments salés en conserves qui peut en augmenter le risque. Cependant, on sait que certaines infections jouent également un rôle. </a:t>
            </a:r>
          </a:p>
          <a:p>
            <a:pPr marL="0" indent="0" algn="just">
              <a:buNone/>
            </a:pPr>
            <a:r>
              <a:rPr lang="fr-FR" dirty="0" smtClean="0"/>
              <a:t>4 Certains aspects liés au régime alimentaire occidental et à l’obésité pourraient contribuer à un risque accru de développer un cancer, comme le cancer colorectal, le cancer du pancréas, le cancer du sein, ou encore le cancer de la prostate. Ces types de cancers sont plus courants dans les pays développés. </a:t>
            </a:r>
          </a:p>
          <a:p>
            <a:pPr marL="0" indent="0" algn="just">
              <a:buNone/>
            </a:pPr>
            <a:r>
              <a:rPr lang="fr-FR" dirty="0" smtClean="0"/>
              <a:t>5 Le risque de développer certains types de cancers peut être réduit par exemple en maintenant un indice de masse corporelle (IMC) sain, en s’adonnant à une heure d’exercice physique par jour (comme la marche rapide), en limitant sa consommation d’alcool et de sel, en consommant suffisamment de fruits et légumes et en évitant de manger des aliments à très haute température. </a:t>
            </a:r>
            <a:endParaRPr lang="fr-FR" dirty="0"/>
          </a:p>
        </p:txBody>
      </p:sp>
    </p:spTree>
    <p:extLst>
      <p:ext uri="{BB962C8B-B14F-4D97-AF65-F5344CB8AC3E}">
        <p14:creationId xmlns:p14="http://schemas.microsoft.com/office/powerpoint/2010/main" val="3673595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0"/>
            <a:ext cx="8229600" cy="562074"/>
          </a:xfrm>
        </p:spPr>
        <p:txBody>
          <a:bodyPr>
            <a:normAutofit fontScale="90000"/>
          </a:bodyPr>
          <a:lstStyle/>
          <a:p>
            <a:r>
              <a:rPr lang="fr-FR" dirty="0" smtClean="0"/>
              <a:t>9. Maladies dentaires</a:t>
            </a:r>
            <a:endParaRPr lang="fr-FR" dirty="0"/>
          </a:p>
        </p:txBody>
      </p:sp>
      <p:sp>
        <p:nvSpPr>
          <p:cNvPr id="3" name="Espace réservé du contenu 2"/>
          <p:cNvSpPr>
            <a:spLocks noGrp="1"/>
          </p:cNvSpPr>
          <p:nvPr>
            <p:ph idx="1"/>
          </p:nvPr>
        </p:nvSpPr>
        <p:spPr>
          <a:xfrm>
            <a:off x="0" y="476672"/>
            <a:ext cx="9144000" cy="6381328"/>
          </a:xfrm>
        </p:spPr>
        <p:txBody>
          <a:bodyPr>
            <a:normAutofit fontScale="62500" lnSpcReduction="20000"/>
          </a:bodyPr>
          <a:lstStyle/>
          <a:p>
            <a:pPr marL="0" indent="0" algn="just">
              <a:buNone/>
            </a:pPr>
            <a:r>
              <a:rPr lang="fr-FR" dirty="0"/>
              <a:t>+</a:t>
            </a:r>
            <a:r>
              <a:rPr lang="fr-FR" dirty="0" smtClean="0"/>
              <a:t> Les maladies dentaires, comme les caries et les maladies des gencives représentent un coût important pour les services de soin de santé. Bien que les caries soient devenues moins fréquentes au cours des 30 dernières années, on s’attend à ce que le nombre de personnes qui développent des maladies dentaires augmente étant donné que les gens vivent plus longtemps. Cela constitue surtout un problème dans les pays où la consommation de sucre est croissante et où l’exposition au fluor pourrait ne pas être adéquate. </a:t>
            </a:r>
          </a:p>
          <a:p>
            <a:pPr marL="0" indent="0" algn="just">
              <a:buNone/>
            </a:pPr>
            <a:r>
              <a:rPr lang="fr-FR" dirty="0" smtClean="0"/>
              <a:t>+ L’alimentation est un facteur de risque important de développement de maladies dentaires. L’apparition de caries requiert la présence tant de sucres (provenant des aliments) que de bactéries. Les acides de certains aliments et de certaines boissons peuvent aussi attaquer la surface des dents. </a:t>
            </a:r>
          </a:p>
          <a:p>
            <a:pPr marL="0" indent="0" algn="just">
              <a:buNone/>
            </a:pPr>
            <a:r>
              <a:rPr lang="fr-FR" dirty="0"/>
              <a:t>+</a:t>
            </a:r>
            <a:r>
              <a:rPr lang="fr-FR" dirty="0" smtClean="0"/>
              <a:t>La consommation de sucre est le facteur le plus important dans le développement des caries. Des études ont révélé un lien étroit entre la quantité et la fréquence de la consommation de sucre, d’une part, et le développement de caries, d’autre part. </a:t>
            </a:r>
          </a:p>
          <a:p>
            <a:pPr marL="0" indent="0" algn="just">
              <a:buNone/>
            </a:pPr>
            <a:r>
              <a:rPr lang="fr-FR" dirty="0"/>
              <a:t>+</a:t>
            </a:r>
            <a:r>
              <a:rPr lang="fr-FR" dirty="0" smtClean="0"/>
              <a:t>La mesure préventive la plus efficace contre les caries est une exposition adéquate au fluor, mais il convient également de limiter la consommation de sucre pour réduire davantage les risques. Manger certains aliments comme le fromage peut stimuler la production de salive, qui offre une protection contre le développement de caries. Les bébés nourris au sein ont tendance à avoir moins de caries durant la petite enfance que les bébés nourris au lait maternisé.</a:t>
            </a:r>
          </a:p>
          <a:p>
            <a:pPr marL="0" indent="0" algn="just">
              <a:buNone/>
            </a:pPr>
            <a:r>
              <a:rPr lang="fr-FR" dirty="0"/>
              <a:t>+</a:t>
            </a:r>
            <a:r>
              <a:rPr lang="fr-FR" dirty="0" smtClean="0"/>
              <a:t>Les principales recommandations alimentaires pour réduire le risque de développer des maladies dentaires sont : limiter la quantité et la fréquence de consommation de sucres libres, garantir une exposition adéquate au fluor et éviter certaines carences nutritionnelles.</a:t>
            </a:r>
            <a:endParaRPr lang="fr-FR" dirty="0"/>
          </a:p>
        </p:txBody>
      </p:sp>
    </p:spTree>
    <p:extLst>
      <p:ext uri="{BB962C8B-B14F-4D97-AF65-F5344CB8AC3E}">
        <p14:creationId xmlns:p14="http://schemas.microsoft.com/office/powerpoint/2010/main" val="2206250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1266"/>
            <a:ext cx="8229600" cy="418058"/>
          </a:xfrm>
        </p:spPr>
        <p:txBody>
          <a:bodyPr>
            <a:normAutofit fontScale="90000"/>
          </a:bodyPr>
          <a:lstStyle/>
          <a:p>
            <a:r>
              <a:rPr lang="fr-FR" dirty="0" smtClean="0"/>
              <a:t>10. Ostéoporose</a:t>
            </a:r>
            <a:endParaRPr lang="fr-FR" dirty="0"/>
          </a:p>
        </p:txBody>
      </p:sp>
      <p:sp>
        <p:nvSpPr>
          <p:cNvPr id="3" name="Espace réservé du contenu 2"/>
          <p:cNvSpPr>
            <a:spLocks noGrp="1"/>
          </p:cNvSpPr>
          <p:nvPr>
            <p:ph idx="1"/>
          </p:nvPr>
        </p:nvSpPr>
        <p:spPr>
          <a:xfrm>
            <a:off x="0" y="692696"/>
            <a:ext cx="9144000" cy="6048672"/>
          </a:xfrm>
        </p:spPr>
        <p:txBody>
          <a:bodyPr>
            <a:normAutofit fontScale="62500" lnSpcReduction="20000"/>
          </a:bodyPr>
          <a:lstStyle/>
          <a:p>
            <a:pPr marL="0" indent="0" algn="just">
              <a:buNone/>
            </a:pPr>
            <a:r>
              <a:rPr lang="fr-FR" dirty="0" smtClean="0"/>
              <a:t>+ L’ostéoporose, qui touche des millions de personnes à travers le monde, est une maladie qui provoque la fragilité des os et, par conséquent, une augmentation du risque de fracture des os. Le risque de développer l’ostéoporose augmente avec l’âge et peut conduire à la maladie, l’invalidité, voire même à une mort prématurée. Le risque de fractures du col du fémur et des vertèbres augmente de manière exponentielle avec l’âge. Dans les pays où les fractures sont fréquentes, celles-ci touchent plus souvent les femmes que les hommes. Au total, environ 1,66 million de fractures du col du fémur se produisent chaque année, et on s’attend à ce que ce nombre augmente dans le futur. </a:t>
            </a:r>
          </a:p>
          <a:p>
            <a:pPr marL="0" indent="0" algn="just">
              <a:buNone/>
            </a:pPr>
            <a:r>
              <a:rPr lang="fr-FR" dirty="0" smtClean="0"/>
              <a:t>+ Les carences en calcium et en vitamine D augmentent le risque d’ostéoporose chez les personnes âgées. D’autres facteurs alimentaires et l’activité physique peuvent réduire le risque d’ostéoporose, tandis qu’une faible masse corporelle et une forte consommation d’alcool augmentent ce risque. </a:t>
            </a:r>
          </a:p>
          <a:p>
            <a:pPr marL="0" indent="0" algn="just">
              <a:buNone/>
            </a:pPr>
            <a:r>
              <a:rPr lang="fr-FR" dirty="0" smtClean="0"/>
              <a:t>+ Une alimentation plus riche en calcium et vitamines D permettrait de réduire le risque d’ostéoporose chez les personnes âgées. Cependant, ces mesures préventives devraient se concentrer sur les groupes de population qui présentent un risque élevé de souffrir de fractures liées à l’ostéoporose. S’exposer plus au soleil (source de vitamines D), faire davantage d’exercice physique, manger plus de fruits et légumes et diminuer sa consommation d’alcool et de sel sont quelques exemples d’autres mesures de précaution.</a:t>
            </a:r>
            <a:endParaRPr lang="fr-FR" dirty="0"/>
          </a:p>
        </p:txBody>
      </p:sp>
    </p:spTree>
    <p:extLst>
      <p:ext uri="{BB962C8B-B14F-4D97-AF65-F5344CB8AC3E}">
        <p14:creationId xmlns:p14="http://schemas.microsoft.com/office/powerpoint/2010/main" val="463686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16632"/>
            <a:ext cx="8229600" cy="418058"/>
          </a:xfrm>
        </p:spPr>
        <p:txBody>
          <a:bodyPr>
            <a:normAutofit fontScale="90000"/>
          </a:bodyPr>
          <a:lstStyle/>
          <a:p>
            <a:r>
              <a:rPr lang="fr-FR" dirty="0" smtClean="0"/>
              <a:t>Conclusion</a:t>
            </a:r>
            <a:endParaRPr lang="fr-FR" dirty="0"/>
          </a:p>
        </p:txBody>
      </p:sp>
      <p:sp>
        <p:nvSpPr>
          <p:cNvPr id="3" name="Espace réservé du contenu 2"/>
          <p:cNvSpPr>
            <a:spLocks noGrp="1"/>
          </p:cNvSpPr>
          <p:nvPr>
            <p:ph idx="1"/>
          </p:nvPr>
        </p:nvSpPr>
        <p:spPr>
          <a:xfrm>
            <a:off x="0" y="692696"/>
            <a:ext cx="9144000" cy="6165304"/>
          </a:xfrm>
        </p:spPr>
        <p:txBody>
          <a:bodyPr>
            <a:normAutofit fontScale="70000" lnSpcReduction="20000"/>
          </a:bodyPr>
          <a:lstStyle/>
          <a:p>
            <a:pPr marL="0" indent="0" algn="just">
              <a:buNone/>
            </a:pPr>
            <a:r>
              <a:rPr lang="fr-FR" dirty="0" smtClean="0"/>
              <a:t>Les maladies chroniques sont très répandues et représentent un coût important pour la société puisqu’elles sont la cause de mortalité la plus courante. Elles comprennent entre autres : • L’obésité • Le diabète • Les maladies cardiovasculaires • Le cancer • Les maladies dentaires • L’ostéoporose </a:t>
            </a:r>
          </a:p>
          <a:p>
            <a:pPr marL="0" indent="0" algn="just">
              <a:buNone/>
            </a:pPr>
            <a:r>
              <a:rPr lang="fr-FR" dirty="0" smtClean="0"/>
              <a:t> Les maladies chroniques sont en grande partie évitables en adoptant un mode de vie sain comprenant un régime alimentaire équilibré et une activité physique régulière. </a:t>
            </a:r>
          </a:p>
          <a:p>
            <a:pPr marL="0" indent="0" algn="just">
              <a:buNone/>
            </a:pPr>
            <a:r>
              <a:rPr lang="fr-FR" dirty="0" smtClean="0"/>
              <a:t>L’OMS propose des lignes directrices pour une alimentation équilibrée moyenne (au niveau de la population) :</a:t>
            </a:r>
          </a:p>
          <a:p>
            <a:pPr marL="0" indent="0" algn="just">
              <a:buNone/>
            </a:pPr>
            <a:r>
              <a:rPr lang="fr-FR" dirty="0" smtClean="0"/>
              <a:t>• La consommation totale de graisses devrait représenter 15 à 30 % de l’apport énergétique de l’alimentation total. </a:t>
            </a:r>
          </a:p>
          <a:p>
            <a:pPr marL="0" indent="0" algn="just">
              <a:buNone/>
            </a:pPr>
            <a:r>
              <a:rPr lang="fr-FR" dirty="0" smtClean="0"/>
              <a:t>• Les sucres libres, tels que ceux présents dans les sodas ou jus de fruits et dans de nombreux aliments transformés, devraient représenter moins de 10% de l’apport énergétique de l’alimentation total. (Remarque [voir Annexe 2, p. 11] ). </a:t>
            </a:r>
          </a:p>
          <a:p>
            <a:pPr marL="0" indent="0" algn="just">
              <a:buNone/>
            </a:pPr>
            <a:r>
              <a:rPr lang="fr-FR" dirty="0" smtClean="0"/>
              <a:t>• Notre alimentation quotidienne devrait comprendre au moins 400g de fruits et légumes.</a:t>
            </a:r>
          </a:p>
          <a:p>
            <a:pPr marL="0" indent="0" algn="just">
              <a:buNone/>
            </a:pPr>
            <a:r>
              <a:rPr lang="fr-FR" dirty="0" smtClean="0"/>
              <a:t>En général, le meilleur moyen de réduire les risques de développer des maladies chroniques est d’adopter un mode de vie conjuguant activité physique, alimentation variée et interactions sociales. </a:t>
            </a:r>
            <a:endParaRPr lang="fr-FR" dirty="0"/>
          </a:p>
        </p:txBody>
      </p:sp>
    </p:spTree>
    <p:extLst>
      <p:ext uri="{BB962C8B-B14F-4D97-AF65-F5344CB8AC3E}">
        <p14:creationId xmlns:p14="http://schemas.microsoft.com/office/powerpoint/2010/main" val="2430058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59751" y="71415"/>
            <a:ext cx="8038868" cy="369332"/>
          </a:xfrm>
          <a:prstGeom prst="rect">
            <a:avLst/>
          </a:prstGeom>
        </p:spPr>
        <p:txBody>
          <a:bodyPr wrap="square">
            <a:spAutoFit/>
          </a:bodyPr>
          <a:lstStyle/>
          <a:p>
            <a:pPr algn="ctr"/>
            <a:r>
              <a:rPr lang="fr-FR" b="1" spc="300" dirty="0" smtClean="0"/>
              <a:t>RÉPUBLIQUE ALGÉRIENNE DÉMOCRATIQUE ET POPULAIRE</a:t>
            </a:r>
            <a:endParaRPr lang="fr-FR" b="1" spc="300" dirty="0"/>
          </a:p>
        </p:txBody>
      </p:sp>
      <p:sp>
        <p:nvSpPr>
          <p:cNvPr id="9" name="Rectangle 8"/>
          <p:cNvSpPr/>
          <p:nvPr/>
        </p:nvSpPr>
        <p:spPr>
          <a:xfrm>
            <a:off x="831317" y="415334"/>
            <a:ext cx="7636963" cy="584775"/>
          </a:xfrm>
          <a:prstGeom prst="rect">
            <a:avLst/>
          </a:prstGeom>
        </p:spPr>
        <p:txBody>
          <a:bodyPr wrap="none">
            <a:spAutoFit/>
          </a:bodyPr>
          <a:lstStyle/>
          <a:p>
            <a:pPr algn="ctr"/>
            <a:r>
              <a:rPr lang="fr-FR" sz="3200" b="1" dirty="0" smtClean="0"/>
              <a:t>UNIVERSITÉ ABOU BAKR BELKAID-TLEMCEN</a:t>
            </a:r>
            <a:endParaRPr lang="fr-FR" sz="3200" b="1" dirty="0"/>
          </a:p>
        </p:txBody>
      </p:sp>
      <p:sp>
        <p:nvSpPr>
          <p:cNvPr id="10" name="Rectangle 9"/>
          <p:cNvSpPr/>
          <p:nvPr/>
        </p:nvSpPr>
        <p:spPr>
          <a:xfrm>
            <a:off x="715258" y="926412"/>
            <a:ext cx="7959230" cy="430887"/>
          </a:xfrm>
          <a:prstGeom prst="rect">
            <a:avLst/>
          </a:prstGeom>
        </p:spPr>
        <p:txBody>
          <a:bodyPr wrap="none">
            <a:spAutoFit/>
          </a:bodyPr>
          <a:lstStyle/>
          <a:p>
            <a:pPr lvl="0" algn="ctr" defTabSz="914400" fontAlgn="base">
              <a:spcBef>
                <a:spcPct val="0"/>
              </a:spcBef>
              <a:spcAft>
                <a:spcPct val="0"/>
              </a:spcAft>
              <a:defRPr/>
            </a:pPr>
            <a:r>
              <a:rPr lang="fr-FR" sz="2200" b="1" kern="0" spc="300" dirty="0" smtClean="0"/>
              <a:t>FACULTÉ DES SCIENCES DE LA NATURE ET DE LA VIE</a:t>
            </a:r>
            <a:endParaRPr lang="fr-FR" sz="2200" b="1" kern="0" spc="300" dirty="0"/>
          </a:p>
        </p:txBody>
      </p:sp>
      <p:sp>
        <p:nvSpPr>
          <p:cNvPr id="11" name="Rectangle 10"/>
          <p:cNvSpPr/>
          <p:nvPr/>
        </p:nvSpPr>
        <p:spPr>
          <a:xfrm>
            <a:off x="2749856" y="1357298"/>
            <a:ext cx="3429893" cy="707886"/>
          </a:xfrm>
          <a:prstGeom prst="rect">
            <a:avLst/>
          </a:prstGeom>
        </p:spPr>
        <p:txBody>
          <a:bodyPr>
            <a:spAutoFit/>
          </a:bodyPr>
          <a:lstStyle/>
          <a:p>
            <a:pPr algn="ctr"/>
            <a:r>
              <a:rPr lang="fr-FR" sz="2000" b="1" spc="300" dirty="0" smtClean="0"/>
              <a:t>DÉPARTEMENT  D’AGRONOMIE</a:t>
            </a:r>
            <a:endParaRPr lang="fr-FR" sz="2000" b="1" spc="300" dirty="0"/>
          </a:p>
        </p:txBody>
      </p:sp>
      <p:pic>
        <p:nvPicPr>
          <p:cNvPr id="4101" name="Picture 5"/>
          <p:cNvPicPr>
            <a:picLocks noChangeAspect="1" noChangeArrowheads="1"/>
          </p:cNvPicPr>
          <p:nvPr/>
        </p:nvPicPr>
        <p:blipFill>
          <a:blip r:embed="rId2"/>
          <a:srcRect/>
          <a:stretch>
            <a:fillRect/>
          </a:stretch>
        </p:blipFill>
        <p:spPr bwMode="auto">
          <a:xfrm>
            <a:off x="887276" y="2000240"/>
            <a:ext cx="7811343" cy="3263900"/>
          </a:xfrm>
          <a:prstGeom prst="rect">
            <a:avLst/>
          </a:prstGeom>
          <a:noFill/>
          <a:ln w="9525">
            <a:noFill/>
            <a:miter lim="800000"/>
            <a:headEnd/>
            <a:tailEnd/>
          </a:ln>
          <a:effectLst/>
        </p:spPr>
      </p:pic>
      <p:sp>
        <p:nvSpPr>
          <p:cNvPr id="17" name="Rectangle 16"/>
          <p:cNvSpPr/>
          <p:nvPr/>
        </p:nvSpPr>
        <p:spPr>
          <a:xfrm>
            <a:off x="644300" y="2786058"/>
            <a:ext cx="4570809" cy="2554545"/>
          </a:xfrm>
          <a:prstGeom prst="rect">
            <a:avLst/>
          </a:prstGeom>
        </p:spPr>
        <p:txBody>
          <a:bodyPr>
            <a:spAutoFit/>
          </a:bodyPr>
          <a:lstStyle/>
          <a:p>
            <a:pPr algn="ctr"/>
            <a:r>
              <a:rPr lang="fr-FR" sz="4000" b="1" dirty="0" smtClean="0">
                <a:solidFill>
                  <a:srgbClr val="7030A0"/>
                </a:solidFill>
                <a:latin typeface="+mj-lt"/>
              </a:rPr>
              <a:t>LA MALADIE DU SODA </a:t>
            </a:r>
          </a:p>
          <a:p>
            <a:pPr algn="ctr"/>
            <a:r>
              <a:rPr lang="fr-FR" sz="4000" b="1" dirty="0" smtClean="0">
                <a:solidFill>
                  <a:srgbClr val="7030A0"/>
                </a:solidFill>
                <a:latin typeface="+mj-lt"/>
              </a:rPr>
              <a:t>LE FLÉAU DU XXIE SIÈCLE</a:t>
            </a:r>
            <a:endParaRPr lang="fr-FR" sz="4000" b="1" dirty="0">
              <a:solidFill>
                <a:srgbClr val="7030A0"/>
              </a:solidFill>
              <a:latin typeface="+mj-lt"/>
            </a:endParaRPr>
          </a:p>
        </p:txBody>
      </p:sp>
      <p:sp>
        <p:nvSpPr>
          <p:cNvPr id="14" name="Rectangle 13"/>
          <p:cNvSpPr/>
          <p:nvPr/>
        </p:nvSpPr>
        <p:spPr>
          <a:xfrm>
            <a:off x="2160340" y="5357827"/>
            <a:ext cx="4823320" cy="646331"/>
          </a:xfrm>
          <a:prstGeom prst="rect">
            <a:avLst/>
          </a:prstGeom>
        </p:spPr>
        <p:txBody>
          <a:bodyPr wrap="square">
            <a:spAutoFit/>
          </a:bodyPr>
          <a:lstStyle/>
          <a:p>
            <a:pPr algn="ctr"/>
            <a:r>
              <a:rPr lang="fr-FR" b="1" dirty="0" smtClean="0"/>
              <a:t>LE NASH « NON ALCOHOLIC STEATO-HEPATITIS »</a:t>
            </a:r>
          </a:p>
          <a:p>
            <a:pPr algn="ctr"/>
            <a:r>
              <a:rPr lang="fr-FR" b="1" dirty="0" smtClean="0"/>
              <a:t>STÉATOHÉPATITE NON-ALCOOLIQUE </a:t>
            </a:r>
            <a:endParaRPr lang="fr-FR" b="1" dirty="0"/>
          </a:p>
        </p:txBody>
      </p:sp>
    </p:spTree>
    <p:extLst>
      <p:ext uri="{BB962C8B-B14F-4D97-AF65-F5344CB8AC3E}">
        <p14:creationId xmlns:p14="http://schemas.microsoft.com/office/powerpoint/2010/main" val="243683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46486" y="282340"/>
            <a:ext cx="3680175" cy="646331"/>
          </a:xfrm>
          <a:prstGeom prst="rect">
            <a:avLst/>
          </a:prstGeom>
          <a:solidFill>
            <a:schemeClr val="tx1"/>
          </a:solidFill>
        </p:spPr>
        <p:txBody>
          <a:bodyPr wrap="none">
            <a:spAutoFit/>
          </a:bodyPr>
          <a:lstStyle/>
          <a:p>
            <a:r>
              <a:rPr lang="fr-FR" sz="3600" b="1" spc="300" dirty="0" smtClean="0">
                <a:solidFill>
                  <a:schemeClr val="accent1">
                    <a:lumMod val="75000"/>
                  </a:schemeClr>
                </a:solidFill>
              </a:rPr>
              <a:t>INTRODUCTION</a:t>
            </a:r>
            <a:endParaRPr lang="fr-FR" sz="3600" b="1" spc="300" dirty="0">
              <a:solidFill>
                <a:schemeClr val="accent1">
                  <a:lumMod val="75000"/>
                </a:schemeClr>
              </a:solidFill>
            </a:endParaRPr>
          </a:p>
        </p:txBody>
      </p:sp>
      <p:sp>
        <p:nvSpPr>
          <p:cNvPr id="6" name="Rectangle 5"/>
          <p:cNvSpPr/>
          <p:nvPr/>
        </p:nvSpPr>
        <p:spPr>
          <a:xfrm>
            <a:off x="713343" y="1071546"/>
            <a:ext cx="8360423" cy="7417415"/>
          </a:xfrm>
          <a:prstGeom prst="rect">
            <a:avLst/>
          </a:prstGeom>
        </p:spPr>
        <p:txBody>
          <a:bodyPr wrap="square">
            <a:spAutoFit/>
          </a:bodyPr>
          <a:lstStyle>
            <a:defPPr rtl="0">
              <a:defRPr lang="fr-F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fr-FR" sz="2800" b="1" dirty="0" smtClean="0"/>
              <a:t>Une alimentation équilibrée répond aux besoins énergétiques et apporte suffisamment de nutriments nécessaires au bon fonctionnement de l’organisme. Pour être en bonne santé il faut équilibrer les apports énergétiques par les aliments et les besoins énergétiques de l’organisme.</a:t>
            </a:r>
          </a:p>
          <a:p>
            <a:endParaRPr lang="fr-FR" sz="2800" b="1" dirty="0" smtClean="0"/>
          </a:p>
          <a:p>
            <a:r>
              <a:rPr lang="fr-FR" sz="2800" b="1" dirty="0" smtClean="0"/>
              <a:t>Un déséquilibre énergétique peut entraîner des maladies graves comme l’obésité, le diabète, le cholestérol … Des manques d’activité augmente les risques de sur poids , d’obésité et le développement de certaines maladies comme le diabète , les maladies cardio-vasculaires… Une alimentation peu diversifié peut nuire à la santé.</a:t>
            </a:r>
          </a:p>
          <a:p>
            <a:endParaRPr lang="fr-FR" sz="2800" b="1" dirty="0" smtClean="0"/>
          </a:p>
          <a:p>
            <a:r>
              <a:rPr lang="fr-FR" sz="2800" b="1" dirty="0" smtClean="0"/>
              <a:t>Notre mode de vie et notre alimentation peut avoir des effets aussi bien positif que négatif sur notre santé.</a:t>
            </a:r>
            <a:endParaRPr lang="fr-FR" sz="2800" b="1" dirty="0"/>
          </a:p>
        </p:txBody>
      </p:sp>
    </p:spTree>
    <p:extLst>
      <p:ext uri="{BB962C8B-B14F-4D97-AF65-F5344CB8AC3E}">
        <p14:creationId xmlns:p14="http://schemas.microsoft.com/office/powerpoint/2010/main" val="153872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normAutofit fontScale="90000"/>
          </a:bodyPr>
          <a:lstStyle/>
          <a:p>
            <a:r>
              <a:rPr lang="fr-FR" dirty="0" smtClean="0"/>
              <a:t>Quel est le rôle de l’alimentation dans les maladies chroniques ?</a:t>
            </a:r>
            <a:endParaRPr lang="fr-FR" dirty="0"/>
          </a:p>
        </p:txBody>
      </p:sp>
      <p:sp>
        <p:nvSpPr>
          <p:cNvPr id="3" name="Espace réservé du contenu 2"/>
          <p:cNvSpPr>
            <a:spLocks noGrp="1"/>
          </p:cNvSpPr>
          <p:nvPr>
            <p:ph idx="1"/>
          </p:nvPr>
        </p:nvSpPr>
        <p:spPr/>
        <p:txBody>
          <a:bodyPr>
            <a:normAutofit fontScale="92500" lnSpcReduction="20000"/>
          </a:bodyPr>
          <a:lstStyle/>
          <a:p>
            <a:pPr algn="just"/>
            <a:r>
              <a:rPr lang="fr-FR" b="1" dirty="0" smtClean="0"/>
              <a:t>Les maladies chroniques </a:t>
            </a:r>
            <a:r>
              <a:rPr lang="fr-FR" dirty="0" smtClean="0"/>
              <a:t>sont des maladies de longue durée, non contagieuses et, pour la plupart, évitables. Elles sont la première cause de mortalité dans le monde et représentent un coût important pour la société, en particulier les maladies telles que l’obésité, le diabète, les maladies cardiovasculaires, le cancer, les maladies dentaires, et l’ostéoporose. L’activité physique et une meilleure alimentation peuvent aider à réduire les risques de développer ces maladies chroniques.</a:t>
            </a:r>
            <a:endParaRPr lang="fr-FR" dirty="0"/>
          </a:p>
        </p:txBody>
      </p:sp>
    </p:spTree>
    <p:extLst>
      <p:ext uri="{BB962C8B-B14F-4D97-AF65-F5344CB8AC3E}">
        <p14:creationId xmlns:p14="http://schemas.microsoft.com/office/powerpoint/2010/main" val="1107859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9750" y="1396546"/>
            <a:ext cx="8360423" cy="3108543"/>
          </a:xfrm>
          <a:prstGeom prst="rect">
            <a:avLst/>
          </a:prstGeom>
        </p:spPr>
        <p:txBody>
          <a:bodyPr wrap="square">
            <a:spAutoFit/>
          </a:bodyPr>
          <a:lstStyle/>
          <a:p>
            <a:r>
              <a:rPr lang="fr-FR" sz="2800" b="1" dirty="0" smtClean="0"/>
              <a:t>Facile de siroter un soda au bord de la piscine ou de se rafraîchir d’une boisson gazeuse à la terrasse d’un café, mais c’est trop souvent sans se méfier des dégâts que peuvent occasionner les 20 morceaux de sucre contenus au litre !  Un cauchemar pour le foie et les artères précisent les experts de santé mais pas seulement…</a:t>
            </a:r>
            <a:endParaRPr lang="fr-FR" sz="2800" b="1" dirty="0"/>
          </a:p>
        </p:txBody>
      </p:sp>
      <p:sp>
        <p:nvSpPr>
          <p:cNvPr id="7" name="Rectangle 6"/>
          <p:cNvSpPr/>
          <p:nvPr/>
        </p:nvSpPr>
        <p:spPr>
          <a:xfrm>
            <a:off x="1053838" y="285729"/>
            <a:ext cx="9904635" cy="646331"/>
          </a:xfrm>
          <a:prstGeom prst="rect">
            <a:avLst/>
          </a:prstGeom>
          <a:solidFill>
            <a:schemeClr val="tx1"/>
          </a:solidFill>
        </p:spPr>
        <p:txBody>
          <a:bodyPr wrap="none">
            <a:spAutoFit/>
          </a:bodyPr>
          <a:lstStyle/>
          <a:p>
            <a:r>
              <a:rPr lang="fr-FR" sz="3600" b="1" dirty="0" smtClean="0">
                <a:solidFill>
                  <a:schemeClr val="accent1">
                    <a:lumMod val="75000"/>
                  </a:schemeClr>
                </a:solidFill>
              </a:rPr>
              <a:t>LA MALADIE DU SODA : “LE FLÉAU DU XXIE SIÈCLE”</a:t>
            </a:r>
            <a:endParaRPr lang="fr-FR" sz="3600" b="1" dirty="0">
              <a:solidFill>
                <a:schemeClr val="accent1">
                  <a:lumMod val="75000"/>
                </a:schemeClr>
              </a:solidFill>
            </a:endParaRPr>
          </a:p>
        </p:txBody>
      </p:sp>
      <p:sp>
        <p:nvSpPr>
          <p:cNvPr id="9" name="Rectangle 8"/>
          <p:cNvSpPr/>
          <p:nvPr/>
        </p:nvSpPr>
        <p:spPr>
          <a:xfrm>
            <a:off x="659750" y="4111190"/>
            <a:ext cx="8199646" cy="3108543"/>
          </a:xfrm>
          <a:prstGeom prst="rect">
            <a:avLst/>
          </a:prstGeom>
        </p:spPr>
        <p:txBody>
          <a:bodyPr wrap="square">
            <a:spAutoFit/>
          </a:bodyPr>
          <a:lstStyle/>
          <a:p>
            <a:r>
              <a:rPr lang="fr-FR" sz="2800" b="1" dirty="0" smtClean="0"/>
              <a:t>C’est en 1980 que la NASH, stéato-hépatite non alcoolique, a été décrite pour la première fois par Ludwig et son équipe. </a:t>
            </a:r>
          </a:p>
          <a:p>
            <a:r>
              <a:rPr lang="fr-FR" sz="2800" b="1" dirty="0" smtClean="0"/>
              <a:t>Ils ont décrit la présence de lésions hépatiques similaires à des lésions présentes en cas de maladie du foie liée à l’alcool chez des patients ne buvant pas d’alcool.</a:t>
            </a:r>
            <a:endParaRPr lang="fr-FR" sz="2800" dirty="0"/>
          </a:p>
        </p:txBody>
      </p:sp>
    </p:spTree>
    <p:extLst>
      <p:ext uri="{BB962C8B-B14F-4D97-AF65-F5344CB8AC3E}">
        <p14:creationId xmlns:p14="http://schemas.microsoft.com/office/powerpoint/2010/main" val="16260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2566" y="4468379"/>
            <a:ext cx="8253238" cy="523220"/>
          </a:xfrm>
          <a:prstGeom prst="rect">
            <a:avLst/>
          </a:prstGeom>
        </p:spPr>
        <p:txBody>
          <a:bodyPr wrap="square">
            <a:spAutoFit/>
          </a:bodyPr>
          <a:lstStyle/>
          <a:p>
            <a:r>
              <a:rPr lang="fr-FR" sz="2800" b="1" dirty="0" smtClean="0"/>
              <a:t> </a:t>
            </a:r>
            <a:endParaRPr lang="fr-FR" sz="2800" b="1" dirty="0"/>
          </a:p>
        </p:txBody>
      </p:sp>
      <p:sp>
        <p:nvSpPr>
          <p:cNvPr id="7" name="Rectangle 6"/>
          <p:cNvSpPr/>
          <p:nvPr/>
        </p:nvSpPr>
        <p:spPr>
          <a:xfrm>
            <a:off x="659750" y="376081"/>
            <a:ext cx="8199646" cy="8710077"/>
          </a:xfrm>
          <a:prstGeom prst="rect">
            <a:avLst/>
          </a:prstGeom>
        </p:spPr>
        <p:txBody>
          <a:bodyPr wrap="square">
            <a:spAutoFit/>
          </a:bodyPr>
          <a:lstStyle/>
          <a:p>
            <a:r>
              <a:rPr lang="fr-FR" sz="2800" b="1" dirty="0" smtClean="0"/>
              <a:t>La </a:t>
            </a:r>
            <a:r>
              <a:rPr lang="fr-FR" sz="2800" b="1" dirty="0" smtClean="0">
                <a:solidFill>
                  <a:schemeClr val="accent1"/>
                </a:solidFill>
              </a:rPr>
              <a:t>NASH</a:t>
            </a:r>
            <a:r>
              <a:rPr lang="fr-FR" sz="2800" b="1" dirty="0" smtClean="0"/>
              <a:t> fait partie d’une entité plus large correspondant à la NAFLD, </a:t>
            </a:r>
          </a:p>
          <a:p>
            <a:r>
              <a:rPr lang="fr-FR" sz="2800" b="1" dirty="0" smtClean="0"/>
              <a:t>« non alcoolic fatty liver disease ». </a:t>
            </a:r>
          </a:p>
          <a:p>
            <a:r>
              <a:rPr lang="fr-FR" sz="2800" b="1" dirty="0" smtClean="0"/>
              <a:t>La NAFLD regroupe :</a:t>
            </a:r>
          </a:p>
          <a:p>
            <a:r>
              <a:rPr lang="fr-FR" sz="2800" b="1" dirty="0" smtClean="0"/>
              <a:t>la stéatose, la </a:t>
            </a:r>
            <a:r>
              <a:rPr lang="fr-FR" sz="2800" b="1" dirty="0" smtClean="0">
                <a:solidFill>
                  <a:schemeClr val="accent1"/>
                </a:solidFill>
              </a:rPr>
              <a:t>NASH</a:t>
            </a:r>
            <a:r>
              <a:rPr lang="fr-FR" sz="2800" b="1" dirty="0" smtClean="0"/>
              <a:t> et la </a:t>
            </a:r>
            <a:r>
              <a:rPr lang="fr-FR" sz="2800" b="1" dirty="0" smtClean="0">
                <a:solidFill>
                  <a:srgbClr val="FFFF00"/>
                </a:solidFill>
              </a:rPr>
              <a:t>CIRRHOSE</a:t>
            </a:r>
            <a:r>
              <a:rPr lang="fr-FR" sz="2800" b="1" dirty="0" smtClean="0"/>
              <a:t> d’origine métabolique.</a:t>
            </a:r>
          </a:p>
          <a:p>
            <a:pPr lvl="0"/>
            <a:endParaRPr lang="fr-FR" sz="2800" b="1" dirty="0" smtClean="0">
              <a:latin typeface="Calibri" pitchFamily="34" charset="0"/>
              <a:ea typeface="Times New Roman" pitchFamily="18" charset="0"/>
              <a:cs typeface="Arial" pitchFamily="34" charset="0"/>
            </a:endParaRPr>
          </a:p>
          <a:p>
            <a:pPr lvl="0"/>
            <a:r>
              <a:rPr lang="fr-FR" sz="2800" b="1" dirty="0" smtClean="0">
                <a:latin typeface="Calibri" pitchFamily="34" charset="0"/>
                <a:ea typeface="Times New Roman" pitchFamily="18" charset="0"/>
                <a:cs typeface="Arial" pitchFamily="34" charset="0"/>
              </a:rPr>
              <a:t>La stéato-hépatite non alcoolique (cirrhose sans alcool ou cirrhose NASH) est étroitement liée au diabète et à l’obésité.</a:t>
            </a:r>
          </a:p>
          <a:p>
            <a:pPr lvl="0"/>
            <a:r>
              <a:rPr lang="fr-FR" sz="2800" b="1" dirty="0" smtClean="0">
                <a:latin typeface="Calibri" pitchFamily="34" charset="0"/>
                <a:ea typeface="Times New Roman" pitchFamily="18" charset="0"/>
                <a:cs typeface="Arial" pitchFamily="34" charset="0"/>
              </a:rPr>
              <a:t> Elle peut être confondue avec la stéatose hépatique alcoolique.</a:t>
            </a:r>
          </a:p>
          <a:p>
            <a:pPr lvl="0"/>
            <a:endParaRPr lang="fr-FR" sz="2800" b="1" dirty="0" smtClean="0">
              <a:latin typeface="Calibri" pitchFamily="34" charset="0"/>
              <a:ea typeface="Times New Roman" pitchFamily="18" charset="0"/>
              <a:cs typeface="Arial" pitchFamily="34" charset="0"/>
            </a:endParaRPr>
          </a:p>
          <a:p>
            <a:pPr lvl="0"/>
            <a:r>
              <a:rPr lang="fr-FR" sz="2800" b="1" dirty="0" smtClean="0">
                <a:latin typeface="Calibri" pitchFamily="34" charset="0"/>
                <a:ea typeface="Times New Roman" pitchFamily="18" charset="0"/>
                <a:cs typeface="Arial" pitchFamily="34" charset="0"/>
              </a:rPr>
              <a:t>Elle est considérée comme la manifestation la plus sévère de la stéatose hépatique non alcoolique (NAFLD). Elle entraîne une accumulation de graisses dans le foie, représentant plus de 5 % du poids du foie, et s’accompagne d’une inflammation du tissu hépatique, avec ou sans fibrose.</a:t>
            </a:r>
            <a:endParaRPr lang="fr-FR" sz="2800" b="1" dirty="0" smtClean="0">
              <a:latin typeface="Arial" pitchFamily="34" charset="0"/>
              <a:cs typeface="Arial" pitchFamily="34" charset="0"/>
            </a:endParaRPr>
          </a:p>
          <a:p>
            <a:endParaRPr lang="fr-FR" sz="2800" b="1" dirty="0"/>
          </a:p>
        </p:txBody>
      </p:sp>
      <p:sp>
        <p:nvSpPr>
          <p:cNvPr id="8" name="Rectangle 7"/>
          <p:cNvSpPr/>
          <p:nvPr/>
        </p:nvSpPr>
        <p:spPr>
          <a:xfrm>
            <a:off x="1892377" y="6078700"/>
            <a:ext cx="7074203" cy="1323439"/>
          </a:xfrm>
          <a:prstGeom prst="rect">
            <a:avLst/>
          </a:prstGeom>
          <a:solidFill>
            <a:schemeClr val="bg1"/>
          </a:solidFill>
        </p:spPr>
        <p:txBody>
          <a:bodyPr wrap="square">
            <a:spAutoFit/>
          </a:bodyPr>
          <a:lstStyle/>
          <a:p>
            <a:pPr algn="ctr"/>
            <a:r>
              <a:rPr lang="fr-FR" sz="2000" b="1" smtClean="0">
                <a:solidFill>
                  <a:schemeClr val="accent1"/>
                </a:solidFill>
              </a:rPr>
              <a:t>La NASH est un acronyme anglais pour désigner une stéato-hépatite non alcoolique.</a:t>
            </a:r>
          </a:p>
          <a:p>
            <a:pPr algn="ctr"/>
            <a:r>
              <a:rPr lang="fr-FR" sz="2000" b="1" smtClean="0">
                <a:solidFill>
                  <a:schemeClr val="accent1"/>
                </a:solidFill>
              </a:rPr>
              <a:t> Elle est aussi appelée maladie du soda ou maladie du foie gras humain. </a:t>
            </a:r>
            <a:endParaRPr lang="fr-FR" sz="2000" b="1" dirty="0">
              <a:solidFill>
                <a:schemeClr val="accent1"/>
              </a:solidFill>
            </a:endParaRPr>
          </a:p>
        </p:txBody>
      </p:sp>
    </p:spTree>
    <p:extLst>
      <p:ext uri="{BB962C8B-B14F-4D97-AF65-F5344CB8AC3E}">
        <p14:creationId xmlns:p14="http://schemas.microsoft.com/office/powerpoint/2010/main" val="2689415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LL\Downloads\stéatose-évolution.jpg"/>
          <p:cNvPicPr>
            <a:picLocks noChangeAspect="1" noChangeArrowheads="1"/>
          </p:cNvPicPr>
          <p:nvPr/>
        </p:nvPicPr>
        <p:blipFill>
          <a:blip r:embed="rId2"/>
          <a:srcRect/>
          <a:stretch>
            <a:fillRect/>
          </a:stretch>
        </p:blipFill>
        <p:spPr bwMode="auto">
          <a:xfrm>
            <a:off x="1195675" y="214290"/>
            <a:ext cx="7131317" cy="5347096"/>
          </a:xfrm>
          <a:prstGeom prst="rect">
            <a:avLst/>
          </a:prstGeom>
          <a:noFill/>
        </p:spPr>
      </p:pic>
      <p:sp>
        <p:nvSpPr>
          <p:cNvPr id="5" name="Rectangle 4"/>
          <p:cNvSpPr/>
          <p:nvPr/>
        </p:nvSpPr>
        <p:spPr>
          <a:xfrm>
            <a:off x="2857041" y="5786455"/>
            <a:ext cx="5089855" cy="769441"/>
          </a:xfrm>
          <a:prstGeom prst="rect">
            <a:avLst/>
          </a:prstGeom>
          <a:solidFill>
            <a:schemeClr val="tx1"/>
          </a:solidFill>
        </p:spPr>
        <p:txBody>
          <a:bodyPr wrap="none">
            <a:spAutoFit/>
          </a:bodyPr>
          <a:lstStyle/>
          <a:p>
            <a:r>
              <a:rPr lang="fr-FR" sz="4400" dirty="0" smtClean="0">
                <a:solidFill>
                  <a:schemeClr val="accent1"/>
                </a:solidFill>
              </a:rPr>
              <a:t> </a:t>
            </a:r>
            <a:r>
              <a:rPr lang="fr-FR" sz="4400" b="1" dirty="0" smtClean="0">
                <a:solidFill>
                  <a:schemeClr val="accent1"/>
                </a:solidFill>
              </a:rPr>
              <a:t>CIRRHOSE DE SUCRE</a:t>
            </a:r>
            <a:endParaRPr lang="fr-FR" sz="4400" dirty="0">
              <a:solidFill>
                <a:schemeClr val="accent1"/>
              </a:solidFill>
            </a:endParaRPr>
          </a:p>
        </p:txBody>
      </p:sp>
    </p:spTree>
    <p:extLst>
      <p:ext uri="{BB962C8B-B14F-4D97-AF65-F5344CB8AC3E}">
        <p14:creationId xmlns:p14="http://schemas.microsoft.com/office/powerpoint/2010/main" val="2027595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6158" y="285729"/>
            <a:ext cx="8430657" cy="5693866"/>
          </a:xfrm>
          <a:prstGeom prst="rect">
            <a:avLst/>
          </a:prstGeom>
        </p:spPr>
        <p:txBody>
          <a:bodyPr wrap="square">
            <a:spAutoFit/>
          </a:bodyPr>
          <a:lstStyle/>
          <a:p>
            <a:r>
              <a:rPr lang="fr-FR" sz="2800" b="1" dirty="0" smtClean="0"/>
              <a:t>La maladie du soda était une pathologie inconnue du grand public jusqu'à au début de l'année 2017.</a:t>
            </a:r>
          </a:p>
          <a:p>
            <a:r>
              <a:rPr lang="fr-FR" sz="2800" b="1" dirty="0" smtClean="0"/>
              <a:t>La NASH a une définition histologique (microscopique).</a:t>
            </a:r>
          </a:p>
          <a:p>
            <a:r>
              <a:rPr lang="fr-FR" sz="2800" b="1" dirty="0" smtClean="0"/>
              <a:t>Elle correspond à l’association de lésions de stéatose et d’une inflammation du foie :</a:t>
            </a:r>
          </a:p>
          <a:p>
            <a:endParaRPr lang="fr-FR" sz="2800" b="1" dirty="0" smtClean="0"/>
          </a:p>
          <a:p>
            <a:pPr>
              <a:buFont typeface="Arial" pitchFamily="34" charset="0"/>
              <a:buChar char="•"/>
            </a:pPr>
            <a:r>
              <a:rPr lang="fr-FR" sz="2800" b="1" dirty="0" smtClean="0"/>
              <a:t>La stéatose est définie par l’accumulation de graisses, </a:t>
            </a:r>
            <a:r>
              <a:rPr lang="fr-FR" sz="2800" b="1" dirty="0" smtClean="0">
                <a:hlinkClick r:id="rId2"/>
              </a:rPr>
              <a:t>triglycérides</a:t>
            </a:r>
            <a:r>
              <a:rPr lang="fr-FR" sz="2800" b="1" dirty="0" smtClean="0"/>
              <a:t>, dans les hépatocytes (cellules du foie)</a:t>
            </a:r>
          </a:p>
          <a:p>
            <a:endParaRPr lang="fr-FR" sz="2800" b="1" dirty="0" smtClean="0"/>
          </a:p>
          <a:p>
            <a:pPr>
              <a:buFont typeface="Arial" pitchFamily="34" charset="0"/>
              <a:buChar char="•"/>
            </a:pPr>
            <a:r>
              <a:rPr lang="fr-FR" sz="2800" b="1" dirty="0" smtClean="0"/>
              <a:t>L’inflammation est causée par la toxicité de ces </a:t>
            </a:r>
            <a:r>
              <a:rPr lang="fr-FR" sz="2800" b="1" dirty="0" smtClean="0">
                <a:hlinkClick r:id="rId3"/>
              </a:rPr>
              <a:t>acides gras</a:t>
            </a:r>
            <a:r>
              <a:rPr lang="fr-FR" sz="2800" b="1" dirty="0" smtClean="0"/>
              <a:t> et son évolution est marquée par la destruction des hépatocytes (cellules du foie)</a:t>
            </a:r>
          </a:p>
          <a:p>
            <a:endParaRPr lang="fr-FR" sz="2800" b="1" dirty="0"/>
          </a:p>
        </p:txBody>
      </p:sp>
      <p:sp>
        <p:nvSpPr>
          <p:cNvPr id="5" name="Rectangle 4"/>
          <p:cNvSpPr/>
          <p:nvPr/>
        </p:nvSpPr>
        <p:spPr>
          <a:xfrm>
            <a:off x="391788" y="5475290"/>
            <a:ext cx="8484250" cy="1384995"/>
          </a:xfrm>
          <a:prstGeom prst="rect">
            <a:avLst/>
          </a:prstGeom>
          <a:solidFill>
            <a:schemeClr val="tx1"/>
          </a:solidFill>
        </p:spPr>
        <p:txBody>
          <a:bodyPr wrap="square">
            <a:spAutoFit/>
          </a:bodyPr>
          <a:lstStyle/>
          <a:p>
            <a:pPr algn="ctr"/>
            <a:r>
              <a:rPr lang="fr-FR" sz="2800" b="1" dirty="0" smtClean="0">
                <a:solidFill>
                  <a:schemeClr val="accent1"/>
                </a:solidFill>
              </a:rPr>
              <a:t>LES EXPERTS ESTIMENT QUE D’ICI 2020, CETTE PATHOLOGIE DEVIENNE LA PREMIÈRE CAUSE DE TRANSPLANTATION HÉPATIQUE DANS NOTRE PAYS</a:t>
            </a:r>
            <a:endParaRPr lang="fr-FR" sz="2800" dirty="0">
              <a:solidFill>
                <a:schemeClr val="accent1"/>
              </a:solidFill>
            </a:endParaRPr>
          </a:p>
        </p:txBody>
      </p:sp>
    </p:spTree>
    <p:extLst>
      <p:ext uri="{BB962C8B-B14F-4D97-AF65-F5344CB8AC3E}">
        <p14:creationId xmlns:p14="http://schemas.microsoft.com/office/powerpoint/2010/main" val="2025603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3343" y="285729"/>
            <a:ext cx="3825856" cy="646331"/>
          </a:xfrm>
          <a:prstGeom prst="rect">
            <a:avLst/>
          </a:prstGeom>
          <a:solidFill>
            <a:schemeClr val="tx1"/>
          </a:solidFill>
        </p:spPr>
        <p:txBody>
          <a:bodyPr wrap="none">
            <a:spAutoFit/>
          </a:bodyPr>
          <a:lstStyle/>
          <a:p>
            <a:r>
              <a:rPr lang="fr-FR" sz="3600" b="1" dirty="0" smtClean="0">
                <a:solidFill>
                  <a:schemeClr val="accent1"/>
                </a:solidFill>
              </a:rPr>
              <a:t>NASH : LES CAUSES</a:t>
            </a:r>
            <a:endParaRPr lang="fr-FR" sz="3600" b="1" dirty="0">
              <a:solidFill>
                <a:schemeClr val="accent1"/>
              </a:solidFill>
            </a:endParaRPr>
          </a:p>
        </p:txBody>
      </p:sp>
      <p:pic>
        <p:nvPicPr>
          <p:cNvPr id="23554" name="Picture 2" descr="C:\Users\DELL\Downloads\36160-maladie-soda-fle-xxieme-siecle.png"/>
          <p:cNvPicPr>
            <a:picLocks noChangeAspect="1" noChangeArrowheads="1"/>
          </p:cNvPicPr>
          <p:nvPr/>
        </p:nvPicPr>
        <p:blipFill>
          <a:blip r:embed="rId2"/>
          <a:srcRect/>
          <a:stretch>
            <a:fillRect/>
          </a:stretch>
        </p:blipFill>
        <p:spPr bwMode="auto">
          <a:xfrm>
            <a:off x="4196853" y="2285993"/>
            <a:ext cx="4501766" cy="3191911"/>
          </a:xfrm>
          <a:prstGeom prst="rect">
            <a:avLst/>
          </a:prstGeom>
          <a:noFill/>
        </p:spPr>
      </p:pic>
      <p:sp>
        <p:nvSpPr>
          <p:cNvPr id="5" name="Rectangle 4"/>
          <p:cNvSpPr/>
          <p:nvPr/>
        </p:nvSpPr>
        <p:spPr>
          <a:xfrm>
            <a:off x="713343" y="928670"/>
            <a:ext cx="8146053" cy="2246769"/>
          </a:xfrm>
          <a:prstGeom prst="rect">
            <a:avLst/>
          </a:prstGeom>
        </p:spPr>
        <p:txBody>
          <a:bodyPr wrap="square">
            <a:spAutoFit/>
          </a:bodyPr>
          <a:lstStyle/>
          <a:p>
            <a:r>
              <a:rPr lang="fr-FR" sz="2800" b="1" dirty="0" smtClean="0"/>
              <a:t>La cause première de l’explosion de cette maladie, notre mode de vie, l’inactivité, l’obésité, la malbouffe, la surconsommation de produits transformés , une mauvaise alimentation et une consommation excessive de sucres .</a:t>
            </a:r>
            <a:endParaRPr lang="fr-FR" sz="2800" b="1" dirty="0"/>
          </a:p>
        </p:txBody>
      </p:sp>
      <p:sp>
        <p:nvSpPr>
          <p:cNvPr id="6" name="Rectangle 5"/>
          <p:cNvSpPr/>
          <p:nvPr/>
        </p:nvSpPr>
        <p:spPr>
          <a:xfrm>
            <a:off x="713343" y="2972700"/>
            <a:ext cx="3376325" cy="1815882"/>
          </a:xfrm>
          <a:prstGeom prst="rect">
            <a:avLst/>
          </a:prstGeom>
          <a:solidFill>
            <a:schemeClr val="tx1"/>
          </a:solidFill>
        </p:spPr>
        <p:txBody>
          <a:bodyPr wrap="square">
            <a:spAutoFit/>
          </a:bodyPr>
          <a:lstStyle/>
          <a:p>
            <a:r>
              <a:rPr lang="fr-FR" sz="2800" b="1" dirty="0" smtClean="0">
                <a:solidFill>
                  <a:schemeClr val="accent1"/>
                </a:solidFill>
              </a:rPr>
              <a:t>LA MALBOUFFE TUE PLUS QUE L’ALCOOL, LE SEXE ET LE TABAC RÉUNIS.</a:t>
            </a:r>
            <a:endParaRPr lang="fr-FR" sz="2800" b="1" dirty="0">
              <a:solidFill>
                <a:schemeClr val="accent1"/>
              </a:solidFill>
            </a:endParaRPr>
          </a:p>
        </p:txBody>
      </p:sp>
      <p:sp>
        <p:nvSpPr>
          <p:cNvPr id="8" name="Rectangle 7"/>
          <p:cNvSpPr/>
          <p:nvPr/>
        </p:nvSpPr>
        <p:spPr>
          <a:xfrm>
            <a:off x="606158" y="5689604"/>
            <a:ext cx="8092461" cy="1384995"/>
          </a:xfrm>
          <a:prstGeom prst="rect">
            <a:avLst/>
          </a:prstGeom>
          <a:solidFill>
            <a:schemeClr val="tx1"/>
          </a:solidFill>
        </p:spPr>
        <p:txBody>
          <a:bodyPr wrap="square">
            <a:spAutoFit/>
          </a:bodyPr>
          <a:lstStyle/>
          <a:p>
            <a:pPr algn="ctr"/>
            <a:r>
              <a:rPr lang="fr-FR" sz="2800" b="1" dirty="0" smtClean="0">
                <a:solidFill>
                  <a:schemeClr val="accent1"/>
                </a:solidFill>
              </a:rPr>
              <a:t>CEUX QUI BOIVENT AU MOINS UN SODA PAR JOUR ONT PLUS DE RISQUE DE S’EXPOSER À UNE STÉATOSE HÉPATIQUE NON ALCOOLIQUE</a:t>
            </a:r>
            <a:endParaRPr lang="fr-FR" sz="2800" b="1" dirty="0">
              <a:solidFill>
                <a:schemeClr val="accent1"/>
              </a:solidFill>
            </a:endParaRPr>
          </a:p>
        </p:txBody>
      </p:sp>
    </p:spTree>
    <p:extLst>
      <p:ext uri="{BB962C8B-B14F-4D97-AF65-F5344CB8AC3E}">
        <p14:creationId xmlns:p14="http://schemas.microsoft.com/office/powerpoint/2010/main" val="815123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626468" y="282341"/>
            <a:ext cx="8447298"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1" i="0" u="none" strike="noStrike" cap="none" normalizeH="0" baseline="0" dirty="0" smtClean="0">
                <a:ln>
                  <a:noFill/>
                </a:ln>
                <a:effectLst/>
                <a:latin typeface="+mj-lt"/>
                <a:ea typeface="Times New Roman" pitchFamily="18" charset="0"/>
                <a:cs typeface="Arial" pitchFamily="34" charset="0"/>
              </a:rPr>
              <a:t>La stéato-hépatite non alcoolique peut rester asymptomatique pendant plusieurs années</a:t>
            </a:r>
            <a:r>
              <a:rPr kumimoji="0" lang="fr-FR" sz="2800" b="1" i="0" u="none" strike="noStrike" cap="none" normalizeH="0" dirty="0" smtClean="0">
                <a:ln>
                  <a:noFill/>
                </a:ln>
                <a:effectLst/>
                <a:latin typeface="+mj-lt"/>
                <a:ea typeface="Times New Roman" pitchFamily="18" charset="0"/>
                <a:cs typeface="Arial" pitchFamily="34" charset="0"/>
              </a:rPr>
              <a:t> ,</a:t>
            </a:r>
            <a:r>
              <a:rPr lang="fr-FR" sz="2800" b="1" dirty="0" smtClean="0">
                <a:latin typeface="+mj-lt"/>
                <a:ea typeface="Times New Roman" pitchFamily="18" charset="0"/>
                <a:cs typeface="Arial" pitchFamily="34" charset="0"/>
              </a:rPr>
              <a:t>d</a:t>
            </a:r>
            <a:r>
              <a:rPr kumimoji="0" lang="fr-FR" sz="2800" b="1" i="0" u="none" strike="noStrike" cap="none" normalizeH="0" baseline="0" dirty="0" smtClean="0">
                <a:ln>
                  <a:noFill/>
                </a:ln>
                <a:effectLst/>
                <a:latin typeface="+mj-lt"/>
                <a:ea typeface="Times New Roman" pitchFamily="18" charset="0"/>
                <a:cs typeface="Arial" pitchFamily="34" charset="0"/>
              </a:rPr>
              <a:t>ans certains cas, elle évolue en fibrose ou en cirrhose.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800" b="1" i="0" u="none" strike="noStrike" cap="none" normalizeH="0" baseline="0" dirty="0" smtClean="0">
              <a:ln>
                <a:noFill/>
              </a:ln>
              <a:effectLst/>
              <a:latin typeface="+mj-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1" i="0" u="none" strike="noStrike" cap="none" normalizeH="0" baseline="0" dirty="0" smtClean="0">
                <a:ln>
                  <a:noFill/>
                </a:ln>
                <a:effectLst/>
                <a:latin typeface="+mj-lt"/>
                <a:ea typeface="Times New Roman" pitchFamily="18" charset="0"/>
                <a:cs typeface="Arial" pitchFamily="34" charset="0"/>
              </a:rPr>
              <a:t>La présence d'une stéato-hépatite non alcoolique augmente également le risque de souffrir d'autres affections comme le diabète, l'insuline résistance, et les maladies cardio-vasculaires. </a:t>
            </a:r>
          </a:p>
          <a:p>
            <a:pPr marL="0" marR="0" lvl="0" indent="0" algn="l" defTabSz="914400" rtl="0" eaLnBrk="0" fontAlgn="base" latinLnBrk="0" hangingPunct="0">
              <a:lnSpc>
                <a:spcPct val="100000"/>
              </a:lnSpc>
              <a:spcBef>
                <a:spcPct val="0"/>
              </a:spcBef>
              <a:spcAft>
                <a:spcPct val="0"/>
              </a:spcAft>
              <a:buClrTx/>
              <a:buSzTx/>
              <a:buFontTx/>
              <a:buNone/>
              <a:tabLst/>
            </a:pPr>
            <a:endParaRPr lang="fr-FR" sz="2800" b="1" dirty="0" smtClean="0">
              <a:latin typeface="+mj-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1" i="0" u="none" strike="noStrike" cap="none" normalizeH="0" baseline="0" dirty="0" smtClean="0">
                <a:ln>
                  <a:noFill/>
                </a:ln>
                <a:effectLst/>
                <a:latin typeface="+mj-lt"/>
                <a:ea typeface="Times New Roman" pitchFamily="18" charset="0"/>
                <a:cs typeface="Arial" pitchFamily="34" charset="0"/>
              </a:rPr>
              <a:t>Plusieurs causes de mortalité sont identifiées au stade de la cirrhose : insuffisance hépatique, septicémie, hémorragie digestive, maladie cardio-vasculaire, carcinome hépatocellulaire (CHC).</a:t>
            </a:r>
            <a:endParaRPr kumimoji="0" lang="fr-FR" sz="2800" b="1" i="0" u="none" strike="noStrike" cap="none" normalizeH="0" baseline="0" dirty="0" smtClean="0">
              <a:ln>
                <a:noFill/>
              </a:ln>
              <a:effectLst/>
              <a:latin typeface="+mj-lt"/>
              <a:cs typeface="Arial" pitchFamily="34" charset="0"/>
            </a:endParaRPr>
          </a:p>
        </p:txBody>
      </p:sp>
      <p:sp>
        <p:nvSpPr>
          <p:cNvPr id="3" name="Rectangle 2"/>
          <p:cNvSpPr/>
          <p:nvPr/>
        </p:nvSpPr>
        <p:spPr>
          <a:xfrm>
            <a:off x="713343" y="214290"/>
            <a:ext cx="5809732" cy="584775"/>
          </a:xfrm>
          <a:prstGeom prst="rect">
            <a:avLst/>
          </a:prstGeom>
          <a:solidFill>
            <a:schemeClr val="tx1"/>
          </a:solidFill>
        </p:spPr>
        <p:txBody>
          <a:bodyPr wrap="none">
            <a:spAutoFit/>
          </a:bodyPr>
          <a:lstStyle/>
          <a:p>
            <a:pPr lvl="0" defTabSz="914400" fontAlgn="base">
              <a:spcBef>
                <a:spcPct val="0"/>
              </a:spcBef>
              <a:spcAft>
                <a:spcPct val="0"/>
              </a:spcAft>
            </a:pPr>
            <a:r>
              <a:rPr lang="fr-FR" sz="3200" b="1" dirty="0" smtClean="0">
                <a:solidFill>
                  <a:schemeClr val="accent1"/>
                </a:solidFill>
                <a:latin typeface="Calibri" pitchFamily="34" charset="0"/>
                <a:ea typeface="Times New Roman" pitchFamily="18" charset="0"/>
                <a:cs typeface="Arial" pitchFamily="34" charset="0"/>
              </a:rPr>
              <a:t>SYMPTÔMES ET COMPLICATIONS</a:t>
            </a:r>
            <a:endParaRPr lang="fr-FR" sz="3200" dirty="0" smtClean="0">
              <a:solidFill>
                <a:schemeClr val="accent1"/>
              </a:solidFill>
              <a:latin typeface="Arial" pitchFamily="34" charset="0"/>
              <a:cs typeface="Arial" pitchFamily="34" charset="0"/>
            </a:endParaRPr>
          </a:p>
        </p:txBody>
      </p:sp>
      <p:sp>
        <p:nvSpPr>
          <p:cNvPr id="4" name="Rectangle 3"/>
          <p:cNvSpPr/>
          <p:nvPr/>
        </p:nvSpPr>
        <p:spPr>
          <a:xfrm>
            <a:off x="659750" y="5330154"/>
            <a:ext cx="8092461" cy="1815882"/>
          </a:xfrm>
          <a:prstGeom prst="rect">
            <a:avLst/>
          </a:prstGeom>
          <a:solidFill>
            <a:schemeClr val="tx1"/>
          </a:solidFill>
        </p:spPr>
        <p:txBody>
          <a:bodyPr wrap="square">
            <a:spAutoFit/>
          </a:bodyPr>
          <a:lstStyle/>
          <a:p>
            <a:r>
              <a:rPr lang="fr-FR" sz="2800" b="1" dirty="0" smtClean="0">
                <a:solidFill>
                  <a:schemeClr val="accent1"/>
                </a:solidFill>
              </a:rPr>
              <a:t>En Europe, cette maladie touche surtout les personnes avec des troubles métaboliques, certains diabétiques et les gens obèses. Aux États-Unis le NASH affecte même les enfants obèses.</a:t>
            </a:r>
            <a:endParaRPr lang="fr-FR" sz="2800" b="1" dirty="0">
              <a:solidFill>
                <a:schemeClr val="accent1"/>
              </a:solidFill>
            </a:endParaRPr>
          </a:p>
        </p:txBody>
      </p:sp>
    </p:spTree>
    <p:extLst>
      <p:ext uri="{BB962C8B-B14F-4D97-AF65-F5344CB8AC3E}">
        <p14:creationId xmlns:p14="http://schemas.microsoft.com/office/powerpoint/2010/main" val="1393481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643110" y="317069"/>
            <a:ext cx="8055509"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fr-FR" sz="2800" b="1" dirty="0" smtClean="0">
                <a:latin typeface="+mj-lt"/>
              </a:rPr>
              <a:t>Cette pathologie est caractérisée par le fait que, chez les patients en surpoids, l'organisme met une grande quantité d'insuline en circulation (hyper-insulinémie) afin de diminuer le taux de sucre dans le sang. </a:t>
            </a:r>
          </a:p>
          <a:p>
            <a:pPr lvl="0" defTabSz="914400" eaLnBrk="0" fontAlgn="base" hangingPunct="0">
              <a:spcBef>
                <a:spcPct val="0"/>
              </a:spcBef>
              <a:spcAft>
                <a:spcPct val="0"/>
              </a:spcAft>
            </a:pPr>
            <a:endParaRPr lang="fr-FR" sz="2800" b="1" dirty="0" smtClean="0">
              <a:latin typeface="+mj-lt"/>
            </a:endParaRPr>
          </a:p>
          <a:p>
            <a:pPr lvl="0" defTabSz="914400" eaLnBrk="0" fontAlgn="base" hangingPunct="0">
              <a:spcBef>
                <a:spcPct val="0"/>
              </a:spcBef>
              <a:spcAft>
                <a:spcPct val="0"/>
              </a:spcAft>
            </a:pPr>
            <a:r>
              <a:rPr lang="fr-FR" sz="2800" b="1" dirty="0" smtClean="0">
                <a:latin typeface="+mj-lt"/>
              </a:rPr>
              <a:t>Cela peut durer plusieurs années, mais, à un certain moment, la capacité sécrétrice du pancréas s'épuise, le taux d'insuline diminue dans le sang et le taux de glycémie augmente, donnant lieu à un diabète de type 2. </a:t>
            </a:r>
          </a:p>
          <a:p>
            <a:pPr lvl="0" defTabSz="914400" eaLnBrk="0" fontAlgn="base" hangingPunct="0">
              <a:spcBef>
                <a:spcPct val="0"/>
              </a:spcBef>
              <a:spcAft>
                <a:spcPct val="0"/>
              </a:spcAft>
            </a:pPr>
            <a:endParaRPr lang="fr-FR" sz="2800" b="1" dirty="0" smtClean="0">
              <a:latin typeface="+mj-lt"/>
            </a:endParaRPr>
          </a:p>
          <a:p>
            <a:pPr lvl="0" defTabSz="914400" eaLnBrk="0" fontAlgn="base" hangingPunct="0">
              <a:spcBef>
                <a:spcPct val="0"/>
              </a:spcBef>
              <a:spcAft>
                <a:spcPct val="0"/>
              </a:spcAft>
            </a:pPr>
            <a:r>
              <a:rPr lang="fr-FR" sz="2800" b="1" dirty="0" smtClean="0">
                <a:latin typeface="+mj-lt"/>
              </a:rPr>
              <a:t>De plus, l'hyper-insulinémie perturbe le métabolisme des acides gras intra-hépatiques : ces troubles entraînent une stéatose.</a:t>
            </a:r>
            <a:endParaRPr kumimoji="0" lang="fr-FR" sz="2800" b="1" i="0" u="none" strike="noStrike" cap="none" normalizeH="0" baseline="0" dirty="0" smtClean="0">
              <a:ln>
                <a:noFill/>
              </a:ln>
              <a:effectLst/>
              <a:latin typeface="+mj-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800" b="1" i="0" u="none" strike="noStrike" cap="none" normalizeH="0" baseline="0" dirty="0" smtClean="0">
              <a:ln>
                <a:noFill/>
              </a:ln>
              <a:effectLst/>
              <a:latin typeface="+mj-lt"/>
              <a:cs typeface="Arial" pitchFamily="34" charset="0"/>
            </a:endParaRPr>
          </a:p>
        </p:txBody>
      </p:sp>
      <p:sp>
        <p:nvSpPr>
          <p:cNvPr id="3" name="Rectangle 2"/>
          <p:cNvSpPr/>
          <p:nvPr/>
        </p:nvSpPr>
        <p:spPr>
          <a:xfrm>
            <a:off x="713343" y="214291"/>
            <a:ext cx="4501745" cy="646331"/>
          </a:xfrm>
          <a:prstGeom prst="rect">
            <a:avLst/>
          </a:prstGeom>
          <a:solidFill>
            <a:schemeClr val="tx1"/>
          </a:solidFill>
        </p:spPr>
        <p:txBody>
          <a:bodyPr wrap="none">
            <a:spAutoFit/>
          </a:bodyPr>
          <a:lstStyle/>
          <a:p>
            <a:pPr lvl="0" defTabSz="914400" fontAlgn="base">
              <a:spcBef>
                <a:spcPct val="0"/>
              </a:spcBef>
              <a:spcAft>
                <a:spcPct val="0"/>
              </a:spcAft>
            </a:pPr>
            <a:r>
              <a:rPr lang="fr-FR" sz="3600" b="1" dirty="0" smtClean="0">
                <a:solidFill>
                  <a:schemeClr val="accent1"/>
                </a:solidFill>
                <a:latin typeface="Calibri" pitchFamily="34" charset="0"/>
                <a:ea typeface="Times New Roman" pitchFamily="18" charset="0"/>
                <a:cs typeface="Arial" pitchFamily="34" charset="0"/>
              </a:rPr>
              <a:t>FACTEURS DE RISQUES</a:t>
            </a:r>
            <a:endParaRPr lang="fr-FR" sz="3600" dirty="0" smtClean="0">
              <a:solidFill>
                <a:schemeClr val="accent1"/>
              </a:solidFill>
              <a:latin typeface="Arial" pitchFamily="34" charset="0"/>
              <a:cs typeface="Arial" pitchFamily="34" charset="0"/>
            </a:endParaRPr>
          </a:p>
        </p:txBody>
      </p:sp>
    </p:spTree>
    <p:extLst>
      <p:ext uri="{BB962C8B-B14F-4D97-AF65-F5344CB8AC3E}">
        <p14:creationId xmlns:p14="http://schemas.microsoft.com/office/powerpoint/2010/main" val="313158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2566" y="1161898"/>
            <a:ext cx="8484250" cy="7417415"/>
          </a:xfrm>
          <a:prstGeom prst="rect">
            <a:avLst/>
          </a:prstGeom>
        </p:spPr>
        <p:txBody>
          <a:bodyPr wrap="square">
            <a:spAutoFit/>
          </a:bodyPr>
          <a:lstStyle/>
          <a:p>
            <a:r>
              <a:rPr lang="fr-FR" sz="2800" b="1" dirty="0" smtClean="0"/>
              <a:t> </a:t>
            </a:r>
          </a:p>
          <a:p>
            <a:r>
              <a:rPr lang="fr-FR" sz="2800" b="1" dirty="0" smtClean="0"/>
              <a:t>Cette épidémie silencieuse, qui se développe lentement, est d’autant plus inquiétante qu’elle ne présente aucun symptôme. </a:t>
            </a:r>
          </a:p>
          <a:p>
            <a:r>
              <a:rPr lang="fr-FR" sz="2800" b="1" dirty="0" smtClean="0"/>
              <a:t>Lorsque des signes de fatigue apparaissent, il est souvent trop tard.</a:t>
            </a:r>
          </a:p>
          <a:p>
            <a:endParaRPr lang="fr-FR" sz="2800" b="1" dirty="0" smtClean="0"/>
          </a:p>
          <a:p>
            <a:r>
              <a:rPr lang="fr-FR" sz="2800" b="1" dirty="0" smtClean="0"/>
              <a:t>Les médecins peuvent être alertés par des anomalies dans le bilan hépatique, néanmoins seule une biopsie (prélèvement d’une petite partie de l’organe) permet d’établir un diagnostic , u</a:t>
            </a:r>
            <a:r>
              <a:rPr lang="fr-FR" sz="2800" b="1" dirty="0" smtClean="0">
                <a:ea typeface="Times New Roman" pitchFamily="18" charset="0"/>
                <a:cs typeface="Arial" pitchFamily="34" charset="0"/>
              </a:rPr>
              <a:t>n dépistage de la NAFLD/NASH peut être réalisé chez des patients présentant une insulino-résistance ou des maladies associées.</a:t>
            </a:r>
          </a:p>
          <a:p>
            <a:r>
              <a:rPr lang="fr-FR" sz="2800" b="1" dirty="0" smtClean="0">
                <a:ea typeface="Times New Roman" pitchFamily="18" charset="0"/>
                <a:cs typeface="Arial" pitchFamily="34" charset="0"/>
              </a:rPr>
              <a:t>La prévention repose principalement sur la prise en charge du surpoids, de l’hyperlipidémie, de l’hypertension artérielle (HTA) et du diabète de type 2.</a:t>
            </a:r>
          </a:p>
          <a:p>
            <a:endParaRPr lang="fr-FR" sz="2800" b="1" dirty="0" smtClean="0"/>
          </a:p>
        </p:txBody>
      </p:sp>
      <p:sp>
        <p:nvSpPr>
          <p:cNvPr id="3" name="Rectangle 2"/>
          <p:cNvSpPr/>
          <p:nvPr/>
        </p:nvSpPr>
        <p:spPr>
          <a:xfrm>
            <a:off x="686541" y="925282"/>
            <a:ext cx="5536452" cy="584775"/>
          </a:xfrm>
          <a:prstGeom prst="rect">
            <a:avLst/>
          </a:prstGeom>
          <a:solidFill>
            <a:schemeClr val="tx1"/>
          </a:solidFill>
        </p:spPr>
        <p:txBody>
          <a:bodyPr wrap="none">
            <a:spAutoFit/>
          </a:bodyPr>
          <a:lstStyle/>
          <a:p>
            <a:r>
              <a:rPr lang="fr-FR" sz="3200" b="1" dirty="0" smtClean="0">
                <a:solidFill>
                  <a:schemeClr val="accent1"/>
                </a:solidFill>
              </a:rPr>
              <a:t>COMMENT LA DÉTECTE-T-ON ? </a:t>
            </a:r>
          </a:p>
        </p:txBody>
      </p:sp>
      <p:sp>
        <p:nvSpPr>
          <p:cNvPr id="4" name="Rectangle 3"/>
          <p:cNvSpPr/>
          <p:nvPr/>
        </p:nvSpPr>
        <p:spPr>
          <a:xfrm>
            <a:off x="659750" y="201019"/>
            <a:ext cx="7824499" cy="1077218"/>
          </a:xfrm>
          <a:prstGeom prst="rect">
            <a:avLst/>
          </a:prstGeom>
          <a:solidFill>
            <a:schemeClr val="tx1"/>
          </a:solidFill>
        </p:spPr>
        <p:txBody>
          <a:bodyPr wrap="square">
            <a:spAutoFit/>
          </a:bodyPr>
          <a:lstStyle/>
          <a:p>
            <a:pPr lvl="0" defTabSz="914400" fontAlgn="base">
              <a:spcBef>
                <a:spcPct val="0"/>
              </a:spcBef>
              <a:spcAft>
                <a:spcPct val="0"/>
              </a:spcAft>
            </a:pPr>
            <a:r>
              <a:rPr lang="fr-FR" sz="3200" b="1" dirty="0" smtClean="0">
                <a:solidFill>
                  <a:schemeClr val="accent1"/>
                </a:solidFill>
                <a:latin typeface="+mj-lt"/>
                <a:ea typeface="Times New Roman" pitchFamily="18" charset="0"/>
                <a:cs typeface="Times New Roman" pitchFamily="18" charset="0"/>
              </a:rPr>
              <a:t>« MALADIE DU SODA », CONSÉQUENCE DE LA MALBOUFFE</a:t>
            </a:r>
          </a:p>
        </p:txBody>
      </p:sp>
    </p:spTree>
    <p:extLst>
      <p:ext uri="{BB962C8B-B14F-4D97-AF65-F5344CB8AC3E}">
        <p14:creationId xmlns:p14="http://schemas.microsoft.com/office/powerpoint/2010/main" val="251517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6158" y="142853"/>
            <a:ext cx="8537842" cy="1815882"/>
          </a:xfrm>
          <a:prstGeom prst="rect">
            <a:avLst/>
          </a:prstGeom>
        </p:spPr>
        <p:txBody>
          <a:bodyPr wrap="square">
            <a:spAutoFit/>
          </a:bodyPr>
          <a:lstStyle/>
          <a:p>
            <a:pPr lvl="0"/>
            <a:r>
              <a:rPr lang="fr-FR" sz="2800" b="1" dirty="0" smtClean="0">
                <a:latin typeface="+mj-lt"/>
                <a:ea typeface="Times New Roman" pitchFamily="18" charset="0"/>
                <a:cs typeface="Arial" pitchFamily="34" charset="0"/>
              </a:rPr>
              <a:t>Elle nécessite une réduction pondérale, une activité physique régulière, un régime hypocalorique et une réduction, voire une suppression de l’alcool et des sodas.</a:t>
            </a:r>
            <a:endParaRPr lang="fr-FR" sz="2800" b="1" dirty="0" smtClean="0">
              <a:latin typeface="+mj-lt"/>
              <a:cs typeface="Arial" pitchFamily="34" charset="0"/>
            </a:endParaRPr>
          </a:p>
        </p:txBody>
      </p:sp>
      <p:sp>
        <p:nvSpPr>
          <p:cNvPr id="4" name="Rectangle 3"/>
          <p:cNvSpPr/>
          <p:nvPr/>
        </p:nvSpPr>
        <p:spPr>
          <a:xfrm>
            <a:off x="820527" y="1643050"/>
            <a:ext cx="7931684" cy="954107"/>
          </a:xfrm>
          <a:prstGeom prst="rect">
            <a:avLst/>
          </a:prstGeom>
          <a:solidFill>
            <a:schemeClr val="tx1"/>
          </a:solidFill>
        </p:spPr>
        <p:txBody>
          <a:bodyPr wrap="square">
            <a:spAutoFit/>
          </a:bodyPr>
          <a:lstStyle/>
          <a:p>
            <a:pPr algn="ctr"/>
            <a:r>
              <a:rPr lang="fr-FR" sz="2800" b="1" dirty="0" smtClean="0">
                <a:solidFill>
                  <a:schemeClr val="accent1"/>
                </a:solidFill>
              </a:rPr>
              <a:t>« LA NASH VA FORCÉMENT SE DÉVELOPPER DANS LE MONDE ENTIER»</a:t>
            </a:r>
            <a:endParaRPr lang="fr-FR" sz="2800" b="1" dirty="0">
              <a:solidFill>
                <a:schemeClr val="accent1"/>
              </a:solidFill>
            </a:endParaRPr>
          </a:p>
        </p:txBody>
      </p:sp>
      <p:sp>
        <p:nvSpPr>
          <p:cNvPr id="5" name="Rectangle 4"/>
          <p:cNvSpPr/>
          <p:nvPr/>
        </p:nvSpPr>
        <p:spPr>
          <a:xfrm>
            <a:off x="766935" y="2285993"/>
            <a:ext cx="8199646" cy="1815882"/>
          </a:xfrm>
          <a:prstGeom prst="rect">
            <a:avLst/>
          </a:prstGeom>
        </p:spPr>
        <p:txBody>
          <a:bodyPr wrap="square">
            <a:spAutoFit/>
          </a:bodyPr>
          <a:lstStyle/>
          <a:p>
            <a:r>
              <a:rPr lang="fr-FR" sz="2800" b="1" dirty="0" smtClean="0"/>
              <a:t>le syndrome NASH est en forte progression dans les pays industrialisés. 12% des Américains et 6% des Européens en seraient atteints. </a:t>
            </a:r>
          </a:p>
          <a:p>
            <a:r>
              <a:rPr lang="fr-FR" sz="2800" b="1" dirty="0" smtClean="0"/>
              <a:t>En France, elle concernerait 6 millions de Français..</a:t>
            </a:r>
            <a:endParaRPr lang="fr-FR" sz="2800" b="1" dirty="0"/>
          </a:p>
        </p:txBody>
      </p:sp>
      <p:sp>
        <p:nvSpPr>
          <p:cNvPr id="6" name="Rectangle 5"/>
          <p:cNvSpPr/>
          <p:nvPr/>
        </p:nvSpPr>
        <p:spPr>
          <a:xfrm>
            <a:off x="766935" y="3643315"/>
            <a:ext cx="8038868" cy="3539430"/>
          </a:xfrm>
          <a:prstGeom prst="rect">
            <a:avLst/>
          </a:prstGeom>
        </p:spPr>
        <p:txBody>
          <a:bodyPr wrap="square">
            <a:spAutoFit/>
          </a:bodyPr>
          <a:lstStyle/>
          <a:p>
            <a:r>
              <a:rPr lang="fr-FR" sz="2800" b="1" dirty="0" smtClean="0"/>
              <a:t>La société de biotechnologie française Genfit a lancé, jeudi 9 mars, un fonds de dotation de 1,9 million d’euros, nommé</a:t>
            </a:r>
            <a:r>
              <a:rPr lang="fr-FR" sz="2800" b="1" u="sng" dirty="0" smtClean="0"/>
              <a:t> </a:t>
            </a:r>
            <a:r>
              <a:rPr lang="fr-FR" sz="2800" b="1" dirty="0" smtClean="0">
                <a:solidFill>
                  <a:srgbClr val="92D050"/>
                </a:solidFill>
              </a:rPr>
              <a:t>THE NASH EDUCATION PROGRAM</a:t>
            </a:r>
            <a:r>
              <a:rPr lang="fr-FR" sz="2800" b="1" dirty="0" smtClean="0"/>
              <a:t>.</a:t>
            </a:r>
          </a:p>
          <a:p>
            <a:r>
              <a:rPr lang="fr-FR" sz="2800" b="1" dirty="0" smtClean="0"/>
              <a:t> L’objectif est de mener des actions de sensibilisation à destination du public et des professionnels de la santé afin de faire connaître cette "épidémie silencieuse". Cette information se matérialisera par des congrès, des vidéos ainsi que des brochures.</a:t>
            </a:r>
            <a:endParaRPr lang="fr-FR" sz="2800" b="1" dirty="0"/>
          </a:p>
        </p:txBody>
      </p:sp>
    </p:spTree>
    <p:extLst>
      <p:ext uri="{BB962C8B-B14F-4D97-AF65-F5344CB8AC3E}">
        <p14:creationId xmlns:p14="http://schemas.microsoft.com/office/powerpoint/2010/main" val="3119041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696702" y="377210"/>
            <a:ext cx="8162694"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L’évolution de la stéato-hépatite non alcoolique doit être surveillée régulièrement. Le traitement repose en priorité sur un changement du mode de vie :</a:t>
            </a:r>
            <a:r>
              <a:rPr kumimoji="0" lang="fr-FR" sz="2800" b="1" i="0" u="none" strike="noStrike" cap="none" normalizeH="0" dirty="0" smtClean="0">
                <a:ln>
                  <a:noFill/>
                </a:ln>
                <a:solidFill>
                  <a:schemeClr val="tx1"/>
                </a:solidFill>
                <a:effectLst/>
                <a:latin typeface="Calibri" pitchFamily="34" charset="0"/>
                <a:ea typeface="Times New Roman" pitchFamily="18" charset="0"/>
                <a:cs typeface="Arial" pitchFamily="34" charset="0"/>
              </a:rPr>
              <a:t> </a:t>
            </a:r>
            <a:r>
              <a:rPr kumimoji="0" lang="fr-FR" sz="2800" b="1" i="0" u="none" strike="noStrike" cap="none" normalizeH="0" baseline="0" dirty="0" smtClean="0">
                <a:ln>
                  <a:noFill/>
                </a:ln>
                <a:solidFill>
                  <a:srgbClr val="00B050"/>
                </a:solidFill>
                <a:effectLst/>
                <a:latin typeface="Calibri" pitchFamily="34" charset="0"/>
                <a:ea typeface="Times New Roman" pitchFamily="18" charset="0"/>
                <a:cs typeface="Arial" pitchFamily="34" charset="0"/>
              </a:rPr>
              <a:t>perte de poids</a:t>
            </a:r>
            <a:r>
              <a:rPr kumimoji="0" lang="fr-FR" sz="2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pratique d'une </a:t>
            </a:r>
            <a:r>
              <a:rPr kumimoji="0" lang="fr-FR" sz="2800" b="1" i="0" u="none" strike="noStrike" cap="none" normalizeH="0" baseline="0" dirty="0" smtClean="0">
                <a:ln>
                  <a:noFill/>
                </a:ln>
                <a:solidFill>
                  <a:srgbClr val="00B050"/>
                </a:solidFill>
                <a:effectLst/>
                <a:latin typeface="Calibri" pitchFamily="34" charset="0"/>
                <a:ea typeface="Times New Roman" pitchFamily="18" charset="0"/>
                <a:cs typeface="Arial" pitchFamily="34" charset="0"/>
              </a:rPr>
              <a:t>activité physique régulière </a:t>
            </a:r>
            <a:r>
              <a:rPr kumimoji="0" lang="fr-FR" sz="2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et suivi d'un </a:t>
            </a:r>
            <a:r>
              <a:rPr kumimoji="0" lang="fr-FR" sz="2800" b="1" i="0" u="none" strike="noStrike" cap="none" normalizeH="0" baseline="0" dirty="0" smtClean="0">
                <a:ln>
                  <a:noFill/>
                </a:ln>
                <a:solidFill>
                  <a:srgbClr val="00B050"/>
                </a:solidFill>
                <a:effectLst/>
                <a:latin typeface="Calibri" pitchFamily="34" charset="0"/>
                <a:ea typeface="Times New Roman" pitchFamily="18" charset="0"/>
                <a:cs typeface="Arial" pitchFamily="34" charset="0"/>
              </a:rPr>
              <a:t>régime alimentaire </a:t>
            </a:r>
            <a:r>
              <a:rPr kumimoji="0" lang="fr-FR" sz="2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stricte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p>
            <a:pPr lvl="0" defTabSz="914400" eaLnBrk="0" fontAlgn="base" hangingPunct="0">
              <a:spcBef>
                <a:spcPct val="0"/>
              </a:spcBef>
              <a:spcAft>
                <a:spcPct val="0"/>
              </a:spcAft>
            </a:pPr>
            <a:r>
              <a:rPr kumimoji="0" lang="fr-FR" sz="2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Il n'existe à l'heure actuelle pas de traitement spécifique à la stéato-hépatite non alcoolique.</a:t>
            </a:r>
            <a:r>
              <a:rPr lang="fr-FR" sz="2800" b="1" dirty="0" smtClean="0"/>
              <a:t> Même si une quarantaine de molécules sont évaluées dans le cadre d'essais thérapeutiques. L'une d'elle pourrait être commercialisée d'ici 2020.</a:t>
            </a:r>
          </a:p>
          <a:p>
            <a:pPr lvl="0" defTabSz="914400" eaLnBrk="0" fontAlgn="base" hangingPunct="0">
              <a:spcBef>
                <a:spcPct val="0"/>
              </a:spcBef>
              <a:spcAft>
                <a:spcPct val="0"/>
              </a:spcAft>
            </a:pPr>
            <a:endParaRPr kumimoji="0" lang="fr-FR" sz="2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Certains </a:t>
            </a:r>
            <a:r>
              <a:rPr kumimoji="0" lang="fr-FR" sz="2800" b="1" i="0" u="none" strike="noStrike" cap="none" normalizeH="0" baseline="0" dirty="0" smtClean="0">
                <a:ln>
                  <a:noFill/>
                </a:ln>
                <a:solidFill>
                  <a:srgbClr val="0000FF"/>
                </a:solidFill>
                <a:effectLst/>
                <a:latin typeface="Calibri" pitchFamily="34" charset="0"/>
                <a:ea typeface="Times New Roman" pitchFamily="18" charset="0"/>
                <a:cs typeface="Arial" pitchFamily="34" charset="0"/>
                <a:hlinkClick r:id="rId2"/>
              </a:rPr>
              <a:t>médicaments</a:t>
            </a:r>
            <a:r>
              <a:rPr kumimoji="0" lang="fr-FR" sz="2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fr-FR" sz="2800" b="1" i="0" u="none" strike="noStrike" cap="none" normalizeH="0" baseline="0" dirty="0" smtClean="0">
                <a:ln>
                  <a:noFill/>
                </a:ln>
                <a:solidFill>
                  <a:srgbClr val="00B050"/>
                </a:solidFill>
                <a:effectLst/>
                <a:latin typeface="Calibri" pitchFamily="34" charset="0"/>
                <a:ea typeface="Times New Roman" pitchFamily="18" charset="0"/>
                <a:cs typeface="Arial" pitchFamily="34" charset="0"/>
              </a:rPr>
              <a:t>statines</a:t>
            </a:r>
            <a:r>
              <a:rPr kumimoji="0" lang="fr-FR" sz="2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fr-FR" sz="2800" b="1" i="0" u="none" strike="noStrike" cap="none" normalizeH="0" baseline="0" dirty="0" smtClean="0">
                <a:ln>
                  <a:noFill/>
                </a:ln>
                <a:solidFill>
                  <a:srgbClr val="00B050"/>
                </a:solidFill>
                <a:effectLst/>
                <a:latin typeface="Calibri" pitchFamily="34" charset="0"/>
                <a:ea typeface="Times New Roman" pitchFamily="18" charset="0"/>
                <a:cs typeface="Arial" pitchFamily="34" charset="0"/>
              </a:rPr>
              <a:t>antihypertenseurs</a:t>
            </a:r>
            <a:r>
              <a:rPr lang="fr-FR" sz="2800" b="1" dirty="0" smtClean="0">
                <a:latin typeface="Calibri" pitchFamily="34" charset="0"/>
                <a:ea typeface="Times New Roman" pitchFamily="18" charset="0"/>
                <a:cs typeface="Arial" pitchFamily="34" charset="0"/>
              </a:rPr>
              <a:t> </a:t>
            </a:r>
            <a:r>
              <a:rPr kumimoji="0" lang="fr-FR" sz="2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ou </a:t>
            </a:r>
            <a:r>
              <a:rPr kumimoji="0" lang="fr-FR" sz="2800" b="1" i="0" u="none" strike="noStrike" cap="none" normalizeH="0" baseline="0" dirty="0" smtClean="0">
                <a:ln>
                  <a:noFill/>
                </a:ln>
                <a:solidFill>
                  <a:srgbClr val="00B050"/>
                </a:solidFill>
                <a:effectLst/>
                <a:latin typeface="Calibri" pitchFamily="34" charset="0"/>
                <a:ea typeface="Times New Roman" pitchFamily="18" charset="0"/>
                <a:cs typeface="Arial" pitchFamily="34" charset="0"/>
              </a:rPr>
              <a:t>antidiabétiques</a:t>
            </a:r>
            <a:r>
              <a:rPr kumimoji="0" lang="fr-FR" sz="2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peuvent être </a:t>
            </a:r>
            <a:r>
              <a:rPr kumimoji="0" lang="fr-FR" sz="2800" b="1" i="0" u="none" strike="noStrike" cap="none" normalizeH="0" baseline="0" dirty="0" smtClean="0">
                <a:ln>
                  <a:noFill/>
                </a:ln>
                <a:solidFill>
                  <a:srgbClr val="00B050"/>
                </a:solidFill>
                <a:effectLst/>
                <a:latin typeface="Calibri" pitchFamily="34" charset="0"/>
                <a:ea typeface="Times New Roman" pitchFamily="18" charset="0"/>
                <a:cs typeface="Arial" pitchFamily="34" charset="0"/>
              </a:rPr>
              <a:t>prescrits</a:t>
            </a:r>
            <a:r>
              <a:rPr kumimoji="0" lang="fr-FR" sz="2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pour soulager les symptômes et prévenir la survenue de complications.</a:t>
            </a:r>
            <a:endParaRPr kumimoji="0" lang="fr-FR" sz="4000" b="1"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729305" y="210902"/>
            <a:ext cx="8081828" cy="646331"/>
          </a:xfrm>
          <a:prstGeom prst="rect">
            <a:avLst/>
          </a:prstGeom>
          <a:solidFill>
            <a:schemeClr val="tx1"/>
          </a:solidFill>
        </p:spPr>
        <p:txBody>
          <a:bodyPr wrap="none">
            <a:spAutoFit/>
          </a:bodyPr>
          <a:lstStyle/>
          <a:p>
            <a:r>
              <a:rPr lang="fr-FR" sz="3600" b="1" dirty="0" smtClean="0">
                <a:solidFill>
                  <a:schemeClr val="accent1"/>
                </a:solidFill>
              </a:rPr>
              <a:t>NASH : UNE MALADIE SANS TRAITEMENT</a:t>
            </a:r>
            <a:endParaRPr lang="fr-FR" sz="3600" b="1" dirty="0">
              <a:solidFill>
                <a:schemeClr val="accent1"/>
              </a:solidFill>
            </a:endParaRPr>
          </a:p>
        </p:txBody>
      </p:sp>
    </p:spTree>
    <p:extLst>
      <p:ext uri="{BB962C8B-B14F-4D97-AF65-F5344CB8AC3E}">
        <p14:creationId xmlns:p14="http://schemas.microsoft.com/office/powerpoint/2010/main" val="17584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85000" lnSpcReduction="20000"/>
          </a:bodyPr>
          <a:lstStyle/>
          <a:p>
            <a:pPr algn="just"/>
            <a:r>
              <a:rPr lang="fr-FR" b="1" dirty="0" smtClean="0"/>
              <a:t>La faim et la malnutrition </a:t>
            </a:r>
            <a:r>
              <a:rPr lang="fr-FR" dirty="0" smtClean="0"/>
              <a:t>sont les deux problèmes les plus dévastateurs auxquels les pays les plus pauvres doivent faire face, provoquant souvent des troubles physiques ou mentaux, et parfois même la mort. En même temps, bon nombre de ces pays ont vu augmenter les maladies chroniques comme l’obésité et les maladies du </a:t>
            </a:r>
            <a:r>
              <a:rPr lang="fr-FR" dirty="0" err="1" smtClean="0"/>
              <a:t>coeur</a:t>
            </a:r>
            <a:r>
              <a:rPr lang="fr-FR" dirty="0" smtClean="0"/>
              <a:t> suite aux changements rapides dans l’alimentation et le mode de vie au sein de certains groupes de population. C’est pourquoi une offre sûre et adéquate en aliments est nécessaire pour combattre tant les déficiences nutritionnelles que les maladies chroniques.</a:t>
            </a:r>
            <a:endParaRPr lang="fr-FR" dirty="0"/>
          </a:p>
        </p:txBody>
      </p:sp>
    </p:spTree>
    <p:extLst>
      <p:ext uri="{BB962C8B-B14F-4D97-AF65-F5344CB8AC3E}">
        <p14:creationId xmlns:p14="http://schemas.microsoft.com/office/powerpoint/2010/main" val="2696698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9751" y="3537426"/>
            <a:ext cx="8484250" cy="3970318"/>
          </a:xfrm>
          <a:prstGeom prst="rect">
            <a:avLst/>
          </a:prstGeom>
        </p:spPr>
        <p:txBody>
          <a:bodyPr wrap="square">
            <a:spAutoFit/>
          </a:bodyPr>
          <a:lstStyle/>
          <a:p>
            <a:r>
              <a:rPr lang="fr-FR" sz="2800" b="1" dirty="0" smtClean="0"/>
              <a:t>Il est donc important de privilégier une alimentation équilibrée, ne pas boire d'alcool, ne pas fumer, tout cela en accord avec l'anatomie digestive, les glandes endocrines.</a:t>
            </a:r>
          </a:p>
          <a:p>
            <a:r>
              <a:rPr lang="fr-FR" sz="2800" b="1" dirty="0" smtClean="0"/>
              <a:t> Il faut respecter les proportions: protéines animales et végétales, les sucres lents, les vitamines, les minéraux, les acides gras essentiels.</a:t>
            </a:r>
          </a:p>
          <a:p>
            <a:r>
              <a:rPr lang="fr-FR" sz="2800" b="1" dirty="0" smtClean="0"/>
              <a:t> Il faut y ajouter toutes les disciplines qui permettent de bouger et respirer.</a:t>
            </a:r>
            <a:endParaRPr lang="fr-FR" sz="2800" b="1" dirty="0"/>
          </a:p>
        </p:txBody>
      </p:sp>
      <p:sp>
        <p:nvSpPr>
          <p:cNvPr id="4" name="Rectangle 3"/>
          <p:cNvSpPr/>
          <p:nvPr/>
        </p:nvSpPr>
        <p:spPr>
          <a:xfrm>
            <a:off x="766935" y="2786059"/>
            <a:ext cx="2729978" cy="646331"/>
          </a:xfrm>
          <a:prstGeom prst="rect">
            <a:avLst/>
          </a:prstGeom>
          <a:solidFill>
            <a:schemeClr val="tx1"/>
          </a:solidFill>
        </p:spPr>
        <p:txBody>
          <a:bodyPr wrap="none">
            <a:spAutoFit/>
          </a:bodyPr>
          <a:lstStyle/>
          <a:p>
            <a:r>
              <a:rPr lang="fr-FR" sz="3600" b="1" dirty="0" smtClean="0">
                <a:solidFill>
                  <a:schemeClr val="accent1"/>
                </a:solidFill>
              </a:rPr>
              <a:t>CONCLUSION</a:t>
            </a:r>
            <a:endParaRPr lang="fr-FR" sz="3600" b="1" dirty="0">
              <a:solidFill>
                <a:schemeClr val="accent1"/>
              </a:solidFill>
            </a:endParaRPr>
          </a:p>
        </p:txBody>
      </p:sp>
      <p:sp>
        <p:nvSpPr>
          <p:cNvPr id="27649" name="Rectangle 1"/>
          <p:cNvSpPr>
            <a:spLocks noChangeArrowheads="1"/>
          </p:cNvSpPr>
          <p:nvPr/>
        </p:nvSpPr>
        <p:spPr bwMode="auto">
          <a:xfrm>
            <a:off x="3339373" y="827300"/>
            <a:ext cx="7506094" cy="181588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800" b="1" i="0" u="none" strike="noStrike" cap="none" normalizeH="0" baseline="0" dirty="0" smtClean="0">
                <a:ln>
                  <a:noFill/>
                </a:ln>
                <a:solidFill>
                  <a:schemeClr val="tx1"/>
                </a:solidFill>
                <a:effectLst/>
                <a:latin typeface="+mj-lt"/>
                <a:ea typeface="Times New Roman" pitchFamily="18" charset="0"/>
                <a:cs typeface="Arial" pitchFamily="34" charset="0"/>
              </a:rPr>
              <a:t>Un verre de pur jus d’orange = </a:t>
            </a:r>
            <a:r>
              <a:rPr kumimoji="0" lang="fr-FR" sz="2800" b="1" i="0" u="none" strike="noStrike" cap="none" normalizeH="0" baseline="0" dirty="0" smtClean="0">
                <a:ln>
                  <a:noFill/>
                </a:ln>
                <a:solidFill>
                  <a:schemeClr val="accent1"/>
                </a:solidFill>
                <a:effectLst/>
                <a:latin typeface="+mj-lt"/>
                <a:ea typeface="Times New Roman" pitchFamily="18" charset="0"/>
                <a:cs typeface="Arial" pitchFamily="34" charset="0"/>
              </a:rPr>
              <a:t>20 g </a:t>
            </a:r>
            <a:r>
              <a:rPr kumimoji="0" lang="fr-FR" sz="2800" b="1" i="0" u="none" strike="noStrike" cap="none" normalizeH="0" baseline="0" dirty="0" smtClean="0">
                <a:ln>
                  <a:noFill/>
                </a:ln>
                <a:solidFill>
                  <a:schemeClr val="tx1"/>
                </a:solidFill>
                <a:effectLst/>
                <a:latin typeface="+mj-lt"/>
                <a:ea typeface="Times New Roman" pitchFamily="18" charset="0"/>
                <a:cs typeface="Arial" pitchFamily="34" charset="0"/>
              </a:rPr>
              <a:t>de sucre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800" b="1" i="0" u="none" strike="noStrike" cap="none" normalizeH="0" baseline="0" dirty="0" smtClean="0">
                <a:ln>
                  <a:noFill/>
                </a:ln>
                <a:solidFill>
                  <a:schemeClr val="tx1"/>
                </a:solidFill>
                <a:effectLst/>
                <a:latin typeface="+mj-lt"/>
                <a:ea typeface="Times New Roman" pitchFamily="18" charset="0"/>
                <a:cs typeface="Arial" pitchFamily="34" charset="0"/>
              </a:rPr>
              <a:t>Une canette de Coca-Cola = </a:t>
            </a:r>
            <a:r>
              <a:rPr kumimoji="0" lang="fr-FR" sz="2800" b="1" i="0" u="none" strike="noStrike" cap="none" normalizeH="0" baseline="0" dirty="0" smtClean="0">
                <a:ln>
                  <a:noFill/>
                </a:ln>
                <a:solidFill>
                  <a:schemeClr val="accent1"/>
                </a:solidFill>
                <a:effectLst/>
                <a:latin typeface="+mj-lt"/>
                <a:ea typeface="Times New Roman" pitchFamily="18" charset="0"/>
                <a:cs typeface="Arial" pitchFamily="34" charset="0"/>
              </a:rPr>
              <a:t>35 g </a:t>
            </a:r>
            <a:r>
              <a:rPr kumimoji="0" lang="fr-FR" sz="2800" b="1" i="0" u="none" strike="noStrike" cap="none" normalizeH="0" baseline="0" dirty="0" smtClean="0">
                <a:ln>
                  <a:noFill/>
                </a:ln>
                <a:solidFill>
                  <a:schemeClr val="tx1"/>
                </a:solidFill>
                <a:effectLst/>
                <a:latin typeface="+mj-lt"/>
                <a:ea typeface="Times New Roman" pitchFamily="18" charset="0"/>
                <a:cs typeface="Arial" pitchFamily="34" charset="0"/>
              </a:rPr>
              <a:t>de sucre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800" b="1" i="0" u="none" strike="noStrike" cap="none" normalizeH="0" baseline="0" dirty="0" smtClean="0">
                <a:ln>
                  <a:noFill/>
                </a:ln>
                <a:solidFill>
                  <a:schemeClr val="tx1"/>
                </a:solidFill>
                <a:effectLst/>
                <a:latin typeface="+mj-lt"/>
                <a:ea typeface="Times New Roman" pitchFamily="18" charset="0"/>
                <a:cs typeface="Arial" pitchFamily="34" charset="0"/>
              </a:rPr>
              <a:t>Un verre de thé glacé industriel = </a:t>
            </a:r>
            <a:r>
              <a:rPr kumimoji="0" lang="fr-FR" sz="2800" b="1" i="0" u="none" strike="noStrike" cap="none" normalizeH="0" baseline="0" dirty="0" smtClean="0">
                <a:ln>
                  <a:noFill/>
                </a:ln>
                <a:solidFill>
                  <a:schemeClr val="accent1"/>
                </a:solidFill>
                <a:effectLst/>
                <a:latin typeface="+mj-lt"/>
                <a:ea typeface="Times New Roman" pitchFamily="18" charset="0"/>
                <a:cs typeface="Arial" pitchFamily="34" charset="0"/>
              </a:rPr>
              <a:t>12 g </a:t>
            </a:r>
            <a:r>
              <a:rPr kumimoji="0" lang="fr-FR" sz="2800" b="1" i="0" u="none" strike="noStrike" cap="none" normalizeH="0" baseline="0" dirty="0" smtClean="0">
                <a:ln>
                  <a:noFill/>
                </a:ln>
                <a:solidFill>
                  <a:schemeClr val="tx1"/>
                </a:solidFill>
                <a:effectLst/>
                <a:latin typeface="+mj-lt"/>
                <a:ea typeface="Times New Roman" pitchFamily="18" charset="0"/>
                <a:cs typeface="Arial" pitchFamily="34" charset="0"/>
              </a:rPr>
              <a:t>de sucre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800" b="1" i="0" u="none" strike="noStrike" cap="none" normalizeH="0" baseline="0" dirty="0" smtClean="0">
                <a:ln>
                  <a:noFill/>
                </a:ln>
                <a:solidFill>
                  <a:schemeClr val="tx1"/>
                </a:solidFill>
                <a:effectLst/>
                <a:latin typeface="+mj-lt"/>
                <a:ea typeface="Times New Roman" pitchFamily="18" charset="0"/>
                <a:cs typeface="Arial" pitchFamily="34" charset="0"/>
              </a:rPr>
              <a:t>Un verre de boisson énergétique = </a:t>
            </a:r>
            <a:r>
              <a:rPr kumimoji="0" lang="fr-FR" sz="2800" b="1" i="0" u="none" strike="noStrike" cap="none" normalizeH="0" baseline="0" dirty="0" smtClean="0">
                <a:ln>
                  <a:noFill/>
                </a:ln>
                <a:solidFill>
                  <a:schemeClr val="accent1"/>
                </a:solidFill>
                <a:effectLst/>
                <a:latin typeface="+mj-lt"/>
                <a:ea typeface="Times New Roman" pitchFamily="18" charset="0"/>
                <a:cs typeface="Arial" pitchFamily="34" charset="0"/>
              </a:rPr>
              <a:t>23 g </a:t>
            </a:r>
            <a:r>
              <a:rPr kumimoji="0" lang="fr-FR" sz="2800" b="1" i="0" u="none" strike="noStrike" cap="none" normalizeH="0" baseline="0" dirty="0" smtClean="0">
                <a:ln>
                  <a:noFill/>
                </a:ln>
                <a:solidFill>
                  <a:schemeClr val="tx1"/>
                </a:solidFill>
                <a:effectLst/>
                <a:latin typeface="+mj-lt"/>
                <a:ea typeface="Times New Roman" pitchFamily="18" charset="0"/>
                <a:cs typeface="Arial" pitchFamily="34" charset="0"/>
              </a:rPr>
              <a:t>de sucre</a:t>
            </a:r>
            <a:endParaRPr kumimoji="0" lang="fr-FR" sz="2800" b="1" i="0" u="none" strike="noStrike" cap="none" normalizeH="0" baseline="0" dirty="0" smtClean="0">
              <a:ln>
                <a:noFill/>
              </a:ln>
              <a:solidFill>
                <a:schemeClr val="tx1"/>
              </a:solidFill>
              <a:effectLst/>
              <a:latin typeface="+mj-lt"/>
              <a:cs typeface="Arial" pitchFamily="34" charset="0"/>
            </a:endParaRPr>
          </a:p>
        </p:txBody>
      </p:sp>
      <p:sp>
        <p:nvSpPr>
          <p:cNvPr id="6" name="Rectangle 5"/>
          <p:cNvSpPr/>
          <p:nvPr/>
        </p:nvSpPr>
        <p:spPr>
          <a:xfrm>
            <a:off x="3339373" y="191137"/>
            <a:ext cx="5680800" cy="646331"/>
          </a:xfrm>
          <a:prstGeom prst="rect">
            <a:avLst/>
          </a:prstGeom>
          <a:solidFill>
            <a:schemeClr val="tx1"/>
          </a:solidFill>
        </p:spPr>
        <p:txBody>
          <a:bodyPr wrap="square">
            <a:spAutoFit/>
          </a:bodyPr>
          <a:lstStyle/>
          <a:p>
            <a:pPr lvl="0" algn="ctr" defTabSz="914400" fontAlgn="base">
              <a:spcBef>
                <a:spcPct val="0"/>
              </a:spcBef>
              <a:spcAft>
                <a:spcPct val="0"/>
              </a:spcAft>
            </a:pPr>
            <a:r>
              <a:rPr lang="fr-FR" b="1" dirty="0" smtClean="0">
                <a:solidFill>
                  <a:schemeClr val="accent1"/>
                </a:solidFill>
                <a:ea typeface="Times New Roman" pitchFamily="18" charset="0"/>
                <a:cs typeface="Arial" pitchFamily="34" charset="0"/>
              </a:rPr>
              <a:t>L’OMS RECOMMANDE 50 GRAMMES DE SUCRE PAR JOUR :</a:t>
            </a:r>
            <a:endParaRPr lang="fr-FR" dirty="0" smtClean="0">
              <a:solidFill>
                <a:schemeClr val="accent1"/>
              </a:solidFill>
              <a:cs typeface="Arial" pitchFamily="34" charset="0"/>
            </a:endParaRPr>
          </a:p>
        </p:txBody>
      </p:sp>
      <p:sp>
        <p:nvSpPr>
          <p:cNvPr id="7" name="Rectangle 6"/>
          <p:cNvSpPr/>
          <p:nvPr/>
        </p:nvSpPr>
        <p:spPr>
          <a:xfrm>
            <a:off x="4827844" y="6396360"/>
            <a:ext cx="4284250" cy="369332"/>
          </a:xfrm>
          <a:prstGeom prst="rect">
            <a:avLst/>
          </a:prstGeom>
        </p:spPr>
        <p:txBody>
          <a:bodyPr wrap="none">
            <a:spAutoFit/>
          </a:bodyPr>
          <a:lstStyle/>
          <a:p>
            <a:r>
              <a:rPr lang="fr-FR" b="1" dirty="0" smtClean="0">
                <a:solidFill>
                  <a:schemeClr val="accent1"/>
                </a:solidFill>
              </a:rPr>
              <a:t> OMS : L'Organisation mondiale de la santé</a:t>
            </a:r>
            <a:endParaRPr lang="fr-FR" b="1" dirty="0">
              <a:solidFill>
                <a:schemeClr val="accent1"/>
              </a:solidFill>
            </a:endParaRPr>
          </a:p>
        </p:txBody>
      </p:sp>
      <p:pic>
        <p:nvPicPr>
          <p:cNvPr id="27650" name="Picture 2" descr="C:\Users\DELL\Downloads\images.png"/>
          <p:cNvPicPr>
            <a:picLocks noChangeAspect="1" noChangeArrowheads="1"/>
          </p:cNvPicPr>
          <p:nvPr/>
        </p:nvPicPr>
        <p:blipFill>
          <a:blip r:embed="rId2"/>
          <a:srcRect/>
          <a:stretch>
            <a:fillRect/>
          </a:stretch>
        </p:blipFill>
        <p:spPr bwMode="auto">
          <a:xfrm>
            <a:off x="723475" y="278112"/>
            <a:ext cx="2562306" cy="22936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36621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332656"/>
            <a:ext cx="7632848" cy="1398017"/>
          </a:xfrm>
        </p:spPr>
        <p:txBody>
          <a:bodyPr>
            <a:noAutofit/>
          </a:bodyPr>
          <a:lstStyle/>
          <a:p>
            <a:pPr algn="ctr"/>
            <a:r>
              <a:rPr lang="fr-FR" sz="2000" b="1" dirty="0">
                <a:solidFill>
                  <a:schemeClr val="tx1"/>
                </a:solidFill>
                <a:latin typeface="Algerian" pitchFamily="82" charset="0"/>
              </a:rPr>
              <a:t>Université ABOUBEKR BELKAID</a:t>
            </a:r>
            <a:br>
              <a:rPr lang="fr-FR" sz="2000" b="1" dirty="0">
                <a:solidFill>
                  <a:schemeClr val="tx1"/>
                </a:solidFill>
                <a:latin typeface="Algerian" pitchFamily="82" charset="0"/>
              </a:rPr>
            </a:br>
            <a:r>
              <a:rPr lang="fr-FR" sz="2000" b="1" dirty="0">
                <a:solidFill>
                  <a:schemeClr val="tx1"/>
                </a:solidFill>
                <a:latin typeface="Algerian" pitchFamily="82" charset="0"/>
              </a:rPr>
              <a:t>Faculté des Sciences de la Nature et de la Vie</a:t>
            </a:r>
            <a:br>
              <a:rPr lang="fr-FR" sz="2000" b="1" dirty="0">
                <a:solidFill>
                  <a:schemeClr val="tx1"/>
                </a:solidFill>
                <a:latin typeface="Algerian" pitchFamily="82" charset="0"/>
              </a:rPr>
            </a:br>
            <a:r>
              <a:rPr lang="fr-FR" sz="2000" b="1" dirty="0">
                <a:solidFill>
                  <a:schemeClr val="tx1"/>
                </a:solidFill>
                <a:latin typeface="Algerian" pitchFamily="82" charset="0"/>
              </a:rPr>
              <a:t>Et des Sciences de la Terre et de l’Univers</a:t>
            </a:r>
            <a:br>
              <a:rPr lang="fr-FR" sz="2000" b="1" dirty="0">
                <a:solidFill>
                  <a:schemeClr val="tx1"/>
                </a:solidFill>
                <a:latin typeface="Algerian" pitchFamily="82" charset="0"/>
              </a:rPr>
            </a:br>
            <a:r>
              <a:rPr lang="fr-FR" sz="2000" b="1" dirty="0">
                <a:solidFill>
                  <a:schemeClr val="tx1"/>
                </a:solidFill>
                <a:latin typeface="Algerian" pitchFamily="82" charset="0"/>
              </a:rPr>
              <a:t>Département d’Agronomie</a:t>
            </a:r>
            <a:br>
              <a:rPr lang="fr-FR" sz="2000" b="1" dirty="0">
                <a:solidFill>
                  <a:schemeClr val="tx1"/>
                </a:solidFill>
                <a:latin typeface="Algerian" pitchFamily="82" charset="0"/>
              </a:rPr>
            </a:br>
            <a:endParaRPr lang="fr-FR" sz="2000" dirty="0">
              <a:solidFill>
                <a:schemeClr val="accent1"/>
              </a:solidFill>
              <a:latin typeface="Algerian" pitchFamily="82" charset="0"/>
            </a:endParaRPr>
          </a:p>
        </p:txBody>
      </p:sp>
      <p:sp>
        <p:nvSpPr>
          <p:cNvPr id="4" name="Ellipse 3"/>
          <p:cNvSpPr/>
          <p:nvPr/>
        </p:nvSpPr>
        <p:spPr>
          <a:xfrm>
            <a:off x="1691680" y="2403376"/>
            <a:ext cx="6430594" cy="2232248"/>
          </a:xfrm>
          <a:prstGeom prst="ellipse">
            <a:avLst/>
          </a:prstGeom>
          <a:ln>
            <a:noFill/>
          </a:ln>
          <a:effectLst>
            <a:glow rad="228600">
              <a:schemeClr val="accent1">
                <a:satMod val="175000"/>
                <a:alpha val="40000"/>
              </a:schemeClr>
            </a:glow>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4400" dirty="0"/>
              <a:t>Le Stress Oxydant</a:t>
            </a:r>
            <a:endParaRPr lang="fr-FR" sz="4400" dirty="0">
              <a:solidFill>
                <a:schemeClr val="bg1"/>
              </a:solidFill>
            </a:endParaRPr>
          </a:p>
        </p:txBody>
      </p:sp>
    </p:spTree>
    <p:extLst>
      <p:ext uri="{BB962C8B-B14F-4D97-AF65-F5344CB8AC3E}">
        <p14:creationId xmlns:p14="http://schemas.microsoft.com/office/powerpoint/2010/main" val="6974794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764704"/>
          </a:xfrm>
        </p:spPr>
        <p:txBody>
          <a:bodyPr/>
          <a:lstStyle/>
          <a:p>
            <a:r>
              <a:rPr lang="fr-FR" dirty="0" smtClean="0"/>
              <a:t>Le Stress Oxydant </a:t>
            </a:r>
            <a:endParaRPr lang="fr-FR" dirty="0"/>
          </a:p>
        </p:txBody>
      </p:sp>
      <p:sp>
        <p:nvSpPr>
          <p:cNvPr id="3" name="Espace réservé du contenu 2"/>
          <p:cNvSpPr>
            <a:spLocks noGrp="1"/>
          </p:cNvSpPr>
          <p:nvPr>
            <p:ph idx="1"/>
          </p:nvPr>
        </p:nvSpPr>
        <p:spPr>
          <a:xfrm>
            <a:off x="0" y="620688"/>
            <a:ext cx="9144000" cy="6120680"/>
          </a:xfrm>
        </p:spPr>
        <p:txBody>
          <a:bodyPr>
            <a:normAutofit/>
          </a:bodyPr>
          <a:lstStyle/>
          <a:p>
            <a:pPr marL="0" indent="0" algn="just">
              <a:buNone/>
            </a:pPr>
            <a:r>
              <a:rPr lang="fr-FR" dirty="0" smtClean="0"/>
              <a:t>Rupture dans le fonctionnement d’une fonction biologique traduisant un défaut d’adaptation à l’environnement </a:t>
            </a:r>
          </a:p>
          <a:p>
            <a:pPr marL="0" indent="0" algn="just">
              <a:buNone/>
            </a:pPr>
            <a:r>
              <a:rPr lang="fr-FR" dirty="0" smtClean="0"/>
              <a:t>– Stress psychologique: fatigue, dépression </a:t>
            </a:r>
          </a:p>
          <a:p>
            <a:pPr marL="0" indent="0" algn="just">
              <a:buNone/>
            </a:pPr>
            <a:r>
              <a:rPr lang="fr-FR" dirty="0" smtClean="0"/>
              <a:t>– Stress nerveux: adrénaline </a:t>
            </a:r>
          </a:p>
          <a:p>
            <a:pPr marL="0" indent="0" algn="just">
              <a:buNone/>
            </a:pPr>
            <a:r>
              <a:rPr lang="fr-FR" dirty="0" smtClean="0"/>
              <a:t>– Stress oxydant</a:t>
            </a:r>
          </a:p>
          <a:p>
            <a:pPr marL="0" indent="0" algn="just">
              <a:buNone/>
            </a:pPr>
            <a:r>
              <a:rPr lang="fr-FR" dirty="0" smtClean="0"/>
              <a:t>Le stress oxydant n’est pas une maladie mais un mécanisme physiopathologique. Un excès d’espèces réactives mal maîtrisé favorisera une maladie ou un vieillissement accéléré.</a:t>
            </a:r>
            <a:endParaRPr lang="fr-FR" dirty="0"/>
          </a:p>
        </p:txBody>
      </p:sp>
    </p:spTree>
    <p:extLst>
      <p:ext uri="{BB962C8B-B14F-4D97-AF65-F5344CB8AC3E}">
        <p14:creationId xmlns:p14="http://schemas.microsoft.com/office/powerpoint/2010/main" val="33721374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6632"/>
            <a:ext cx="8229600" cy="418058"/>
          </a:xfrm>
        </p:spPr>
        <p:txBody>
          <a:bodyPr>
            <a:normAutofit fontScale="90000"/>
          </a:bodyPr>
          <a:lstStyle/>
          <a:p>
            <a:r>
              <a:rPr lang="fr-FR" dirty="0" smtClean="0"/>
              <a:t>Qu’est ce que le stress ? </a:t>
            </a:r>
            <a:endParaRPr lang="fr-FR" dirty="0"/>
          </a:p>
        </p:txBody>
      </p:sp>
      <p:sp>
        <p:nvSpPr>
          <p:cNvPr id="3" name="Espace réservé du contenu 2"/>
          <p:cNvSpPr>
            <a:spLocks noGrp="1"/>
          </p:cNvSpPr>
          <p:nvPr>
            <p:ph idx="1"/>
          </p:nvPr>
        </p:nvSpPr>
        <p:spPr>
          <a:xfrm>
            <a:off x="0" y="548680"/>
            <a:ext cx="9144000" cy="6309320"/>
          </a:xfrm>
        </p:spPr>
        <p:txBody>
          <a:bodyPr>
            <a:normAutofit fontScale="85000" lnSpcReduction="20000"/>
          </a:bodyPr>
          <a:lstStyle/>
          <a:p>
            <a:pPr algn="just"/>
            <a:r>
              <a:rPr lang="fr-FR" dirty="0" smtClean="0"/>
              <a:t>Rien </a:t>
            </a:r>
            <a:r>
              <a:rPr lang="fr-FR" dirty="0"/>
              <a:t>à voir avec le stress que l’on connaît, caractérisé par des angoisses ou une anxiété face à une menace éventuelle. « Le stress oxydatif (ou stress oxydant) est un phénomène d’oxydation chimique subi par notre organisme », précise Michel </a:t>
            </a:r>
            <a:r>
              <a:rPr lang="fr-FR" dirty="0" err="1"/>
              <a:t>Brack</a:t>
            </a:r>
            <a:r>
              <a:rPr lang="fr-FR" dirty="0"/>
              <a:t>, médecin à Paris, spécialisé dans le stress oxydant.</a:t>
            </a:r>
          </a:p>
          <a:p>
            <a:pPr algn="just"/>
            <a:r>
              <a:rPr lang="fr-FR" dirty="0"/>
              <a:t>En clair : votre corps se fait agresser par des molécules potentiellement nocives, les radicaux libres. Ces derniers proviennent essentiellement de l’oxygène que nous respirons pour vivre. Paradoxe, car cet élément est, en fait, aussi bon que néfaste pour la santé...</a:t>
            </a:r>
          </a:p>
          <a:p>
            <a:pPr algn="just"/>
            <a:r>
              <a:rPr lang="fr-FR" dirty="0"/>
              <a:t>« Lorsque votre organisme est dans de bonnes dispositions, les radicaux libres nocifs peuvent être contrôlés, voire détruits, par les antioxydants et les structures biologiques endommagées sont remplacées », explique Michel </a:t>
            </a:r>
            <a:r>
              <a:rPr lang="fr-FR" dirty="0" err="1"/>
              <a:t>Brack</a:t>
            </a:r>
            <a:r>
              <a:rPr lang="fr-FR" dirty="0"/>
              <a:t>. Le problème ? Ces molécules sont parfois produites en excès, et lorsque le corps n’a plus la capacité de se protéger, le stress oxydatif intervient.</a:t>
            </a:r>
          </a:p>
          <a:p>
            <a:pPr algn="just"/>
            <a:endParaRPr lang="fr-FR" dirty="0"/>
          </a:p>
        </p:txBody>
      </p:sp>
    </p:spTree>
    <p:extLst>
      <p:ext uri="{BB962C8B-B14F-4D97-AF65-F5344CB8AC3E}">
        <p14:creationId xmlns:p14="http://schemas.microsoft.com/office/powerpoint/2010/main" val="17527630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490066"/>
          </a:xfrm>
        </p:spPr>
        <p:txBody>
          <a:bodyPr>
            <a:normAutofit fontScale="90000"/>
          </a:bodyPr>
          <a:lstStyle/>
          <a:p>
            <a:r>
              <a:rPr lang="fr-FR" dirty="0" smtClean="0"/>
              <a:t>Stress oxydant:</a:t>
            </a:r>
            <a:endParaRPr lang="fr-FR" dirty="0"/>
          </a:p>
        </p:txBody>
      </p:sp>
      <p:sp>
        <p:nvSpPr>
          <p:cNvPr id="3" name="Espace réservé du contenu 2"/>
          <p:cNvSpPr>
            <a:spLocks noGrp="1"/>
          </p:cNvSpPr>
          <p:nvPr>
            <p:ph idx="1"/>
          </p:nvPr>
        </p:nvSpPr>
        <p:spPr>
          <a:xfrm>
            <a:off x="0" y="620688"/>
            <a:ext cx="9144000" cy="6120680"/>
          </a:xfrm>
        </p:spPr>
        <p:txBody>
          <a:bodyPr/>
          <a:lstStyle/>
          <a:p>
            <a:pPr algn="just"/>
            <a:r>
              <a:rPr lang="fr-FR" dirty="0" smtClean="0"/>
              <a:t>Définition du stress oxydant: état de déséquilibre entre la production d’espèces réactives et les défenses de l’organisme. </a:t>
            </a:r>
          </a:p>
          <a:p>
            <a:pPr algn="just"/>
            <a:r>
              <a:rPr lang="fr-FR" dirty="0" smtClean="0"/>
              <a:t>Un état de stress oxydant existe lorsqu’au moins une des trois conditions suivantes est présente: Un état de stress oxydant existe lorsqu’au moins une des trois conditions suivantes est présente: </a:t>
            </a:r>
          </a:p>
          <a:p>
            <a:pPr marL="0" indent="0" algn="just">
              <a:buNone/>
            </a:pPr>
            <a:r>
              <a:rPr lang="fr-FR" dirty="0"/>
              <a:t>-</a:t>
            </a:r>
            <a:r>
              <a:rPr lang="fr-FR" dirty="0" smtClean="0"/>
              <a:t>Excès des espèces réactives de O2, N2 ou Cl2 </a:t>
            </a:r>
          </a:p>
          <a:p>
            <a:pPr marL="0" indent="0" algn="just">
              <a:buNone/>
            </a:pPr>
            <a:r>
              <a:rPr lang="fr-FR" dirty="0" smtClean="0"/>
              <a:t>-Défenses insuffisantes (endogènes et exogènes) </a:t>
            </a:r>
          </a:p>
          <a:p>
            <a:pPr marL="0" indent="0" algn="just">
              <a:buNone/>
            </a:pPr>
            <a:r>
              <a:rPr lang="fr-FR" dirty="0" smtClean="0"/>
              <a:t>-Mécanismes de réparation insuffisants</a:t>
            </a:r>
            <a:endParaRPr lang="fr-FR" dirty="0"/>
          </a:p>
        </p:txBody>
      </p:sp>
    </p:spTree>
    <p:extLst>
      <p:ext uri="{BB962C8B-B14F-4D97-AF65-F5344CB8AC3E}">
        <p14:creationId xmlns:p14="http://schemas.microsoft.com/office/powerpoint/2010/main" val="20007360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634082"/>
          </a:xfrm>
        </p:spPr>
        <p:txBody>
          <a:bodyPr>
            <a:normAutofit fontScale="90000"/>
          </a:bodyPr>
          <a:lstStyle/>
          <a:p>
            <a:r>
              <a:rPr lang="fr-FR" dirty="0" smtClean="0"/>
              <a:t>Le stress oxydatif impliqué dans de nombreuses pathologies</a:t>
            </a:r>
            <a:endParaRPr lang="fr-FR" dirty="0"/>
          </a:p>
        </p:txBody>
      </p:sp>
      <p:sp>
        <p:nvSpPr>
          <p:cNvPr id="3" name="Espace réservé du contenu 2"/>
          <p:cNvSpPr>
            <a:spLocks noGrp="1"/>
          </p:cNvSpPr>
          <p:nvPr>
            <p:ph idx="1"/>
          </p:nvPr>
        </p:nvSpPr>
        <p:spPr>
          <a:xfrm>
            <a:off x="0" y="1196752"/>
            <a:ext cx="9144000" cy="5661248"/>
          </a:xfrm>
        </p:spPr>
        <p:txBody>
          <a:bodyPr>
            <a:normAutofit fontScale="77500" lnSpcReduction="20000"/>
          </a:bodyPr>
          <a:lstStyle/>
          <a:p>
            <a:pPr algn="just"/>
            <a:r>
              <a:rPr lang="fr-FR" dirty="0" smtClean="0"/>
              <a:t>« </a:t>
            </a:r>
            <a:r>
              <a:rPr lang="fr-FR" dirty="0"/>
              <a:t>Le stress oxydant provoque, à faible ou à moyenne ampleur, la dénaturation (ou l’oxydation) de nombreux éléments de votre corps : protéines, lipides, sucres, et par là, la "rouille" des tissus, des muscles, des artères, et même des cellules nerveuses et/ou cérébrales.</a:t>
            </a:r>
          </a:p>
          <a:p>
            <a:pPr algn="just"/>
            <a:r>
              <a:rPr lang="fr-FR" dirty="0"/>
              <a:t>Résultat : ces phénomènes accélèrent le vieillissement. Lorsque le stress oxydatif atteint le noyau des cellules, il peut aussi en modifier le code génétique et initier la transformation cancéreuse de ces cellules. Outre le cancer, il est souvent impliqué dans de nombreuses pathologies : maladie de Parkinson, maladie d’Alzheimer, diabète, fibromyalgie, syndrome d’apnée du sommeil, arthrite, allergies…</a:t>
            </a:r>
          </a:p>
          <a:p>
            <a:pPr algn="just"/>
            <a:r>
              <a:rPr lang="fr-FR" dirty="0"/>
              <a:t>« En cause : le tabagisme, l’alcool, les médicaments, le soleil, la pollution et les activités physiques intensives ou, au contraire, la sédentarité, explique </a:t>
            </a:r>
            <a:r>
              <a:rPr lang="fr-FR" dirty="0" err="1"/>
              <a:t>Anny</a:t>
            </a:r>
            <a:r>
              <a:rPr lang="fr-FR" dirty="0"/>
              <a:t> Cohen-</a:t>
            </a:r>
            <a:r>
              <a:rPr lang="fr-FR" dirty="0" err="1"/>
              <a:t>Letessier</a:t>
            </a:r>
            <a:r>
              <a:rPr lang="fr-FR" dirty="0"/>
              <a:t>, dermatologue à Paris. Mais un des grands responsables de cette oxydation est aussi le stress de la vie moderne. »</a:t>
            </a:r>
          </a:p>
          <a:p>
            <a:pPr algn="just"/>
            <a:endParaRPr lang="fr-FR" dirty="0"/>
          </a:p>
        </p:txBody>
      </p:sp>
    </p:spTree>
    <p:extLst>
      <p:ext uri="{BB962C8B-B14F-4D97-AF65-F5344CB8AC3E}">
        <p14:creationId xmlns:p14="http://schemas.microsoft.com/office/powerpoint/2010/main" val="3169198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0" y="1600200"/>
            <a:ext cx="9144000" cy="4525963"/>
          </a:xfrm>
        </p:spPr>
        <p:txBody>
          <a:bodyPr>
            <a:normAutofit/>
          </a:bodyPr>
          <a:lstStyle/>
          <a:p>
            <a:r>
              <a:rPr lang="fr-FR" dirty="0" smtClean="0"/>
              <a:t>Les radicaux et les espèces actives de l’oxygène</a:t>
            </a:r>
          </a:p>
          <a:p>
            <a:r>
              <a:rPr lang="fr-FR" dirty="0" smtClean="0"/>
              <a:t> L’oxygène </a:t>
            </a:r>
            <a:r>
              <a:rPr lang="fr-FR" dirty="0" err="1" smtClean="0"/>
              <a:t>singulet</a:t>
            </a:r>
            <a:r>
              <a:rPr lang="fr-FR" dirty="0" smtClean="0"/>
              <a:t>   </a:t>
            </a:r>
            <a:r>
              <a:rPr lang="fr-FR" sz="2300" dirty="0"/>
              <a:t>1</a:t>
            </a:r>
            <a:r>
              <a:rPr lang="fr-FR" dirty="0" smtClean="0"/>
              <a:t> O 2</a:t>
            </a:r>
          </a:p>
          <a:p>
            <a:r>
              <a:rPr lang="fr-FR" dirty="0" smtClean="0"/>
              <a:t> L’anion </a:t>
            </a:r>
            <a:r>
              <a:rPr lang="fr-FR" dirty="0" err="1" smtClean="0"/>
              <a:t>superoxyde</a:t>
            </a:r>
            <a:r>
              <a:rPr lang="fr-FR" dirty="0" smtClean="0"/>
              <a:t> O </a:t>
            </a:r>
            <a:r>
              <a:rPr lang="fr-FR" sz="1800" dirty="0" smtClean="0"/>
              <a:t>2</a:t>
            </a:r>
            <a:r>
              <a:rPr lang="fr-FR" dirty="0" smtClean="0"/>
              <a:t> ° </a:t>
            </a:r>
          </a:p>
          <a:p>
            <a:r>
              <a:rPr lang="fr-FR" dirty="0" smtClean="0"/>
              <a:t>Le peroxyde d’hydrogène HOOH </a:t>
            </a:r>
          </a:p>
          <a:p>
            <a:r>
              <a:rPr lang="fr-FR" dirty="0" smtClean="0"/>
              <a:t>Le monoxyde d’azote  NO° </a:t>
            </a:r>
          </a:p>
          <a:p>
            <a:r>
              <a:rPr lang="fr-FR" dirty="0" smtClean="0"/>
              <a:t>Le </a:t>
            </a:r>
            <a:r>
              <a:rPr lang="fr-FR" dirty="0" err="1" smtClean="0"/>
              <a:t>peroxynitrite</a:t>
            </a:r>
            <a:r>
              <a:rPr lang="fr-FR" dirty="0" smtClean="0"/>
              <a:t> HOONO</a:t>
            </a:r>
          </a:p>
          <a:p>
            <a:r>
              <a:rPr lang="fr-FR" dirty="0" smtClean="0"/>
              <a:t> Le radical Hydroxyle OH°</a:t>
            </a:r>
            <a:endParaRPr lang="fr-FR" dirty="0"/>
          </a:p>
        </p:txBody>
      </p:sp>
    </p:spTree>
    <p:extLst>
      <p:ext uri="{BB962C8B-B14F-4D97-AF65-F5344CB8AC3E}">
        <p14:creationId xmlns:p14="http://schemas.microsoft.com/office/powerpoint/2010/main" val="16792297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D’où viennent les espèces actives et radicaux de l’oxygène</a:t>
            </a:r>
            <a:endParaRPr lang="fr-FR" dirty="0"/>
          </a:p>
        </p:txBody>
      </p:sp>
      <p:sp>
        <p:nvSpPr>
          <p:cNvPr id="3" name="Espace réservé du contenu 2"/>
          <p:cNvSpPr>
            <a:spLocks noGrp="1"/>
          </p:cNvSpPr>
          <p:nvPr>
            <p:ph idx="1"/>
          </p:nvPr>
        </p:nvSpPr>
        <p:spPr>
          <a:xfrm>
            <a:off x="107504" y="1600200"/>
            <a:ext cx="9036496" cy="4525963"/>
          </a:xfrm>
        </p:spPr>
        <p:txBody>
          <a:bodyPr>
            <a:normAutofit fontScale="85000" lnSpcReduction="20000"/>
          </a:bodyPr>
          <a:lstStyle/>
          <a:p>
            <a:pPr marL="0" indent="0">
              <a:buNone/>
            </a:pPr>
            <a:r>
              <a:rPr lang="fr-FR" dirty="0" smtClean="0"/>
              <a:t>• De cellules spécialisées: </a:t>
            </a:r>
          </a:p>
          <a:p>
            <a:pPr marL="0" indent="0">
              <a:buNone/>
            </a:pPr>
            <a:r>
              <a:rPr lang="fr-FR" dirty="0" smtClean="0"/>
              <a:t>– les macrophages, monocytes et polynucléaires </a:t>
            </a:r>
          </a:p>
          <a:p>
            <a:pPr marL="0" indent="0">
              <a:buNone/>
            </a:pPr>
            <a:r>
              <a:rPr lang="fr-FR" dirty="0" smtClean="0"/>
              <a:t>• De nos toutes nos cellules: </a:t>
            </a:r>
          </a:p>
          <a:p>
            <a:pPr marL="0" indent="0">
              <a:buNone/>
            </a:pPr>
            <a:r>
              <a:rPr lang="fr-FR" dirty="0" smtClean="0"/>
              <a:t>– Par la source d’énergie, la mitochondrie </a:t>
            </a:r>
          </a:p>
          <a:p>
            <a:pPr marL="0" indent="0">
              <a:buNone/>
            </a:pPr>
            <a:r>
              <a:rPr lang="fr-FR" dirty="0" smtClean="0"/>
              <a:t>• De l’oxydation de composés: </a:t>
            </a:r>
          </a:p>
          <a:p>
            <a:pPr marL="0" indent="0">
              <a:buNone/>
            </a:pPr>
            <a:r>
              <a:rPr lang="fr-FR" dirty="0" smtClean="0"/>
              <a:t>– Enzymes oxydases, Cycle redox, P450 </a:t>
            </a:r>
          </a:p>
          <a:p>
            <a:pPr marL="0" indent="0">
              <a:buNone/>
            </a:pPr>
            <a:r>
              <a:rPr lang="fr-FR" dirty="0" smtClean="0"/>
              <a:t>• De comportements dangereux: </a:t>
            </a:r>
          </a:p>
          <a:p>
            <a:pPr marL="0" indent="0">
              <a:buNone/>
            </a:pPr>
            <a:r>
              <a:rPr lang="fr-FR" dirty="0" smtClean="0"/>
              <a:t>– Tabac, alcool </a:t>
            </a:r>
          </a:p>
          <a:p>
            <a:pPr marL="0" indent="0">
              <a:buNone/>
            </a:pPr>
            <a:r>
              <a:rPr lang="fr-FR" dirty="0" smtClean="0"/>
              <a:t>• De l’environnement et de la pollution: </a:t>
            </a:r>
          </a:p>
          <a:p>
            <a:pPr marL="0" indent="0">
              <a:buNone/>
            </a:pPr>
            <a:r>
              <a:rPr lang="fr-FR" dirty="0" smtClean="0"/>
              <a:t>– Rayonnement radioactif, ultraviolets, pesticides, Cadmium, Fer, Ozone, </a:t>
            </a:r>
            <a:r>
              <a:rPr lang="fr-FR" dirty="0" err="1" smtClean="0"/>
              <a:t>NOx</a:t>
            </a:r>
            <a:endParaRPr lang="fr-FR" dirty="0"/>
          </a:p>
        </p:txBody>
      </p:sp>
    </p:spTree>
    <p:extLst>
      <p:ext uri="{BB962C8B-B14F-4D97-AF65-F5344CB8AC3E}">
        <p14:creationId xmlns:p14="http://schemas.microsoft.com/office/powerpoint/2010/main" val="10160250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634082"/>
          </a:xfrm>
        </p:spPr>
        <p:txBody>
          <a:bodyPr>
            <a:noAutofit/>
          </a:bodyPr>
          <a:lstStyle/>
          <a:p>
            <a:r>
              <a:rPr lang="fr-FR" sz="3600" dirty="0" smtClean="0"/>
              <a:t>Oxydé, moi ? Faites un bilan de stress oxydatif</a:t>
            </a:r>
            <a:br>
              <a:rPr lang="fr-FR" sz="3600" dirty="0" smtClean="0"/>
            </a:br>
            <a:endParaRPr lang="fr-FR" sz="3600" dirty="0"/>
          </a:p>
        </p:txBody>
      </p:sp>
      <p:sp>
        <p:nvSpPr>
          <p:cNvPr id="3" name="Espace réservé du contenu 2"/>
          <p:cNvSpPr>
            <a:spLocks noGrp="1"/>
          </p:cNvSpPr>
          <p:nvPr>
            <p:ph idx="1"/>
          </p:nvPr>
        </p:nvSpPr>
        <p:spPr>
          <a:xfrm>
            <a:off x="0" y="620688"/>
            <a:ext cx="9144000" cy="6237312"/>
          </a:xfrm>
        </p:spPr>
        <p:txBody>
          <a:bodyPr>
            <a:normAutofit fontScale="77500" lnSpcReduction="20000"/>
          </a:bodyPr>
          <a:lstStyle/>
          <a:p>
            <a:r>
              <a:rPr lang="fr-FR" dirty="0" smtClean="0"/>
              <a:t>Pour </a:t>
            </a:r>
            <a:r>
              <a:rPr lang="fr-FR" dirty="0"/>
              <a:t>savoir si vous avez ou non un stress oxydant, réalisez un bilan. Il ne s’agit pas d’un banal bilan sanguin, certaines situations l’imposent :</a:t>
            </a:r>
          </a:p>
          <a:p>
            <a:r>
              <a:rPr lang="fr-FR" dirty="0"/>
              <a:t>vous prenez des suppléments nutritionnels et vous devez faire le point sur une éventuelle adaptation ;</a:t>
            </a:r>
          </a:p>
          <a:p>
            <a:r>
              <a:rPr lang="fr-FR" dirty="0"/>
              <a:t>vous souhaitez prendre des antioxydants car vous avez une maladie chronique évolutive ;</a:t>
            </a:r>
          </a:p>
          <a:p>
            <a:r>
              <a:rPr lang="fr-FR" dirty="0"/>
              <a:t>vous avez vécu un évènement pénible ou une période stressante ;</a:t>
            </a:r>
          </a:p>
          <a:p>
            <a:r>
              <a:rPr lang="fr-FR" dirty="0"/>
              <a:t>vous souhaitez prévenir les maladies dégénératives et votre vieillissement.</a:t>
            </a:r>
          </a:p>
          <a:p>
            <a:r>
              <a:rPr lang="fr-FR" dirty="0"/>
              <a:t>« Ce test permet d’évaluer votre niveau de stress oxydatif, d’en déterminer les causes et de vous aiguiller vers un traitement spécifique selon les déficits ou les déséquilibres constatés », souligne le docteur </a:t>
            </a:r>
            <a:r>
              <a:rPr lang="fr-FR" dirty="0" err="1"/>
              <a:t>Brack</a:t>
            </a:r>
            <a:r>
              <a:rPr lang="fr-FR" dirty="0"/>
              <a:t>, spécialisé dans le stress oxydant. Si votre premier bilan est anormal, faites un contrôle quatre à cinq mois plus tard. Ensuite, s’il n’y a rien d’alarmant, faites-vous suivre une à deux fois par an.</a:t>
            </a:r>
          </a:p>
          <a:p>
            <a:endParaRPr lang="fr-FR" dirty="0"/>
          </a:p>
        </p:txBody>
      </p:sp>
    </p:spTree>
    <p:extLst>
      <p:ext uri="{BB962C8B-B14F-4D97-AF65-F5344CB8AC3E}">
        <p14:creationId xmlns:p14="http://schemas.microsoft.com/office/powerpoint/2010/main" val="20763011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Comment nous protégeons nous?</a:t>
            </a:r>
            <a:endParaRPr lang="fr-FR" dirty="0"/>
          </a:p>
        </p:txBody>
      </p:sp>
      <p:sp>
        <p:nvSpPr>
          <p:cNvPr id="3" name="Espace réservé du contenu 2"/>
          <p:cNvSpPr>
            <a:spLocks noGrp="1"/>
          </p:cNvSpPr>
          <p:nvPr>
            <p:ph idx="1"/>
          </p:nvPr>
        </p:nvSpPr>
        <p:spPr/>
        <p:txBody>
          <a:bodyPr/>
          <a:lstStyle/>
          <a:p>
            <a:pPr marL="0" indent="0">
              <a:buNone/>
            </a:pPr>
            <a:r>
              <a:rPr lang="fr-FR" dirty="0" smtClean="0"/>
              <a:t>• En neutralisant les radicaux par des piégeurs venant de la nutrition </a:t>
            </a:r>
          </a:p>
          <a:p>
            <a:pPr marL="0" indent="0">
              <a:buNone/>
            </a:pPr>
            <a:r>
              <a:rPr lang="fr-FR" dirty="0" smtClean="0"/>
              <a:t>• En neutralisant les radicaux par des piégeurs fabriqués par nos cellules </a:t>
            </a:r>
          </a:p>
          <a:p>
            <a:pPr marL="0" indent="0">
              <a:buNone/>
            </a:pPr>
            <a:r>
              <a:rPr lang="fr-FR" dirty="0" smtClean="0"/>
              <a:t>• En prévenant leur formation par des protéines qui contrôlent le Fer </a:t>
            </a:r>
          </a:p>
          <a:p>
            <a:pPr marL="0" indent="0">
              <a:buNone/>
            </a:pPr>
            <a:r>
              <a:rPr lang="fr-FR" dirty="0" smtClean="0"/>
              <a:t>• En les éliminant par des enzymes antioxydants</a:t>
            </a:r>
            <a:endParaRPr lang="fr-FR" dirty="0"/>
          </a:p>
        </p:txBody>
      </p:sp>
    </p:spTree>
    <p:extLst>
      <p:ext uri="{BB962C8B-B14F-4D97-AF65-F5344CB8AC3E}">
        <p14:creationId xmlns:p14="http://schemas.microsoft.com/office/powerpoint/2010/main" val="3049810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4082"/>
          </a:xfrm>
        </p:spPr>
        <p:txBody>
          <a:bodyPr>
            <a:normAutofit fontScale="90000"/>
          </a:bodyPr>
          <a:lstStyle/>
          <a:p>
            <a:r>
              <a:rPr lang="fr-FR" dirty="0" smtClean="0"/>
              <a:t>Quelles sont les tendances en matière d’alimentation ?</a:t>
            </a:r>
            <a:endParaRPr lang="fr-FR" dirty="0"/>
          </a:p>
        </p:txBody>
      </p:sp>
      <p:sp>
        <p:nvSpPr>
          <p:cNvPr id="3" name="Espace réservé du contenu 2"/>
          <p:cNvSpPr>
            <a:spLocks noGrp="1"/>
          </p:cNvSpPr>
          <p:nvPr>
            <p:ph idx="1"/>
          </p:nvPr>
        </p:nvSpPr>
        <p:spPr>
          <a:xfrm>
            <a:off x="0" y="1124744"/>
            <a:ext cx="9036496" cy="5733256"/>
          </a:xfrm>
        </p:spPr>
        <p:txBody>
          <a:bodyPr>
            <a:normAutofit fontScale="77500" lnSpcReduction="20000"/>
          </a:bodyPr>
          <a:lstStyle/>
          <a:p>
            <a:pPr marL="0" indent="0" algn="just">
              <a:buNone/>
            </a:pPr>
            <a:r>
              <a:rPr lang="fr-FR" dirty="0" smtClean="0"/>
              <a:t>Les régimes alimentaires traditionnels à base de plantes, comprenant des aliments tels que céréales et pommes de terre, sont peu à peu remplacés par des régimes plus riches en sucres ajoutés et en graisses animales. C’est ce qu’on appelle la « transition nutritionnelle ». Cette transition, combinée à une tendance générale vers un mode de vie plus sédentaire, est un facteur sous-jacent du risque de développement des maladies chroniques. </a:t>
            </a:r>
          </a:p>
          <a:p>
            <a:pPr marL="0" indent="0" algn="just">
              <a:buNone/>
            </a:pPr>
            <a:r>
              <a:rPr lang="fr-FR" dirty="0" smtClean="0"/>
              <a:t>1 La consommation moyenne de nourriture (en termes de calories) semble n’avoir cessé d’augmenter dans le monde, particulièrement dans les pays en voie de développement, à l’exception de l’Afrique sub-saharienne. </a:t>
            </a:r>
          </a:p>
          <a:p>
            <a:pPr marL="0" indent="0" algn="just">
              <a:buNone/>
            </a:pPr>
            <a:r>
              <a:rPr lang="fr-FR" dirty="0" smtClean="0"/>
              <a:t>2 La teneur moyenne en graisse de l’alimentation est également en augmentation à travers le monde. Elle est particulièrement élevée dans certaines parties d’Amérique du nord et d’Europe. Une part de plus en plus importante de cette graisse provient de produits animaliers et d’huiles végétales. </a:t>
            </a:r>
          </a:p>
        </p:txBody>
      </p:sp>
    </p:spTree>
    <p:extLst>
      <p:ext uri="{BB962C8B-B14F-4D97-AF65-F5344CB8AC3E}">
        <p14:creationId xmlns:p14="http://schemas.microsoft.com/office/powerpoint/2010/main" val="37975113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pPr marL="0" indent="0">
              <a:buNone/>
            </a:pPr>
            <a:r>
              <a:rPr lang="fr-FR" dirty="0" smtClean="0"/>
              <a:t>Les piégeurs de radicaux ou « </a:t>
            </a:r>
            <a:r>
              <a:rPr lang="fr-FR" dirty="0" err="1" smtClean="0"/>
              <a:t>scavengers</a:t>
            </a:r>
            <a:r>
              <a:rPr lang="fr-FR" dirty="0" smtClean="0"/>
              <a:t> »</a:t>
            </a:r>
          </a:p>
          <a:p>
            <a:pPr marL="0" indent="0">
              <a:buNone/>
            </a:pPr>
            <a:r>
              <a:rPr lang="fr-FR" dirty="0" smtClean="0"/>
              <a:t> R° + </a:t>
            </a:r>
            <a:r>
              <a:rPr lang="fr-FR" dirty="0" err="1" smtClean="0"/>
              <a:t>PiégeH</a:t>
            </a:r>
            <a:r>
              <a:rPr lang="fr-FR" dirty="0" smtClean="0"/>
              <a:t>         RH + [P°] </a:t>
            </a:r>
          </a:p>
          <a:p>
            <a:pPr marL="0" indent="0">
              <a:buNone/>
            </a:pPr>
            <a:r>
              <a:rPr lang="fr-FR" dirty="0" smtClean="0"/>
              <a:t>Prennent l’électron célibataire du radical en formant un nouveau radical non dangereux qui sera détruit et éliminé</a:t>
            </a:r>
            <a:endParaRPr lang="fr-FR" dirty="0"/>
          </a:p>
        </p:txBody>
      </p:sp>
      <p:sp>
        <p:nvSpPr>
          <p:cNvPr id="4" name="Flèche droite 3"/>
          <p:cNvSpPr/>
          <p:nvPr/>
        </p:nvSpPr>
        <p:spPr>
          <a:xfrm>
            <a:off x="2771800" y="2538615"/>
            <a:ext cx="432048"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336887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Définition d’un antioxydant</a:t>
            </a:r>
            <a:endParaRPr lang="fr-FR" dirty="0"/>
          </a:p>
        </p:txBody>
      </p:sp>
      <p:sp>
        <p:nvSpPr>
          <p:cNvPr id="3" name="Espace réservé du contenu 2"/>
          <p:cNvSpPr>
            <a:spLocks noGrp="1"/>
          </p:cNvSpPr>
          <p:nvPr>
            <p:ph idx="1"/>
          </p:nvPr>
        </p:nvSpPr>
        <p:spPr/>
        <p:txBody>
          <a:bodyPr/>
          <a:lstStyle/>
          <a:p>
            <a:pPr marL="0" indent="0">
              <a:buNone/>
            </a:pPr>
            <a:r>
              <a:rPr lang="fr-FR" dirty="0" smtClean="0"/>
              <a:t>N’importe quelle substance qui, lorsqu’elle est présente à une concentration faible par rapport à un substrat oxydable, retarde de façon significative ou empêche l’oxydation dudit substrat. </a:t>
            </a:r>
            <a:r>
              <a:rPr lang="fr-FR" dirty="0" err="1" smtClean="0"/>
              <a:t>Halliwell</a:t>
            </a:r>
            <a:r>
              <a:rPr lang="fr-FR" dirty="0" smtClean="0"/>
              <a:t> &amp; </a:t>
            </a:r>
            <a:r>
              <a:rPr lang="fr-FR" dirty="0" err="1" smtClean="0"/>
              <a:t>Gutteridge</a:t>
            </a:r>
            <a:r>
              <a:rPr lang="fr-FR" dirty="0" smtClean="0"/>
              <a:t> (1999)</a:t>
            </a:r>
          </a:p>
          <a:p>
            <a:pPr marL="0" indent="0" algn="ctr">
              <a:buNone/>
            </a:pPr>
            <a:r>
              <a:rPr lang="fr-FR" b="1" dirty="0" smtClean="0">
                <a:solidFill>
                  <a:srgbClr val="FF0000"/>
                </a:solidFill>
              </a:rPr>
              <a:t>L’alimentation et le mode de vie influencent fortement le stress oxydant</a:t>
            </a:r>
          </a:p>
          <a:p>
            <a:pPr marL="0" indent="0">
              <a:buNone/>
            </a:pPr>
            <a:endParaRPr lang="fr-FR" dirty="0"/>
          </a:p>
        </p:txBody>
      </p:sp>
    </p:spTree>
    <p:extLst>
      <p:ext uri="{BB962C8B-B14F-4D97-AF65-F5344CB8AC3E}">
        <p14:creationId xmlns:p14="http://schemas.microsoft.com/office/powerpoint/2010/main" val="7198183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04664"/>
            <a:ext cx="9144000" cy="706090"/>
          </a:xfrm>
        </p:spPr>
        <p:txBody>
          <a:bodyPr>
            <a:normAutofit fontScale="90000"/>
          </a:bodyPr>
          <a:lstStyle/>
          <a:p>
            <a:r>
              <a:rPr lang="fr-FR" dirty="0" smtClean="0"/>
              <a:t>Faut-il augmenter ses apports alimentaires en antioxydants ?</a:t>
            </a:r>
            <a:br>
              <a:rPr lang="fr-FR" dirty="0" smtClean="0"/>
            </a:br>
            <a:endParaRPr lang="fr-FR" dirty="0"/>
          </a:p>
        </p:txBody>
      </p:sp>
      <p:sp>
        <p:nvSpPr>
          <p:cNvPr id="3" name="Espace réservé du contenu 2"/>
          <p:cNvSpPr>
            <a:spLocks noGrp="1"/>
          </p:cNvSpPr>
          <p:nvPr>
            <p:ph idx="1"/>
          </p:nvPr>
        </p:nvSpPr>
        <p:spPr>
          <a:xfrm>
            <a:off x="0" y="980728"/>
            <a:ext cx="9144000" cy="5877272"/>
          </a:xfrm>
        </p:spPr>
        <p:txBody>
          <a:bodyPr>
            <a:normAutofit fontScale="85000" lnSpcReduction="20000"/>
          </a:bodyPr>
          <a:lstStyle/>
          <a:p>
            <a:r>
              <a:rPr lang="fr-FR" dirty="0" smtClean="0"/>
              <a:t>« </a:t>
            </a:r>
            <a:r>
              <a:rPr lang="fr-FR" dirty="0"/>
              <a:t>Bien que vous puissiez augmenter vos apports alimentaires en nutriments et en antioxydants capables de contrer les radicaux libres, les défenses de votre organisme sont variables, notamment en vieillissant », précise la dermatologue </a:t>
            </a:r>
            <a:r>
              <a:rPr lang="fr-FR" dirty="0" err="1"/>
              <a:t>Anny</a:t>
            </a:r>
            <a:r>
              <a:rPr lang="fr-FR" dirty="0"/>
              <a:t> Cohen-</a:t>
            </a:r>
            <a:r>
              <a:rPr lang="fr-FR" dirty="0" err="1"/>
              <a:t>Letessier</a:t>
            </a:r>
            <a:r>
              <a:rPr lang="fr-FR" dirty="0"/>
              <a:t>.</a:t>
            </a:r>
          </a:p>
          <a:p>
            <a:r>
              <a:rPr lang="fr-FR" dirty="0"/>
              <a:t>Par exemple, si votre corps peut combattre l’oxydation des lipides, il n’en sera peut être pas de même avec les protéines. De la même manière, la façon dont les produits oxydés sont éliminés ou réparés est inégale d’une personne à l’autre.</a:t>
            </a:r>
          </a:p>
          <a:p>
            <a:r>
              <a:rPr lang="fr-FR" dirty="0"/>
              <a:t>L’idéal, pour lutter contre le stress oxydant, est de suivre la prescription en suppléments antioxydants faite après le bilan par le médecin et de modifier votre mode de vie. « Chassez le stress, adaptez votre alimentation, pratiquez une activité physique régulière », conseille </a:t>
            </a:r>
            <a:r>
              <a:rPr lang="fr-FR" dirty="0" err="1"/>
              <a:t>Anny</a:t>
            </a:r>
            <a:r>
              <a:rPr lang="fr-FR" dirty="0"/>
              <a:t> Cohen-</a:t>
            </a:r>
            <a:r>
              <a:rPr lang="fr-FR" dirty="0" err="1"/>
              <a:t>Letellier</a:t>
            </a:r>
            <a:r>
              <a:rPr lang="fr-FR" dirty="0"/>
              <a:t>. Autant d’éléments capables d’améliorer de manière importante votre bilan de stress oxydatif.</a:t>
            </a:r>
          </a:p>
          <a:p>
            <a:endParaRPr lang="fr-FR" dirty="0"/>
          </a:p>
        </p:txBody>
      </p:sp>
    </p:spTree>
    <p:extLst>
      <p:ext uri="{BB962C8B-B14F-4D97-AF65-F5344CB8AC3E}">
        <p14:creationId xmlns:p14="http://schemas.microsoft.com/office/powerpoint/2010/main" val="14841669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antioxydants apportés par l’alimentation</a:t>
            </a:r>
            <a:endParaRPr lang="fr-FR" dirty="0"/>
          </a:p>
        </p:txBody>
      </p:sp>
      <p:sp>
        <p:nvSpPr>
          <p:cNvPr id="3" name="Espace réservé du contenu 2"/>
          <p:cNvSpPr>
            <a:spLocks noGrp="1"/>
          </p:cNvSpPr>
          <p:nvPr>
            <p:ph idx="1"/>
          </p:nvPr>
        </p:nvSpPr>
        <p:spPr>
          <a:xfrm>
            <a:off x="0" y="1600200"/>
            <a:ext cx="9144000" cy="4525963"/>
          </a:xfrm>
        </p:spPr>
        <p:txBody>
          <a:bodyPr/>
          <a:lstStyle/>
          <a:p>
            <a:pPr marL="0" indent="0">
              <a:buNone/>
            </a:pPr>
            <a:r>
              <a:rPr lang="fr-FR" dirty="0" smtClean="0"/>
              <a:t>1- </a:t>
            </a:r>
            <a:r>
              <a:rPr lang="fr-FR" b="1" dirty="0" smtClean="0"/>
              <a:t>Les antioxydants majeurs</a:t>
            </a:r>
          </a:p>
          <a:p>
            <a:pPr marL="0" indent="0">
              <a:buNone/>
            </a:pPr>
            <a:r>
              <a:rPr lang="fr-FR" dirty="0" smtClean="0"/>
              <a:t> • Vitamines: – </a:t>
            </a:r>
            <a:r>
              <a:rPr lang="fr-FR" dirty="0" err="1" smtClean="0"/>
              <a:t>Ascorbat</a:t>
            </a:r>
            <a:r>
              <a:rPr lang="fr-FR" dirty="0" smtClean="0"/>
              <a:t> – Vitamine C – Bêta carotène – </a:t>
            </a:r>
            <a:r>
              <a:rPr lang="fr-FR" dirty="0" err="1" smtClean="0"/>
              <a:t>Ubiquinone</a:t>
            </a:r>
            <a:r>
              <a:rPr lang="fr-FR" dirty="0" smtClean="0"/>
              <a:t> </a:t>
            </a:r>
          </a:p>
          <a:p>
            <a:pPr marL="0" indent="0">
              <a:buNone/>
            </a:pPr>
            <a:r>
              <a:rPr lang="fr-FR" dirty="0" smtClean="0"/>
              <a:t>• Oligoéléments – Zn, Cu, Se, Mn</a:t>
            </a:r>
          </a:p>
          <a:p>
            <a:pPr marL="0" indent="0">
              <a:buNone/>
            </a:pPr>
            <a:r>
              <a:rPr lang="fr-FR" dirty="0" smtClean="0"/>
              <a:t>2-  </a:t>
            </a:r>
            <a:r>
              <a:rPr lang="fr-FR" b="1" dirty="0" smtClean="0"/>
              <a:t>Autres antioxydants </a:t>
            </a:r>
          </a:p>
          <a:p>
            <a:pPr marL="0" indent="0">
              <a:buNone/>
            </a:pPr>
            <a:r>
              <a:rPr lang="fr-FR" dirty="0" smtClean="0"/>
              <a:t>• Caroténoïdes • Poly phénols • Dérivés soufrés • Essences </a:t>
            </a:r>
            <a:r>
              <a:rPr lang="fr-FR" dirty="0" err="1" smtClean="0"/>
              <a:t>antioxydantes</a:t>
            </a:r>
            <a:r>
              <a:rPr lang="fr-FR" dirty="0" smtClean="0"/>
              <a:t> • Dérivés </a:t>
            </a:r>
            <a:r>
              <a:rPr lang="fr-FR" dirty="0" err="1" smtClean="0"/>
              <a:t>indoliques</a:t>
            </a:r>
            <a:endParaRPr lang="fr-FR" dirty="0"/>
          </a:p>
        </p:txBody>
      </p:sp>
    </p:spTree>
    <p:extLst>
      <p:ext uri="{BB962C8B-B14F-4D97-AF65-F5344CB8AC3E}">
        <p14:creationId xmlns:p14="http://schemas.microsoft.com/office/powerpoint/2010/main" val="18370568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défenses contre le stress oxydant</a:t>
            </a:r>
            <a:endParaRPr lang="fr-FR" dirty="0"/>
          </a:p>
        </p:txBody>
      </p:sp>
      <p:sp>
        <p:nvSpPr>
          <p:cNvPr id="3" name="Espace réservé du contenu 2"/>
          <p:cNvSpPr>
            <a:spLocks noGrp="1"/>
          </p:cNvSpPr>
          <p:nvPr>
            <p:ph idx="1"/>
          </p:nvPr>
        </p:nvSpPr>
        <p:spPr>
          <a:xfrm>
            <a:off x="0" y="1600200"/>
            <a:ext cx="9144000" cy="4525963"/>
          </a:xfrm>
        </p:spPr>
        <p:txBody>
          <a:bodyPr>
            <a:normAutofit fontScale="92500" lnSpcReduction="20000"/>
          </a:bodyPr>
          <a:lstStyle/>
          <a:p>
            <a:r>
              <a:rPr lang="fr-FR" dirty="0" smtClean="0"/>
              <a:t>ENZYMATIQUES – </a:t>
            </a:r>
            <a:r>
              <a:rPr lang="fr-FR" dirty="0" err="1" smtClean="0"/>
              <a:t>Superoxyde</a:t>
            </a:r>
            <a:r>
              <a:rPr lang="fr-FR" dirty="0" smtClean="0"/>
              <a:t> </a:t>
            </a:r>
            <a:r>
              <a:rPr lang="fr-FR" dirty="0" err="1" smtClean="0"/>
              <a:t>dismutase</a:t>
            </a:r>
            <a:r>
              <a:rPr lang="fr-FR" dirty="0" smtClean="0"/>
              <a:t> – Catalase – Glutathion peroxydase – Glutathion réductase </a:t>
            </a:r>
          </a:p>
          <a:p>
            <a:r>
              <a:rPr lang="fr-FR" dirty="0" smtClean="0"/>
              <a:t>– Autres enzymes de phase 2 </a:t>
            </a:r>
          </a:p>
          <a:p>
            <a:pPr marL="0" indent="0">
              <a:buNone/>
            </a:pPr>
            <a:r>
              <a:rPr lang="fr-FR" dirty="0" smtClean="0"/>
              <a:t>– Glutathion S transférase – </a:t>
            </a:r>
            <a:r>
              <a:rPr lang="fr-FR" dirty="0" err="1" smtClean="0"/>
              <a:t>Thiorédoxine</a:t>
            </a:r>
            <a:r>
              <a:rPr lang="fr-FR" dirty="0" smtClean="0"/>
              <a:t> réductase – Hème oxygénase 1</a:t>
            </a:r>
          </a:p>
          <a:p>
            <a:r>
              <a:rPr lang="fr-FR" dirty="0" smtClean="0"/>
              <a:t>NON-ENZYMATIQUES </a:t>
            </a:r>
          </a:p>
          <a:p>
            <a:pPr marL="0" indent="0">
              <a:buNone/>
            </a:pPr>
            <a:r>
              <a:rPr lang="fr-FR" dirty="0" smtClean="0"/>
              <a:t>– Protéines – Albumine – </a:t>
            </a:r>
            <a:r>
              <a:rPr lang="fr-FR" dirty="0" err="1" smtClean="0"/>
              <a:t>Céruloplasmine</a:t>
            </a:r>
            <a:r>
              <a:rPr lang="fr-FR" dirty="0" smtClean="0"/>
              <a:t>,… </a:t>
            </a:r>
          </a:p>
          <a:p>
            <a:pPr marL="0" indent="0">
              <a:buNone/>
            </a:pPr>
            <a:r>
              <a:rPr lang="fr-FR" dirty="0" smtClean="0"/>
              <a:t>– Hydrosolubles – Vitamine C – Glutathion – Acide urique </a:t>
            </a:r>
          </a:p>
          <a:p>
            <a:pPr marL="0" indent="0">
              <a:buNone/>
            </a:pPr>
            <a:r>
              <a:rPr lang="fr-FR" dirty="0" smtClean="0"/>
              <a:t>– Liposolubles – </a:t>
            </a:r>
            <a:r>
              <a:rPr lang="el-GR" dirty="0" smtClean="0"/>
              <a:t>α-</a:t>
            </a:r>
            <a:r>
              <a:rPr lang="fr-FR" dirty="0" smtClean="0"/>
              <a:t>tocophérol – </a:t>
            </a:r>
            <a:r>
              <a:rPr lang="el-GR" dirty="0" smtClean="0"/>
              <a:t>γ-</a:t>
            </a:r>
            <a:r>
              <a:rPr lang="fr-FR" dirty="0" smtClean="0"/>
              <a:t>tocophérol – Coenzyme Q10 – Caroténoïdes – Polyphénols-flavonoïdes</a:t>
            </a:r>
            <a:endParaRPr lang="fr-FR" dirty="0"/>
          </a:p>
        </p:txBody>
      </p:sp>
    </p:spTree>
    <p:extLst>
      <p:ext uri="{BB962C8B-B14F-4D97-AF65-F5344CB8AC3E}">
        <p14:creationId xmlns:p14="http://schemas.microsoft.com/office/powerpoint/2010/main" val="4440476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produits végétaux du sud sont très riches en antioxydants</a:t>
            </a:r>
            <a:endParaRPr lang="fr-FR" dirty="0"/>
          </a:p>
        </p:txBody>
      </p:sp>
      <p:sp>
        <p:nvSpPr>
          <p:cNvPr id="3" name="Espace réservé du contenu 2"/>
          <p:cNvSpPr>
            <a:spLocks noGrp="1"/>
          </p:cNvSpPr>
          <p:nvPr>
            <p:ph idx="1"/>
          </p:nvPr>
        </p:nvSpPr>
        <p:spPr>
          <a:xfrm>
            <a:off x="0" y="1600200"/>
            <a:ext cx="9144000" cy="4525963"/>
          </a:xfrm>
        </p:spPr>
        <p:txBody>
          <a:bodyPr>
            <a:normAutofit fontScale="92500" lnSpcReduction="20000"/>
          </a:bodyPr>
          <a:lstStyle/>
          <a:p>
            <a:r>
              <a:rPr lang="fr-FR" dirty="0" smtClean="0"/>
              <a:t>La photosynthèse génère beaucoup de radicaux libres </a:t>
            </a:r>
          </a:p>
          <a:p>
            <a:r>
              <a:rPr lang="fr-FR" dirty="0" smtClean="0"/>
              <a:t> Les antioxydants protègent les plantes contre:</a:t>
            </a:r>
            <a:endParaRPr lang="fr-FR" dirty="0"/>
          </a:p>
          <a:p>
            <a:pPr marL="0" indent="0">
              <a:buNone/>
            </a:pPr>
            <a:r>
              <a:rPr lang="fr-FR" dirty="0" smtClean="0"/>
              <a:t>– Le soleil – La sécheresse – Les bactéries et virus</a:t>
            </a:r>
          </a:p>
          <a:p>
            <a:pPr marL="0" indent="0">
              <a:buNone/>
            </a:pPr>
            <a:r>
              <a:rPr lang="fr-FR" dirty="0" smtClean="0"/>
              <a:t>Exemples:</a:t>
            </a:r>
          </a:p>
          <a:p>
            <a:pPr marL="0" indent="0">
              <a:buNone/>
            </a:pPr>
            <a:r>
              <a:rPr lang="fr-FR" dirty="0" smtClean="0"/>
              <a:t>• Tomate: </a:t>
            </a:r>
            <a:r>
              <a:rPr lang="fr-FR" dirty="0" err="1" smtClean="0"/>
              <a:t>lycopéne</a:t>
            </a:r>
            <a:r>
              <a:rPr lang="fr-FR" dirty="0" smtClean="0"/>
              <a:t> </a:t>
            </a:r>
          </a:p>
          <a:p>
            <a:pPr marL="0" indent="0">
              <a:buNone/>
            </a:pPr>
            <a:r>
              <a:rPr lang="fr-FR" dirty="0" smtClean="0"/>
              <a:t>• Romarin: huiles essentielles </a:t>
            </a:r>
          </a:p>
          <a:p>
            <a:pPr marL="0" indent="0">
              <a:buNone/>
            </a:pPr>
            <a:r>
              <a:rPr lang="fr-FR" dirty="0" smtClean="0"/>
              <a:t>• Safran africain: curcumine • Sauge: acide </a:t>
            </a:r>
            <a:r>
              <a:rPr lang="fr-FR" dirty="0" err="1" smtClean="0"/>
              <a:t>salvianolique</a:t>
            </a:r>
            <a:r>
              <a:rPr lang="fr-FR" dirty="0" smtClean="0"/>
              <a:t> </a:t>
            </a:r>
          </a:p>
          <a:p>
            <a:pPr marL="0" indent="0">
              <a:buNone/>
            </a:pPr>
            <a:r>
              <a:rPr lang="fr-FR" dirty="0" smtClean="0"/>
              <a:t>• Ail, oignon: centaines de dérivés soufrés </a:t>
            </a:r>
          </a:p>
          <a:p>
            <a:pPr marL="0" indent="0">
              <a:buNone/>
            </a:pPr>
            <a:r>
              <a:rPr lang="fr-FR" dirty="0" smtClean="0"/>
              <a:t>• Thé: </a:t>
            </a:r>
            <a:r>
              <a:rPr lang="fr-FR" dirty="0" err="1" smtClean="0"/>
              <a:t>aflavines</a:t>
            </a:r>
            <a:endParaRPr lang="fr-FR" dirty="0"/>
          </a:p>
        </p:txBody>
      </p:sp>
    </p:spTree>
    <p:extLst>
      <p:ext uri="{BB962C8B-B14F-4D97-AF65-F5344CB8AC3E}">
        <p14:creationId xmlns:p14="http://schemas.microsoft.com/office/powerpoint/2010/main" val="23193647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0" y="1600200"/>
            <a:ext cx="9144000" cy="4525963"/>
          </a:xfrm>
        </p:spPr>
        <p:txBody>
          <a:bodyPr/>
          <a:lstStyle/>
          <a:p>
            <a:pPr marL="0" indent="0">
              <a:buNone/>
            </a:pPr>
            <a:r>
              <a:rPr lang="fr-FR" dirty="0" smtClean="0"/>
              <a:t>Nos apports alimentaires en antioxydants sont ils suffisants </a:t>
            </a:r>
          </a:p>
          <a:p>
            <a:pPr marL="0" indent="0">
              <a:buNone/>
            </a:pPr>
            <a:r>
              <a:rPr lang="fr-FR" dirty="0" smtClean="0"/>
              <a:t>• Pas de déficits sévères entraînant des carences </a:t>
            </a:r>
          </a:p>
          <a:p>
            <a:pPr marL="0" indent="0">
              <a:buNone/>
            </a:pPr>
            <a:r>
              <a:rPr lang="fr-FR" dirty="0" smtClean="0"/>
              <a:t>• Des apports insuffisant en nombreuses vitamines et oligo-éléments par rapport aux recommandations </a:t>
            </a:r>
          </a:p>
          <a:p>
            <a:pPr marL="0" indent="0">
              <a:buNone/>
            </a:pPr>
            <a:r>
              <a:rPr lang="fr-FR" dirty="0" smtClean="0"/>
              <a:t>• Les apports diminuent chez le sujet âgé</a:t>
            </a:r>
            <a:endParaRPr lang="fr-FR" dirty="0"/>
          </a:p>
        </p:txBody>
      </p:sp>
    </p:spTree>
    <p:extLst>
      <p:ext uri="{BB962C8B-B14F-4D97-AF65-F5344CB8AC3E}">
        <p14:creationId xmlns:p14="http://schemas.microsoft.com/office/powerpoint/2010/main" val="41423989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08720"/>
          </a:xfrm>
        </p:spPr>
        <p:txBody>
          <a:bodyPr>
            <a:normAutofit fontScale="90000"/>
          </a:bodyPr>
          <a:lstStyle/>
          <a:p>
            <a:r>
              <a:rPr lang="fr-FR" b="1" dirty="0" smtClean="0"/>
              <a:t>Que se passe il lorsque nous vieillissons ?</a:t>
            </a:r>
            <a:endParaRPr lang="fr-FR" b="1" dirty="0"/>
          </a:p>
        </p:txBody>
      </p:sp>
      <p:sp>
        <p:nvSpPr>
          <p:cNvPr id="3" name="Espace réservé du contenu 2"/>
          <p:cNvSpPr>
            <a:spLocks noGrp="1"/>
          </p:cNvSpPr>
          <p:nvPr>
            <p:ph idx="1"/>
          </p:nvPr>
        </p:nvSpPr>
        <p:spPr>
          <a:xfrm>
            <a:off x="0" y="1124744"/>
            <a:ext cx="9144000" cy="5001419"/>
          </a:xfrm>
        </p:spPr>
        <p:txBody>
          <a:bodyPr/>
          <a:lstStyle/>
          <a:p>
            <a:pPr marL="0" indent="0">
              <a:buNone/>
            </a:pPr>
            <a:r>
              <a:rPr lang="fr-FR" dirty="0" smtClean="0"/>
              <a:t>• Les sujet âgé ont des apports diminués en antioxydants – </a:t>
            </a:r>
            <a:r>
              <a:rPr lang="fr-FR" dirty="0" err="1" smtClean="0"/>
              <a:t>Folates</a:t>
            </a:r>
            <a:r>
              <a:rPr lang="fr-FR" dirty="0" smtClean="0"/>
              <a:t>, vitamine C – Sélénium, zinc </a:t>
            </a:r>
          </a:p>
          <a:p>
            <a:pPr marL="0" indent="0">
              <a:buNone/>
            </a:pPr>
            <a:r>
              <a:rPr lang="fr-FR" dirty="0" smtClean="0"/>
              <a:t>• Baisse de l’absorption intestinale: zinc, bêta carotène </a:t>
            </a:r>
          </a:p>
          <a:p>
            <a:pPr marL="0" indent="0">
              <a:buNone/>
            </a:pPr>
            <a:r>
              <a:rPr lang="fr-FR" dirty="0" smtClean="0"/>
              <a:t>• Mitochondrie relâche beaucoup plus de RLO </a:t>
            </a:r>
          </a:p>
          <a:p>
            <a:pPr marL="0" indent="0">
              <a:buNone/>
            </a:pPr>
            <a:r>
              <a:rPr lang="fr-FR" dirty="0" smtClean="0"/>
              <a:t>• Gènes antioxydants perdent leur </a:t>
            </a:r>
            <a:r>
              <a:rPr lang="fr-FR" dirty="0" err="1" smtClean="0"/>
              <a:t>inductibilité</a:t>
            </a:r>
            <a:r>
              <a:rPr lang="fr-FR" dirty="0" smtClean="0"/>
              <a:t> par RLO et donc leur adaptation </a:t>
            </a:r>
          </a:p>
          <a:p>
            <a:pPr marL="0" indent="0">
              <a:buNone/>
            </a:pPr>
            <a:r>
              <a:rPr lang="fr-FR" dirty="0" smtClean="0"/>
              <a:t>• Fréquence de l ’inflammation activant les phagocytes</a:t>
            </a:r>
            <a:endParaRPr lang="fr-FR" dirty="0"/>
          </a:p>
        </p:txBody>
      </p:sp>
    </p:spTree>
    <p:extLst>
      <p:ext uri="{BB962C8B-B14F-4D97-AF65-F5344CB8AC3E}">
        <p14:creationId xmlns:p14="http://schemas.microsoft.com/office/powerpoint/2010/main" val="11404288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315416"/>
            <a:ext cx="8229600" cy="1143000"/>
          </a:xfrm>
        </p:spPr>
        <p:txBody>
          <a:bodyPr>
            <a:normAutofit fontScale="90000"/>
          </a:bodyPr>
          <a:lstStyle/>
          <a:p>
            <a:r>
              <a:rPr lang="fr-FR" b="1" dirty="0" smtClean="0"/>
              <a:t>Comment enrichir notre alimentation</a:t>
            </a:r>
            <a:endParaRPr lang="fr-FR" b="1" dirty="0"/>
          </a:p>
        </p:txBody>
      </p:sp>
      <p:sp>
        <p:nvSpPr>
          <p:cNvPr id="3" name="Espace réservé du contenu 2"/>
          <p:cNvSpPr>
            <a:spLocks noGrp="1"/>
          </p:cNvSpPr>
          <p:nvPr>
            <p:ph idx="1"/>
          </p:nvPr>
        </p:nvSpPr>
        <p:spPr>
          <a:xfrm>
            <a:off x="179512" y="620688"/>
            <a:ext cx="8964488" cy="5505475"/>
          </a:xfrm>
        </p:spPr>
        <p:txBody>
          <a:bodyPr>
            <a:normAutofit fontScale="92500" lnSpcReduction="20000"/>
          </a:bodyPr>
          <a:lstStyle/>
          <a:p>
            <a:pPr marL="0" indent="0">
              <a:buNone/>
            </a:pPr>
            <a:r>
              <a:rPr lang="fr-FR" b="1" dirty="0" smtClean="0"/>
              <a:t>Plus de légumes</a:t>
            </a:r>
            <a:r>
              <a:rPr lang="fr-FR" dirty="0" smtClean="0"/>
              <a:t>: choux, </a:t>
            </a:r>
            <a:r>
              <a:rPr lang="fr-FR" dirty="0" err="1" smtClean="0"/>
              <a:t>broccoli</a:t>
            </a:r>
            <a:r>
              <a:rPr lang="fr-FR" dirty="0" smtClean="0"/>
              <a:t>: vitamine C, </a:t>
            </a:r>
            <a:r>
              <a:rPr lang="fr-FR" dirty="0" err="1" smtClean="0"/>
              <a:t>quercétine</a:t>
            </a:r>
            <a:r>
              <a:rPr lang="fr-FR" dirty="0" smtClean="0"/>
              <a:t> carottes, tomates: </a:t>
            </a:r>
            <a:r>
              <a:rPr lang="fr-FR" dirty="0" err="1" smtClean="0"/>
              <a:t>caroténe</a:t>
            </a:r>
            <a:r>
              <a:rPr lang="fr-FR" dirty="0" smtClean="0"/>
              <a:t>, </a:t>
            </a:r>
            <a:r>
              <a:rPr lang="fr-FR" dirty="0" err="1" smtClean="0"/>
              <a:t>lycopéne</a:t>
            </a:r>
            <a:r>
              <a:rPr lang="fr-FR" dirty="0" smtClean="0"/>
              <a:t> Plus de fruits: vitamine C, </a:t>
            </a:r>
            <a:r>
              <a:rPr lang="fr-FR" dirty="0" err="1" smtClean="0"/>
              <a:t>caroténoides</a:t>
            </a:r>
            <a:r>
              <a:rPr lang="fr-FR" dirty="0" smtClean="0"/>
              <a:t>, </a:t>
            </a:r>
            <a:r>
              <a:rPr lang="fr-FR" dirty="0" err="1" smtClean="0"/>
              <a:t>antocyanes</a:t>
            </a:r>
            <a:r>
              <a:rPr lang="fr-FR" dirty="0" smtClean="0"/>
              <a:t>, cuivre </a:t>
            </a:r>
          </a:p>
          <a:p>
            <a:pPr marL="0" indent="0">
              <a:buNone/>
            </a:pPr>
            <a:r>
              <a:rPr lang="fr-FR" b="1" dirty="0" smtClean="0"/>
              <a:t>Céréales </a:t>
            </a:r>
            <a:r>
              <a:rPr lang="fr-FR" b="1" dirty="0" err="1" smtClean="0"/>
              <a:t>complétes</a:t>
            </a:r>
            <a:r>
              <a:rPr lang="fr-FR" b="1" dirty="0" smtClean="0"/>
              <a:t>, Germe de blé</a:t>
            </a:r>
            <a:r>
              <a:rPr lang="fr-FR" dirty="0" smtClean="0"/>
              <a:t>: </a:t>
            </a:r>
            <a:r>
              <a:rPr lang="fr-FR" dirty="0" err="1" smtClean="0"/>
              <a:t>apigénine</a:t>
            </a:r>
            <a:r>
              <a:rPr lang="fr-FR" dirty="0" smtClean="0"/>
              <a:t>, </a:t>
            </a:r>
            <a:r>
              <a:rPr lang="fr-FR" dirty="0" err="1" smtClean="0"/>
              <a:t>sélénoium</a:t>
            </a:r>
            <a:r>
              <a:rPr lang="fr-FR" dirty="0" smtClean="0"/>
              <a:t> </a:t>
            </a:r>
          </a:p>
          <a:p>
            <a:pPr marL="0" indent="0">
              <a:buNone/>
            </a:pPr>
            <a:r>
              <a:rPr lang="fr-FR" b="1" dirty="0" smtClean="0"/>
              <a:t>Moins de viandes rouges </a:t>
            </a:r>
            <a:r>
              <a:rPr lang="fr-FR" dirty="0" smtClean="0"/>
              <a:t>Fer </a:t>
            </a:r>
          </a:p>
          <a:p>
            <a:pPr marL="0" indent="0">
              <a:buNone/>
            </a:pPr>
            <a:r>
              <a:rPr lang="fr-FR" b="1" dirty="0" smtClean="0"/>
              <a:t>Des huiles végétales </a:t>
            </a:r>
            <a:r>
              <a:rPr lang="fr-FR" dirty="0" smtClean="0"/>
              <a:t>(raisin, noix, colza): vitamine E </a:t>
            </a:r>
          </a:p>
          <a:p>
            <a:pPr marL="0" indent="0">
              <a:buNone/>
            </a:pPr>
            <a:r>
              <a:rPr lang="fr-FR" b="1" dirty="0" smtClean="0"/>
              <a:t>Du poisson: </a:t>
            </a:r>
            <a:r>
              <a:rPr lang="fr-FR" dirty="0" smtClean="0"/>
              <a:t>sélénium, zinc </a:t>
            </a:r>
          </a:p>
          <a:p>
            <a:pPr marL="0" indent="0">
              <a:buNone/>
            </a:pPr>
            <a:r>
              <a:rPr lang="fr-FR" b="1" dirty="0" smtClean="0"/>
              <a:t>De l’ail et de l’oignon: </a:t>
            </a:r>
            <a:r>
              <a:rPr lang="fr-FR" dirty="0" err="1" smtClean="0"/>
              <a:t>diallyle</a:t>
            </a:r>
            <a:r>
              <a:rPr lang="fr-FR" dirty="0" smtClean="0"/>
              <a:t> </a:t>
            </a:r>
            <a:r>
              <a:rPr lang="fr-FR" dirty="0" err="1" smtClean="0"/>
              <a:t>sulfide</a:t>
            </a:r>
            <a:r>
              <a:rPr lang="fr-FR" dirty="0" smtClean="0"/>
              <a:t>, </a:t>
            </a:r>
            <a:r>
              <a:rPr lang="fr-FR" dirty="0" err="1" smtClean="0"/>
              <a:t>allicine</a:t>
            </a:r>
            <a:r>
              <a:rPr lang="fr-FR" dirty="0" smtClean="0"/>
              <a:t>, </a:t>
            </a:r>
            <a:r>
              <a:rPr lang="fr-FR" dirty="0" err="1" smtClean="0"/>
              <a:t>quercétine</a:t>
            </a:r>
            <a:r>
              <a:rPr lang="fr-FR" dirty="0" smtClean="0"/>
              <a:t> </a:t>
            </a:r>
          </a:p>
          <a:p>
            <a:pPr marL="0" indent="0">
              <a:buNone/>
            </a:pPr>
            <a:r>
              <a:rPr lang="fr-FR" b="1" dirty="0" smtClean="0"/>
              <a:t>Des épices:</a:t>
            </a:r>
            <a:r>
              <a:rPr lang="fr-FR" dirty="0" smtClean="0"/>
              <a:t> curcumine, </a:t>
            </a:r>
            <a:r>
              <a:rPr lang="fr-FR" dirty="0" err="1" smtClean="0"/>
              <a:t>ac</a:t>
            </a:r>
            <a:r>
              <a:rPr lang="fr-FR" dirty="0" smtClean="0"/>
              <a:t> </a:t>
            </a:r>
            <a:r>
              <a:rPr lang="fr-FR" dirty="0" err="1" smtClean="0"/>
              <a:t>salvianolique</a:t>
            </a:r>
            <a:r>
              <a:rPr lang="fr-FR" dirty="0" smtClean="0"/>
              <a:t>… </a:t>
            </a:r>
          </a:p>
          <a:p>
            <a:pPr marL="0" indent="0">
              <a:buNone/>
            </a:pPr>
            <a:r>
              <a:rPr lang="fr-FR" b="1" dirty="0" smtClean="0"/>
              <a:t>Thé:</a:t>
            </a:r>
            <a:r>
              <a:rPr lang="fr-FR" dirty="0" smtClean="0"/>
              <a:t> </a:t>
            </a:r>
            <a:r>
              <a:rPr lang="fr-FR" dirty="0" err="1" smtClean="0"/>
              <a:t>aflavine</a:t>
            </a:r>
            <a:r>
              <a:rPr lang="fr-FR" dirty="0" smtClean="0"/>
              <a:t> Raisin et vin rouges : </a:t>
            </a:r>
            <a:r>
              <a:rPr lang="fr-FR" dirty="0" err="1" smtClean="0"/>
              <a:t>resvératrol</a:t>
            </a:r>
            <a:endParaRPr lang="fr-FR" dirty="0"/>
          </a:p>
        </p:txBody>
      </p:sp>
    </p:spTree>
    <p:extLst>
      <p:ext uri="{BB962C8B-B14F-4D97-AF65-F5344CB8AC3E}">
        <p14:creationId xmlns:p14="http://schemas.microsoft.com/office/powerpoint/2010/main" val="36636303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6632"/>
            <a:ext cx="8229600" cy="504056"/>
          </a:xfrm>
        </p:spPr>
        <p:txBody>
          <a:bodyPr>
            <a:normAutofit fontScale="90000"/>
          </a:bodyPr>
          <a:lstStyle/>
          <a:p>
            <a:r>
              <a:rPr lang="fr-FR" dirty="0" smtClean="0"/>
              <a:t>Conclusion</a:t>
            </a:r>
            <a:endParaRPr lang="fr-FR" dirty="0"/>
          </a:p>
        </p:txBody>
      </p:sp>
      <p:sp>
        <p:nvSpPr>
          <p:cNvPr id="3" name="Espace réservé du contenu 2"/>
          <p:cNvSpPr>
            <a:spLocks noGrp="1"/>
          </p:cNvSpPr>
          <p:nvPr>
            <p:ph idx="1"/>
          </p:nvPr>
        </p:nvSpPr>
        <p:spPr>
          <a:xfrm>
            <a:off x="0" y="692696"/>
            <a:ext cx="9144000" cy="6165304"/>
          </a:xfrm>
        </p:spPr>
        <p:txBody>
          <a:bodyPr>
            <a:normAutofit fontScale="70000" lnSpcReduction="20000"/>
          </a:bodyPr>
          <a:lstStyle/>
          <a:p>
            <a:pPr marL="0" indent="0" algn="just">
              <a:buNone/>
            </a:pPr>
            <a:r>
              <a:rPr lang="fr-FR" dirty="0" smtClean="0"/>
              <a:t>• Le stress oxydant est un concept complexe et en pleine évolution. </a:t>
            </a:r>
          </a:p>
          <a:p>
            <a:pPr marL="0" indent="0" algn="just">
              <a:buNone/>
            </a:pPr>
            <a:r>
              <a:rPr lang="fr-FR" dirty="0" smtClean="0"/>
              <a:t>• Il s’agit d’un mécanisme et non d’une maladie. </a:t>
            </a:r>
          </a:p>
          <a:p>
            <a:pPr marL="0" indent="0" algn="just">
              <a:buNone/>
            </a:pPr>
            <a:r>
              <a:rPr lang="fr-FR" dirty="0" smtClean="0"/>
              <a:t>• Les radicaux libres jouent un rôle physiologique important, reconnu maintenant par les grandes équipes de recherche</a:t>
            </a:r>
          </a:p>
          <a:p>
            <a:pPr marL="0" indent="0" algn="just">
              <a:buNone/>
            </a:pPr>
            <a:r>
              <a:rPr lang="fr-FR" dirty="0" smtClean="0"/>
              <a:t> • Le vieillissement favorise le stress oxydant </a:t>
            </a:r>
          </a:p>
          <a:p>
            <a:pPr marL="0" indent="0" algn="just">
              <a:buNone/>
            </a:pPr>
            <a:r>
              <a:rPr lang="fr-FR" dirty="0" smtClean="0"/>
              <a:t>• Un stress oxydant est démontré exister dans de nombreuses maladies humaines </a:t>
            </a:r>
          </a:p>
          <a:p>
            <a:pPr marL="0" indent="0" algn="just">
              <a:buNone/>
            </a:pPr>
            <a:r>
              <a:rPr lang="fr-FR" dirty="0" smtClean="0"/>
              <a:t>• En pratique les mécanismes inflammatoires </a:t>
            </a:r>
            <a:r>
              <a:rPr lang="fr-FR" dirty="0" err="1" smtClean="0"/>
              <a:t>sevrent</a:t>
            </a:r>
            <a:r>
              <a:rPr lang="fr-FR" dirty="0" smtClean="0"/>
              <a:t> souvent d’évènement déclenchant. • On peut mesurer sinon le stress du moins ses conséquences • On peut mesurer les défenses • Il est possible d’agir par voie pharmacologique et/ou nutritionnelle</a:t>
            </a:r>
          </a:p>
          <a:p>
            <a:pPr marL="0" indent="0" algn="just">
              <a:buNone/>
            </a:pPr>
            <a:r>
              <a:rPr lang="fr-FR" dirty="0" smtClean="0"/>
              <a:t>• On ne peut pas espérer prolonger l’espérance de vie maximale de façon considérable </a:t>
            </a:r>
          </a:p>
          <a:p>
            <a:pPr marL="0" indent="0" algn="just">
              <a:buNone/>
            </a:pPr>
            <a:r>
              <a:rPr lang="fr-FR" dirty="0" smtClean="0"/>
              <a:t>• On peu espérer mieux vieillir et faire régresser la fréquence de certaines de ces maladies par un apport supplémentaire d’antioxydants </a:t>
            </a:r>
          </a:p>
          <a:p>
            <a:pPr marL="0" indent="0" algn="just">
              <a:buNone/>
            </a:pPr>
            <a:r>
              <a:rPr lang="fr-FR" dirty="0" smtClean="0"/>
              <a:t>• Ces conclusions rejoignent les recommandations des nutritionnistes et du PPNAS</a:t>
            </a:r>
            <a:endParaRPr lang="fr-FR" dirty="0"/>
          </a:p>
        </p:txBody>
      </p:sp>
    </p:spTree>
    <p:extLst>
      <p:ext uri="{BB962C8B-B14F-4D97-AF65-F5344CB8AC3E}">
        <p14:creationId xmlns:p14="http://schemas.microsoft.com/office/powerpoint/2010/main" val="4026991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fontScale="85000" lnSpcReduction="20000"/>
          </a:bodyPr>
          <a:lstStyle/>
          <a:p>
            <a:pPr marL="0" indent="0" algn="just">
              <a:buNone/>
            </a:pPr>
            <a:r>
              <a:rPr lang="fr-FR" dirty="0" smtClean="0"/>
              <a:t>3 La demande en produits animaliers comme la viande, les produits laitiers, et les œufs a augmenté en raison de facteurs tels que la hausse des revenus et la croissance de la population. Ces produits fournissent des protéines de haute valeur biologique et de nombreux nutriments essentiels, mais une consommation abusive peut conduire à un apport excessif en graisse. </a:t>
            </a:r>
          </a:p>
          <a:p>
            <a:pPr marL="0" indent="0" algn="just">
              <a:buNone/>
            </a:pPr>
            <a:r>
              <a:rPr lang="fr-FR" dirty="0" smtClean="0"/>
              <a:t>4 Dans de nombreux pays, le poisson est une source importante de protéines animales et, à travers la pêche, d’emploi et de revenu. La consommation moyenne par personne de poisson et de produits de la pêche a pratiquement doublé depuis 1957. La disponibilité future de cette source alimentaire dépendra de l’utilisation durable des stocks de poissons marins dont bon nombre sont déjà pleinement exploités. </a:t>
            </a:r>
          </a:p>
          <a:p>
            <a:pPr marL="0" indent="0" algn="just">
              <a:buNone/>
            </a:pPr>
            <a:r>
              <a:rPr lang="fr-FR" dirty="0" smtClean="0"/>
              <a:t>5 Pour être en bonne santé, une alimentation riche en fruits et légumes est recommandée. Cependant, bien que la consommation moyenne de fruits et légumes ait augmenté, seule une petite minorité de la population mondiale en mange en quantités suffisantes.</a:t>
            </a:r>
          </a:p>
        </p:txBody>
      </p:sp>
    </p:spTree>
    <p:extLst>
      <p:ext uri="{BB962C8B-B14F-4D97-AF65-F5344CB8AC3E}">
        <p14:creationId xmlns:p14="http://schemas.microsoft.com/office/powerpoint/2010/main" val="15469688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332656"/>
            <a:ext cx="7632848" cy="1398017"/>
          </a:xfrm>
        </p:spPr>
        <p:txBody>
          <a:bodyPr>
            <a:noAutofit/>
          </a:bodyPr>
          <a:lstStyle/>
          <a:p>
            <a:pPr algn="ctr"/>
            <a:r>
              <a:rPr lang="fr-FR" sz="2000" b="1" dirty="0">
                <a:solidFill>
                  <a:schemeClr val="tx1"/>
                </a:solidFill>
                <a:latin typeface="Algerian" pitchFamily="82" charset="0"/>
              </a:rPr>
              <a:t>Université ABOUBEKR BELKAID</a:t>
            </a:r>
            <a:br>
              <a:rPr lang="fr-FR" sz="2000" b="1" dirty="0">
                <a:solidFill>
                  <a:schemeClr val="tx1"/>
                </a:solidFill>
                <a:latin typeface="Algerian" pitchFamily="82" charset="0"/>
              </a:rPr>
            </a:br>
            <a:r>
              <a:rPr lang="fr-FR" sz="2000" b="1" dirty="0">
                <a:solidFill>
                  <a:schemeClr val="tx1"/>
                </a:solidFill>
                <a:latin typeface="Algerian" pitchFamily="82" charset="0"/>
              </a:rPr>
              <a:t>Faculté des Sciences de la Nature et de la Vie</a:t>
            </a:r>
            <a:br>
              <a:rPr lang="fr-FR" sz="2000" b="1" dirty="0">
                <a:solidFill>
                  <a:schemeClr val="tx1"/>
                </a:solidFill>
                <a:latin typeface="Algerian" pitchFamily="82" charset="0"/>
              </a:rPr>
            </a:br>
            <a:r>
              <a:rPr lang="fr-FR" sz="2000" b="1" dirty="0">
                <a:solidFill>
                  <a:schemeClr val="tx1"/>
                </a:solidFill>
                <a:latin typeface="Algerian" pitchFamily="82" charset="0"/>
              </a:rPr>
              <a:t>Et des Sciences de la Terre et de l’Univers</a:t>
            </a:r>
            <a:br>
              <a:rPr lang="fr-FR" sz="2000" b="1" dirty="0">
                <a:solidFill>
                  <a:schemeClr val="tx1"/>
                </a:solidFill>
                <a:latin typeface="Algerian" pitchFamily="82" charset="0"/>
              </a:rPr>
            </a:br>
            <a:r>
              <a:rPr lang="fr-FR" sz="2000" b="1" dirty="0">
                <a:solidFill>
                  <a:schemeClr val="tx1"/>
                </a:solidFill>
                <a:latin typeface="Algerian" pitchFamily="82" charset="0"/>
              </a:rPr>
              <a:t>Département d’Agronomie</a:t>
            </a:r>
            <a:br>
              <a:rPr lang="fr-FR" sz="2000" b="1" dirty="0">
                <a:solidFill>
                  <a:schemeClr val="tx1"/>
                </a:solidFill>
                <a:latin typeface="Algerian" pitchFamily="82" charset="0"/>
              </a:rPr>
            </a:br>
            <a:endParaRPr lang="fr-FR" sz="2000" dirty="0">
              <a:solidFill>
                <a:schemeClr val="accent1"/>
              </a:solidFill>
              <a:latin typeface="Algerian" pitchFamily="82" charset="0"/>
            </a:endParaRPr>
          </a:p>
        </p:txBody>
      </p:sp>
      <p:sp>
        <p:nvSpPr>
          <p:cNvPr id="4" name="Ellipse 3"/>
          <p:cNvSpPr/>
          <p:nvPr/>
        </p:nvSpPr>
        <p:spPr>
          <a:xfrm>
            <a:off x="1957830" y="2348880"/>
            <a:ext cx="5688632" cy="2232248"/>
          </a:xfrm>
          <a:prstGeom prst="ellipse">
            <a:avLst/>
          </a:prstGeom>
          <a:ln>
            <a:noFill/>
          </a:ln>
          <a:effectLst>
            <a:glow rad="228600">
              <a:schemeClr val="accent1">
                <a:satMod val="175000"/>
                <a:alpha val="40000"/>
              </a:schemeClr>
            </a:glow>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4400" b="1" dirty="0">
                <a:solidFill>
                  <a:schemeClr val="bg1"/>
                </a:solidFill>
                <a:latin typeface="Algerian" pitchFamily="82" charset="0"/>
              </a:rPr>
              <a:t>Le Diabète </a:t>
            </a:r>
            <a:endParaRPr lang="fr-FR" sz="4400" dirty="0">
              <a:solidFill>
                <a:schemeClr val="bg1"/>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17232"/>
            <a:ext cx="4211960" cy="1340768"/>
          </a:xfrm>
          <a:prstGeom prst="rect">
            <a:avLst/>
          </a:prstGeom>
        </p:spPr>
      </p:pic>
    </p:spTree>
    <p:extLst>
      <p:ext uri="{BB962C8B-B14F-4D97-AF65-F5344CB8AC3E}">
        <p14:creationId xmlns:p14="http://schemas.microsoft.com/office/powerpoint/2010/main" val="10433804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3200" b="1" dirty="0" smtClean="0">
                <a:latin typeface="Algerian" pitchFamily="82" charset="0"/>
              </a:rPr>
              <a:t>Plan de travaille </a:t>
            </a:r>
            <a:endParaRPr lang="fr-FR" sz="3200" b="1" dirty="0">
              <a:latin typeface="Algerian" pitchFamily="82" charset="0"/>
            </a:endParaRPr>
          </a:p>
        </p:txBody>
      </p:sp>
      <p:sp>
        <p:nvSpPr>
          <p:cNvPr id="3" name="Espace réservé du contenu 2"/>
          <p:cNvSpPr>
            <a:spLocks noGrp="1"/>
          </p:cNvSpPr>
          <p:nvPr>
            <p:ph idx="1"/>
          </p:nvPr>
        </p:nvSpPr>
        <p:spPr/>
        <p:txBody>
          <a:bodyPr>
            <a:normAutofit fontScale="85000" lnSpcReduction="20000"/>
          </a:bodyPr>
          <a:lstStyle/>
          <a:p>
            <a:r>
              <a:rPr lang="fr-FR" sz="2600" dirty="0" smtClean="0">
                <a:latin typeface="Arial" pitchFamily="34" charset="0"/>
                <a:cs typeface="Arial" pitchFamily="34" charset="0"/>
              </a:rPr>
              <a:t>Introduction</a:t>
            </a:r>
          </a:p>
          <a:p>
            <a:r>
              <a:rPr lang="fr-FR" sz="2600" dirty="0" smtClean="0">
                <a:latin typeface="Arial" pitchFamily="34" charset="0"/>
                <a:cs typeface="Arial" pitchFamily="34" charset="0"/>
              </a:rPr>
              <a:t>Définition</a:t>
            </a:r>
          </a:p>
          <a:p>
            <a:r>
              <a:rPr lang="fr-FR" sz="2600" dirty="0" smtClean="0">
                <a:latin typeface="Arial" pitchFamily="34" charset="0"/>
                <a:cs typeface="Arial" pitchFamily="34" charset="0"/>
              </a:rPr>
              <a:t>Hyperglycémie </a:t>
            </a:r>
          </a:p>
          <a:p>
            <a:r>
              <a:rPr lang="fr-FR" sz="2600" dirty="0" smtClean="0">
                <a:latin typeface="Arial" pitchFamily="34" charset="0"/>
                <a:cs typeface="Arial" pitchFamily="34" charset="0"/>
              </a:rPr>
              <a:t>Hypoglycémie</a:t>
            </a:r>
          </a:p>
          <a:p>
            <a:r>
              <a:rPr lang="fr-FR" sz="2600" dirty="0" smtClean="0">
                <a:latin typeface="Arial" pitchFamily="34" charset="0"/>
                <a:cs typeface="Arial" pitchFamily="34" charset="0"/>
              </a:rPr>
              <a:t>Diabète de type 1</a:t>
            </a:r>
          </a:p>
          <a:p>
            <a:r>
              <a:rPr lang="fr-FR" sz="2600" dirty="0" smtClean="0">
                <a:latin typeface="Arial" pitchFamily="34" charset="0"/>
                <a:cs typeface="Arial" pitchFamily="34" charset="0"/>
              </a:rPr>
              <a:t>Diabète de type 2</a:t>
            </a:r>
          </a:p>
          <a:p>
            <a:r>
              <a:rPr lang="fr-FR" sz="2600" dirty="0">
                <a:latin typeface="Arial" pitchFamily="34" charset="0"/>
                <a:cs typeface="Arial" pitchFamily="34" charset="0"/>
              </a:rPr>
              <a:t>Comment manger équilibré avec un </a:t>
            </a:r>
            <a:r>
              <a:rPr lang="fr-FR" sz="2600" dirty="0" smtClean="0">
                <a:latin typeface="Arial" pitchFamily="34" charset="0"/>
                <a:cs typeface="Arial" pitchFamily="34" charset="0"/>
              </a:rPr>
              <a:t>diabète</a:t>
            </a:r>
          </a:p>
          <a:p>
            <a:r>
              <a:rPr lang="fr-FR" sz="2600" dirty="0">
                <a:latin typeface="Arial" pitchFamily="34" charset="0"/>
                <a:cs typeface="Arial" pitchFamily="34" charset="0"/>
              </a:rPr>
              <a:t>Alimentation d'un diabétique </a:t>
            </a:r>
            <a:endParaRPr lang="fr-FR" sz="2600" dirty="0" smtClean="0">
              <a:latin typeface="Arial" pitchFamily="34" charset="0"/>
              <a:cs typeface="Arial" pitchFamily="34" charset="0"/>
            </a:endParaRPr>
          </a:p>
          <a:p>
            <a:r>
              <a:rPr lang="fr-FR" sz="2600" dirty="0" smtClean="0">
                <a:latin typeface="Arial" pitchFamily="34" charset="0"/>
                <a:cs typeface="Arial" pitchFamily="34" charset="0"/>
              </a:rPr>
              <a:t>Le fonctionnement des repas</a:t>
            </a:r>
          </a:p>
          <a:p>
            <a:r>
              <a:rPr lang="fr-FR" sz="2600" dirty="0" smtClean="0">
                <a:latin typeface="Arial" pitchFamily="34" charset="0"/>
                <a:cs typeface="Arial" pitchFamily="34" charset="0"/>
              </a:rPr>
              <a:t>Aliments déconseillés </a:t>
            </a:r>
          </a:p>
          <a:p>
            <a:r>
              <a:rPr lang="fr-FR" sz="2600" dirty="0" smtClean="0">
                <a:latin typeface="Arial" pitchFamily="34" charset="0"/>
                <a:cs typeface="Arial" pitchFamily="34" charset="0"/>
              </a:rPr>
              <a:t>Le pyramide alimentaire </a:t>
            </a:r>
          </a:p>
          <a:p>
            <a:r>
              <a:rPr lang="fr-FR" sz="2600" dirty="0">
                <a:latin typeface="Arial" pitchFamily="34" charset="0"/>
                <a:cs typeface="Arial" pitchFamily="34" charset="0"/>
              </a:rPr>
              <a:t>À quoi sert de bien manger pour une personne diabétique</a:t>
            </a:r>
            <a:r>
              <a:rPr lang="fr-FR" sz="2600" dirty="0" smtClean="0">
                <a:latin typeface="Arial" pitchFamily="34" charset="0"/>
                <a:cs typeface="Arial" pitchFamily="34" charset="0"/>
              </a:rPr>
              <a:t>?</a:t>
            </a:r>
          </a:p>
          <a:p>
            <a:r>
              <a:rPr lang="fr-FR" sz="2600" dirty="0" smtClean="0">
                <a:latin typeface="Arial" pitchFamily="34" charset="0"/>
                <a:cs typeface="Arial" pitchFamily="34" charset="0"/>
              </a:rPr>
              <a:t>conclusion</a:t>
            </a:r>
          </a:p>
          <a:p>
            <a:endParaRPr lang="fr-FR" sz="2600" dirty="0" smtClean="0">
              <a:latin typeface="Arial" pitchFamily="34" charset="0"/>
              <a:cs typeface="Arial" pitchFamily="34" charset="0"/>
            </a:endParaRPr>
          </a:p>
          <a:p>
            <a:endParaRPr lang="fr-FR" dirty="0" smtClean="0"/>
          </a:p>
          <a:p>
            <a:endParaRPr lang="fr-FR" dirty="0" smtClean="0"/>
          </a:p>
          <a:p>
            <a:endParaRPr lang="fr-FR" dirty="0"/>
          </a:p>
        </p:txBody>
      </p:sp>
    </p:spTree>
    <p:extLst>
      <p:ext uri="{BB962C8B-B14F-4D97-AF65-F5344CB8AC3E}">
        <p14:creationId xmlns:p14="http://schemas.microsoft.com/office/powerpoint/2010/main" val="10349291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3200" b="1" u="sng" dirty="0">
                <a:latin typeface="Algerian" pitchFamily="82" charset="0"/>
              </a:rPr>
              <a:t>Introduction</a:t>
            </a:r>
            <a:endParaRPr lang="fr-FR" sz="3200" u="sng" dirty="0"/>
          </a:p>
        </p:txBody>
      </p:sp>
      <p:sp>
        <p:nvSpPr>
          <p:cNvPr id="3" name="Espace réservé du contenu 2"/>
          <p:cNvSpPr>
            <a:spLocks noGrp="1"/>
          </p:cNvSpPr>
          <p:nvPr>
            <p:ph idx="1"/>
          </p:nvPr>
        </p:nvSpPr>
        <p:spPr/>
        <p:txBody>
          <a:bodyPr>
            <a:normAutofit/>
          </a:bodyPr>
          <a:lstStyle/>
          <a:p>
            <a:r>
              <a:rPr lang="fr-FR" sz="2400" dirty="0">
                <a:latin typeface="Arial" pitchFamily="34" charset="0"/>
                <a:cs typeface="Arial" pitchFamily="34" charset="0"/>
              </a:rPr>
              <a:t>Le </a:t>
            </a:r>
            <a:r>
              <a:rPr lang="fr-FR" sz="2400" b="1" dirty="0" smtClean="0">
                <a:latin typeface="Arial" pitchFamily="34" charset="0"/>
                <a:cs typeface="Arial" pitchFamily="34" charset="0"/>
                <a:hlinkClick r:id="rId2"/>
              </a:rPr>
              <a:t>diabète</a:t>
            </a:r>
            <a:r>
              <a:rPr lang="fr-FR" sz="2400" b="1" dirty="0" smtClean="0">
                <a:latin typeface="Arial" pitchFamily="34" charset="0"/>
                <a:cs typeface="Arial" pitchFamily="34" charset="0"/>
              </a:rPr>
              <a:t> </a:t>
            </a:r>
            <a:r>
              <a:rPr lang="fr-FR" sz="2400" dirty="0">
                <a:latin typeface="Arial" pitchFamily="34" charset="0"/>
                <a:cs typeface="Arial" pitchFamily="34" charset="0"/>
              </a:rPr>
              <a:t>est une maladie qui touche de plus en plus de monde. </a:t>
            </a:r>
            <a:r>
              <a:rPr lang="fr-FR" sz="2400" dirty="0" smtClean="0">
                <a:latin typeface="Arial" pitchFamily="34" charset="0"/>
                <a:cs typeface="Arial" pitchFamily="34" charset="0"/>
              </a:rPr>
              <a:t>C'est </a:t>
            </a:r>
            <a:r>
              <a:rPr lang="fr-FR" sz="2400" dirty="0">
                <a:latin typeface="Arial" pitchFamily="34" charset="0"/>
                <a:cs typeface="Arial" pitchFamily="34" charset="0"/>
              </a:rPr>
              <a:t>un phénomène qui </a:t>
            </a:r>
            <a:r>
              <a:rPr lang="fr-FR" sz="2400" dirty="0" smtClean="0">
                <a:latin typeface="Arial" pitchFamily="34" charset="0"/>
                <a:cs typeface="Arial" pitchFamily="34" charset="0"/>
              </a:rPr>
              <a:t>est inquiétant, car </a:t>
            </a:r>
            <a:r>
              <a:rPr lang="fr-FR" sz="2400" dirty="0">
                <a:latin typeface="Arial" pitchFamily="34" charset="0"/>
                <a:cs typeface="Arial" pitchFamily="34" charset="0"/>
              </a:rPr>
              <a:t>il ne touche pas seulement les personnes d'âge mur mais aussi de plus en plus les enfants et </a:t>
            </a:r>
            <a:r>
              <a:rPr lang="fr-FR" sz="2400" dirty="0" smtClean="0">
                <a:latin typeface="Arial" pitchFamily="34" charset="0"/>
                <a:cs typeface="Arial" pitchFamily="34" charset="0"/>
              </a:rPr>
              <a:t>les adolescents pourtant, l'évolution de la maladie peut être réduite dans </a:t>
            </a:r>
            <a:r>
              <a:rPr lang="fr-FR" sz="2400" dirty="0">
                <a:latin typeface="Arial" pitchFamily="34" charset="0"/>
                <a:cs typeface="Arial" pitchFamily="34" charset="0"/>
              </a:rPr>
              <a:t>un certain cas par simple prévention</a:t>
            </a:r>
            <a:r>
              <a:rPr lang="fr-FR" sz="2400" dirty="0" smtClean="0">
                <a:latin typeface="Arial" pitchFamily="34" charset="0"/>
                <a:cs typeface="Arial" pitchFamily="34" charset="0"/>
              </a:rPr>
              <a:t>.</a:t>
            </a:r>
            <a:endParaRPr lang="fr-FR" sz="2400" dirty="0">
              <a:latin typeface="Arial" pitchFamily="34" charset="0"/>
              <a:cs typeface="Arial" pitchFamily="34" charset="0"/>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4437112"/>
            <a:ext cx="3419872" cy="21303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7646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5192" y="116632"/>
            <a:ext cx="8229600" cy="929258"/>
          </a:xfrm>
        </p:spPr>
        <p:txBody>
          <a:bodyPr>
            <a:normAutofit/>
          </a:bodyPr>
          <a:lstStyle/>
          <a:p>
            <a:pPr algn="ctr"/>
            <a:r>
              <a:rPr lang="fr-FR" sz="3200" b="1" u="sng" dirty="0">
                <a:latin typeface="Algerian" pitchFamily="82" charset="0"/>
              </a:rPr>
              <a:t>Définition </a:t>
            </a:r>
          </a:p>
        </p:txBody>
      </p:sp>
      <p:sp>
        <p:nvSpPr>
          <p:cNvPr id="3" name="Espace réservé du contenu 2"/>
          <p:cNvSpPr>
            <a:spLocks noGrp="1"/>
          </p:cNvSpPr>
          <p:nvPr>
            <p:ph idx="1"/>
          </p:nvPr>
        </p:nvSpPr>
        <p:spPr/>
        <p:txBody>
          <a:bodyPr>
            <a:normAutofit/>
          </a:bodyPr>
          <a:lstStyle/>
          <a:p>
            <a:pPr marL="64008" indent="0" fontAlgn="base">
              <a:buNone/>
            </a:pPr>
            <a:endParaRPr lang="fr-FR" sz="2400" dirty="0" smtClean="0"/>
          </a:p>
          <a:p>
            <a:pPr marL="64008" indent="0" fontAlgn="base">
              <a:buNone/>
            </a:pPr>
            <a:r>
              <a:rPr lang="fr-FR" sz="2400" dirty="0" smtClean="0"/>
              <a:t> </a:t>
            </a:r>
          </a:p>
          <a:p>
            <a:endParaRPr lang="fr-FR" dirty="0"/>
          </a:p>
        </p:txBody>
      </p:sp>
      <p:sp>
        <p:nvSpPr>
          <p:cNvPr id="4" name="Rectangle à coins arrondis 3"/>
          <p:cNvSpPr/>
          <p:nvPr/>
        </p:nvSpPr>
        <p:spPr>
          <a:xfrm>
            <a:off x="611560" y="1268760"/>
            <a:ext cx="7776864" cy="194421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400" b="1" dirty="0">
                <a:latin typeface="Arial" pitchFamily="34" charset="0"/>
                <a:cs typeface="Arial" pitchFamily="34" charset="0"/>
              </a:rPr>
              <a:t>Le diabète </a:t>
            </a:r>
            <a:r>
              <a:rPr lang="fr-FR" sz="2400" dirty="0">
                <a:latin typeface="Arial" pitchFamily="34" charset="0"/>
                <a:cs typeface="Arial" pitchFamily="34" charset="0"/>
              </a:rPr>
              <a:t>est une maladie chronique qui apparaît lorsque le pancréas ne produit pas suffisamment </a:t>
            </a:r>
            <a:r>
              <a:rPr lang="fr-FR" sz="2400" b="1" dirty="0">
                <a:solidFill>
                  <a:schemeClr val="accent4">
                    <a:lumMod val="60000"/>
                    <a:lumOff val="40000"/>
                  </a:schemeClr>
                </a:solidFill>
                <a:latin typeface="Arial" pitchFamily="34" charset="0"/>
                <a:cs typeface="Arial" pitchFamily="34" charset="0"/>
              </a:rPr>
              <a:t>d’insuline</a:t>
            </a:r>
            <a:r>
              <a:rPr lang="fr-FR" sz="2400" dirty="0">
                <a:latin typeface="Arial" pitchFamily="34" charset="0"/>
                <a:cs typeface="Arial" pitchFamily="34" charset="0"/>
              </a:rPr>
              <a:t> ou que l’organisme n’utilise pas correctement </a:t>
            </a:r>
            <a:r>
              <a:rPr lang="fr-FR" sz="2400" b="1" dirty="0">
                <a:solidFill>
                  <a:schemeClr val="accent4">
                    <a:lumMod val="60000"/>
                    <a:lumOff val="40000"/>
                  </a:schemeClr>
                </a:solidFill>
                <a:latin typeface="Arial" pitchFamily="34" charset="0"/>
                <a:cs typeface="Arial" pitchFamily="34" charset="0"/>
              </a:rPr>
              <a:t>l’insuline</a:t>
            </a:r>
            <a:r>
              <a:rPr lang="fr-FR" sz="2400" dirty="0">
                <a:latin typeface="Arial" pitchFamily="34" charset="0"/>
                <a:cs typeface="Arial" pitchFamily="34" charset="0"/>
              </a:rPr>
              <a:t> qu’il produit. </a:t>
            </a:r>
          </a:p>
          <a:p>
            <a:pPr algn="ctr"/>
            <a:endParaRPr lang="fr-FR" dirty="0"/>
          </a:p>
        </p:txBody>
      </p:sp>
      <p:sp>
        <p:nvSpPr>
          <p:cNvPr id="5" name="Rectangle à coins arrondis 4"/>
          <p:cNvSpPr/>
          <p:nvPr/>
        </p:nvSpPr>
        <p:spPr>
          <a:xfrm>
            <a:off x="623214" y="5157192"/>
            <a:ext cx="7776864" cy="122413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400" b="1" dirty="0">
                <a:latin typeface="Arial" pitchFamily="34" charset="0"/>
                <a:cs typeface="Arial" pitchFamily="34" charset="0"/>
              </a:rPr>
              <a:t>la glycémie </a:t>
            </a:r>
            <a:r>
              <a:rPr lang="fr-FR" sz="2400" dirty="0">
                <a:latin typeface="Arial" pitchFamily="34" charset="0"/>
                <a:cs typeface="Arial" pitchFamily="34" charset="0"/>
              </a:rPr>
              <a:t>c’est la concentration de sucre dans le sang</a:t>
            </a:r>
            <a:r>
              <a:rPr lang="fr-FR" sz="2400" baseline="30000" dirty="0">
                <a:latin typeface="Arial" pitchFamily="34" charset="0"/>
                <a:cs typeface="Arial" pitchFamily="34" charset="0"/>
              </a:rPr>
              <a:t>.</a:t>
            </a:r>
            <a:endParaRPr lang="fr-FR" sz="2400" dirty="0">
              <a:latin typeface="Arial" pitchFamily="34" charset="0"/>
              <a:cs typeface="Arial" pitchFamily="34" charset="0"/>
            </a:endParaRPr>
          </a:p>
          <a:p>
            <a:pPr algn="ctr"/>
            <a:endParaRPr lang="fr-FR" dirty="0"/>
          </a:p>
        </p:txBody>
      </p:sp>
      <p:sp>
        <p:nvSpPr>
          <p:cNvPr id="6" name="Rectangle à coins arrondis 5"/>
          <p:cNvSpPr/>
          <p:nvPr/>
        </p:nvSpPr>
        <p:spPr>
          <a:xfrm>
            <a:off x="611560" y="3501008"/>
            <a:ext cx="7776864" cy="14401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sz="2400" b="1" dirty="0">
              <a:latin typeface="Arial" pitchFamily="34" charset="0"/>
              <a:cs typeface="Arial" pitchFamily="34" charset="0"/>
            </a:endParaRPr>
          </a:p>
          <a:p>
            <a:pPr algn="ctr"/>
            <a:endParaRPr lang="fr-FR" sz="2400" b="1" dirty="0" smtClean="0">
              <a:latin typeface="Arial" pitchFamily="34" charset="0"/>
              <a:cs typeface="Arial" pitchFamily="34" charset="0"/>
            </a:endParaRPr>
          </a:p>
          <a:p>
            <a:pPr algn="ctr"/>
            <a:r>
              <a:rPr lang="fr-FR" sz="2400" b="1" dirty="0" smtClean="0">
                <a:latin typeface="Arial" pitchFamily="34" charset="0"/>
                <a:cs typeface="Arial" pitchFamily="34" charset="0"/>
              </a:rPr>
              <a:t>L’insuline</a:t>
            </a:r>
            <a:r>
              <a:rPr lang="fr-FR" sz="2400" b="1" dirty="0" smtClean="0">
                <a:solidFill>
                  <a:schemeClr val="accent4">
                    <a:lumMod val="60000"/>
                    <a:lumOff val="40000"/>
                  </a:schemeClr>
                </a:solidFill>
                <a:latin typeface="Arial" pitchFamily="34" charset="0"/>
                <a:cs typeface="Arial" pitchFamily="34" charset="0"/>
              </a:rPr>
              <a:t> </a:t>
            </a:r>
            <a:r>
              <a:rPr lang="fr-FR" sz="2400" dirty="0">
                <a:latin typeface="Arial" pitchFamily="34" charset="0"/>
                <a:cs typeface="Arial" pitchFamily="34" charset="0"/>
              </a:rPr>
              <a:t>est une hormone hypoglycémiante (régule </a:t>
            </a:r>
            <a:r>
              <a:rPr lang="fr-FR" sz="2400" b="1" dirty="0">
                <a:solidFill>
                  <a:schemeClr val="accent4">
                    <a:lumMod val="60000"/>
                    <a:lumOff val="40000"/>
                  </a:schemeClr>
                </a:solidFill>
                <a:latin typeface="Arial" pitchFamily="34" charset="0"/>
                <a:cs typeface="Arial" pitchFamily="34" charset="0"/>
              </a:rPr>
              <a:t>la glycémie</a:t>
            </a:r>
            <a:r>
              <a:rPr lang="fr-FR" sz="2400" dirty="0">
                <a:solidFill>
                  <a:schemeClr val="bg1"/>
                </a:solidFill>
                <a:latin typeface="Arial" pitchFamily="34" charset="0"/>
                <a:cs typeface="Arial" pitchFamily="34" charset="0"/>
              </a:rPr>
              <a:t>),</a:t>
            </a:r>
            <a:r>
              <a:rPr lang="fr-FR" sz="2400" dirty="0">
                <a:latin typeface="Arial" pitchFamily="34" charset="0"/>
                <a:cs typeface="Arial" pitchFamily="34" charset="0"/>
              </a:rPr>
              <a:t> fabriquée par les îlots </a:t>
            </a:r>
            <a:r>
              <a:rPr lang="fr-FR" sz="2400" dirty="0" err="1">
                <a:latin typeface="Arial" pitchFamily="34" charset="0"/>
                <a:cs typeface="Arial" pitchFamily="34" charset="0"/>
              </a:rPr>
              <a:t>Langherhans</a:t>
            </a:r>
            <a:r>
              <a:rPr lang="fr-FR" sz="2400" dirty="0">
                <a:latin typeface="Arial" pitchFamily="34" charset="0"/>
                <a:cs typeface="Arial" pitchFamily="34" charset="0"/>
              </a:rPr>
              <a:t> du pancréas</a:t>
            </a:r>
            <a:r>
              <a:rPr lang="fr-FR" sz="2400" dirty="0" smtClean="0">
                <a:latin typeface="Arial" pitchFamily="34" charset="0"/>
                <a:cs typeface="Arial" pitchFamily="34" charset="0"/>
              </a:rPr>
              <a:t>...</a:t>
            </a:r>
          </a:p>
          <a:p>
            <a:pPr algn="ctr"/>
            <a:endParaRPr lang="fr-FR" sz="2400" dirty="0">
              <a:latin typeface="Arial" pitchFamily="34" charset="0"/>
              <a:cs typeface="Arial" pitchFamily="34" charset="0"/>
            </a:endParaRPr>
          </a:p>
          <a:p>
            <a:pPr algn="ctr"/>
            <a:endParaRPr lang="fr-FR" dirty="0"/>
          </a:p>
        </p:txBody>
      </p:sp>
    </p:spTree>
    <p:extLst>
      <p:ext uri="{BB962C8B-B14F-4D97-AF65-F5344CB8AC3E}">
        <p14:creationId xmlns:p14="http://schemas.microsoft.com/office/powerpoint/2010/main" val="260024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80">
                                          <p:stCondLst>
                                            <p:cond delay="0"/>
                                          </p:stCondLst>
                                        </p:cTn>
                                        <p:tgtEl>
                                          <p:spTgt spid="6"/>
                                        </p:tgtEl>
                                      </p:cBhvr>
                                    </p:animEffect>
                                    <p:anim calcmode="lin" valueType="num">
                                      <p:cBhvr>
                                        <p:cTn id="3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8" dur="26">
                                          <p:stCondLst>
                                            <p:cond delay="650"/>
                                          </p:stCondLst>
                                        </p:cTn>
                                        <p:tgtEl>
                                          <p:spTgt spid="6"/>
                                        </p:tgtEl>
                                      </p:cBhvr>
                                      <p:to x="100000" y="60000"/>
                                    </p:animScale>
                                    <p:animScale>
                                      <p:cBhvr>
                                        <p:cTn id="39" dur="166" decel="50000">
                                          <p:stCondLst>
                                            <p:cond delay="676"/>
                                          </p:stCondLst>
                                        </p:cTn>
                                        <p:tgtEl>
                                          <p:spTgt spid="6"/>
                                        </p:tgtEl>
                                      </p:cBhvr>
                                      <p:to x="100000" y="100000"/>
                                    </p:animScale>
                                    <p:animScale>
                                      <p:cBhvr>
                                        <p:cTn id="40" dur="26">
                                          <p:stCondLst>
                                            <p:cond delay="1312"/>
                                          </p:stCondLst>
                                        </p:cTn>
                                        <p:tgtEl>
                                          <p:spTgt spid="6"/>
                                        </p:tgtEl>
                                      </p:cBhvr>
                                      <p:to x="100000" y="80000"/>
                                    </p:animScale>
                                    <p:animScale>
                                      <p:cBhvr>
                                        <p:cTn id="41" dur="166" decel="50000">
                                          <p:stCondLst>
                                            <p:cond delay="1338"/>
                                          </p:stCondLst>
                                        </p:cTn>
                                        <p:tgtEl>
                                          <p:spTgt spid="6"/>
                                        </p:tgtEl>
                                      </p:cBhvr>
                                      <p:to x="100000" y="100000"/>
                                    </p:animScale>
                                    <p:animScale>
                                      <p:cBhvr>
                                        <p:cTn id="42" dur="26">
                                          <p:stCondLst>
                                            <p:cond delay="1642"/>
                                          </p:stCondLst>
                                        </p:cTn>
                                        <p:tgtEl>
                                          <p:spTgt spid="6"/>
                                        </p:tgtEl>
                                      </p:cBhvr>
                                      <p:to x="100000" y="90000"/>
                                    </p:animScale>
                                    <p:animScale>
                                      <p:cBhvr>
                                        <p:cTn id="43" dur="166" decel="50000">
                                          <p:stCondLst>
                                            <p:cond delay="1668"/>
                                          </p:stCondLst>
                                        </p:cTn>
                                        <p:tgtEl>
                                          <p:spTgt spid="6"/>
                                        </p:tgtEl>
                                      </p:cBhvr>
                                      <p:to x="100000" y="100000"/>
                                    </p:animScale>
                                    <p:animScale>
                                      <p:cBhvr>
                                        <p:cTn id="44" dur="26">
                                          <p:stCondLst>
                                            <p:cond delay="1808"/>
                                          </p:stCondLst>
                                        </p:cTn>
                                        <p:tgtEl>
                                          <p:spTgt spid="6"/>
                                        </p:tgtEl>
                                      </p:cBhvr>
                                      <p:to x="100000" y="95000"/>
                                    </p:animScale>
                                    <p:animScale>
                                      <p:cBhvr>
                                        <p:cTn id="45" dur="166" decel="50000">
                                          <p:stCondLst>
                                            <p:cond delay="1834"/>
                                          </p:stCondLst>
                                        </p:cTn>
                                        <p:tgtEl>
                                          <p:spTgt spid="6"/>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down)">
                                      <p:cBhvr>
                                        <p:cTn id="50" dur="580">
                                          <p:stCondLst>
                                            <p:cond delay="0"/>
                                          </p:stCondLst>
                                        </p:cTn>
                                        <p:tgtEl>
                                          <p:spTgt spid="5"/>
                                        </p:tgtEl>
                                      </p:cBhvr>
                                    </p:animEffect>
                                    <p:anim calcmode="lin" valueType="num">
                                      <p:cBhvr>
                                        <p:cTn id="5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6" dur="26">
                                          <p:stCondLst>
                                            <p:cond delay="650"/>
                                          </p:stCondLst>
                                        </p:cTn>
                                        <p:tgtEl>
                                          <p:spTgt spid="5"/>
                                        </p:tgtEl>
                                      </p:cBhvr>
                                      <p:to x="100000" y="60000"/>
                                    </p:animScale>
                                    <p:animScale>
                                      <p:cBhvr>
                                        <p:cTn id="57" dur="166" decel="50000">
                                          <p:stCondLst>
                                            <p:cond delay="676"/>
                                          </p:stCondLst>
                                        </p:cTn>
                                        <p:tgtEl>
                                          <p:spTgt spid="5"/>
                                        </p:tgtEl>
                                      </p:cBhvr>
                                      <p:to x="100000" y="100000"/>
                                    </p:animScale>
                                    <p:animScale>
                                      <p:cBhvr>
                                        <p:cTn id="58" dur="26">
                                          <p:stCondLst>
                                            <p:cond delay="1312"/>
                                          </p:stCondLst>
                                        </p:cTn>
                                        <p:tgtEl>
                                          <p:spTgt spid="5"/>
                                        </p:tgtEl>
                                      </p:cBhvr>
                                      <p:to x="100000" y="80000"/>
                                    </p:animScale>
                                    <p:animScale>
                                      <p:cBhvr>
                                        <p:cTn id="59" dur="166" decel="50000">
                                          <p:stCondLst>
                                            <p:cond delay="1338"/>
                                          </p:stCondLst>
                                        </p:cTn>
                                        <p:tgtEl>
                                          <p:spTgt spid="5"/>
                                        </p:tgtEl>
                                      </p:cBhvr>
                                      <p:to x="100000" y="100000"/>
                                    </p:animScale>
                                    <p:animScale>
                                      <p:cBhvr>
                                        <p:cTn id="60" dur="26">
                                          <p:stCondLst>
                                            <p:cond delay="1642"/>
                                          </p:stCondLst>
                                        </p:cTn>
                                        <p:tgtEl>
                                          <p:spTgt spid="5"/>
                                        </p:tgtEl>
                                      </p:cBhvr>
                                      <p:to x="100000" y="90000"/>
                                    </p:animScale>
                                    <p:animScale>
                                      <p:cBhvr>
                                        <p:cTn id="61" dur="166" decel="50000">
                                          <p:stCondLst>
                                            <p:cond delay="1668"/>
                                          </p:stCondLst>
                                        </p:cTn>
                                        <p:tgtEl>
                                          <p:spTgt spid="5"/>
                                        </p:tgtEl>
                                      </p:cBhvr>
                                      <p:to x="100000" y="100000"/>
                                    </p:animScale>
                                    <p:animScale>
                                      <p:cBhvr>
                                        <p:cTn id="62" dur="26">
                                          <p:stCondLst>
                                            <p:cond delay="1808"/>
                                          </p:stCondLst>
                                        </p:cTn>
                                        <p:tgtEl>
                                          <p:spTgt spid="5"/>
                                        </p:tgtEl>
                                      </p:cBhvr>
                                      <p:to x="100000" y="95000"/>
                                    </p:animScale>
                                    <p:animScale>
                                      <p:cBhvr>
                                        <p:cTn id="63"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3200" b="1" u="sng" dirty="0" smtClean="0">
                <a:latin typeface="Algerian" pitchFamily="82" charset="0"/>
              </a:rPr>
              <a:t>Hyperglycémie </a:t>
            </a:r>
            <a:endParaRPr lang="fr-FR" sz="3200" b="1" u="sng" dirty="0">
              <a:latin typeface="Algerian" pitchFamily="82" charset="0"/>
            </a:endParaRPr>
          </a:p>
        </p:txBody>
      </p:sp>
      <p:sp>
        <p:nvSpPr>
          <p:cNvPr id="3" name="Espace réservé du contenu 2"/>
          <p:cNvSpPr>
            <a:spLocks noGrp="1"/>
          </p:cNvSpPr>
          <p:nvPr>
            <p:ph idx="1"/>
          </p:nvPr>
        </p:nvSpPr>
        <p:spPr/>
        <p:txBody>
          <a:bodyPr>
            <a:normAutofit/>
          </a:bodyPr>
          <a:lstStyle/>
          <a:p>
            <a:r>
              <a:rPr lang="fr-FR" sz="2400" dirty="0">
                <a:latin typeface="Arial" pitchFamily="34" charset="0"/>
                <a:cs typeface="Arial" pitchFamily="34" charset="0"/>
              </a:rPr>
              <a:t>Hyperglycémie est une trouble qui se manifeste par une élévation anormale du taux de sucre dans le sang . Ce phénomène est naturelle après un  repas et l'utilisation du glucose par les cellules couplée a l'action de l'insuline permet de réguler  cette hausse ponctuelle. </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968" y="4479780"/>
            <a:ext cx="4657700" cy="2143124"/>
          </a:xfrm>
          <a:prstGeom prst="ellipse">
            <a:avLst/>
          </a:prstGeom>
          <a:ln>
            <a:noFill/>
          </a:ln>
          <a:effectLst>
            <a:softEdge rad="112500"/>
          </a:effectLst>
        </p:spPr>
      </p:pic>
    </p:spTree>
    <p:extLst>
      <p:ext uri="{BB962C8B-B14F-4D97-AF65-F5344CB8AC3E}">
        <p14:creationId xmlns:p14="http://schemas.microsoft.com/office/powerpoint/2010/main" val="289788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80">
                                          <p:stCondLst>
                                            <p:cond delay="0"/>
                                          </p:stCondLst>
                                        </p:cTn>
                                        <p:tgtEl>
                                          <p:spTgt spid="4"/>
                                        </p:tgtEl>
                                      </p:cBhvr>
                                    </p:animEffect>
                                    <p:anim calcmode="lin" valueType="num">
                                      <p:cBhvr>
                                        <p:cTn id="2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5" dur="26">
                                          <p:stCondLst>
                                            <p:cond delay="650"/>
                                          </p:stCondLst>
                                        </p:cTn>
                                        <p:tgtEl>
                                          <p:spTgt spid="4"/>
                                        </p:tgtEl>
                                      </p:cBhvr>
                                      <p:to x="100000" y="60000"/>
                                    </p:animScale>
                                    <p:animScale>
                                      <p:cBhvr>
                                        <p:cTn id="26" dur="166" decel="50000">
                                          <p:stCondLst>
                                            <p:cond delay="676"/>
                                          </p:stCondLst>
                                        </p:cTn>
                                        <p:tgtEl>
                                          <p:spTgt spid="4"/>
                                        </p:tgtEl>
                                      </p:cBhvr>
                                      <p:to x="100000" y="100000"/>
                                    </p:animScale>
                                    <p:animScale>
                                      <p:cBhvr>
                                        <p:cTn id="27" dur="26">
                                          <p:stCondLst>
                                            <p:cond delay="1312"/>
                                          </p:stCondLst>
                                        </p:cTn>
                                        <p:tgtEl>
                                          <p:spTgt spid="4"/>
                                        </p:tgtEl>
                                      </p:cBhvr>
                                      <p:to x="100000" y="80000"/>
                                    </p:animScale>
                                    <p:animScale>
                                      <p:cBhvr>
                                        <p:cTn id="28" dur="166" decel="50000">
                                          <p:stCondLst>
                                            <p:cond delay="1338"/>
                                          </p:stCondLst>
                                        </p:cTn>
                                        <p:tgtEl>
                                          <p:spTgt spid="4"/>
                                        </p:tgtEl>
                                      </p:cBhvr>
                                      <p:to x="100000" y="100000"/>
                                    </p:animScale>
                                    <p:animScale>
                                      <p:cBhvr>
                                        <p:cTn id="29" dur="26">
                                          <p:stCondLst>
                                            <p:cond delay="1642"/>
                                          </p:stCondLst>
                                        </p:cTn>
                                        <p:tgtEl>
                                          <p:spTgt spid="4"/>
                                        </p:tgtEl>
                                      </p:cBhvr>
                                      <p:to x="100000" y="90000"/>
                                    </p:animScale>
                                    <p:animScale>
                                      <p:cBhvr>
                                        <p:cTn id="30" dur="166" decel="50000">
                                          <p:stCondLst>
                                            <p:cond delay="1668"/>
                                          </p:stCondLst>
                                        </p:cTn>
                                        <p:tgtEl>
                                          <p:spTgt spid="4"/>
                                        </p:tgtEl>
                                      </p:cBhvr>
                                      <p:to x="100000" y="100000"/>
                                    </p:animScale>
                                    <p:animScale>
                                      <p:cBhvr>
                                        <p:cTn id="31" dur="26">
                                          <p:stCondLst>
                                            <p:cond delay="1808"/>
                                          </p:stCondLst>
                                        </p:cTn>
                                        <p:tgtEl>
                                          <p:spTgt spid="4"/>
                                        </p:tgtEl>
                                      </p:cBhvr>
                                      <p:to x="100000" y="95000"/>
                                    </p:animScale>
                                    <p:animScale>
                                      <p:cBhvr>
                                        <p:cTn id="32"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476672"/>
            <a:ext cx="8496944" cy="5978103"/>
          </a:xfrm>
        </p:spPr>
      </p:pic>
    </p:spTree>
    <p:extLst>
      <p:ext uri="{BB962C8B-B14F-4D97-AF65-F5344CB8AC3E}">
        <p14:creationId xmlns:p14="http://schemas.microsoft.com/office/powerpoint/2010/main" val="412480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3200" b="1" u="sng" dirty="0">
                <a:latin typeface="Algerian" pitchFamily="82" charset="0"/>
              </a:rPr>
              <a:t>Hypoglycémie</a:t>
            </a:r>
            <a:r>
              <a:rPr lang="fr-FR" sz="3200" b="1" dirty="0">
                <a:latin typeface="Algerian" pitchFamily="82" charset="0"/>
              </a:rPr>
              <a:t> </a:t>
            </a:r>
          </a:p>
        </p:txBody>
      </p:sp>
      <p:sp>
        <p:nvSpPr>
          <p:cNvPr id="3" name="Espace réservé du contenu 2"/>
          <p:cNvSpPr>
            <a:spLocks noGrp="1"/>
          </p:cNvSpPr>
          <p:nvPr>
            <p:ph idx="1"/>
          </p:nvPr>
        </p:nvSpPr>
        <p:spPr>
          <a:xfrm>
            <a:off x="395536" y="1844824"/>
            <a:ext cx="8280920" cy="4892158"/>
          </a:xfrm>
        </p:spPr>
        <p:txBody>
          <a:bodyPr>
            <a:normAutofit/>
          </a:bodyPr>
          <a:lstStyle/>
          <a:p>
            <a:r>
              <a:rPr lang="fr-FR" sz="2400" dirty="0" smtClean="0">
                <a:latin typeface="Arial" pitchFamily="34" charset="0"/>
                <a:cs typeface="Arial" pitchFamily="34" charset="0"/>
              </a:rPr>
              <a:t>Hypoglycémie </a:t>
            </a:r>
            <a:r>
              <a:rPr lang="fr-FR" sz="2400" dirty="0">
                <a:latin typeface="Arial" pitchFamily="34" charset="0"/>
                <a:cs typeface="Arial" pitchFamily="34" charset="0"/>
              </a:rPr>
              <a:t>est une trouble qui se manifeste par une </a:t>
            </a:r>
            <a:r>
              <a:rPr lang="fr-FR" sz="2400" dirty="0" smtClean="0">
                <a:latin typeface="Arial" pitchFamily="34" charset="0"/>
                <a:cs typeface="Arial" pitchFamily="34" charset="0"/>
              </a:rPr>
              <a:t>démunissions anormale </a:t>
            </a:r>
            <a:r>
              <a:rPr lang="fr-FR" sz="2400" dirty="0">
                <a:latin typeface="Arial" pitchFamily="34" charset="0"/>
                <a:cs typeface="Arial" pitchFamily="34" charset="0"/>
              </a:rPr>
              <a:t>du taux de sucre dans le sang . </a:t>
            </a:r>
            <a:endParaRPr lang="fr-FR" sz="2400" dirty="0" smtClean="0">
              <a:latin typeface="Arial" pitchFamily="34" charset="0"/>
              <a:cs typeface="Arial" pitchFamily="34" charset="0"/>
            </a:endParaRPr>
          </a:p>
          <a:p>
            <a:r>
              <a:rPr lang="fr-FR" sz="2400" dirty="0" smtClean="0">
                <a:latin typeface="Arial" pitchFamily="34" charset="0"/>
                <a:cs typeface="Arial" pitchFamily="34" charset="0"/>
              </a:rPr>
              <a:t>Ce </a:t>
            </a:r>
            <a:r>
              <a:rPr lang="fr-FR" sz="2400" dirty="0">
                <a:latin typeface="Arial" pitchFamily="34" charset="0"/>
                <a:cs typeface="Arial" pitchFamily="34" charset="0"/>
              </a:rPr>
              <a:t>phénomène </a:t>
            </a:r>
            <a:r>
              <a:rPr lang="fr-FR" sz="2400" dirty="0" smtClean="0">
                <a:latin typeface="Arial" pitchFamily="34" charset="0"/>
                <a:cs typeface="Arial" pitchFamily="34" charset="0"/>
              </a:rPr>
              <a:t>est caractérise en effet par une glycémie inferieure a 0,50 g/l associée a des symptômes typiques et calmés par la prise de sucre. </a:t>
            </a:r>
            <a:endParaRPr lang="fr-FR" sz="2400" dirty="0">
              <a:latin typeface="Arial" pitchFamily="34" charset="0"/>
              <a:cs typeface="Arial" pitchFamily="34" charset="0"/>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96" y="4437112"/>
            <a:ext cx="3429000" cy="2140464"/>
          </a:xfrm>
          <a:prstGeom prst="rect">
            <a:avLst/>
          </a:prstGeom>
          <a:ln>
            <a:noFill/>
          </a:ln>
          <a:effectLst>
            <a:softEdge rad="112500"/>
          </a:effectLst>
        </p:spPr>
      </p:pic>
    </p:spTree>
    <p:extLst>
      <p:ext uri="{BB962C8B-B14F-4D97-AF65-F5344CB8AC3E}">
        <p14:creationId xmlns:p14="http://schemas.microsoft.com/office/powerpoint/2010/main" val="386705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80">
                                          <p:stCondLst>
                                            <p:cond delay="0"/>
                                          </p:stCondLst>
                                        </p:cTn>
                                        <p:tgtEl>
                                          <p:spTgt spid="5"/>
                                        </p:tgtEl>
                                      </p:cBhvr>
                                    </p:animEffect>
                                    <p:anim calcmode="lin" valueType="num">
                                      <p:cBhvr>
                                        <p:cTn id="2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0" dur="26">
                                          <p:stCondLst>
                                            <p:cond delay="650"/>
                                          </p:stCondLst>
                                        </p:cTn>
                                        <p:tgtEl>
                                          <p:spTgt spid="5"/>
                                        </p:tgtEl>
                                      </p:cBhvr>
                                      <p:to x="100000" y="60000"/>
                                    </p:animScale>
                                    <p:animScale>
                                      <p:cBhvr>
                                        <p:cTn id="31" dur="166" decel="50000">
                                          <p:stCondLst>
                                            <p:cond delay="676"/>
                                          </p:stCondLst>
                                        </p:cTn>
                                        <p:tgtEl>
                                          <p:spTgt spid="5"/>
                                        </p:tgtEl>
                                      </p:cBhvr>
                                      <p:to x="100000" y="100000"/>
                                    </p:animScale>
                                    <p:animScale>
                                      <p:cBhvr>
                                        <p:cTn id="32" dur="26">
                                          <p:stCondLst>
                                            <p:cond delay="1312"/>
                                          </p:stCondLst>
                                        </p:cTn>
                                        <p:tgtEl>
                                          <p:spTgt spid="5"/>
                                        </p:tgtEl>
                                      </p:cBhvr>
                                      <p:to x="100000" y="80000"/>
                                    </p:animScale>
                                    <p:animScale>
                                      <p:cBhvr>
                                        <p:cTn id="33" dur="166" decel="50000">
                                          <p:stCondLst>
                                            <p:cond delay="1338"/>
                                          </p:stCondLst>
                                        </p:cTn>
                                        <p:tgtEl>
                                          <p:spTgt spid="5"/>
                                        </p:tgtEl>
                                      </p:cBhvr>
                                      <p:to x="100000" y="100000"/>
                                    </p:animScale>
                                    <p:animScale>
                                      <p:cBhvr>
                                        <p:cTn id="34" dur="26">
                                          <p:stCondLst>
                                            <p:cond delay="1642"/>
                                          </p:stCondLst>
                                        </p:cTn>
                                        <p:tgtEl>
                                          <p:spTgt spid="5"/>
                                        </p:tgtEl>
                                      </p:cBhvr>
                                      <p:to x="100000" y="90000"/>
                                    </p:animScale>
                                    <p:animScale>
                                      <p:cBhvr>
                                        <p:cTn id="35" dur="166" decel="50000">
                                          <p:stCondLst>
                                            <p:cond delay="1668"/>
                                          </p:stCondLst>
                                        </p:cTn>
                                        <p:tgtEl>
                                          <p:spTgt spid="5"/>
                                        </p:tgtEl>
                                      </p:cBhvr>
                                      <p:to x="100000" y="100000"/>
                                    </p:animScale>
                                    <p:animScale>
                                      <p:cBhvr>
                                        <p:cTn id="36" dur="26">
                                          <p:stCondLst>
                                            <p:cond delay="1808"/>
                                          </p:stCondLst>
                                        </p:cTn>
                                        <p:tgtEl>
                                          <p:spTgt spid="5"/>
                                        </p:tgtEl>
                                      </p:cBhvr>
                                      <p:to x="100000" y="95000"/>
                                    </p:animScale>
                                    <p:animScale>
                                      <p:cBhvr>
                                        <p:cTn id="3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548680"/>
            <a:ext cx="8424936" cy="5834087"/>
          </a:xfrm>
          <a:prstGeom prst="rect">
            <a:avLst/>
          </a:prstGeom>
        </p:spPr>
      </p:pic>
    </p:spTree>
    <p:extLst>
      <p:ext uri="{BB962C8B-B14F-4D97-AF65-F5344CB8AC3E}">
        <p14:creationId xmlns:p14="http://schemas.microsoft.com/office/powerpoint/2010/main" val="363390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3200" b="1" u="sng" dirty="0">
                <a:latin typeface="Algerian" pitchFamily="82" charset="0"/>
              </a:rPr>
              <a:t>Diabète de type </a:t>
            </a:r>
            <a:r>
              <a:rPr lang="fr-FR" sz="3200" b="1" u="sng" dirty="0" smtClean="0">
                <a:latin typeface="Algerian" pitchFamily="82" charset="0"/>
              </a:rPr>
              <a:t>1</a:t>
            </a:r>
            <a:endParaRPr lang="fr-FR" sz="3200" b="1" u="sng" dirty="0">
              <a:latin typeface="Algerian" pitchFamily="82" charset="0"/>
            </a:endParaRPr>
          </a:p>
        </p:txBody>
      </p:sp>
      <p:sp>
        <p:nvSpPr>
          <p:cNvPr id="3" name="Espace réservé du contenu 2"/>
          <p:cNvSpPr>
            <a:spLocks noGrp="1"/>
          </p:cNvSpPr>
          <p:nvPr>
            <p:ph idx="1"/>
          </p:nvPr>
        </p:nvSpPr>
        <p:spPr/>
        <p:txBody>
          <a:bodyPr>
            <a:normAutofit/>
          </a:bodyPr>
          <a:lstStyle/>
          <a:p>
            <a:pPr fontAlgn="base"/>
            <a:r>
              <a:rPr lang="fr-FR" sz="2400" dirty="0" smtClean="0">
                <a:latin typeface="Arial" pitchFamily="34" charset="0"/>
                <a:cs typeface="Arial" pitchFamily="34" charset="0"/>
              </a:rPr>
              <a:t>Le </a:t>
            </a:r>
            <a:r>
              <a:rPr lang="fr-FR" sz="2400" dirty="0">
                <a:latin typeface="Arial" pitchFamily="34" charset="0"/>
                <a:cs typeface="Arial" pitchFamily="34" charset="0"/>
              </a:rPr>
              <a:t>diabète de type 1 (précédemment connu sous le nom de diabète </a:t>
            </a:r>
            <a:r>
              <a:rPr lang="fr-FR" sz="2400" dirty="0" smtClean="0">
                <a:latin typeface="Arial" pitchFamily="34" charset="0"/>
                <a:cs typeface="Arial" pitchFamily="34" charset="0"/>
              </a:rPr>
              <a:t>insulino-dépendant) </a:t>
            </a:r>
            <a:r>
              <a:rPr lang="fr-FR" sz="2400" dirty="0">
                <a:latin typeface="Arial" pitchFamily="34" charset="0"/>
                <a:cs typeface="Arial" pitchFamily="34" charset="0"/>
              </a:rPr>
              <a:t>est caractérisé par une production insuffisante </a:t>
            </a:r>
            <a:r>
              <a:rPr lang="fr-FR" sz="2400" dirty="0" smtClean="0">
                <a:latin typeface="Arial" pitchFamily="34" charset="0"/>
                <a:cs typeface="Arial" pitchFamily="34" charset="0"/>
              </a:rPr>
              <a:t>d’insuline</a:t>
            </a:r>
            <a:r>
              <a:rPr lang="fr-FR" sz="2400" dirty="0">
                <a:latin typeface="Arial" pitchFamily="34" charset="0"/>
                <a:cs typeface="Arial" pitchFamily="34" charset="0"/>
              </a:rPr>
              <a:t> et exige une administration quotidienne de cette dernière. La cause de diabète de type 1 n'est pas connue, et en l'état des connaissances actuelles, il n'est pas évitable.</a:t>
            </a:r>
          </a:p>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2459" y="4725144"/>
            <a:ext cx="4027909" cy="1924050"/>
          </a:xfrm>
          <a:prstGeom prst="ellipse">
            <a:avLst/>
          </a:prstGeom>
          <a:ln>
            <a:noFill/>
          </a:ln>
          <a:effectLst>
            <a:softEdge rad="112500"/>
          </a:effectLst>
        </p:spPr>
      </p:pic>
    </p:spTree>
    <p:extLst>
      <p:ext uri="{BB962C8B-B14F-4D97-AF65-F5344CB8AC3E}">
        <p14:creationId xmlns:p14="http://schemas.microsoft.com/office/powerpoint/2010/main" val="116386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80">
                                          <p:stCondLst>
                                            <p:cond delay="0"/>
                                          </p:stCondLst>
                                        </p:cTn>
                                        <p:tgtEl>
                                          <p:spTgt spid="4"/>
                                        </p:tgtEl>
                                      </p:cBhvr>
                                    </p:animEffect>
                                    <p:anim calcmode="lin" valueType="num">
                                      <p:cBhvr>
                                        <p:cTn id="2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5" dur="26">
                                          <p:stCondLst>
                                            <p:cond delay="650"/>
                                          </p:stCondLst>
                                        </p:cTn>
                                        <p:tgtEl>
                                          <p:spTgt spid="4"/>
                                        </p:tgtEl>
                                      </p:cBhvr>
                                      <p:to x="100000" y="60000"/>
                                    </p:animScale>
                                    <p:animScale>
                                      <p:cBhvr>
                                        <p:cTn id="26" dur="166" decel="50000">
                                          <p:stCondLst>
                                            <p:cond delay="676"/>
                                          </p:stCondLst>
                                        </p:cTn>
                                        <p:tgtEl>
                                          <p:spTgt spid="4"/>
                                        </p:tgtEl>
                                      </p:cBhvr>
                                      <p:to x="100000" y="100000"/>
                                    </p:animScale>
                                    <p:animScale>
                                      <p:cBhvr>
                                        <p:cTn id="27" dur="26">
                                          <p:stCondLst>
                                            <p:cond delay="1312"/>
                                          </p:stCondLst>
                                        </p:cTn>
                                        <p:tgtEl>
                                          <p:spTgt spid="4"/>
                                        </p:tgtEl>
                                      </p:cBhvr>
                                      <p:to x="100000" y="80000"/>
                                    </p:animScale>
                                    <p:animScale>
                                      <p:cBhvr>
                                        <p:cTn id="28" dur="166" decel="50000">
                                          <p:stCondLst>
                                            <p:cond delay="1338"/>
                                          </p:stCondLst>
                                        </p:cTn>
                                        <p:tgtEl>
                                          <p:spTgt spid="4"/>
                                        </p:tgtEl>
                                      </p:cBhvr>
                                      <p:to x="100000" y="100000"/>
                                    </p:animScale>
                                    <p:animScale>
                                      <p:cBhvr>
                                        <p:cTn id="29" dur="26">
                                          <p:stCondLst>
                                            <p:cond delay="1642"/>
                                          </p:stCondLst>
                                        </p:cTn>
                                        <p:tgtEl>
                                          <p:spTgt spid="4"/>
                                        </p:tgtEl>
                                      </p:cBhvr>
                                      <p:to x="100000" y="90000"/>
                                    </p:animScale>
                                    <p:animScale>
                                      <p:cBhvr>
                                        <p:cTn id="30" dur="166" decel="50000">
                                          <p:stCondLst>
                                            <p:cond delay="1668"/>
                                          </p:stCondLst>
                                        </p:cTn>
                                        <p:tgtEl>
                                          <p:spTgt spid="4"/>
                                        </p:tgtEl>
                                      </p:cBhvr>
                                      <p:to x="100000" y="100000"/>
                                    </p:animScale>
                                    <p:animScale>
                                      <p:cBhvr>
                                        <p:cTn id="31" dur="26">
                                          <p:stCondLst>
                                            <p:cond delay="1808"/>
                                          </p:stCondLst>
                                        </p:cTn>
                                        <p:tgtEl>
                                          <p:spTgt spid="4"/>
                                        </p:tgtEl>
                                      </p:cBhvr>
                                      <p:to x="100000" y="95000"/>
                                    </p:animScale>
                                    <p:animScale>
                                      <p:cBhvr>
                                        <p:cTn id="32"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3200" b="1" u="sng" dirty="0">
                <a:latin typeface="Algerian" pitchFamily="82" charset="0"/>
              </a:rPr>
              <a:t>Diabète de type </a:t>
            </a:r>
            <a:r>
              <a:rPr lang="fr-FR" sz="3200" b="1" u="sng" dirty="0" smtClean="0">
                <a:latin typeface="Algerian" pitchFamily="82" charset="0"/>
              </a:rPr>
              <a:t>2</a:t>
            </a:r>
            <a:endParaRPr lang="fr-FR" sz="3200" u="sng" dirty="0">
              <a:latin typeface="Algerian" pitchFamily="82" charset="0"/>
            </a:endParaRPr>
          </a:p>
        </p:txBody>
      </p:sp>
      <p:sp>
        <p:nvSpPr>
          <p:cNvPr id="3" name="Espace réservé du contenu 2"/>
          <p:cNvSpPr>
            <a:spLocks noGrp="1"/>
          </p:cNvSpPr>
          <p:nvPr>
            <p:ph idx="1"/>
          </p:nvPr>
        </p:nvSpPr>
        <p:spPr/>
        <p:txBody>
          <a:bodyPr>
            <a:normAutofit/>
          </a:bodyPr>
          <a:lstStyle/>
          <a:p>
            <a:pPr fontAlgn="base"/>
            <a:r>
              <a:rPr lang="fr-FR" sz="2400" dirty="0" smtClean="0">
                <a:latin typeface="Arial" pitchFamily="34" charset="0"/>
                <a:cs typeface="Arial" pitchFamily="34" charset="0"/>
              </a:rPr>
              <a:t>Le </a:t>
            </a:r>
            <a:r>
              <a:rPr lang="fr-FR" sz="2400" dirty="0">
                <a:latin typeface="Arial" pitchFamily="34" charset="0"/>
                <a:cs typeface="Arial" pitchFamily="34" charset="0"/>
              </a:rPr>
              <a:t>diabète de type 2 </a:t>
            </a:r>
            <a:r>
              <a:rPr lang="fr-FR" sz="2400" dirty="0" smtClean="0">
                <a:latin typeface="Arial" pitchFamily="34" charset="0"/>
                <a:cs typeface="Arial" pitchFamily="34" charset="0"/>
              </a:rPr>
              <a:t>résulte </a:t>
            </a:r>
            <a:r>
              <a:rPr lang="fr-FR" sz="2400" dirty="0">
                <a:latin typeface="Arial" pitchFamily="34" charset="0"/>
                <a:cs typeface="Arial" pitchFamily="34" charset="0"/>
              </a:rPr>
              <a:t>d’une mauvaise utilisation de l’insuline par l’organisme. Le diabète de type 2 représente 90% des diabètes rencontrés dans le monde. Il est en grande partie le résultat d’une surcharge pondérale et de la sédentarité.</a:t>
            </a:r>
          </a:p>
          <a:p>
            <a:endParaRPr lang="fr-FR"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4221088"/>
            <a:ext cx="3822192" cy="2548128"/>
          </a:xfrm>
          <a:prstGeom prst="ellipse">
            <a:avLst/>
          </a:prstGeom>
          <a:ln>
            <a:noFill/>
          </a:ln>
          <a:effectLst>
            <a:softEdge rad="112500"/>
          </a:effectLst>
        </p:spPr>
      </p:pic>
    </p:spTree>
    <p:extLst>
      <p:ext uri="{BB962C8B-B14F-4D97-AF65-F5344CB8AC3E}">
        <p14:creationId xmlns:p14="http://schemas.microsoft.com/office/powerpoint/2010/main" val="387902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80">
                                          <p:stCondLst>
                                            <p:cond delay="0"/>
                                          </p:stCondLst>
                                        </p:cTn>
                                        <p:tgtEl>
                                          <p:spTgt spid="4"/>
                                        </p:tgtEl>
                                      </p:cBhvr>
                                    </p:animEffect>
                                    <p:anim calcmode="lin" valueType="num">
                                      <p:cBhvr>
                                        <p:cTn id="2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5" dur="26">
                                          <p:stCondLst>
                                            <p:cond delay="650"/>
                                          </p:stCondLst>
                                        </p:cTn>
                                        <p:tgtEl>
                                          <p:spTgt spid="4"/>
                                        </p:tgtEl>
                                      </p:cBhvr>
                                      <p:to x="100000" y="60000"/>
                                    </p:animScale>
                                    <p:animScale>
                                      <p:cBhvr>
                                        <p:cTn id="26" dur="166" decel="50000">
                                          <p:stCondLst>
                                            <p:cond delay="676"/>
                                          </p:stCondLst>
                                        </p:cTn>
                                        <p:tgtEl>
                                          <p:spTgt spid="4"/>
                                        </p:tgtEl>
                                      </p:cBhvr>
                                      <p:to x="100000" y="100000"/>
                                    </p:animScale>
                                    <p:animScale>
                                      <p:cBhvr>
                                        <p:cTn id="27" dur="26">
                                          <p:stCondLst>
                                            <p:cond delay="1312"/>
                                          </p:stCondLst>
                                        </p:cTn>
                                        <p:tgtEl>
                                          <p:spTgt spid="4"/>
                                        </p:tgtEl>
                                      </p:cBhvr>
                                      <p:to x="100000" y="80000"/>
                                    </p:animScale>
                                    <p:animScale>
                                      <p:cBhvr>
                                        <p:cTn id="28" dur="166" decel="50000">
                                          <p:stCondLst>
                                            <p:cond delay="1338"/>
                                          </p:stCondLst>
                                        </p:cTn>
                                        <p:tgtEl>
                                          <p:spTgt spid="4"/>
                                        </p:tgtEl>
                                      </p:cBhvr>
                                      <p:to x="100000" y="100000"/>
                                    </p:animScale>
                                    <p:animScale>
                                      <p:cBhvr>
                                        <p:cTn id="29" dur="26">
                                          <p:stCondLst>
                                            <p:cond delay="1642"/>
                                          </p:stCondLst>
                                        </p:cTn>
                                        <p:tgtEl>
                                          <p:spTgt spid="4"/>
                                        </p:tgtEl>
                                      </p:cBhvr>
                                      <p:to x="100000" y="90000"/>
                                    </p:animScale>
                                    <p:animScale>
                                      <p:cBhvr>
                                        <p:cTn id="30" dur="166" decel="50000">
                                          <p:stCondLst>
                                            <p:cond delay="1668"/>
                                          </p:stCondLst>
                                        </p:cTn>
                                        <p:tgtEl>
                                          <p:spTgt spid="4"/>
                                        </p:tgtEl>
                                      </p:cBhvr>
                                      <p:to x="100000" y="100000"/>
                                    </p:animScale>
                                    <p:animScale>
                                      <p:cBhvr>
                                        <p:cTn id="31" dur="26">
                                          <p:stCondLst>
                                            <p:cond delay="1808"/>
                                          </p:stCondLst>
                                        </p:cTn>
                                        <p:tgtEl>
                                          <p:spTgt spid="4"/>
                                        </p:tgtEl>
                                      </p:cBhvr>
                                      <p:to x="100000" y="95000"/>
                                    </p:animScale>
                                    <p:animScale>
                                      <p:cBhvr>
                                        <p:cTn id="32"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88640"/>
            <a:ext cx="9036496" cy="6480720"/>
          </a:xfrm>
        </p:spPr>
        <p:txBody>
          <a:bodyPr>
            <a:normAutofit fontScale="92500" lnSpcReduction="20000"/>
          </a:bodyPr>
          <a:lstStyle/>
          <a:p>
            <a:pPr marL="0" indent="0" algn="just">
              <a:buNone/>
            </a:pPr>
            <a:r>
              <a:rPr lang="fr-FR" dirty="0" smtClean="0"/>
              <a:t> 6 Dans le futur, on s’attend à une augmentation de la consommation moyenne de nourriture en termes de calories dans les pays en voie de développement. Les régimes alimentaires auparavant à base de céréales, de tubercules et de racines vont graduellement être remplacés par des régimes riches en viandes, produits laitiers et huiles. La consommation de produits issus de la pêche sera de plus en plus limitée par des facteurs environnementaux.</a:t>
            </a:r>
          </a:p>
          <a:p>
            <a:pPr marL="0" indent="0" algn="just">
              <a:buNone/>
            </a:pPr>
            <a:r>
              <a:rPr lang="fr-FR" dirty="0" smtClean="0"/>
              <a:t> 7 En conclusion, des changements dans les habitudes alimentaires sont nécessaires afin de faire face à l’épidémie croissante de maladies chroniques. Il convient de prendre en compte l’ensemble du processus – de la production alimentaire à la consommation – lorsque l’on détermine le lien entre l’alimentation et le risque de développer des maladies chroniques. </a:t>
            </a:r>
          </a:p>
          <a:p>
            <a:pPr algn="just"/>
            <a:endParaRPr lang="fr-FR" dirty="0"/>
          </a:p>
        </p:txBody>
      </p:sp>
    </p:spTree>
    <p:extLst>
      <p:ext uri="{BB962C8B-B14F-4D97-AF65-F5344CB8AC3E}">
        <p14:creationId xmlns:p14="http://schemas.microsoft.com/office/powerpoint/2010/main" val="29692589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fr-FR" sz="3200" b="1" u="sng" dirty="0">
                <a:latin typeface="Algerian" pitchFamily="82" charset="0"/>
              </a:rPr>
              <a:t>Comment manger équilibré avec un </a:t>
            </a:r>
            <a:r>
              <a:rPr lang="fr-FR" sz="3200" b="1" u="sng" dirty="0" smtClean="0">
                <a:latin typeface="Algerian" pitchFamily="82" charset="0"/>
              </a:rPr>
              <a:t>diabète</a:t>
            </a:r>
            <a:endParaRPr lang="fr-FR" sz="3200" u="sng" dirty="0"/>
          </a:p>
        </p:txBody>
      </p:sp>
      <p:sp>
        <p:nvSpPr>
          <p:cNvPr id="3" name="Espace réservé du contenu 2"/>
          <p:cNvSpPr>
            <a:spLocks noGrp="1"/>
          </p:cNvSpPr>
          <p:nvPr>
            <p:ph idx="1"/>
          </p:nvPr>
        </p:nvSpPr>
        <p:spPr/>
        <p:txBody>
          <a:bodyPr>
            <a:normAutofit/>
          </a:bodyPr>
          <a:lstStyle/>
          <a:p>
            <a:r>
              <a:rPr lang="fr-FR" sz="2400" dirty="0">
                <a:latin typeface="Arial" pitchFamily="34" charset="0"/>
                <a:cs typeface="Arial" pitchFamily="34" charset="0"/>
              </a:rPr>
              <a:t>Le contrôle et la surveillance de l'alimentation sont fondamentaux pour un </a:t>
            </a:r>
            <a:r>
              <a:rPr lang="fr-FR" sz="2400" dirty="0">
                <a:latin typeface="Arial" pitchFamily="34" charset="0"/>
                <a:cs typeface="Arial" pitchFamily="34" charset="0"/>
                <a:hlinkClick r:id="rId2"/>
              </a:rPr>
              <a:t>diabétique</a:t>
            </a:r>
            <a:r>
              <a:rPr lang="fr-FR" sz="2400" dirty="0">
                <a:latin typeface="Arial" pitchFamily="34" charset="0"/>
                <a:cs typeface="Arial" pitchFamily="34" charset="0"/>
              </a:rPr>
              <a:t>. L'alimentation représente un véritable traitement, au même titre que l'</a:t>
            </a:r>
            <a:r>
              <a:rPr lang="fr-FR" sz="2400" dirty="0">
                <a:latin typeface="Arial" pitchFamily="34" charset="0"/>
                <a:cs typeface="Arial" pitchFamily="34" charset="0"/>
                <a:hlinkClick r:id="rId3"/>
              </a:rPr>
              <a:t>activité physique</a:t>
            </a:r>
            <a:r>
              <a:rPr lang="fr-FR" sz="2400" dirty="0">
                <a:latin typeface="Arial" pitchFamily="34" charset="0"/>
                <a:cs typeface="Arial" pitchFamily="34" charset="0"/>
              </a:rPr>
              <a:t> et les médicaments. </a:t>
            </a: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3688" y="4085344"/>
            <a:ext cx="2088232" cy="14956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4088" y="4085344"/>
            <a:ext cx="2088232" cy="14956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6353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sz="2400" dirty="0">
                <a:latin typeface="Arial" pitchFamily="34" charset="0"/>
                <a:cs typeface="Arial" pitchFamily="34" charset="0"/>
              </a:rPr>
              <a:t>La surveillance de l'alimentation permet d'éviter des modifications importantes de la </a:t>
            </a:r>
            <a:r>
              <a:rPr lang="fr-FR" sz="2400" dirty="0">
                <a:latin typeface="Arial" pitchFamily="34" charset="0"/>
                <a:cs typeface="Arial" pitchFamily="34" charset="0"/>
                <a:hlinkClick r:id="rId2"/>
              </a:rPr>
              <a:t>glycémie</a:t>
            </a:r>
            <a:r>
              <a:rPr lang="fr-FR" sz="2400" dirty="0">
                <a:latin typeface="Arial" pitchFamily="34" charset="0"/>
                <a:cs typeface="Arial" pitchFamily="34" charset="0"/>
              </a:rPr>
              <a:t> et de prévenir l'apparition des </a:t>
            </a:r>
            <a:r>
              <a:rPr lang="fr-FR" sz="2400" dirty="0">
                <a:latin typeface="Arial" pitchFamily="34" charset="0"/>
                <a:cs typeface="Arial" pitchFamily="34" charset="0"/>
                <a:hlinkClick r:id="rId3"/>
              </a:rPr>
              <a:t>complications du diabète</a:t>
            </a:r>
            <a:r>
              <a:rPr lang="fr-FR" sz="2400" dirty="0">
                <a:latin typeface="Arial" pitchFamily="34" charset="0"/>
                <a:cs typeface="Arial" pitchFamily="34" charset="0"/>
              </a:rPr>
              <a:t> (cardio-vasculaires, rénales, ophtalmiques...). L'alimentation conseillée aux diabétiques est identique à celle recommandée à la majorité des personnes. </a:t>
            </a:r>
          </a:p>
          <a:p>
            <a:pPr marL="64008" indent="0">
              <a:buNone/>
            </a:pPr>
            <a:endParaRPr lang="fr-FR" dirty="0"/>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2160" y="4725144"/>
            <a:ext cx="2808312" cy="1901658"/>
          </a:xfrm>
          <a:prstGeom prst="ellipse">
            <a:avLst/>
          </a:prstGeom>
          <a:ln>
            <a:noFill/>
          </a:ln>
          <a:effectLst>
            <a:softEdge rad="112500"/>
          </a:effectLst>
        </p:spPr>
      </p:pic>
    </p:spTree>
    <p:extLst>
      <p:ext uri="{BB962C8B-B14F-4D97-AF65-F5344CB8AC3E}">
        <p14:creationId xmlns:p14="http://schemas.microsoft.com/office/powerpoint/2010/main" val="409034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3200" b="1" u="sng" dirty="0">
                <a:latin typeface="Algerian" pitchFamily="82" charset="0"/>
              </a:rPr>
              <a:t>Alimentation d'un diabétique</a:t>
            </a:r>
            <a:r>
              <a:rPr lang="fr-FR" b="1" u="sng" dirty="0"/>
              <a:t> </a:t>
            </a:r>
            <a:endParaRPr lang="fr-FR" u="sng" dirty="0"/>
          </a:p>
        </p:txBody>
      </p:sp>
      <p:sp>
        <p:nvSpPr>
          <p:cNvPr id="3" name="Espace réservé du contenu 2"/>
          <p:cNvSpPr>
            <a:spLocks noGrp="1"/>
          </p:cNvSpPr>
          <p:nvPr>
            <p:ph idx="1"/>
          </p:nvPr>
        </p:nvSpPr>
        <p:spPr>
          <a:xfrm>
            <a:off x="457200" y="1268760"/>
            <a:ext cx="8229600" cy="5186048"/>
          </a:xfrm>
        </p:spPr>
        <p:txBody>
          <a:bodyPr>
            <a:normAutofit/>
          </a:bodyPr>
          <a:lstStyle/>
          <a:p>
            <a:endParaRPr lang="fr-FR" dirty="0" smtClean="0"/>
          </a:p>
          <a:p>
            <a:pPr marL="64008" indent="0">
              <a:buNone/>
            </a:pPr>
            <a:r>
              <a:rPr lang="fr-FR" sz="2400" dirty="0" smtClean="0">
                <a:latin typeface="Arial" pitchFamily="34" charset="0"/>
                <a:cs typeface="Arial" pitchFamily="34" charset="0"/>
              </a:rPr>
              <a:t>Conseils </a:t>
            </a:r>
            <a:r>
              <a:rPr lang="fr-FR" sz="2400" dirty="0">
                <a:latin typeface="Arial" pitchFamily="34" charset="0"/>
                <a:cs typeface="Arial" pitchFamily="34" charset="0"/>
              </a:rPr>
              <a:t>pour adopter une bonne alimentation lorsqu'on présente un diabète</a:t>
            </a:r>
            <a:r>
              <a:rPr lang="fr-FR" sz="2400" dirty="0" smtClean="0">
                <a:latin typeface="Arial" pitchFamily="34" charset="0"/>
                <a:cs typeface="Arial" pitchFamily="34" charset="0"/>
              </a:rPr>
              <a:t>:</a:t>
            </a:r>
          </a:p>
          <a:p>
            <a:r>
              <a:rPr lang="fr-FR" sz="2400" dirty="0" smtClean="0">
                <a:latin typeface="Arial" pitchFamily="34" charset="0"/>
                <a:cs typeface="Arial" pitchFamily="34" charset="0"/>
              </a:rPr>
              <a:t> </a:t>
            </a:r>
            <a:r>
              <a:rPr lang="fr-FR" sz="2400" dirty="0">
                <a:latin typeface="Arial" pitchFamily="34" charset="0"/>
                <a:cs typeface="Arial" pitchFamily="34" charset="0"/>
              </a:rPr>
              <a:t>Ne pas faire de </a:t>
            </a:r>
            <a:r>
              <a:rPr lang="fr-FR" sz="2400" dirty="0">
                <a:latin typeface="Arial" pitchFamily="34" charset="0"/>
                <a:cs typeface="Arial" pitchFamily="34" charset="0"/>
                <a:hlinkClick r:id="rId2"/>
              </a:rPr>
              <a:t>régime</a:t>
            </a:r>
            <a:r>
              <a:rPr lang="fr-FR" sz="2400" dirty="0">
                <a:latin typeface="Arial" pitchFamily="34" charset="0"/>
                <a:cs typeface="Arial" pitchFamily="34" charset="0"/>
              </a:rPr>
              <a:t> </a:t>
            </a:r>
            <a:r>
              <a:rPr lang="fr-FR" sz="2400" dirty="0" smtClean="0">
                <a:latin typeface="Arial" pitchFamily="34" charset="0"/>
                <a:cs typeface="Arial" pitchFamily="34" charset="0"/>
              </a:rPr>
              <a:t>sévère</a:t>
            </a:r>
            <a:r>
              <a:rPr lang="fr-FR" sz="2400" dirty="0">
                <a:latin typeface="Arial" pitchFamily="34" charset="0"/>
                <a:cs typeface="Arial" pitchFamily="34" charset="0"/>
              </a:rPr>
              <a:t>;</a:t>
            </a:r>
            <a:endParaRPr lang="fr-FR" sz="2400" dirty="0" smtClean="0">
              <a:latin typeface="Arial" pitchFamily="34" charset="0"/>
              <a:cs typeface="Arial" pitchFamily="34" charset="0"/>
            </a:endParaRPr>
          </a:p>
          <a:p>
            <a:r>
              <a:rPr lang="fr-FR" sz="2400" dirty="0" smtClean="0">
                <a:latin typeface="Arial" pitchFamily="34" charset="0"/>
                <a:cs typeface="Arial" pitchFamily="34" charset="0"/>
              </a:rPr>
              <a:t>Avoir </a:t>
            </a:r>
            <a:r>
              <a:rPr lang="fr-FR" sz="2400" dirty="0">
                <a:latin typeface="Arial" pitchFamily="34" charset="0"/>
                <a:cs typeface="Arial" pitchFamily="34" charset="0"/>
              </a:rPr>
              <a:t>une </a:t>
            </a:r>
            <a:r>
              <a:rPr lang="fr-FR" sz="2400" dirty="0">
                <a:latin typeface="Arial" pitchFamily="34" charset="0"/>
                <a:cs typeface="Arial" pitchFamily="34" charset="0"/>
                <a:hlinkClick r:id="rId3"/>
              </a:rPr>
              <a:t>alimentation variée</a:t>
            </a:r>
            <a:r>
              <a:rPr lang="fr-FR" sz="2400" dirty="0">
                <a:latin typeface="Arial" pitchFamily="34" charset="0"/>
                <a:cs typeface="Arial" pitchFamily="34" charset="0"/>
              </a:rPr>
              <a:t> et </a:t>
            </a:r>
            <a:r>
              <a:rPr lang="fr-FR" sz="2400" dirty="0" smtClean="0">
                <a:latin typeface="Arial" pitchFamily="34" charset="0"/>
                <a:cs typeface="Arial" pitchFamily="34" charset="0"/>
              </a:rPr>
              <a:t>équilibrée</a:t>
            </a:r>
            <a:r>
              <a:rPr lang="fr-FR" sz="2400" dirty="0">
                <a:latin typeface="Arial" pitchFamily="34" charset="0"/>
                <a:cs typeface="Arial" pitchFamily="34" charset="0"/>
              </a:rPr>
              <a:t>;</a:t>
            </a:r>
            <a:endParaRPr lang="fr-FR" sz="2400" dirty="0" smtClean="0">
              <a:latin typeface="Arial" pitchFamily="34" charset="0"/>
              <a:cs typeface="Arial" pitchFamily="34" charset="0"/>
            </a:endParaRPr>
          </a:p>
          <a:p>
            <a:r>
              <a:rPr lang="fr-FR" sz="2400" dirty="0" smtClean="0">
                <a:latin typeface="Arial" pitchFamily="34" charset="0"/>
                <a:cs typeface="Arial" pitchFamily="34" charset="0"/>
              </a:rPr>
              <a:t> </a:t>
            </a:r>
            <a:r>
              <a:rPr lang="fr-FR" sz="2400" dirty="0">
                <a:latin typeface="Arial" pitchFamily="34" charset="0"/>
                <a:cs typeface="Arial" pitchFamily="34" charset="0"/>
              </a:rPr>
              <a:t>M</a:t>
            </a:r>
            <a:r>
              <a:rPr lang="fr-FR" sz="2400" dirty="0" smtClean="0">
                <a:latin typeface="Arial" pitchFamily="34" charset="0"/>
                <a:cs typeface="Arial" pitchFamily="34" charset="0"/>
              </a:rPr>
              <a:t>anger </a:t>
            </a:r>
            <a:r>
              <a:rPr lang="fr-FR" sz="2400" dirty="0">
                <a:latin typeface="Arial" pitchFamily="34" charset="0"/>
                <a:cs typeface="Arial" pitchFamily="34" charset="0"/>
              </a:rPr>
              <a:t>en quantité </a:t>
            </a:r>
            <a:r>
              <a:rPr lang="fr-FR" sz="2400" dirty="0" smtClean="0">
                <a:latin typeface="Arial" pitchFamily="34" charset="0"/>
                <a:cs typeface="Arial" pitchFamily="34" charset="0"/>
              </a:rPr>
              <a:t>raisonnable</a:t>
            </a:r>
            <a:r>
              <a:rPr lang="fr-FR" sz="2400" dirty="0">
                <a:latin typeface="Arial" pitchFamily="34" charset="0"/>
                <a:cs typeface="Arial" pitchFamily="34" charset="0"/>
              </a:rPr>
              <a:t>;</a:t>
            </a:r>
            <a:endParaRPr lang="fr-FR" sz="2400" dirty="0" smtClean="0">
              <a:latin typeface="Arial" pitchFamily="34" charset="0"/>
              <a:cs typeface="Arial" pitchFamily="34" charset="0"/>
            </a:endParaRPr>
          </a:p>
          <a:p>
            <a:r>
              <a:rPr lang="fr-FR" sz="2400" dirty="0" smtClean="0">
                <a:latin typeface="Arial" pitchFamily="34" charset="0"/>
                <a:cs typeface="Arial" pitchFamily="34" charset="0"/>
              </a:rPr>
              <a:t> </a:t>
            </a:r>
            <a:r>
              <a:rPr lang="fr-FR" sz="2400" dirty="0">
                <a:latin typeface="Arial" pitchFamily="34" charset="0"/>
                <a:cs typeface="Arial" pitchFamily="34" charset="0"/>
              </a:rPr>
              <a:t>N</a:t>
            </a:r>
            <a:r>
              <a:rPr lang="fr-FR" sz="2400" dirty="0" smtClean="0">
                <a:latin typeface="Arial" pitchFamily="34" charset="0"/>
                <a:cs typeface="Arial" pitchFamily="34" charset="0"/>
              </a:rPr>
              <a:t>e </a:t>
            </a:r>
            <a:r>
              <a:rPr lang="fr-FR" sz="2400" dirty="0">
                <a:latin typeface="Arial" pitchFamily="34" charset="0"/>
                <a:cs typeface="Arial" pitchFamily="34" charset="0"/>
              </a:rPr>
              <a:t>pas comptabiliser obsessionnellement les </a:t>
            </a:r>
            <a:r>
              <a:rPr lang="fr-FR" sz="2400" dirty="0">
                <a:latin typeface="Arial" pitchFamily="34" charset="0"/>
                <a:cs typeface="Arial" pitchFamily="34" charset="0"/>
                <a:hlinkClick r:id="rId4"/>
              </a:rPr>
              <a:t>calories</a:t>
            </a:r>
            <a:r>
              <a:rPr lang="fr-FR" sz="2400" dirty="0">
                <a:latin typeface="Arial" pitchFamily="34" charset="0"/>
                <a:cs typeface="Arial" pitchFamily="34" charset="0"/>
              </a:rPr>
              <a:t> </a:t>
            </a:r>
            <a:r>
              <a:rPr lang="fr-FR" sz="2400" dirty="0" smtClean="0">
                <a:latin typeface="Arial" pitchFamily="34" charset="0"/>
                <a:cs typeface="Arial" pitchFamily="34" charset="0"/>
              </a:rPr>
              <a:t>consommées; </a:t>
            </a:r>
            <a:br>
              <a:rPr lang="fr-FR" sz="2400" dirty="0" smtClean="0">
                <a:latin typeface="Arial" pitchFamily="34" charset="0"/>
                <a:cs typeface="Arial" pitchFamily="34" charset="0"/>
              </a:rPr>
            </a:br>
            <a:r>
              <a:rPr lang="fr-FR" sz="2400" dirty="0" smtClean="0">
                <a:latin typeface="Arial" pitchFamily="34" charset="0"/>
                <a:cs typeface="Arial" pitchFamily="34" charset="0"/>
              </a:rPr>
              <a:t/>
            </a:r>
            <a:br>
              <a:rPr lang="fr-FR" sz="2400" dirty="0" smtClean="0">
                <a:latin typeface="Arial" pitchFamily="34" charset="0"/>
                <a:cs typeface="Arial" pitchFamily="34" charset="0"/>
              </a:rPr>
            </a:br>
            <a:endParaRPr lang="fr-FR" sz="2400" dirty="0">
              <a:latin typeface="Arial" pitchFamily="34" charset="0"/>
              <a:cs typeface="Arial" pitchFamily="34" charset="0"/>
            </a:endParaRPr>
          </a:p>
        </p:txBody>
      </p:sp>
      <p:pic>
        <p:nvPicPr>
          <p:cNvPr id="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8184" y="5085184"/>
            <a:ext cx="2626777" cy="1584564"/>
          </a:xfrm>
          <a:prstGeom prst="ellipse">
            <a:avLst/>
          </a:prstGeom>
          <a:ln>
            <a:noFill/>
          </a:ln>
          <a:effectLst>
            <a:softEdge rad="112500"/>
          </a:effectLst>
        </p:spPr>
      </p:pic>
    </p:spTree>
    <p:extLst>
      <p:ext uri="{BB962C8B-B14F-4D97-AF65-F5344CB8AC3E}">
        <p14:creationId xmlns:p14="http://schemas.microsoft.com/office/powerpoint/2010/main" val="400421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down)">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ipe(down)">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wipe(down)">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80">
                                          <p:stCondLst>
                                            <p:cond delay="0"/>
                                          </p:stCondLst>
                                        </p:cTn>
                                        <p:tgtEl>
                                          <p:spTgt spid="4"/>
                                        </p:tgtEl>
                                      </p:cBhvr>
                                    </p:animEffect>
                                    <p:anim calcmode="lin" valueType="num">
                                      <p:cBhvr>
                                        <p:cTn id="4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gtEl>
                                      </p:cBhvr>
                                      <p:to x="100000" y="60000"/>
                                    </p:animScale>
                                    <p:animScale>
                                      <p:cBhvr>
                                        <p:cTn id="46" dur="166" decel="50000">
                                          <p:stCondLst>
                                            <p:cond delay="676"/>
                                          </p:stCondLst>
                                        </p:cTn>
                                        <p:tgtEl>
                                          <p:spTgt spid="4"/>
                                        </p:tgtEl>
                                      </p:cBhvr>
                                      <p:to x="100000" y="100000"/>
                                    </p:animScale>
                                    <p:animScale>
                                      <p:cBhvr>
                                        <p:cTn id="47" dur="26">
                                          <p:stCondLst>
                                            <p:cond delay="1312"/>
                                          </p:stCondLst>
                                        </p:cTn>
                                        <p:tgtEl>
                                          <p:spTgt spid="4"/>
                                        </p:tgtEl>
                                      </p:cBhvr>
                                      <p:to x="100000" y="80000"/>
                                    </p:animScale>
                                    <p:animScale>
                                      <p:cBhvr>
                                        <p:cTn id="48" dur="166" decel="50000">
                                          <p:stCondLst>
                                            <p:cond delay="1338"/>
                                          </p:stCondLst>
                                        </p:cTn>
                                        <p:tgtEl>
                                          <p:spTgt spid="4"/>
                                        </p:tgtEl>
                                      </p:cBhvr>
                                      <p:to x="100000" y="100000"/>
                                    </p:animScale>
                                    <p:animScale>
                                      <p:cBhvr>
                                        <p:cTn id="49" dur="26">
                                          <p:stCondLst>
                                            <p:cond delay="1642"/>
                                          </p:stCondLst>
                                        </p:cTn>
                                        <p:tgtEl>
                                          <p:spTgt spid="4"/>
                                        </p:tgtEl>
                                      </p:cBhvr>
                                      <p:to x="100000" y="90000"/>
                                    </p:animScale>
                                    <p:animScale>
                                      <p:cBhvr>
                                        <p:cTn id="50" dur="166" decel="50000">
                                          <p:stCondLst>
                                            <p:cond delay="1668"/>
                                          </p:stCondLst>
                                        </p:cTn>
                                        <p:tgtEl>
                                          <p:spTgt spid="4"/>
                                        </p:tgtEl>
                                      </p:cBhvr>
                                      <p:to x="100000" y="100000"/>
                                    </p:animScale>
                                    <p:animScale>
                                      <p:cBhvr>
                                        <p:cTn id="51" dur="26">
                                          <p:stCondLst>
                                            <p:cond delay="1808"/>
                                          </p:stCondLst>
                                        </p:cTn>
                                        <p:tgtEl>
                                          <p:spTgt spid="4"/>
                                        </p:tgtEl>
                                      </p:cBhvr>
                                      <p:to x="100000" y="95000"/>
                                    </p:animScale>
                                    <p:animScale>
                                      <p:cBhvr>
                                        <p:cTn id="52"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556792"/>
            <a:ext cx="8229600" cy="4572000"/>
          </a:xfrm>
        </p:spPr>
        <p:txBody>
          <a:bodyPr>
            <a:normAutofit/>
          </a:bodyPr>
          <a:lstStyle/>
          <a:p>
            <a:r>
              <a:rPr lang="fr-FR" sz="2400" dirty="0">
                <a:latin typeface="Arial" pitchFamily="34" charset="0"/>
                <a:cs typeface="Arial" pitchFamily="34" charset="0"/>
              </a:rPr>
              <a:t>Prendre l'avis d'un </a:t>
            </a:r>
            <a:r>
              <a:rPr lang="fr-FR" sz="2400" dirty="0">
                <a:latin typeface="Arial" pitchFamily="34" charset="0"/>
                <a:cs typeface="Arial" pitchFamily="34" charset="0"/>
                <a:hlinkClick r:id="rId2"/>
              </a:rPr>
              <a:t>nutritionniste</a:t>
            </a:r>
            <a:r>
              <a:rPr lang="fr-FR" sz="2400" dirty="0">
                <a:latin typeface="Arial" pitchFamily="34" charset="0"/>
                <a:cs typeface="Arial" pitchFamily="34" charset="0"/>
              </a:rPr>
              <a:t> ou un diététicien, avec l'accord de son diabétologue,</a:t>
            </a:r>
          </a:p>
          <a:p>
            <a:r>
              <a:rPr lang="fr-FR" sz="2400" dirty="0">
                <a:latin typeface="Arial" pitchFamily="34" charset="0"/>
                <a:cs typeface="Arial" pitchFamily="34" charset="0"/>
              </a:rPr>
              <a:t>Eviter la consommation isolée d'aliment riche en sucre et respecter à chaque repas la proportion des différentes catégories d'aliments indispensables avec 40 à 50% de </a:t>
            </a:r>
            <a:r>
              <a:rPr lang="fr-FR" sz="2400" dirty="0">
                <a:latin typeface="Arial" pitchFamily="34" charset="0"/>
                <a:cs typeface="Arial" pitchFamily="34" charset="0"/>
                <a:hlinkClick r:id="rId3"/>
              </a:rPr>
              <a:t>glucides</a:t>
            </a:r>
            <a:r>
              <a:rPr lang="fr-FR" sz="2400" dirty="0">
                <a:latin typeface="Arial" pitchFamily="34" charset="0"/>
                <a:cs typeface="Arial" pitchFamily="34" charset="0"/>
              </a:rPr>
              <a:t>, 15% de protéines et 30 à 45% de </a:t>
            </a:r>
            <a:r>
              <a:rPr lang="fr-FR" sz="2400" dirty="0" smtClean="0">
                <a:latin typeface="Arial" pitchFamily="34" charset="0"/>
                <a:cs typeface="Arial" pitchFamily="34" charset="0"/>
                <a:hlinkClick r:id="rId4"/>
              </a:rPr>
              <a:t>lipides</a:t>
            </a:r>
            <a:r>
              <a:rPr lang="fr-FR" sz="2400" dirty="0" smtClean="0">
                <a:latin typeface="Arial" pitchFamily="34" charset="0"/>
                <a:cs typeface="Arial" pitchFamily="34" charset="0"/>
              </a:rPr>
              <a:t>.</a:t>
            </a:r>
          </a:p>
          <a:p>
            <a:r>
              <a:rPr lang="fr-FR" sz="2400" dirty="0">
                <a:latin typeface="Arial" pitchFamily="34" charset="0"/>
                <a:cs typeface="Arial" pitchFamily="34" charset="0"/>
              </a:rPr>
              <a:t>En cas de petit creux, optez pour un fruit ou un yaourt</a:t>
            </a:r>
          </a:p>
          <a:p>
            <a:endParaRPr lang="fr-FR" sz="2400" dirty="0">
              <a:latin typeface="Arial" pitchFamily="34" charset="0"/>
              <a:cs typeface="Arial" pitchFamily="34" charset="0"/>
            </a:endParaRPr>
          </a:p>
        </p:txBody>
      </p:sp>
      <p:pic>
        <p:nvPicPr>
          <p:cNvPr id="2" name="Imag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7634" y="5085184"/>
            <a:ext cx="2259335" cy="14671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8612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80">
                                          <p:stCondLst>
                                            <p:cond delay="0"/>
                                          </p:stCondLst>
                                        </p:cTn>
                                        <p:tgtEl>
                                          <p:spTgt spid="2"/>
                                        </p:tgtEl>
                                      </p:cBhvr>
                                    </p:animEffect>
                                    <p:anim calcmode="lin" valueType="num">
                                      <p:cBhvr>
                                        <p:cTn id="2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8" dur="26">
                                          <p:stCondLst>
                                            <p:cond delay="650"/>
                                          </p:stCondLst>
                                        </p:cTn>
                                        <p:tgtEl>
                                          <p:spTgt spid="2"/>
                                        </p:tgtEl>
                                      </p:cBhvr>
                                      <p:to x="100000" y="60000"/>
                                    </p:animScale>
                                    <p:animScale>
                                      <p:cBhvr>
                                        <p:cTn id="29" dur="166" decel="50000">
                                          <p:stCondLst>
                                            <p:cond delay="676"/>
                                          </p:stCondLst>
                                        </p:cTn>
                                        <p:tgtEl>
                                          <p:spTgt spid="2"/>
                                        </p:tgtEl>
                                      </p:cBhvr>
                                      <p:to x="100000" y="100000"/>
                                    </p:animScale>
                                    <p:animScale>
                                      <p:cBhvr>
                                        <p:cTn id="30" dur="26">
                                          <p:stCondLst>
                                            <p:cond delay="1312"/>
                                          </p:stCondLst>
                                        </p:cTn>
                                        <p:tgtEl>
                                          <p:spTgt spid="2"/>
                                        </p:tgtEl>
                                      </p:cBhvr>
                                      <p:to x="100000" y="80000"/>
                                    </p:animScale>
                                    <p:animScale>
                                      <p:cBhvr>
                                        <p:cTn id="31" dur="166" decel="50000">
                                          <p:stCondLst>
                                            <p:cond delay="1338"/>
                                          </p:stCondLst>
                                        </p:cTn>
                                        <p:tgtEl>
                                          <p:spTgt spid="2"/>
                                        </p:tgtEl>
                                      </p:cBhvr>
                                      <p:to x="100000" y="100000"/>
                                    </p:animScale>
                                    <p:animScale>
                                      <p:cBhvr>
                                        <p:cTn id="32" dur="26">
                                          <p:stCondLst>
                                            <p:cond delay="1642"/>
                                          </p:stCondLst>
                                        </p:cTn>
                                        <p:tgtEl>
                                          <p:spTgt spid="2"/>
                                        </p:tgtEl>
                                      </p:cBhvr>
                                      <p:to x="100000" y="90000"/>
                                    </p:animScale>
                                    <p:animScale>
                                      <p:cBhvr>
                                        <p:cTn id="33" dur="166" decel="50000">
                                          <p:stCondLst>
                                            <p:cond delay="1668"/>
                                          </p:stCondLst>
                                        </p:cTn>
                                        <p:tgtEl>
                                          <p:spTgt spid="2"/>
                                        </p:tgtEl>
                                      </p:cBhvr>
                                      <p:to x="100000" y="100000"/>
                                    </p:animScale>
                                    <p:animScale>
                                      <p:cBhvr>
                                        <p:cTn id="34" dur="26">
                                          <p:stCondLst>
                                            <p:cond delay="1808"/>
                                          </p:stCondLst>
                                        </p:cTn>
                                        <p:tgtEl>
                                          <p:spTgt spid="2"/>
                                        </p:tgtEl>
                                      </p:cBhvr>
                                      <p:to x="100000" y="95000"/>
                                    </p:animScale>
                                    <p:animScale>
                                      <p:cBhvr>
                                        <p:cTn id="3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u="sng" dirty="0">
                <a:solidFill>
                  <a:schemeClr val="accent1">
                    <a:lumMod val="40000"/>
                    <a:lumOff val="60000"/>
                  </a:schemeClr>
                </a:solidFill>
                <a:latin typeface="Algerian" pitchFamily="82" charset="0"/>
              </a:rPr>
              <a:t>Aliments à </a:t>
            </a:r>
            <a:r>
              <a:rPr lang="fr-FR" sz="3200" b="1" u="sng" dirty="0" smtClean="0">
                <a:solidFill>
                  <a:schemeClr val="accent1">
                    <a:lumMod val="40000"/>
                    <a:lumOff val="60000"/>
                  </a:schemeClr>
                </a:solidFill>
                <a:latin typeface="Algerian" pitchFamily="82" charset="0"/>
              </a:rPr>
              <a:t>privilégier: </a:t>
            </a:r>
            <a:endParaRPr lang="fr-FR" sz="3200" u="sng" dirty="0">
              <a:solidFill>
                <a:schemeClr val="accent1">
                  <a:lumMod val="40000"/>
                  <a:lumOff val="60000"/>
                </a:schemeClr>
              </a:solidFill>
              <a:latin typeface="Algerian" pitchFamily="82" charset="0"/>
            </a:endParaRPr>
          </a:p>
        </p:txBody>
      </p:sp>
      <p:sp>
        <p:nvSpPr>
          <p:cNvPr id="3" name="Espace réservé du contenu 2"/>
          <p:cNvSpPr>
            <a:spLocks noGrp="1"/>
          </p:cNvSpPr>
          <p:nvPr>
            <p:ph idx="1"/>
          </p:nvPr>
        </p:nvSpPr>
        <p:spPr/>
        <p:txBody>
          <a:bodyPr>
            <a:normAutofit/>
          </a:bodyPr>
          <a:lstStyle/>
          <a:p>
            <a:r>
              <a:rPr lang="fr-FR" sz="2400" dirty="0" smtClean="0">
                <a:latin typeface="Arial" pitchFamily="34" charset="0"/>
                <a:cs typeface="Arial" pitchFamily="34" charset="0"/>
              </a:rPr>
              <a:t>Privilégier </a:t>
            </a:r>
            <a:r>
              <a:rPr lang="fr-FR" sz="2400" dirty="0">
                <a:latin typeface="Arial" pitchFamily="34" charset="0"/>
                <a:cs typeface="Arial" pitchFamily="34" charset="0"/>
              </a:rPr>
              <a:t>les féculents, pain, biscottes, pâtes, riz, semoule, </a:t>
            </a:r>
            <a:r>
              <a:rPr lang="fr-FR" sz="2400" dirty="0">
                <a:latin typeface="Arial" pitchFamily="34" charset="0"/>
                <a:cs typeface="Arial" pitchFamily="34" charset="0"/>
                <a:hlinkClick r:id="rId2"/>
              </a:rPr>
              <a:t>pommes</a:t>
            </a:r>
            <a:r>
              <a:rPr lang="fr-FR" sz="2400" dirty="0">
                <a:latin typeface="Arial" pitchFamily="34" charset="0"/>
                <a:cs typeface="Arial" pitchFamily="34" charset="0"/>
              </a:rPr>
              <a:t> de terre, farine, légumes secs, les </a:t>
            </a:r>
            <a:r>
              <a:rPr lang="fr-FR" sz="2400" dirty="0">
                <a:latin typeface="Arial" pitchFamily="34" charset="0"/>
                <a:cs typeface="Arial" pitchFamily="34" charset="0"/>
                <a:hlinkClick r:id="rId3"/>
              </a:rPr>
              <a:t>légumineuses</a:t>
            </a:r>
            <a:r>
              <a:rPr lang="fr-FR" sz="2400" dirty="0">
                <a:latin typeface="Arial" pitchFamily="34" charset="0"/>
                <a:cs typeface="Arial" pitchFamily="34" charset="0"/>
              </a:rPr>
              <a:t> (lentilles, haricots, pois chiches, pois </a:t>
            </a:r>
            <a:r>
              <a:rPr lang="fr-FR" sz="2400" dirty="0" smtClean="0">
                <a:latin typeface="Arial" pitchFamily="34" charset="0"/>
                <a:cs typeface="Arial" pitchFamily="34" charset="0"/>
              </a:rPr>
              <a:t>cassés), </a:t>
            </a:r>
            <a:r>
              <a:rPr lang="fr-FR" sz="2400" dirty="0">
                <a:latin typeface="Arial" pitchFamily="34" charset="0"/>
                <a:cs typeface="Arial" pitchFamily="34" charset="0"/>
              </a:rPr>
              <a:t>les légumes verts, les </a:t>
            </a:r>
            <a:r>
              <a:rPr lang="fr-FR" sz="2400" dirty="0" smtClean="0">
                <a:latin typeface="Arial" pitchFamily="34" charset="0"/>
                <a:cs typeface="Arial" pitchFamily="34" charset="0"/>
              </a:rPr>
              <a:t>fruits, </a:t>
            </a:r>
            <a:r>
              <a:rPr lang="fr-FR" sz="2400" dirty="0">
                <a:latin typeface="Arial" pitchFamily="34" charset="0"/>
                <a:cs typeface="Arial" pitchFamily="34" charset="0"/>
              </a:rPr>
              <a:t>le poisson (au minimum 2 fois par semaine), les volailles, les huiles végétales plutôt que le </a:t>
            </a:r>
            <a:r>
              <a:rPr lang="fr-FR" sz="2400" dirty="0">
                <a:latin typeface="Arial" pitchFamily="34" charset="0"/>
                <a:cs typeface="Arial" pitchFamily="34" charset="0"/>
                <a:hlinkClick r:id="rId4"/>
              </a:rPr>
              <a:t>beurre</a:t>
            </a:r>
            <a:r>
              <a:rPr lang="fr-FR" sz="2400" dirty="0">
                <a:latin typeface="Arial" pitchFamily="34" charset="0"/>
                <a:cs typeface="Arial" pitchFamily="34" charset="0"/>
              </a:rPr>
              <a:t> ou la crème et les plats cuisinés à la </a:t>
            </a:r>
            <a:r>
              <a:rPr lang="fr-FR" sz="2400" dirty="0" smtClean="0">
                <a:latin typeface="Arial" pitchFamily="34" charset="0"/>
                <a:cs typeface="Arial" pitchFamily="34" charset="0"/>
              </a:rPr>
              <a:t>vapeur ou </a:t>
            </a:r>
            <a:r>
              <a:rPr lang="fr-FR" sz="2400" dirty="0">
                <a:latin typeface="Arial" pitchFamily="34" charset="0"/>
                <a:cs typeface="Arial" pitchFamily="34" charset="0"/>
              </a:rPr>
              <a:t>grillés. </a:t>
            </a:r>
          </a:p>
        </p:txBody>
      </p:sp>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8144" y="4744663"/>
            <a:ext cx="2808312" cy="1905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739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80">
                                          <p:stCondLst>
                                            <p:cond delay="0"/>
                                          </p:stCondLst>
                                        </p:cTn>
                                        <p:tgtEl>
                                          <p:spTgt spid="5"/>
                                        </p:tgtEl>
                                      </p:cBhvr>
                                    </p:animEffect>
                                    <p:anim calcmode="lin" valueType="num">
                                      <p:cBhvr>
                                        <p:cTn id="1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3" dur="26">
                                          <p:stCondLst>
                                            <p:cond delay="650"/>
                                          </p:stCondLst>
                                        </p:cTn>
                                        <p:tgtEl>
                                          <p:spTgt spid="5"/>
                                        </p:tgtEl>
                                      </p:cBhvr>
                                      <p:to x="100000" y="60000"/>
                                    </p:animScale>
                                    <p:animScale>
                                      <p:cBhvr>
                                        <p:cTn id="24" dur="166" decel="50000">
                                          <p:stCondLst>
                                            <p:cond delay="676"/>
                                          </p:stCondLst>
                                        </p:cTn>
                                        <p:tgtEl>
                                          <p:spTgt spid="5"/>
                                        </p:tgtEl>
                                      </p:cBhvr>
                                      <p:to x="100000" y="100000"/>
                                    </p:animScale>
                                    <p:animScale>
                                      <p:cBhvr>
                                        <p:cTn id="25" dur="26">
                                          <p:stCondLst>
                                            <p:cond delay="1312"/>
                                          </p:stCondLst>
                                        </p:cTn>
                                        <p:tgtEl>
                                          <p:spTgt spid="5"/>
                                        </p:tgtEl>
                                      </p:cBhvr>
                                      <p:to x="100000" y="80000"/>
                                    </p:animScale>
                                    <p:animScale>
                                      <p:cBhvr>
                                        <p:cTn id="26" dur="166" decel="50000">
                                          <p:stCondLst>
                                            <p:cond delay="1338"/>
                                          </p:stCondLst>
                                        </p:cTn>
                                        <p:tgtEl>
                                          <p:spTgt spid="5"/>
                                        </p:tgtEl>
                                      </p:cBhvr>
                                      <p:to x="100000" y="100000"/>
                                    </p:animScale>
                                    <p:animScale>
                                      <p:cBhvr>
                                        <p:cTn id="27" dur="26">
                                          <p:stCondLst>
                                            <p:cond delay="1642"/>
                                          </p:stCondLst>
                                        </p:cTn>
                                        <p:tgtEl>
                                          <p:spTgt spid="5"/>
                                        </p:tgtEl>
                                      </p:cBhvr>
                                      <p:to x="100000" y="90000"/>
                                    </p:animScale>
                                    <p:animScale>
                                      <p:cBhvr>
                                        <p:cTn id="28" dur="166" decel="50000">
                                          <p:stCondLst>
                                            <p:cond delay="1668"/>
                                          </p:stCondLst>
                                        </p:cTn>
                                        <p:tgtEl>
                                          <p:spTgt spid="5"/>
                                        </p:tgtEl>
                                      </p:cBhvr>
                                      <p:to x="100000" y="100000"/>
                                    </p:animScale>
                                    <p:animScale>
                                      <p:cBhvr>
                                        <p:cTn id="29" dur="26">
                                          <p:stCondLst>
                                            <p:cond delay="1808"/>
                                          </p:stCondLst>
                                        </p:cTn>
                                        <p:tgtEl>
                                          <p:spTgt spid="5"/>
                                        </p:tgtEl>
                                      </p:cBhvr>
                                      <p:to x="100000" y="95000"/>
                                    </p:animScale>
                                    <p:animScale>
                                      <p:cBhvr>
                                        <p:cTn id="3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7494"/>
            <a:ext cx="8229600" cy="1073274"/>
          </a:xfrm>
        </p:spPr>
        <p:txBody>
          <a:bodyPr vert="horz" anchor="ctr">
            <a:normAutofit/>
          </a:bodyPr>
          <a:lstStyle/>
          <a:p>
            <a:r>
              <a:rPr lang="fr-FR" sz="3200" b="1" u="sng" dirty="0" smtClean="0">
                <a:solidFill>
                  <a:schemeClr val="accent1">
                    <a:lumMod val="40000"/>
                    <a:lumOff val="60000"/>
                  </a:schemeClr>
                </a:solidFill>
                <a:latin typeface="Algerian" pitchFamily="82" charset="0"/>
              </a:rPr>
              <a:t>Boissons: </a:t>
            </a:r>
            <a:endParaRPr lang="fr-FR" sz="3200" b="1" u="sng" dirty="0">
              <a:solidFill>
                <a:schemeClr val="accent1">
                  <a:lumMod val="40000"/>
                  <a:lumOff val="60000"/>
                </a:schemeClr>
              </a:solidFill>
              <a:latin typeface="Algerian" pitchFamily="82" charset="0"/>
            </a:endParaRPr>
          </a:p>
        </p:txBody>
      </p:sp>
      <p:sp>
        <p:nvSpPr>
          <p:cNvPr id="3" name="Espace réservé du contenu 2"/>
          <p:cNvSpPr>
            <a:spLocks noGrp="1"/>
          </p:cNvSpPr>
          <p:nvPr>
            <p:ph idx="1"/>
          </p:nvPr>
        </p:nvSpPr>
        <p:spPr>
          <a:xfrm>
            <a:off x="457200" y="1556792"/>
            <a:ext cx="8229600" cy="4898016"/>
          </a:xfrm>
        </p:spPr>
        <p:txBody>
          <a:bodyPr>
            <a:normAutofit/>
          </a:bodyPr>
          <a:lstStyle/>
          <a:p>
            <a:r>
              <a:rPr lang="fr-FR" sz="2400" dirty="0" smtClean="0">
                <a:latin typeface="Arial" pitchFamily="34" charset="0"/>
                <a:cs typeface="Arial" pitchFamily="34" charset="0"/>
              </a:rPr>
              <a:t>Boire </a:t>
            </a:r>
            <a:r>
              <a:rPr lang="fr-FR" sz="2400" dirty="0">
                <a:latin typeface="Arial" pitchFamily="34" charset="0"/>
                <a:cs typeface="Arial" pitchFamily="34" charset="0"/>
              </a:rPr>
              <a:t>au moins un litre d'eau par jour. Augmenter sa consommation en cas de fortes chaleurs ou lors d'activité </a:t>
            </a:r>
            <a:r>
              <a:rPr lang="fr-FR" sz="2400" dirty="0" smtClean="0">
                <a:latin typeface="Arial" pitchFamily="34" charset="0"/>
                <a:cs typeface="Arial" pitchFamily="34" charset="0"/>
              </a:rPr>
              <a:t>sportive. </a:t>
            </a:r>
            <a:r>
              <a:rPr lang="fr-FR" sz="2400" dirty="0">
                <a:latin typeface="Arial" pitchFamily="34" charset="0"/>
                <a:cs typeface="Arial" pitchFamily="34" charset="0"/>
              </a:rPr>
              <a:t>Café, infusions et thé peuvent être consommés mais sans </a:t>
            </a:r>
            <a:r>
              <a:rPr lang="fr-FR" sz="2400" dirty="0" smtClean="0">
                <a:latin typeface="Arial" pitchFamily="34" charset="0"/>
                <a:cs typeface="Arial" pitchFamily="34" charset="0"/>
              </a:rPr>
              <a:t>sucre. </a:t>
            </a:r>
            <a:r>
              <a:rPr lang="fr-FR" sz="2400" dirty="0">
                <a:latin typeface="Arial" pitchFamily="34" charset="0"/>
                <a:cs typeface="Arial" pitchFamily="34" charset="0"/>
              </a:rPr>
              <a:t>Penser au jus de </a:t>
            </a:r>
            <a:r>
              <a:rPr lang="fr-FR" sz="2400" dirty="0">
                <a:latin typeface="Arial" pitchFamily="34" charset="0"/>
                <a:cs typeface="Arial" pitchFamily="34" charset="0"/>
                <a:hlinkClick r:id="rId2"/>
              </a:rPr>
              <a:t>citron</a:t>
            </a:r>
            <a:r>
              <a:rPr lang="fr-FR" sz="2400" dirty="0">
                <a:latin typeface="Arial" pitchFamily="34" charset="0"/>
                <a:cs typeface="Arial" pitchFamily="34" charset="0"/>
              </a:rPr>
              <a:t>, à condition de ne pas y ajouter de sucre. Ne pas oublier les jus de </a:t>
            </a:r>
            <a:r>
              <a:rPr lang="fr-FR" sz="2400" dirty="0" smtClean="0">
                <a:latin typeface="Arial" pitchFamily="34" charset="0"/>
                <a:cs typeface="Arial" pitchFamily="34" charset="0"/>
              </a:rPr>
              <a:t>légumes.</a:t>
            </a:r>
            <a:endParaRPr lang="fr-FR" sz="2400" dirty="0">
              <a:latin typeface="Arial" pitchFamily="34" charset="0"/>
              <a:cs typeface="Arial" pitchFamily="34" charset="0"/>
            </a:endParaRP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4509117"/>
            <a:ext cx="2661901" cy="16670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184" y="4509118"/>
            <a:ext cx="2592288" cy="16670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7864" y="4509119"/>
            <a:ext cx="2592288" cy="16670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0945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80">
                                          <p:stCondLst>
                                            <p:cond delay="0"/>
                                          </p:stCondLst>
                                        </p:cTn>
                                        <p:tgtEl>
                                          <p:spTgt spid="4"/>
                                        </p:tgtEl>
                                      </p:cBhvr>
                                    </p:animEffect>
                                    <p:anim calcmode="lin" valueType="num">
                                      <p:cBhvr>
                                        <p:cTn id="1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3" dur="26">
                                          <p:stCondLst>
                                            <p:cond delay="650"/>
                                          </p:stCondLst>
                                        </p:cTn>
                                        <p:tgtEl>
                                          <p:spTgt spid="4"/>
                                        </p:tgtEl>
                                      </p:cBhvr>
                                      <p:to x="100000" y="60000"/>
                                    </p:animScale>
                                    <p:animScale>
                                      <p:cBhvr>
                                        <p:cTn id="24" dur="166" decel="50000">
                                          <p:stCondLst>
                                            <p:cond delay="676"/>
                                          </p:stCondLst>
                                        </p:cTn>
                                        <p:tgtEl>
                                          <p:spTgt spid="4"/>
                                        </p:tgtEl>
                                      </p:cBhvr>
                                      <p:to x="100000" y="100000"/>
                                    </p:animScale>
                                    <p:animScale>
                                      <p:cBhvr>
                                        <p:cTn id="25" dur="26">
                                          <p:stCondLst>
                                            <p:cond delay="1312"/>
                                          </p:stCondLst>
                                        </p:cTn>
                                        <p:tgtEl>
                                          <p:spTgt spid="4"/>
                                        </p:tgtEl>
                                      </p:cBhvr>
                                      <p:to x="100000" y="80000"/>
                                    </p:animScale>
                                    <p:animScale>
                                      <p:cBhvr>
                                        <p:cTn id="26" dur="166" decel="50000">
                                          <p:stCondLst>
                                            <p:cond delay="1338"/>
                                          </p:stCondLst>
                                        </p:cTn>
                                        <p:tgtEl>
                                          <p:spTgt spid="4"/>
                                        </p:tgtEl>
                                      </p:cBhvr>
                                      <p:to x="100000" y="100000"/>
                                    </p:animScale>
                                    <p:animScale>
                                      <p:cBhvr>
                                        <p:cTn id="27" dur="26">
                                          <p:stCondLst>
                                            <p:cond delay="1642"/>
                                          </p:stCondLst>
                                        </p:cTn>
                                        <p:tgtEl>
                                          <p:spTgt spid="4"/>
                                        </p:tgtEl>
                                      </p:cBhvr>
                                      <p:to x="100000" y="90000"/>
                                    </p:animScale>
                                    <p:animScale>
                                      <p:cBhvr>
                                        <p:cTn id="28" dur="166" decel="50000">
                                          <p:stCondLst>
                                            <p:cond delay="1668"/>
                                          </p:stCondLst>
                                        </p:cTn>
                                        <p:tgtEl>
                                          <p:spTgt spid="4"/>
                                        </p:tgtEl>
                                      </p:cBhvr>
                                      <p:to x="100000" y="100000"/>
                                    </p:animScale>
                                    <p:animScale>
                                      <p:cBhvr>
                                        <p:cTn id="29" dur="26">
                                          <p:stCondLst>
                                            <p:cond delay="1808"/>
                                          </p:stCondLst>
                                        </p:cTn>
                                        <p:tgtEl>
                                          <p:spTgt spid="4"/>
                                        </p:tgtEl>
                                      </p:cBhvr>
                                      <p:to x="100000" y="95000"/>
                                    </p:animScale>
                                    <p:animScale>
                                      <p:cBhvr>
                                        <p:cTn id="30" dur="166" decel="50000">
                                          <p:stCondLst>
                                            <p:cond delay="1834"/>
                                          </p:stCondLst>
                                        </p:cTn>
                                        <p:tgtEl>
                                          <p:spTgt spid="4"/>
                                        </p:tgtEl>
                                      </p:cBhvr>
                                      <p:to x="100000" y="100000"/>
                                    </p:animScale>
                                  </p:childTnLst>
                                </p:cTn>
                              </p:par>
                              <p:par>
                                <p:cTn id="31" presetID="26"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80">
                                          <p:stCondLst>
                                            <p:cond delay="0"/>
                                          </p:stCondLst>
                                        </p:cTn>
                                        <p:tgtEl>
                                          <p:spTgt spid="7"/>
                                        </p:tgtEl>
                                      </p:cBhvr>
                                    </p:animEffect>
                                    <p:anim calcmode="lin" valueType="num">
                                      <p:cBhvr>
                                        <p:cTn id="3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9" dur="26">
                                          <p:stCondLst>
                                            <p:cond delay="650"/>
                                          </p:stCondLst>
                                        </p:cTn>
                                        <p:tgtEl>
                                          <p:spTgt spid="7"/>
                                        </p:tgtEl>
                                      </p:cBhvr>
                                      <p:to x="100000" y="60000"/>
                                    </p:animScale>
                                    <p:animScale>
                                      <p:cBhvr>
                                        <p:cTn id="40" dur="166" decel="50000">
                                          <p:stCondLst>
                                            <p:cond delay="676"/>
                                          </p:stCondLst>
                                        </p:cTn>
                                        <p:tgtEl>
                                          <p:spTgt spid="7"/>
                                        </p:tgtEl>
                                      </p:cBhvr>
                                      <p:to x="100000" y="100000"/>
                                    </p:animScale>
                                    <p:animScale>
                                      <p:cBhvr>
                                        <p:cTn id="41" dur="26">
                                          <p:stCondLst>
                                            <p:cond delay="1312"/>
                                          </p:stCondLst>
                                        </p:cTn>
                                        <p:tgtEl>
                                          <p:spTgt spid="7"/>
                                        </p:tgtEl>
                                      </p:cBhvr>
                                      <p:to x="100000" y="80000"/>
                                    </p:animScale>
                                    <p:animScale>
                                      <p:cBhvr>
                                        <p:cTn id="42" dur="166" decel="50000">
                                          <p:stCondLst>
                                            <p:cond delay="1338"/>
                                          </p:stCondLst>
                                        </p:cTn>
                                        <p:tgtEl>
                                          <p:spTgt spid="7"/>
                                        </p:tgtEl>
                                      </p:cBhvr>
                                      <p:to x="100000" y="100000"/>
                                    </p:animScale>
                                    <p:animScale>
                                      <p:cBhvr>
                                        <p:cTn id="43" dur="26">
                                          <p:stCondLst>
                                            <p:cond delay="1642"/>
                                          </p:stCondLst>
                                        </p:cTn>
                                        <p:tgtEl>
                                          <p:spTgt spid="7"/>
                                        </p:tgtEl>
                                      </p:cBhvr>
                                      <p:to x="100000" y="90000"/>
                                    </p:animScale>
                                    <p:animScale>
                                      <p:cBhvr>
                                        <p:cTn id="44" dur="166" decel="50000">
                                          <p:stCondLst>
                                            <p:cond delay="1668"/>
                                          </p:stCondLst>
                                        </p:cTn>
                                        <p:tgtEl>
                                          <p:spTgt spid="7"/>
                                        </p:tgtEl>
                                      </p:cBhvr>
                                      <p:to x="100000" y="100000"/>
                                    </p:animScale>
                                    <p:animScale>
                                      <p:cBhvr>
                                        <p:cTn id="45" dur="26">
                                          <p:stCondLst>
                                            <p:cond delay="1808"/>
                                          </p:stCondLst>
                                        </p:cTn>
                                        <p:tgtEl>
                                          <p:spTgt spid="7"/>
                                        </p:tgtEl>
                                      </p:cBhvr>
                                      <p:to x="100000" y="95000"/>
                                    </p:animScale>
                                    <p:animScale>
                                      <p:cBhvr>
                                        <p:cTn id="46" dur="166" decel="50000">
                                          <p:stCondLst>
                                            <p:cond delay="1834"/>
                                          </p:stCondLst>
                                        </p:cTn>
                                        <p:tgtEl>
                                          <p:spTgt spid="7"/>
                                        </p:tgtEl>
                                      </p:cBhvr>
                                      <p:to x="100000" y="100000"/>
                                    </p:animScale>
                                  </p:childTnLst>
                                </p:cTn>
                              </p:par>
                              <p:par>
                                <p:cTn id="47" presetID="26" presetClass="entr" presetSubtype="0"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down)">
                                      <p:cBhvr>
                                        <p:cTn id="49" dur="580">
                                          <p:stCondLst>
                                            <p:cond delay="0"/>
                                          </p:stCondLst>
                                        </p:cTn>
                                        <p:tgtEl>
                                          <p:spTgt spid="6"/>
                                        </p:tgtEl>
                                      </p:cBhvr>
                                    </p:animEffect>
                                    <p:anim calcmode="lin" valueType="num">
                                      <p:cBhvr>
                                        <p:cTn id="5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5" dur="26">
                                          <p:stCondLst>
                                            <p:cond delay="650"/>
                                          </p:stCondLst>
                                        </p:cTn>
                                        <p:tgtEl>
                                          <p:spTgt spid="6"/>
                                        </p:tgtEl>
                                      </p:cBhvr>
                                      <p:to x="100000" y="60000"/>
                                    </p:animScale>
                                    <p:animScale>
                                      <p:cBhvr>
                                        <p:cTn id="56" dur="166" decel="50000">
                                          <p:stCondLst>
                                            <p:cond delay="676"/>
                                          </p:stCondLst>
                                        </p:cTn>
                                        <p:tgtEl>
                                          <p:spTgt spid="6"/>
                                        </p:tgtEl>
                                      </p:cBhvr>
                                      <p:to x="100000" y="100000"/>
                                    </p:animScale>
                                    <p:animScale>
                                      <p:cBhvr>
                                        <p:cTn id="57" dur="26">
                                          <p:stCondLst>
                                            <p:cond delay="1312"/>
                                          </p:stCondLst>
                                        </p:cTn>
                                        <p:tgtEl>
                                          <p:spTgt spid="6"/>
                                        </p:tgtEl>
                                      </p:cBhvr>
                                      <p:to x="100000" y="80000"/>
                                    </p:animScale>
                                    <p:animScale>
                                      <p:cBhvr>
                                        <p:cTn id="58" dur="166" decel="50000">
                                          <p:stCondLst>
                                            <p:cond delay="1338"/>
                                          </p:stCondLst>
                                        </p:cTn>
                                        <p:tgtEl>
                                          <p:spTgt spid="6"/>
                                        </p:tgtEl>
                                      </p:cBhvr>
                                      <p:to x="100000" y="100000"/>
                                    </p:animScale>
                                    <p:animScale>
                                      <p:cBhvr>
                                        <p:cTn id="59" dur="26">
                                          <p:stCondLst>
                                            <p:cond delay="1642"/>
                                          </p:stCondLst>
                                        </p:cTn>
                                        <p:tgtEl>
                                          <p:spTgt spid="6"/>
                                        </p:tgtEl>
                                      </p:cBhvr>
                                      <p:to x="100000" y="90000"/>
                                    </p:animScale>
                                    <p:animScale>
                                      <p:cBhvr>
                                        <p:cTn id="60" dur="166" decel="50000">
                                          <p:stCondLst>
                                            <p:cond delay="1668"/>
                                          </p:stCondLst>
                                        </p:cTn>
                                        <p:tgtEl>
                                          <p:spTgt spid="6"/>
                                        </p:tgtEl>
                                      </p:cBhvr>
                                      <p:to x="100000" y="100000"/>
                                    </p:animScale>
                                    <p:animScale>
                                      <p:cBhvr>
                                        <p:cTn id="61" dur="26">
                                          <p:stCondLst>
                                            <p:cond delay="1808"/>
                                          </p:stCondLst>
                                        </p:cTn>
                                        <p:tgtEl>
                                          <p:spTgt spid="6"/>
                                        </p:tgtEl>
                                      </p:cBhvr>
                                      <p:to x="100000" y="95000"/>
                                    </p:animScale>
                                    <p:animScale>
                                      <p:cBhvr>
                                        <p:cTn id="62"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anchor="ctr">
            <a:normAutofit/>
          </a:bodyPr>
          <a:lstStyle/>
          <a:p>
            <a:r>
              <a:rPr lang="fr-FR" sz="3200" b="1" u="sng" dirty="0" smtClean="0">
                <a:solidFill>
                  <a:schemeClr val="accent1">
                    <a:lumMod val="40000"/>
                    <a:lumOff val="60000"/>
                  </a:schemeClr>
                </a:solidFill>
                <a:latin typeface="Algerian" pitchFamily="82" charset="0"/>
              </a:rPr>
              <a:t>Glucides:</a:t>
            </a:r>
            <a:r>
              <a:rPr lang="fr-FR" sz="3200" b="1" u="sng" dirty="0">
                <a:solidFill>
                  <a:schemeClr val="accent1">
                    <a:lumMod val="40000"/>
                    <a:lumOff val="60000"/>
                  </a:schemeClr>
                </a:solidFill>
                <a:latin typeface="Algerian" pitchFamily="82" charset="0"/>
              </a:rPr>
              <a:t/>
            </a:r>
            <a:br>
              <a:rPr lang="fr-FR" sz="3200" b="1" u="sng" dirty="0">
                <a:solidFill>
                  <a:schemeClr val="accent1">
                    <a:lumMod val="40000"/>
                    <a:lumOff val="60000"/>
                  </a:schemeClr>
                </a:solidFill>
                <a:latin typeface="Algerian" pitchFamily="82" charset="0"/>
              </a:rPr>
            </a:br>
            <a:endParaRPr lang="fr-FR" sz="3200" b="1" u="sng" dirty="0">
              <a:solidFill>
                <a:schemeClr val="accent1">
                  <a:lumMod val="40000"/>
                  <a:lumOff val="60000"/>
                </a:schemeClr>
              </a:solidFill>
              <a:latin typeface="Algerian" pitchFamily="82" charset="0"/>
            </a:endParaRPr>
          </a:p>
        </p:txBody>
      </p:sp>
      <p:sp>
        <p:nvSpPr>
          <p:cNvPr id="4" name="Ellipse 3"/>
          <p:cNvSpPr/>
          <p:nvPr/>
        </p:nvSpPr>
        <p:spPr>
          <a:xfrm>
            <a:off x="0" y="4077072"/>
            <a:ext cx="6336704" cy="1260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000" b="1" u="sng" dirty="0">
                <a:solidFill>
                  <a:schemeClr val="accent6">
                    <a:lumMod val="60000"/>
                    <a:lumOff val="40000"/>
                  </a:schemeClr>
                </a:solidFill>
                <a:latin typeface="Arial" pitchFamily="34" charset="0"/>
                <a:cs typeface="Arial" pitchFamily="34" charset="0"/>
              </a:rPr>
              <a:t>Manger des glucides </a:t>
            </a:r>
            <a:r>
              <a:rPr lang="fr-FR" sz="2000" dirty="0">
                <a:latin typeface="Arial" pitchFamily="34" charset="0"/>
                <a:cs typeface="Arial" pitchFamily="34" charset="0"/>
              </a:rPr>
              <a:t>à chaque repas (pain, féculents, fruits... ). </a:t>
            </a:r>
          </a:p>
          <a:p>
            <a:pPr algn="ctr"/>
            <a:endParaRPr lang="fr-FR" dirty="0">
              <a:solidFill>
                <a:srgbClr val="FF0000"/>
              </a:solidFill>
            </a:endParaRPr>
          </a:p>
        </p:txBody>
      </p:sp>
      <p:sp>
        <p:nvSpPr>
          <p:cNvPr id="6" name="Ellipse 5"/>
          <p:cNvSpPr/>
          <p:nvPr/>
        </p:nvSpPr>
        <p:spPr>
          <a:xfrm>
            <a:off x="2807296" y="5517232"/>
            <a:ext cx="6336704" cy="1260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000" dirty="0">
                <a:latin typeface="Arial" pitchFamily="34" charset="0"/>
                <a:cs typeface="Arial" pitchFamily="34" charset="0"/>
              </a:rPr>
              <a:t>Bien connaître </a:t>
            </a:r>
            <a:r>
              <a:rPr lang="fr-FR" sz="2000" b="1" u="sng" dirty="0">
                <a:solidFill>
                  <a:schemeClr val="accent6">
                    <a:lumMod val="60000"/>
                    <a:lumOff val="40000"/>
                  </a:schemeClr>
                </a:solidFill>
                <a:latin typeface="Arial" pitchFamily="34" charset="0"/>
                <a:cs typeface="Arial" pitchFamily="34" charset="0"/>
              </a:rPr>
              <a:t>la quantité </a:t>
            </a:r>
            <a:r>
              <a:rPr lang="fr-FR" sz="2000" dirty="0">
                <a:latin typeface="Arial" pitchFamily="34" charset="0"/>
                <a:cs typeface="Arial" pitchFamily="34" charset="0"/>
              </a:rPr>
              <a:t>de glucides consommée lors de chaque repas. </a:t>
            </a:r>
          </a:p>
          <a:p>
            <a:pPr algn="ctr"/>
            <a:endParaRPr lang="fr-FR" dirty="0">
              <a:solidFill>
                <a:srgbClr val="FF0000"/>
              </a:solidFill>
            </a:endParaRPr>
          </a:p>
        </p:txBody>
      </p:sp>
      <p:sp>
        <p:nvSpPr>
          <p:cNvPr id="7" name="Ellipse 6"/>
          <p:cNvSpPr/>
          <p:nvPr/>
        </p:nvSpPr>
        <p:spPr>
          <a:xfrm>
            <a:off x="0" y="1268760"/>
            <a:ext cx="6336704" cy="1260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000" dirty="0">
                <a:latin typeface="Arial" pitchFamily="34" charset="0"/>
                <a:cs typeface="Arial" pitchFamily="34" charset="0"/>
              </a:rPr>
              <a:t>Les glucides agissant directement sur la glycémie sont </a:t>
            </a:r>
            <a:r>
              <a:rPr lang="fr-FR" sz="2000" b="1" u="sng" dirty="0">
                <a:solidFill>
                  <a:schemeClr val="accent6">
                    <a:lumMod val="60000"/>
                    <a:lumOff val="40000"/>
                  </a:schemeClr>
                </a:solidFill>
                <a:latin typeface="Arial" pitchFamily="34" charset="0"/>
                <a:cs typeface="Arial" pitchFamily="34" charset="0"/>
              </a:rPr>
              <a:t>recommandés</a:t>
            </a:r>
            <a:r>
              <a:rPr lang="fr-FR" sz="2000" dirty="0">
                <a:latin typeface="Arial" pitchFamily="34" charset="0"/>
                <a:cs typeface="Arial" pitchFamily="34" charset="0"/>
              </a:rPr>
              <a:t>.</a:t>
            </a:r>
          </a:p>
          <a:p>
            <a:pPr algn="ctr"/>
            <a:endParaRPr lang="fr-FR" sz="2400" dirty="0">
              <a:latin typeface="Arial" pitchFamily="34" charset="0"/>
              <a:cs typeface="Arial" pitchFamily="34" charset="0"/>
            </a:endParaRPr>
          </a:p>
        </p:txBody>
      </p:sp>
      <p:sp>
        <p:nvSpPr>
          <p:cNvPr id="8" name="Espace réservé du contenu 7"/>
          <p:cNvSpPr>
            <a:spLocks noGrp="1"/>
          </p:cNvSpPr>
          <p:nvPr>
            <p:ph idx="1"/>
          </p:nvPr>
        </p:nvSpPr>
        <p:spPr>
          <a:xfrm>
            <a:off x="2807296" y="2708920"/>
            <a:ext cx="6336704" cy="1260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normAutofit fontScale="92500" lnSpcReduction="10000"/>
          </a:bodyPr>
          <a:lstStyle/>
          <a:p>
            <a:pPr marL="0" indent="0" algn="ctr">
              <a:buNone/>
            </a:pPr>
            <a:r>
              <a:rPr lang="fr-FR" sz="2000" b="1" u="sng" dirty="0" smtClean="0">
                <a:solidFill>
                  <a:schemeClr val="accent6">
                    <a:lumMod val="60000"/>
                    <a:lumOff val="40000"/>
                  </a:schemeClr>
                </a:solidFill>
                <a:latin typeface="Arial" pitchFamily="34" charset="0"/>
                <a:cs typeface="Arial" pitchFamily="34" charset="0"/>
              </a:rPr>
              <a:t>Une alimentation équilibrée</a:t>
            </a:r>
            <a:r>
              <a:rPr lang="fr-FR" sz="2000" dirty="0" smtClean="0">
                <a:latin typeface="Arial" pitchFamily="34" charset="0"/>
                <a:cs typeface="Arial" pitchFamily="34" charset="0"/>
              </a:rPr>
              <a:t> doit apporter des calories sous forme de glucides. </a:t>
            </a:r>
            <a:endParaRPr lang="fr-FR" sz="2000" dirty="0">
              <a:latin typeface="Arial" pitchFamily="34" charset="0"/>
              <a:cs typeface="Arial" pitchFamily="34" charset="0"/>
            </a:endParaRPr>
          </a:p>
        </p:txBody>
      </p:sp>
    </p:spTree>
    <p:extLst>
      <p:ext uri="{BB962C8B-B14F-4D97-AF65-F5344CB8AC3E}">
        <p14:creationId xmlns:p14="http://schemas.microsoft.com/office/powerpoint/2010/main" val="283336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down)">
                                      <p:cBhvr>
                                        <p:cTn id="36" dur="580">
                                          <p:stCondLst>
                                            <p:cond delay="0"/>
                                          </p:stCondLst>
                                        </p:cTn>
                                        <p:tgtEl>
                                          <p:spTgt spid="4"/>
                                        </p:tgtEl>
                                      </p:cBhvr>
                                    </p:animEffect>
                                    <p:anim calcmode="lin" valueType="num">
                                      <p:cBhvr>
                                        <p:cTn id="37"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2" dur="26">
                                          <p:stCondLst>
                                            <p:cond delay="650"/>
                                          </p:stCondLst>
                                        </p:cTn>
                                        <p:tgtEl>
                                          <p:spTgt spid="4"/>
                                        </p:tgtEl>
                                      </p:cBhvr>
                                      <p:to x="100000" y="60000"/>
                                    </p:animScale>
                                    <p:animScale>
                                      <p:cBhvr>
                                        <p:cTn id="43" dur="166" decel="50000">
                                          <p:stCondLst>
                                            <p:cond delay="676"/>
                                          </p:stCondLst>
                                        </p:cTn>
                                        <p:tgtEl>
                                          <p:spTgt spid="4"/>
                                        </p:tgtEl>
                                      </p:cBhvr>
                                      <p:to x="100000" y="100000"/>
                                    </p:animScale>
                                    <p:animScale>
                                      <p:cBhvr>
                                        <p:cTn id="44" dur="26">
                                          <p:stCondLst>
                                            <p:cond delay="1312"/>
                                          </p:stCondLst>
                                        </p:cTn>
                                        <p:tgtEl>
                                          <p:spTgt spid="4"/>
                                        </p:tgtEl>
                                      </p:cBhvr>
                                      <p:to x="100000" y="80000"/>
                                    </p:animScale>
                                    <p:animScale>
                                      <p:cBhvr>
                                        <p:cTn id="45" dur="166" decel="50000">
                                          <p:stCondLst>
                                            <p:cond delay="1338"/>
                                          </p:stCondLst>
                                        </p:cTn>
                                        <p:tgtEl>
                                          <p:spTgt spid="4"/>
                                        </p:tgtEl>
                                      </p:cBhvr>
                                      <p:to x="100000" y="100000"/>
                                    </p:animScale>
                                    <p:animScale>
                                      <p:cBhvr>
                                        <p:cTn id="46" dur="26">
                                          <p:stCondLst>
                                            <p:cond delay="1642"/>
                                          </p:stCondLst>
                                        </p:cTn>
                                        <p:tgtEl>
                                          <p:spTgt spid="4"/>
                                        </p:tgtEl>
                                      </p:cBhvr>
                                      <p:to x="100000" y="90000"/>
                                    </p:animScale>
                                    <p:animScale>
                                      <p:cBhvr>
                                        <p:cTn id="47" dur="166" decel="50000">
                                          <p:stCondLst>
                                            <p:cond delay="1668"/>
                                          </p:stCondLst>
                                        </p:cTn>
                                        <p:tgtEl>
                                          <p:spTgt spid="4"/>
                                        </p:tgtEl>
                                      </p:cBhvr>
                                      <p:to x="100000" y="100000"/>
                                    </p:animScale>
                                    <p:animScale>
                                      <p:cBhvr>
                                        <p:cTn id="48" dur="26">
                                          <p:stCondLst>
                                            <p:cond delay="1808"/>
                                          </p:stCondLst>
                                        </p:cTn>
                                        <p:tgtEl>
                                          <p:spTgt spid="4"/>
                                        </p:tgtEl>
                                      </p:cBhvr>
                                      <p:to x="100000" y="95000"/>
                                    </p:animScale>
                                    <p:animScale>
                                      <p:cBhvr>
                                        <p:cTn id="49" dur="166" decel="50000">
                                          <p:stCondLst>
                                            <p:cond delay="1834"/>
                                          </p:stCondLst>
                                        </p:cTn>
                                        <p:tgtEl>
                                          <p:spTgt spid="4"/>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additive="base">
                                        <p:cTn id="54" dur="500" fill="hold"/>
                                        <p:tgtEl>
                                          <p:spTgt spid="6"/>
                                        </p:tgtEl>
                                        <p:attrNameLst>
                                          <p:attrName>ppt_x</p:attrName>
                                        </p:attrNameLst>
                                      </p:cBhvr>
                                      <p:tavLst>
                                        <p:tav tm="0">
                                          <p:val>
                                            <p:strVal val="#ppt_x"/>
                                          </p:val>
                                        </p:tav>
                                        <p:tav tm="100000">
                                          <p:val>
                                            <p:strVal val="#ppt_x"/>
                                          </p:val>
                                        </p:tav>
                                      </p:tavLst>
                                    </p:anim>
                                    <p:anim calcmode="lin" valueType="num">
                                      <p:cBhvr additive="base">
                                        <p:cTn id="5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P spid="7" grpId="0" animBg="1"/>
      <p:bldP spid="8"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anchor="ctr">
            <a:normAutofit/>
          </a:bodyPr>
          <a:lstStyle/>
          <a:p>
            <a:r>
              <a:rPr lang="fr-FR" sz="3200" b="1" u="sng" dirty="0">
                <a:solidFill>
                  <a:srgbClr val="FF0000"/>
                </a:solidFill>
                <a:latin typeface="Algerian" pitchFamily="82" charset="0"/>
              </a:rPr>
              <a:t>Index </a:t>
            </a:r>
            <a:r>
              <a:rPr lang="fr-FR" sz="3200" b="1" u="sng" dirty="0" smtClean="0">
                <a:solidFill>
                  <a:srgbClr val="FF0000"/>
                </a:solidFill>
                <a:latin typeface="Algerian" pitchFamily="82" charset="0"/>
              </a:rPr>
              <a:t>glycémique:</a:t>
            </a:r>
            <a:endParaRPr lang="fr-FR" sz="3200" b="1" u="sng" dirty="0">
              <a:solidFill>
                <a:srgbClr val="FF0000"/>
              </a:solidFill>
              <a:latin typeface="Algerian" pitchFamily="82" charset="0"/>
            </a:endParaRPr>
          </a:p>
        </p:txBody>
      </p:sp>
      <p:sp>
        <p:nvSpPr>
          <p:cNvPr id="3" name="Espace réservé du contenu 2"/>
          <p:cNvSpPr>
            <a:spLocks noGrp="1"/>
          </p:cNvSpPr>
          <p:nvPr>
            <p:ph idx="1"/>
          </p:nvPr>
        </p:nvSpPr>
        <p:spPr/>
        <p:txBody>
          <a:bodyPr>
            <a:normAutofit/>
          </a:bodyPr>
          <a:lstStyle/>
          <a:p>
            <a:pPr marL="64008" indent="0">
              <a:buNone/>
            </a:pPr>
            <a:r>
              <a:rPr lang="fr-FR" sz="2400" dirty="0" smtClean="0">
                <a:latin typeface="Arial" pitchFamily="34" charset="0"/>
                <a:cs typeface="Arial" pitchFamily="34" charset="0"/>
              </a:rPr>
              <a:t>Les </a:t>
            </a:r>
            <a:r>
              <a:rPr lang="fr-FR" sz="2400" dirty="0">
                <a:latin typeface="Arial" pitchFamily="34" charset="0"/>
                <a:cs typeface="Arial" pitchFamily="34" charset="0"/>
              </a:rPr>
              <a:t>glucides contenus dans les aliments ne sont pas tous absorbés à la même vitesse. En effet, chaque aliment possède son propre </a:t>
            </a:r>
            <a:r>
              <a:rPr lang="fr-FR" sz="2400" dirty="0">
                <a:latin typeface="Arial" pitchFamily="34" charset="0"/>
                <a:cs typeface="Arial" pitchFamily="34" charset="0"/>
                <a:hlinkClick r:id="rId2"/>
              </a:rPr>
              <a:t>index glycémique</a:t>
            </a:r>
            <a:r>
              <a:rPr lang="fr-FR" sz="2400" dirty="0">
                <a:latin typeface="Arial" pitchFamily="34" charset="0"/>
                <a:cs typeface="Arial" pitchFamily="34" charset="0"/>
              </a:rPr>
              <a:t>. L'index glycémique représentant la vitesse de passage du sucre dans le sang permet de mesurer la rapidité d'</a:t>
            </a:r>
            <a:r>
              <a:rPr lang="fr-FR" sz="2400" dirty="0">
                <a:latin typeface="Arial" pitchFamily="34" charset="0"/>
                <a:cs typeface="Arial" pitchFamily="34" charset="0"/>
                <a:hlinkClick r:id="rId3"/>
              </a:rPr>
              <a:t>absorption</a:t>
            </a:r>
            <a:r>
              <a:rPr lang="fr-FR" sz="2400" dirty="0">
                <a:latin typeface="Arial" pitchFamily="34" charset="0"/>
                <a:cs typeface="Arial" pitchFamily="34" charset="0"/>
              </a:rPr>
              <a:t> des glucides et sert à quantifier l'effet hyperglycémiant d'un aliment. Plus l'aliment augmente la glycémie, plus son index glycémique est </a:t>
            </a:r>
            <a:r>
              <a:rPr lang="fr-FR" sz="2400" b="1" dirty="0">
                <a:latin typeface="Arial" pitchFamily="34" charset="0"/>
                <a:cs typeface="Arial" pitchFamily="34" charset="0"/>
              </a:rPr>
              <a:t>élevé</a:t>
            </a:r>
            <a:r>
              <a:rPr lang="fr-FR" sz="2400" dirty="0" smtClean="0">
                <a:latin typeface="Arial" pitchFamily="34" charset="0"/>
                <a:cs typeface="Arial" pitchFamily="34" charset="0"/>
              </a:rPr>
              <a:t>.</a:t>
            </a:r>
          </a:p>
          <a:p>
            <a:pPr marL="64008" indent="0">
              <a:buNone/>
            </a:pPr>
            <a:r>
              <a:rPr lang="fr-FR" sz="2400" dirty="0" smtClean="0">
                <a:latin typeface="Arial" pitchFamily="34" charset="0"/>
                <a:cs typeface="Arial" pitchFamily="34" charset="0"/>
              </a:rPr>
              <a:t> </a:t>
            </a:r>
            <a:endParaRPr lang="fr-FR" sz="2400" dirty="0"/>
          </a:p>
        </p:txBody>
      </p:sp>
    </p:spTree>
    <p:extLst>
      <p:ext uri="{BB962C8B-B14F-4D97-AF65-F5344CB8AC3E}">
        <p14:creationId xmlns:p14="http://schemas.microsoft.com/office/powerpoint/2010/main" val="103592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anchor="ctr">
            <a:normAutofit/>
          </a:bodyPr>
          <a:lstStyle/>
          <a:p>
            <a:r>
              <a:rPr lang="fr-FR" sz="3200" b="1" u="sng" dirty="0" smtClean="0">
                <a:solidFill>
                  <a:schemeClr val="accent1">
                    <a:lumMod val="40000"/>
                    <a:lumOff val="60000"/>
                  </a:schemeClr>
                </a:solidFill>
                <a:latin typeface="Algerian" pitchFamily="82" charset="0"/>
              </a:rPr>
              <a:t>Lipides: </a:t>
            </a:r>
            <a:endParaRPr lang="fr-FR" sz="3200" b="1" u="sng" dirty="0">
              <a:solidFill>
                <a:schemeClr val="accent1">
                  <a:lumMod val="40000"/>
                  <a:lumOff val="60000"/>
                </a:schemeClr>
              </a:solidFill>
              <a:latin typeface="Algerian" pitchFamily="82" charset="0"/>
            </a:endParaRPr>
          </a:p>
        </p:txBody>
      </p:sp>
      <p:sp>
        <p:nvSpPr>
          <p:cNvPr id="3" name="Espace réservé du contenu 2"/>
          <p:cNvSpPr>
            <a:spLocks noGrp="1"/>
          </p:cNvSpPr>
          <p:nvPr>
            <p:ph idx="1"/>
          </p:nvPr>
        </p:nvSpPr>
        <p:spPr/>
        <p:txBody>
          <a:bodyPr>
            <a:normAutofit/>
          </a:bodyPr>
          <a:lstStyle/>
          <a:p>
            <a:r>
              <a:rPr lang="fr-FR" sz="2400" dirty="0" smtClean="0">
                <a:latin typeface="Arial" pitchFamily="34" charset="0"/>
                <a:cs typeface="Arial" pitchFamily="34" charset="0"/>
              </a:rPr>
              <a:t>La </a:t>
            </a:r>
            <a:r>
              <a:rPr lang="fr-FR" sz="2400" dirty="0">
                <a:latin typeface="Arial" pitchFamily="34" charset="0"/>
                <a:cs typeface="Arial" pitchFamily="34" charset="0"/>
              </a:rPr>
              <a:t>consommation de graisses est autorisée avec précaution. Les lipides sont deux fois plus caloriques que les glucides. Diminuer la quantité de charcuteries, consommer les viandes les moins grasses possibles comme les viandes blanches, préférer le poisson à la viande, augmenter la quantité de </a:t>
            </a:r>
            <a:r>
              <a:rPr lang="fr-FR" sz="2400" dirty="0" smtClean="0">
                <a:latin typeface="Arial" pitchFamily="34" charset="0"/>
                <a:cs typeface="Arial" pitchFamily="34" charset="0"/>
              </a:rPr>
              <a:t>légumes, </a:t>
            </a:r>
            <a:r>
              <a:rPr lang="fr-FR" sz="2400" dirty="0">
                <a:latin typeface="Arial" pitchFamily="34" charset="0"/>
                <a:cs typeface="Arial" pitchFamily="34" charset="0"/>
              </a:rPr>
              <a:t>diminuer l'utilisation de sauces, diminuer la quantité de fromages consommés et apprendre à cuisiner sans matière grasse : </a:t>
            </a:r>
            <a:r>
              <a:rPr lang="fr-FR" sz="2400" dirty="0" smtClean="0">
                <a:latin typeface="Arial" pitchFamily="34" charset="0"/>
                <a:cs typeface="Arial" pitchFamily="34" charset="0"/>
              </a:rPr>
              <a:t>vapeur, </a:t>
            </a:r>
            <a:r>
              <a:rPr lang="fr-FR" sz="2400" dirty="0">
                <a:latin typeface="Arial" pitchFamily="34" charset="0"/>
                <a:cs typeface="Arial" pitchFamily="34" charset="0"/>
              </a:rPr>
              <a:t>four, </a:t>
            </a:r>
            <a:r>
              <a:rPr lang="fr-FR" sz="2400" dirty="0" smtClean="0">
                <a:latin typeface="Arial" pitchFamily="34" charset="0"/>
                <a:cs typeface="Arial" pitchFamily="34" charset="0"/>
              </a:rPr>
              <a:t>grill, etc</a:t>
            </a:r>
            <a:r>
              <a:rPr lang="fr-FR" sz="2400" dirty="0">
                <a:latin typeface="Arial" pitchFamily="34" charset="0"/>
                <a:cs typeface="Arial" pitchFamily="34" charset="0"/>
              </a:rPr>
              <a:t>. </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4231" y="4945187"/>
            <a:ext cx="3067993" cy="1883469"/>
          </a:xfrm>
          <a:prstGeom prst="ellipse">
            <a:avLst/>
          </a:prstGeom>
          <a:ln>
            <a:noFill/>
          </a:ln>
          <a:effectLst>
            <a:softEdge rad="112500"/>
          </a:effectLst>
        </p:spPr>
      </p:pic>
    </p:spTree>
    <p:extLst>
      <p:ext uri="{BB962C8B-B14F-4D97-AF65-F5344CB8AC3E}">
        <p14:creationId xmlns:p14="http://schemas.microsoft.com/office/powerpoint/2010/main" val="264552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80">
                                          <p:stCondLst>
                                            <p:cond delay="0"/>
                                          </p:stCondLst>
                                        </p:cTn>
                                        <p:tgtEl>
                                          <p:spTgt spid="4"/>
                                        </p:tgtEl>
                                      </p:cBhvr>
                                    </p:animEffect>
                                    <p:anim calcmode="lin" valueType="num">
                                      <p:cBhvr>
                                        <p:cTn id="1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3" dur="26">
                                          <p:stCondLst>
                                            <p:cond delay="650"/>
                                          </p:stCondLst>
                                        </p:cTn>
                                        <p:tgtEl>
                                          <p:spTgt spid="4"/>
                                        </p:tgtEl>
                                      </p:cBhvr>
                                      <p:to x="100000" y="60000"/>
                                    </p:animScale>
                                    <p:animScale>
                                      <p:cBhvr>
                                        <p:cTn id="24" dur="166" decel="50000">
                                          <p:stCondLst>
                                            <p:cond delay="676"/>
                                          </p:stCondLst>
                                        </p:cTn>
                                        <p:tgtEl>
                                          <p:spTgt spid="4"/>
                                        </p:tgtEl>
                                      </p:cBhvr>
                                      <p:to x="100000" y="100000"/>
                                    </p:animScale>
                                    <p:animScale>
                                      <p:cBhvr>
                                        <p:cTn id="25" dur="26">
                                          <p:stCondLst>
                                            <p:cond delay="1312"/>
                                          </p:stCondLst>
                                        </p:cTn>
                                        <p:tgtEl>
                                          <p:spTgt spid="4"/>
                                        </p:tgtEl>
                                      </p:cBhvr>
                                      <p:to x="100000" y="80000"/>
                                    </p:animScale>
                                    <p:animScale>
                                      <p:cBhvr>
                                        <p:cTn id="26" dur="166" decel="50000">
                                          <p:stCondLst>
                                            <p:cond delay="1338"/>
                                          </p:stCondLst>
                                        </p:cTn>
                                        <p:tgtEl>
                                          <p:spTgt spid="4"/>
                                        </p:tgtEl>
                                      </p:cBhvr>
                                      <p:to x="100000" y="100000"/>
                                    </p:animScale>
                                    <p:animScale>
                                      <p:cBhvr>
                                        <p:cTn id="27" dur="26">
                                          <p:stCondLst>
                                            <p:cond delay="1642"/>
                                          </p:stCondLst>
                                        </p:cTn>
                                        <p:tgtEl>
                                          <p:spTgt spid="4"/>
                                        </p:tgtEl>
                                      </p:cBhvr>
                                      <p:to x="100000" y="90000"/>
                                    </p:animScale>
                                    <p:animScale>
                                      <p:cBhvr>
                                        <p:cTn id="28" dur="166" decel="50000">
                                          <p:stCondLst>
                                            <p:cond delay="1668"/>
                                          </p:stCondLst>
                                        </p:cTn>
                                        <p:tgtEl>
                                          <p:spTgt spid="4"/>
                                        </p:tgtEl>
                                      </p:cBhvr>
                                      <p:to x="100000" y="100000"/>
                                    </p:animScale>
                                    <p:animScale>
                                      <p:cBhvr>
                                        <p:cTn id="29" dur="26">
                                          <p:stCondLst>
                                            <p:cond delay="1808"/>
                                          </p:stCondLst>
                                        </p:cTn>
                                        <p:tgtEl>
                                          <p:spTgt spid="4"/>
                                        </p:tgtEl>
                                      </p:cBhvr>
                                      <p:to x="100000" y="95000"/>
                                    </p:animScale>
                                    <p:animScale>
                                      <p:cBhvr>
                                        <p:cTn id="3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anchor="ctr">
            <a:normAutofit/>
          </a:bodyPr>
          <a:lstStyle/>
          <a:p>
            <a:r>
              <a:rPr lang="fr-FR" sz="3200" b="1" u="sng" dirty="0" smtClean="0">
                <a:solidFill>
                  <a:schemeClr val="accent1">
                    <a:lumMod val="40000"/>
                    <a:lumOff val="60000"/>
                  </a:schemeClr>
                </a:solidFill>
                <a:latin typeface="Algerian" pitchFamily="82" charset="0"/>
              </a:rPr>
              <a:t>Protides: </a:t>
            </a:r>
            <a:endParaRPr lang="fr-FR" sz="3200" b="1" u="sng" dirty="0">
              <a:solidFill>
                <a:schemeClr val="accent1">
                  <a:lumMod val="40000"/>
                  <a:lumOff val="60000"/>
                </a:schemeClr>
              </a:solidFill>
              <a:latin typeface="Algerian" pitchFamily="82" charset="0"/>
            </a:endParaRPr>
          </a:p>
        </p:txBody>
      </p:sp>
      <p:sp>
        <p:nvSpPr>
          <p:cNvPr id="3" name="Espace réservé du contenu 2"/>
          <p:cNvSpPr>
            <a:spLocks noGrp="1"/>
          </p:cNvSpPr>
          <p:nvPr>
            <p:ph idx="1"/>
          </p:nvPr>
        </p:nvSpPr>
        <p:spPr/>
        <p:txBody>
          <a:bodyPr>
            <a:normAutofit/>
          </a:bodyPr>
          <a:lstStyle/>
          <a:p>
            <a:r>
              <a:rPr lang="fr-FR" sz="2400" dirty="0" smtClean="0">
                <a:latin typeface="Arial" pitchFamily="34" charset="0"/>
                <a:cs typeface="Arial" pitchFamily="34" charset="0"/>
              </a:rPr>
              <a:t>L'apport </a:t>
            </a:r>
            <a:r>
              <a:rPr lang="fr-FR" sz="2400" dirty="0">
                <a:latin typeface="Arial" pitchFamily="34" charset="0"/>
                <a:cs typeface="Arial" pitchFamily="34" charset="0"/>
              </a:rPr>
              <a:t>en protéines est sensé apporter environ 15% de l'apport calorique global. Les protéines (dites animales) sont contenues dans la viande, le poisson, les laitages, etc. Les </a:t>
            </a:r>
            <a:r>
              <a:rPr lang="fr-FR" sz="2400" dirty="0">
                <a:latin typeface="Arial" pitchFamily="34" charset="0"/>
                <a:cs typeface="Arial" pitchFamily="34" charset="0"/>
                <a:hlinkClick r:id="rId2"/>
              </a:rPr>
              <a:t>protéines végétales</a:t>
            </a:r>
            <a:r>
              <a:rPr lang="fr-FR" sz="2400" dirty="0">
                <a:latin typeface="Arial" pitchFamily="34" charset="0"/>
                <a:cs typeface="Arial" pitchFamily="34" charset="0"/>
              </a:rPr>
              <a:t> sont présentes dans les céréales, les pâtes, le riz, le pain, etc. Enfin, certains végétaux peuvent également apporter des protéines comme les légumes secs ou le </a:t>
            </a:r>
            <a:r>
              <a:rPr lang="fr-FR" sz="2400" dirty="0">
                <a:latin typeface="Arial" pitchFamily="34" charset="0"/>
                <a:cs typeface="Arial" pitchFamily="34" charset="0"/>
                <a:hlinkClick r:id="rId3"/>
              </a:rPr>
              <a:t>soja</a:t>
            </a:r>
            <a:r>
              <a:rPr lang="fr-FR" sz="2400" dirty="0">
                <a:latin typeface="Arial" pitchFamily="34" charset="0"/>
                <a:cs typeface="Arial" pitchFamily="34" charset="0"/>
              </a:rPr>
              <a:t>. </a:t>
            </a:r>
          </a:p>
        </p:txBody>
      </p:sp>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8104" y="4653136"/>
            <a:ext cx="2857500" cy="1905000"/>
          </a:xfrm>
          <a:prstGeom prst="ellipse">
            <a:avLst/>
          </a:prstGeom>
          <a:ln>
            <a:noFill/>
          </a:ln>
          <a:effectLst>
            <a:softEdge rad="112500"/>
          </a:effectLst>
        </p:spPr>
      </p:pic>
    </p:spTree>
    <p:extLst>
      <p:ext uri="{BB962C8B-B14F-4D97-AF65-F5344CB8AC3E}">
        <p14:creationId xmlns:p14="http://schemas.microsoft.com/office/powerpoint/2010/main" val="58480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80">
                                          <p:stCondLst>
                                            <p:cond delay="0"/>
                                          </p:stCondLst>
                                        </p:cTn>
                                        <p:tgtEl>
                                          <p:spTgt spid="4"/>
                                        </p:tgtEl>
                                      </p:cBhvr>
                                    </p:animEffect>
                                    <p:anim calcmode="lin" valueType="num">
                                      <p:cBhvr>
                                        <p:cTn id="1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3" dur="26">
                                          <p:stCondLst>
                                            <p:cond delay="650"/>
                                          </p:stCondLst>
                                        </p:cTn>
                                        <p:tgtEl>
                                          <p:spTgt spid="4"/>
                                        </p:tgtEl>
                                      </p:cBhvr>
                                      <p:to x="100000" y="60000"/>
                                    </p:animScale>
                                    <p:animScale>
                                      <p:cBhvr>
                                        <p:cTn id="24" dur="166" decel="50000">
                                          <p:stCondLst>
                                            <p:cond delay="676"/>
                                          </p:stCondLst>
                                        </p:cTn>
                                        <p:tgtEl>
                                          <p:spTgt spid="4"/>
                                        </p:tgtEl>
                                      </p:cBhvr>
                                      <p:to x="100000" y="100000"/>
                                    </p:animScale>
                                    <p:animScale>
                                      <p:cBhvr>
                                        <p:cTn id="25" dur="26">
                                          <p:stCondLst>
                                            <p:cond delay="1312"/>
                                          </p:stCondLst>
                                        </p:cTn>
                                        <p:tgtEl>
                                          <p:spTgt spid="4"/>
                                        </p:tgtEl>
                                      </p:cBhvr>
                                      <p:to x="100000" y="80000"/>
                                    </p:animScale>
                                    <p:animScale>
                                      <p:cBhvr>
                                        <p:cTn id="26" dur="166" decel="50000">
                                          <p:stCondLst>
                                            <p:cond delay="1338"/>
                                          </p:stCondLst>
                                        </p:cTn>
                                        <p:tgtEl>
                                          <p:spTgt spid="4"/>
                                        </p:tgtEl>
                                      </p:cBhvr>
                                      <p:to x="100000" y="100000"/>
                                    </p:animScale>
                                    <p:animScale>
                                      <p:cBhvr>
                                        <p:cTn id="27" dur="26">
                                          <p:stCondLst>
                                            <p:cond delay="1642"/>
                                          </p:stCondLst>
                                        </p:cTn>
                                        <p:tgtEl>
                                          <p:spTgt spid="4"/>
                                        </p:tgtEl>
                                      </p:cBhvr>
                                      <p:to x="100000" y="90000"/>
                                    </p:animScale>
                                    <p:animScale>
                                      <p:cBhvr>
                                        <p:cTn id="28" dur="166" decel="50000">
                                          <p:stCondLst>
                                            <p:cond delay="1668"/>
                                          </p:stCondLst>
                                        </p:cTn>
                                        <p:tgtEl>
                                          <p:spTgt spid="4"/>
                                        </p:tgtEl>
                                      </p:cBhvr>
                                      <p:to x="100000" y="100000"/>
                                    </p:animScale>
                                    <p:animScale>
                                      <p:cBhvr>
                                        <p:cTn id="29" dur="26">
                                          <p:stCondLst>
                                            <p:cond delay="1808"/>
                                          </p:stCondLst>
                                        </p:cTn>
                                        <p:tgtEl>
                                          <p:spTgt spid="4"/>
                                        </p:tgtEl>
                                      </p:cBhvr>
                                      <p:to x="100000" y="95000"/>
                                    </p:animScale>
                                    <p:animScale>
                                      <p:cBhvr>
                                        <p:cTn id="3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634082"/>
          </a:xfrm>
        </p:spPr>
        <p:txBody>
          <a:bodyPr>
            <a:normAutofit fontScale="90000"/>
          </a:bodyPr>
          <a:lstStyle/>
          <a:p>
            <a:r>
              <a:rPr lang="fr-FR" dirty="0" smtClean="0"/>
              <a:t>Quel est le lien entre les maladies chroniques et l’alimentation ?</a:t>
            </a:r>
            <a:endParaRPr lang="fr-FR" dirty="0"/>
          </a:p>
        </p:txBody>
      </p:sp>
      <p:sp>
        <p:nvSpPr>
          <p:cNvPr id="3" name="Espace réservé du contenu 2"/>
          <p:cNvSpPr>
            <a:spLocks noGrp="1"/>
          </p:cNvSpPr>
          <p:nvPr>
            <p:ph idx="1"/>
          </p:nvPr>
        </p:nvSpPr>
        <p:spPr>
          <a:xfrm>
            <a:off x="0" y="1124744"/>
            <a:ext cx="9144000" cy="5733256"/>
          </a:xfrm>
        </p:spPr>
        <p:txBody>
          <a:bodyPr>
            <a:normAutofit fontScale="70000" lnSpcReduction="20000"/>
          </a:bodyPr>
          <a:lstStyle/>
          <a:p>
            <a:pPr marL="0" indent="0">
              <a:buNone/>
            </a:pPr>
            <a:r>
              <a:rPr lang="fr-FR" dirty="0" smtClean="0"/>
              <a:t>Le régime alimentaire, tout comme d’autres facteurs tels que l’activité physique et la consommation de tabac, peut affecter la santé tout au long de la vie. </a:t>
            </a:r>
          </a:p>
          <a:p>
            <a:pPr marL="0" indent="0">
              <a:buNone/>
            </a:pPr>
            <a:r>
              <a:rPr lang="fr-FR" dirty="0" smtClean="0"/>
              <a:t>1 • Les retards de croissance durant la grossesse et la petite enfance peuvent augmenter le risque de contracter des maladies chroniques dans le futur. L’allaitement peut diminuer les risques d’obésité. A l’inverse, il se peut que les substituts de lait maternel (lait maternisé) augmentent le risque de développer diverses maladies chroniques.</a:t>
            </a:r>
          </a:p>
          <a:p>
            <a:pPr marL="0" indent="0">
              <a:buNone/>
            </a:pPr>
            <a:r>
              <a:rPr lang="fr-FR" dirty="0" smtClean="0"/>
              <a:t> • Prendre certaines habitudes pendant l’enfance et l’adolescence, par exemple ne pas s’alimenter sainement et faire peu d’exercices, augmente le risque de développer des maladies cardiovasculaires et de devenir obèse. </a:t>
            </a:r>
          </a:p>
          <a:p>
            <a:pPr marL="0" indent="0">
              <a:buNone/>
            </a:pPr>
            <a:r>
              <a:rPr lang="fr-FR" dirty="0" smtClean="0"/>
              <a:t>• La plupart des maladies chroniques apparaissent à l’âge adulte. Par conséquent, il s’agit d’un âge décisif pour réduire les facteurs de risque comme le tabac, la surcharge pondérale et l’obésité, l’inactivité physique, le cholestérol, la tension, et la consommation d’alcool. </a:t>
            </a:r>
          </a:p>
          <a:p>
            <a:pPr marL="0" indent="0">
              <a:buNone/>
            </a:pPr>
            <a:r>
              <a:rPr lang="fr-FR" dirty="0" smtClean="0"/>
              <a:t>• La plus grosse part du fardeau des maladies chroniques touche les personnes de plus de 60 ans. </a:t>
            </a:r>
            <a:endParaRPr lang="fr-FR" dirty="0"/>
          </a:p>
        </p:txBody>
      </p:sp>
    </p:spTree>
    <p:extLst>
      <p:ext uri="{BB962C8B-B14F-4D97-AF65-F5344CB8AC3E}">
        <p14:creationId xmlns:p14="http://schemas.microsoft.com/office/powerpoint/2010/main" val="3275674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3200" b="1" u="sng" dirty="0">
                <a:latin typeface="Algerian" pitchFamily="82" charset="0"/>
              </a:rPr>
              <a:t>Le fractionnement des repas</a:t>
            </a:r>
            <a:endParaRPr lang="fr-FR" sz="3200" dirty="0"/>
          </a:p>
        </p:txBody>
      </p:sp>
      <p:sp>
        <p:nvSpPr>
          <p:cNvPr id="3" name="Espace réservé du contenu 2"/>
          <p:cNvSpPr>
            <a:spLocks noGrp="1"/>
          </p:cNvSpPr>
          <p:nvPr>
            <p:ph idx="1"/>
          </p:nvPr>
        </p:nvSpPr>
        <p:spPr/>
        <p:txBody>
          <a:bodyPr>
            <a:normAutofit/>
          </a:bodyPr>
          <a:lstStyle/>
          <a:p>
            <a:pPr marL="64008" indent="0">
              <a:buNone/>
            </a:pPr>
            <a:r>
              <a:rPr lang="fr-FR" sz="2600" dirty="0" smtClean="0">
                <a:latin typeface="Arial" pitchFamily="34" charset="0"/>
                <a:cs typeface="Arial" pitchFamily="34" charset="0"/>
              </a:rPr>
              <a:t>Le </a:t>
            </a:r>
            <a:r>
              <a:rPr lang="fr-FR" sz="2600" dirty="0">
                <a:latin typeface="Arial" pitchFamily="34" charset="0"/>
                <a:cs typeface="Arial" pitchFamily="34" charset="0"/>
              </a:rPr>
              <a:t>fractionnement des repas est indispensable pour maintenir un bon équilibre de la glycémie : </a:t>
            </a:r>
            <a:endParaRPr lang="fr-FR" sz="2600" dirty="0" smtClean="0">
              <a:latin typeface="Arial" pitchFamily="34" charset="0"/>
              <a:cs typeface="Arial" pitchFamily="34" charset="0"/>
            </a:endParaRPr>
          </a:p>
          <a:p>
            <a:r>
              <a:rPr lang="fr-FR" sz="2600" dirty="0" smtClean="0">
                <a:latin typeface="Arial" pitchFamily="34" charset="0"/>
                <a:cs typeface="Arial" pitchFamily="34" charset="0"/>
              </a:rPr>
              <a:t>effectuer </a:t>
            </a:r>
            <a:r>
              <a:rPr lang="fr-FR" sz="2600" dirty="0">
                <a:latin typeface="Arial" pitchFamily="34" charset="0"/>
                <a:cs typeface="Arial" pitchFamily="34" charset="0"/>
              </a:rPr>
              <a:t>3 repas principaux ainsi qu'une ou deux collations, prendre ses repas régulièrement, ne pas sauter de </a:t>
            </a:r>
            <a:r>
              <a:rPr lang="fr-FR" sz="2600" dirty="0" smtClean="0">
                <a:latin typeface="Arial" pitchFamily="34" charset="0"/>
                <a:cs typeface="Arial" pitchFamily="34" charset="0"/>
              </a:rPr>
              <a:t>repas,</a:t>
            </a:r>
          </a:p>
          <a:p>
            <a:r>
              <a:rPr lang="fr-FR" sz="2600" dirty="0" smtClean="0">
                <a:latin typeface="Arial" pitchFamily="34" charset="0"/>
                <a:cs typeface="Arial" pitchFamily="34" charset="0"/>
              </a:rPr>
              <a:t>manger </a:t>
            </a:r>
            <a:r>
              <a:rPr lang="fr-FR" sz="2600" dirty="0">
                <a:latin typeface="Arial" pitchFamily="34" charset="0"/>
                <a:cs typeface="Arial" pitchFamily="34" charset="0"/>
              </a:rPr>
              <a:t>des légumes et fruits à tous les </a:t>
            </a:r>
            <a:r>
              <a:rPr lang="fr-FR" sz="2600" dirty="0" smtClean="0">
                <a:latin typeface="Arial" pitchFamily="34" charset="0"/>
                <a:cs typeface="Arial" pitchFamily="34" charset="0"/>
              </a:rPr>
              <a:t>repas,</a:t>
            </a:r>
          </a:p>
          <a:p>
            <a:r>
              <a:rPr lang="fr-FR" sz="2600" dirty="0" smtClean="0">
                <a:latin typeface="Arial" pitchFamily="34" charset="0"/>
                <a:cs typeface="Arial" pitchFamily="34" charset="0"/>
              </a:rPr>
              <a:t>consommer </a:t>
            </a:r>
            <a:r>
              <a:rPr lang="fr-FR" sz="2600" dirty="0">
                <a:latin typeface="Arial" pitchFamily="34" charset="0"/>
                <a:cs typeface="Arial" pitchFamily="34" charset="0"/>
              </a:rPr>
              <a:t>des féculents à chaque repas, celui du midi et du soir, associer légumes et féculents, </a:t>
            </a:r>
          </a:p>
          <a:p>
            <a:endParaRPr lang="fr-FR" dirty="0"/>
          </a:p>
        </p:txBody>
      </p:sp>
    </p:spTree>
    <p:extLst>
      <p:ext uri="{BB962C8B-B14F-4D97-AF65-F5344CB8AC3E}">
        <p14:creationId xmlns:p14="http://schemas.microsoft.com/office/powerpoint/2010/main" val="268625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down)">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340768"/>
            <a:ext cx="8229600" cy="5114040"/>
          </a:xfrm>
        </p:spPr>
        <p:txBody>
          <a:bodyPr>
            <a:normAutofit/>
          </a:bodyPr>
          <a:lstStyle/>
          <a:p>
            <a:r>
              <a:rPr lang="fr-FR" sz="2400" dirty="0">
                <a:latin typeface="Arial" pitchFamily="34" charset="0"/>
                <a:cs typeface="Arial" pitchFamily="34" charset="0"/>
              </a:rPr>
              <a:t>éviter les produits riches en sucre,</a:t>
            </a:r>
          </a:p>
          <a:p>
            <a:r>
              <a:rPr lang="fr-FR" sz="2400" dirty="0">
                <a:latin typeface="Arial" pitchFamily="34" charset="0"/>
                <a:cs typeface="Arial" pitchFamily="34" charset="0"/>
              </a:rPr>
              <a:t>préférer les viandes maigres, manger du poisson au moins 2 ou 3 </a:t>
            </a:r>
            <a:r>
              <a:rPr lang="fr-FR" sz="2400" dirty="0" smtClean="0">
                <a:latin typeface="Arial" pitchFamily="34" charset="0"/>
                <a:cs typeface="Arial" pitchFamily="34" charset="0"/>
              </a:rPr>
              <a:t>f</a:t>
            </a:r>
            <a:r>
              <a:rPr lang="fr-FR" sz="2400" dirty="0">
                <a:latin typeface="Arial" pitchFamily="34" charset="0"/>
                <a:cs typeface="Arial" pitchFamily="34" charset="0"/>
              </a:rPr>
              <a:t>ois par semaine,</a:t>
            </a:r>
            <a:endParaRPr lang="fr-FR" sz="2400" dirty="0" smtClean="0">
              <a:latin typeface="Arial" pitchFamily="34" charset="0"/>
              <a:cs typeface="Arial" pitchFamily="34" charset="0"/>
            </a:endParaRPr>
          </a:p>
          <a:p>
            <a:r>
              <a:rPr lang="fr-FR" sz="2400" dirty="0">
                <a:latin typeface="Arial" pitchFamily="34" charset="0"/>
                <a:cs typeface="Arial" pitchFamily="34" charset="0"/>
              </a:rPr>
              <a:t>consommer des féculents en les répartissant sur la journée pour que l'apport en glucides corresponde aux besoins de l'organisme et à votre activité </a:t>
            </a:r>
            <a:r>
              <a:rPr lang="fr-FR" sz="2400" dirty="0" smtClean="0">
                <a:latin typeface="Arial" pitchFamily="34" charset="0"/>
                <a:cs typeface="Arial" pitchFamily="34" charset="0"/>
              </a:rPr>
              <a:t>physique, </a:t>
            </a:r>
          </a:p>
          <a:p>
            <a:r>
              <a:rPr lang="fr-FR" sz="2400" dirty="0">
                <a:latin typeface="Arial" pitchFamily="34" charset="0"/>
                <a:cs typeface="Arial" pitchFamily="34" charset="0"/>
              </a:rPr>
              <a:t>varier les aliments et faire un vrai petit déjeuner. </a:t>
            </a:r>
          </a:p>
          <a:p>
            <a:endParaRPr lang="fr-FR" sz="2400" dirty="0">
              <a:latin typeface="Arial" pitchFamily="34" charset="0"/>
              <a:cs typeface="Arial" pitchFamily="34" charset="0"/>
            </a:endParaRPr>
          </a:p>
        </p:txBody>
      </p:sp>
    </p:spTree>
    <p:extLst>
      <p:ext uri="{BB962C8B-B14F-4D97-AF65-F5344CB8AC3E}">
        <p14:creationId xmlns:p14="http://schemas.microsoft.com/office/powerpoint/2010/main" val="254457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7494"/>
            <a:ext cx="8229600" cy="1073274"/>
          </a:xfrm>
        </p:spPr>
        <p:txBody>
          <a:bodyPr/>
          <a:lstStyle/>
          <a:p>
            <a:pPr algn="ctr"/>
            <a:r>
              <a:rPr lang="fr-FR" sz="3200" b="1" u="sng" dirty="0">
                <a:latin typeface="Algerian" pitchFamily="82" charset="0"/>
              </a:rPr>
              <a:t>Aliments déconseillés </a:t>
            </a:r>
            <a:endParaRPr lang="fr-FR" sz="3200" u="sng" dirty="0">
              <a:latin typeface="Algerian" pitchFamily="82" charset="0"/>
            </a:endParaRPr>
          </a:p>
        </p:txBody>
      </p:sp>
      <p:sp>
        <p:nvSpPr>
          <p:cNvPr id="3" name="Espace réservé du contenu 2"/>
          <p:cNvSpPr>
            <a:spLocks noGrp="1"/>
          </p:cNvSpPr>
          <p:nvPr>
            <p:ph idx="1"/>
          </p:nvPr>
        </p:nvSpPr>
        <p:spPr>
          <a:xfrm>
            <a:off x="457200" y="1556792"/>
            <a:ext cx="8229600" cy="4898016"/>
          </a:xfrm>
        </p:spPr>
        <p:txBody>
          <a:bodyPr>
            <a:noAutofit/>
          </a:bodyPr>
          <a:lstStyle/>
          <a:p>
            <a:r>
              <a:rPr lang="fr-FR" sz="2400" dirty="0" smtClean="0">
                <a:latin typeface="Arial" pitchFamily="34" charset="0"/>
                <a:cs typeface="Arial" pitchFamily="34" charset="0"/>
              </a:rPr>
              <a:t>Les </a:t>
            </a:r>
            <a:r>
              <a:rPr lang="fr-FR" sz="2400" dirty="0">
                <a:latin typeface="Arial" pitchFamily="34" charset="0"/>
                <a:cs typeface="Arial" pitchFamily="34" charset="0"/>
              </a:rPr>
              <a:t>sucres ayant un « index glycémique » élevé : sucre, confiture, bonbons, miel, </a:t>
            </a:r>
            <a:r>
              <a:rPr lang="fr-FR" sz="2400" dirty="0" smtClean="0">
                <a:latin typeface="Arial" pitchFamily="34" charset="0"/>
                <a:cs typeface="Arial" pitchFamily="34" charset="0"/>
              </a:rPr>
              <a:t>pâtisserie…; </a:t>
            </a:r>
          </a:p>
          <a:p>
            <a:r>
              <a:rPr lang="fr-FR" sz="2400" dirty="0" smtClean="0">
                <a:latin typeface="Arial" pitchFamily="34" charset="0"/>
                <a:cs typeface="Arial" pitchFamily="34" charset="0"/>
              </a:rPr>
              <a:t>Les </a:t>
            </a:r>
            <a:r>
              <a:rPr lang="fr-FR" sz="2400" dirty="0">
                <a:latin typeface="Arial" pitchFamily="34" charset="0"/>
                <a:cs typeface="Arial" pitchFamily="34" charset="0"/>
              </a:rPr>
              <a:t>graisses </a:t>
            </a:r>
            <a:r>
              <a:rPr lang="fr-FR" sz="2400" dirty="0" smtClean="0">
                <a:latin typeface="Arial" pitchFamily="34" charset="0"/>
                <a:cs typeface="Arial" pitchFamily="34" charset="0"/>
              </a:rPr>
              <a:t>animales: crème fraîche, beurre, </a:t>
            </a:r>
            <a:r>
              <a:rPr lang="fr-FR" sz="2400" dirty="0">
                <a:latin typeface="Arial" pitchFamily="34" charset="0"/>
                <a:cs typeface="Arial" pitchFamily="34" charset="0"/>
              </a:rPr>
              <a:t>viande </a:t>
            </a:r>
            <a:r>
              <a:rPr lang="fr-FR" sz="2400" dirty="0" smtClean="0">
                <a:latin typeface="Arial" pitchFamily="34" charset="0"/>
                <a:cs typeface="Arial" pitchFamily="34" charset="0"/>
              </a:rPr>
              <a:t>grasse…;</a:t>
            </a:r>
          </a:p>
          <a:p>
            <a:r>
              <a:rPr lang="fr-FR" sz="2400" dirty="0" smtClean="0">
                <a:latin typeface="Arial" pitchFamily="34" charset="0"/>
                <a:cs typeface="Arial" pitchFamily="34" charset="0"/>
              </a:rPr>
              <a:t> </a:t>
            </a:r>
            <a:r>
              <a:rPr lang="fr-FR" sz="2400" dirty="0">
                <a:latin typeface="Arial" pitchFamily="34" charset="0"/>
                <a:cs typeface="Arial" pitchFamily="34" charset="0"/>
              </a:rPr>
              <a:t>les aliments très </a:t>
            </a:r>
            <a:r>
              <a:rPr lang="fr-FR" sz="2400" dirty="0" smtClean="0">
                <a:latin typeface="Arial" pitchFamily="34" charset="0"/>
                <a:cs typeface="Arial" pitchFamily="34" charset="0"/>
              </a:rPr>
              <a:t>salés: les charcuteries...; </a:t>
            </a:r>
          </a:p>
          <a:p>
            <a:r>
              <a:rPr lang="fr-FR" sz="2400" dirty="0" smtClean="0">
                <a:latin typeface="Arial" pitchFamily="34" charset="0"/>
                <a:cs typeface="Arial" pitchFamily="34" charset="0"/>
              </a:rPr>
              <a:t>les </a:t>
            </a:r>
            <a:r>
              <a:rPr lang="fr-FR" sz="2400" dirty="0">
                <a:latin typeface="Arial" pitchFamily="34" charset="0"/>
                <a:cs typeface="Arial" pitchFamily="34" charset="0"/>
              </a:rPr>
              <a:t>fritures, les sauces </a:t>
            </a:r>
            <a:r>
              <a:rPr lang="fr-FR" sz="2400" dirty="0" smtClean="0">
                <a:latin typeface="Arial" pitchFamily="34" charset="0"/>
                <a:cs typeface="Arial" pitchFamily="34" charset="0"/>
              </a:rPr>
              <a:t>sont </a:t>
            </a:r>
            <a:r>
              <a:rPr lang="fr-FR" sz="2400" b="1" u="sng" dirty="0" smtClean="0">
                <a:solidFill>
                  <a:schemeClr val="accent5">
                    <a:lumMod val="40000"/>
                    <a:lumOff val="60000"/>
                  </a:schemeClr>
                </a:solidFill>
                <a:latin typeface="Arial" pitchFamily="34" charset="0"/>
                <a:cs typeface="Arial" pitchFamily="34" charset="0"/>
              </a:rPr>
              <a:t>déconseillés</a:t>
            </a:r>
            <a:r>
              <a:rPr lang="fr-FR" sz="2400" dirty="0">
                <a:latin typeface="Arial" pitchFamily="34" charset="0"/>
                <a:cs typeface="Arial" pitchFamily="34" charset="0"/>
              </a:rPr>
              <a:t>;</a:t>
            </a:r>
            <a:endParaRPr lang="fr-FR" sz="2400" dirty="0" smtClean="0">
              <a:latin typeface="Arial" pitchFamily="34" charset="0"/>
              <a:cs typeface="Arial" pitchFamily="34" charset="0"/>
            </a:endParaRPr>
          </a:p>
          <a:p>
            <a:r>
              <a:rPr lang="fr-FR" sz="2400" dirty="0" smtClean="0">
                <a:latin typeface="Arial" pitchFamily="34" charset="0"/>
                <a:cs typeface="Arial" pitchFamily="34" charset="0"/>
              </a:rPr>
              <a:t> </a:t>
            </a:r>
            <a:r>
              <a:rPr lang="fr-FR" sz="2400" dirty="0">
                <a:latin typeface="Arial" pitchFamily="34" charset="0"/>
                <a:cs typeface="Arial" pitchFamily="34" charset="0"/>
              </a:rPr>
              <a:t>Certains produits dits </a:t>
            </a:r>
            <a:r>
              <a:rPr lang="fr-FR" sz="2400" dirty="0">
                <a:solidFill>
                  <a:schemeClr val="accent5">
                    <a:lumMod val="40000"/>
                    <a:lumOff val="60000"/>
                  </a:schemeClr>
                </a:solidFill>
                <a:latin typeface="Arial" pitchFamily="34" charset="0"/>
                <a:cs typeface="Arial" pitchFamily="34" charset="0"/>
              </a:rPr>
              <a:t>« </a:t>
            </a:r>
            <a:r>
              <a:rPr lang="fr-FR" sz="2400" b="1" dirty="0">
                <a:solidFill>
                  <a:schemeClr val="accent5">
                    <a:lumMod val="40000"/>
                    <a:lumOff val="60000"/>
                  </a:schemeClr>
                </a:solidFill>
                <a:latin typeface="Arial" pitchFamily="34" charset="0"/>
                <a:cs typeface="Arial" pitchFamily="34" charset="0"/>
              </a:rPr>
              <a:t>sans sucre </a:t>
            </a:r>
            <a:r>
              <a:rPr lang="fr-FR" sz="2400" dirty="0">
                <a:solidFill>
                  <a:schemeClr val="accent5">
                    <a:lumMod val="40000"/>
                    <a:lumOff val="60000"/>
                  </a:schemeClr>
                </a:solidFill>
                <a:latin typeface="Arial" pitchFamily="34" charset="0"/>
                <a:cs typeface="Arial" pitchFamily="34" charset="0"/>
              </a:rPr>
              <a:t>»</a:t>
            </a:r>
            <a:r>
              <a:rPr lang="fr-FR" sz="2400" dirty="0">
                <a:latin typeface="Arial" pitchFamily="34" charset="0"/>
                <a:cs typeface="Arial" pitchFamily="34" charset="0"/>
              </a:rPr>
              <a:t> contiennent presque autant de sucre que les produits </a:t>
            </a:r>
            <a:r>
              <a:rPr lang="fr-FR" sz="2400" dirty="0" smtClean="0">
                <a:latin typeface="Arial" pitchFamily="34" charset="0"/>
                <a:cs typeface="Arial" pitchFamily="34" charset="0"/>
              </a:rPr>
              <a:t>standards; </a:t>
            </a:r>
            <a:r>
              <a:rPr lang="fr-FR" sz="2400" dirty="0">
                <a:latin typeface="Arial" pitchFamily="34" charset="0"/>
                <a:cs typeface="Arial" pitchFamily="34" charset="0"/>
              </a:rPr>
              <a:t>C'est le cas généralement la confiture sans sucre ou encore du </a:t>
            </a:r>
            <a:r>
              <a:rPr lang="fr-FR" sz="2400" dirty="0" smtClean="0">
                <a:latin typeface="Arial" pitchFamily="34" charset="0"/>
                <a:cs typeface="Arial" pitchFamily="34" charset="0"/>
              </a:rPr>
              <a:t>chocolat « </a:t>
            </a:r>
            <a:r>
              <a:rPr lang="fr-FR" sz="2400" dirty="0">
                <a:latin typeface="Arial" pitchFamily="34" charset="0"/>
                <a:cs typeface="Arial" pitchFamily="34" charset="0"/>
              </a:rPr>
              <a:t>light ». </a:t>
            </a:r>
          </a:p>
        </p:txBody>
      </p:sp>
    </p:spTree>
    <p:extLst>
      <p:ext uri="{BB962C8B-B14F-4D97-AF65-F5344CB8AC3E}">
        <p14:creationId xmlns:p14="http://schemas.microsoft.com/office/powerpoint/2010/main" val="223897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down)">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ipe(down)">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3200" b="1" u="sng" dirty="0" smtClean="0">
                <a:latin typeface="Algerian" pitchFamily="82" charset="0"/>
              </a:rPr>
              <a:t>Le pyramide alimentaire</a:t>
            </a:r>
            <a:endParaRPr lang="fr-FR" sz="3200" b="1" u="sng" dirty="0">
              <a:latin typeface="Algerian" pitchFamily="82"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556792"/>
            <a:ext cx="8640960" cy="5184576"/>
          </a:xfrm>
        </p:spPr>
      </p:pic>
      <p:sp>
        <p:nvSpPr>
          <p:cNvPr id="5" name="Rectangle 4"/>
          <p:cNvSpPr/>
          <p:nvPr/>
        </p:nvSpPr>
        <p:spPr>
          <a:xfrm>
            <a:off x="1403648" y="2538582"/>
            <a:ext cx="1008112" cy="11772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63282104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fr-FR" sz="3200" u="sng" dirty="0">
                <a:latin typeface="Algerian" pitchFamily="82" charset="0"/>
              </a:rPr>
              <a:t>À quoi sert de bien manger pour une personne </a:t>
            </a:r>
            <a:r>
              <a:rPr lang="fr-FR" sz="3200" u="sng" dirty="0" smtClean="0">
                <a:latin typeface="Algerian" pitchFamily="82" charset="0"/>
              </a:rPr>
              <a:t>diabétique?</a:t>
            </a:r>
            <a:endParaRPr lang="fr-FR" sz="3200" u="sng" dirty="0">
              <a:latin typeface="Algerian" pitchFamily="82" charset="0"/>
            </a:endParaRPr>
          </a:p>
        </p:txBody>
      </p:sp>
      <p:sp>
        <p:nvSpPr>
          <p:cNvPr id="3" name="Espace réservé du contenu 2"/>
          <p:cNvSpPr>
            <a:spLocks noGrp="1"/>
          </p:cNvSpPr>
          <p:nvPr>
            <p:ph idx="1"/>
          </p:nvPr>
        </p:nvSpPr>
        <p:spPr/>
        <p:txBody>
          <a:bodyPr>
            <a:normAutofit/>
          </a:bodyPr>
          <a:lstStyle/>
          <a:p>
            <a:pPr marL="64008" indent="0">
              <a:buNone/>
            </a:pPr>
            <a:r>
              <a:rPr lang="fr-FR" sz="2400" dirty="0" smtClean="0">
                <a:latin typeface="Arial" pitchFamily="34" charset="0"/>
                <a:cs typeface="Arial" pitchFamily="34" charset="0"/>
              </a:rPr>
              <a:t>Une </a:t>
            </a:r>
            <a:r>
              <a:rPr lang="fr-FR" sz="2400" dirty="0">
                <a:latin typeface="Arial" pitchFamily="34" charset="0"/>
                <a:cs typeface="Arial" pitchFamily="34" charset="0"/>
              </a:rPr>
              <a:t>bonne alimentation permet :</a:t>
            </a:r>
          </a:p>
          <a:p>
            <a:r>
              <a:rPr lang="fr-FR" sz="2400" dirty="0">
                <a:latin typeface="Arial" pitchFamily="34" charset="0"/>
                <a:cs typeface="Arial" pitchFamily="34" charset="0"/>
              </a:rPr>
              <a:t>De mieux contrôler </a:t>
            </a:r>
            <a:r>
              <a:rPr lang="fr-FR" sz="2400" dirty="0" smtClean="0">
                <a:latin typeface="Arial" pitchFamily="34" charset="0"/>
                <a:cs typeface="Arial" pitchFamily="34" charset="0"/>
              </a:rPr>
              <a:t>la </a:t>
            </a:r>
            <a:r>
              <a:rPr lang="fr-FR" sz="2400" dirty="0" smtClean="0">
                <a:solidFill>
                  <a:schemeClr val="accent5">
                    <a:lumMod val="40000"/>
                    <a:lumOff val="60000"/>
                  </a:schemeClr>
                </a:solidFill>
                <a:latin typeface="Arial" pitchFamily="34" charset="0"/>
                <a:cs typeface="Arial" pitchFamily="34" charset="0"/>
              </a:rPr>
              <a:t>glycémie</a:t>
            </a:r>
            <a:r>
              <a:rPr lang="fr-FR" sz="2400" dirty="0">
                <a:latin typeface="Arial" pitchFamily="34" charset="0"/>
                <a:cs typeface="Arial" pitchFamily="34" charset="0"/>
              </a:rPr>
              <a:t>, </a:t>
            </a:r>
            <a:r>
              <a:rPr lang="fr-FR" sz="2400" dirty="0" smtClean="0">
                <a:latin typeface="Arial" pitchFamily="34" charset="0"/>
                <a:cs typeface="Arial" pitchFamily="34" charset="0"/>
              </a:rPr>
              <a:t>la </a:t>
            </a:r>
            <a:r>
              <a:rPr lang="fr-FR" sz="2400" dirty="0" smtClean="0">
                <a:solidFill>
                  <a:schemeClr val="accent5">
                    <a:lumMod val="40000"/>
                    <a:lumOff val="60000"/>
                  </a:schemeClr>
                </a:solidFill>
                <a:latin typeface="Arial" pitchFamily="34" charset="0"/>
                <a:cs typeface="Arial" pitchFamily="34" charset="0"/>
              </a:rPr>
              <a:t>tension </a:t>
            </a:r>
            <a:r>
              <a:rPr lang="fr-FR" sz="2400" dirty="0">
                <a:solidFill>
                  <a:schemeClr val="accent5">
                    <a:lumMod val="40000"/>
                    <a:lumOff val="60000"/>
                  </a:schemeClr>
                </a:solidFill>
                <a:latin typeface="Arial" pitchFamily="34" charset="0"/>
                <a:cs typeface="Arial" pitchFamily="34" charset="0"/>
              </a:rPr>
              <a:t>artérielle</a:t>
            </a:r>
            <a:r>
              <a:rPr lang="fr-FR" sz="2400" dirty="0">
                <a:latin typeface="Arial" pitchFamily="34" charset="0"/>
                <a:cs typeface="Arial" pitchFamily="34" charset="0"/>
              </a:rPr>
              <a:t> et </a:t>
            </a:r>
            <a:r>
              <a:rPr lang="fr-FR" sz="2400" dirty="0" smtClean="0">
                <a:latin typeface="Arial" pitchFamily="34" charset="0"/>
                <a:cs typeface="Arial" pitchFamily="34" charset="0"/>
              </a:rPr>
              <a:t>le bilan </a:t>
            </a:r>
            <a:r>
              <a:rPr lang="fr-FR" sz="2400" dirty="0">
                <a:solidFill>
                  <a:schemeClr val="accent5">
                    <a:lumMod val="40000"/>
                    <a:lumOff val="60000"/>
                  </a:schemeClr>
                </a:solidFill>
                <a:latin typeface="Arial" pitchFamily="34" charset="0"/>
                <a:cs typeface="Arial" pitchFamily="34" charset="0"/>
              </a:rPr>
              <a:t>lipidique</a:t>
            </a:r>
            <a:r>
              <a:rPr lang="fr-FR" sz="2400" dirty="0">
                <a:latin typeface="Arial" pitchFamily="34" charset="0"/>
                <a:cs typeface="Arial" pitchFamily="34" charset="0"/>
              </a:rPr>
              <a:t> (cholestérol et triglycérides);</a:t>
            </a:r>
          </a:p>
          <a:p>
            <a:r>
              <a:rPr lang="fr-FR" sz="2400" dirty="0">
                <a:latin typeface="Arial" pitchFamily="34" charset="0"/>
                <a:cs typeface="Arial" pitchFamily="34" charset="0"/>
              </a:rPr>
              <a:t>D’agir sur </a:t>
            </a:r>
            <a:r>
              <a:rPr lang="fr-FR" sz="2400" dirty="0">
                <a:solidFill>
                  <a:schemeClr val="accent5">
                    <a:lumMod val="40000"/>
                    <a:lumOff val="60000"/>
                  </a:schemeClr>
                </a:solidFill>
                <a:latin typeface="Arial" pitchFamily="34" charset="0"/>
                <a:cs typeface="Arial" pitchFamily="34" charset="0"/>
              </a:rPr>
              <a:t>l’excès de poids</a:t>
            </a:r>
            <a:r>
              <a:rPr lang="fr-FR" sz="2400" dirty="0">
                <a:latin typeface="Arial" pitchFamily="34" charset="0"/>
                <a:cs typeface="Arial" pitchFamily="34" charset="0"/>
              </a:rPr>
              <a:t>;</a:t>
            </a:r>
          </a:p>
          <a:p>
            <a:r>
              <a:rPr lang="fr-FR" sz="2400" dirty="0" smtClean="0">
                <a:latin typeface="Arial" pitchFamily="34" charset="0"/>
                <a:cs typeface="Arial" pitchFamily="34" charset="0"/>
              </a:rPr>
              <a:t>De </a:t>
            </a:r>
            <a:r>
              <a:rPr lang="fr-FR" sz="2400" dirty="0">
                <a:latin typeface="Arial" pitchFamily="34" charset="0"/>
                <a:cs typeface="Arial" pitchFamily="34" charset="0"/>
              </a:rPr>
              <a:t>combler </a:t>
            </a:r>
            <a:r>
              <a:rPr lang="fr-FR" sz="2400" dirty="0" smtClean="0">
                <a:latin typeface="Arial" pitchFamily="34" charset="0"/>
                <a:cs typeface="Arial" pitchFamily="34" charset="0"/>
              </a:rPr>
              <a:t>le besoins </a:t>
            </a:r>
            <a:r>
              <a:rPr lang="fr-FR" sz="2400" dirty="0">
                <a:latin typeface="Arial" pitchFamily="34" charset="0"/>
                <a:cs typeface="Arial" pitchFamily="34" charset="0"/>
              </a:rPr>
              <a:t>en énergie, vitamines et minéraux;</a:t>
            </a:r>
          </a:p>
          <a:p>
            <a:endParaRPr lang="fr-FR" sz="2400" dirty="0">
              <a:solidFill>
                <a:schemeClr val="accent5">
                  <a:lumMod val="40000"/>
                  <a:lumOff val="60000"/>
                </a:schemeClr>
              </a:solidFill>
              <a:latin typeface="Arial" pitchFamily="34" charset="0"/>
              <a:cs typeface="Arial" pitchFamily="34" charset="0"/>
            </a:endParaRPr>
          </a:p>
        </p:txBody>
      </p:sp>
    </p:spTree>
    <p:extLst>
      <p:ext uri="{BB962C8B-B14F-4D97-AF65-F5344CB8AC3E}">
        <p14:creationId xmlns:p14="http://schemas.microsoft.com/office/powerpoint/2010/main" val="329975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down)">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3200" b="1" u="sng" dirty="0" smtClean="0">
                <a:latin typeface="Algerian" pitchFamily="82" charset="0"/>
              </a:rPr>
              <a:t>conclusion</a:t>
            </a:r>
            <a:endParaRPr lang="fr-FR" sz="3200" b="1" u="sng" dirty="0">
              <a:latin typeface="Algerian" pitchFamily="82" charset="0"/>
            </a:endParaRPr>
          </a:p>
        </p:txBody>
      </p:sp>
      <p:sp>
        <p:nvSpPr>
          <p:cNvPr id="3" name="Espace réservé du contenu 2"/>
          <p:cNvSpPr>
            <a:spLocks noGrp="1"/>
          </p:cNvSpPr>
          <p:nvPr>
            <p:ph idx="1"/>
          </p:nvPr>
        </p:nvSpPr>
        <p:spPr/>
        <p:txBody>
          <a:bodyPr>
            <a:normAutofit/>
          </a:bodyPr>
          <a:lstStyle/>
          <a:p>
            <a:r>
              <a:rPr lang="fr-FR" sz="2400" dirty="0">
                <a:solidFill>
                  <a:schemeClr val="accent2">
                    <a:lumMod val="60000"/>
                    <a:lumOff val="40000"/>
                  </a:schemeClr>
                </a:solidFill>
                <a:latin typeface="Arial" pitchFamily="34" charset="0"/>
                <a:cs typeface="Arial" pitchFamily="34" charset="0"/>
              </a:rPr>
              <a:t>L’alimentation joue un rôle essentiel </a:t>
            </a:r>
            <a:r>
              <a:rPr lang="fr-FR" sz="2400" dirty="0">
                <a:latin typeface="Arial" pitchFamily="34" charset="0"/>
                <a:cs typeface="Arial" pitchFamily="34" charset="0"/>
              </a:rPr>
              <a:t>chez les </a:t>
            </a:r>
            <a:r>
              <a:rPr lang="fr-FR" sz="2400" dirty="0" smtClean="0">
                <a:latin typeface="Arial" pitchFamily="34" charset="0"/>
                <a:cs typeface="Arial" pitchFamily="34" charset="0"/>
              </a:rPr>
              <a:t>personnes</a:t>
            </a:r>
            <a:r>
              <a:rPr lang="fr-FR" sz="2400" dirty="0">
                <a:latin typeface="Arial" pitchFamily="34" charset="0"/>
                <a:cs typeface="Arial" pitchFamily="34" charset="0"/>
              </a:rPr>
              <a:t> </a:t>
            </a:r>
            <a:r>
              <a:rPr lang="fr-FR" sz="2400" dirty="0" smtClean="0">
                <a:latin typeface="Arial" pitchFamily="34" charset="0"/>
                <a:cs typeface="Arial" pitchFamily="34" charset="0"/>
              </a:rPr>
              <a:t>diabétiques</a:t>
            </a:r>
            <a:r>
              <a:rPr lang="fr-FR" sz="2400" dirty="0">
                <a:latin typeface="Arial" pitchFamily="34" charset="0"/>
                <a:cs typeface="Arial" pitchFamily="34" charset="0"/>
              </a:rPr>
              <a:t>, car elle permet d’optimiser le contrôle de la </a:t>
            </a:r>
            <a:r>
              <a:rPr lang="fr-FR" sz="2400" dirty="0" smtClean="0">
                <a:latin typeface="Arial" pitchFamily="34" charset="0"/>
                <a:cs typeface="Arial" pitchFamily="34" charset="0"/>
              </a:rPr>
              <a:t>glycémie, de </a:t>
            </a:r>
            <a:r>
              <a:rPr lang="fr-FR" sz="2400" dirty="0">
                <a:latin typeface="Arial" pitchFamily="34" charset="0"/>
                <a:cs typeface="Arial" pitchFamily="34" charset="0"/>
              </a:rPr>
              <a:t>la tension artérielle et du bilan lipidique, d’agir sur l’excès </a:t>
            </a:r>
            <a:r>
              <a:rPr lang="fr-FR" sz="2400" dirty="0" smtClean="0">
                <a:latin typeface="Arial" pitchFamily="34" charset="0"/>
                <a:cs typeface="Arial" pitchFamily="34" charset="0"/>
              </a:rPr>
              <a:t>de poids</a:t>
            </a:r>
            <a:r>
              <a:rPr lang="fr-FR" sz="2400" dirty="0">
                <a:latin typeface="Arial" pitchFamily="34" charset="0"/>
                <a:cs typeface="Arial" pitchFamily="34" charset="0"/>
              </a:rPr>
              <a:t>, en plus de favoriser </a:t>
            </a:r>
            <a:r>
              <a:rPr lang="fr-FR" sz="2400" b="1" dirty="0">
                <a:latin typeface="Arial" pitchFamily="34" charset="0"/>
                <a:cs typeface="Arial" pitchFamily="34" charset="0"/>
              </a:rPr>
              <a:t>le bien-être</a:t>
            </a:r>
            <a:r>
              <a:rPr lang="fr-FR" sz="2400" dirty="0">
                <a:latin typeface="Arial" pitchFamily="34" charset="0"/>
                <a:cs typeface="Arial" pitchFamily="34" charset="0"/>
              </a:rPr>
              <a:t>. Adapter votre </a:t>
            </a:r>
            <a:r>
              <a:rPr lang="fr-FR" sz="2400" dirty="0" smtClean="0">
                <a:latin typeface="Arial" pitchFamily="34" charset="0"/>
                <a:cs typeface="Arial" pitchFamily="34" charset="0"/>
              </a:rPr>
              <a:t>alimentation en </a:t>
            </a:r>
            <a:r>
              <a:rPr lang="fr-FR" sz="2400" dirty="0">
                <a:latin typeface="Arial" pitchFamily="34" charset="0"/>
                <a:cs typeface="Arial" pitchFamily="34" charset="0"/>
              </a:rPr>
              <a:t>fonction de vos besoins, de votre niveau d’activité physique et </a:t>
            </a:r>
            <a:r>
              <a:rPr lang="fr-FR" sz="2400" dirty="0" smtClean="0">
                <a:latin typeface="Arial" pitchFamily="34" charset="0"/>
                <a:cs typeface="Arial" pitchFamily="34" charset="0"/>
              </a:rPr>
              <a:t>de votre médication.</a:t>
            </a:r>
          </a:p>
        </p:txBody>
      </p:sp>
    </p:spTree>
    <p:extLst>
      <p:ext uri="{BB962C8B-B14F-4D97-AF65-F5344CB8AC3E}">
        <p14:creationId xmlns:p14="http://schemas.microsoft.com/office/powerpoint/2010/main" val="45867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10406" y="1135453"/>
            <a:ext cx="5676239" cy="1436291"/>
          </a:xfrm>
          <a:prstGeom prst="rect">
            <a:avLst/>
          </a:prstGeom>
          <a:noFill/>
          <a:ln>
            <a:noFill/>
          </a:ln>
        </p:spPr>
        <p:txBody>
          <a:bodyPr wrap="square"/>
          <a:lstStyle>
            <a:lvl1pPr lvl="0" rtl="0">
              <a:defRPr/>
            </a:lvl1pPr>
          </a:lstStyle>
          <a:p>
            <a:pPr lvl="0" algn="r" rtl="0"/>
            <a:r>
              <a:rPr lang="fr" sz="4800" b="1" dirty="0">
                <a:solidFill>
                  <a:schemeClr val="tx1">
                    <a:lumMod val="75000"/>
                    <a:lumOff val="25000"/>
                  </a:schemeClr>
                </a:solidFill>
                <a:effectLst>
                  <a:outerShdw blurRad="38100" dist="38100" dir="2700000" algn="tl">
                    <a:srgbClr val="000000">
                      <a:alpha val="43137"/>
                    </a:srgbClr>
                  </a:outerShdw>
                </a:effectLst>
                <a:latin typeface="Castellar" pitchFamily="18" charset="0"/>
              </a:rPr>
              <a:t>L'ostéoporose</a:t>
            </a:r>
          </a:p>
        </p:txBody>
      </p:sp>
      <p:pic>
        <p:nvPicPr>
          <p:cNvPr id="4" name="Picture 3"/>
          <p:cNvPicPr/>
          <p:nvPr/>
        </p:nvPicPr>
        <p:blipFill>
          <a:blip r:embed="rId3"/>
          <a:srcRect/>
          <a:stretch>
            <a:fillRect/>
          </a:stretch>
        </p:blipFill>
        <p:spPr>
          <a:xfrm>
            <a:off x="269861" y="88381"/>
            <a:ext cx="1214446" cy="1809763"/>
          </a:xfrm>
          <a:prstGeom prst="rect">
            <a:avLst/>
          </a:prstGeom>
          <a:noFill/>
          <a:ln>
            <a:noFill/>
          </a:ln>
          <a:effectLst>
            <a:outerShdw blurRad="50800" dist="38094" dir="10800000" algn="ctr">
              <a:srgbClr val="000000">
                <a:alpha val="40000"/>
              </a:srgbClr>
            </a:outerShdw>
          </a:effectLst>
        </p:spPr>
      </p:pic>
      <p:pic>
        <p:nvPicPr>
          <p:cNvPr id="5" name="Picture 4"/>
          <p:cNvPicPr/>
          <p:nvPr/>
        </p:nvPicPr>
        <p:blipFill>
          <a:blip r:embed="rId3"/>
          <a:srcRect/>
          <a:stretch>
            <a:fillRect/>
          </a:stretch>
        </p:blipFill>
        <p:spPr>
          <a:xfrm>
            <a:off x="7717752" y="37337"/>
            <a:ext cx="1214446" cy="1809763"/>
          </a:xfrm>
          <a:prstGeom prst="rect">
            <a:avLst/>
          </a:prstGeom>
          <a:noFill/>
          <a:ln>
            <a:noFill/>
          </a:ln>
          <a:effectLst>
            <a:outerShdw blurRad="50800" dist="38094" dir="10800000" algn="ctr">
              <a:srgbClr val="000000">
                <a:alpha val="40000"/>
              </a:srgbClr>
            </a:outerShdw>
          </a:effectLst>
        </p:spPr>
      </p:pic>
      <p:sp>
        <p:nvSpPr>
          <p:cNvPr id="7" name="TextBox 6"/>
          <p:cNvSpPr txBox="1"/>
          <p:nvPr/>
        </p:nvSpPr>
        <p:spPr>
          <a:xfrm>
            <a:off x="205627" y="6129927"/>
            <a:ext cx="5455166" cy="1693335"/>
          </a:xfrm>
          <a:prstGeom prst="rect">
            <a:avLst/>
          </a:prstGeom>
        </p:spPr>
        <p:txBody>
          <a:bodyPr/>
          <a:lstStyle>
            <a:lvl1pPr lvl="0" indent="-171450" rtl="0">
              <a:defRPr/>
            </a:lvl1pPr>
          </a:lstStyle>
          <a:p>
            <a:pPr lvl="0" rtl="0"/>
            <a:r>
              <a:rPr lang="fr" sz="2200">
                <a:solidFill>
                  <a:srgbClr val="005800"/>
                </a:solidFill>
                <a:latin typeface="Noto Serif"/>
              </a:rPr>
              <a:t>Module</a:t>
            </a:r>
            <a:r>
              <a:rPr lang="fr" sz="2200">
                <a:solidFill>
                  <a:srgbClr val="0000FF"/>
                </a:solidFill>
                <a:latin typeface="Noto Serif"/>
              </a:rPr>
              <a:t> : </a:t>
            </a:r>
            <a:r>
              <a:rPr lang="fr" sz="2000">
                <a:solidFill>
                  <a:srgbClr val="002060"/>
                </a:solidFill>
                <a:latin typeface="Noto Serif"/>
              </a:rPr>
              <a:t>Alimentation et Santé</a:t>
            </a:r>
          </a:p>
        </p:txBody>
      </p:sp>
    </p:spTree>
    <p:extLst>
      <p:ext uri="{BB962C8B-B14F-4D97-AF65-F5344CB8AC3E}">
        <p14:creationId xmlns:p14="http://schemas.microsoft.com/office/powerpoint/2010/main" val="144989185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2078790" y="170147"/>
            <a:ext cx="7524329" cy="1179288"/>
          </a:xfrm>
          <a:prstGeom prst="rect">
            <a:avLst/>
          </a:prstGeom>
        </p:spPr>
        <p:txBody>
          <a:bodyPr/>
          <a:lstStyle>
            <a:lvl1pPr lvl="0" rtl="0">
              <a:defRPr/>
            </a:lvl1pPr>
          </a:lstStyle>
          <a:p>
            <a:pPr lvl="0" rtl="0"/>
            <a:r>
              <a:rPr lang="fr" sz="2800">
                <a:solidFill>
                  <a:srgbClr val="22B982"/>
                </a:solidFill>
                <a:latin typeface="Carrois Gothic SC"/>
              </a:rPr>
              <a:t>Plan de travail</a:t>
            </a:r>
          </a:p>
        </p:txBody>
      </p:sp>
      <p:sp>
        <p:nvSpPr>
          <p:cNvPr id="3" name="Text Placeholder 2"/>
          <p:cNvSpPr txBox="1">
            <a:spLocks noGrp="1"/>
          </p:cNvSpPr>
          <p:nvPr>
            <p:ph type="body" idx="10"/>
          </p:nvPr>
        </p:nvSpPr>
        <p:spPr>
          <a:xfrm>
            <a:off x="2117588" y="1283188"/>
            <a:ext cx="6976534" cy="4930123"/>
          </a:xfrm>
          <a:prstGeom prst="rect">
            <a:avLst/>
          </a:prstGeom>
        </p:spPr>
        <p:txBody>
          <a:bodyPr/>
          <a:lstStyle>
            <a:lvl1pPr lvl="0" rtl="0">
              <a:defRPr/>
            </a:lvl1pPr>
          </a:lstStyle>
          <a:p>
            <a:pPr lvl="0" rtl="0"/>
            <a:r>
              <a:rPr lang="fr" sz="2200">
                <a:latin typeface="Roboto Condensed"/>
              </a:rPr>
              <a:t>Introduction.</a:t>
            </a:r>
          </a:p>
          <a:p>
            <a:pPr lvl="0" rtl="0"/>
            <a:r>
              <a:rPr lang="fr" sz="2200">
                <a:latin typeface="Roboto Condensed"/>
              </a:rPr>
              <a:t>Définition.</a:t>
            </a:r>
          </a:p>
          <a:p>
            <a:pPr lvl="0" rtl="0"/>
            <a:r>
              <a:rPr lang="fr" sz="2200">
                <a:latin typeface="Roboto Condensed"/>
              </a:rPr>
              <a:t>Groupe vulnérable.</a:t>
            </a:r>
          </a:p>
          <a:p>
            <a:pPr lvl="0" rtl="0"/>
            <a:r>
              <a:rPr lang="fr" sz="2200">
                <a:latin typeface="Roboto Condensed"/>
              </a:rPr>
              <a:t>Comment renforcer les os ?!.</a:t>
            </a:r>
          </a:p>
          <a:p>
            <a:pPr lvl="0" rtl="0"/>
            <a:r>
              <a:rPr lang="fr" sz="2200">
                <a:latin typeface="Roboto Condensed"/>
              </a:rPr>
              <a:t>Diagnostic.</a:t>
            </a:r>
          </a:p>
          <a:p>
            <a:pPr lvl="0" rtl="0"/>
            <a:r>
              <a:rPr lang="fr" sz="2200">
                <a:latin typeface="Roboto Condensed"/>
              </a:rPr>
              <a:t>Traitement.</a:t>
            </a:r>
          </a:p>
          <a:p>
            <a:pPr lvl="0" rtl="0"/>
            <a:r>
              <a:rPr lang="fr" sz="2200">
                <a:latin typeface="Roboto Condensed"/>
              </a:rPr>
              <a:t>Traitement non pharmacologique.</a:t>
            </a:r>
          </a:p>
          <a:p>
            <a:pPr lvl="0" rtl="0"/>
            <a:r>
              <a:rPr lang="fr" sz="2200">
                <a:latin typeface="Roboto Condensed"/>
              </a:rPr>
              <a:t>Pharmacothérapie.</a:t>
            </a:r>
          </a:p>
          <a:p>
            <a:pPr lvl="0" rtl="0"/>
            <a:r>
              <a:rPr lang="fr" sz="2200">
                <a:latin typeface="Roboto Condensed"/>
              </a:rPr>
              <a:t>conclusion.</a:t>
            </a:r>
          </a:p>
          <a:p>
            <a:pPr lvl="0" rtl="0"/>
            <a:endParaRPr/>
          </a:p>
        </p:txBody>
      </p:sp>
    </p:spTree>
    <p:extLst>
      <p:ext uri="{BB962C8B-B14F-4D97-AF65-F5344CB8AC3E}">
        <p14:creationId xmlns:p14="http://schemas.microsoft.com/office/powerpoint/2010/main" val="128530195"/>
      </p:ext>
    </p:extLst>
  </p:cSld>
  <p:clrMapOvr>
    <a:masterClrMapping/>
  </p:clrMapOvr>
  <p:transition>
    <p:wipe dir="d"/>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0"/>
          </p:nvPr>
        </p:nvSpPr>
        <p:spPr>
          <a:xfrm>
            <a:off x="278348" y="1339093"/>
            <a:ext cx="8496945" cy="5219372"/>
          </a:xfrm>
          <a:prstGeom prst="rect">
            <a:avLst/>
          </a:prstGeom>
        </p:spPr>
        <p:txBody>
          <a:bodyPr/>
          <a:lstStyle>
            <a:lvl1pPr lvl="0" rtl="0">
              <a:defRPr/>
            </a:lvl1pPr>
          </a:lstStyle>
          <a:p>
            <a:pPr marL="228600" lvl="0" indent="-230188" rtl="0">
              <a:buFont typeface="Arial"/>
              <a:buChar char="•"/>
            </a:pPr>
            <a:r>
              <a:rPr sz="2400" b="0" i="0">
                <a:latin typeface="Roboto Condensed"/>
              </a:rPr>
              <a:t>D</a:t>
            </a:r>
            <a:r>
              <a:rPr sz="2600" b="0" i="0">
                <a:latin typeface="Roboto Condensed"/>
              </a:rPr>
              <a:t>ans la vie moderne, avec tous les environnements modernes de comportement alimentaire et les facteurs environnementaux de l'ostéoporose est entrée dans la liste des maladies qui sont devenues inquiétude plus avancées sur la vie humaine par jour, d'autant plus que la maladie se glissa dans l'os sans donner des signaux clairs de son arrivée</a:t>
            </a:r>
            <a:r>
              <a:rPr lang="ar" sz="2600" b="0" i="0" dirty="0">
                <a:latin typeface="Roboto Condensed"/>
              </a:rPr>
              <a:t>.</a:t>
            </a:r>
          </a:p>
        </p:txBody>
      </p:sp>
      <p:sp>
        <p:nvSpPr>
          <p:cNvPr id="3" name="Title 2"/>
          <p:cNvSpPr txBox="1">
            <a:spLocks noGrp="1"/>
          </p:cNvSpPr>
          <p:nvPr>
            <p:ph type="title"/>
          </p:nvPr>
        </p:nvSpPr>
        <p:spPr>
          <a:xfrm>
            <a:off x="522884" y="238206"/>
            <a:ext cx="9144001" cy="1179287"/>
          </a:xfrm>
          <a:prstGeom prst="rect">
            <a:avLst/>
          </a:prstGeom>
        </p:spPr>
        <p:txBody>
          <a:bodyPr/>
          <a:lstStyle>
            <a:lvl1pPr lvl="0" rtl="0">
              <a:defRPr/>
            </a:lvl1pPr>
          </a:lstStyle>
          <a:p>
            <a:pPr lvl="0" rtl="0"/>
            <a:r>
              <a:rPr lang="fr" sz="2800" dirty="0">
                <a:solidFill>
                  <a:srgbClr val="218249"/>
                </a:solidFill>
                <a:latin typeface="Arial"/>
              </a:rPr>
              <a:t>Introduction</a:t>
            </a:r>
            <a:r>
              <a:rPr lang="fr" sz="2800" dirty="0"/>
              <a:t> </a:t>
            </a:r>
          </a:p>
        </p:txBody>
      </p:sp>
      <p:pic>
        <p:nvPicPr>
          <p:cNvPr id="4" name="Picture 3"/>
          <p:cNvPicPr/>
          <p:nvPr/>
        </p:nvPicPr>
        <p:blipFill>
          <a:blip r:embed="rId3"/>
          <a:srcRect/>
          <a:stretch>
            <a:fillRect/>
          </a:stretch>
        </p:blipFill>
        <p:spPr>
          <a:xfrm>
            <a:off x="3481634" y="5217909"/>
            <a:ext cx="4072228" cy="13543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94534143"/>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53040" y="102088"/>
            <a:ext cx="9144001" cy="1179288"/>
          </a:xfrm>
          <a:prstGeom prst="rect">
            <a:avLst/>
          </a:prstGeom>
        </p:spPr>
        <p:txBody>
          <a:bodyPr/>
          <a:lstStyle>
            <a:lvl1pPr lvl="0" rtl="0">
              <a:defRPr/>
            </a:lvl1pPr>
          </a:lstStyle>
          <a:p>
            <a:pPr lvl="0" rtl="0"/>
            <a:r>
              <a:rPr lang="fr" sz="2800" dirty="0">
                <a:solidFill>
                  <a:srgbClr val="218249"/>
                </a:solidFill>
              </a:rPr>
              <a:t>Définition de l'ostéoporose</a:t>
            </a:r>
          </a:p>
        </p:txBody>
      </p:sp>
      <p:sp>
        <p:nvSpPr>
          <p:cNvPr id="3" name="Text Placeholder 2"/>
          <p:cNvSpPr txBox="1">
            <a:spLocks noGrp="1"/>
          </p:cNvSpPr>
          <p:nvPr>
            <p:ph type="body" idx="10"/>
          </p:nvPr>
        </p:nvSpPr>
        <p:spPr>
          <a:xfrm>
            <a:off x="150815" y="1509242"/>
            <a:ext cx="8203620" cy="5559663"/>
          </a:xfrm>
          <a:prstGeom prst="rect">
            <a:avLst/>
          </a:prstGeom>
        </p:spPr>
        <p:txBody>
          <a:bodyPr/>
          <a:lstStyle>
            <a:lvl1pPr lvl="0" rtl="0">
              <a:defRPr/>
            </a:lvl1pPr>
          </a:lstStyle>
          <a:p>
            <a:pPr marL="346075" lvl="0" indent="-347663" rtl="0">
              <a:buFont typeface="Arial"/>
              <a:buChar char="•"/>
            </a:pPr>
            <a:r>
              <a:rPr lang="fr" sz="2600" b="0" dirty="0">
                <a:latin typeface="Roboto Condensed"/>
              </a:rPr>
              <a:t>L'ostéoporose</a:t>
            </a:r>
            <a:r>
              <a:rPr sz="2600" b="0">
                <a:latin typeface="Roboto Condensed"/>
              </a:rPr>
              <a:t> signifie une perte progressive de la masse osseuse, la rendant faible et facilement cassée, ce qu'on appelle «l'ostéoporose» ou voleur silencieux.</a:t>
            </a:r>
          </a:p>
        </p:txBody>
      </p:sp>
      <p:sp>
        <p:nvSpPr>
          <p:cNvPr id="4" name="Oval 3"/>
          <p:cNvSpPr/>
          <p:nvPr/>
        </p:nvSpPr>
        <p:spPr>
          <a:xfrm>
            <a:off x="5616810" y="3942107"/>
            <a:ext cx="2202627" cy="2630165"/>
          </a:xfrm>
          <a:prstGeom prst="ellipse">
            <a:avLst/>
          </a:prstGeom>
          <a:blipFill>
            <a:blip r:embed="rId3"/>
            <a:srcRect/>
            <a:stretch>
              <a:fillRect/>
            </a:stretch>
          </a:blipFill>
          <a:ln w="50800" cap="flat">
            <a:solidFill>
              <a:srgbClr val="90C04A"/>
            </a:solidFill>
          </a:ln>
          <a:effectLst>
            <a:outerShdw blurRad="76200" sy="23000" kx="1200000" algn="ctr">
              <a:srgbClr val="000000">
                <a:alpha val="20000"/>
              </a:srgbClr>
            </a:outerShdw>
          </a:effectLst>
        </p:spPr>
        <p:txBody>
          <a:bodyPr anchor="ctr"/>
          <a:lstStyle>
            <a:lvl1pPr lvl="0" rtl="0">
              <a:defRPr/>
            </a:lvl1pPr>
          </a:lstStyle>
          <a:p>
            <a:pPr lvl="0" algn="ctr" rtl="0"/>
            <a:r>
              <a:rPr lang="fr" dirty="0">
                <a:solidFill>
                  <a:srgbClr val="FFFFFF"/>
                </a:solidFill>
                <a:latin typeface="Arial"/>
              </a:rPr>
              <a:t>normale</a:t>
            </a:r>
          </a:p>
        </p:txBody>
      </p:sp>
      <p:sp>
        <p:nvSpPr>
          <p:cNvPr id="5" name="Oval 4"/>
          <p:cNvSpPr/>
          <p:nvPr/>
        </p:nvSpPr>
        <p:spPr>
          <a:xfrm>
            <a:off x="1355175" y="3942107"/>
            <a:ext cx="2215377" cy="2630165"/>
          </a:xfrm>
          <a:prstGeom prst="ellipse">
            <a:avLst/>
          </a:prstGeom>
          <a:blipFill>
            <a:blip r:embed="rId4"/>
            <a:srcRect/>
            <a:stretch>
              <a:fillRect/>
            </a:stretch>
          </a:blipFill>
          <a:ln w="50800" cap="flat">
            <a:solidFill>
              <a:srgbClr val="90C04A"/>
            </a:solidFill>
          </a:ln>
          <a:effectLst>
            <a:outerShdw blurRad="76200" sy="23000" kx="1200000" algn="ctr">
              <a:srgbClr val="000000">
                <a:alpha val="20000"/>
              </a:srgbClr>
            </a:outerShdw>
          </a:effectLst>
        </p:spPr>
        <p:txBody>
          <a:bodyPr anchor="ctr"/>
          <a:lstStyle>
            <a:lvl1pPr lvl="0" rtl="0">
              <a:defRPr/>
            </a:lvl1pPr>
          </a:lstStyle>
          <a:p>
            <a:pPr lvl="0" algn="ctr" rtl="0"/>
            <a:r>
              <a:rPr lang="fr">
                <a:solidFill>
                  <a:srgbClr val="FFFFFF"/>
                </a:solidFill>
                <a:latin typeface="Arial"/>
              </a:rPr>
              <a:t>ostéoporose</a:t>
            </a:r>
          </a:p>
        </p:txBody>
      </p:sp>
    </p:spTree>
    <p:extLst>
      <p:ext uri="{BB962C8B-B14F-4D97-AF65-F5344CB8AC3E}">
        <p14:creationId xmlns:p14="http://schemas.microsoft.com/office/powerpoint/2010/main" val="2398336819"/>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 calcmode="lin" valueType="num">
                                      <p:cBhvr additive="base">
                                        <p:cTn id="1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4">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16632"/>
            <a:ext cx="9144000" cy="6624736"/>
          </a:xfrm>
        </p:spPr>
        <p:txBody>
          <a:bodyPr>
            <a:normAutofit fontScale="85000" lnSpcReduction="20000"/>
          </a:bodyPr>
          <a:lstStyle/>
          <a:p>
            <a:pPr algn="just"/>
            <a:r>
              <a:rPr lang="fr-FR" dirty="0" smtClean="0"/>
              <a:t>Etant donné que le risque de développer des maladies chroniques peut être réduit à tout âge, il est recommandé à tous, quel que soit l’âge, de manger sainement, de surveiller son poids et de faire de l’exercice. </a:t>
            </a:r>
          </a:p>
          <a:p>
            <a:pPr algn="just"/>
            <a:r>
              <a:rPr lang="fr-FR" dirty="0" smtClean="0"/>
              <a:t> Les facteurs de risque individuels peuvent se combiner avec le temps et constituer un risque global plus élevé de développer des maladies chroniques. Une alimentation peu saine et des habitudes telles que l’abus de télévision, qui se traduit par un faible niveau d’activité physique, augmentent le risque de développer des maladies au début de l’âge adulte). </a:t>
            </a:r>
          </a:p>
          <a:p>
            <a:pPr algn="just"/>
            <a:r>
              <a:rPr lang="fr-FR" dirty="0" smtClean="0"/>
              <a:t> Certains individus sont plus susceptibles de développer des maladies chroniques en raison de facteurs génétiques.</a:t>
            </a:r>
          </a:p>
          <a:p>
            <a:pPr algn="just"/>
            <a:r>
              <a:rPr lang="fr-FR" dirty="0" smtClean="0"/>
              <a:t> Le style de vie le plus propice à une bonne santé combine activité physique, alimentation variée et interactions sociales. De nombreux cas de maladies des artères coronaires, de diabètes, et de cancers pourraient probablement être évités si des mesures sont prises tout au long de la vie pour réduire les facteurs de risque. </a:t>
            </a:r>
            <a:endParaRPr lang="fr-FR" dirty="0"/>
          </a:p>
        </p:txBody>
      </p:sp>
    </p:spTree>
    <p:extLst>
      <p:ext uri="{BB962C8B-B14F-4D97-AF65-F5344CB8AC3E}">
        <p14:creationId xmlns:p14="http://schemas.microsoft.com/office/powerpoint/2010/main" val="233205454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663168" y="170147"/>
            <a:ext cx="9144002" cy="1179287"/>
          </a:xfrm>
          <a:prstGeom prst="rect">
            <a:avLst/>
          </a:prstGeom>
        </p:spPr>
        <p:txBody>
          <a:bodyPr/>
          <a:lstStyle>
            <a:lvl1pPr lvl="0" rtl="0">
              <a:defRPr/>
            </a:lvl1pPr>
          </a:lstStyle>
          <a:p>
            <a:pPr lvl="0" rtl="0"/>
            <a:r>
              <a:rPr lang="fr" sz="2800">
                <a:solidFill>
                  <a:srgbClr val="218249"/>
                </a:solidFill>
                <a:latin typeface="Arial"/>
              </a:rPr>
              <a:t>Maladie silencieuse</a:t>
            </a:r>
          </a:p>
        </p:txBody>
      </p:sp>
      <p:pic>
        <p:nvPicPr>
          <p:cNvPr id="3" name="Picture 2"/>
          <p:cNvPicPr/>
          <p:nvPr/>
        </p:nvPicPr>
        <p:blipFill>
          <a:blip r:embed="rId3"/>
          <a:srcRect/>
          <a:stretch>
            <a:fillRect/>
          </a:stretch>
        </p:blipFill>
        <p:spPr>
          <a:xfrm>
            <a:off x="7139798" y="1735493"/>
            <a:ext cx="1504168" cy="1537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 Placeholder 3"/>
          <p:cNvSpPr txBox="1">
            <a:spLocks noGrp="1"/>
          </p:cNvSpPr>
          <p:nvPr>
            <p:ph type="body" idx="10"/>
          </p:nvPr>
        </p:nvSpPr>
        <p:spPr>
          <a:xfrm>
            <a:off x="-65990" y="1526255"/>
            <a:ext cx="7234374" cy="5100269"/>
          </a:xfrm>
          <a:prstGeom prst="rect">
            <a:avLst/>
          </a:prstGeom>
        </p:spPr>
        <p:txBody>
          <a:bodyPr/>
          <a:lstStyle>
            <a:lvl1pPr lvl="0" rtl="0">
              <a:defRPr/>
            </a:lvl1pPr>
          </a:lstStyle>
          <a:p>
            <a:pPr marL="228600" lvl="0" indent="-230188" rtl="0">
              <a:buFont typeface="Arial"/>
              <a:buChar char="•"/>
            </a:pPr>
            <a:r>
              <a:rPr sz="2600" b="0">
                <a:latin typeface="Roboto Condensed"/>
              </a:rPr>
              <a:t>L'ostéoporose se développe généralement sur plusieurs années, au fur et à mesure que les os deviennent plus minces et fragiles. Les stades précoces de l'ostéoporose sont caractérisés par un manque de douleur ou d'autres symptômes.</a:t>
            </a:r>
          </a:p>
        </p:txBody>
      </p:sp>
    </p:spTree>
    <p:extLst>
      <p:ext uri="{BB962C8B-B14F-4D97-AF65-F5344CB8AC3E}">
        <p14:creationId xmlns:p14="http://schemas.microsoft.com/office/powerpoint/2010/main" val="2172614890"/>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48389" y="102088"/>
            <a:ext cx="9144001" cy="1179288"/>
          </a:xfrm>
          <a:prstGeom prst="rect">
            <a:avLst/>
          </a:prstGeom>
        </p:spPr>
        <p:txBody>
          <a:bodyPr/>
          <a:lstStyle>
            <a:lvl1pPr lvl="0" rtl="0">
              <a:defRPr/>
            </a:lvl1pPr>
          </a:lstStyle>
          <a:p>
            <a:pPr lvl="0" rtl="0"/>
            <a:r>
              <a:rPr sz="2800">
                <a:solidFill>
                  <a:srgbClr val="218249"/>
                </a:solidFill>
              </a:rPr>
              <a:t>Groupe vulnérable</a:t>
            </a:r>
          </a:p>
        </p:txBody>
      </p:sp>
      <p:sp>
        <p:nvSpPr>
          <p:cNvPr id="3" name="Text Placeholder 2"/>
          <p:cNvSpPr txBox="1">
            <a:spLocks noGrp="1"/>
          </p:cNvSpPr>
          <p:nvPr>
            <p:ph type="body" idx="10"/>
          </p:nvPr>
        </p:nvSpPr>
        <p:spPr>
          <a:xfrm>
            <a:off x="278349" y="1407153"/>
            <a:ext cx="7591462" cy="5678767"/>
          </a:xfrm>
          <a:prstGeom prst="rect">
            <a:avLst/>
          </a:prstGeom>
        </p:spPr>
        <p:txBody>
          <a:bodyPr/>
          <a:lstStyle>
            <a:lvl1pPr lvl="0" rtl="0">
              <a:defRPr/>
            </a:lvl1pPr>
          </a:lstStyle>
          <a:p>
            <a:pPr marL="311150" lvl="0" indent="-311150" rtl="0">
              <a:buFont typeface="Arial"/>
              <a:buChar char="•"/>
            </a:pPr>
            <a:r>
              <a:rPr sz="2200" b="0">
                <a:solidFill>
                  <a:srgbClr val="000000"/>
                </a:solidFill>
                <a:latin typeface="Roboto Condensed"/>
              </a:rPr>
              <a:t>Femmes de plus de 65 ans.</a:t>
            </a:r>
            <a:r>
              <a:rPr lang="ar" sz="2200" b="0" dirty="0">
                <a:solidFill>
                  <a:srgbClr val="000000"/>
                </a:solidFill>
                <a:latin typeface="Roboto Condensed"/>
              </a:rPr>
              <a:t>  </a:t>
            </a:r>
          </a:p>
          <a:p>
            <a:pPr marL="311150" lvl="0" indent="-311150" rtl="0">
              <a:buFont typeface="Arial"/>
              <a:buChar char="•"/>
            </a:pPr>
            <a:r>
              <a:rPr sz="2200" b="0">
                <a:solidFill>
                  <a:srgbClr val="000000"/>
                </a:solidFill>
                <a:latin typeface="Roboto Condensed"/>
              </a:rPr>
              <a:t>Les femmes qui ont eu la ménopause avant l'âge de 55 ans.</a:t>
            </a:r>
          </a:p>
          <a:p>
            <a:pPr marL="311150" lvl="0" indent="-311150" rtl="0">
              <a:buFont typeface="Arial"/>
              <a:buChar char="•"/>
            </a:pPr>
            <a:r>
              <a:rPr sz="2200" b="0">
                <a:solidFill>
                  <a:srgbClr val="000000"/>
                </a:solidFill>
                <a:latin typeface="Roboto Condensed"/>
              </a:rPr>
              <a:t>Les hommes ou les femmes qui reçoivent une corticothérapie continue (l'un des effets secondaires des stéroïdes est l'ostéoporose).</a:t>
            </a:r>
          </a:p>
          <a:p>
            <a:pPr marL="311150" lvl="0" indent="-311150" rtl="0">
              <a:buFont typeface="Arial"/>
              <a:buChar char="•"/>
            </a:pPr>
            <a:r>
              <a:rPr sz="2200" b="0">
                <a:solidFill>
                  <a:srgbClr val="000000"/>
                </a:solidFill>
                <a:latin typeface="Roboto Condensed"/>
              </a:rPr>
              <a:t>Personnes dont le poids est inférieur à 50 kg.</a:t>
            </a:r>
          </a:p>
          <a:p>
            <a:pPr marL="311150" lvl="0" indent="-311150" rtl="0">
              <a:buFont typeface="Arial"/>
              <a:buChar char="•"/>
            </a:pPr>
            <a:r>
              <a:rPr sz="2200" b="0">
                <a:solidFill>
                  <a:srgbClr val="000000"/>
                </a:solidFill>
                <a:latin typeface="Roboto Condensed"/>
              </a:rPr>
              <a:t>Hommes âgés de plus de 70 ans</a:t>
            </a:r>
            <a:r>
              <a:rPr lang="ar" sz="2200" b="0" dirty="0">
                <a:solidFill>
                  <a:srgbClr val="000000"/>
                </a:solidFill>
                <a:latin typeface="Roboto Condensed"/>
              </a:rPr>
              <a:t>.</a:t>
            </a:r>
          </a:p>
          <a:p>
            <a:pPr marL="311150" lvl="0" indent="-311150" rtl="0">
              <a:buFont typeface="Arial"/>
              <a:buChar char="•"/>
            </a:pPr>
            <a:r>
              <a:rPr sz="2200" b="0">
                <a:solidFill>
                  <a:srgbClr val="000000"/>
                </a:solidFill>
                <a:latin typeface="Roboto Condensed"/>
              </a:rPr>
              <a:t>Les hommes et les femmes de plus de 50 ans qui ont des fractures à la suite d'un accident.</a:t>
            </a:r>
          </a:p>
        </p:txBody>
      </p:sp>
      <p:pic>
        <p:nvPicPr>
          <p:cNvPr id="4" name="Picture 3"/>
          <p:cNvPicPr/>
          <p:nvPr/>
        </p:nvPicPr>
        <p:blipFill>
          <a:blip r:embed="rId3" cstate="print"/>
          <a:srcRect/>
          <a:stretch>
            <a:fillRect/>
          </a:stretch>
        </p:blipFill>
        <p:spPr>
          <a:xfrm>
            <a:off x="7843274" y="1238236"/>
            <a:ext cx="1300758" cy="2253073"/>
          </a:xfrm>
          <a:prstGeom prst="rect">
            <a:avLst/>
          </a:prstGeom>
        </p:spPr>
      </p:pic>
    </p:spTree>
    <p:extLst>
      <p:ext uri="{BB962C8B-B14F-4D97-AF65-F5344CB8AC3E}">
        <p14:creationId xmlns:p14="http://schemas.microsoft.com/office/powerpoint/2010/main" val="2003729018"/>
      </p:ext>
    </p:extLst>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61142" y="136117"/>
            <a:ext cx="9144000" cy="1179288"/>
          </a:xfrm>
          <a:prstGeom prst="rect">
            <a:avLst/>
          </a:prstGeom>
        </p:spPr>
        <p:txBody>
          <a:bodyPr/>
          <a:lstStyle>
            <a:lvl1pPr lvl="0" rtl="0">
              <a:defRPr/>
            </a:lvl1pPr>
          </a:lstStyle>
          <a:p>
            <a:pPr lvl="0" rtl="0"/>
            <a:r>
              <a:rPr sz="2800">
                <a:solidFill>
                  <a:srgbClr val="218249"/>
                </a:solidFill>
              </a:rPr>
              <a:t>Comment renforcer les os</a:t>
            </a:r>
            <a:r>
              <a:rPr lang="ar" sz="2800">
                <a:solidFill>
                  <a:srgbClr val="218249"/>
                </a:solidFill>
              </a:rPr>
              <a:t> </a:t>
            </a:r>
            <a:r>
              <a:rPr lang="fr" sz="2800">
                <a:solidFill>
                  <a:srgbClr val="218249"/>
                </a:solidFill>
              </a:rPr>
              <a:t>?!</a:t>
            </a:r>
          </a:p>
        </p:txBody>
      </p:sp>
      <p:sp>
        <p:nvSpPr>
          <p:cNvPr id="3" name="Text Placeholder 2"/>
          <p:cNvSpPr txBox="1">
            <a:spLocks noGrp="1"/>
          </p:cNvSpPr>
          <p:nvPr>
            <p:ph type="body" idx="10"/>
          </p:nvPr>
        </p:nvSpPr>
        <p:spPr>
          <a:xfrm>
            <a:off x="23284" y="1237005"/>
            <a:ext cx="8496945" cy="2377927"/>
          </a:xfrm>
          <a:prstGeom prst="rect">
            <a:avLst/>
          </a:prstGeom>
        </p:spPr>
        <p:txBody>
          <a:bodyPr/>
          <a:lstStyle>
            <a:lvl1pPr lvl="0" rtl="0">
              <a:defRPr/>
            </a:lvl1pPr>
          </a:lstStyle>
          <a:p>
            <a:pPr marL="228600" lvl="0" indent="-230188" rtl="0">
              <a:buFont typeface="Arial"/>
              <a:buChar char="•"/>
            </a:pPr>
            <a:r>
              <a:rPr sz="2400" b="0">
                <a:latin typeface="Roboto Condensed"/>
              </a:rPr>
              <a:t>Le moyen le plus simple de prévenir l'ostéoporose est de commencer immédiatement à construire des os solides !! Vous pouvez prendre des mesures pour éviter que vos os ne s'affaiblissent</a:t>
            </a:r>
            <a:r>
              <a:rPr lang="ar" sz="2400" b="0" dirty="0">
                <a:latin typeface="Roboto Condensed"/>
              </a:rPr>
              <a:t> :</a:t>
            </a:r>
          </a:p>
        </p:txBody>
      </p:sp>
      <p:sp>
        <p:nvSpPr>
          <p:cNvPr id="4" name="TextBox 3"/>
          <p:cNvSpPr txBox="1"/>
          <p:nvPr/>
        </p:nvSpPr>
        <p:spPr>
          <a:xfrm>
            <a:off x="741262" y="3356542"/>
            <a:ext cx="8413920" cy="3615985"/>
          </a:xfrm>
          <a:prstGeom prst="rect">
            <a:avLst/>
          </a:prstGeom>
        </p:spPr>
        <p:txBody>
          <a:bodyPr/>
          <a:lstStyle>
            <a:lvl1pPr lvl="0" indent="-171450" rtl="0">
              <a:defRPr/>
            </a:lvl1pPr>
          </a:lstStyle>
          <a:p>
            <a:pPr marL="311150" lvl="0" indent="-311150" rtl="0">
              <a:buFont typeface="Wingdings"/>
              <a:buChar char=""/>
            </a:pPr>
            <a:r>
              <a:rPr sz="2400" b="0">
                <a:latin typeface="Roboto Condensed"/>
              </a:rPr>
              <a:t>Activité physique régulière</a:t>
            </a:r>
          </a:p>
          <a:p>
            <a:pPr marL="311150" lvl="0" indent="-311150" rtl="0">
              <a:buFont typeface="Wingdings"/>
              <a:buChar char=""/>
            </a:pPr>
            <a:r>
              <a:rPr sz="2400" b="0">
                <a:latin typeface="Roboto Condensed"/>
              </a:rPr>
              <a:t>Consommation de quantités adéquates de calcium</a:t>
            </a:r>
            <a:r>
              <a:rPr lang="ar" sz="2400" b="0" dirty="0">
                <a:latin typeface="Roboto Condensed"/>
              </a:rPr>
              <a:t>.</a:t>
            </a:r>
          </a:p>
          <a:p>
            <a:pPr marL="311150" lvl="0" indent="-311150" rtl="0">
              <a:buFont typeface="Wingdings"/>
              <a:buChar char=""/>
            </a:pPr>
            <a:r>
              <a:rPr sz="2400" b="0">
                <a:latin typeface="Roboto Condensed"/>
              </a:rPr>
              <a:t>La consommation de quantités adéquates de vitamine D est nécessaire pour stimuler l'absorption du calcium dans le corps.</a:t>
            </a:r>
          </a:p>
        </p:txBody>
      </p:sp>
      <p:pic>
        <p:nvPicPr>
          <p:cNvPr id="5" name="Picture 4"/>
          <p:cNvPicPr/>
          <p:nvPr/>
        </p:nvPicPr>
        <p:blipFill>
          <a:blip r:embed="rId3"/>
          <a:srcRect/>
          <a:stretch>
            <a:fillRect/>
          </a:stretch>
        </p:blipFill>
        <p:spPr>
          <a:xfrm>
            <a:off x="7422388" y="2857496"/>
            <a:ext cx="1320614" cy="975973"/>
          </a:xfrm>
          <a:prstGeom prst="rect">
            <a:avLst/>
          </a:prstGeom>
        </p:spPr>
      </p:pic>
    </p:spTree>
    <p:extLst>
      <p:ext uri="{BB962C8B-B14F-4D97-AF65-F5344CB8AC3E}">
        <p14:creationId xmlns:p14="http://schemas.microsoft.com/office/powerpoint/2010/main" val="1627583545"/>
      </p:ext>
    </p:extLst>
  </p:cSld>
  <p:clrMapOvr>
    <a:masterClrMapping/>
  </p:clrMapOvr>
  <p:transition>
    <p:newsflash/>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0"/>
          </p:nvPr>
        </p:nvSpPr>
        <p:spPr>
          <a:xfrm>
            <a:off x="189076" y="1543269"/>
            <a:ext cx="6048321" cy="1194025"/>
          </a:xfrm>
          <a:prstGeom prst="rect">
            <a:avLst/>
          </a:prstGeom>
        </p:spPr>
        <p:txBody>
          <a:bodyPr/>
          <a:lstStyle>
            <a:lvl1pPr lvl="0" rtl="0">
              <a:defRPr/>
            </a:lvl1pPr>
          </a:lstStyle>
          <a:p>
            <a:pPr marL="447675" lvl="0" indent="-447675" rtl="0">
              <a:buAutoNum type="arabicPeriod"/>
            </a:pPr>
            <a:r>
              <a:rPr sz="2600" b="1">
                <a:solidFill>
                  <a:srgbClr val="DA362F"/>
                </a:solidFill>
              </a:rPr>
              <a:t>Maintenir l'activité physique</a:t>
            </a:r>
          </a:p>
        </p:txBody>
      </p:sp>
      <p:sp>
        <p:nvSpPr>
          <p:cNvPr id="3" name="TextBox 2"/>
          <p:cNvSpPr txBox="1"/>
          <p:nvPr/>
        </p:nvSpPr>
        <p:spPr>
          <a:xfrm>
            <a:off x="1000100" y="2441523"/>
            <a:ext cx="6781506" cy="4130749"/>
          </a:xfrm>
          <a:prstGeom prst="rect">
            <a:avLst/>
          </a:prstGeom>
        </p:spPr>
        <p:txBody>
          <a:bodyPr/>
          <a:lstStyle>
            <a:lvl1pPr lvl="0" indent="-171450" rtl="0">
              <a:defRPr/>
            </a:lvl1pPr>
          </a:lstStyle>
          <a:p>
            <a:pPr marL="228600" lvl="0" indent="-230188" rtl="0">
              <a:buFont typeface="Arial"/>
              <a:buChar char="•"/>
            </a:pPr>
            <a:r>
              <a:rPr sz="2400" b="0">
                <a:solidFill>
                  <a:srgbClr val="070707"/>
                </a:solidFill>
                <a:latin typeface="Roboto Condensed"/>
              </a:rPr>
              <a:t>L'exercice aide grandement à renforcer les os en</a:t>
            </a:r>
            <a:r>
              <a:rPr lang="ar" sz="2400" b="0" dirty="0">
                <a:solidFill>
                  <a:srgbClr val="070707"/>
                </a:solidFill>
                <a:latin typeface="Roboto Condensed"/>
              </a:rPr>
              <a:t> </a:t>
            </a:r>
            <a:r>
              <a:rPr sz="2400" b="0">
                <a:solidFill>
                  <a:srgbClr val="070707"/>
                </a:solidFill>
                <a:latin typeface="Roboto Condensed"/>
              </a:rPr>
              <a:t>: </a:t>
            </a:r>
          </a:p>
          <a:p>
            <a:pPr marL="228600" lvl="0" indent="-230188" rtl="0">
              <a:buFont typeface="Arial"/>
              <a:buChar char="•"/>
            </a:pPr>
            <a:endParaRPr/>
          </a:p>
          <a:p>
            <a:pPr marL="311150" lvl="2" indent="-312738" algn="l" rtl="0">
              <a:lnSpc>
                <a:spcPct val="100000"/>
              </a:lnSpc>
              <a:buAutoNum type="alphaLcPeriod"/>
            </a:pPr>
            <a:r>
              <a:rPr sz="2400" b="0">
                <a:solidFill>
                  <a:srgbClr val="070707"/>
                </a:solidFill>
                <a:latin typeface="Roboto Condensed"/>
              </a:rPr>
              <a:t> ralentissant l'ostéoporose</a:t>
            </a:r>
            <a:r>
              <a:rPr lang="ar" sz="2400" b="0" dirty="0">
                <a:solidFill>
                  <a:srgbClr val="070707"/>
                </a:solidFill>
                <a:latin typeface="Roboto Condensed"/>
              </a:rPr>
              <a:t>.</a:t>
            </a:r>
          </a:p>
          <a:p>
            <a:pPr marL="311150" lvl="2" indent="-312738" algn="l" rtl="0">
              <a:lnSpc>
                <a:spcPct val="100000"/>
              </a:lnSpc>
              <a:buAutoNum type="alphaLcPeriod"/>
            </a:pPr>
            <a:r>
              <a:rPr sz="2400" b="0">
                <a:solidFill>
                  <a:srgbClr val="070707"/>
                </a:solidFill>
                <a:latin typeface="Roboto Condensed"/>
              </a:rPr>
              <a:t>améliorant la force de vos muscles</a:t>
            </a:r>
            <a:r>
              <a:rPr lang="ar" sz="2400" b="0" dirty="0">
                <a:solidFill>
                  <a:srgbClr val="070707"/>
                </a:solidFill>
                <a:latin typeface="Roboto Condensed"/>
              </a:rPr>
              <a:t>.</a:t>
            </a:r>
          </a:p>
          <a:p>
            <a:pPr marL="311150" lvl="2" indent="-312738" algn="l" rtl="0">
              <a:lnSpc>
                <a:spcPct val="100000"/>
              </a:lnSpc>
              <a:buAutoNum type="alphaLcPeriod"/>
            </a:pPr>
            <a:r>
              <a:rPr sz="2400" b="0">
                <a:solidFill>
                  <a:srgbClr val="070707"/>
                </a:solidFill>
                <a:latin typeface="Roboto Condensed"/>
              </a:rPr>
              <a:t>améliorant votre poids.</a:t>
            </a:r>
          </a:p>
        </p:txBody>
      </p:sp>
      <p:pic>
        <p:nvPicPr>
          <p:cNvPr id="4" name="Picture 3"/>
          <p:cNvPicPr/>
          <p:nvPr/>
        </p:nvPicPr>
        <p:blipFill>
          <a:blip r:embed="rId3"/>
          <a:srcRect/>
          <a:stretch>
            <a:fillRect/>
          </a:stretch>
        </p:blipFill>
        <p:spPr>
          <a:xfrm>
            <a:off x="6861242" y="4117546"/>
            <a:ext cx="1518253" cy="1949305"/>
          </a:xfrm>
          <a:prstGeom prst="rect">
            <a:avLst/>
          </a:prstGeom>
        </p:spPr>
      </p:pic>
    </p:spTree>
    <p:extLst>
      <p:ext uri="{BB962C8B-B14F-4D97-AF65-F5344CB8AC3E}">
        <p14:creationId xmlns:p14="http://schemas.microsoft.com/office/powerpoint/2010/main" val="143936071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0"/>
          </p:nvPr>
        </p:nvSpPr>
        <p:spPr>
          <a:xfrm>
            <a:off x="142844" y="2121768"/>
            <a:ext cx="8045804" cy="4555803"/>
          </a:xfrm>
          <a:prstGeom prst="rect">
            <a:avLst/>
          </a:prstGeom>
        </p:spPr>
        <p:txBody>
          <a:bodyPr/>
          <a:lstStyle>
            <a:lvl1pPr lvl="0" rtl="0">
              <a:defRPr/>
            </a:lvl1pPr>
          </a:lstStyle>
          <a:p>
            <a:pPr marL="228600" lvl="0" indent="-230188" rtl="0">
              <a:buFont typeface="Arial"/>
              <a:buChar char="•"/>
            </a:pPr>
            <a:r>
              <a:rPr sz="2200" b="0">
                <a:latin typeface="Roboto Condensed"/>
              </a:rPr>
              <a:t>Les os sont faits de calcium, la meilleure façon de prévenir l'arthrite est de mettre une quantité suffisante de calcium dans votre</a:t>
            </a:r>
            <a:r>
              <a:rPr lang="ar" sz="2200" b="0" dirty="0">
                <a:latin typeface="Roboto Condensed"/>
              </a:rPr>
              <a:t> </a:t>
            </a:r>
            <a:r>
              <a:rPr sz="2200" b="0">
                <a:latin typeface="Roboto Condensed"/>
              </a:rPr>
              <a:t>alimentation, vous pouvez obtenir le calcium par l'alimentation en plus des pilules de calcium qui peuvent être achetés à la pharmacie, parlez avec votre médecin avant la consommation de pilules de calcium pour assurer la qualité Cela vous conv</a:t>
            </a:r>
            <a:r>
              <a:rPr lang="fr" sz="2200" b="0" dirty="0">
                <a:latin typeface="Roboto Condensed"/>
              </a:rPr>
              <a:t>i</a:t>
            </a:r>
            <a:r>
              <a:rPr sz="2200" b="0">
                <a:latin typeface="Roboto Condensed"/>
              </a:rPr>
              <a:t>ent</a:t>
            </a:r>
            <a:r>
              <a:rPr lang="ar" sz="2200" b="0" dirty="0">
                <a:latin typeface="Roboto Condensed"/>
              </a:rPr>
              <a:t>.</a:t>
            </a:r>
          </a:p>
          <a:p>
            <a:pPr marL="228600" lvl="0" indent="-230188" rtl="0">
              <a:buFont typeface="Arial"/>
              <a:buChar char="•"/>
            </a:pPr>
            <a:r>
              <a:rPr sz="2200" b="0">
                <a:latin typeface="Roboto Condensed"/>
              </a:rPr>
              <a:t>Les femmes enceintes et allaitantes ont besoin de la même quantité de calcium que les autres femmes de leur âge.</a:t>
            </a:r>
          </a:p>
        </p:txBody>
      </p:sp>
      <p:sp>
        <p:nvSpPr>
          <p:cNvPr id="3" name="TextBox 2"/>
          <p:cNvSpPr txBox="1"/>
          <p:nvPr/>
        </p:nvSpPr>
        <p:spPr>
          <a:xfrm>
            <a:off x="285720" y="1238234"/>
            <a:ext cx="7858180" cy="976523"/>
          </a:xfrm>
          <a:prstGeom prst="rect">
            <a:avLst/>
          </a:prstGeom>
        </p:spPr>
        <p:txBody>
          <a:bodyPr/>
          <a:lstStyle>
            <a:lvl1pPr lvl="0" indent="-171450" rtl="0">
              <a:defRPr/>
            </a:lvl1pPr>
          </a:lstStyle>
          <a:p>
            <a:pPr lvl="0" rtl="0"/>
            <a:r>
              <a:rPr lang="fr-FR" sz="2400" b="1" dirty="0" smtClean="0">
                <a:solidFill>
                  <a:srgbClr val="D31500"/>
                </a:solidFill>
                <a:latin typeface="Arial"/>
              </a:rPr>
              <a:t>2</a:t>
            </a:r>
            <a:r>
              <a:rPr lang="ar" sz="2400" b="1" dirty="0" smtClean="0">
                <a:solidFill>
                  <a:srgbClr val="D31500"/>
                </a:solidFill>
                <a:latin typeface="Arial"/>
              </a:rPr>
              <a:t> </a:t>
            </a:r>
            <a:r>
              <a:rPr lang="fr-FR" sz="2400" b="1" dirty="0" smtClean="0">
                <a:solidFill>
                  <a:srgbClr val="D31500"/>
                </a:solidFill>
                <a:latin typeface="Arial"/>
              </a:rPr>
              <a:t>.</a:t>
            </a:r>
            <a:r>
              <a:rPr lang="ar" sz="2400" b="1" dirty="0" smtClean="0">
                <a:solidFill>
                  <a:srgbClr val="D31500"/>
                </a:solidFill>
                <a:latin typeface="Arial"/>
              </a:rPr>
              <a:t> </a:t>
            </a:r>
            <a:r>
              <a:rPr sz="2400" b="1">
                <a:solidFill>
                  <a:srgbClr val="D31500"/>
                </a:solidFill>
                <a:latin typeface="Arial"/>
              </a:rPr>
              <a:t>Consommation de quantité suffisante de calcium</a:t>
            </a:r>
          </a:p>
        </p:txBody>
      </p:sp>
    </p:spTree>
    <p:extLst>
      <p:ext uri="{BB962C8B-B14F-4D97-AF65-F5344CB8AC3E}">
        <p14:creationId xmlns:p14="http://schemas.microsoft.com/office/powerpoint/2010/main" val="2284896656"/>
      </p:ext>
    </p:extLst>
  </p:cSld>
  <p:clrMapOvr>
    <a:masterClrMapping/>
  </p:clrMapOvr>
  <p:transition>
    <p:wipe dir="d"/>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0"/>
          </p:nvPr>
        </p:nvSpPr>
        <p:spPr>
          <a:xfrm>
            <a:off x="74296" y="1492226"/>
            <a:ext cx="8496944" cy="4572815"/>
          </a:xfrm>
          <a:prstGeom prst="rect">
            <a:avLst/>
          </a:prstGeom>
        </p:spPr>
        <p:txBody>
          <a:bodyPr/>
          <a:lstStyle>
            <a:lvl1pPr lvl="0" rtl="0">
              <a:defRPr/>
            </a:lvl1pPr>
          </a:lstStyle>
          <a:p>
            <a:pPr lvl="0" rtl="0"/>
            <a:r>
              <a:rPr lang="fr" sz="2600" b="1">
                <a:solidFill>
                  <a:srgbClr val="D31500"/>
                </a:solidFill>
              </a:rPr>
              <a:t>3.  </a:t>
            </a:r>
            <a:r>
              <a:rPr sz="2600" b="1">
                <a:solidFill>
                  <a:srgbClr val="D31500"/>
                </a:solidFill>
              </a:rPr>
              <a:t>Obtenez suffisamment de vitamine </a:t>
            </a:r>
            <a:r>
              <a:rPr lang="fr" sz="2600" b="1">
                <a:solidFill>
                  <a:srgbClr val="D31500"/>
                </a:solidFill>
              </a:rPr>
              <a:t>D</a:t>
            </a:r>
          </a:p>
          <a:p>
            <a:pPr marL="228600" lvl="0" indent="-230188" rtl="0">
              <a:buFont typeface="Arial"/>
              <a:buChar char="•"/>
            </a:pPr>
            <a:r>
              <a:rPr sz="2200" b="0">
                <a:latin typeface="Roboto Condensed"/>
              </a:rPr>
              <a:t>Il est également important de consommer suffisamment de vitamine D, ce qui aide le corps à absorber le calcium. La vitamine D peut être obtenue par l'exposition au soleil et à travers des aliments tels que le lait. Vous avez besoin de 10 à 15 minutes de soleil sur vos mains, vos bras et votre visage deux à trois fois par semaine pour obtenir suffisamment de vitamine D. La quantité de temps nécessaire dépend de la sensibilité de votre peau à la lumière et l'utilisation de la crème solaire et la couleur de la peau et le niveau de pollution dans l'air. La vitamine D est mesurée dans une UI.</a:t>
            </a:r>
          </a:p>
        </p:txBody>
      </p:sp>
    </p:spTree>
    <p:extLst>
      <p:ext uri="{BB962C8B-B14F-4D97-AF65-F5344CB8AC3E}">
        <p14:creationId xmlns:p14="http://schemas.microsoft.com/office/powerpoint/2010/main" val="2882326256"/>
      </p:ext>
    </p:extLst>
  </p:cSld>
  <p:clrMapOvr>
    <a:masterClrMapping/>
  </p:clrMapOvr>
  <p:transition>
    <p:wheel spokes="1"/>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2078778" y="612527"/>
            <a:ext cx="6661296" cy="6058557"/>
          </a:xfrm>
          <a:prstGeom prst="rect">
            <a:avLst/>
          </a:prstGeom>
        </p:spPr>
      </p:pic>
      <p:sp>
        <p:nvSpPr>
          <p:cNvPr id="3" name="TextBox 2"/>
          <p:cNvSpPr txBox="1"/>
          <p:nvPr/>
        </p:nvSpPr>
        <p:spPr>
          <a:xfrm>
            <a:off x="1633988" y="5483370"/>
            <a:ext cx="6730492" cy="1046777"/>
          </a:xfrm>
          <a:prstGeom prst="rect">
            <a:avLst/>
          </a:prstGeom>
        </p:spPr>
        <p:txBody>
          <a:bodyPr/>
          <a:lstStyle>
            <a:lvl1pPr lvl="0" indent="-171450" rtl="0">
              <a:defRPr/>
            </a:lvl1pPr>
          </a:lstStyle>
          <a:p>
            <a:pPr lvl="0" algn="ctr" rtl="0"/>
            <a:r>
              <a:rPr lang="fr" sz="2000" b="0">
                <a:solidFill>
                  <a:srgbClr val="000000"/>
                </a:solidFill>
                <a:effectLst>
                  <a:outerShdw blurRad="38100" dist="38100" dir="2700000" algn="tl">
                    <a:srgbClr val="000000">
                      <a:alpha val="43137"/>
                    </a:srgbClr>
                  </a:outerShdw>
                </a:effectLst>
                <a:latin typeface="Roboto Condensed"/>
              </a:rPr>
              <a:t>Figure : </a:t>
            </a:r>
            <a:r>
              <a:rPr sz="2000" b="0">
                <a:solidFill>
                  <a:srgbClr val="000000"/>
                </a:solidFill>
                <a:effectLst>
                  <a:outerShdw blurRad="38100" dist="38100" dir="2700000" algn="tl">
                    <a:srgbClr val="000000">
                      <a:alpha val="43137"/>
                    </a:srgbClr>
                  </a:outerShdw>
                </a:effectLst>
                <a:latin typeface="Roboto Condensed"/>
              </a:rPr>
              <a:t>Les quantités de vitamine D dont nous avons besoin chaque </a:t>
            </a:r>
            <a:r>
              <a:rPr lang="fr" sz="2000" b="0">
                <a:solidFill>
                  <a:srgbClr val="000000"/>
                </a:solidFill>
                <a:effectLst>
                  <a:outerShdw blurRad="38100" dist="38100" dir="2700000" algn="tl">
                    <a:srgbClr val="000000">
                      <a:alpha val="43137"/>
                    </a:srgbClr>
                  </a:outerShdw>
                </a:effectLst>
                <a:latin typeface="Roboto Condensed"/>
              </a:rPr>
              <a:t>jour.</a:t>
            </a:r>
          </a:p>
        </p:txBody>
      </p:sp>
    </p:spTree>
    <p:extLst>
      <p:ext uri="{BB962C8B-B14F-4D97-AF65-F5344CB8AC3E}">
        <p14:creationId xmlns:p14="http://schemas.microsoft.com/office/powerpoint/2010/main" val="51483259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22882" y="136117"/>
            <a:ext cx="9144002" cy="1179288"/>
          </a:xfrm>
          <a:prstGeom prst="rect">
            <a:avLst/>
          </a:prstGeom>
        </p:spPr>
        <p:txBody>
          <a:bodyPr/>
          <a:lstStyle>
            <a:lvl1pPr lvl="0" rtl="0">
              <a:defRPr/>
            </a:lvl1pPr>
          </a:lstStyle>
          <a:p>
            <a:pPr lvl="0" rtl="0"/>
            <a:r>
              <a:rPr sz="2600" b="1">
                <a:solidFill>
                  <a:srgbClr val="218249"/>
                </a:solidFill>
                <a:latin typeface="Arial"/>
              </a:rPr>
              <a:t>Une alimentation saine renforce les os</a:t>
            </a:r>
          </a:p>
        </p:txBody>
      </p:sp>
      <p:sp>
        <p:nvSpPr>
          <p:cNvPr id="3" name="Text Placeholder 2"/>
          <p:cNvSpPr txBox="1">
            <a:spLocks noGrp="1"/>
          </p:cNvSpPr>
          <p:nvPr>
            <p:ph type="body" idx="10"/>
          </p:nvPr>
        </p:nvSpPr>
        <p:spPr>
          <a:xfrm>
            <a:off x="-155263" y="1679383"/>
            <a:ext cx="6226866" cy="4606844"/>
          </a:xfrm>
          <a:prstGeom prst="rect">
            <a:avLst/>
          </a:prstGeom>
        </p:spPr>
        <p:txBody>
          <a:bodyPr/>
          <a:lstStyle>
            <a:lvl1pPr lvl="0" rtl="0">
              <a:defRPr/>
            </a:lvl1pPr>
          </a:lstStyle>
          <a:p>
            <a:pPr marL="228600" lvl="0" indent="-230188" rtl="0">
              <a:buFont typeface="Arial"/>
              <a:buChar char="•"/>
            </a:pPr>
            <a:r>
              <a:rPr sz="2200" b="0">
                <a:solidFill>
                  <a:srgbClr val="000000"/>
                </a:solidFill>
                <a:latin typeface="Roboto Condensed"/>
              </a:rPr>
              <a:t>D'autres nutriments tels que la vitamine A, la vitamine C, le magnésium et le zinc, ainsi que des protéines, aident à construire des os solides. Le lait fournit beaucoup de ces nutriments en mangeant des aliments sains qui comprennent des quantités de ces éléments, y compris des exemples de viande maigre, de poisson, de légumes, de légumes à feuilles et d'oranges.</a:t>
            </a:r>
          </a:p>
        </p:txBody>
      </p:sp>
      <p:pic>
        <p:nvPicPr>
          <p:cNvPr id="4" name="Picture 3"/>
          <p:cNvPicPr/>
          <p:nvPr/>
        </p:nvPicPr>
        <p:blipFill>
          <a:blip r:embed="rId3"/>
          <a:srcRect/>
          <a:stretch>
            <a:fillRect/>
          </a:stretch>
        </p:blipFill>
        <p:spPr>
          <a:xfrm>
            <a:off x="6198074" y="1650420"/>
            <a:ext cx="2542428" cy="3408173"/>
          </a:xfrm>
          <a:prstGeom prst="rect">
            <a:avLst/>
          </a:prstGeom>
        </p:spPr>
      </p:pic>
    </p:spTree>
    <p:extLst>
      <p:ext uri="{BB962C8B-B14F-4D97-AF65-F5344CB8AC3E}">
        <p14:creationId xmlns:p14="http://schemas.microsoft.com/office/powerpoint/2010/main" val="213823935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1703" y="344950"/>
            <a:ext cx="4447662" cy="1693333"/>
          </a:xfrm>
          <a:prstGeom prst="rect">
            <a:avLst/>
          </a:prstGeom>
        </p:spPr>
        <p:txBody>
          <a:bodyPr/>
          <a:lstStyle>
            <a:lvl1pPr lvl="0" indent="-171450" rtl="0">
              <a:defRPr/>
            </a:lvl1pPr>
          </a:lstStyle>
          <a:p>
            <a:pPr lvl="0" rtl="0"/>
            <a:r>
              <a:rPr sz="2800" b="1">
                <a:solidFill>
                  <a:srgbClr val="218249"/>
                </a:solidFill>
                <a:latin typeface="Arial"/>
              </a:rPr>
              <a:t>Diagnostic</a:t>
            </a:r>
            <a:r>
              <a:rPr lang="ar" sz="2800" b="1">
                <a:solidFill>
                  <a:srgbClr val="000000"/>
                </a:solidFill>
                <a:latin typeface="Arial"/>
              </a:rPr>
              <a:t> </a:t>
            </a:r>
          </a:p>
        </p:txBody>
      </p:sp>
      <p:sp>
        <p:nvSpPr>
          <p:cNvPr id="3" name="TextBox 2"/>
          <p:cNvSpPr txBox="1"/>
          <p:nvPr/>
        </p:nvSpPr>
        <p:spPr>
          <a:xfrm>
            <a:off x="-3457" y="1212698"/>
            <a:ext cx="8075919" cy="4602836"/>
          </a:xfrm>
          <a:prstGeom prst="rect">
            <a:avLst/>
          </a:prstGeom>
        </p:spPr>
        <p:txBody>
          <a:bodyPr/>
          <a:lstStyle>
            <a:lvl1pPr lvl="0" indent="-171450" rtl="0">
              <a:defRPr/>
            </a:lvl1pPr>
          </a:lstStyle>
          <a:p>
            <a:pPr marL="269875" lvl="0" indent="-271463" rtl="0">
              <a:buFont typeface="Arial"/>
              <a:buChar char="•"/>
            </a:pPr>
            <a:r>
              <a:rPr sz="2200" b="0">
                <a:latin typeface="Roboto Condensed"/>
              </a:rPr>
              <a:t>Le médecin peut diagnostiquer l'ostéoporose ou même les stades précoces de la maladie en utilisant une variété d'outils et de méthodes pour mesurer la densité osseuse</a:t>
            </a:r>
            <a:r>
              <a:rPr lang="ar" sz="2200" b="0" dirty="0">
                <a:latin typeface="Roboto Condensed"/>
              </a:rPr>
              <a:t>.</a:t>
            </a:r>
          </a:p>
          <a:p>
            <a:pPr marL="269875" lvl="0" indent="-271463" rtl="0">
              <a:buFont typeface="Arial"/>
              <a:buChar char="•"/>
            </a:pPr>
            <a:r>
              <a:rPr sz="2200" b="0">
                <a:solidFill>
                  <a:srgbClr val="000000"/>
                </a:solidFill>
                <a:latin typeface="Roboto Condensed"/>
              </a:rPr>
              <a:t>Pour l'absorption osseuse, les rayons X doubles sont utilisés avec la technologie </a:t>
            </a:r>
            <a:r>
              <a:rPr sz="2200" b="0" smtClean="0">
                <a:solidFill>
                  <a:srgbClr val="000000"/>
                </a:solidFill>
                <a:latin typeface="Roboto Condensed"/>
              </a:rPr>
              <a:t>DEXA</a:t>
            </a:r>
            <a:r>
              <a:rPr lang="fr-FR" sz="2200" b="0" dirty="0" smtClean="0">
                <a:solidFill>
                  <a:srgbClr val="000000"/>
                </a:solidFill>
                <a:latin typeface="Roboto Condensed"/>
              </a:rPr>
              <a:t> </a:t>
            </a:r>
            <a:r>
              <a:rPr sz="2200" b="0" smtClean="0">
                <a:solidFill>
                  <a:srgbClr val="000000"/>
                </a:solidFill>
                <a:latin typeface="Roboto Condensed"/>
              </a:rPr>
              <a:t> </a:t>
            </a:r>
            <a:r>
              <a:rPr sz="2200" b="0">
                <a:solidFill>
                  <a:srgbClr val="000000"/>
                </a:solidFill>
                <a:latin typeface="Roboto Condensed"/>
              </a:rPr>
              <a:t>et c'est la meilleure méthode pour obtenir des résultats à haute résolution. Dans ce test, la densité osseuse est mesurée dans la colonne vertébrale, dans le bassin et dans la paume de la main, qui sont les zones les plus vulnérables de l'organisme à la maladie. Ce test est également utilisé pour</a:t>
            </a:r>
            <a:r>
              <a:rPr lang="ar" sz="2200" b="0" dirty="0">
                <a:solidFill>
                  <a:srgbClr val="000000"/>
                </a:solidFill>
                <a:latin typeface="Roboto Condensed"/>
              </a:rPr>
              <a:t> </a:t>
            </a:r>
            <a:r>
              <a:rPr sz="2200" b="0">
                <a:solidFill>
                  <a:srgbClr val="000000"/>
                </a:solidFill>
                <a:latin typeface="Roboto Condensed"/>
              </a:rPr>
              <a:t>surveiller les changements dans ces os au fil du </a:t>
            </a:r>
            <a:r>
              <a:rPr lang="fr" sz="2200" b="0" dirty="0">
                <a:solidFill>
                  <a:srgbClr val="000000"/>
                </a:solidFill>
                <a:latin typeface="Roboto Condensed"/>
              </a:rPr>
              <a:t>temps.</a:t>
            </a:r>
          </a:p>
        </p:txBody>
      </p:sp>
      <p:pic>
        <p:nvPicPr>
          <p:cNvPr id="4" name="Picture 3"/>
          <p:cNvPicPr/>
          <p:nvPr/>
        </p:nvPicPr>
        <p:blipFill>
          <a:blip r:embed="rId3"/>
          <a:srcRect/>
          <a:stretch>
            <a:fillRect/>
          </a:stretch>
        </p:blipFill>
        <p:spPr>
          <a:xfrm>
            <a:off x="6858017" y="5715016"/>
            <a:ext cx="2094089" cy="10477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437285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0"/>
          </p:nvPr>
        </p:nvSpPr>
        <p:spPr>
          <a:xfrm>
            <a:off x="61542" y="1202975"/>
            <a:ext cx="7948556" cy="6342339"/>
          </a:xfrm>
          <a:prstGeom prst="rect">
            <a:avLst/>
          </a:prstGeom>
        </p:spPr>
        <p:txBody>
          <a:bodyPr/>
          <a:lstStyle>
            <a:lvl1pPr lvl="0" rtl="0">
              <a:defRPr/>
            </a:lvl1pPr>
          </a:lstStyle>
          <a:p>
            <a:pPr marL="228600" lvl="0" indent="-230188" rtl="0">
              <a:buFont typeface="Arial"/>
              <a:buChar char="•"/>
            </a:pPr>
            <a:r>
              <a:rPr sz="2000" b="0">
                <a:solidFill>
                  <a:srgbClr val="000000"/>
                </a:solidFill>
                <a:latin typeface="Roboto Condensed"/>
              </a:rPr>
              <a:t>Devraient subir un diagnostic </a:t>
            </a:r>
            <a:r>
              <a:rPr lang="ar" sz="2000" b="0" dirty="0">
                <a:solidFill>
                  <a:srgbClr val="000000"/>
                </a:solidFill>
                <a:latin typeface="Roboto Condensed"/>
              </a:rPr>
              <a:t>: </a:t>
            </a:r>
          </a:p>
          <a:p>
            <a:pPr marL="228600" lvl="0" indent="-230188" rtl="0">
              <a:buFont typeface="Arial"/>
              <a:buChar char="•"/>
            </a:pPr>
            <a:r>
              <a:rPr lang="fr" sz="2000" b="0" dirty="0">
                <a:solidFill>
                  <a:srgbClr val="000000"/>
                </a:solidFill>
                <a:latin typeface="Roboto Condensed"/>
              </a:rPr>
              <a:t>Si la femme </a:t>
            </a:r>
            <a:r>
              <a:rPr sz="2000" b="0">
                <a:solidFill>
                  <a:srgbClr val="000000"/>
                </a:solidFill>
                <a:latin typeface="Roboto Condensed"/>
              </a:rPr>
              <a:t> souffrent de problèmes médicaux liés à la colonne vertébrale</a:t>
            </a:r>
            <a:r>
              <a:rPr lang="fr" sz="2000" b="0" dirty="0">
                <a:solidFill>
                  <a:srgbClr val="000000"/>
                </a:solidFill>
                <a:latin typeface="Roboto Condensed"/>
              </a:rPr>
              <a:t>.</a:t>
            </a:r>
          </a:p>
          <a:p>
            <a:pPr marL="228600" lvl="0" indent="-230188" rtl="0">
              <a:buFont typeface="Arial"/>
              <a:buChar char="•"/>
            </a:pPr>
            <a:r>
              <a:rPr lang="fr" sz="2000" b="0" dirty="0">
                <a:solidFill>
                  <a:srgbClr val="000000"/>
                </a:solidFill>
                <a:latin typeface="Roboto Condensed"/>
              </a:rPr>
              <a:t>S</a:t>
            </a:r>
            <a:r>
              <a:rPr sz="2000" b="0">
                <a:solidFill>
                  <a:srgbClr val="000000"/>
                </a:solidFill>
                <a:latin typeface="Roboto Condensed"/>
              </a:rPr>
              <a:t>i </a:t>
            </a:r>
            <a:r>
              <a:rPr lang="fr" sz="2000" b="0" dirty="0">
                <a:solidFill>
                  <a:srgbClr val="000000"/>
                </a:solidFill>
                <a:latin typeface="Roboto Condensed"/>
              </a:rPr>
              <a:t>la femme </a:t>
            </a:r>
            <a:r>
              <a:rPr sz="2000" b="0">
                <a:solidFill>
                  <a:srgbClr val="000000"/>
                </a:solidFill>
                <a:latin typeface="Roboto Condensed"/>
              </a:rPr>
              <a:t>recevoir l'un des traitements pharmacologiques qui peuvent causer l'ostéoporose de la maladie tels que la prednisone ou </a:t>
            </a:r>
            <a:r>
              <a:rPr lang="fr" sz="2000" b="0" dirty="0">
                <a:solidFill>
                  <a:srgbClr val="000000"/>
                </a:solidFill>
                <a:latin typeface="Roboto Condensed"/>
              </a:rPr>
              <a:t>similaire.</a:t>
            </a:r>
          </a:p>
          <a:p>
            <a:pPr marL="228600" lvl="0" indent="-230188" rtl="0">
              <a:buFont typeface="Arial"/>
              <a:buChar char="•"/>
            </a:pPr>
            <a:r>
              <a:rPr lang="fr" sz="2000" b="0" dirty="0">
                <a:solidFill>
                  <a:srgbClr val="000000"/>
                </a:solidFill>
                <a:latin typeface="Roboto Condensed"/>
              </a:rPr>
              <a:t>Si </a:t>
            </a:r>
            <a:r>
              <a:rPr sz="2000" b="0">
                <a:solidFill>
                  <a:srgbClr val="000000"/>
                </a:solidFill>
                <a:latin typeface="Roboto Condensed"/>
              </a:rPr>
              <a:t>la dame souffre de </a:t>
            </a:r>
            <a:r>
              <a:rPr lang="fr" sz="2000" b="0" dirty="0">
                <a:solidFill>
                  <a:srgbClr val="000000"/>
                </a:solidFill>
                <a:latin typeface="Roboto Condensed"/>
              </a:rPr>
              <a:t>diabète de type 1 </a:t>
            </a:r>
            <a:r>
              <a:rPr sz="2000" b="0">
                <a:solidFill>
                  <a:srgbClr val="000000"/>
                </a:solidFill>
                <a:latin typeface="Roboto Condensed"/>
              </a:rPr>
              <a:t>, une maladie du foie ou l'une des une maladie rénale ou de maladies qui peuvent affecter la thyroïde ou si l</a:t>
            </a:r>
            <a:r>
              <a:rPr lang="fr" sz="2000" b="0" dirty="0">
                <a:solidFill>
                  <a:srgbClr val="000000"/>
                </a:solidFill>
                <a:latin typeface="Roboto Condensed"/>
              </a:rPr>
              <a:t>a </a:t>
            </a:r>
            <a:r>
              <a:rPr sz="2000" b="0">
                <a:solidFill>
                  <a:srgbClr val="000000"/>
                </a:solidFill>
                <a:latin typeface="Roboto Condensed"/>
              </a:rPr>
              <a:t>ménopause</a:t>
            </a:r>
            <a:r>
              <a:rPr lang="fr" sz="2000" b="0" dirty="0">
                <a:solidFill>
                  <a:srgbClr val="000000"/>
                </a:solidFill>
                <a:latin typeface="Roboto Condensed"/>
              </a:rPr>
              <a:t> </a:t>
            </a:r>
            <a:r>
              <a:rPr sz="2000" b="0">
                <a:solidFill>
                  <a:srgbClr val="000000"/>
                </a:solidFill>
                <a:latin typeface="Roboto Condensed"/>
              </a:rPr>
              <a:t>est interrompue lorsque la dame à un âge précoce.</a:t>
            </a:r>
          </a:p>
          <a:p>
            <a:pPr marL="228600" lvl="0" indent="-230188" rtl="0">
              <a:buFont typeface="Arial"/>
              <a:buChar char="•"/>
            </a:pPr>
            <a:r>
              <a:rPr sz="2000" b="0">
                <a:solidFill>
                  <a:srgbClr val="000000"/>
                </a:solidFill>
                <a:latin typeface="Roboto Condensed"/>
              </a:rPr>
              <a:t>Parce que les hommes souffrent rarement d'ostéoporose, il est déconseillé aux médecins de le détecter à un âge précoce.</a:t>
            </a:r>
          </a:p>
        </p:txBody>
      </p:sp>
      <p:pic>
        <p:nvPicPr>
          <p:cNvPr id="3" name="Picture 2"/>
          <p:cNvPicPr/>
          <p:nvPr/>
        </p:nvPicPr>
        <p:blipFill>
          <a:blip r:embed="rId3"/>
          <a:srcRect/>
          <a:stretch>
            <a:fillRect/>
          </a:stretch>
        </p:blipFill>
        <p:spPr>
          <a:xfrm>
            <a:off x="7868748" y="1378186"/>
            <a:ext cx="967307" cy="1349131"/>
          </a:xfrm>
          <a:prstGeom prst="rect">
            <a:avLst/>
          </a:prstGeom>
        </p:spPr>
      </p:pic>
      <p:pic>
        <p:nvPicPr>
          <p:cNvPr id="4" name="Picture 3"/>
          <p:cNvPicPr/>
          <p:nvPr/>
        </p:nvPicPr>
        <p:blipFill>
          <a:blip r:embed="rId4"/>
          <a:srcRect/>
          <a:stretch>
            <a:fillRect/>
          </a:stretch>
        </p:blipFill>
        <p:spPr>
          <a:xfrm>
            <a:off x="8047294" y="4883203"/>
            <a:ext cx="742680" cy="1425675"/>
          </a:xfrm>
          <a:prstGeom prst="rect">
            <a:avLst/>
          </a:prstGeom>
        </p:spPr>
      </p:pic>
    </p:spTree>
    <p:extLst>
      <p:ext uri="{BB962C8B-B14F-4D97-AF65-F5344CB8AC3E}">
        <p14:creationId xmlns:p14="http://schemas.microsoft.com/office/powerpoint/2010/main" val="3453344668"/>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266"/>
            <a:ext cx="9144000" cy="1143000"/>
          </a:xfrm>
        </p:spPr>
        <p:txBody>
          <a:bodyPr>
            <a:normAutofit/>
          </a:bodyPr>
          <a:lstStyle/>
          <a:p>
            <a:r>
              <a:rPr lang="fr-FR" sz="2800" dirty="0" smtClean="0"/>
              <a:t>Quels apports alimentaires sont recommandés pour prévenir les maladies chroniques ?</a:t>
            </a:r>
            <a:endParaRPr lang="fr-FR" sz="2800" dirty="0"/>
          </a:p>
        </p:txBody>
      </p:sp>
      <p:sp>
        <p:nvSpPr>
          <p:cNvPr id="3" name="Espace réservé du contenu 2"/>
          <p:cNvSpPr>
            <a:spLocks noGrp="1"/>
          </p:cNvSpPr>
          <p:nvPr>
            <p:ph idx="1"/>
          </p:nvPr>
        </p:nvSpPr>
        <p:spPr>
          <a:xfrm>
            <a:off x="0" y="980728"/>
            <a:ext cx="9144000" cy="5877272"/>
          </a:xfrm>
        </p:spPr>
        <p:txBody>
          <a:bodyPr>
            <a:normAutofit fontScale="70000" lnSpcReduction="20000"/>
          </a:bodyPr>
          <a:lstStyle/>
          <a:p>
            <a:pPr marL="0" indent="0" algn="just">
              <a:buNone/>
            </a:pPr>
            <a:r>
              <a:rPr lang="fr-FR" dirty="0" smtClean="0"/>
              <a:t>1 Aucun apport alimentaire spécifique n’est recommandé pour prévenir les maladies chroniques. Il existe toutefois une fourchette d’apports alimentaires considérée comme sûre et compatible au maintien de la santé d’une population. </a:t>
            </a:r>
          </a:p>
          <a:p>
            <a:pPr marL="0" indent="0" algn="just">
              <a:buNone/>
            </a:pPr>
            <a:r>
              <a:rPr lang="fr-FR" dirty="0" smtClean="0"/>
              <a:t>2 Les preuves scientifiques peuvent être classifiées comme convaincantes] , probables, possibles ou insuffisantes en fonction du nombre et du type d’études menées et de la cohérence des résultats. </a:t>
            </a:r>
          </a:p>
          <a:p>
            <a:pPr marL="0" indent="0" algn="just">
              <a:buNone/>
            </a:pPr>
            <a:r>
              <a:rPr lang="fr-FR" dirty="0" smtClean="0"/>
              <a:t>3 Une alimentation équilibrée peut contribuer à la prévention des maladies chroniques. La Consultation OMS/FAO d’experts propose des lignes directrices sur la contribution de différents groupes alimentaires à une alimentation équilibrée typique. Table 6: Objectifs nutritionnels pour la population</a:t>
            </a:r>
          </a:p>
          <a:p>
            <a:pPr marL="0" indent="0" algn="just">
              <a:buNone/>
            </a:pPr>
            <a:r>
              <a:rPr lang="fr-FR" dirty="0" smtClean="0"/>
              <a:t>• La consommation totale de graisse devrait représenter entre 15 et 30% de l’apport énergétique alimentaire total. </a:t>
            </a:r>
          </a:p>
          <a:p>
            <a:pPr marL="0" indent="0" algn="just">
              <a:buNone/>
            </a:pPr>
            <a:r>
              <a:rPr lang="fr-FR" dirty="0" smtClean="0"/>
              <a:t>• La consommation de sucres libres, tels que ceux présents dans les sodas ainsi que dans de nombreux aliments transformés, devrait représenter moins de 10% de l’apport énergétique total. </a:t>
            </a:r>
          </a:p>
          <a:p>
            <a:pPr marL="0" indent="0" algn="just">
              <a:buNone/>
            </a:pPr>
            <a:r>
              <a:rPr lang="fr-FR" dirty="0" smtClean="0"/>
              <a:t>• Il est recommandé de manger au moins 400g de fruits et légumes par jour. Cette consommation, accompagnée d’un apport en céréales complètes, devrait fournir une quantité appropriée de fibres.</a:t>
            </a:r>
            <a:endParaRPr lang="fr-FR" dirty="0"/>
          </a:p>
        </p:txBody>
      </p:sp>
    </p:spTree>
    <p:extLst>
      <p:ext uri="{BB962C8B-B14F-4D97-AF65-F5344CB8AC3E}">
        <p14:creationId xmlns:p14="http://schemas.microsoft.com/office/powerpoint/2010/main" val="183909621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779522" y="1714249"/>
            <a:ext cx="7291633" cy="4348371"/>
          </a:xfrm>
          <a:prstGeom prst="flowChartAlternateProcess">
            <a:avLst/>
          </a:prstGeom>
          <a:ln/>
        </p:spPr>
        <p:style>
          <a:lnRef idx="1">
            <a:schemeClr val="accent3"/>
          </a:lnRef>
          <a:fillRef idx="2">
            <a:schemeClr val="accent3"/>
          </a:fillRef>
          <a:effectRef idx="1">
            <a:schemeClr val="accent3"/>
          </a:effectRef>
          <a:fontRef idx="minor">
            <a:schemeClr val="dk1"/>
          </a:fontRef>
        </p:style>
        <p:txBody>
          <a:bodyPr wrap="square" anchor="ctr"/>
          <a:lstStyle>
            <a:lvl1pPr lvl="0" indent="-171450" rtl="0">
              <a:defRPr/>
            </a:lvl1pPr>
          </a:lstStyle>
          <a:p>
            <a:pPr marL="330200" lvl="0" indent="-330200" rtl="0">
              <a:buFont typeface="Arial"/>
              <a:buChar char="•"/>
            </a:pPr>
            <a:r>
              <a:rPr sz="2400">
                <a:latin typeface="Roboto Condensed"/>
              </a:rPr>
              <a:t>La prednisone est un</a:t>
            </a:r>
            <a:r>
              <a:rPr lang="fr" sz="2400">
                <a:latin typeface="Roboto Condensed"/>
              </a:rPr>
              <a:t> médicament</a:t>
            </a:r>
            <a:r>
              <a:rPr sz="2400">
                <a:latin typeface="Roboto Condensed"/>
              </a:rPr>
              <a:t> qui est utilisée depuis 1955. Il s'agit d'un corticostéroïde efficace à long terme, utilisé pour traiter de nombreuses affections inflammatoires, y compris les maladies inflammatoires de l'intestin, les maladies du tissu conjonctif et les maladies articulaires.</a:t>
            </a:r>
          </a:p>
        </p:txBody>
      </p:sp>
    </p:spTree>
    <p:extLst>
      <p:ext uri="{BB962C8B-B14F-4D97-AF65-F5344CB8AC3E}">
        <p14:creationId xmlns:p14="http://schemas.microsoft.com/office/powerpoint/2010/main" val="11641550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down)">
                                      <p:cBhvr>
                                        <p:cTn id="7" dur="500"/>
                                        <p:tgtEl>
                                          <p:spTgt spid="2">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down)">
                                      <p:cBhvr>
                                        <p:cTn id="1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510130" y="136117"/>
            <a:ext cx="9144000" cy="1179288"/>
          </a:xfrm>
          <a:prstGeom prst="rect">
            <a:avLst/>
          </a:prstGeom>
        </p:spPr>
        <p:txBody>
          <a:bodyPr/>
          <a:lstStyle>
            <a:lvl1pPr lvl="0" rtl="0">
              <a:defRPr/>
            </a:lvl1pPr>
          </a:lstStyle>
          <a:p>
            <a:pPr lvl="0" rtl="0"/>
            <a:r>
              <a:rPr lang="fr" sz="2800" dirty="0">
                <a:solidFill>
                  <a:srgbClr val="218249"/>
                </a:solidFill>
              </a:rPr>
              <a:t>Traitement</a:t>
            </a:r>
            <a:r>
              <a:rPr lang="fr" dirty="0"/>
              <a:t> </a:t>
            </a:r>
          </a:p>
        </p:txBody>
      </p:sp>
      <p:sp>
        <p:nvSpPr>
          <p:cNvPr id="3" name="Text Placeholder 2"/>
          <p:cNvSpPr txBox="1">
            <a:spLocks noGrp="1"/>
          </p:cNvSpPr>
          <p:nvPr>
            <p:ph type="body" idx="10"/>
          </p:nvPr>
        </p:nvSpPr>
        <p:spPr>
          <a:xfrm>
            <a:off x="-308301" y="1254020"/>
            <a:ext cx="7897543" cy="3551936"/>
          </a:xfrm>
          <a:prstGeom prst="rect">
            <a:avLst/>
          </a:prstGeom>
        </p:spPr>
        <p:txBody>
          <a:bodyPr/>
          <a:lstStyle>
            <a:lvl1pPr lvl="0" rtl="0">
              <a:defRPr/>
            </a:lvl1pPr>
          </a:lstStyle>
          <a:p>
            <a:pPr marL="228600" lvl="0" indent="-230188" rtl="0">
              <a:buFont typeface="Arial"/>
              <a:buChar char="•"/>
            </a:pPr>
            <a:r>
              <a:rPr sz="2200" b="0">
                <a:solidFill>
                  <a:srgbClr val="000000"/>
                </a:solidFill>
                <a:latin typeface="Roboto Condensed"/>
              </a:rPr>
              <a:t>La combinaison d'une alimentation saine et d'un exercice physique, et la conscience du patient de sa responsabilité pour son état, ainsi que l'adhésion aux médicaments prescrits, sont les meilleurs moyens de traiter l'ostéoporose.</a:t>
            </a:r>
          </a:p>
          <a:p>
            <a:pPr marL="228600" lvl="0" indent="-230188" rtl="0">
              <a:buFont typeface="Arial"/>
              <a:buChar char="•"/>
            </a:pPr>
            <a:r>
              <a:rPr sz="2200" b="0">
                <a:solidFill>
                  <a:srgbClr val="000000"/>
                </a:solidFill>
                <a:latin typeface="Roboto Condensed"/>
              </a:rPr>
              <a:t>Le traitement de l'ostéoporose peut inclure un certain nombre de mesures</a:t>
            </a:r>
            <a:r>
              <a:rPr lang="ar" sz="2200" b="0" dirty="0">
                <a:solidFill>
                  <a:srgbClr val="000000"/>
                </a:solidFill>
                <a:latin typeface="Roboto Condensed"/>
              </a:rPr>
              <a:t> : </a:t>
            </a:r>
          </a:p>
        </p:txBody>
      </p:sp>
      <p:pic>
        <p:nvPicPr>
          <p:cNvPr id="4" name="Picture 3"/>
          <p:cNvPicPr/>
          <p:nvPr/>
        </p:nvPicPr>
        <p:blipFill>
          <a:blip r:embed="rId3"/>
          <a:srcRect/>
          <a:stretch>
            <a:fillRect/>
          </a:stretch>
        </p:blipFill>
        <p:spPr>
          <a:xfrm>
            <a:off x="7524412" y="1556610"/>
            <a:ext cx="1566230" cy="2501293"/>
          </a:xfrm>
          <a:prstGeom prst="rect">
            <a:avLst/>
          </a:prstGeom>
        </p:spPr>
      </p:pic>
      <p:sp>
        <p:nvSpPr>
          <p:cNvPr id="5" name="TextBox 4"/>
          <p:cNvSpPr txBox="1"/>
          <p:nvPr/>
        </p:nvSpPr>
        <p:spPr>
          <a:xfrm>
            <a:off x="500034" y="4701955"/>
            <a:ext cx="8501122" cy="1965568"/>
          </a:xfrm>
          <a:prstGeom prst="rect">
            <a:avLst/>
          </a:prstGeom>
        </p:spPr>
        <p:txBody>
          <a:bodyPr/>
          <a:lstStyle>
            <a:lvl1pPr lvl="0" indent="-171450" rtl="0">
              <a:defRPr/>
            </a:lvl1pPr>
          </a:lstStyle>
          <a:p>
            <a:pPr marL="269875" lvl="0" indent="-271463" rtl="0">
              <a:buFont typeface="Arial"/>
              <a:buChar char="•"/>
            </a:pPr>
            <a:r>
              <a:rPr sz="2200" b="0">
                <a:solidFill>
                  <a:srgbClr val="000000"/>
                </a:solidFill>
                <a:latin typeface="Roboto Condensed"/>
              </a:rPr>
              <a:t>Changer le style de vie, comme le régime alimentaire et le sport</a:t>
            </a:r>
            <a:r>
              <a:rPr lang="ar" sz="2200" b="0" dirty="0">
                <a:solidFill>
                  <a:srgbClr val="000000"/>
                </a:solidFill>
                <a:latin typeface="Roboto Condensed"/>
              </a:rPr>
              <a:t>.</a:t>
            </a:r>
          </a:p>
          <a:p>
            <a:pPr marL="269875" lvl="0" indent="-271463" rtl="0">
              <a:buFont typeface="Arial"/>
              <a:buChar char="•"/>
            </a:pPr>
            <a:r>
              <a:rPr sz="2200" b="0">
                <a:solidFill>
                  <a:srgbClr val="000000"/>
                </a:solidFill>
                <a:latin typeface="Roboto Condensed"/>
              </a:rPr>
              <a:t>Médicaments pharmacologiques pour favoriser la solidité des os</a:t>
            </a:r>
            <a:r>
              <a:rPr lang="ar" sz="2200" b="0" dirty="0">
                <a:solidFill>
                  <a:srgbClr val="000000"/>
                </a:solidFill>
                <a:latin typeface="Roboto Condensed"/>
              </a:rPr>
              <a:t>.</a:t>
            </a:r>
          </a:p>
          <a:p>
            <a:pPr marL="269875" lvl="0" indent="-271463" rtl="0">
              <a:buFont typeface="Arial"/>
              <a:buChar char="•"/>
            </a:pPr>
            <a:r>
              <a:rPr sz="2200" b="0">
                <a:solidFill>
                  <a:srgbClr val="000000"/>
                </a:solidFill>
                <a:latin typeface="Roboto Condensed"/>
              </a:rPr>
              <a:t>Compléments alimentaires</a:t>
            </a:r>
            <a:r>
              <a:rPr lang="ar" sz="2200" b="0" dirty="0">
                <a:solidFill>
                  <a:srgbClr val="000000"/>
                </a:solidFill>
                <a:latin typeface="Roboto Condensed"/>
              </a:rPr>
              <a:t>.</a:t>
            </a:r>
          </a:p>
        </p:txBody>
      </p:sp>
    </p:spTree>
    <p:extLst>
      <p:ext uri="{BB962C8B-B14F-4D97-AF65-F5344CB8AC3E}">
        <p14:creationId xmlns:p14="http://schemas.microsoft.com/office/powerpoint/2010/main" val="4992925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255064" y="240878"/>
            <a:ext cx="9144004" cy="989455"/>
          </a:xfrm>
          <a:prstGeom prst="rect">
            <a:avLst/>
          </a:prstGeom>
        </p:spPr>
        <p:txBody>
          <a:bodyPr/>
          <a:lstStyle>
            <a:lvl1pPr lvl="0" rtl="0">
              <a:defRPr/>
            </a:lvl1pPr>
          </a:lstStyle>
          <a:p>
            <a:pPr lvl="0" rtl="0"/>
            <a:r>
              <a:rPr sz="2800">
                <a:solidFill>
                  <a:srgbClr val="218249"/>
                </a:solidFill>
              </a:rPr>
              <a:t>Traitements non pharmacologiques</a:t>
            </a:r>
          </a:p>
        </p:txBody>
      </p:sp>
      <p:sp>
        <p:nvSpPr>
          <p:cNvPr id="3" name="Text Placeholder 2"/>
          <p:cNvSpPr txBox="1">
            <a:spLocks noGrp="1"/>
          </p:cNvSpPr>
          <p:nvPr>
            <p:ph type="body" idx="10"/>
          </p:nvPr>
        </p:nvSpPr>
        <p:spPr>
          <a:xfrm>
            <a:off x="10530" y="1747445"/>
            <a:ext cx="8025075" cy="5049225"/>
          </a:xfrm>
          <a:prstGeom prst="rect">
            <a:avLst/>
          </a:prstGeom>
        </p:spPr>
        <p:txBody>
          <a:bodyPr/>
          <a:lstStyle>
            <a:lvl1pPr lvl="0" rtl="0">
              <a:defRPr/>
            </a:lvl1pPr>
          </a:lstStyle>
          <a:p>
            <a:pPr marL="311150" lvl="0" indent="-311150" rtl="0">
              <a:buFont typeface="Arial"/>
              <a:buChar char="•"/>
            </a:pPr>
            <a:r>
              <a:rPr sz="2600">
                <a:solidFill>
                  <a:srgbClr val="000000"/>
                </a:solidFill>
                <a:latin typeface="Roboto Condensed"/>
              </a:rPr>
              <a:t>Il a été démontré qu'un certain type de remèdes naturels aider à soulager la douleur considérablement aider également à améliorer la stabilité </a:t>
            </a:r>
            <a:r>
              <a:rPr lang="fr" sz="2600" dirty="0">
                <a:solidFill>
                  <a:srgbClr val="000000"/>
                </a:solidFill>
                <a:latin typeface="Roboto Condensed"/>
              </a:rPr>
              <a:t>et</a:t>
            </a:r>
            <a:r>
              <a:rPr sz="2600">
                <a:solidFill>
                  <a:srgbClr val="000000"/>
                </a:solidFill>
                <a:latin typeface="Roboto Condensed"/>
              </a:rPr>
              <a:t> la force du corps et de réduire le risque de blessures causées par une chute chez les femmes qui souffrent </a:t>
            </a:r>
            <a:r>
              <a:rPr lang="fr" sz="2600" dirty="0">
                <a:solidFill>
                  <a:srgbClr val="000000"/>
                </a:solidFill>
                <a:latin typeface="Roboto Condensed"/>
              </a:rPr>
              <a:t>d'ostéoporose.</a:t>
            </a:r>
          </a:p>
        </p:txBody>
      </p:sp>
      <p:pic>
        <p:nvPicPr>
          <p:cNvPr id="4" name="Picture 3"/>
          <p:cNvPicPr/>
          <p:nvPr/>
        </p:nvPicPr>
        <p:blipFill>
          <a:blip r:embed="rId3"/>
          <a:srcRect/>
          <a:stretch>
            <a:fillRect/>
          </a:stretch>
        </p:blipFill>
        <p:spPr>
          <a:xfrm>
            <a:off x="4450882" y="5155437"/>
            <a:ext cx="3668917" cy="11337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27246977"/>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10"/>
          </p:nvPr>
        </p:nvSpPr>
        <p:spPr>
          <a:xfrm>
            <a:off x="142844" y="1492224"/>
            <a:ext cx="7715304" cy="5151315"/>
          </a:xfrm>
          <a:prstGeom prst="rect">
            <a:avLst/>
          </a:prstGeom>
        </p:spPr>
        <p:txBody>
          <a:bodyPr/>
          <a:lstStyle>
            <a:lvl1pPr lvl="0" rtl="0">
              <a:defRPr/>
            </a:lvl1pPr>
          </a:lstStyle>
          <a:p>
            <a:pPr marL="228600" lvl="0" indent="-230188" rtl="0">
              <a:buFont typeface="Arial"/>
              <a:buChar char="•"/>
            </a:pPr>
            <a:r>
              <a:rPr sz="2200" b="0">
                <a:solidFill>
                  <a:srgbClr val="000000"/>
                </a:solidFill>
                <a:latin typeface="Roboto Condensed"/>
              </a:rPr>
              <a:t>La méthode de traitement naturel pour le traitement de l'ostéoporose est basée sur la combinaison d'un </a:t>
            </a:r>
            <a:r>
              <a:rPr lang="fr" sz="2200" b="0" dirty="0">
                <a:solidFill>
                  <a:srgbClr val="000000"/>
                </a:solidFill>
                <a:latin typeface="Roboto Condensed"/>
              </a:rPr>
              <a:t>appareil appelé</a:t>
            </a:r>
            <a:r>
              <a:rPr sz="2200" b="0">
                <a:solidFill>
                  <a:srgbClr val="000000"/>
                </a:solidFill>
                <a:latin typeface="Roboto Condensed"/>
              </a:rPr>
              <a:t> Spinal, un </a:t>
            </a:r>
            <a:r>
              <a:rPr lang="fr" sz="2200" b="0" dirty="0">
                <a:solidFill>
                  <a:srgbClr val="000000"/>
                </a:solidFill>
                <a:latin typeface="Roboto Condensed"/>
              </a:rPr>
              <a:t>appareil sp</a:t>
            </a:r>
            <a:r>
              <a:rPr sz="2200" b="0">
                <a:solidFill>
                  <a:srgbClr val="000000"/>
                </a:solidFill>
                <a:latin typeface="Roboto Condensed"/>
              </a:rPr>
              <a:t>écial installé sur le dos qui soutient le dos en focalisant le poids du corps au bas de la colonne vertébrale et entre les exercices physiques pour serrer le dos</a:t>
            </a:r>
            <a:r>
              <a:rPr lang="ar" sz="2200" b="0" dirty="0">
                <a:solidFill>
                  <a:srgbClr val="000000"/>
                </a:solidFill>
                <a:latin typeface="Roboto Condensed"/>
              </a:rPr>
              <a:t>.</a:t>
            </a:r>
          </a:p>
          <a:p>
            <a:pPr marL="228600" lvl="0" indent="-230188" rtl="0">
              <a:buFont typeface="Arial"/>
              <a:buChar char="•"/>
            </a:pPr>
            <a:r>
              <a:rPr sz="2200" b="0">
                <a:solidFill>
                  <a:srgbClr val="000000"/>
                </a:solidFill>
                <a:latin typeface="Roboto Condensed"/>
              </a:rPr>
              <a:t>L'appareil est attaché au dos deux fois par jour pendant 30 minutes le matin et 30 minutes l'après-midi, avec des exercices spéciaux pour le dos comme le patient doit effectuer des exercices 10 fois dans chacune des deux périodes.</a:t>
            </a:r>
          </a:p>
        </p:txBody>
      </p:sp>
      <p:pic>
        <p:nvPicPr>
          <p:cNvPr id="3" name="Picture 2"/>
          <p:cNvPicPr/>
          <p:nvPr/>
        </p:nvPicPr>
        <p:blipFill>
          <a:blip r:embed="rId3"/>
          <a:srcRect/>
          <a:stretch>
            <a:fillRect/>
          </a:stretch>
        </p:blipFill>
        <p:spPr>
          <a:xfrm>
            <a:off x="7858148" y="4149515"/>
            <a:ext cx="1214446" cy="2327507"/>
          </a:xfrm>
          <a:prstGeom prst="rect">
            <a:avLst/>
          </a:prstGeom>
        </p:spPr>
      </p:pic>
    </p:spTree>
    <p:extLst>
      <p:ext uri="{BB962C8B-B14F-4D97-AF65-F5344CB8AC3E}">
        <p14:creationId xmlns:p14="http://schemas.microsoft.com/office/powerpoint/2010/main" val="1686696907"/>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20857" y="187161"/>
            <a:ext cx="9144001" cy="1179288"/>
          </a:xfrm>
          <a:prstGeom prst="rect">
            <a:avLst/>
          </a:prstGeom>
        </p:spPr>
        <p:txBody>
          <a:bodyPr/>
          <a:lstStyle>
            <a:lvl1pPr lvl="0" rtl="0">
              <a:defRPr/>
            </a:lvl1pPr>
          </a:lstStyle>
          <a:p>
            <a:pPr lvl="0" rtl="0"/>
            <a:r>
              <a:rPr sz="2800">
                <a:solidFill>
                  <a:srgbClr val="218249"/>
                </a:solidFill>
              </a:rPr>
              <a:t>Pharmacothérapie</a:t>
            </a:r>
          </a:p>
        </p:txBody>
      </p:sp>
      <p:sp>
        <p:nvSpPr>
          <p:cNvPr id="3" name="Text Placeholder 2"/>
          <p:cNvSpPr txBox="1">
            <a:spLocks noGrp="1"/>
          </p:cNvSpPr>
          <p:nvPr>
            <p:ph type="body" idx="10"/>
          </p:nvPr>
        </p:nvSpPr>
        <p:spPr>
          <a:xfrm>
            <a:off x="-193522" y="1748335"/>
            <a:ext cx="8123108" cy="6172189"/>
          </a:xfrm>
          <a:prstGeom prst="rect">
            <a:avLst/>
          </a:prstGeom>
        </p:spPr>
        <p:txBody>
          <a:bodyPr/>
          <a:lstStyle>
            <a:lvl1pPr lvl="0" rtl="0">
              <a:defRPr/>
            </a:lvl1pPr>
          </a:lstStyle>
          <a:p>
            <a:pPr marL="228600" lvl="0" indent="-230188" rtl="0">
              <a:buFont typeface="Arial"/>
              <a:buChar char="•"/>
            </a:pPr>
            <a:r>
              <a:rPr sz="2400" b="0">
                <a:solidFill>
                  <a:srgbClr val="000000"/>
                </a:solidFill>
                <a:latin typeface="Roboto Condensed"/>
              </a:rPr>
              <a:t>La Fondation internationale contre l'ostéoporose recommande d'utiliser des médicaments contre l'ostéoporose pour traiter les femmes et les hommes de plus de 50 ans qui ont déjà eu des fractures de la hanche, des vertèbres ou de l'ostéoporose. Les vaccins peuvent être utilisés pour les personnes ayant une faible densité osseuse n'ayant pas atteint le </a:t>
            </a:r>
            <a:r>
              <a:rPr lang="ar" sz="2400" b="0" dirty="0">
                <a:solidFill>
                  <a:srgbClr val="000000"/>
                </a:solidFill>
                <a:latin typeface="Roboto Condensed"/>
              </a:rPr>
              <a:t>niveau</a:t>
            </a:r>
            <a:r>
              <a:rPr sz="2400" b="0">
                <a:solidFill>
                  <a:srgbClr val="000000"/>
                </a:solidFill>
                <a:latin typeface="Roboto Condensed"/>
              </a:rPr>
              <a:t> de </a:t>
            </a:r>
            <a:r>
              <a:rPr lang="fr" sz="2400" b="0" dirty="0">
                <a:solidFill>
                  <a:srgbClr val="000000"/>
                </a:solidFill>
                <a:latin typeface="Roboto Condensed"/>
              </a:rPr>
              <a:t>vulnérabilité.</a:t>
            </a:r>
          </a:p>
        </p:txBody>
      </p:sp>
      <p:pic>
        <p:nvPicPr>
          <p:cNvPr id="4" name="Picture 3"/>
          <p:cNvPicPr/>
          <p:nvPr/>
        </p:nvPicPr>
        <p:blipFill>
          <a:blip r:embed="rId3"/>
          <a:srcRect/>
          <a:stretch>
            <a:fillRect/>
          </a:stretch>
        </p:blipFill>
        <p:spPr>
          <a:xfrm>
            <a:off x="7715272" y="5238763"/>
            <a:ext cx="1214446" cy="1619261"/>
          </a:xfrm>
          <a:prstGeom prst="rect">
            <a:avLst/>
          </a:prstGeom>
        </p:spPr>
      </p:pic>
    </p:spTree>
    <p:extLst>
      <p:ext uri="{BB962C8B-B14F-4D97-AF65-F5344CB8AC3E}">
        <p14:creationId xmlns:p14="http://schemas.microsoft.com/office/powerpoint/2010/main" val="291426844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701428" y="170147"/>
            <a:ext cx="9144000" cy="1179288"/>
          </a:xfrm>
          <a:prstGeom prst="rect">
            <a:avLst/>
          </a:prstGeom>
        </p:spPr>
        <p:txBody>
          <a:bodyPr/>
          <a:lstStyle>
            <a:lvl1pPr lvl="0" rtl="0">
              <a:defRPr/>
            </a:lvl1pPr>
          </a:lstStyle>
          <a:p>
            <a:pPr lvl="0" rtl="0"/>
            <a:r>
              <a:rPr sz="2800">
                <a:solidFill>
                  <a:srgbClr val="187B2E"/>
                </a:solidFill>
              </a:rPr>
              <a:t>Mécanisme d'effet</a:t>
            </a:r>
          </a:p>
        </p:txBody>
      </p:sp>
      <p:sp>
        <p:nvSpPr>
          <p:cNvPr id="3" name="Text Placeholder 2"/>
          <p:cNvSpPr txBox="1">
            <a:spLocks noGrp="1"/>
          </p:cNvSpPr>
          <p:nvPr>
            <p:ph type="body" idx="10"/>
          </p:nvPr>
        </p:nvSpPr>
        <p:spPr>
          <a:xfrm>
            <a:off x="36038" y="1393804"/>
            <a:ext cx="8943307" cy="5351821"/>
          </a:xfrm>
          <a:prstGeom prst="rect">
            <a:avLst/>
          </a:prstGeom>
        </p:spPr>
        <p:txBody>
          <a:bodyPr/>
          <a:lstStyle>
            <a:lvl1pPr lvl="0" rtl="0">
              <a:defRPr/>
            </a:lvl1pPr>
          </a:lstStyle>
          <a:p>
            <a:pPr marL="228600" lvl="0" indent="-230188" rtl="0">
              <a:buFont typeface="Arial"/>
              <a:buChar char="•"/>
            </a:pPr>
            <a:r>
              <a:rPr sz="2600">
                <a:latin typeface="Roboto Condensed"/>
              </a:rPr>
              <a:t>Ces médicaments agissent sur l'inhibition de la résorption osseuse par une solution lente au tissu osseux naturel et maintenir ainsi le processus pour augmenter la densité osseuse et la force, ce qui est utile pour prévenir le développement de l'ostéoporose</a:t>
            </a:r>
            <a:r>
              <a:rPr lang="ar" sz="2600" dirty="0">
                <a:latin typeface="Roboto Condensed"/>
              </a:rPr>
              <a:t>.</a:t>
            </a:r>
          </a:p>
          <a:p>
            <a:pPr marL="228600" lvl="0" indent="-230188" rtl="0">
              <a:buFont typeface="Arial"/>
              <a:buChar char="•"/>
            </a:pPr>
            <a:r>
              <a:rPr sz="2600">
                <a:latin typeface="Roboto Condensed"/>
              </a:rPr>
              <a:t>Si le patient souffre déjà d'ostéoporose, ce médicament ralentira le taux d'ostéoporose et réduira le risque de fracture </a:t>
            </a:r>
            <a:r>
              <a:rPr lang="fr" sz="2600" dirty="0">
                <a:latin typeface="Roboto Condensed"/>
              </a:rPr>
              <a:t>osseuse.</a:t>
            </a:r>
          </a:p>
        </p:txBody>
      </p:sp>
    </p:spTree>
    <p:extLst>
      <p:ext uri="{BB962C8B-B14F-4D97-AF65-F5344CB8AC3E}">
        <p14:creationId xmlns:p14="http://schemas.microsoft.com/office/powerpoint/2010/main" val="164671642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54468" y="204176"/>
            <a:ext cx="9143999" cy="1179288"/>
          </a:xfrm>
          <a:prstGeom prst="rect">
            <a:avLst/>
          </a:prstGeom>
        </p:spPr>
        <p:txBody>
          <a:bodyPr/>
          <a:lstStyle>
            <a:lvl1pPr lvl="0" rtl="0">
              <a:defRPr/>
            </a:lvl1pPr>
          </a:lstStyle>
          <a:p>
            <a:pPr lvl="0" rtl="0"/>
            <a:r>
              <a:rPr lang="fr" sz="2800">
                <a:solidFill>
                  <a:srgbClr val="187B2E"/>
                </a:solidFill>
                <a:latin typeface="Arial"/>
              </a:rPr>
              <a:t>Les pesphosphonates</a:t>
            </a:r>
          </a:p>
        </p:txBody>
      </p:sp>
      <p:sp>
        <p:nvSpPr>
          <p:cNvPr id="3" name="Text Placeholder 2"/>
          <p:cNvSpPr txBox="1">
            <a:spLocks noGrp="1"/>
          </p:cNvSpPr>
          <p:nvPr>
            <p:ph type="body" idx="10"/>
          </p:nvPr>
        </p:nvSpPr>
        <p:spPr>
          <a:xfrm>
            <a:off x="-214346" y="1523987"/>
            <a:ext cx="9058087" cy="4572813"/>
          </a:xfrm>
          <a:prstGeom prst="rect">
            <a:avLst/>
          </a:prstGeom>
        </p:spPr>
        <p:txBody>
          <a:bodyPr/>
          <a:lstStyle>
            <a:lvl1pPr lvl="0" rtl="0">
              <a:defRPr/>
            </a:lvl1pPr>
          </a:lstStyle>
          <a:p>
            <a:pPr marL="228600" lvl="0" indent="-230188" rtl="0">
              <a:buFont typeface="Arial"/>
              <a:buChar char="•"/>
            </a:pPr>
            <a:r>
              <a:rPr sz="2800">
                <a:latin typeface="Roboto Condensed"/>
              </a:rPr>
              <a:t>Les </a:t>
            </a:r>
            <a:r>
              <a:rPr lang="fr-FR" sz="2800" dirty="0" smtClean="0">
                <a:latin typeface="Roboto Condensed"/>
              </a:rPr>
              <a:t>pe</a:t>
            </a:r>
            <a:r>
              <a:rPr sz="2800" smtClean="0">
                <a:latin typeface="Roboto Condensed"/>
              </a:rPr>
              <a:t>sphosphonates </a:t>
            </a:r>
            <a:r>
              <a:rPr sz="2800">
                <a:latin typeface="Roboto Condensed"/>
              </a:rPr>
              <a:t>sont l'un des groupes pharmaceutiques utilisés pour traiter les maladies osseuses, prévenir l'ostéoporose et les briser et sont pris par voie orale à des doses quotidiennes, hebdomadaires ou même mensuelles. Peut être donné aux hommes et aux femmes sans risque.</a:t>
            </a:r>
          </a:p>
        </p:txBody>
      </p:sp>
    </p:spTree>
    <p:extLst>
      <p:ext uri="{BB962C8B-B14F-4D97-AF65-F5344CB8AC3E}">
        <p14:creationId xmlns:p14="http://schemas.microsoft.com/office/powerpoint/2010/main" val="636426744"/>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2"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ox(in)">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3" grpId="1" build="p"/>
      <p:bldP spid="3" grpId="2"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969246" y="221191"/>
            <a:ext cx="9144000" cy="1179287"/>
          </a:xfrm>
          <a:prstGeom prst="rect">
            <a:avLst/>
          </a:prstGeom>
        </p:spPr>
        <p:txBody>
          <a:bodyPr/>
          <a:lstStyle>
            <a:lvl1pPr lvl="0" rtl="0">
              <a:defRPr/>
            </a:lvl1pPr>
          </a:lstStyle>
          <a:p>
            <a:pPr lvl="0" rtl="0"/>
            <a:r>
              <a:rPr lang="fr" sz="2800">
                <a:solidFill>
                  <a:srgbClr val="187B2E"/>
                </a:solidFill>
              </a:rPr>
              <a:t>Conclusion</a:t>
            </a:r>
          </a:p>
        </p:txBody>
      </p:sp>
      <p:sp>
        <p:nvSpPr>
          <p:cNvPr id="3" name="TextBox 2"/>
          <p:cNvSpPr txBox="1"/>
          <p:nvPr/>
        </p:nvSpPr>
        <p:spPr>
          <a:xfrm>
            <a:off x="205626" y="1467915"/>
            <a:ext cx="8295464" cy="5009107"/>
          </a:xfrm>
          <a:prstGeom prst="rect">
            <a:avLst/>
          </a:prstGeom>
        </p:spPr>
        <p:txBody>
          <a:bodyPr/>
          <a:lstStyle>
            <a:lvl1pPr lvl="0" indent="-171450" rtl="0">
              <a:defRPr/>
            </a:lvl1pPr>
          </a:lstStyle>
          <a:p>
            <a:pPr marL="269875" lvl="0" indent="-271463" rtl="0">
              <a:buFont typeface="Arial"/>
              <a:buChar char="•"/>
            </a:pPr>
            <a:r>
              <a:rPr sz="2200">
                <a:latin typeface="Roboto Condensed"/>
              </a:rPr>
              <a:t>L'ostéoporose peut être un risque sérieux pour votre santé, mais aussi pour votre vie. Et vous ne pensez jamais qu'il est trop tôt pour commencer à protéger vos os. Même si vous avez passé la ménopause, il y a des mesures que vous pouvez prendre pour protéger vos os, et si vous avez reçu un diagnostic d'ostéoporose vous êtes infecté ou si vous avez déjà souffert d'un os cassé, il est important de prévenir immédiatement la détérioration de l'évaluation de la maladie. Rappelez-vous que si vos os sont en bonne santé, vous pouvez prendre des mesures pour les garder aussi.</a:t>
            </a:r>
          </a:p>
        </p:txBody>
      </p:sp>
    </p:spTree>
    <p:extLst>
      <p:ext uri="{BB962C8B-B14F-4D97-AF65-F5344CB8AC3E}">
        <p14:creationId xmlns:p14="http://schemas.microsoft.com/office/powerpoint/2010/main" val="1134827797"/>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1214414" y="3000372"/>
            <a:ext cx="6500858" cy="135732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800" b="1" dirty="0" smtClean="0">
                <a:solidFill>
                  <a:schemeClr val="accent1">
                    <a:lumMod val="50000"/>
                  </a:schemeClr>
                </a:solidFill>
              </a:rPr>
              <a:t>Les maladies nutritionnelles</a:t>
            </a:r>
          </a:p>
          <a:p>
            <a:pPr algn="ctr"/>
            <a:r>
              <a:rPr lang="fr-FR" sz="2800" b="1" dirty="0" smtClean="0">
                <a:solidFill>
                  <a:schemeClr val="accent1">
                    <a:lumMod val="50000"/>
                  </a:schemeClr>
                </a:solidFill>
              </a:rPr>
              <a:t>L’anémie</a:t>
            </a:r>
            <a:endParaRPr lang="fr-FR" sz="2800" b="1" dirty="0">
              <a:solidFill>
                <a:schemeClr val="accent1">
                  <a:lumMod val="50000"/>
                </a:schemeClr>
              </a:solidFill>
            </a:endParaRPr>
          </a:p>
        </p:txBody>
      </p:sp>
    </p:spTree>
    <p:extLst>
      <p:ext uri="{BB962C8B-B14F-4D97-AF65-F5344CB8AC3E}">
        <p14:creationId xmlns:p14="http://schemas.microsoft.com/office/powerpoint/2010/main" val="192296077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4000" b="1" dirty="0" smtClean="0"/>
              <a:t> Plan de travail :</a:t>
            </a:r>
            <a:endParaRPr lang="fr-FR" sz="4000" b="1" dirty="0"/>
          </a:p>
        </p:txBody>
      </p:sp>
      <p:sp>
        <p:nvSpPr>
          <p:cNvPr id="5" name="Espace réservé du contenu 4"/>
          <p:cNvSpPr>
            <a:spLocks noGrp="1"/>
          </p:cNvSpPr>
          <p:nvPr>
            <p:ph idx="1"/>
          </p:nvPr>
        </p:nvSpPr>
        <p:spPr/>
        <p:txBody>
          <a:bodyPr/>
          <a:lstStyle/>
          <a:p>
            <a:r>
              <a:rPr lang="fr-FR" dirty="0" smtClean="0"/>
              <a:t>Résumé	</a:t>
            </a:r>
          </a:p>
          <a:p>
            <a:r>
              <a:rPr lang="fr-FR" dirty="0" smtClean="0"/>
              <a:t>Introduction</a:t>
            </a:r>
          </a:p>
          <a:p>
            <a:r>
              <a:rPr lang="fr-FR" dirty="0" smtClean="0"/>
              <a:t>Les causes de l'anémie</a:t>
            </a:r>
          </a:p>
          <a:p>
            <a:r>
              <a:rPr lang="fr-FR" dirty="0" smtClean="0"/>
              <a:t>Comment reconnaître une anémie ?</a:t>
            </a:r>
          </a:p>
          <a:p>
            <a:r>
              <a:rPr lang="fr-FR" dirty="0" smtClean="0">
                <a:latin typeface="+mj-lt"/>
              </a:rPr>
              <a:t>Diagnostic de l'anémie </a:t>
            </a:r>
          </a:p>
          <a:p>
            <a:r>
              <a:rPr lang="fr-FR" dirty="0" smtClean="0"/>
              <a:t>Traitements contre l'anémie:</a:t>
            </a:r>
          </a:p>
          <a:p>
            <a:r>
              <a:rPr lang="fr-FR" dirty="0" smtClean="0">
                <a:latin typeface="+mj-lt"/>
              </a:rPr>
              <a:t>Conclusion</a:t>
            </a:r>
            <a:endParaRPr lang="fr-FR" dirty="0">
              <a:latin typeface="+mj-lt"/>
            </a:endParaRPr>
          </a:p>
        </p:txBody>
      </p:sp>
    </p:spTree>
    <p:extLst>
      <p:ext uri="{BB962C8B-B14F-4D97-AF65-F5344CB8AC3E}">
        <p14:creationId xmlns:p14="http://schemas.microsoft.com/office/powerpoint/2010/main" val="116285413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655</TotalTime>
  <Words>9910</Words>
  <Application>Microsoft Office PowerPoint</Application>
  <PresentationFormat>Affichage à l'écran (4:3)</PresentationFormat>
  <Paragraphs>518</Paragraphs>
  <Slides>119</Slides>
  <Notes>23</Notes>
  <HiddenSlides>0</HiddenSlides>
  <MMClips>0</MMClips>
  <ScaleCrop>false</ScaleCrop>
  <HeadingPairs>
    <vt:vector size="4" baseType="variant">
      <vt:variant>
        <vt:lpstr>Thème</vt:lpstr>
      </vt:variant>
      <vt:variant>
        <vt:i4>1</vt:i4>
      </vt:variant>
      <vt:variant>
        <vt:lpstr>Titres des diapositives</vt:lpstr>
      </vt:variant>
      <vt:variant>
        <vt:i4>119</vt:i4>
      </vt:variant>
    </vt:vector>
  </HeadingPairs>
  <TitlesOfParts>
    <vt:vector size="120" baseType="lpstr">
      <vt:lpstr>Thème Office</vt:lpstr>
      <vt:lpstr>S2: Module : Alimentation et Santé</vt:lpstr>
      <vt:lpstr>Quel est le rôle de l’alimentation dans les maladies chroniques ?</vt:lpstr>
      <vt:lpstr>Présentation PowerPoint</vt:lpstr>
      <vt:lpstr>Quelles sont les tendances en matière d’alimentation ?</vt:lpstr>
      <vt:lpstr>Présentation PowerPoint</vt:lpstr>
      <vt:lpstr>Présentation PowerPoint</vt:lpstr>
      <vt:lpstr>Quel est le lien entre les maladies chroniques et l’alimentation ?</vt:lpstr>
      <vt:lpstr>Présentation PowerPoint</vt:lpstr>
      <vt:lpstr>Quels apports alimentaires sont recommandés pour prévenir les maladies chroniques ?</vt:lpstr>
      <vt:lpstr>Présentation PowerPoint</vt:lpstr>
      <vt:lpstr>Surcharge pondérale et obésité</vt:lpstr>
      <vt:lpstr>Diabète</vt:lpstr>
      <vt:lpstr>Maladies cardiovasculaires</vt:lpstr>
      <vt:lpstr>Cancer</vt:lpstr>
      <vt:lpstr>9. Maladies dentaires</vt:lpstr>
      <vt:lpstr>10. Ostéoporose</vt:lpstr>
      <vt:lpstr>Conclusion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Université ABOUBEKR BELKAID Faculté des Sciences de la Nature et de la Vie Et des Sciences de la Terre et de l’Univers Département d’Agronomie </vt:lpstr>
      <vt:lpstr>Le Stress Oxydant </vt:lpstr>
      <vt:lpstr>Qu’est ce que le stress ? </vt:lpstr>
      <vt:lpstr>Stress oxydant:</vt:lpstr>
      <vt:lpstr>Le stress oxydatif impliqué dans de nombreuses pathologies</vt:lpstr>
      <vt:lpstr>Présentation PowerPoint</vt:lpstr>
      <vt:lpstr>D’où viennent les espèces actives et radicaux de l’oxygène</vt:lpstr>
      <vt:lpstr>Oxydé, moi ? Faites un bilan de stress oxydatif </vt:lpstr>
      <vt:lpstr>Comment nous protégeons nous?</vt:lpstr>
      <vt:lpstr>Présentation PowerPoint</vt:lpstr>
      <vt:lpstr>Définition d’un antioxydant</vt:lpstr>
      <vt:lpstr>Faut-il augmenter ses apports alimentaires en antioxydants ? </vt:lpstr>
      <vt:lpstr>Les antioxydants apportés par l’alimentation</vt:lpstr>
      <vt:lpstr>Les défenses contre le stress oxydant</vt:lpstr>
      <vt:lpstr>Les produits végétaux du sud sont très riches en antioxydants</vt:lpstr>
      <vt:lpstr>Présentation PowerPoint</vt:lpstr>
      <vt:lpstr>Que se passe il lorsque nous vieillissons ?</vt:lpstr>
      <vt:lpstr>Comment enrichir notre alimentation</vt:lpstr>
      <vt:lpstr>Conclusion</vt:lpstr>
      <vt:lpstr>Université ABOUBEKR BELKAID Faculté des Sciences de la Nature et de la Vie Et des Sciences de la Terre et de l’Univers Département d’Agronomie </vt:lpstr>
      <vt:lpstr>Plan de travaille </vt:lpstr>
      <vt:lpstr>Introduction</vt:lpstr>
      <vt:lpstr>Définition </vt:lpstr>
      <vt:lpstr>Hyperglycémie </vt:lpstr>
      <vt:lpstr>Présentation PowerPoint</vt:lpstr>
      <vt:lpstr>Hypoglycémie </vt:lpstr>
      <vt:lpstr>Présentation PowerPoint</vt:lpstr>
      <vt:lpstr>Diabète de type 1</vt:lpstr>
      <vt:lpstr>Diabète de type 2</vt:lpstr>
      <vt:lpstr>Comment manger équilibré avec un diabète</vt:lpstr>
      <vt:lpstr>Présentation PowerPoint</vt:lpstr>
      <vt:lpstr>Alimentation d'un diabétique </vt:lpstr>
      <vt:lpstr>Présentation PowerPoint</vt:lpstr>
      <vt:lpstr>Aliments à privilégier: </vt:lpstr>
      <vt:lpstr>Boissons: </vt:lpstr>
      <vt:lpstr>Glucides: </vt:lpstr>
      <vt:lpstr>Index glycémique:</vt:lpstr>
      <vt:lpstr>Lipides: </vt:lpstr>
      <vt:lpstr>Protides: </vt:lpstr>
      <vt:lpstr>Le fractionnement des repas</vt:lpstr>
      <vt:lpstr>Présentation PowerPoint</vt:lpstr>
      <vt:lpstr>Aliments déconseillés </vt:lpstr>
      <vt:lpstr>Le pyramide alimentaire</vt:lpstr>
      <vt:lpstr>À quoi sert de bien manger pour une personne diabétique?</vt:lpstr>
      <vt:lpstr>conclusion</vt:lpstr>
      <vt:lpstr>Présentation PowerPoint</vt:lpstr>
      <vt:lpstr>Plan de travail</vt:lpstr>
      <vt:lpstr>Introduction </vt:lpstr>
      <vt:lpstr>Définition de l'ostéoporose</vt:lpstr>
      <vt:lpstr>Maladie silencieuse</vt:lpstr>
      <vt:lpstr>Groupe vulnérable</vt:lpstr>
      <vt:lpstr>Comment renforcer les os ?!</vt:lpstr>
      <vt:lpstr>Présentation PowerPoint</vt:lpstr>
      <vt:lpstr>Présentation PowerPoint</vt:lpstr>
      <vt:lpstr>Présentation PowerPoint</vt:lpstr>
      <vt:lpstr>Présentation PowerPoint</vt:lpstr>
      <vt:lpstr>Une alimentation saine renforce les os</vt:lpstr>
      <vt:lpstr>Présentation PowerPoint</vt:lpstr>
      <vt:lpstr>Présentation PowerPoint</vt:lpstr>
      <vt:lpstr>Présentation PowerPoint</vt:lpstr>
      <vt:lpstr>Traitement </vt:lpstr>
      <vt:lpstr>Traitements non pharmacologiques</vt:lpstr>
      <vt:lpstr>Présentation PowerPoint</vt:lpstr>
      <vt:lpstr>Pharmacothérapie</vt:lpstr>
      <vt:lpstr>Mécanisme d'effet</vt:lpstr>
      <vt:lpstr>Les pesphosphonates</vt:lpstr>
      <vt:lpstr>Conclusion</vt:lpstr>
      <vt:lpstr>Présentation PowerPoint</vt:lpstr>
      <vt:lpstr> Plan de travail :</vt:lpstr>
      <vt:lpstr>Résumé :</vt:lpstr>
      <vt:lpstr>Introduction :</vt:lpstr>
      <vt:lpstr>Les causes de l'anémie :</vt:lpstr>
      <vt:lpstr>Comment reconnaître une anémie ?</vt:lpstr>
      <vt:lpstr>Diagnostic de l'anémie :</vt:lpstr>
      <vt:lpstr>Traitements contre l'anémie:</vt:lpstr>
      <vt:lpstr>Conclusion: </vt:lpstr>
      <vt:lpstr>Présentation PowerPoint</vt:lpstr>
      <vt:lpstr>Plan :</vt:lpstr>
      <vt:lpstr>Introduction </vt:lpstr>
      <vt:lpstr>L’allergie par  apport à  l’intolèrance </vt:lpstr>
      <vt:lpstr>Type d’intolèrance  </vt:lpstr>
      <vt:lpstr>Intolérance au lactose </vt:lpstr>
      <vt:lpstr>L’intolérance au lactose est assez fréquente dans le monde </vt:lpstr>
      <vt:lpstr>Les symptômes </vt:lpstr>
      <vt:lpstr>Le mécanisme</vt:lpstr>
      <vt:lpstr>Les causes</vt:lpstr>
      <vt:lpstr>Le diagnostic</vt:lpstr>
      <vt:lpstr>Régime alimentaire </vt:lpstr>
      <vt:lpstr>Conclusion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ACER</dc:creator>
  <cp:lastModifiedBy>ACER</cp:lastModifiedBy>
  <cp:revision>10</cp:revision>
  <dcterms:created xsi:type="dcterms:W3CDTF">2020-03-20T23:05:13Z</dcterms:created>
  <dcterms:modified xsi:type="dcterms:W3CDTF">2020-03-21T10:01:04Z</dcterms:modified>
</cp:coreProperties>
</file>