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14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8B888036-753C-4744-9DD0-0B3FED554BC4}" type="datetimeFigureOut">
              <a:rPr lang="fr-FR" smtClean="0"/>
              <a:t>29/11/2023</a:t>
            </a:fld>
            <a:endParaRPr lang="en-AU"/>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en-AU"/>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5B02CE8C-702E-423F-9ABE-19F10517E444}" type="slidenum">
              <a:rPr lang="en-AU" smtClean="0"/>
              <a:t>‹N°›</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B888036-753C-4744-9DD0-0B3FED554BC4}" type="datetimeFigureOut">
              <a:rPr lang="fr-FR" smtClean="0"/>
              <a:t>29/11/2023</a:t>
            </a:fld>
            <a:endParaRPr lang="en-AU"/>
          </a:p>
        </p:txBody>
      </p:sp>
      <p:sp>
        <p:nvSpPr>
          <p:cNvPr id="5" name="Espace réservé du pied de page 4"/>
          <p:cNvSpPr>
            <a:spLocks noGrp="1"/>
          </p:cNvSpPr>
          <p:nvPr>
            <p:ph type="ftr" sz="quarter" idx="11"/>
          </p:nvPr>
        </p:nvSpPr>
        <p:spPr/>
        <p:txBody>
          <a:bodyPr/>
          <a:lstStyle>
            <a:extLst/>
          </a:lstStyle>
          <a:p>
            <a:endParaRPr lang="en-AU"/>
          </a:p>
        </p:txBody>
      </p:sp>
      <p:sp>
        <p:nvSpPr>
          <p:cNvPr id="6" name="Espace réservé du numéro de diapositive 5"/>
          <p:cNvSpPr>
            <a:spLocks noGrp="1"/>
          </p:cNvSpPr>
          <p:nvPr>
            <p:ph type="sldNum" sz="quarter" idx="12"/>
          </p:nvPr>
        </p:nvSpPr>
        <p:spPr/>
        <p:txBody>
          <a:bodyPr/>
          <a:lstStyle>
            <a:extLst/>
          </a:lstStyle>
          <a:p>
            <a:fld id="{5B02CE8C-702E-423F-9ABE-19F10517E444}" type="slidenum">
              <a:rPr lang="en-AU" smtClean="0"/>
              <a:t>‹N°›</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B888036-753C-4744-9DD0-0B3FED554BC4}" type="datetimeFigureOut">
              <a:rPr lang="fr-FR" smtClean="0"/>
              <a:t>29/11/2023</a:t>
            </a:fld>
            <a:endParaRPr lang="en-AU"/>
          </a:p>
        </p:txBody>
      </p:sp>
      <p:sp>
        <p:nvSpPr>
          <p:cNvPr id="5" name="Espace réservé du pied de page 4"/>
          <p:cNvSpPr>
            <a:spLocks noGrp="1"/>
          </p:cNvSpPr>
          <p:nvPr>
            <p:ph type="ftr" sz="quarter" idx="11"/>
          </p:nvPr>
        </p:nvSpPr>
        <p:spPr/>
        <p:txBody>
          <a:bodyPr/>
          <a:lstStyle>
            <a:extLst/>
          </a:lstStyle>
          <a:p>
            <a:endParaRPr lang="en-AU"/>
          </a:p>
        </p:txBody>
      </p:sp>
      <p:sp>
        <p:nvSpPr>
          <p:cNvPr id="6" name="Espace réservé du numéro de diapositive 5"/>
          <p:cNvSpPr>
            <a:spLocks noGrp="1"/>
          </p:cNvSpPr>
          <p:nvPr>
            <p:ph type="sldNum" sz="quarter" idx="12"/>
          </p:nvPr>
        </p:nvSpPr>
        <p:spPr/>
        <p:txBody>
          <a:bodyPr/>
          <a:lstStyle>
            <a:extLst/>
          </a:lstStyle>
          <a:p>
            <a:fld id="{5B02CE8C-702E-423F-9ABE-19F10517E444}" type="slidenum">
              <a:rPr lang="en-AU" smtClean="0"/>
              <a:t>‹N°›</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B888036-753C-4744-9DD0-0B3FED554BC4}" type="datetimeFigureOut">
              <a:rPr lang="fr-FR" smtClean="0"/>
              <a:t>29/11/2023</a:t>
            </a:fld>
            <a:endParaRPr lang="en-AU"/>
          </a:p>
        </p:txBody>
      </p:sp>
      <p:sp>
        <p:nvSpPr>
          <p:cNvPr id="5" name="Espace réservé du pied de page 4"/>
          <p:cNvSpPr>
            <a:spLocks noGrp="1"/>
          </p:cNvSpPr>
          <p:nvPr>
            <p:ph type="ftr" sz="quarter" idx="11"/>
          </p:nvPr>
        </p:nvSpPr>
        <p:spPr/>
        <p:txBody>
          <a:bodyPr/>
          <a:lstStyle>
            <a:extLst/>
          </a:lstStyle>
          <a:p>
            <a:endParaRPr lang="en-AU"/>
          </a:p>
        </p:txBody>
      </p:sp>
      <p:sp>
        <p:nvSpPr>
          <p:cNvPr id="6" name="Espace réservé du numéro de diapositive 5"/>
          <p:cNvSpPr>
            <a:spLocks noGrp="1"/>
          </p:cNvSpPr>
          <p:nvPr>
            <p:ph type="sldNum" sz="quarter" idx="12"/>
          </p:nvPr>
        </p:nvSpPr>
        <p:spPr/>
        <p:txBody>
          <a:bodyPr/>
          <a:lstStyle>
            <a:extLst/>
          </a:lstStyle>
          <a:p>
            <a:fld id="{5B02CE8C-702E-423F-9ABE-19F10517E444}" type="slidenum">
              <a:rPr lang="en-AU" smtClean="0"/>
              <a:t>‹N°›</a:t>
            </a:fld>
            <a:endParaRPr lang="en-AU"/>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8B888036-753C-4744-9DD0-0B3FED554BC4}" type="datetimeFigureOut">
              <a:rPr lang="fr-FR" smtClean="0"/>
              <a:t>29/11/2023</a:t>
            </a:fld>
            <a:endParaRPr lang="en-AU"/>
          </a:p>
        </p:txBody>
      </p:sp>
      <p:sp>
        <p:nvSpPr>
          <p:cNvPr id="5" name="Espace réservé du pied de page 4"/>
          <p:cNvSpPr>
            <a:spLocks noGrp="1"/>
          </p:cNvSpPr>
          <p:nvPr>
            <p:ph type="ftr" sz="quarter" idx="11"/>
          </p:nvPr>
        </p:nvSpPr>
        <p:spPr/>
        <p:txBody>
          <a:bodyPr/>
          <a:lstStyle>
            <a:extLst/>
          </a:lstStyle>
          <a:p>
            <a:endParaRPr lang="en-AU"/>
          </a:p>
        </p:txBody>
      </p:sp>
      <p:sp>
        <p:nvSpPr>
          <p:cNvPr id="6" name="Espace réservé du numéro de diapositive 5"/>
          <p:cNvSpPr>
            <a:spLocks noGrp="1"/>
          </p:cNvSpPr>
          <p:nvPr>
            <p:ph type="sldNum" sz="quarter" idx="12"/>
          </p:nvPr>
        </p:nvSpPr>
        <p:spPr/>
        <p:txBody>
          <a:bodyPr/>
          <a:lstStyle>
            <a:extLst/>
          </a:lstStyle>
          <a:p>
            <a:fld id="{5B02CE8C-702E-423F-9ABE-19F10517E444}" type="slidenum">
              <a:rPr lang="en-AU" smtClean="0"/>
              <a:t>‹N°›</a:t>
            </a:fld>
            <a:endParaRPr lang="en-AU"/>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8B888036-753C-4744-9DD0-0B3FED554BC4}" type="datetimeFigureOut">
              <a:rPr lang="fr-FR" smtClean="0"/>
              <a:t>29/11/2023</a:t>
            </a:fld>
            <a:endParaRPr lang="en-AU"/>
          </a:p>
        </p:txBody>
      </p:sp>
      <p:sp>
        <p:nvSpPr>
          <p:cNvPr id="6" name="Espace réservé du pied de page 5"/>
          <p:cNvSpPr>
            <a:spLocks noGrp="1"/>
          </p:cNvSpPr>
          <p:nvPr>
            <p:ph type="ftr" sz="quarter" idx="11"/>
          </p:nvPr>
        </p:nvSpPr>
        <p:spPr/>
        <p:txBody>
          <a:bodyPr/>
          <a:lstStyle>
            <a:extLst/>
          </a:lstStyle>
          <a:p>
            <a:endParaRPr lang="en-AU"/>
          </a:p>
        </p:txBody>
      </p:sp>
      <p:sp>
        <p:nvSpPr>
          <p:cNvPr id="7" name="Espace réservé du numéro de diapositive 6"/>
          <p:cNvSpPr>
            <a:spLocks noGrp="1"/>
          </p:cNvSpPr>
          <p:nvPr>
            <p:ph type="sldNum" sz="quarter" idx="12"/>
          </p:nvPr>
        </p:nvSpPr>
        <p:spPr/>
        <p:txBody>
          <a:bodyPr/>
          <a:lstStyle>
            <a:extLst/>
          </a:lstStyle>
          <a:p>
            <a:fld id="{5B02CE8C-702E-423F-9ABE-19F10517E444}" type="slidenum">
              <a:rPr lang="en-AU" smtClean="0"/>
              <a:t>‹N°›</a:t>
            </a:fld>
            <a:endParaRPr lang="en-AU"/>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8B888036-753C-4744-9DD0-0B3FED554BC4}" type="datetimeFigureOut">
              <a:rPr lang="fr-FR" smtClean="0"/>
              <a:t>29/11/2023</a:t>
            </a:fld>
            <a:endParaRPr lang="en-AU"/>
          </a:p>
        </p:txBody>
      </p:sp>
      <p:sp>
        <p:nvSpPr>
          <p:cNvPr id="8" name="Espace réservé du pied de page 7"/>
          <p:cNvSpPr>
            <a:spLocks noGrp="1"/>
          </p:cNvSpPr>
          <p:nvPr>
            <p:ph type="ftr" sz="quarter" idx="11"/>
          </p:nvPr>
        </p:nvSpPr>
        <p:spPr/>
        <p:txBody>
          <a:bodyPr/>
          <a:lstStyle>
            <a:extLst/>
          </a:lstStyle>
          <a:p>
            <a:endParaRPr lang="en-AU"/>
          </a:p>
        </p:txBody>
      </p:sp>
      <p:sp>
        <p:nvSpPr>
          <p:cNvPr id="9" name="Espace réservé du numéro de diapositive 8"/>
          <p:cNvSpPr>
            <a:spLocks noGrp="1"/>
          </p:cNvSpPr>
          <p:nvPr>
            <p:ph type="sldNum" sz="quarter" idx="12"/>
          </p:nvPr>
        </p:nvSpPr>
        <p:spPr/>
        <p:txBody>
          <a:bodyPr/>
          <a:lstStyle>
            <a:extLst/>
          </a:lstStyle>
          <a:p>
            <a:fld id="{5B02CE8C-702E-423F-9ABE-19F10517E444}" type="slidenum">
              <a:rPr lang="en-AU" smtClean="0"/>
              <a:t>‹N°›</a:t>
            </a:fld>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8B888036-753C-4744-9DD0-0B3FED554BC4}" type="datetimeFigureOut">
              <a:rPr lang="fr-FR" smtClean="0"/>
              <a:t>29/11/2023</a:t>
            </a:fld>
            <a:endParaRPr lang="en-AU"/>
          </a:p>
        </p:txBody>
      </p:sp>
      <p:sp>
        <p:nvSpPr>
          <p:cNvPr id="4" name="Espace réservé du pied de page 3"/>
          <p:cNvSpPr>
            <a:spLocks noGrp="1"/>
          </p:cNvSpPr>
          <p:nvPr>
            <p:ph type="ftr" sz="quarter" idx="11"/>
          </p:nvPr>
        </p:nvSpPr>
        <p:spPr/>
        <p:txBody>
          <a:bodyPr/>
          <a:lstStyle>
            <a:extLst/>
          </a:lstStyle>
          <a:p>
            <a:endParaRPr lang="en-AU"/>
          </a:p>
        </p:txBody>
      </p:sp>
      <p:sp>
        <p:nvSpPr>
          <p:cNvPr id="5" name="Espace réservé du numéro de diapositive 4"/>
          <p:cNvSpPr>
            <a:spLocks noGrp="1"/>
          </p:cNvSpPr>
          <p:nvPr>
            <p:ph type="sldNum" sz="quarter" idx="12"/>
          </p:nvPr>
        </p:nvSpPr>
        <p:spPr/>
        <p:txBody>
          <a:bodyPr/>
          <a:lstStyle>
            <a:extLst/>
          </a:lstStyle>
          <a:p>
            <a:fld id="{5B02CE8C-702E-423F-9ABE-19F10517E444}" type="slidenum">
              <a:rPr lang="en-AU" smtClean="0"/>
              <a:t>‹N°›</a:t>
            </a:fld>
            <a:endParaRPr lang="en-AU"/>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8B888036-753C-4744-9DD0-0B3FED554BC4}" type="datetimeFigureOut">
              <a:rPr lang="fr-FR" smtClean="0"/>
              <a:t>29/11/2023</a:t>
            </a:fld>
            <a:endParaRPr lang="en-AU"/>
          </a:p>
        </p:txBody>
      </p:sp>
      <p:sp>
        <p:nvSpPr>
          <p:cNvPr id="3" name="Espace réservé du pied de page 2"/>
          <p:cNvSpPr>
            <a:spLocks noGrp="1"/>
          </p:cNvSpPr>
          <p:nvPr>
            <p:ph type="ftr" sz="quarter" idx="11"/>
          </p:nvPr>
        </p:nvSpPr>
        <p:spPr/>
        <p:txBody>
          <a:bodyPr/>
          <a:lstStyle>
            <a:extLst/>
          </a:lstStyle>
          <a:p>
            <a:endParaRPr lang="en-AU"/>
          </a:p>
        </p:txBody>
      </p:sp>
      <p:sp>
        <p:nvSpPr>
          <p:cNvPr id="4" name="Espace réservé du numéro de diapositive 3"/>
          <p:cNvSpPr>
            <a:spLocks noGrp="1"/>
          </p:cNvSpPr>
          <p:nvPr>
            <p:ph type="sldNum" sz="quarter" idx="12"/>
          </p:nvPr>
        </p:nvSpPr>
        <p:spPr/>
        <p:txBody>
          <a:bodyPr/>
          <a:lstStyle>
            <a:extLst/>
          </a:lstStyle>
          <a:p>
            <a:fld id="{5B02CE8C-702E-423F-9ABE-19F10517E444}" type="slidenum">
              <a:rPr lang="en-AU" smtClean="0"/>
              <a:t>‹N°›</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8B888036-753C-4744-9DD0-0B3FED554BC4}" type="datetimeFigureOut">
              <a:rPr lang="fr-FR" smtClean="0"/>
              <a:t>29/11/2023</a:t>
            </a:fld>
            <a:endParaRPr lang="en-AU"/>
          </a:p>
        </p:txBody>
      </p:sp>
      <p:sp>
        <p:nvSpPr>
          <p:cNvPr id="6" name="Espace réservé du pied de page 5"/>
          <p:cNvSpPr>
            <a:spLocks noGrp="1"/>
          </p:cNvSpPr>
          <p:nvPr>
            <p:ph type="ftr" sz="quarter" idx="11"/>
          </p:nvPr>
        </p:nvSpPr>
        <p:spPr/>
        <p:txBody>
          <a:bodyPr/>
          <a:lstStyle>
            <a:extLst/>
          </a:lstStyle>
          <a:p>
            <a:endParaRPr lang="en-AU"/>
          </a:p>
        </p:txBody>
      </p:sp>
      <p:sp>
        <p:nvSpPr>
          <p:cNvPr id="7" name="Espace réservé du numéro de diapositive 6"/>
          <p:cNvSpPr>
            <a:spLocks noGrp="1"/>
          </p:cNvSpPr>
          <p:nvPr>
            <p:ph type="sldNum" sz="quarter" idx="12"/>
          </p:nvPr>
        </p:nvSpPr>
        <p:spPr/>
        <p:txBody>
          <a:bodyPr/>
          <a:lstStyle>
            <a:extLst/>
          </a:lstStyle>
          <a:p>
            <a:fld id="{5B02CE8C-702E-423F-9ABE-19F10517E444}" type="slidenum">
              <a:rPr lang="en-AU" smtClean="0"/>
              <a:t>‹N°›</a:t>
            </a:fld>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8B888036-753C-4744-9DD0-0B3FED554BC4}" type="datetimeFigureOut">
              <a:rPr lang="fr-FR" smtClean="0"/>
              <a:t>29/11/2023</a:t>
            </a:fld>
            <a:endParaRPr lang="en-AU"/>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AU"/>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5B02CE8C-702E-423F-9ABE-19F10517E444}" type="slidenum">
              <a:rPr lang="en-AU" smtClean="0"/>
              <a:t>‹N°›</a:t>
            </a:fld>
            <a:endParaRPr lang="en-AU"/>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B888036-753C-4744-9DD0-0B3FED554BC4}" type="datetimeFigureOut">
              <a:rPr lang="fr-FR" smtClean="0"/>
              <a:t>29/11/2023</a:t>
            </a:fld>
            <a:endParaRPr lang="en-AU"/>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AU"/>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B02CE8C-702E-423F-9ABE-19F10517E444}" type="slidenum">
              <a:rPr lang="en-AU" smtClean="0"/>
              <a:t>‹N°›</a:t>
            </a:fld>
            <a:endParaRPr lang="en-A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857232"/>
            <a:ext cx="7858180" cy="3286148"/>
          </a:xfrm>
          <a:solidFill>
            <a:schemeClr val="tx2">
              <a:lumMod val="40000"/>
              <a:lumOff val="60000"/>
            </a:schemeClr>
          </a:solidFill>
          <a:effectLst>
            <a:glow rad="228600">
              <a:schemeClr val="accent1">
                <a:satMod val="175000"/>
                <a:alpha val="40000"/>
              </a:schemeClr>
            </a:glow>
          </a:effectLst>
        </p:spPr>
        <p:txBody>
          <a:bodyPr>
            <a:normAutofit fontScale="90000"/>
          </a:bodyPr>
          <a:lstStyle/>
          <a:p>
            <a:pPr algn="ctr"/>
            <a:r>
              <a:rPr lang="en-US" sz="2700" b="1" dirty="0">
                <a:latin typeface="Arial Unicode MS" pitchFamily="34" charset="-128"/>
                <a:ea typeface="Arial Unicode MS" pitchFamily="34" charset="-128"/>
                <a:cs typeface="Arial Unicode MS" pitchFamily="34" charset="-128"/>
              </a:rPr>
              <a:t>People’s Democratic Republic of Algeria</a:t>
            </a:r>
            <a:r>
              <a:rPr lang="fr-FR" sz="2700" b="1" dirty="0">
                <a:latin typeface="Arial Unicode MS" pitchFamily="34" charset="-128"/>
                <a:ea typeface="Arial Unicode MS" pitchFamily="34" charset="-128"/>
                <a:cs typeface="Arial Unicode MS" pitchFamily="34" charset="-128"/>
              </a:rPr>
              <a:t/>
            </a:r>
            <a:br>
              <a:rPr lang="fr-FR" sz="2700" b="1" dirty="0">
                <a:latin typeface="Arial Unicode MS" pitchFamily="34" charset="-128"/>
                <a:ea typeface="Arial Unicode MS" pitchFamily="34" charset="-128"/>
                <a:cs typeface="Arial Unicode MS" pitchFamily="34" charset="-128"/>
              </a:rPr>
            </a:br>
            <a:r>
              <a:rPr lang="en-US" sz="2700" b="1" dirty="0">
                <a:latin typeface="Arial Unicode MS" pitchFamily="34" charset="-128"/>
                <a:ea typeface="Arial Unicode MS" pitchFamily="34" charset="-128"/>
                <a:cs typeface="Arial Unicode MS" pitchFamily="34" charset="-128"/>
              </a:rPr>
              <a:t>Ministry of Higher Education and Scientific Research</a:t>
            </a:r>
            <a:r>
              <a:rPr lang="fr-FR" sz="2700" b="1" dirty="0">
                <a:latin typeface="Arial Unicode MS" pitchFamily="34" charset="-128"/>
                <a:ea typeface="Arial Unicode MS" pitchFamily="34" charset="-128"/>
                <a:cs typeface="Arial Unicode MS" pitchFamily="34" charset="-128"/>
              </a:rPr>
              <a:t/>
            </a:r>
            <a:br>
              <a:rPr lang="fr-FR" sz="2700" b="1" dirty="0">
                <a:latin typeface="Arial Unicode MS" pitchFamily="34" charset="-128"/>
                <a:ea typeface="Arial Unicode MS" pitchFamily="34" charset="-128"/>
                <a:cs typeface="Arial Unicode MS" pitchFamily="34" charset="-128"/>
              </a:rPr>
            </a:br>
            <a:r>
              <a:rPr lang="en-US" sz="2700" b="1" dirty="0">
                <a:latin typeface="Arial Unicode MS" pitchFamily="34" charset="-128"/>
                <a:ea typeface="Arial Unicode MS" pitchFamily="34" charset="-128"/>
                <a:cs typeface="Arial Unicode MS" pitchFamily="34" charset="-128"/>
              </a:rPr>
              <a:t>University of Tlemcen</a:t>
            </a:r>
            <a:r>
              <a:rPr lang="fr-FR" sz="2700" b="1" dirty="0">
                <a:latin typeface="Arial Unicode MS" pitchFamily="34" charset="-128"/>
                <a:ea typeface="Arial Unicode MS" pitchFamily="34" charset="-128"/>
                <a:cs typeface="Arial Unicode MS" pitchFamily="34" charset="-128"/>
              </a:rPr>
              <a:t/>
            </a:r>
            <a:br>
              <a:rPr lang="fr-FR" sz="2700" b="1" dirty="0">
                <a:latin typeface="Arial Unicode MS" pitchFamily="34" charset="-128"/>
                <a:ea typeface="Arial Unicode MS" pitchFamily="34" charset="-128"/>
                <a:cs typeface="Arial Unicode MS" pitchFamily="34" charset="-128"/>
              </a:rPr>
            </a:br>
            <a:r>
              <a:rPr lang="en-US" sz="2700" b="1" dirty="0">
                <a:latin typeface="Arial Unicode MS" pitchFamily="34" charset="-128"/>
                <a:ea typeface="Arial Unicode MS" pitchFamily="34" charset="-128"/>
                <a:cs typeface="Arial Unicode MS" pitchFamily="34" charset="-128"/>
              </a:rPr>
              <a:t>Faculty of Letters &amp; Languages</a:t>
            </a:r>
            <a:r>
              <a:rPr lang="fr-FR" sz="2700" b="1" dirty="0">
                <a:latin typeface="Arial Unicode MS" pitchFamily="34" charset="-128"/>
                <a:ea typeface="Arial Unicode MS" pitchFamily="34" charset="-128"/>
                <a:cs typeface="Arial Unicode MS" pitchFamily="34" charset="-128"/>
              </a:rPr>
              <a:t/>
            </a:r>
            <a:br>
              <a:rPr lang="fr-FR" sz="2700" b="1" dirty="0">
                <a:latin typeface="Arial Unicode MS" pitchFamily="34" charset="-128"/>
                <a:ea typeface="Arial Unicode MS" pitchFamily="34" charset="-128"/>
                <a:cs typeface="Arial Unicode MS" pitchFamily="34" charset="-128"/>
              </a:rPr>
            </a:br>
            <a:r>
              <a:rPr lang="en-US" sz="2700" b="1" dirty="0">
                <a:latin typeface="Arial Unicode MS" pitchFamily="34" charset="-128"/>
                <a:ea typeface="Arial Unicode MS" pitchFamily="34" charset="-128"/>
                <a:cs typeface="Arial Unicode MS" pitchFamily="34" charset="-128"/>
              </a:rPr>
              <a:t>Department of Spanish</a:t>
            </a:r>
            <a:r>
              <a:rPr lang="fr-FR" dirty="0"/>
              <a:t/>
            </a:r>
            <a:br>
              <a:rPr lang="fr-FR" dirty="0"/>
            </a:br>
            <a:endParaRPr lang="en-AU" dirty="0"/>
          </a:p>
        </p:txBody>
      </p:sp>
      <p:sp>
        <p:nvSpPr>
          <p:cNvPr id="3" name="Sous-titre 2"/>
          <p:cNvSpPr>
            <a:spLocks noGrp="1"/>
          </p:cNvSpPr>
          <p:nvPr>
            <p:ph type="subTitle" idx="1"/>
          </p:nvPr>
        </p:nvSpPr>
        <p:spPr>
          <a:xfrm>
            <a:off x="1142976" y="4857760"/>
            <a:ext cx="6400800" cy="1752600"/>
          </a:xfrm>
          <a:solidFill>
            <a:schemeClr val="accent5">
              <a:lumMod val="20000"/>
              <a:lumOff val="80000"/>
            </a:schemeClr>
          </a:solidFill>
          <a:effectLst>
            <a:glow rad="228600">
              <a:schemeClr val="accent5">
                <a:satMod val="175000"/>
                <a:alpha val="40000"/>
              </a:schemeClr>
            </a:glow>
          </a:effectLst>
        </p:spPr>
        <p:txBody>
          <a:bodyPr>
            <a:normAutofit fontScale="85000" lnSpcReduction="20000"/>
          </a:bodyPr>
          <a:lstStyle/>
          <a:p>
            <a:pPr algn="l"/>
            <a:r>
              <a:rPr lang="en-AU" dirty="0" smtClean="0">
                <a:solidFill>
                  <a:schemeClr val="tx1"/>
                </a:solidFill>
              </a:rPr>
              <a:t>Module:  ICT and E-Learning </a:t>
            </a:r>
          </a:p>
          <a:p>
            <a:pPr algn="l"/>
            <a:r>
              <a:rPr lang="en-AU" dirty="0" smtClean="0">
                <a:solidFill>
                  <a:schemeClr val="tx1"/>
                </a:solidFill>
              </a:rPr>
              <a:t>Semester: 1</a:t>
            </a:r>
          </a:p>
          <a:p>
            <a:pPr algn="l"/>
            <a:r>
              <a:rPr lang="en-AU" dirty="0" smtClean="0">
                <a:solidFill>
                  <a:schemeClr val="tx1"/>
                </a:solidFill>
              </a:rPr>
              <a:t>Credit: 1 </a:t>
            </a:r>
          </a:p>
          <a:p>
            <a:pPr algn="l"/>
            <a:r>
              <a:rPr lang="en-AU" dirty="0" smtClean="0">
                <a:solidFill>
                  <a:schemeClr val="tx1"/>
                </a:solidFill>
              </a:rPr>
              <a:t>Coefficient: 1</a:t>
            </a:r>
          </a:p>
          <a:p>
            <a:pPr algn="l"/>
            <a:r>
              <a:rPr lang="en-AU" dirty="0" smtClean="0">
                <a:solidFill>
                  <a:schemeClr val="tx1"/>
                </a:solidFill>
              </a:rPr>
              <a:t>Teacher: ALLAL Lila </a:t>
            </a:r>
            <a:endParaRPr lang="en-AU" dirty="0">
              <a:solidFill>
                <a:schemeClr val="tx1"/>
              </a:solidFill>
            </a:endParaRPr>
          </a:p>
        </p:txBody>
      </p:sp>
      <p:pic>
        <p:nvPicPr>
          <p:cNvPr id="4" name="Image 3" descr="téléchargement.png"/>
          <p:cNvPicPr/>
          <p:nvPr/>
        </p:nvPicPr>
        <p:blipFill>
          <a:blip r:embed="rId2"/>
          <a:stretch>
            <a:fillRect/>
          </a:stretch>
        </p:blipFill>
        <p:spPr>
          <a:xfrm>
            <a:off x="0" y="0"/>
            <a:ext cx="1016857" cy="100012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14282" y="1214422"/>
            <a:ext cx="8715436" cy="5286412"/>
          </a:xfrm>
        </p:spPr>
        <p:txBody>
          <a:bodyPr>
            <a:normAutofit lnSpcReduction="10000"/>
          </a:bodyPr>
          <a:lstStyle/>
          <a:p>
            <a:pPr algn="just">
              <a:buNone/>
            </a:pPr>
            <a:r>
              <a:rPr lang="en-US" sz="2000" dirty="0" smtClean="0"/>
              <a:t>Word processing is a fundamental aspect of modern computer technology that involves creating, editing, and formatting text documents. This technology has evolved from traditional typewriters to sophisticated software applications. Here's an introduction to word processing</a:t>
            </a:r>
            <a:r>
              <a:rPr lang="en-US" sz="2000" dirty="0" smtClean="0"/>
              <a:t>:</a:t>
            </a:r>
          </a:p>
          <a:p>
            <a:pPr marL="566928" indent="-457200" algn="just">
              <a:buFont typeface="+mj-lt"/>
              <a:buAutoNum type="arabicPeriod"/>
            </a:pPr>
            <a:r>
              <a:rPr lang="en-US" sz="2000" b="1" u="sng" dirty="0" smtClean="0">
                <a:solidFill>
                  <a:srgbClr val="00B0F0"/>
                </a:solidFill>
              </a:rPr>
              <a:t>Definition: </a:t>
            </a:r>
            <a:r>
              <a:rPr lang="en-US" sz="2000" dirty="0" smtClean="0"/>
              <a:t>Word processing refers to the creation and manipulation of text documents using a computer and word processing software. It allows users to input, edit, format, and print text, making it a versatile tool for various tasks such as writing letters, reports, essays, and more</a:t>
            </a:r>
            <a:r>
              <a:rPr lang="en-US" sz="2000" dirty="0" smtClean="0"/>
              <a:t>.</a:t>
            </a:r>
          </a:p>
          <a:p>
            <a:pPr marL="566928" indent="-457200" algn="just">
              <a:buFont typeface="+mj-lt"/>
              <a:buAutoNum type="arabicPeriod"/>
            </a:pPr>
            <a:r>
              <a:rPr lang="en-US" sz="2000" b="1" u="sng" dirty="0" smtClean="0">
                <a:solidFill>
                  <a:srgbClr val="00B0F0"/>
                </a:solidFill>
              </a:rPr>
              <a:t>Key features:</a:t>
            </a:r>
          </a:p>
          <a:p>
            <a:pPr marL="566928" indent="-457200" algn="just">
              <a:buFont typeface="Arial" pitchFamily="34" charset="0"/>
              <a:buChar char="•"/>
            </a:pPr>
            <a:r>
              <a:rPr lang="en-US" sz="2000" b="1" dirty="0" smtClean="0">
                <a:solidFill>
                  <a:srgbClr val="0070C0"/>
                </a:solidFill>
              </a:rPr>
              <a:t>Text input: </a:t>
            </a:r>
            <a:r>
              <a:rPr lang="en-US" sz="2000" dirty="0" smtClean="0"/>
              <a:t>Users can type text using a keyboard, and in modern applications, various input devices like voice recognition and </a:t>
            </a:r>
            <a:r>
              <a:rPr lang="en-US" sz="2000" dirty="0" smtClean="0"/>
              <a:t>touch screens </a:t>
            </a:r>
            <a:r>
              <a:rPr lang="en-US" sz="2000" dirty="0" smtClean="0"/>
              <a:t>are also supported</a:t>
            </a:r>
            <a:r>
              <a:rPr lang="en-US" sz="2000" dirty="0" smtClean="0"/>
              <a:t>.</a:t>
            </a:r>
          </a:p>
          <a:p>
            <a:pPr marL="566928" indent="-457200" algn="just">
              <a:buFont typeface="Arial" pitchFamily="34" charset="0"/>
              <a:buChar char="•"/>
            </a:pPr>
            <a:r>
              <a:rPr lang="en-AU" sz="2000" b="1" dirty="0" smtClean="0">
                <a:solidFill>
                  <a:srgbClr val="0070C0"/>
                </a:solidFill>
              </a:rPr>
              <a:t>Editing: </a:t>
            </a:r>
            <a:r>
              <a:rPr lang="en-US" sz="2000" dirty="0" smtClean="0"/>
              <a:t>Word processors provide powerful editing tools, including copy, cut, paste, undo, and redo functions. This flexibility makes it easy to revise and refine documents.</a:t>
            </a:r>
            <a:endParaRPr lang="en-AU" sz="2000" b="1" dirty="0">
              <a:solidFill>
                <a:srgbClr val="0070C0"/>
              </a:solidFill>
            </a:endParaRPr>
          </a:p>
        </p:txBody>
      </p:sp>
      <p:sp>
        <p:nvSpPr>
          <p:cNvPr id="3" name="Titre 2"/>
          <p:cNvSpPr>
            <a:spLocks noGrp="1"/>
          </p:cNvSpPr>
          <p:nvPr>
            <p:ph type="title"/>
          </p:nvPr>
        </p:nvSpPr>
        <p:spPr>
          <a:xfrm>
            <a:off x="428596" y="142852"/>
            <a:ext cx="8229600" cy="1143000"/>
          </a:xfrm>
        </p:spPr>
        <p:txBody>
          <a:bodyPr>
            <a:normAutofit/>
          </a:bodyPr>
          <a:lstStyle/>
          <a:p>
            <a:r>
              <a:rPr lang="en-AU" sz="2400" u="sng" dirty="0" smtClean="0">
                <a:solidFill>
                  <a:schemeClr val="tx1"/>
                </a:solidFill>
                <a:effectLst/>
              </a:rPr>
              <a:t>Course title: </a:t>
            </a:r>
            <a:r>
              <a:rPr lang="en-AU" sz="2400" dirty="0" smtClean="0">
                <a:solidFill>
                  <a:srgbClr val="FF0000"/>
                </a:solidFill>
                <a:effectLst/>
              </a:rPr>
              <a:t>introduction to word processing software (word, PowerPoint and word conversions      PDF</a:t>
            </a:r>
            <a:endParaRPr lang="en-AU" sz="2400" dirty="0">
              <a:solidFill>
                <a:srgbClr val="FF0000"/>
              </a:solidFill>
              <a:effectLst/>
            </a:endParaRPr>
          </a:p>
        </p:txBody>
      </p:sp>
      <p:sp>
        <p:nvSpPr>
          <p:cNvPr id="5" name="Flèche droite 4"/>
          <p:cNvSpPr/>
          <p:nvPr/>
        </p:nvSpPr>
        <p:spPr>
          <a:xfrm>
            <a:off x="6643702" y="857232"/>
            <a:ext cx="428628" cy="714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85720" y="285728"/>
            <a:ext cx="8401080" cy="5721563"/>
          </a:xfrm>
        </p:spPr>
        <p:txBody>
          <a:bodyPr>
            <a:normAutofit lnSpcReduction="10000"/>
          </a:bodyPr>
          <a:lstStyle/>
          <a:p>
            <a:pPr algn="just">
              <a:buFont typeface="Arial" pitchFamily="34" charset="0"/>
              <a:buChar char="•"/>
            </a:pPr>
            <a:r>
              <a:rPr lang="en-AU" sz="2000" b="1" dirty="0" smtClean="0">
                <a:solidFill>
                  <a:srgbClr val="0070C0"/>
                </a:solidFill>
              </a:rPr>
              <a:t>Formatting: </a:t>
            </a:r>
            <a:r>
              <a:rPr lang="en-US" sz="2000" dirty="0" smtClean="0"/>
              <a:t>Users can format text by adjusting font styles, sizes, colors, and alignment. Additionally, features like bullet points, numbering, and indentation help organize content</a:t>
            </a:r>
            <a:r>
              <a:rPr lang="en-US" sz="2000" dirty="0" smtClean="0"/>
              <a:t>.</a:t>
            </a:r>
          </a:p>
          <a:p>
            <a:pPr algn="just">
              <a:buFont typeface="Arial" pitchFamily="34" charset="0"/>
              <a:buChar char="•"/>
            </a:pPr>
            <a:r>
              <a:rPr lang="en-US" sz="2000" b="1" dirty="0" smtClean="0">
                <a:solidFill>
                  <a:srgbClr val="0070C0"/>
                </a:solidFill>
              </a:rPr>
              <a:t>Graphics and media: </a:t>
            </a:r>
            <a:r>
              <a:rPr lang="en-US" sz="2000" dirty="0" smtClean="0"/>
              <a:t>Many word processors support the integration of images, charts, and other media elements to enhance the visual appeal of documents.</a:t>
            </a:r>
          </a:p>
          <a:p>
            <a:pPr algn="just">
              <a:buFont typeface="Arial" pitchFamily="34" charset="0"/>
              <a:buChar char="•"/>
            </a:pPr>
            <a:r>
              <a:rPr lang="en-US" sz="2000" b="1" dirty="0" smtClean="0">
                <a:solidFill>
                  <a:srgbClr val="0070C0"/>
                </a:solidFill>
              </a:rPr>
              <a:t>Spell Check and Grammar Check:</a:t>
            </a:r>
            <a:r>
              <a:rPr lang="en-US" sz="2000" dirty="0" smtClean="0">
                <a:solidFill>
                  <a:srgbClr val="0070C0"/>
                </a:solidFill>
              </a:rPr>
              <a:t> </a:t>
            </a:r>
            <a:r>
              <a:rPr lang="en-US" sz="2000" dirty="0" smtClean="0"/>
              <a:t>Automated tools assist in identifying and correcting spelling and grammar errors, improving the overall quality of the document</a:t>
            </a:r>
            <a:r>
              <a:rPr lang="en-US" sz="2000" dirty="0" smtClean="0"/>
              <a:t>.</a:t>
            </a:r>
          </a:p>
          <a:p>
            <a:pPr marL="566928" indent="-457200" algn="just">
              <a:buNone/>
            </a:pPr>
            <a:r>
              <a:rPr lang="en-US" sz="2000" b="1" u="sng" dirty="0" smtClean="0">
                <a:solidFill>
                  <a:srgbClr val="00B0F0"/>
                </a:solidFill>
              </a:rPr>
              <a:t>3. Evolution:</a:t>
            </a:r>
            <a:endParaRPr lang="en-US" sz="2000" b="1" u="sng" dirty="0" smtClean="0">
              <a:solidFill>
                <a:srgbClr val="00B0F0"/>
              </a:solidFill>
            </a:endParaRPr>
          </a:p>
          <a:p>
            <a:pPr algn="just"/>
            <a:r>
              <a:rPr lang="en-US" sz="2000" dirty="0" smtClean="0"/>
              <a:t>Early word processing began with dedicated machines like the IBM MT/ST (Magnetic Tape/</a:t>
            </a:r>
            <a:r>
              <a:rPr lang="en-US" sz="2000" dirty="0" err="1" smtClean="0"/>
              <a:t>Selectric</a:t>
            </a:r>
            <a:r>
              <a:rPr lang="en-US" sz="2000" dirty="0" smtClean="0"/>
              <a:t> Typewriter) in the 1960s.</a:t>
            </a:r>
          </a:p>
          <a:p>
            <a:pPr algn="just"/>
            <a:r>
              <a:rPr lang="en-US" sz="2000" dirty="0" smtClean="0"/>
              <a:t>The advent of personal computers in the late 20th century brought about software-based word processors, such as WordPerfect and Microsoft Word.</a:t>
            </a:r>
          </a:p>
          <a:p>
            <a:pPr algn="just"/>
            <a:r>
              <a:rPr lang="en-US" sz="2000" dirty="0" smtClean="0"/>
              <a:t>Today, cloud-based word processors like Google Docs and collaborative tools have further transformed the way people create and share documents.</a:t>
            </a:r>
          </a:p>
          <a:p>
            <a:pPr>
              <a:buFont typeface="Arial" pitchFamily="34" charset="0"/>
              <a:buChar char="•"/>
            </a:pPr>
            <a:endParaRPr lang="en-AU" sz="20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57158" y="285728"/>
            <a:ext cx="8329642" cy="5721563"/>
          </a:xfrm>
        </p:spPr>
        <p:txBody>
          <a:bodyPr>
            <a:normAutofit fontScale="92500" lnSpcReduction="20000"/>
          </a:bodyPr>
          <a:lstStyle/>
          <a:p>
            <a:pPr marL="624078" indent="-514350">
              <a:buNone/>
            </a:pPr>
            <a:r>
              <a:rPr lang="en-AU" sz="2000" b="1" dirty="0" smtClean="0">
                <a:solidFill>
                  <a:srgbClr val="00B0F0"/>
                </a:solidFill>
              </a:rPr>
              <a:t>4. Advantages: </a:t>
            </a:r>
            <a:endParaRPr lang="en-AU" sz="2000" dirty="0" smtClean="0"/>
          </a:p>
          <a:p>
            <a:pPr marL="624078" indent="-514350" algn="just"/>
            <a:r>
              <a:rPr lang="en-AU" sz="1800" b="1" dirty="0" smtClean="0">
                <a:solidFill>
                  <a:srgbClr val="00B0F0"/>
                </a:solidFill>
              </a:rPr>
              <a:t>Efficiency: </a:t>
            </a:r>
            <a:r>
              <a:rPr lang="en-US" sz="1800" dirty="0" smtClean="0"/>
              <a:t>Word processing significantly speeds up the document creation and editing process compared to manual typing or typewriters</a:t>
            </a:r>
            <a:r>
              <a:rPr lang="en-US" sz="1800" dirty="0" smtClean="0"/>
              <a:t>.</a:t>
            </a:r>
          </a:p>
          <a:p>
            <a:pPr marL="624078" indent="-514350" algn="just"/>
            <a:r>
              <a:rPr lang="en-US" sz="1800" b="1" dirty="0" smtClean="0">
                <a:solidFill>
                  <a:srgbClr val="00B0F0"/>
                </a:solidFill>
              </a:rPr>
              <a:t>Versatility: </a:t>
            </a:r>
            <a:r>
              <a:rPr lang="en-US" sz="1800" dirty="0" smtClean="0"/>
              <a:t>Users can easily make changes to documents, experiment with different formats, and collaborate with others in real-time</a:t>
            </a:r>
            <a:r>
              <a:rPr lang="en-US" sz="1800" dirty="0" smtClean="0"/>
              <a:t>.</a:t>
            </a:r>
          </a:p>
          <a:p>
            <a:pPr marL="624078" indent="-514350" algn="just"/>
            <a:r>
              <a:rPr lang="en-US" sz="1800" b="1" dirty="0" smtClean="0">
                <a:solidFill>
                  <a:srgbClr val="00B0F0"/>
                </a:solidFill>
              </a:rPr>
              <a:t>Accessibility: </a:t>
            </a:r>
            <a:r>
              <a:rPr lang="en-US" sz="1800" dirty="0" smtClean="0"/>
              <a:t>Digital documents are easily stored, retrieved, and shared, </a:t>
            </a:r>
            <a:r>
              <a:rPr lang="en-US" sz="1800" dirty="0" smtClean="0"/>
              <a:t>eliminating </a:t>
            </a:r>
            <a:r>
              <a:rPr lang="en-US" sz="1800" dirty="0" smtClean="0"/>
              <a:t>the need for physical copies and manual filing</a:t>
            </a:r>
            <a:r>
              <a:rPr lang="en-US" sz="1800" dirty="0" smtClean="0"/>
              <a:t>.</a:t>
            </a:r>
          </a:p>
          <a:p>
            <a:pPr marL="624078" indent="-514350" algn="ctr">
              <a:buNone/>
            </a:pPr>
            <a:r>
              <a:rPr lang="en-US" sz="2000" b="1" dirty="0" smtClean="0">
                <a:solidFill>
                  <a:srgbClr val="FF0000"/>
                </a:solidFill>
              </a:rPr>
              <a:t>Common Word processors</a:t>
            </a:r>
          </a:p>
          <a:p>
            <a:pPr marL="624078" indent="-514350">
              <a:buNone/>
            </a:pPr>
            <a:r>
              <a:rPr lang="en-US" sz="1800" b="1" dirty="0" smtClean="0">
                <a:solidFill>
                  <a:srgbClr val="00B050"/>
                </a:solidFill>
              </a:rPr>
              <a:t>Microsoft word: </a:t>
            </a:r>
            <a:endParaRPr lang="en-US" sz="1800" dirty="0" smtClean="0"/>
          </a:p>
          <a:p>
            <a:pPr marL="624078" indent="-514350" algn="just">
              <a:buFont typeface="Wingdings" pitchFamily="2" charset="2"/>
              <a:buChar char="v"/>
            </a:pPr>
            <a:r>
              <a:rPr lang="en-US" sz="1800" b="1" dirty="0" smtClean="0">
                <a:solidFill>
                  <a:schemeClr val="accent2"/>
                </a:solidFill>
              </a:rPr>
              <a:t>Functionality: </a:t>
            </a:r>
            <a:r>
              <a:rPr lang="en-US" sz="1800" dirty="0" smtClean="0"/>
              <a:t>Microsoft Word is a comprehensive word processing software that enables users to create, edit, and format text documents. It provides a wide range of tools for formatting text, adding images, creating tables, and more</a:t>
            </a:r>
            <a:r>
              <a:rPr lang="en-US" sz="1800" dirty="0" smtClean="0"/>
              <a:t>.</a:t>
            </a:r>
          </a:p>
          <a:p>
            <a:pPr marL="624078" indent="-514350" algn="just">
              <a:buFont typeface="Wingdings" pitchFamily="2" charset="2"/>
              <a:buChar char="v"/>
            </a:pPr>
            <a:r>
              <a:rPr lang="en-US" sz="1800" b="1" dirty="0" smtClean="0">
                <a:solidFill>
                  <a:schemeClr val="accent2"/>
                </a:solidFill>
              </a:rPr>
              <a:t>Features: </a:t>
            </a:r>
          </a:p>
          <a:p>
            <a:pPr algn="just"/>
            <a:r>
              <a:rPr lang="en-US" sz="1800" dirty="0" smtClean="0"/>
              <a:t>Text Formatting: Users can change fonts, colors, styles, and sizes of text.</a:t>
            </a:r>
          </a:p>
          <a:p>
            <a:pPr algn="just"/>
            <a:r>
              <a:rPr lang="en-US" sz="1800" dirty="0" smtClean="0"/>
              <a:t>Document Formatting: Options for page layout, margins, and spacing.</a:t>
            </a:r>
          </a:p>
          <a:p>
            <a:pPr algn="just"/>
            <a:r>
              <a:rPr lang="en-US" sz="1800" dirty="0" smtClean="0"/>
              <a:t>Inserting Objects: Images, charts, tables, and other elements can be easily inserted.</a:t>
            </a:r>
          </a:p>
          <a:p>
            <a:pPr algn="just"/>
            <a:r>
              <a:rPr lang="en-US" sz="1800" dirty="0" smtClean="0"/>
              <a:t>Collaboration: Multiple users can collaborate on a document in real-time.</a:t>
            </a:r>
          </a:p>
          <a:p>
            <a:pPr algn="just"/>
            <a:r>
              <a:rPr lang="en-US" sz="1800" dirty="0" smtClean="0"/>
              <a:t>Spell Check and Grammar: Built-in tools for checking spelling and grammar.</a:t>
            </a:r>
          </a:p>
          <a:p>
            <a:pPr algn="just"/>
            <a:r>
              <a:rPr lang="en-US" sz="1800" dirty="0" smtClean="0"/>
              <a:t>Templates: Pre-designed templates for various document types.</a:t>
            </a:r>
          </a:p>
          <a:p>
            <a:pPr marL="624078" indent="-514350" algn="just">
              <a:buFont typeface="Arial" pitchFamily="34" charset="0"/>
              <a:buChar char="•"/>
            </a:pPr>
            <a:endParaRPr lang="en-AU" sz="1800" b="1" dirty="0">
              <a:solidFill>
                <a:schemeClr val="accent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0" y="214290"/>
            <a:ext cx="8686800" cy="5793001"/>
          </a:xfrm>
        </p:spPr>
        <p:txBody>
          <a:bodyPr>
            <a:normAutofit/>
          </a:bodyPr>
          <a:lstStyle/>
          <a:p>
            <a:pPr>
              <a:buFont typeface="Wingdings" pitchFamily="2" charset="2"/>
              <a:buChar char="v"/>
            </a:pPr>
            <a:r>
              <a:rPr lang="en-AU" sz="1800" b="1" dirty="0" smtClean="0">
                <a:solidFill>
                  <a:srgbClr val="00B050"/>
                </a:solidFill>
              </a:rPr>
              <a:t>Microsoft Power Point:</a:t>
            </a:r>
          </a:p>
          <a:p>
            <a:pPr algn="just">
              <a:buFont typeface="Arial" pitchFamily="34" charset="0"/>
              <a:buChar char="•"/>
            </a:pPr>
            <a:r>
              <a:rPr lang="en-AU" sz="1800" b="1" dirty="0" smtClean="0">
                <a:solidFill>
                  <a:schemeClr val="accent2"/>
                </a:solidFill>
              </a:rPr>
              <a:t>Functionality: </a:t>
            </a:r>
            <a:r>
              <a:rPr lang="en-US" sz="1800" dirty="0" smtClean="0"/>
              <a:t>PowerPoint is primarily used for creating multimedia presentations. It allows users to combine text, images, graphics, and multimedia elements to create slideshows</a:t>
            </a:r>
            <a:r>
              <a:rPr lang="en-US" sz="1800" dirty="0" smtClean="0"/>
              <a:t>.</a:t>
            </a:r>
          </a:p>
          <a:p>
            <a:pPr algn="just">
              <a:buFont typeface="Arial" pitchFamily="34" charset="0"/>
              <a:buChar char="•"/>
            </a:pPr>
            <a:r>
              <a:rPr lang="en-US" sz="1800" b="1" dirty="0" smtClean="0">
                <a:solidFill>
                  <a:schemeClr val="accent2"/>
                </a:solidFill>
              </a:rPr>
              <a:t>Features: </a:t>
            </a:r>
          </a:p>
          <a:p>
            <a:pPr algn="just"/>
            <a:r>
              <a:rPr lang="en-US" sz="1800" dirty="0" smtClean="0"/>
              <a:t>Slide Creation: Users can create individual slides, each containing text, images, or multimedia elements.</a:t>
            </a:r>
          </a:p>
          <a:p>
            <a:pPr algn="just"/>
            <a:r>
              <a:rPr lang="en-US" sz="1800" dirty="0" smtClean="0"/>
              <a:t>Transitions: Animations between slides for a more dynamic presentation.</a:t>
            </a:r>
          </a:p>
          <a:p>
            <a:pPr algn="just"/>
            <a:r>
              <a:rPr lang="en-US" sz="1800" dirty="0" smtClean="0"/>
              <a:t>Speaker Notes: Notes can be added for the presenter's reference during the slideshow.</a:t>
            </a:r>
          </a:p>
          <a:p>
            <a:pPr algn="just"/>
            <a:r>
              <a:rPr lang="en-US" sz="1800" dirty="0" smtClean="0"/>
              <a:t>Design Templates: Pre-designed templates for consistent and professional-looking presentations.</a:t>
            </a:r>
          </a:p>
          <a:p>
            <a:pPr algn="just"/>
            <a:r>
              <a:rPr lang="en-US" sz="1800" dirty="0" smtClean="0"/>
              <a:t>Collaboration: Similar to Word, multiple users can collaborate on a presentation</a:t>
            </a:r>
            <a:r>
              <a:rPr lang="en-US" sz="1800" dirty="0" smtClean="0"/>
              <a:t>.</a:t>
            </a:r>
          </a:p>
          <a:p>
            <a:pPr algn="just">
              <a:buFont typeface="Wingdings" pitchFamily="2" charset="2"/>
              <a:buChar char="v"/>
            </a:pPr>
            <a:r>
              <a:rPr lang="en-US" sz="1800" b="1" dirty="0" smtClean="0">
                <a:solidFill>
                  <a:srgbClr val="00B050"/>
                </a:solidFill>
              </a:rPr>
              <a:t>Word conversions:</a:t>
            </a:r>
          </a:p>
          <a:p>
            <a:pPr algn="just">
              <a:buFont typeface="Arial" pitchFamily="34" charset="0"/>
              <a:buChar char="•"/>
            </a:pPr>
            <a:r>
              <a:rPr lang="en-US" sz="1800" b="1" dirty="0" smtClean="0">
                <a:solidFill>
                  <a:schemeClr val="accent2"/>
                </a:solidFill>
              </a:rPr>
              <a:t>PDF conversion: </a:t>
            </a:r>
            <a:r>
              <a:rPr lang="en-US" sz="1800" dirty="0" smtClean="0"/>
              <a:t>Word processing software often allows users to save or export documents in PDF format, which is useful for sharing files in a read-only format.</a:t>
            </a:r>
            <a:endParaRPr lang="en-US" sz="1800" b="1" dirty="0" smtClean="0">
              <a:solidFill>
                <a:schemeClr val="accent2"/>
              </a:solidFill>
            </a:endParaRPr>
          </a:p>
          <a:p>
            <a:pPr algn="just">
              <a:buFont typeface="Arial" pitchFamily="34" charset="0"/>
              <a:buChar char="•"/>
            </a:pPr>
            <a:endParaRPr lang="en-AU" sz="1800" b="1" dirty="0" smtClean="0">
              <a:solidFill>
                <a:schemeClr val="accent2"/>
              </a:solidFill>
            </a:endParaRPr>
          </a:p>
          <a:p>
            <a:endParaRPr lang="en-AU" sz="1800" b="1" dirty="0">
              <a:solidFill>
                <a:srgbClr val="00B05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85720" y="357166"/>
            <a:ext cx="8401080" cy="5650125"/>
          </a:xfrm>
        </p:spPr>
        <p:txBody>
          <a:bodyPr>
            <a:normAutofit/>
          </a:bodyPr>
          <a:lstStyle/>
          <a:p>
            <a:pPr algn="just"/>
            <a:r>
              <a:rPr lang="en-AU" sz="1800" b="1" dirty="0" smtClean="0">
                <a:solidFill>
                  <a:schemeClr val="accent2"/>
                </a:solidFill>
              </a:rPr>
              <a:t>Compatibility: </a:t>
            </a:r>
            <a:r>
              <a:rPr lang="en-US" sz="1800" dirty="0" smtClean="0"/>
              <a:t>Documents created in Word can usually be saved in various formats, ensuring compatibility with different word processing software</a:t>
            </a:r>
            <a:r>
              <a:rPr lang="en-US" sz="1800" dirty="0" smtClean="0"/>
              <a:t>.</a:t>
            </a:r>
          </a:p>
          <a:p>
            <a:pPr algn="just"/>
            <a:r>
              <a:rPr lang="en-US" sz="1800" b="1" dirty="0" smtClean="0">
                <a:solidFill>
                  <a:schemeClr val="accent2"/>
                </a:solidFill>
              </a:rPr>
              <a:t>Import/export: </a:t>
            </a:r>
            <a:r>
              <a:rPr lang="en-US" sz="1800" dirty="0" smtClean="0"/>
              <a:t>Users can import text from other formats and export their documents to share with users who may not have the same word processing software</a:t>
            </a:r>
            <a:r>
              <a:rPr lang="en-US" sz="1800" dirty="0" smtClean="0"/>
              <a:t>.</a:t>
            </a:r>
          </a:p>
          <a:p>
            <a:pPr algn="just">
              <a:buNone/>
            </a:pPr>
            <a:endParaRPr lang="en-US" sz="1800" b="1" dirty="0" smtClean="0">
              <a:solidFill>
                <a:schemeClr val="accent2"/>
              </a:solidFill>
            </a:endParaRPr>
          </a:p>
          <a:p>
            <a:pPr algn="just">
              <a:buNone/>
            </a:pPr>
            <a:r>
              <a:rPr lang="en-US" sz="1800" dirty="0" smtClean="0"/>
              <a:t>In addition to Microsoft Word and PowerPoint, there are other word processing tools available, both paid and free, such as Google Docs, LibreOffice Writer, and Apple Pages. These tools often share similar features but may have different interfaces and collaboration capabilities.</a:t>
            </a:r>
          </a:p>
          <a:p>
            <a:pPr algn="just">
              <a:buNone/>
            </a:pPr>
            <a:r>
              <a:rPr lang="en-US" sz="1800" dirty="0" smtClean="0"/>
              <a:t>Understanding how to use word processing software is a valuable skill in today's digital age, as it is widely used for various purposes, including academic writing, business communication, and creating professional presentations.</a:t>
            </a:r>
          </a:p>
          <a:p>
            <a:r>
              <a:rPr lang="en-US" sz="1800" dirty="0" smtClean="0"/>
              <a:t/>
            </a:r>
            <a:br>
              <a:rPr lang="en-US" sz="1800" dirty="0" smtClean="0"/>
            </a:br>
            <a:endParaRPr lang="en-AU" sz="1800" dirty="0">
              <a:solidFill>
                <a:schemeClr val="accent2"/>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59</TotalTime>
  <Words>826</Words>
  <Application>Microsoft Office PowerPoint</Application>
  <PresentationFormat>Affichage à l'écran (4:3)</PresentationFormat>
  <Paragraphs>49</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Rotonde</vt:lpstr>
      <vt:lpstr>People’s Democratic Republic of Algeria Ministry of Higher Education and Scientific Research University of Tlemcen Faculty of Letters &amp; Languages Department of Spanish </vt:lpstr>
      <vt:lpstr>Course title: introduction to word processing software (word, PowerPoint and word conversions      PDF</vt:lpstr>
      <vt:lpstr>Diapositive 3</vt:lpstr>
      <vt:lpstr>Diapositive 4</vt:lpstr>
      <vt:lpstr>Diapositive 5</vt:lpstr>
      <vt:lpstr>Diapositive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People’s Democratic Republic of Algeria Ministry of Higher Education and Scientific Research University of Tlemcen Faculty of Letters &amp; Languages Department of Spanish </dc:title>
  <dc:creator>User</dc:creator>
  <cp:lastModifiedBy>User</cp:lastModifiedBy>
  <cp:revision>1</cp:revision>
  <dcterms:created xsi:type="dcterms:W3CDTF">2023-11-29T16:04:40Z</dcterms:created>
  <dcterms:modified xsi:type="dcterms:W3CDTF">2023-11-29T17:03:45Z</dcterms:modified>
</cp:coreProperties>
</file>