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5569" y="298703"/>
            <a:ext cx="8112861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7182" y="1235328"/>
            <a:ext cx="8409635" cy="4595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99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61502" y="6641451"/>
            <a:ext cx="194309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7924800" h="914400">
                <a:moveTo>
                  <a:pt x="0" y="914400"/>
                </a:moveTo>
                <a:lnTo>
                  <a:pt x="0" y="0"/>
                </a:lnTo>
                <a:lnTo>
                  <a:pt x="7924800" y="0"/>
                </a:lnTo>
              </a:path>
            </a:pathLst>
          </a:custGeom>
          <a:ln w="254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1200" y="3962400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925" y="0"/>
                </a:lnTo>
              </a:path>
            </a:pathLst>
          </a:custGeom>
          <a:ln w="1905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511031" y="6461455"/>
            <a:ext cx="97155" cy="2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PMingLiU"/>
                <a:cs typeface="PMingLiU"/>
              </a:rPr>
              <a:t>1</a:t>
            </a:r>
            <a:endParaRPr sz="1200">
              <a:latin typeface="PMingLiU"/>
              <a:cs typeface="PMingLiU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3444" y="1552194"/>
            <a:ext cx="4537710" cy="76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/>
              <a:t>Introduction à</a:t>
            </a:r>
            <a:r>
              <a:rPr sz="5000" spc="-155" dirty="0"/>
              <a:t> </a:t>
            </a:r>
            <a:r>
              <a:rPr sz="5000" dirty="0"/>
              <a:t>la</a:t>
            </a:r>
            <a:endParaRPr sz="5000"/>
          </a:p>
        </p:txBody>
      </p:sp>
      <p:sp>
        <p:nvSpPr>
          <p:cNvPr id="6" name="object 6"/>
          <p:cNvSpPr txBox="1"/>
          <p:nvPr/>
        </p:nvSpPr>
        <p:spPr>
          <a:xfrm>
            <a:off x="993444" y="2314575"/>
            <a:ext cx="7045959" cy="76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dirty="0">
                <a:solidFill>
                  <a:srgbClr val="003399"/>
                </a:solidFill>
                <a:latin typeface="Arial"/>
                <a:cs typeface="Arial"/>
              </a:rPr>
              <a:t>microbiologie</a:t>
            </a:r>
            <a:r>
              <a:rPr sz="5000" spc="-1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5000" dirty="0">
                <a:solidFill>
                  <a:srgbClr val="003399"/>
                </a:solidFill>
                <a:latin typeface="Arial"/>
                <a:cs typeface="Arial"/>
              </a:rPr>
              <a:t>alimentaire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50" y="2419350"/>
            <a:ext cx="1800225" cy="1543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</a:t>
            </a:r>
            <a:r>
              <a:rPr sz="2400" dirty="0"/>
              <a:t>microorganismes </a:t>
            </a:r>
            <a:r>
              <a:rPr sz="2400" spc="-5" dirty="0"/>
              <a:t>dans  l’aliment </a:t>
            </a:r>
            <a:r>
              <a:rPr sz="2400" dirty="0"/>
              <a:t>: paramètres</a:t>
            </a:r>
            <a:r>
              <a:rPr sz="2400" spc="40" dirty="0"/>
              <a:t> </a:t>
            </a:r>
            <a:r>
              <a:rPr sz="2400" spc="-5" dirty="0"/>
              <a:t>physicochimiques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330575" y="2581275"/>
            <a:ext cx="2376551" cy="1381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51626" y="2505075"/>
            <a:ext cx="1949450" cy="146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3866" y="4323588"/>
            <a:ext cx="676338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La pourriture molle bactérienne: </a:t>
            </a:r>
            <a:r>
              <a:rPr sz="1800" i="1" spc="-5" dirty="0">
                <a:solidFill>
                  <a:srgbClr val="003399"/>
                </a:solidFill>
                <a:latin typeface="Arial"/>
                <a:cs typeface="Arial"/>
              </a:rPr>
              <a:t>Erwinia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sp,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bactérie</a:t>
            </a:r>
            <a:r>
              <a:rPr sz="1800" spc="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pectinolytique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</a:t>
            </a:r>
            <a:r>
              <a:rPr sz="2400" dirty="0"/>
              <a:t>microorganismes </a:t>
            </a:r>
            <a:r>
              <a:rPr sz="2400" spc="-5" dirty="0"/>
              <a:t>dans  l’aliment </a:t>
            </a:r>
            <a:r>
              <a:rPr sz="2400" dirty="0"/>
              <a:t>: paramètres</a:t>
            </a:r>
            <a:r>
              <a:rPr sz="2400" spc="40" dirty="0"/>
              <a:t> </a:t>
            </a:r>
            <a:r>
              <a:rPr sz="2400" spc="-5" dirty="0"/>
              <a:t>physicochimiques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5762" y="3119373"/>
          <a:ext cx="8431212" cy="3179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237"/>
                <a:gridCol w="1296162"/>
                <a:gridCol w="1296162"/>
                <a:gridCol w="4827651"/>
              </a:tblGrid>
              <a:tr h="374141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Substrat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Aliment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Processus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Produits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et </a:t>
                      </a:r>
                      <a:r>
                        <a:rPr sz="1600" b="1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effets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579374">
                <a:tc>
                  <a:txBody>
                    <a:bodyPr/>
                    <a:lstStyle/>
                    <a:p>
                      <a:pPr marL="29209" marR="361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Pectine  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(p</a:t>
                      </a:r>
                      <a:r>
                        <a:rPr sz="1600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osi</a:t>
                      </a:r>
                      <a:r>
                        <a:rPr sz="1600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e)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Fruits/légumes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Pectinolyse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Méthanol, acides</a:t>
                      </a:r>
                      <a:r>
                        <a:rPr sz="1600" spc="3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uroniques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Perte de </a:t>
                      </a:r>
                      <a:r>
                        <a:rPr sz="1600" i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structure, pourriture</a:t>
                      </a:r>
                      <a:r>
                        <a:rPr sz="1600" i="1" spc="4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molle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823214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Protéines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2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Viande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1663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Protéolyse,  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désa</a:t>
                      </a:r>
                      <a:r>
                        <a:rPr sz="1600" spc="-3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ati</a:t>
                      </a:r>
                      <a:r>
                        <a:rPr sz="1600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4171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Amines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biogènes (histamine, putrescine, cadaverine),  H2S, </a:t>
                      </a:r>
                      <a:r>
                        <a:rPr sz="1600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ammoniac,</a:t>
                      </a:r>
                      <a:r>
                        <a:rPr sz="1600" spc="2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indole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Amertume, aigrissement, odeur nauséabonde,</a:t>
                      </a:r>
                      <a:r>
                        <a:rPr sz="1600" i="1" spc="9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viscosité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579373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Lipides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Beurre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762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Hydrolyse</a:t>
                      </a:r>
                      <a:r>
                        <a:rPr sz="1600" spc="-4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des  acides</a:t>
                      </a:r>
                      <a:r>
                        <a:rPr sz="1600" spc="-5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gras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Glycerol, acides gras</a:t>
                      </a:r>
                      <a:r>
                        <a:rPr sz="1600" spc="3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mixtes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Rancissement, amertume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579247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Sucres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Féculents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Hydrolyse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Acides organiques,</a:t>
                      </a:r>
                      <a:r>
                        <a:rPr sz="1600" spc="-3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alcools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Aigrissement,</a:t>
                      </a:r>
                      <a:r>
                        <a:rPr sz="1600" i="1" spc="3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acidification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120650">
                <a:tc gridSpan="4"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02742" y="1163573"/>
            <a:ext cx="8181340" cy="190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02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1.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La</a:t>
            </a:r>
            <a:r>
              <a:rPr sz="2200" spc="-5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composition</a:t>
            </a:r>
            <a:endParaRPr sz="22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34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Aliments riches en </a:t>
            </a: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hydrates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de carbone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(pain, confiture, fruits…) → favorables</a:t>
            </a:r>
            <a:r>
              <a:rPr sz="1600" spc="3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aux</a:t>
            </a:r>
            <a:endParaRPr sz="16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champignons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(peu d’odeurs en</a:t>
            </a:r>
            <a:r>
              <a:rPr sz="1600" spc="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général)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Aliments riches en protéines et/ou graisses (viande, beurre…) → favorables aux</a:t>
            </a:r>
            <a:r>
              <a:rPr sz="1600" spc="2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bactéries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Les processus de</a:t>
            </a:r>
            <a:r>
              <a:rPr sz="16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dégradation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</a:t>
            </a:r>
            <a:r>
              <a:rPr sz="2400" spc="120" dirty="0"/>
              <a:t> </a:t>
            </a:r>
            <a:r>
              <a:rPr sz="2400" spc="-5" dirty="0"/>
              <a:t>dans</a:t>
            </a:r>
            <a:endParaRPr sz="2400"/>
          </a:p>
          <a:p>
            <a:pPr marL="115570">
              <a:lnSpc>
                <a:spcPct val="100000"/>
              </a:lnSpc>
            </a:pPr>
            <a:r>
              <a:rPr sz="2400" spc="-5" dirty="0"/>
              <a:t>l’aliment </a:t>
            </a:r>
            <a:r>
              <a:rPr sz="2400" dirty="0"/>
              <a:t>: paramètres</a:t>
            </a:r>
            <a:r>
              <a:rPr sz="2400" spc="-5" dirty="0"/>
              <a:t> physicochimiques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31265" y="1234821"/>
            <a:ext cx="108140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2.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Le</a:t>
            </a:r>
            <a:r>
              <a:rPr sz="2200" spc="-9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pH</a:t>
            </a:r>
            <a:endParaRPr sz="22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57262" y="1830387"/>
          <a:ext cx="5976999" cy="1911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1055"/>
                <a:gridCol w="884300"/>
                <a:gridCol w="1392428"/>
                <a:gridCol w="1609216"/>
              </a:tblGrid>
              <a:tr h="412623">
                <a:tc>
                  <a:txBody>
                    <a:bodyPr/>
                    <a:lstStyle/>
                    <a:p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Mini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Optimum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Maximum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Moisissures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1,5-3,5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4,5-6,8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8-11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029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Levures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1,5-3,5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4-6,5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8-8,5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887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Bactéries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6,5-8,5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Bactéries</a:t>
                      </a:r>
                      <a:r>
                        <a:rPr sz="18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lactiques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3,2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5,5-6,5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57262" y="4062412"/>
          <a:ext cx="2687701" cy="1865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452"/>
                <a:gridCol w="1103249"/>
              </a:tblGrid>
              <a:tr h="365887"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pH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1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Pomme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2,9-3,5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72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Fromages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4,5-5,9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6013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Jambon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5,9-6,1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950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Crevettes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6,8-7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paramètres</a:t>
            </a:r>
            <a:r>
              <a:rPr sz="2400" spc="-5" dirty="0"/>
              <a:t> physicochimiques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18540" y="1307972"/>
            <a:ext cx="6974840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12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3. </a:t>
            </a:r>
            <a:r>
              <a:rPr sz="2200" spc="-60" dirty="0">
                <a:solidFill>
                  <a:srgbClr val="009999"/>
                </a:solidFill>
                <a:latin typeface="Arial"/>
                <a:cs typeface="Arial"/>
              </a:rPr>
              <a:t>L’Aw,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activité de l’eau = disponibilité en</a:t>
            </a:r>
            <a:r>
              <a:rPr sz="2200" spc="1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eau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4605655" algn="l"/>
              </a:tabLst>
            </a:pP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0&lt; </a:t>
            </a:r>
            <a:r>
              <a:rPr sz="2000" spc="-20" dirty="0">
                <a:solidFill>
                  <a:srgbClr val="003399"/>
                </a:solidFill>
                <a:latin typeface="Arial"/>
                <a:cs typeface="Arial"/>
              </a:rPr>
              <a:t>Aw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&lt; 1, elle dépend notamment de la présence</a:t>
            </a:r>
            <a:r>
              <a:rPr sz="2000" spc="-2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d’éléments  dissous (sucre,sel) et de</a:t>
            </a:r>
            <a:r>
              <a:rPr sz="2000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la</a:t>
            </a:r>
            <a:r>
              <a:rPr sz="2000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température	≠ teneur en</a:t>
            </a:r>
            <a:r>
              <a:rPr sz="2000" spc="-1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eau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950" y="2705100"/>
            <a:ext cx="5722874" cy="317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91554" y="3842639"/>
            <a:ext cx="278130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419100" algn="l"/>
                <a:tab pos="1563370" algn="l"/>
              </a:tabLst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→	</a:t>
            </a:r>
            <a:r>
              <a:rPr sz="1800" spc="-25" dirty="0">
                <a:solidFill>
                  <a:srgbClr val="003399"/>
                </a:solidFill>
                <a:latin typeface="Arial"/>
                <a:cs typeface="Arial"/>
              </a:rPr>
              <a:t>Aw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&lt;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0.62	aucun  microorganisme ne peut se  multiplier (survie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possible)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paramètres</a:t>
            </a:r>
            <a:r>
              <a:rPr sz="2400" spc="-5" dirty="0"/>
              <a:t> physicochimiques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900112" y="1484375"/>
            <a:ext cx="7230999" cy="316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4644" y="4975097"/>
            <a:ext cx="7600315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20" dirty="0">
                <a:solidFill>
                  <a:srgbClr val="003399"/>
                </a:solidFill>
                <a:latin typeface="Arial"/>
                <a:cs typeface="Arial"/>
              </a:rPr>
              <a:t>Techniques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de conservation comme la deshydratation, le salage,  l’addition de sucres (confitures), ou congélation reposent en</a:t>
            </a:r>
            <a:r>
              <a:rPr sz="2000" spc="-2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grande  partie sur la diminution de</a:t>
            </a:r>
            <a:r>
              <a:rPr sz="2000" spc="-1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399"/>
                </a:solidFill>
                <a:latin typeface="Arial"/>
                <a:cs typeface="Arial"/>
              </a:rPr>
              <a:t>l’Aw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paramètres</a:t>
            </a:r>
            <a:r>
              <a:rPr sz="2400" spc="-5" dirty="0"/>
              <a:t> physicochimiques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31265" y="1307972"/>
            <a:ext cx="40620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4. </a:t>
            </a:r>
            <a:r>
              <a:rPr sz="2200" spc="-20" dirty="0">
                <a:solidFill>
                  <a:srgbClr val="009999"/>
                </a:solidFill>
                <a:latin typeface="Arial"/>
                <a:cs typeface="Arial"/>
              </a:rPr>
              <a:t>L’oxygène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et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le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stress</a:t>
            </a:r>
            <a:r>
              <a:rPr sz="2200" spc="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oxydatif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6012" y="1989137"/>
            <a:ext cx="2806700" cy="922655"/>
          </a:xfrm>
          <a:prstGeom prst="rect">
            <a:avLst/>
          </a:prstGeom>
          <a:solidFill>
            <a:srgbClr val="DDEAEA"/>
          </a:solidFill>
        </p:spPr>
        <p:txBody>
          <a:bodyPr vert="horz" wrap="square" lIns="0" tIns="40005" rIns="0" bIns="0" rtlCol="0">
            <a:spAutoFit/>
          </a:bodyPr>
          <a:lstStyle/>
          <a:p>
            <a:pPr marL="604520" marR="595630" algn="ctr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Aerobie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stricts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Présence d’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1800" baseline="-20833" dirty="0">
                <a:solidFill>
                  <a:srgbClr val="003399"/>
                </a:solidFill>
                <a:latin typeface="Arial"/>
                <a:cs typeface="Arial"/>
              </a:rPr>
              <a:t>2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Respiration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8127" y="3182111"/>
            <a:ext cx="240919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</a:pP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Moisissures, </a:t>
            </a:r>
            <a:r>
              <a:rPr sz="1800" spc="-10" dirty="0">
                <a:solidFill>
                  <a:srgbClr val="666699"/>
                </a:solidFill>
                <a:latin typeface="Arial"/>
                <a:cs typeface="Arial"/>
              </a:rPr>
              <a:t>quelques 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levures,</a:t>
            </a:r>
            <a:r>
              <a:rPr sz="1800" spc="-55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666699"/>
                </a:solidFill>
                <a:latin typeface="Arial"/>
                <a:cs typeface="Arial"/>
              </a:rPr>
              <a:t>Pseudomonas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,  </a:t>
            </a:r>
            <a:r>
              <a:rPr sz="1800" i="1" spc="-5" dirty="0">
                <a:solidFill>
                  <a:srgbClr val="666699"/>
                </a:solidFill>
                <a:latin typeface="Arial"/>
                <a:cs typeface="Arial"/>
              </a:rPr>
              <a:t>Bacillus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6558" y="5485790"/>
            <a:ext cx="191770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55600" algn="l"/>
              </a:tabLst>
            </a:pPr>
            <a:r>
              <a:rPr sz="1800" dirty="0">
                <a:solidFill>
                  <a:srgbClr val="666699"/>
                </a:solidFill>
                <a:latin typeface="Arial"/>
                <a:cs typeface="Arial"/>
              </a:rPr>
              <a:t>→	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Surface</a:t>
            </a:r>
            <a:r>
              <a:rPr sz="1800" spc="-8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des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aliments,</a:t>
            </a:r>
            <a:r>
              <a:rPr sz="1800" spc="-55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farines…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9401" y="1989137"/>
            <a:ext cx="3025775" cy="922655"/>
          </a:xfrm>
          <a:prstGeom prst="rect">
            <a:avLst/>
          </a:prstGeom>
          <a:solidFill>
            <a:srgbClr val="DDEAEA"/>
          </a:solidFill>
        </p:spPr>
        <p:txBody>
          <a:bodyPr vert="horz" wrap="square" lIns="0" tIns="40005" rIns="0" bIns="0" rtlCol="0">
            <a:spAutoFit/>
          </a:bodyPr>
          <a:lstStyle/>
          <a:p>
            <a:pPr marL="156845" marR="146685" indent="934085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Aerobie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Présence ou absence d’O</a:t>
            </a:r>
            <a:r>
              <a:rPr sz="1800" spc="-7" baseline="-20833" dirty="0">
                <a:solidFill>
                  <a:srgbClr val="003399"/>
                </a:solidFill>
                <a:latin typeface="Arial"/>
                <a:cs typeface="Arial"/>
              </a:rPr>
              <a:t>2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Respiration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/</a:t>
            </a:r>
            <a:r>
              <a:rPr sz="1800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fermentation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0890" y="3194558"/>
            <a:ext cx="204343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Plupart</a:t>
            </a:r>
            <a:r>
              <a:rPr sz="1800" spc="-15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des</a:t>
            </a:r>
            <a:r>
              <a:rPr sz="1800" spc="-3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levures, </a:t>
            </a:r>
            <a:r>
              <a:rPr sz="180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Enterobactéries,  </a:t>
            </a:r>
            <a:r>
              <a:rPr sz="1800" i="1" spc="-5" dirty="0">
                <a:solidFill>
                  <a:srgbClr val="666699"/>
                </a:solidFill>
                <a:latin typeface="Arial"/>
                <a:cs typeface="Arial"/>
              </a:rPr>
              <a:t>Staphylococcus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4863" y="5485790"/>
            <a:ext cx="43046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55600" algn="l"/>
              </a:tabLst>
            </a:pPr>
            <a:r>
              <a:rPr sz="1800" dirty="0">
                <a:solidFill>
                  <a:srgbClr val="666699"/>
                </a:solidFill>
                <a:latin typeface="Arial"/>
                <a:cs typeface="Arial"/>
              </a:rPr>
              <a:t>→	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Produits végétaux, surfaces viandes</a:t>
            </a:r>
            <a:r>
              <a:rPr sz="1800" spc="15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666699"/>
                </a:solidFill>
                <a:latin typeface="Arial"/>
                <a:cs typeface="Arial"/>
              </a:rPr>
              <a:t>et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fromages, viandes</a:t>
            </a:r>
            <a:r>
              <a:rPr sz="1800" spc="-55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hachées…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8887" y="4319523"/>
            <a:ext cx="2592387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4226" y="4221098"/>
            <a:ext cx="2022475" cy="1003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1550" y="1916112"/>
            <a:ext cx="3024505" cy="1202055"/>
          </a:xfrm>
          <a:prstGeom prst="rect">
            <a:avLst/>
          </a:prstGeom>
          <a:solidFill>
            <a:srgbClr val="DDEAEA"/>
          </a:solidFill>
        </p:spPr>
        <p:txBody>
          <a:bodyPr vert="horz" wrap="square" lIns="0" tIns="40005" rIns="0" bIns="0" rtlCol="0">
            <a:spAutoFit/>
          </a:bodyPr>
          <a:lstStyle/>
          <a:p>
            <a:pPr marL="636270" marR="627380" algn="ctr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Micro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003399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h</a:t>
            </a:r>
            <a:r>
              <a:rPr sz="1800" b="1" spc="5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les  (Aero-tolérants)  </a:t>
            </a:r>
            <a:r>
              <a:rPr sz="1800" spc="-30" dirty="0">
                <a:solidFill>
                  <a:srgbClr val="003399"/>
                </a:solidFill>
                <a:latin typeface="Arial"/>
                <a:cs typeface="Arial"/>
              </a:rPr>
              <a:t>Tolèrent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1800" baseline="-20833" dirty="0">
                <a:solidFill>
                  <a:srgbClr val="003399"/>
                </a:solidFill>
                <a:latin typeface="Arial"/>
                <a:cs typeface="Arial"/>
              </a:rPr>
              <a:t>2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Fermentation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paramètres</a:t>
            </a:r>
            <a:r>
              <a:rPr sz="2400" spc="-5" dirty="0"/>
              <a:t> physicochimiques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931265" y="1307972"/>
            <a:ext cx="40620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4. </a:t>
            </a:r>
            <a:r>
              <a:rPr sz="2200" spc="-20" dirty="0">
                <a:solidFill>
                  <a:srgbClr val="009999"/>
                </a:solidFill>
                <a:latin typeface="Arial"/>
                <a:cs typeface="Arial"/>
              </a:rPr>
              <a:t>L’oxygène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et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le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stress</a:t>
            </a:r>
            <a:r>
              <a:rPr sz="2200" spc="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oxydatif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535" y="5485790"/>
            <a:ext cx="31356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355600" algn="l"/>
              </a:tabLst>
            </a:pPr>
            <a:r>
              <a:rPr sz="1800" dirty="0">
                <a:solidFill>
                  <a:srgbClr val="666699"/>
                </a:solidFill>
                <a:latin typeface="Arial"/>
                <a:cs typeface="Arial"/>
              </a:rPr>
              <a:t>→	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Fromages, produits laitiers,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viandes… (en</a:t>
            </a:r>
            <a:r>
              <a:rPr sz="1800" spc="-65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profondeur)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524" y="3337559"/>
            <a:ext cx="21704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Bactéries</a:t>
            </a:r>
            <a:r>
              <a:rPr sz="1800" spc="-40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lactiques…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6825" y="2073275"/>
            <a:ext cx="3024505" cy="923925"/>
          </a:xfrm>
          <a:prstGeom prst="rect">
            <a:avLst/>
          </a:prstGeom>
          <a:solidFill>
            <a:srgbClr val="DDEAEA"/>
          </a:solidFill>
        </p:spPr>
        <p:txBody>
          <a:bodyPr vert="horz" wrap="square" lIns="0" tIns="40005" rIns="0" bIns="0" rtlCol="0">
            <a:spAutoFit/>
          </a:bodyPr>
          <a:lstStyle/>
          <a:p>
            <a:pPr marL="454025" marR="443230" algn="ctr">
              <a:lnSpc>
                <a:spcPct val="100000"/>
              </a:lnSpc>
              <a:spcBef>
                <a:spcPts val="315"/>
              </a:spcBef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Anaerobies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strictes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Absence d’O</a:t>
            </a:r>
            <a:r>
              <a:rPr sz="1800" spc="-7" baseline="-20833" dirty="0">
                <a:solidFill>
                  <a:srgbClr val="003399"/>
                </a:solidFill>
                <a:latin typeface="Arial"/>
                <a:cs typeface="Arial"/>
              </a:rPr>
              <a:t>2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Fermentation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79211" y="3324733"/>
            <a:ext cx="256286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i="1" spc="-5" dirty="0">
                <a:solidFill>
                  <a:srgbClr val="666699"/>
                </a:solidFill>
                <a:latin typeface="Arial"/>
                <a:cs typeface="Arial"/>
              </a:rPr>
              <a:t>Clostridium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,</a:t>
            </a:r>
            <a:r>
              <a:rPr sz="1800" spc="-25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666699"/>
                </a:solidFill>
                <a:latin typeface="Arial"/>
                <a:cs typeface="Arial"/>
              </a:rPr>
              <a:t>Bacteroides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i="1" spc="-5" dirty="0">
                <a:solidFill>
                  <a:srgbClr val="666699"/>
                </a:solidFill>
                <a:latin typeface="Arial"/>
                <a:cs typeface="Arial"/>
              </a:rPr>
              <a:t>Propionibacterium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9392" y="5630265"/>
            <a:ext cx="3364229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300" algn="l"/>
              </a:tabLst>
            </a:pPr>
            <a:r>
              <a:rPr sz="1800" dirty="0">
                <a:solidFill>
                  <a:srgbClr val="666699"/>
                </a:solidFill>
                <a:latin typeface="Arial"/>
                <a:cs typeface="Arial"/>
              </a:rPr>
              <a:t>→	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Conserves, </a:t>
            </a:r>
            <a:r>
              <a:rPr sz="1800" spc="-10" dirty="0">
                <a:solidFill>
                  <a:srgbClr val="666699"/>
                </a:solidFill>
                <a:latin typeface="Arial"/>
                <a:cs typeface="Arial"/>
              </a:rPr>
              <a:t>bocaux,</a:t>
            </a:r>
            <a:r>
              <a:rPr sz="1800" spc="15" dirty="0">
                <a:solidFill>
                  <a:srgbClr val="6666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666699"/>
                </a:solidFill>
                <a:latin typeface="Arial"/>
                <a:cs typeface="Arial"/>
              </a:rPr>
              <a:t>masse…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18251" y="4043298"/>
            <a:ext cx="18288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8887" y="4043298"/>
            <a:ext cx="2305050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4549" y="1015491"/>
            <a:ext cx="6460490" cy="147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dirty="0"/>
              <a:t>Les facteurs de </a:t>
            </a:r>
            <a:r>
              <a:rPr spc="-5" dirty="0"/>
              <a:t>développement</a:t>
            </a:r>
            <a:r>
              <a:rPr spc="-90" dirty="0"/>
              <a:t> </a:t>
            </a:r>
            <a:r>
              <a:rPr dirty="0"/>
              <a:t>des  microorganismes dans </a:t>
            </a:r>
            <a:r>
              <a:rPr spc="-5" dirty="0"/>
              <a:t>l’aliment </a:t>
            </a:r>
            <a:r>
              <a:rPr dirty="0"/>
              <a:t>:  facteurs</a:t>
            </a:r>
            <a:r>
              <a:rPr spc="-120" dirty="0"/>
              <a:t> </a:t>
            </a:r>
            <a:r>
              <a:rPr dirty="0"/>
              <a:t>industriels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97657" y="4941442"/>
            <a:ext cx="4307840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5" marR="5080" indent="-448309">
              <a:lnSpc>
                <a:spcPct val="100000"/>
              </a:lnSpc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Paramètres externes à l’aliment  liés à son environnement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0014" y="2777501"/>
            <a:ext cx="1904704" cy="1781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31265" y="1234821"/>
            <a:ext cx="4081779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1.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La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température</a:t>
            </a:r>
            <a:r>
              <a:rPr sz="2200" spc="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d’entreposage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28775"/>
            <a:ext cx="9101074" cy="3752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50442" y="5484774"/>
            <a:ext cx="721804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Mésophiles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: majorité des microorganismes et en particulier</a:t>
            </a:r>
            <a:r>
              <a:rPr sz="2000" spc="-1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des  pathogènes → importance de chaine du froid et du</a:t>
            </a:r>
            <a:r>
              <a:rPr sz="2000" spc="-1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399"/>
                </a:solidFill>
                <a:latin typeface="Arial"/>
                <a:cs typeface="Arial"/>
              </a:rPr>
              <a:t>chaud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987675" y="1385950"/>
            <a:ext cx="4032250" cy="4779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085" y="1252143"/>
            <a:ext cx="1959610" cy="1353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marR="288290" indent="202565">
              <a:lnSpc>
                <a:spcPct val="164500"/>
              </a:lnSpc>
            </a:pPr>
            <a:r>
              <a:rPr sz="1400" b="1" spc="-5" dirty="0">
                <a:latin typeface="Arial"/>
                <a:cs typeface="Arial"/>
              </a:rPr>
              <a:t>Conserves  Sem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-c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ser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Produits sensibles à T</a:t>
            </a:r>
            <a:r>
              <a:rPr sz="1400" dirty="0">
                <a:latin typeface="Times New Roman"/>
                <a:cs typeface="Times New Roman"/>
              </a:rPr>
              <a:t>°  </a:t>
            </a:r>
            <a:r>
              <a:rPr sz="1400" dirty="0">
                <a:latin typeface="Arial"/>
                <a:cs typeface="Arial"/>
              </a:rPr>
              <a:t>(jambon, lait, jus de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fruit,  beurre, foie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gras…)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42" y="242442"/>
            <a:ext cx="340677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Les</a:t>
            </a:r>
            <a:r>
              <a:rPr sz="2800" spc="-15" dirty="0"/>
              <a:t> </a:t>
            </a:r>
            <a:r>
              <a:rPr sz="2800" spc="-5" dirty="0"/>
              <a:t>microorganismes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66571" y="1082928"/>
            <a:ext cx="11271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Proc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r</a:t>
            </a:r>
            <a:r>
              <a:rPr sz="1800" spc="-25" dirty="0">
                <a:solidFill>
                  <a:srgbClr val="003399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ote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6154" y="1060703"/>
            <a:ext cx="105029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car</a:t>
            </a:r>
            <a:r>
              <a:rPr sz="1800" spc="-35" dirty="0">
                <a:solidFill>
                  <a:srgbClr val="003399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ote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8732" y="806450"/>
            <a:ext cx="148717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algn="ctr">
              <a:lnSpc>
                <a:spcPct val="100000"/>
              </a:lnSpc>
            </a:pP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Virus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«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Non vivant</a:t>
            </a:r>
            <a:r>
              <a:rPr sz="1800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7437" y="1382394"/>
            <a:ext cx="579755" cy="534035"/>
          </a:xfrm>
          <a:custGeom>
            <a:avLst/>
            <a:gdLst/>
            <a:ahLst/>
            <a:cxnLst/>
            <a:rect l="l" t="t" r="r" b="b"/>
            <a:pathLst>
              <a:path w="579755" h="534035">
                <a:moveTo>
                  <a:pt x="31813" y="437641"/>
                </a:moveTo>
                <a:lnTo>
                  <a:pt x="29159" y="439165"/>
                </a:lnTo>
                <a:lnTo>
                  <a:pt x="28267" y="441959"/>
                </a:lnTo>
                <a:lnTo>
                  <a:pt x="0" y="533780"/>
                </a:lnTo>
                <a:lnTo>
                  <a:pt x="13280" y="530859"/>
                </a:lnTo>
                <a:lnTo>
                  <a:pt x="10172" y="530859"/>
                </a:lnTo>
                <a:lnTo>
                  <a:pt x="3721" y="523875"/>
                </a:lnTo>
                <a:lnTo>
                  <a:pt x="16659" y="511969"/>
                </a:lnTo>
                <a:lnTo>
                  <a:pt x="37477" y="444372"/>
                </a:lnTo>
                <a:lnTo>
                  <a:pt x="38252" y="441959"/>
                </a:lnTo>
                <a:lnTo>
                  <a:pt x="36842" y="439292"/>
                </a:lnTo>
                <a:lnTo>
                  <a:pt x="34328" y="438530"/>
                </a:lnTo>
                <a:lnTo>
                  <a:pt x="31813" y="437641"/>
                </a:lnTo>
                <a:close/>
              </a:path>
              <a:path w="579755" h="534035">
                <a:moveTo>
                  <a:pt x="16659" y="511969"/>
                </a:moveTo>
                <a:lnTo>
                  <a:pt x="3721" y="523875"/>
                </a:lnTo>
                <a:lnTo>
                  <a:pt x="10172" y="530859"/>
                </a:lnTo>
                <a:lnTo>
                  <a:pt x="12519" y="528701"/>
                </a:lnTo>
                <a:lnTo>
                  <a:pt x="11506" y="528701"/>
                </a:lnTo>
                <a:lnTo>
                  <a:pt x="5930" y="522731"/>
                </a:lnTo>
                <a:lnTo>
                  <a:pt x="13882" y="520985"/>
                </a:lnTo>
                <a:lnTo>
                  <a:pt x="16659" y="511969"/>
                </a:lnTo>
                <a:close/>
              </a:path>
              <a:path w="579755" h="534035">
                <a:moveTo>
                  <a:pt x="94627" y="503174"/>
                </a:moveTo>
                <a:lnTo>
                  <a:pt x="92087" y="503808"/>
                </a:lnTo>
                <a:lnTo>
                  <a:pt x="23105" y="518959"/>
                </a:lnTo>
                <a:lnTo>
                  <a:pt x="10172" y="530859"/>
                </a:lnTo>
                <a:lnTo>
                  <a:pt x="13280" y="530859"/>
                </a:lnTo>
                <a:lnTo>
                  <a:pt x="94119" y="513079"/>
                </a:lnTo>
                <a:lnTo>
                  <a:pt x="96659" y="512571"/>
                </a:lnTo>
                <a:lnTo>
                  <a:pt x="98310" y="510031"/>
                </a:lnTo>
                <a:lnTo>
                  <a:pt x="97802" y="507364"/>
                </a:lnTo>
                <a:lnTo>
                  <a:pt x="97167" y="504825"/>
                </a:lnTo>
                <a:lnTo>
                  <a:pt x="94627" y="503174"/>
                </a:lnTo>
                <a:close/>
              </a:path>
              <a:path w="579755" h="534035">
                <a:moveTo>
                  <a:pt x="13882" y="520985"/>
                </a:moveTo>
                <a:lnTo>
                  <a:pt x="5930" y="522731"/>
                </a:lnTo>
                <a:lnTo>
                  <a:pt x="11506" y="528701"/>
                </a:lnTo>
                <a:lnTo>
                  <a:pt x="13882" y="520985"/>
                </a:lnTo>
                <a:close/>
              </a:path>
              <a:path w="579755" h="534035">
                <a:moveTo>
                  <a:pt x="23105" y="518959"/>
                </a:moveTo>
                <a:lnTo>
                  <a:pt x="13882" y="520985"/>
                </a:lnTo>
                <a:lnTo>
                  <a:pt x="11506" y="528701"/>
                </a:lnTo>
                <a:lnTo>
                  <a:pt x="12519" y="528701"/>
                </a:lnTo>
                <a:lnTo>
                  <a:pt x="23105" y="518959"/>
                </a:lnTo>
                <a:close/>
              </a:path>
              <a:path w="579755" h="534035">
                <a:moveTo>
                  <a:pt x="573036" y="0"/>
                </a:moveTo>
                <a:lnTo>
                  <a:pt x="16659" y="511969"/>
                </a:lnTo>
                <a:lnTo>
                  <a:pt x="13882" y="520985"/>
                </a:lnTo>
                <a:lnTo>
                  <a:pt x="23105" y="518959"/>
                </a:lnTo>
                <a:lnTo>
                  <a:pt x="579513" y="6984"/>
                </a:lnTo>
                <a:lnTo>
                  <a:pt x="573036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12314" y="1410080"/>
            <a:ext cx="399415" cy="533400"/>
          </a:xfrm>
          <a:custGeom>
            <a:avLst/>
            <a:gdLst/>
            <a:ahLst/>
            <a:cxnLst/>
            <a:rect l="l" t="t" r="r" b="b"/>
            <a:pathLst>
              <a:path w="399414" h="533400">
                <a:moveTo>
                  <a:pt x="311785" y="485521"/>
                </a:moveTo>
                <a:lnTo>
                  <a:pt x="308864" y="486664"/>
                </a:lnTo>
                <a:lnTo>
                  <a:pt x="306832" y="491490"/>
                </a:lnTo>
                <a:lnTo>
                  <a:pt x="307975" y="494284"/>
                </a:lnTo>
                <a:lnTo>
                  <a:pt x="399161" y="533019"/>
                </a:lnTo>
                <a:lnTo>
                  <a:pt x="398625" y="528320"/>
                </a:lnTo>
                <a:lnTo>
                  <a:pt x="389636" y="528320"/>
                </a:lnTo>
                <a:lnTo>
                  <a:pt x="379078" y="514156"/>
                </a:lnTo>
                <a:lnTo>
                  <a:pt x="311785" y="485521"/>
                </a:lnTo>
                <a:close/>
              </a:path>
              <a:path w="399414" h="533400">
                <a:moveTo>
                  <a:pt x="379078" y="514156"/>
                </a:moveTo>
                <a:lnTo>
                  <a:pt x="389636" y="528320"/>
                </a:lnTo>
                <a:lnTo>
                  <a:pt x="392684" y="526034"/>
                </a:lnTo>
                <a:lnTo>
                  <a:pt x="388747" y="526034"/>
                </a:lnTo>
                <a:lnTo>
                  <a:pt x="387826" y="517879"/>
                </a:lnTo>
                <a:lnTo>
                  <a:pt x="379078" y="514156"/>
                </a:lnTo>
                <a:close/>
              </a:path>
              <a:path w="399414" h="533400">
                <a:moveTo>
                  <a:pt x="385572" y="432816"/>
                </a:moveTo>
                <a:lnTo>
                  <a:pt x="380365" y="433324"/>
                </a:lnTo>
                <a:lnTo>
                  <a:pt x="378587" y="435737"/>
                </a:lnTo>
                <a:lnTo>
                  <a:pt x="378841" y="438277"/>
                </a:lnTo>
                <a:lnTo>
                  <a:pt x="386772" y="508544"/>
                </a:lnTo>
                <a:lnTo>
                  <a:pt x="397256" y="522605"/>
                </a:lnTo>
                <a:lnTo>
                  <a:pt x="389636" y="528320"/>
                </a:lnTo>
                <a:lnTo>
                  <a:pt x="398625" y="528320"/>
                </a:lnTo>
                <a:lnTo>
                  <a:pt x="388239" y="437261"/>
                </a:lnTo>
                <a:lnTo>
                  <a:pt x="387985" y="434594"/>
                </a:lnTo>
                <a:lnTo>
                  <a:pt x="385572" y="432816"/>
                </a:lnTo>
                <a:close/>
              </a:path>
              <a:path w="399414" h="533400">
                <a:moveTo>
                  <a:pt x="387826" y="517879"/>
                </a:moveTo>
                <a:lnTo>
                  <a:pt x="388747" y="526034"/>
                </a:lnTo>
                <a:lnTo>
                  <a:pt x="395351" y="521081"/>
                </a:lnTo>
                <a:lnTo>
                  <a:pt x="387826" y="517879"/>
                </a:lnTo>
                <a:close/>
              </a:path>
              <a:path w="399414" h="533400">
                <a:moveTo>
                  <a:pt x="386772" y="508544"/>
                </a:moveTo>
                <a:lnTo>
                  <a:pt x="387826" y="517879"/>
                </a:lnTo>
                <a:lnTo>
                  <a:pt x="395351" y="521081"/>
                </a:lnTo>
                <a:lnTo>
                  <a:pt x="388747" y="526034"/>
                </a:lnTo>
                <a:lnTo>
                  <a:pt x="392684" y="526034"/>
                </a:lnTo>
                <a:lnTo>
                  <a:pt x="397256" y="522605"/>
                </a:lnTo>
                <a:lnTo>
                  <a:pt x="386772" y="508544"/>
                </a:lnTo>
                <a:close/>
              </a:path>
              <a:path w="399414" h="533400">
                <a:moveTo>
                  <a:pt x="7620" y="0"/>
                </a:moveTo>
                <a:lnTo>
                  <a:pt x="0" y="5588"/>
                </a:lnTo>
                <a:lnTo>
                  <a:pt x="379078" y="514156"/>
                </a:lnTo>
                <a:lnTo>
                  <a:pt x="387826" y="517879"/>
                </a:lnTo>
                <a:lnTo>
                  <a:pt x="386772" y="508544"/>
                </a:lnTo>
                <a:lnTo>
                  <a:pt x="76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7217" y="1956180"/>
            <a:ext cx="8629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Arch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é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03195" y="1956180"/>
            <a:ext cx="9766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ctéri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43276" y="949325"/>
            <a:ext cx="1344510" cy="871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77126" y="436562"/>
            <a:ext cx="503237" cy="512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8999" y="2281554"/>
            <a:ext cx="1036955" cy="449580"/>
          </a:xfrm>
          <a:custGeom>
            <a:avLst/>
            <a:gdLst/>
            <a:ahLst/>
            <a:cxnLst/>
            <a:rect l="l" t="t" r="r" b="b"/>
            <a:pathLst>
              <a:path w="1036955" h="449580">
                <a:moveTo>
                  <a:pt x="62712" y="356870"/>
                </a:moveTo>
                <a:lnTo>
                  <a:pt x="59728" y="357250"/>
                </a:lnTo>
                <a:lnTo>
                  <a:pt x="58140" y="359410"/>
                </a:lnTo>
                <a:lnTo>
                  <a:pt x="0" y="436245"/>
                </a:lnTo>
                <a:lnTo>
                  <a:pt x="95542" y="449072"/>
                </a:lnTo>
                <a:lnTo>
                  <a:pt x="98145" y="449325"/>
                </a:lnTo>
                <a:lnTo>
                  <a:pt x="100545" y="447548"/>
                </a:lnTo>
                <a:lnTo>
                  <a:pt x="101231" y="442341"/>
                </a:lnTo>
                <a:lnTo>
                  <a:pt x="99402" y="439928"/>
                </a:lnTo>
                <a:lnTo>
                  <a:pt x="96799" y="439547"/>
                </a:lnTo>
                <a:lnTo>
                  <a:pt x="77790" y="437007"/>
                </a:lnTo>
                <a:lnTo>
                  <a:pt x="10553" y="437007"/>
                </a:lnTo>
                <a:lnTo>
                  <a:pt x="6883" y="428244"/>
                </a:lnTo>
                <a:lnTo>
                  <a:pt x="23121" y="421469"/>
                </a:lnTo>
                <a:lnTo>
                  <a:pt x="65735" y="365125"/>
                </a:lnTo>
                <a:lnTo>
                  <a:pt x="67322" y="362966"/>
                </a:lnTo>
                <a:lnTo>
                  <a:pt x="66916" y="360045"/>
                </a:lnTo>
                <a:lnTo>
                  <a:pt x="64808" y="358394"/>
                </a:lnTo>
                <a:lnTo>
                  <a:pt x="62712" y="356870"/>
                </a:lnTo>
                <a:close/>
              </a:path>
              <a:path w="1036955" h="449580">
                <a:moveTo>
                  <a:pt x="23121" y="421469"/>
                </a:moveTo>
                <a:lnTo>
                  <a:pt x="6883" y="428244"/>
                </a:lnTo>
                <a:lnTo>
                  <a:pt x="10553" y="437007"/>
                </a:lnTo>
                <a:lnTo>
                  <a:pt x="14207" y="435483"/>
                </a:lnTo>
                <a:lnTo>
                  <a:pt x="12522" y="435483"/>
                </a:lnTo>
                <a:lnTo>
                  <a:pt x="9359" y="427863"/>
                </a:lnTo>
                <a:lnTo>
                  <a:pt x="18285" y="427863"/>
                </a:lnTo>
                <a:lnTo>
                  <a:pt x="23121" y="421469"/>
                </a:lnTo>
                <a:close/>
              </a:path>
              <a:path w="1036955" h="449580">
                <a:moveTo>
                  <a:pt x="26866" y="430202"/>
                </a:moveTo>
                <a:lnTo>
                  <a:pt x="10553" y="437007"/>
                </a:lnTo>
                <a:lnTo>
                  <a:pt x="77790" y="437007"/>
                </a:lnTo>
                <a:lnTo>
                  <a:pt x="26866" y="430202"/>
                </a:lnTo>
                <a:close/>
              </a:path>
              <a:path w="1036955" h="449580">
                <a:moveTo>
                  <a:pt x="9359" y="427863"/>
                </a:moveTo>
                <a:lnTo>
                  <a:pt x="12522" y="435483"/>
                </a:lnTo>
                <a:lnTo>
                  <a:pt x="17466" y="428946"/>
                </a:lnTo>
                <a:lnTo>
                  <a:pt x="9359" y="427863"/>
                </a:lnTo>
                <a:close/>
              </a:path>
              <a:path w="1036955" h="449580">
                <a:moveTo>
                  <a:pt x="17466" y="428946"/>
                </a:moveTo>
                <a:lnTo>
                  <a:pt x="12522" y="435483"/>
                </a:lnTo>
                <a:lnTo>
                  <a:pt x="14207" y="435483"/>
                </a:lnTo>
                <a:lnTo>
                  <a:pt x="26866" y="430202"/>
                </a:lnTo>
                <a:lnTo>
                  <a:pt x="17466" y="428946"/>
                </a:lnTo>
                <a:close/>
              </a:path>
              <a:path w="1036955" h="449580">
                <a:moveTo>
                  <a:pt x="1033297" y="0"/>
                </a:moveTo>
                <a:lnTo>
                  <a:pt x="23121" y="421469"/>
                </a:lnTo>
                <a:lnTo>
                  <a:pt x="17466" y="428946"/>
                </a:lnTo>
                <a:lnTo>
                  <a:pt x="26866" y="430202"/>
                </a:lnTo>
                <a:lnTo>
                  <a:pt x="1036853" y="8890"/>
                </a:lnTo>
                <a:lnTo>
                  <a:pt x="1033297" y="0"/>
                </a:lnTo>
                <a:close/>
              </a:path>
              <a:path w="1036955" h="449580">
                <a:moveTo>
                  <a:pt x="18285" y="427863"/>
                </a:moveTo>
                <a:lnTo>
                  <a:pt x="9359" y="427863"/>
                </a:lnTo>
                <a:lnTo>
                  <a:pt x="17466" y="428946"/>
                </a:lnTo>
                <a:lnTo>
                  <a:pt x="18285" y="427863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1864" y="2357373"/>
            <a:ext cx="100330" cy="433705"/>
          </a:xfrm>
          <a:custGeom>
            <a:avLst/>
            <a:gdLst/>
            <a:ahLst/>
            <a:cxnLst/>
            <a:rect l="l" t="t" r="r" b="b"/>
            <a:pathLst>
              <a:path w="100330" h="433705">
                <a:moveTo>
                  <a:pt x="5334" y="342391"/>
                </a:moveTo>
                <a:lnTo>
                  <a:pt x="3048" y="343662"/>
                </a:lnTo>
                <a:lnTo>
                  <a:pt x="762" y="345059"/>
                </a:lnTo>
                <a:lnTo>
                  <a:pt x="0" y="347979"/>
                </a:lnTo>
                <a:lnTo>
                  <a:pt x="1397" y="350265"/>
                </a:lnTo>
                <a:lnTo>
                  <a:pt x="49911" y="433450"/>
                </a:lnTo>
                <a:lnTo>
                  <a:pt x="55391" y="424052"/>
                </a:lnTo>
                <a:lnTo>
                  <a:pt x="45212" y="424052"/>
                </a:lnTo>
                <a:lnTo>
                  <a:pt x="45090" y="406409"/>
                </a:lnTo>
                <a:lnTo>
                  <a:pt x="9525" y="345439"/>
                </a:lnTo>
                <a:lnTo>
                  <a:pt x="8255" y="343153"/>
                </a:lnTo>
                <a:lnTo>
                  <a:pt x="5334" y="342391"/>
                </a:lnTo>
                <a:close/>
              </a:path>
              <a:path w="100330" h="433705">
                <a:moveTo>
                  <a:pt x="45206" y="406608"/>
                </a:moveTo>
                <a:lnTo>
                  <a:pt x="45212" y="424052"/>
                </a:lnTo>
                <a:lnTo>
                  <a:pt x="54737" y="424052"/>
                </a:lnTo>
                <a:lnTo>
                  <a:pt x="54736" y="421639"/>
                </a:lnTo>
                <a:lnTo>
                  <a:pt x="45847" y="421639"/>
                </a:lnTo>
                <a:lnTo>
                  <a:pt x="49911" y="414673"/>
                </a:lnTo>
                <a:lnTo>
                  <a:pt x="45206" y="406608"/>
                </a:lnTo>
                <a:close/>
              </a:path>
              <a:path w="100330" h="433705">
                <a:moveTo>
                  <a:pt x="94487" y="342391"/>
                </a:moveTo>
                <a:lnTo>
                  <a:pt x="91567" y="343153"/>
                </a:lnTo>
                <a:lnTo>
                  <a:pt x="90297" y="345439"/>
                </a:lnTo>
                <a:lnTo>
                  <a:pt x="54731" y="406409"/>
                </a:lnTo>
                <a:lnTo>
                  <a:pt x="54737" y="424052"/>
                </a:lnTo>
                <a:lnTo>
                  <a:pt x="55391" y="424052"/>
                </a:lnTo>
                <a:lnTo>
                  <a:pt x="98425" y="350265"/>
                </a:lnTo>
                <a:lnTo>
                  <a:pt x="99822" y="347979"/>
                </a:lnTo>
                <a:lnTo>
                  <a:pt x="99060" y="345059"/>
                </a:lnTo>
                <a:lnTo>
                  <a:pt x="96774" y="343662"/>
                </a:lnTo>
                <a:lnTo>
                  <a:pt x="94487" y="342391"/>
                </a:lnTo>
                <a:close/>
              </a:path>
              <a:path w="100330" h="433705">
                <a:moveTo>
                  <a:pt x="49911" y="414673"/>
                </a:moveTo>
                <a:lnTo>
                  <a:pt x="45847" y="421639"/>
                </a:lnTo>
                <a:lnTo>
                  <a:pt x="53975" y="421639"/>
                </a:lnTo>
                <a:lnTo>
                  <a:pt x="49911" y="414673"/>
                </a:lnTo>
                <a:close/>
              </a:path>
              <a:path w="100330" h="433705">
                <a:moveTo>
                  <a:pt x="54731" y="406409"/>
                </a:moveTo>
                <a:lnTo>
                  <a:pt x="49911" y="414673"/>
                </a:lnTo>
                <a:lnTo>
                  <a:pt x="53975" y="421639"/>
                </a:lnTo>
                <a:lnTo>
                  <a:pt x="54736" y="421639"/>
                </a:lnTo>
                <a:lnTo>
                  <a:pt x="54731" y="406409"/>
                </a:lnTo>
                <a:close/>
              </a:path>
              <a:path w="100330" h="433705">
                <a:moveTo>
                  <a:pt x="54610" y="0"/>
                </a:moveTo>
                <a:lnTo>
                  <a:pt x="45085" y="0"/>
                </a:lnTo>
                <a:lnTo>
                  <a:pt x="45206" y="406608"/>
                </a:lnTo>
                <a:lnTo>
                  <a:pt x="49911" y="414673"/>
                </a:lnTo>
                <a:lnTo>
                  <a:pt x="54615" y="406608"/>
                </a:lnTo>
                <a:lnTo>
                  <a:pt x="5461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2742" y="2830957"/>
            <a:ext cx="7943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Gram</a:t>
            </a:r>
            <a:r>
              <a:rPr sz="1800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3748" y="2826384"/>
            <a:ext cx="737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Gram</a:t>
            </a:r>
            <a:r>
              <a:rPr sz="1800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76375" y="2657475"/>
            <a:ext cx="992187" cy="63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025" y="3429000"/>
            <a:ext cx="3452876" cy="1528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750" y="5116512"/>
            <a:ext cx="2754376" cy="976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4050" y="1373886"/>
            <a:ext cx="328295" cy="529590"/>
          </a:xfrm>
          <a:custGeom>
            <a:avLst/>
            <a:gdLst/>
            <a:ahLst/>
            <a:cxnLst/>
            <a:rect l="l" t="t" r="r" b="b"/>
            <a:pathLst>
              <a:path w="328295" h="529589">
                <a:moveTo>
                  <a:pt x="4445" y="428498"/>
                </a:moveTo>
                <a:lnTo>
                  <a:pt x="2286" y="430529"/>
                </a:lnTo>
                <a:lnTo>
                  <a:pt x="2153" y="433450"/>
                </a:lnTo>
                <a:lnTo>
                  <a:pt x="0" y="529589"/>
                </a:lnTo>
                <a:lnTo>
                  <a:pt x="10413" y="524001"/>
                </a:lnTo>
                <a:lnTo>
                  <a:pt x="9016" y="524001"/>
                </a:lnTo>
                <a:lnTo>
                  <a:pt x="888" y="519049"/>
                </a:lnTo>
                <a:lnTo>
                  <a:pt x="10054" y="504130"/>
                </a:lnTo>
                <a:lnTo>
                  <a:pt x="11684" y="433450"/>
                </a:lnTo>
                <a:lnTo>
                  <a:pt x="11811" y="430784"/>
                </a:lnTo>
                <a:lnTo>
                  <a:pt x="9651" y="428625"/>
                </a:lnTo>
                <a:lnTo>
                  <a:pt x="4445" y="428498"/>
                </a:lnTo>
                <a:close/>
              </a:path>
              <a:path w="328295" h="529589">
                <a:moveTo>
                  <a:pt x="10054" y="504130"/>
                </a:moveTo>
                <a:lnTo>
                  <a:pt x="888" y="519049"/>
                </a:lnTo>
                <a:lnTo>
                  <a:pt x="9016" y="524001"/>
                </a:lnTo>
                <a:lnTo>
                  <a:pt x="10499" y="521588"/>
                </a:lnTo>
                <a:lnTo>
                  <a:pt x="9651" y="521588"/>
                </a:lnTo>
                <a:lnTo>
                  <a:pt x="2666" y="517271"/>
                </a:lnTo>
                <a:lnTo>
                  <a:pt x="9840" y="513426"/>
                </a:lnTo>
                <a:lnTo>
                  <a:pt x="10054" y="504130"/>
                </a:lnTo>
                <a:close/>
              </a:path>
              <a:path w="328295" h="529589">
                <a:moveTo>
                  <a:pt x="82803" y="474344"/>
                </a:moveTo>
                <a:lnTo>
                  <a:pt x="18300" y="508892"/>
                </a:lnTo>
                <a:lnTo>
                  <a:pt x="9016" y="524001"/>
                </a:lnTo>
                <a:lnTo>
                  <a:pt x="10413" y="524001"/>
                </a:lnTo>
                <a:lnTo>
                  <a:pt x="84962" y="483997"/>
                </a:lnTo>
                <a:lnTo>
                  <a:pt x="87249" y="482853"/>
                </a:lnTo>
                <a:lnTo>
                  <a:pt x="88137" y="479933"/>
                </a:lnTo>
                <a:lnTo>
                  <a:pt x="86867" y="477647"/>
                </a:lnTo>
                <a:lnTo>
                  <a:pt x="85598" y="475234"/>
                </a:lnTo>
                <a:lnTo>
                  <a:pt x="82803" y="474344"/>
                </a:lnTo>
                <a:close/>
              </a:path>
              <a:path w="328295" h="529589">
                <a:moveTo>
                  <a:pt x="9840" y="513426"/>
                </a:moveTo>
                <a:lnTo>
                  <a:pt x="2666" y="517271"/>
                </a:lnTo>
                <a:lnTo>
                  <a:pt x="9651" y="521588"/>
                </a:lnTo>
                <a:lnTo>
                  <a:pt x="9840" y="513426"/>
                </a:lnTo>
                <a:close/>
              </a:path>
              <a:path w="328295" h="529589">
                <a:moveTo>
                  <a:pt x="18300" y="508892"/>
                </a:moveTo>
                <a:lnTo>
                  <a:pt x="9840" y="513426"/>
                </a:lnTo>
                <a:lnTo>
                  <a:pt x="9651" y="521588"/>
                </a:lnTo>
                <a:lnTo>
                  <a:pt x="10499" y="521588"/>
                </a:lnTo>
                <a:lnTo>
                  <a:pt x="18300" y="508892"/>
                </a:lnTo>
                <a:close/>
              </a:path>
              <a:path w="328295" h="529589">
                <a:moveTo>
                  <a:pt x="319786" y="0"/>
                </a:moveTo>
                <a:lnTo>
                  <a:pt x="10054" y="504130"/>
                </a:lnTo>
                <a:lnTo>
                  <a:pt x="9840" y="513426"/>
                </a:lnTo>
                <a:lnTo>
                  <a:pt x="18300" y="508892"/>
                </a:lnTo>
                <a:lnTo>
                  <a:pt x="327913" y="4952"/>
                </a:lnTo>
                <a:lnTo>
                  <a:pt x="319786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85510" y="1410461"/>
            <a:ext cx="274320" cy="469265"/>
          </a:xfrm>
          <a:custGeom>
            <a:avLst/>
            <a:gdLst/>
            <a:ahLst/>
            <a:cxnLst/>
            <a:rect l="l" t="t" r="r" b="b"/>
            <a:pathLst>
              <a:path w="274320" h="469264">
                <a:moveTo>
                  <a:pt x="192659" y="411861"/>
                </a:moveTo>
                <a:lnTo>
                  <a:pt x="189737" y="412623"/>
                </a:lnTo>
                <a:lnTo>
                  <a:pt x="187198" y="417195"/>
                </a:lnTo>
                <a:lnTo>
                  <a:pt x="187960" y="420115"/>
                </a:lnTo>
                <a:lnTo>
                  <a:pt x="190246" y="421386"/>
                </a:lnTo>
                <a:lnTo>
                  <a:pt x="273938" y="469138"/>
                </a:lnTo>
                <a:lnTo>
                  <a:pt x="273961" y="463423"/>
                </a:lnTo>
                <a:lnTo>
                  <a:pt x="265049" y="463423"/>
                </a:lnTo>
                <a:lnTo>
                  <a:pt x="256168" y="448057"/>
                </a:lnTo>
                <a:lnTo>
                  <a:pt x="194944" y="413130"/>
                </a:lnTo>
                <a:lnTo>
                  <a:pt x="192659" y="411861"/>
                </a:lnTo>
                <a:close/>
              </a:path>
              <a:path w="274320" h="469264">
                <a:moveTo>
                  <a:pt x="256168" y="448057"/>
                </a:moveTo>
                <a:lnTo>
                  <a:pt x="265049" y="463423"/>
                </a:lnTo>
                <a:lnTo>
                  <a:pt x="269176" y="461010"/>
                </a:lnTo>
                <a:lnTo>
                  <a:pt x="264413" y="461010"/>
                </a:lnTo>
                <a:lnTo>
                  <a:pt x="264449" y="452782"/>
                </a:lnTo>
                <a:lnTo>
                  <a:pt x="256168" y="448057"/>
                </a:lnTo>
                <a:close/>
              </a:path>
              <a:path w="274320" h="469264">
                <a:moveTo>
                  <a:pt x="272161" y="368046"/>
                </a:moveTo>
                <a:lnTo>
                  <a:pt x="266953" y="368046"/>
                </a:lnTo>
                <a:lnTo>
                  <a:pt x="264794" y="370077"/>
                </a:lnTo>
                <a:lnTo>
                  <a:pt x="264490" y="443354"/>
                </a:lnTo>
                <a:lnTo>
                  <a:pt x="273303" y="458597"/>
                </a:lnTo>
                <a:lnTo>
                  <a:pt x="265049" y="463423"/>
                </a:lnTo>
                <a:lnTo>
                  <a:pt x="273961" y="463423"/>
                </a:lnTo>
                <a:lnTo>
                  <a:pt x="274319" y="372745"/>
                </a:lnTo>
                <a:lnTo>
                  <a:pt x="274192" y="370077"/>
                </a:lnTo>
                <a:lnTo>
                  <a:pt x="272161" y="368046"/>
                </a:lnTo>
                <a:close/>
              </a:path>
              <a:path w="274320" h="469264">
                <a:moveTo>
                  <a:pt x="264449" y="452782"/>
                </a:moveTo>
                <a:lnTo>
                  <a:pt x="264413" y="461010"/>
                </a:lnTo>
                <a:lnTo>
                  <a:pt x="271525" y="456818"/>
                </a:lnTo>
                <a:lnTo>
                  <a:pt x="264449" y="452782"/>
                </a:lnTo>
                <a:close/>
              </a:path>
              <a:path w="274320" h="469264">
                <a:moveTo>
                  <a:pt x="264490" y="443354"/>
                </a:moveTo>
                <a:lnTo>
                  <a:pt x="264449" y="452782"/>
                </a:lnTo>
                <a:lnTo>
                  <a:pt x="271525" y="456818"/>
                </a:lnTo>
                <a:lnTo>
                  <a:pt x="264413" y="461010"/>
                </a:lnTo>
                <a:lnTo>
                  <a:pt x="269176" y="461010"/>
                </a:lnTo>
                <a:lnTo>
                  <a:pt x="273303" y="458597"/>
                </a:lnTo>
                <a:lnTo>
                  <a:pt x="264490" y="443354"/>
                </a:lnTo>
                <a:close/>
              </a:path>
              <a:path w="274320" h="469264">
                <a:moveTo>
                  <a:pt x="8127" y="0"/>
                </a:moveTo>
                <a:lnTo>
                  <a:pt x="0" y="4825"/>
                </a:lnTo>
                <a:lnTo>
                  <a:pt x="256168" y="448057"/>
                </a:lnTo>
                <a:lnTo>
                  <a:pt x="264449" y="452782"/>
                </a:lnTo>
                <a:lnTo>
                  <a:pt x="264490" y="443354"/>
                </a:lnTo>
                <a:lnTo>
                  <a:pt x="812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03675" y="1943353"/>
            <a:ext cx="7219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Al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u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11928" y="1919604"/>
            <a:ext cx="143129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am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72959" y="1919604"/>
            <a:ext cx="9131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im</a:t>
            </a:r>
            <a:r>
              <a:rPr sz="1800" spc="-15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ux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938392" y="1334008"/>
            <a:ext cx="1155065" cy="554355"/>
          </a:xfrm>
          <a:custGeom>
            <a:avLst/>
            <a:gdLst/>
            <a:ahLst/>
            <a:cxnLst/>
            <a:rect l="l" t="t" r="r" b="b"/>
            <a:pathLst>
              <a:path w="1155065" h="554355">
                <a:moveTo>
                  <a:pt x="1128141" y="538390"/>
                </a:moveTo>
                <a:lnTo>
                  <a:pt x="1055115" y="544956"/>
                </a:lnTo>
                <a:lnTo>
                  <a:pt x="1053211" y="547242"/>
                </a:lnTo>
                <a:lnTo>
                  <a:pt x="1053464" y="549782"/>
                </a:lnTo>
                <a:lnTo>
                  <a:pt x="1053591" y="552450"/>
                </a:lnTo>
                <a:lnTo>
                  <a:pt x="1056005" y="554354"/>
                </a:lnTo>
                <a:lnTo>
                  <a:pt x="1058545" y="554101"/>
                </a:lnTo>
                <a:lnTo>
                  <a:pt x="1151690" y="545845"/>
                </a:lnTo>
                <a:lnTo>
                  <a:pt x="1144015" y="545845"/>
                </a:lnTo>
                <a:lnTo>
                  <a:pt x="1128141" y="538390"/>
                </a:lnTo>
                <a:close/>
              </a:path>
              <a:path w="1155065" h="554355">
                <a:moveTo>
                  <a:pt x="1137449" y="537554"/>
                </a:moveTo>
                <a:lnTo>
                  <a:pt x="1128141" y="538390"/>
                </a:lnTo>
                <a:lnTo>
                  <a:pt x="1144015" y="545845"/>
                </a:lnTo>
                <a:lnTo>
                  <a:pt x="1144743" y="544321"/>
                </a:lnTo>
                <a:lnTo>
                  <a:pt x="1142111" y="544321"/>
                </a:lnTo>
                <a:lnTo>
                  <a:pt x="1137449" y="537554"/>
                </a:lnTo>
                <a:close/>
              </a:path>
              <a:path w="1155065" h="554355">
                <a:moveTo>
                  <a:pt x="1095375" y="463550"/>
                </a:moveTo>
                <a:lnTo>
                  <a:pt x="1093215" y="465074"/>
                </a:lnTo>
                <a:lnTo>
                  <a:pt x="1091057" y="466470"/>
                </a:lnTo>
                <a:lnTo>
                  <a:pt x="1090549" y="469518"/>
                </a:lnTo>
                <a:lnTo>
                  <a:pt x="1092073" y="471677"/>
                </a:lnTo>
                <a:lnTo>
                  <a:pt x="1132143" y="529851"/>
                </a:lnTo>
                <a:lnTo>
                  <a:pt x="1148080" y="537337"/>
                </a:lnTo>
                <a:lnTo>
                  <a:pt x="1144015" y="545845"/>
                </a:lnTo>
                <a:lnTo>
                  <a:pt x="1151690" y="545845"/>
                </a:lnTo>
                <a:lnTo>
                  <a:pt x="1154557" y="545591"/>
                </a:lnTo>
                <a:lnTo>
                  <a:pt x="1099820" y="466216"/>
                </a:lnTo>
                <a:lnTo>
                  <a:pt x="1098423" y="464057"/>
                </a:lnTo>
                <a:lnTo>
                  <a:pt x="1095375" y="463550"/>
                </a:lnTo>
                <a:close/>
              </a:path>
              <a:path w="1155065" h="554355">
                <a:moveTo>
                  <a:pt x="1145539" y="536828"/>
                </a:moveTo>
                <a:lnTo>
                  <a:pt x="1137449" y="537554"/>
                </a:lnTo>
                <a:lnTo>
                  <a:pt x="1142111" y="544321"/>
                </a:lnTo>
                <a:lnTo>
                  <a:pt x="1145539" y="536828"/>
                </a:lnTo>
                <a:close/>
              </a:path>
              <a:path w="1155065" h="554355">
                <a:moveTo>
                  <a:pt x="1146998" y="536828"/>
                </a:moveTo>
                <a:lnTo>
                  <a:pt x="1145539" y="536828"/>
                </a:lnTo>
                <a:lnTo>
                  <a:pt x="1142111" y="544321"/>
                </a:lnTo>
                <a:lnTo>
                  <a:pt x="1144743" y="544321"/>
                </a:lnTo>
                <a:lnTo>
                  <a:pt x="1148080" y="537337"/>
                </a:lnTo>
                <a:lnTo>
                  <a:pt x="1146998" y="536828"/>
                </a:lnTo>
                <a:close/>
              </a:path>
              <a:path w="1155065" h="554355">
                <a:moveTo>
                  <a:pt x="4064" y="0"/>
                </a:moveTo>
                <a:lnTo>
                  <a:pt x="0" y="8508"/>
                </a:lnTo>
                <a:lnTo>
                  <a:pt x="1128141" y="538390"/>
                </a:lnTo>
                <a:lnTo>
                  <a:pt x="1137449" y="537554"/>
                </a:lnTo>
                <a:lnTo>
                  <a:pt x="1132143" y="529851"/>
                </a:lnTo>
                <a:lnTo>
                  <a:pt x="4064" y="0"/>
                </a:lnTo>
                <a:close/>
              </a:path>
              <a:path w="1155065" h="554355">
                <a:moveTo>
                  <a:pt x="1132143" y="529851"/>
                </a:moveTo>
                <a:lnTo>
                  <a:pt x="1137449" y="537554"/>
                </a:lnTo>
                <a:lnTo>
                  <a:pt x="1145539" y="536828"/>
                </a:lnTo>
                <a:lnTo>
                  <a:pt x="1146998" y="536828"/>
                </a:lnTo>
                <a:lnTo>
                  <a:pt x="1132143" y="529851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14369" y="2873502"/>
            <a:ext cx="1130300" cy="66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Unicellu</a:t>
            </a:r>
            <a:r>
              <a:rPr sz="1600" spc="-15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re</a:t>
            </a:r>
            <a:endParaRPr sz="16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1070"/>
              </a:spcBef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Levures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38471" y="2870072"/>
            <a:ext cx="1232535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indent="-1905">
              <a:lnSpc>
                <a:spcPct val="100000"/>
              </a:lnSpc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Pluricellulaire</a:t>
            </a:r>
            <a:endParaRPr sz="16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075"/>
              </a:spcBef>
            </a:pPr>
            <a:r>
              <a:rPr sz="1800" spc="-5" dirty="0">
                <a:solidFill>
                  <a:srgbClr val="CC0000"/>
                </a:solidFill>
                <a:latin typeface="Arial"/>
                <a:cs typeface="Arial"/>
              </a:rPr>
              <a:t>Moisissures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20765" y="2247010"/>
            <a:ext cx="143510" cy="582295"/>
          </a:xfrm>
          <a:custGeom>
            <a:avLst/>
            <a:gdLst/>
            <a:ahLst/>
            <a:cxnLst/>
            <a:rect l="l" t="t" r="r" b="b"/>
            <a:pathLst>
              <a:path w="143510" h="582294">
                <a:moveTo>
                  <a:pt x="6223" y="484377"/>
                </a:moveTo>
                <a:lnTo>
                  <a:pt x="3683" y="485266"/>
                </a:lnTo>
                <a:lnTo>
                  <a:pt x="1270" y="486155"/>
                </a:lnTo>
                <a:lnTo>
                  <a:pt x="0" y="488950"/>
                </a:lnTo>
                <a:lnTo>
                  <a:pt x="33909" y="581913"/>
                </a:lnTo>
                <a:lnTo>
                  <a:pt x="41070" y="573531"/>
                </a:lnTo>
                <a:lnTo>
                  <a:pt x="40259" y="573531"/>
                </a:lnTo>
                <a:lnTo>
                  <a:pt x="30861" y="571753"/>
                </a:lnTo>
                <a:lnTo>
                  <a:pt x="33979" y="554464"/>
                </a:lnTo>
                <a:lnTo>
                  <a:pt x="8889" y="485648"/>
                </a:lnTo>
                <a:lnTo>
                  <a:pt x="6223" y="484377"/>
                </a:lnTo>
                <a:close/>
              </a:path>
              <a:path w="143510" h="582294">
                <a:moveTo>
                  <a:pt x="33979" y="554464"/>
                </a:moveTo>
                <a:lnTo>
                  <a:pt x="30861" y="571753"/>
                </a:lnTo>
                <a:lnTo>
                  <a:pt x="40259" y="573531"/>
                </a:lnTo>
                <a:lnTo>
                  <a:pt x="40717" y="570991"/>
                </a:lnTo>
                <a:lnTo>
                  <a:pt x="40005" y="570991"/>
                </a:lnTo>
                <a:lnTo>
                  <a:pt x="32004" y="569594"/>
                </a:lnTo>
                <a:lnTo>
                  <a:pt x="37251" y="563439"/>
                </a:lnTo>
                <a:lnTo>
                  <a:pt x="33979" y="554464"/>
                </a:lnTo>
                <a:close/>
              </a:path>
              <a:path w="143510" h="582294">
                <a:moveTo>
                  <a:pt x="93980" y="500252"/>
                </a:moveTo>
                <a:lnTo>
                  <a:pt x="90932" y="500379"/>
                </a:lnTo>
                <a:lnTo>
                  <a:pt x="89281" y="502412"/>
                </a:lnTo>
                <a:lnTo>
                  <a:pt x="43374" y="556257"/>
                </a:lnTo>
                <a:lnTo>
                  <a:pt x="40259" y="573531"/>
                </a:lnTo>
                <a:lnTo>
                  <a:pt x="41070" y="573531"/>
                </a:lnTo>
                <a:lnTo>
                  <a:pt x="96520" y="508635"/>
                </a:lnTo>
                <a:lnTo>
                  <a:pt x="98171" y="506602"/>
                </a:lnTo>
                <a:lnTo>
                  <a:pt x="97917" y="503554"/>
                </a:lnTo>
                <a:lnTo>
                  <a:pt x="95885" y="501903"/>
                </a:lnTo>
                <a:lnTo>
                  <a:pt x="93980" y="500252"/>
                </a:lnTo>
                <a:close/>
              </a:path>
              <a:path w="143510" h="582294">
                <a:moveTo>
                  <a:pt x="37251" y="563439"/>
                </a:moveTo>
                <a:lnTo>
                  <a:pt x="32004" y="569594"/>
                </a:lnTo>
                <a:lnTo>
                  <a:pt x="40005" y="570991"/>
                </a:lnTo>
                <a:lnTo>
                  <a:pt x="37251" y="563439"/>
                </a:lnTo>
                <a:close/>
              </a:path>
              <a:path w="143510" h="582294">
                <a:moveTo>
                  <a:pt x="43374" y="556257"/>
                </a:moveTo>
                <a:lnTo>
                  <a:pt x="37251" y="563439"/>
                </a:lnTo>
                <a:lnTo>
                  <a:pt x="40005" y="570991"/>
                </a:lnTo>
                <a:lnTo>
                  <a:pt x="40717" y="570991"/>
                </a:lnTo>
                <a:lnTo>
                  <a:pt x="43374" y="556257"/>
                </a:lnTo>
                <a:close/>
              </a:path>
              <a:path w="143510" h="582294">
                <a:moveTo>
                  <a:pt x="133985" y="0"/>
                </a:moveTo>
                <a:lnTo>
                  <a:pt x="33979" y="554464"/>
                </a:lnTo>
                <a:lnTo>
                  <a:pt x="37251" y="563439"/>
                </a:lnTo>
                <a:lnTo>
                  <a:pt x="43374" y="556257"/>
                </a:lnTo>
                <a:lnTo>
                  <a:pt x="143383" y="1777"/>
                </a:lnTo>
                <a:lnTo>
                  <a:pt x="133985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279900" y="2267330"/>
            <a:ext cx="1212215" cy="574040"/>
          </a:xfrm>
          <a:custGeom>
            <a:avLst/>
            <a:gdLst/>
            <a:ahLst/>
            <a:cxnLst/>
            <a:rect l="l" t="t" r="r" b="b"/>
            <a:pathLst>
              <a:path w="1212214" h="574039">
                <a:moveTo>
                  <a:pt x="59562" y="482981"/>
                </a:moveTo>
                <a:lnTo>
                  <a:pt x="56641" y="483616"/>
                </a:lnTo>
                <a:lnTo>
                  <a:pt x="55117" y="485775"/>
                </a:lnTo>
                <a:lnTo>
                  <a:pt x="0" y="564769"/>
                </a:lnTo>
                <a:lnTo>
                  <a:pt x="98551" y="574040"/>
                </a:lnTo>
                <a:lnTo>
                  <a:pt x="100837" y="572135"/>
                </a:lnTo>
                <a:lnTo>
                  <a:pt x="101346" y="566928"/>
                </a:lnTo>
                <a:lnTo>
                  <a:pt x="99864" y="565150"/>
                </a:lnTo>
                <a:lnTo>
                  <a:pt x="10540" y="565150"/>
                </a:lnTo>
                <a:lnTo>
                  <a:pt x="6603" y="556514"/>
                </a:lnTo>
                <a:lnTo>
                  <a:pt x="22412" y="549188"/>
                </a:lnTo>
                <a:lnTo>
                  <a:pt x="62864" y="491109"/>
                </a:lnTo>
                <a:lnTo>
                  <a:pt x="64388" y="488950"/>
                </a:lnTo>
                <a:lnTo>
                  <a:pt x="63880" y="486029"/>
                </a:lnTo>
                <a:lnTo>
                  <a:pt x="59562" y="482981"/>
                </a:lnTo>
                <a:close/>
              </a:path>
              <a:path w="1212214" h="574039">
                <a:moveTo>
                  <a:pt x="22412" y="549188"/>
                </a:moveTo>
                <a:lnTo>
                  <a:pt x="6603" y="556514"/>
                </a:lnTo>
                <a:lnTo>
                  <a:pt x="10540" y="565150"/>
                </a:lnTo>
                <a:lnTo>
                  <a:pt x="14105" y="563499"/>
                </a:lnTo>
                <a:lnTo>
                  <a:pt x="12446" y="563499"/>
                </a:lnTo>
                <a:lnTo>
                  <a:pt x="9016" y="556006"/>
                </a:lnTo>
                <a:lnTo>
                  <a:pt x="17664" y="556006"/>
                </a:lnTo>
                <a:lnTo>
                  <a:pt x="22412" y="549188"/>
                </a:lnTo>
                <a:close/>
              </a:path>
              <a:path w="1212214" h="574039">
                <a:moveTo>
                  <a:pt x="26646" y="557689"/>
                </a:moveTo>
                <a:lnTo>
                  <a:pt x="10540" y="565150"/>
                </a:lnTo>
                <a:lnTo>
                  <a:pt x="99864" y="565150"/>
                </a:lnTo>
                <a:lnTo>
                  <a:pt x="99440" y="564642"/>
                </a:lnTo>
                <a:lnTo>
                  <a:pt x="26646" y="557689"/>
                </a:lnTo>
                <a:close/>
              </a:path>
              <a:path w="1212214" h="574039">
                <a:moveTo>
                  <a:pt x="9016" y="556006"/>
                </a:moveTo>
                <a:lnTo>
                  <a:pt x="12446" y="563499"/>
                </a:lnTo>
                <a:lnTo>
                  <a:pt x="17125" y="556780"/>
                </a:lnTo>
                <a:lnTo>
                  <a:pt x="9016" y="556006"/>
                </a:lnTo>
                <a:close/>
              </a:path>
              <a:path w="1212214" h="574039">
                <a:moveTo>
                  <a:pt x="17125" y="556780"/>
                </a:moveTo>
                <a:lnTo>
                  <a:pt x="12446" y="563499"/>
                </a:lnTo>
                <a:lnTo>
                  <a:pt x="14105" y="563499"/>
                </a:lnTo>
                <a:lnTo>
                  <a:pt x="26646" y="557689"/>
                </a:lnTo>
                <a:lnTo>
                  <a:pt x="17125" y="556780"/>
                </a:lnTo>
                <a:close/>
              </a:path>
              <a:path w="1212214" h="574039">
                <a:moveTo>
                  <a:pt x="1207642" y="0"/>
                </a:moveTo>
                <a:lnTo>
                  <a:pt x="22412" y="549188"/>
                </a:lnTo>
                <a:lnTo>
                  <a:pt x="17125" y="556780"/>
                </a:lnTo>
                <a:lnTo>
                  <a:pt x="26646" y="557689"/>
                </a:lnTo>
                <a:lnTo>
                  <a:pt x="1211707" y="8763"/>
                </a:lnTo>
                <a:lnTo>
                  <a:pt x="1207642" y="0"/>
                </a:lnTo>
                <a:close/>
              </a:path>
              <a:path w="1212214" h="574039">
                <a:moveTo>
                  <a:pt x="17664" y="556006"/>
                </a:moveTo>
                <a:lnTo>
                  <a:pt x="9016" y="556006"/>
                </a:lnTo>
                <a:lnTo>
                  <a:pt x="17125" y="556780"/>
                </a:lnTo>
                <a:lnTo>
                  <a:pt x="17664" y="556006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504178" y="2884423"/>
            <a:ext cx="2553335" cy="66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>
              <a:lnSpc>
                <a:spcPct val="100000"/>
              </a:lnSpc>
              <a:tabLst>
                <a:tab pos="1333500" algn="l"/>
              </a:tabLst>
            </a:pPr>
            <a:r>
              <a:rPr sz="2400" spc="-7" baseline="1736" dirty="0">
                <a:solidFill>
                  <a:srgbClr val="003399"/>
                </a:solidFill>
                <a:latin typeface="Arial"/>
                <a:cs typeface="Arial"/>
              </a:rPr>
              <a:t>Unicellulaire	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Pluricellulaire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  <a:tabLst>
                <a:tab pos="1708785" algn="l"/>
              </a:tabLst>
            </a:pPr>
            <a:r>
              <a:rPr sz="2700" spc="-7" baseline="1543" dirty="0">
                <a:solidFill>
                  <a:srgbClr val="CC0000"/>
                </a:solidFill>
                <a:latin typeface="Arial"/>
                <a:cs typeface="Arial"/>
              </a:rPr>
              <a:t>Protozoaires	</a:t>
            </a:r>
            <a:r>
              <a:rPr sz="1800" spc="-25" dirty="0">
                <a:solidFill>
                  <a:srgbClr val="CC0000"/>
                </a:solidFill>
                <a:latin typeface="Arial"/>
                <a:cs typeface="Arial"/>
              </a:rPr>
              <a:t>Vers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56450" y="2354833"/>
            <a:ext cx="328295" cy="483870"/>
          </a:xfrm>
          <a:custGeom>
            <a:avLst/>
            <a:gdLst/>
            <a:ahLst/>
            <a:cxnLst/>
            <a:rect l="l" t="t" r="r" b="b"/>
            <a:pathLst>
              <a:path w="328295" h="483869">
                <a:moveTo>
                  <a:pt x="8635" y="382777"/>
                </a:moveTo>
                <a:lnTo>
                  <a:pt x="6350" y="384810"/>
                </a:lnTo>
                <a:lnTo>
                  <a:pt x="6181" y="388112"/>
                </a:lnTo>
                <a:lnTo>
                  <a:pt x="0" y="483615"/>
                </a:lnTo>
                <a:lnTo>
                  <a:pt x="10776" y="478408"/>
                </a:lnTo>
                <a:lnTo>
                  <a:pt x="9271" y="478408"/>
                </a:lnTo>
                <a:lnTo>
                  <a:pt x="1270" y="473075"/>
                </a:lnTo>
                <a:lnTo>
                  <a:pt x="11186" y="458351"/>
                </a:lnTo>
                <a:lnTo>
                  <a:pt x="15748" y="388112"/>
                </a:lnTo>
                <a:lnTo>
                  <a:pt x="15875" y="385444"/>
                </a:lnTo>
                <a:lnTo>
                  <a:pt x="13843" y="383158"/>
                </a:lnTo>
                <a:lnTo>
                  <a:pt x="11302" y="383031"/>
                </a:lnTo>
                <a:lnTo>
                  <a:pt x="8635" y="382777"/>
                </a:lnTo>
                <a:close/>
              </a:path>
              <a:path w="328295" h="483869">
                <a:moveTo>
                  <a:pt x="11186" y="458351"/>
                </a:moveTo>
                <a:lnTo>
                  <a:pt x="1270" y="473075"/>
                </a:lnTo>
                <a:lnTo>
                  <a:pt x="9271" y="478408"/>
                </a:lnTo>
                <a:lnTo>
                  <a:pt x="10809" y="476123"/>
                </a:lnTo>
                <a:lnTo>
                  <a:pt x="10032" y="476123"/>
                </a:lnTo>
                <a:lnTo>
                  <a:pt x="3175" y="471550"/>
                </a:lnTo>
                <a:lnTo>
                  <a:pt x="10562" y="467975"/>
                </a:lnTo>
                <a:lnTo>
                  <a:pt x="11186" y="458351"/>
                </a:lnTo>
                <a:close/>
              </a:path>
              <a:path w="328295" h="483869">
                <a:moveTo>
                  <a:pt x="84963" y="431926"/>
                </a:moveTo>
                <a:lnTo>
                  <a:pt x="82676" y="433069"/>
                </a:lnTo>
                <a:lnTo>
                  <a:pt x="19063" y="463860"/>
                </a:lnTo>
                <a:lnTo>
                  <a:pt x="9271" y="478408"/>
                </a:lnTo>
                <a:lnTo>
                  <a:pt x="10776" y="478408"/>
                </a:lnTo>
                <a:lnTo>
                  <a:pt x="89153" y="440563"/>
                </a:lnTo>
                <a:lnTo>
                  <a:pt x="90170" y="437641"/>
                </a:lnTo>
                <a:lnTo>
                  <a:pt x="89026" y="435355"/>
                </a:lnTo>
                <a:lnTo>
                  <a:pt x="87883" y="432942"/>
                </a:lnTo>
                <a:lnTo>
                  <a:pt x="84963" y="431926"/>
                </a:lnTo>
                <a:close/>
              </a:path>
              <a:path w="328295" h="483869">
                <a:moveTo>
                  <a:pt x="10562" y="467975"/>
                </a:moveTo>
                <a:lnTo>
                  <a:pt x="3175" y="471550"/>
                </a:lnTo>
                <a:lnTo>
                  <a:pt x="10032" y="476123"/>
                </a:lnTo>
                <a:lnTo>
                  <a:pt x="10562" y="467975"/>
                </a:lnTo>
                <a:close/>
              </a:path>
              <a:path w="328295" h="483869">
                <a:moveTo>
                  <a:pt x="19063" y="463860"/>
                </a:moveTo>
                <a:lnTo>
                  <a:pt x="10562" y="467975"/>
                </a:lnTo>
                <a:lnTo>
                  <a:pt x="10032" y="476123"/>
                </a:lnTo>
                <a:lnTo>
                  <a:pt x="10809" y="476123"/>
                </a:lnTo>
                <a:lnTo>
                  <a:pt x="19063" y="463860"/>
                </a:lnTo>
                <a:close/>
              </a:path>
              <a:path w="328295" h="483869">
                <a:moveTo>
                  <a:pt x="319913" y="0"/>
                </a:moveTo>
                <a:lnTo>
                  <a:pt x="11186" y="458351"/>
                </a:lnTo>
                <a:lnTo>
                  <a:pt x="10562" y="467975"/>
                </a:lnTo>
                <a:lnTo>
                  <a:pt x="19063" y="463860"/>
                </a:lnTo>
                <a:lnTo>
                  <a:pt x="327786" y="5206"/>
                </a:lnTo>
                <a:lnTo>
                  <a:pt x="319913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09103" y="2353691"/>
            <a:ext cx="643255" cy="523240"/>
          </a:xfrm>
          <a:custGeom>
            <a:avLst/>
            <a:gdLst/>
            <a:ahLst/>
            <a:cxnLst/>
            <a:rect l="l" t="t" r="r" b="b"/>
            <a:pathLst>
              <a:path w="643254" h="523239">
                <a:moveTo>
                  <a:pt x="546353" y="498348"/>
                </a:moveTo>
                <a:lnTo>
                  <a:pt x="543941" y="500125"/>
                </a:lnTo>
                <a:lnTo>
                  <a:pt x="543178" y="505333"/>
                </a:lnTo>
                <a:lnTo>
                  <a:pt x="544956" y="507746"/>
                </a:lnTo>
                <a:lnTo>
                  <a:pt x="642747" y="522859"/>
                </a:lnTo>
                <a:lnTo>
                  <a:pt x="641884" y="520573"/>
                </a:lnTo>
                <a:lnTo>
                  <a:pt x="632460" y="520573"/>
                </a:lnTo>
                <a:lnTo>
                  <a:pt x="618830" y="509515"/>
                </a:lnTo>
                <a:lnTo>
                  <a:pt x="549021" y="498729"/>
                </a:lnTo>
                <a:lnTo>
                  <a:pt x="546353" y="498348"/>
                </a:lnTo>
                <a:close/>
              </a:path>
              <a:path w="643254" h="523239">
                <a:moveTo>
                  <a:pt x="618830" y="509515"/>
                </a:moveTo>
                <a:lnTo>
                  <a:pt x="632460" y="520573"/>
                </a:lnTo>
                <a:lnTo>
                  <a:pt x="634106" y="518541"/>
                </a:lnTo>
                <a:lnTo>
                  <a:pt x="630936" y="518541"/>
                </a:lnTo>
                <a:lnTo>
                  <a:pt x="628067" y="510943"/>
                </a:lnTo>
                <a:lnTo>
                  <a:pt x="618830" y="509515"/>
                </a:lnTo>
                <a:close/>
              </a:path>
              <a:path w="643254" h="523239">
                <a:moveTo>
                  <a:pt x="605027" y="429006"/>
                </a:moveTo>
                <a:lnTo>
                  <a:pt x="602615" y="429895"/>
                </a:lnTo>
                <a:lnTo>
                  <a:pt x="600075" y="430911"/>
                </a:lnTo>
                <a:lnTo>
                  <a:pt x="598931" y="433578"/>
                </a:lnTo>
                <a:lnTo>
                  <a:pt x="599821" y="436118"/>
                </a:lnTo>
                <a:lnTo>
                  <a:pt x="624724" y="502086"/>
                </a:lnTo>
                <a:lnTo>
                  <a:pt x="638428" y="513207"/>
                </a:lnTo>
                <a:lnTo>
                  <a:pt x="632460" y="520573"/>
                </a:lnTo>
                <a:lnTo>
                  <a:pt x="641884" y="520573"/>
                </a:lnTo>
                <a:lnTo>
                  <a:pt x="608711" y="432688"/>
                </a:lnTo>
                <a:lnTo>
                  <a:pt x="607822" y="430275"/>
                </a:lnTo>
                <a:lnTo>
                  <a:pt x="605027" y="429006"/>
                </a:lnTo>
                <a:close/>
              </a:path>
              <a:path w="643254" h="523239">
                <a:moveTo>
                  <a:pt x="628067" y="510943"/>
                </a:moveTo>
                <a:lnTo>
                  <a:pt x="630936" y="518541"/>
                </a:lnTo>
                <a:lnTo>
                  <a:pt x="636143" y="512191"/>
                </a:lnTo>
                <a:lnTo>
                  <a:pt x="628067" y="510943"/>
                </a:lnTo>
                <a:close/>
              </a:path>
              <a:path w="643254" h="523239">
                <a:moveTo>
                  <a:pt x="624724" y="502086"/>
                </a:moveTo>
                <a:lnTo>
                  <a:pt x="628067" y="510943"/>
                </a:lnTo>
                <a:lnTo>
                  <a:pt x="636143" y="512191"/>
                </a:lnTo>
                <a:lnTo>
                  <a:pt x="630936" y="518541"/>
                </a:lnTo>
                <a:lnTo>
                  <a:pt x="634106" y="518541"/>
                </a:lnTo>
                <a:lnTo>
                  <a:pt x="638428" y="513207"/>
                </a:lnTo>
                <a:lnTo>
                  <a:pt x="624724" y="502086"/>
                </a:lnTo>
                <a:close/>
              </a:path>
              <a:path w="643254" h="523239">
                <a:moveTo>
                  <a:pt x="5969" y="0"/>
                </a:moveTo>
                <a:lnTo>
                  <a:pt x="0" y="7493"/>
                </a:lnTo>
                <a:lnTo>
                  <a:pt x="618830" y="509515"/>
                </a:lnTo>
                <a:lnTo>
                  <a:pt x="628067" y="510943"/>
                </a:lnTo>
                <a:lnTo>
                  <a:pt x="624724" y="502086"/>
                </a:lnTo>
                <a:lnTo>
                  <a:pt x="596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51351" y="3676586"/>
            <a:ext cx="690562" cy="557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5001" y="3635438"/>
            <a:ext cx="941387" cy="627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59626" y="3606863"/>
            <a:ext cx="998537" cy="7000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32750" y="3654488"/>
            <a:ext cx="835025" cy="6429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507229" y="4909439"/>
            <a:ext cx="3538854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Protistes: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eucaryotes</a:t>
            </a:r>
            <a:r>
              <a:rPr sz="1800" spc="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unicellulaires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917700" y="1385950"/>
            <a:ext cx="4032250" cy="4779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9950" y="1557337"/>
            <a:ext cx="493712" cy="493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23481" y="1741170"/>
            <a:ext cx="2136775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Spores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(</a:t>
            </a:r>
            <a:r>
              <a:rPr sz="1600" i="1" spc="-5" dirty="0">
                <a:latin typeface="Arial"/>
                <a:cs typeface="Arial"/>
              </a:rPr>
              <a:t>Clostridium,Bacillus</a:t>
            </a:r>
            <a:r>
              <a:rPr sz="1600" spc="-5" dirty="0">
                <a:latin typeface="Arial"/>
                <a:cs typeface="Arial"/>
              </a:rPr>
              <a:t>…)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48488" y="1252143"/>
            <a:ext cx="1391285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8120">
              <a:lnSpc>
                <a:spcPct val="164500"/>
              </a:lnSpc>
            </a:pPr>
            <a:r>
              <a:rPr sz="1400" b="1" spc="-5" dirty="0">
                <a:latin typeface="Arial"/>
                <a:cs typeface="Arial"/>
              </a:rPr>
              <a:t>Conserves  Sem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-c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ser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148326" y="1125537"/>
            <a:ext cx="904875" cy="884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28082" y="2489580"/>
            <a:ext cx="36823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La spore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est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une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forme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de survie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de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la bactérie qui</a:t>
            </a:r>
            <a:r>
              <a:rPr sz="1800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8082" y="3038602"/>
            <a:ext cx="3300729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575" indent="-269875">
              <a:lnSpc>
                <a:spcPct val="100000"/>
              </a:lnSpc>
              <a:buChar char="•"/>
              <a:tabLst>
                <a:tab pos="282575" algn="l"/>
                <a:tab pos="283210" algn="l"/>
              </a:tabLst>
            </a:pP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ne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se nourrit</a:t>
            </a:r>
            <a:r>
              <a:rPr sz="1800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pas;</a:t>
            </a:r>
            <a:endParaRPr sz="1800">
              <a:latin typeface="Arial"/>
              <a:cs typeface="Arial"/>
            </a:endParaRPr>
          </a:p>
          <a:p>
            <a:pPr marL="282575" indent="-269875">
              <a:lnSpc>
                <a:spcPct val="100000"/>
              </a:lnSpc>
              <a:buChar char="•"/>
              <a:tabLst>
                <a:tab pos="282575" algn="l"/>
                <a:tab pos="283210" algn="l"/>
              </a:tabLst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est incapable de se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multiplier;</a:t>
            </a:r>
            <a:endParaRPr sz="1800">
              <a:latin typeface="Arial"/>
              <a:cs typeface="Arial"/>
            </a:endParaRPr>
          </a:p>
          <a:p>
            <a:pPr marL="282575" indent="-269875">
              <a:lnSpc>
                <a:spcPct val="100000"/>
              </a:lnSpc>
              <a:buChar char="•"/>
              <a:tabLst>
                <a:tab pos="282575" algn="l"/>
                <a:tab pos="283210" algn="l"/>
              </a:tabLst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est incapable de produire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28082" y="3861561"/>
            <a:ext cx="8108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to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es;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8082" y="4410455"/>
            <a:ext cx="3122295" cy="83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940" indent="-269240">
              <a:lnSpc>
                <a:spcPct val="100000"/>
              </a:lnSpc>
              <a:buChar char="•"/>
              <a:tabLst>
                <a:tab pos="281940" algn="l"/>
                <a:tab pos="282575" algn="l"/>
              </a:tabLst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résiste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aux</a:t>
            </a:r>
            <a:r>
              <a:rPr sz="1800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antimicrobiens;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2155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résiste aux</a:t>
            </a:r>
            <a:r>
              <a:rPr sz="1800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irradiations;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2155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Peut survire jusqu'à </a:t>
            </a:r>
            <a:r>
              <a:rPr sz="1800" spc="-30" dirty="0">
                <a:solidFill>
                  <a:srgbClr val="003399"/>
                </a:solidFill>
                <a:latin typeface="Arial"/>
                <a:cs typeface="Arial"/>
              </a:rPr>
              <a:t>110</a:t>
            </a:r>
            <a:r>
              <a:rPr sz="1800" spc="-30" dirty="0">
                <a:solidFill>
                  <a:srgbClr val="003399"/>
                </a:solidFill>
                <a:latin typeface="Times New Roman"/>
                <a:cs typeface="Times New Roman"/>
              </a:rPr>
              <a:t>°</a:t>
            </a:r>
            <a:r>
              <a:rPr sz="1800" spc="-30" dirty="0">
                <a:solidFill>
                  <a:srgbClr val="003399"/>
                </a:solidFill>
                <a:latin typeface="Arial"/>
                <a:cs typeface="Arial"/>
              </a:rPr>
              <a:t>C</a:t>
            </a:r>
            <a:r>
              <a:rPr sz="1800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5650" y="2363851"/>
            <a:ext cx="3887851" cy="3121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90009" y="3150616"/>
            <a:ext cx="398145" cy="196215"/>
          </a:xfrm>
          <a:custGeom>
            <a:avLst/>
            <a:gdLst/>
            <a:ahLst/>
            <a:cxnLst/>
            <a:rect l="l" t="t" r="r" b="b"/>
            <a:pathLst>
              <a:path w="398145" h="196214">
                <a:moveTo>
                  <a:pt x="150749" y="77724"/>
                </a:moveTo>
                <a:lnTo>
                  <a:pt x="0" y="195834"/>
                </a:lnTo>
                <a:lnTo>
                  <a:pt x="166242" y="148336"/>
                </a:lnTo>
                <a:lnTo>
                  <a:pt x="234544" y="148336"/>
                </a:lnTo>
                <a:lnTo>
                  <a:pt x="278384" y="128650"/>
                </a:lnTo>
                <a:lnTo>
                  <a:pt x="391093" y="128650"/>
                </a:lnTo>
                <a:lnTo>
                  <a:pt x="397763" y="127000"/>
                </a:lnTo>
                <a:lnTo>
                  <a:pt x="393636" y="110489"/>
                </a:lnTo>
                <a:lnTo>
                  <a:pt x="157734" y="110489"/>
                </a:lnTo>
                <a:lnTo>
                  <a:pt x="150749" y="77724"/>
                </a:lnTo>
                <a:close/>
              </a:path>
              <a:path w="398145" h="196214">
                <a:moveTo>
                  <a:pt x="234544" y="148336"/>
                </a:moveTo>
                <a:lnTo>
                  <a:pt x="166242" y="148336"/>
                </a:lnTo>
                <a:lnTo>
                  <a:pt x="173736" y="175641"/>
                </a:lnTo>
                <a:lnTo>
                  <a:pt x="234544" y="148336"/>
                </a:lnTo>
                <a:close/>
              </a:path>
              <a:path w="398145" h="196214">
                <a:moveTo>
                  <a:pt x="391093" y="128650"/>
                </a:moveTo>
                <a:lnTo>
                  <a:pt x="278384" y="128650"/>
                </a:lnTo>
                <a:lnTo>
                  <a:pt x="283337" y="155321"/>
                </a:lnTo>
                <a:lnTo>
                  <a:pt x="391093" y="128650"/>
                </a:lnTo>
                <a:close/>
              </a:path>
              <a:path w="398145" h="196214">
                <a:moveTo>
                  <a:pt x="253491" y="37719"/>
                </a:moveTo>
                <a:lnTo>
                  <a:pt x="157734" y="110489"/>
                </a:lnTo>
                <a:lnTo>
                  <a:pt x="393636" y="110489"/>
                </a:lnTo>
                <a:lnTo>
                  <a:pt x="385254" y="76962"/>
                </a:lnTo>
                <a:lnTo>
                  <a:pt x="265302" y="76962"/>
                </a:lnTo>
                <a:lnTo>
                  <a:pt x="253491" y="37719"/>
                </a:lnTo>
                <a:close/>
              </a:path>
              <a:path w="398145" h="196214">
                <a:moveTo>
                  <a:pt x="366013" y="0"/>
                </a:moveTo>
                <a:lnTo>
                  <a:pt x="265302" y="76962"/>
                </a:lnTo>
                <a:lnTo>
                  <a:pt x="385254" y="76962"/>
                </a:lnTo>
                <a:lnTo>
                  <a:pt x="36601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90009" y="3150616"/>
            <a:ext cx="398145" cy="196215"/>
          </a:xfrm>
          <a:custGeom>
            <a:avLst/>
            <a:gdLst/>
            <a:ahLst/>
            <a:cxnLst/>
            <a:rect l="l" t="t" r="r" b="b"/>
            <a:pathLst>
              <a:path w="398145" h="196214">
                <a:moveTo>
                  <a:pt x="397763" y="127000"/>
                </a:moveTo>
                <a:lnTo>
                  <a:pt x="283337" y="155321"/>
                </a:lnTo>
                <a:lnTo>
                  <a:pt x="278384" y="128650"/>
                </a:lnTo>
                <a:lnTo>
                  <a:pt x="173736" y="175641"/>
                </a:lnTo>
                <a:lnTo>
                  <a:pt x="166242" y="148336"/>
                </a:lnTo>
                <a:lnTo>
                  <a:pt x="0" y="195834"/>
                </a:lnTo>
                <a:lnTo>
                  <a:pt x="150749" y="77724"/>
                </a:lnTo>
                <a:lnTo>
                  <a:pt x="157734" y="110489"/>
                </a:lnTo>
                <a:lnTo>
                  <a:pt x="253491" y="37719"/>
                </a:lnTo>
                <a:lnTo>
                  <a:pt x="265302" y="76962"/>
                </a:lnTo>
                <a:lnTo>
                  <a:pt x="366013" y="0"/>
                </a:lnTo>
                <a:lnTo>
                  <a:pt x="397763" y="12700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855" y="3151885"/>
            <a:ext cx="413384" cy="177165"/>
          </a:xfrm>
          <a:custGeom>
            <a:avLst/>
            <a:gdLst/>
            <a:ahLst/>
            <a:cxnLst/>
            <a:rect l="l" t="t" r="r" b="b"/>
            <a:pathLst>
              <a:path w="413384" h="177164">
                <a:moveTo>
                  <a:pt x="364455" y="145923"/>
                </a:moveTo>
                <a:lnTo>
                  <a:pt x="234746" y="145923"/>
                </a:lnTo>
                <a:lnTo>
                  <a:pt x="222491" y="177037"/>
                </a:lnTo>
                <a:lnTo>
                  <a:pt x="413384" y="161289"/>
                </a:lnTo>
                <a:lnTo>
                  <a:pt x="364455" y="145923"/>
                </a:lnTo>
                <a:close/>
              </a:path>
              <a:path w="413384" h="177164">
                <a:moveTo>
                  <a:pt x="264574" y="114553"/>
                </a:moveTo>
                <a:lnTo>
                  <a:pt x="126403" y="114553"/>
                </a:lnTo>
                <a:lnTo>
                  <a:pt x="114731" y="153924"/>
                </a:lnTo>
                <a:lnTo>
                  <a:pt x="234746" y="145923"/>
                </a:lnTo>
                <a:lnTo>
                  <a:pt x="364455" y="145923"/>
                </a:lnTo>
                <a:lnTo>
                  <a:pt x="264574" y="114553"/>
                </a:lnTo>
                <a:close/>
              </a:path>
              <a:path w="413384" h="177164">
                <a:moveTo>
                  <a:pt x="43319" y="0"/>
                </a:moveTo>
                <a:lnTo>
                  <a:pt x="0" y="123443"/>
                </a:lnTo>
                <a:lnTo>
                  <a:pt x="126403" y="114553"/>
                </a:lnTo>
                <a:lnTo>
                  <a:pt x="264574" y="114553"/>
                </a:lnTo>
                <a:lnTo>
                  <a:pt x="248399" y="109474"/>
                </a:lnTo>
                <a:lnTo>
                  <a:pt x="257225" y="82676"/>
                </a:lnTo>
                <a:lnTo>
                  <a:pt x="144017" y="64262"/>
                </a:lnTo>
                <a:lnTo>
                  <a:pt x="154520" y="39369"/>
                </a:lnTo>
                <a:lnTo>
                  <a:pt x="4331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5855" y="3151885"/>
            <a:ext cx="413384" cy="177165"/>
          </a:xfrm>
          <a:custGeom>
            <a:avLst/>
            <a:gdLst/>
            <a:ahLst/>
            <a:cxnLst/>
            <a:rect l="l" t="t" r="r" b="b"/>
            <a:pathLst>
              <a:path w="413384" h="177164">
                <a:moveTo>
                  <a:pt x="43319" y="0"/>
                </a:moveTo>
                <a:lnTo>
                  <a:pt x="154520" y="39369"/>
                </a:lnTo>
                <a:lnTo>
                  <a:pt x="144017" y="64262"/>
                </a:lnTo>
                <a:lnTo>
                  <a:pt x="257225" y="82676"/>
                </a:lnTo>
                <a:lnTo>
                  <a:pt x="248399" y="109474"/>
                </a:lnTo>
                <a:lnTo>
                  <a:pt x="413384" y="161289"/>
                </a:lnTo>
                <a:lnTo>
                  <a:pt x="222491" y="177037"/>
                </a:lnTo>
                <a:lnTo>
                  <a:pt x="234746" y="145923"/>
                </a:lnTo>
                <a:lnTo>
                  <a:pt x="114731" y="153924"/>
                </a:lnTo>
                <a:lnTo>
                  <a:pt x="126403" y="114553"/>
                </a:lnTo>
                <a:lnTo>
                  <a:pt x="0" y="123443"/>
                </a:lnTo>
                <a:lnTo>
                  <a:pt x="43319" y="0"/>
                </a:lnTo>
                <a:close/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64228" y="3037840"/>
            <a:ext cx="53213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Stress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21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13792" y="2677540"/>
            <a:ext cx="86741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0" dirty="0">
                <a:solidFill>
                  <a:srgbClr val="CC0000"/>
                </a:solidFill>
                <a:latin typeface="Arial"/>
                <a:cs typeface="Arial"/>
              </a:rPr>
              <a:t>C</a:t>
            </a:r>
            <a:r>
              <a:rPr sz="1400" dirty="0">
                <a:solidFill>
                  <a:srgbClr val="CC0000"/>
                </a:solidFill>
                <a:latin typeface="Arial"/>
                <a:cs typeface="Arial"/>
              </a:rPr>
              <a:t>onditions  </a:t>
            </a:r>
            <a:r>
              <a:rPr sz="1400" spc="-5" dirty="0">
                <a:solidFill>
                  <a:srgbClr val="CC0000"/>
                </a:solidFill>
                <a:latin typeface="Arial"/>
                <a:cs typeface="Arial"/>
              </a:rPr>
              <a:t>favorables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917700" y="1385950"/>
            <a:ext cx="4032250" cy="4779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49950" y="3509898"/>
            <a:ext cx="493712" cy="49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2108" y="3504107"/>
            <a:ext cx="2169160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5500"/>
              </a:lnSpc>
            </a:pPr>
            <a:r>
              <a:rPr sz="1600" i="1" spc="-5" dirty="0">
                <a:latin typeface="Arial"/>
                <a:cs typeface="Arial"/>
              </a:rPr>
              <a:t>Listeria</a:t>
            </a:r>
            <a:r>
              <a:rPr sz="1600" i="1" spc="-3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monocytogenes  </a:t>
            </a:r>
            <a:r>
              <a:rPr sz="1600" i="1" spc="-15" dirty="0">
                <a:latin typeface="Arial"/>
                <a:cs typeface="Arial"/>
              </a:rPr>
              <a:t>Yersinia </a:t>
            </a:r>
            <a:r>
              <a:rPr sz="1600" i="1" spc="-5" dirty="0">
                <a:latin typeface="Arial"/>
                <a:cs typeface="Arial"/>
              </a:rPr>
              <a:t>enterolitica  Bacillus</a:t>
            </a:r>
            <a:r>
              <a:rPr sz="1600" i="1" spc="-6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cereus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48488" y="1252143"/>
            <a:ext cx="1391285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8120">
              <a:lnSpc>
                <a:spcPct val="164500"/>
              </a:lnSpc>
            </a:pPr>
            <a:r>
              <a:rPr sz="1400" b="1" spc="-5" dirty="0">
                <a:latin typeface="Arial"/>
                <a:cs typeface="Arial"/>
              </a:rPr>
              <a:t>Conserves  Sem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-c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ser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227076"/>
            <a:ext cx="800925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47217" y="1306195"/>
            <a:ext cx="8174355" cy="443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Les indicateurs</a:t>
            </a:r>
            <a:r>
              <a:rPr sz="2200" spc="-7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009999"/>
                </a:solidFill>
                <a:latin typeface="Arial"/>
                <a:cs typeface="Arial"/>
              </a:rPr>
              <a:t>Temps-Température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Etiquette adhésive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qui indique par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une réaction colorée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une</a:t>
            </a:r>
            <a:r>
              <a:rPr sz="1800" spc="1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accumulation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critique de ruptures de la chaîne du</a:t>
            </a:r>
            <a:r>
              <a:rPr sz="1800" spc="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froid.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2767330" marR="50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Contient un milieu nutritif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et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d'un indicateur coloré qui  lui donne la couleur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verte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initiale.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On y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introduit des  bactéries lactiques sélectionnées selon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le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paramétrage de l'aliment à </a:t>
            </a:r>
            <a:r>
              <a:rPr sz="1800" spc="-20" dirty="0">
                <a:solidFill>
                  <a:srgbClr val="003399"/>
                </a:solidFill>
                <a:latin typeface="Arial"/>
                <a:cs typeface="Arial"/>
              </a:rPr>
              <a:t>tracer.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Selon le profil  temps/température subi par l'aliment/étiquette, les  bactéries se multiplient plus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ou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moins rapidement,  tout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comme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celles de l'aliment.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Il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en résulte une  baisse du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pH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du milieu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plus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ou moins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rapide, laquelle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provoquera le changement de couleur du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vert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au  rouge de 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l'indicateur,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signalant l'épuisement du  capital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temps/température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937" y="3213100"/>
            <a:ext cx="2400300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31265" y="1234821"/>
            <a:ext cx="449961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2. Présence et concentration de</a:t>
            </a:r>
            <a:r>
              <a:rPr sz="2200" spc="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gaz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4635" y="1745996"/>
            <a:ext cx="6503670" cy="290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diazote (N</a:t>
            </a:r>
            <a:r>
              <a:rPr sz="1575" spc="-7" baseline="-21164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) 79 % - dioxygène (O</a:t>
            </a:r>
            <a:r>
              <a:rPr sz="1575" spc="-7" baseline="-21164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) 21 % - gaz carbonique (CO</a:t>
            </a:r>
            <a:r>
              <a:rPr sz="1575" spc="-7" baseline="-21164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) 0,03</a:t>
            </a:r>
            <a:r>
              <a:rPr sz="1600" spc="229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040" y="1740153"/>
            <a:ext cx="13525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Atmosphère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6325" y="5264150"/>
            <a:ext cx="1216025" cy="817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5901" y="2349500"/>
            <a:ext cx="1314450" cy="87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6325" y="4436998"/>
            <a:ext cx="1201737" cy="708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55675" y="2245105"/>
            <a:ext cx="7630159" cy="363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→ 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Conditionnement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sous</a:t>
            </a:r>
            <a:r>
              <a:rPr sz="1800" b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vide</a:t>
            </a:r>
            <a:endParaRPr sz="18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215"/>
              </a:spcBef>
            </a:pP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Vide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jamais</a:t>
            </a:r>
            <a:r>
              <a:rPr sz="1800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total</a:t>
            </a:r>
            <a:endParaRPr sz="180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Inhibition de la flore aerobie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→ 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Conditionnement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en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Atmosphère</a:t>
            </a:r>
            <a:r>
              <a:rPr sz="1800" b="1" spc="-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modifiée</a:t>
            </a:r>
            <a:endParaRPr sz="1800">
              <a:latin typeface="Arial"/>
              <a:cs typeface="Arial"/>
            </a:endParaRPr>
          </a:p>
          <a:p>
            <a:pPr marL="53340" marR="5080">
              <a:lnSpc>
                <a:spcPct val="100000"/>
              </a:lnSpc>
              <a:spcBef>
                <a:spcPts val="755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Modifier la composition de l'atmosphère interne d'un emballage dans le but  d'améliorer sa durée de</a:t>
            </a:r>
            <a:r>
              <a:rPr sz="1800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vie.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Salade: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1800" baseline="-20833" dirty="0">
                <a:solidFill>
                  <a:srgbClr val="003399"/>
                </a:solidFill>
                <a:latin typeface="Arial"/>
                <a:cs typeface="Arial"/>
              </a:rPr>
              <a:t>2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5%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CO</a:t>
            </a:r>
            <a:r>
              <a:rPr sz="1800" spc="-7" baseline="-20833" dirty="0">
                <a:solidFill>
                  <a:srgbClr val="003399"/>
                </a:solidFill>
                <a:latin typeface="Arial"/>
                <a:cs typeface="Arial"/>
              </a:rPr>
              <a:t>2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15%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1800" spc="-7" baseline="-20833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1800" spc="442" baseline="-2083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80%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  <a:spcBef>
                <a:spcPts val="1600"/>
              </a:spcBef>
            </a:pP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Viande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rouge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: O</a:t>
            </a:r>
            <a:r>
              <a:rPr sz="1800" baseline="-20833" dirty="0">
                <a:solidFill>
                  <a:srgbClr val="003399"/>
                </a:solidFill>
                <a:latin typeface="Arial"/>
                <a:cs typeface="Arial"/>
              </a:rPr>
              <a:t>2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70%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CO</a:t>
            </a:r>
            <a:r>
              <a:rPr sz="1800" spc="-7" baseline="-20833" dirty="0">
                <a:solidFill>
                  <a:srgbClr val="003399"/>
                </a:solidFill>
                <a:latin typeface="Arial"/>
                <a:cs typeface="Arial"/>
              </a:rPr>
              <a:t>2 </a:t>
            </a:r>
            <a:r>
              <a:rPr sz="1800" spc="15" baseline="-20833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30%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25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2942" rIns="0" bIns="0" rtlCol="0">
            <a:spAutoFit/>
          </a:bodyPr>
          <a:lstStyle/>
          <a:p>
            <a:pPr marL="575945">
              <a:lnSpc>
                <a:spcPct val="100000"/>
              </a:lnSpc>
            </a:pPr>
            <a:r>
              <a:rPr sz="2200" b="0" spc="-5" dirty="0">
                <a:latin typeface="Arial"/>
                <a:cs typeface="Arial"/>
              </a:rPr>
              <a:t>3. </a:t>
            </a:r>
            <a:r>
              <a:rPr sz="2200" b="0" dirty="0">
                <a:latin typeface="Arial"/>
                <a:cs typeface="Arial"/>
              </a:rPr>
              <a:t>Utilisation </a:t>
            </a:r>
            <a:r>
              <a:rPr sz="2200" b="0" spc="-5" dirty="0">
                <a:latin typeface="Arial"/>
                <a:cs typeface="Arial"/>
              </a:rPr>
              <a:t>d’autres procédés</a:t>
            </a:r>
            <a:r>
              <a:rPr sz="2200" b="0" spc="10" dirty="0">
                <a:latin typeface="Arial"/>
                <a:cs typeface="Arial"/>
              </a:rPr>
              <a:t> </a:t>
            </a:r>
            <a:r>
              <a:rPr sz="2200" b="0" spc="-5" dirty="0">
                <a:latin typeface="Arial"/>
                <a:cs typeface="Arial"/>
              </a:rPr>
              <a:t>antimicrobiens</a:t>
            </a:r>
            <a:endParaRPr sz="2200">
              <a:latin typeface="Arial"/>
              <a:cs typeface="Arial"/>
            </a:endParaRPr>
          </a:p>
          <a:p>
            <a:pPr marL="1036319">
              <a:lnSpc>
                <a:spcPct val="100000"/>
              </a:lnSpc>
              <a:spcBef>
                <a:spcPts val="1900"/>
              </a:spcBef>
            </a:pPr>
            <a:r>
              <a:rPr sz="1800" b="0" dirty="0">
                <a:solidFill>
                  <a:srgbClr val="003399"/>
                </a:solidFill>
                <a:latin typeface="Arial"/>
                <a:cs typeface="Arial"/>
              </a:rPr>
              <a:t>→  </a:t>
            </a:r>
            <a:r>
              <a:rPr sz="1800" spc="-10" dirty="0">
                <a:solidFill>
                  <a:srgbClr val="003399"/>
                </a:solidFill>
              </a:rPr>
              <a:t>Agents</a:t>
            </a:r>
            <a:r>
              <a:rPr sz="1800" spc="-25" dirty="0">
                <a:solidFill>
                  <a:srgbClr val="003399"/>
                </a:solidFill>
              </a:rPr>
              <a:t> </a:t>
            </a:r>
            <a:r>
              <a:rPr sz="1800" spc="-5" dirty="0">
                <a:solidFill>
                  <a:srgbClr val="003399"/>
                </a:solidFill>
              </a:rPr>
              <a:t>physiques</a:t>
            </a:r>
            <a:endParaRPr sz="1800">
              <a:latin typeface="Arial"/>
              <a:cs typeface="Arial"/>
            </a:endParaRPr>
          </a:p>
          <a:p>
            <a:pPr marL="551180">
              <a:lnSpc>
                <a:spcPct val="100000"/>
              </a:lnSpc>
              <a:spcBef>
                <a:spcPts val="1360"/>
              </a:spcBef>
            </a:pP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Irradiation</a:t>
            </a:r>
            <a:endParaRPr sz="1800">
              <a:latin typeface="Arial"/>
              <a:cs typeface="Arial"/>
            </a:endParaRPr>
          </a:p>
          <a:p>
            <a:pPr marL="551180">
              <a:lnSpc>
                <a:spcPct val="100000"/>
              </a:lnSpc>
              <a:spcBef>
                <a:spcPts val="1080"/>
              </a:spcBef>
            </a:pP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Filtration </a:t>
            </a:r>
            <a:r>
              <a:rPr sz="1800" b="0" dirty="0">
                <a:solidFill>
                  <a:srgbClr val="003399"/>
                </a:solidFill>
                <a:latin typeface="Arial"/>
                <a:cs typeface="Arial"/>
              </a:rPr>
              <a:t>/</a:t>
            </a:r>
            <a:r>
              <a:rPr sz="1800" b="0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centrifugation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9535" y="3675888"/>
            <a:ext cx="235331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→  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Agents</a:t>
            </a:r>
            <a:r>
              <a:rPr sz="18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chimiques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5967" y="4041647"/>
            <a:ext cx="1509395" cy="165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Antiseptiques  Désinfectants  C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ns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rvat</a:t>
            </a: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urs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Antibiotiques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9748" y="3388486"/>
            <a:ext cx="3405504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Cours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: Les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agents  antimicrobiens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dans</a:t>
            </a:r>
            <a:r>
              <a:rPr sz="1800" b="1" spc="-3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l’industrie 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alimentaire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31265" y="1379346"/>
            <a:ext cx="6353810" cy="426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4. Process et</a:t>
            </a:r>
            <a:r>
              <a:rPr sz="2200" spc="-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hygiène</a:t>
            </a:r>
            <a:endParaRPr sz="2200">
              <a:latin typeface="Arial"/>
              <a:cs typeface="Arial"/>
            </a:endParaRPr>
          </a:p>
          <a:p>
            <a:pPr marL="43815" marR="1466215">
              <a:lnSpc>
                <a:spcPct val="200000"/>
              </a:lnSpc>
              <a:spcBef>
                <a:spcPts val="640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Qualité microbiologique des matières premières  Etapes critiques du procédé de</a:t>
            </a:r>
            <a:r>
              <a:rPr sz="1800" spc="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fabrication</a:t>
            </a:r>
            <a:endParaRPr sz="18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→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Le</a:t>
            </a:r>
            <a:r>
              <a:rPr sz="1800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broyage</a:t>
            </a:r>
            <a:endParaRPr sz="1800">
              <a:latin typeface="Arial"/>
              <a:cs typeface="Arial"/>
            </a:endParaRPr>
          </a:p>
          <a:p>
            <a:pPr marL="43815" marR="2607945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Augmente la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surface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de la nourriture  Altère la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structure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cellulaire  Disperse les</a:t>
            </a:r>
            <a:r>
              <a:rPr sz="1800" spc="-4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germes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381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3399"/>
                </a:solidFill>
                <a:latin typeface="Arial"/>
                <a:cs typeface="Arial"/>
              </a:rPr>
              <a:t>Hygiène</a:t>
            </a:r>
            <a:endParaRPr sz="18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→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Le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matériel et les locaux</a:t>
            </a:r>
            <a:endParaRPr sz="1800">
              <a:latin typeface="Arial"/>
              <a:cs typeface="Arial"/>
            </a:endParaRPr>
          </a:p>
          <a:p>
            <a:pPr marL="3612515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contamination des</a:t>
            </a:r>
            <a:r>
              <a:rPr sz="1800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produits</a:t>
            </a:r>
            <a:endParaRPr sz="180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→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Le</a:t>
            </a:r>
            <a:r>
              <a:rPr sz="1800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personnel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06875" y="5013325"/>
            <a:ext cx="73025" cy="576580"/>
          </a:xfrm>
          <a:custGeom>
            <a:avLst/>
            <a:gdLst/>
            <a:ahLst/>
            <a:cxnLst/>
            <a:rect l="l" t="t" r="r" b="b"/>
            <a:pathLst>
              <a:path w="73025" h="576579">
                <a:moveTo>
                  <a:pt x="0" y="0"/>
                </a:moveTo>
                <a:lnTo>
                  <a:pt x="14233" y="470"/>
                </a:lnTo>
                <a:lnTo>
                  <a:pt x="25860" y="1762"/>
                </a:lnTo>
                <a:lnTo>
                  <a:pt x="33700" y="3696"/>
                </a:lnTo>
                <a:lnTo>
                  <a:pt x="36575" y="6095"/>
                </a:lnTo>
                <a:lnTo>
                  <a:pt x="36575" y="282066"/>
                </a:lnTo>
                <a:lnTo>
                  <a:pt x="39431" y="284412"/>
                </a:lnTo>
                <a:lnTo>
                  <a:pt x="47228" y="286353"/>
                </a:lnTo>
                <a:lnTo>
                  <a:pt x="58810" y="287674"/>
                </a:lnTo>
                <a:lnTo>
                  <a:pt x="73025" y="288163"/>
                </a:lnTo>
                <a:lnTo>
                  <a:pt x="58810" y="288633"/>
                </a:lnTo>
                <a:lnTo>
                  <a:pt x="47228" y="289925"/>
                </a:lnTo>
                <a:lnTo>
                  <a:pt x="39431" y="291859"/>
                </a:lnTo>
                <a:lnTo>
                  <a:pt x="36575" y="294259"/>
                </a:lnTo>
                <a:lnTo>
                  <a:pt x="36575" y="570230"/>
                </a:lnTo>
                <a:lnTo>
                  <a:pt x="33700" y="572565"/>
                </a:lnTo>
                <a:lnTo>
                  <a:pt x="25860" y="574484"/>
                </a:lnTo>
                <a:lnTo>
                  <a:pt x="14233" y="575784"/>
                </a:lnTo>
                <a:lnTo>
                  <a:pt x="0" y="576262"/>
                </a:lnTo>
              </a:path>
            </a:pathLst>
          </a:custGeom>
          <a:ln w="9525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microorganismes dans  l’aliment </a:t>
            </a:r>
            <a:r>
              <a:rPr sz="2400" dirty="0"/>
              <a:t>: facteurs</a:t>
            </a:r>
            <a:r>
              <a:rPr sz="2400" spc="-30" dirty="0"/>
              <a:t> </a:t>
            </a:r>
            <a:r>
              <a:rPr sz="2400" spc="-5" dirty="0"/>
              <a:t>industriels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31265" y="1668271"/>
            <a:ext cx="271145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4. Process et</a:t>
            </a:r>
            <a:r>
              <a:rPr sz="2200" spc="-3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hygiène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35800" y="1125600"/>
            <a:ext cx="1574800" cy="1573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250" y="2592451"/>
            <a:ext cx="6278626" cy="3236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3726" y="4076700"/>
            <a:ext cx="376555" cy="73025"/>
          </a:xfrm>
          <a:custGeom>
            <a:avLst/>
            <a:gdLst/>
            <a:ahLst/>
            <a:cxnLst/>
            <a:rect l="l" t="t" r="r" b="b"/>
            <a:pathLst>
              <a:path w="376554" h="73025">
                <a:moveTo>
                  <a:pt x="339725" y="0"/>
                </a:moveTo>
                <a:lnTo>
                  <a:pt x="339725" y="18287"/>
                </a:lnTo>
                <a:lnTo>
                  <a:pt x="0" y="18287"/>
                </a:lnTo>
                <a:lnTo>
                  <a:pt x="0" y="54737"/>
                </a:lnTo>
                <a:lnTo>
                  <a:pt x="339725" y="54737"/>
                </a:lnTo>
                <a:lnTo>
                  <a:pt x="339725" y="73025"/>
                </a:lnTo>
                <a:lnTo>
                  <a:pt x="376174" y="36449"/>
                </a:lnTo>
                <a:lnTo>
                  <a:pt x="339725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43726" y="4076700"/>
            <a:ext cx="376555" cy="73025"/>
          </a:xfrm>
          <a:custGeom>
            <a:avLst/>
            <a:gdLst/>
            <a:ahLst/>
            <a:cxnLst/>
            <a:rect l="l" t="t" r="r" b="b"/>
            <a:pathLst>
              <a:path w="376554" h="73025">
                <a:moveTo>
                  <a:pt x="0" y="18287"/>
                </a:moveTo>
                <a:lnTo>
                  <a:pt x="339725" y="18287"/>
                </a:lnTo>
                <a:lnTo>
                  <a:pt x="339725" y="0"/>
                </a:lnTo>
                <a:lnTo>
                  <a:pt x="376174" y="36449"/>
                </a:lnTo>
                <a:lnTo>
                  <a:pt x="339725" y="73025"/>
                </a:lnTo>
                <a:lnTo>
                  <a:pt x="339725" y="54737"/>
                </a:lnTo>
                <a:lnTo>
                  <a:pt x="0" y="54737"/>
                </a:lnTo>
                <a:lnTo>
                  <a:pt x="0" y="18287"/>
                </a:lnTo>
                <a:close/>
              </a:path>
            </a:pathLst>
          </a:custGeom>
          <a:ln w="25400">
            <a:solidFill>
              <a:srgbClr val="00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39482" y="4010914"/>
            <a:ext cx="96583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24 % en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1988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27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6452108" y="5774740"/>
            <a:ext cx="947419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Source:</a:t>
            </a:r>
            <a:r>
              <a:rPr sz="1200" spc="-1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INVS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dirty="0"/>
              <a:t>La </a:t>
            </a:r>
            <a:r>
              <a:rPr spc="-5" dirty="0"/>
              <a:t>microbiologie </a:t>
            </a:r>
            <a:r>
              <a:rPr dirty="0"/>
              <a:t>prédictive</a:t>
            </a:r>
            <a:r>
              <a:rPr spc="-45" dirty="0"/>
              <a:t> </a:t>
            </a:r>
            <a:r>
              <a:rPr spc="-5" dirty="0"/>
              <a:t>(prévisionnelle)</a:t>
            </a:r>
          </a:p>
        </p:txBody>
      </p:sp>
      <p:sp>
        <p:nvSpPr>
          <p:cNvPr id="3" name="object 3"/>
          <p:cNvSpPr/>
          <p:nvPr/>
        </p:nvSpPr>
        <p:spPr>
          <a:xfrm>
            <a:off x="5202301" y="2098675"/>
            <a:ext cx="3762375" cy="4067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065" y="1021079"/>
            <a:ext cx="8026400" cy="4678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Nécessité en industrie agro-alimentaire de </a:t>
            </a:r>
            <a:r>
              <a:rPr sz="1800" b="1" spc="-5" dirty="0">
                <a:solidFill>
                  <a:srgbClr val="296FFF"/>
                </a:solidFill>
                <a:latin typeface="Arial"/>
                <a:cs typeface="Arial"/>
              </a:rPr>
              <a:t>prédire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l’évolution de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la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flore d’un  aliment tout au long de la vie du produit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→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but de la </a:t>
            </a:r>
            <a:r>
              <a:rPr sz="1800" b="1" dirty="0">
                <a:solidFill>
                  <a:srgbClr val="296FFF"/>
                </a:solidFill>
                <a:latin typeface="Arial"/>
                <a:cs typeface="Arial"/>
              </a:rPr>
              <a:t>microbiologie </a:t>
            </a:r>
            <a:r>
              <a:rPr sz="1800" b="1" spc="-5" dirty="0">
                <a:solidFill>
                  <a:srgbClr val="296FFF"/>
                </a:solidFill>
                <a:latin typeface="Arial"/>
                <a:cs typeface="Arial"/>
              </a:rPr>
              <a:t>prédictive. 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Permet de fixer la </a:t>
            </a:r>
            <a:r>
              <a:rPr sz="1800" b="1" spc="-5" dirty="0">
                <a:solidFill>
                  <a:srgbClr val="296FFF"/>
                </a:solidFill>
                <a:latin typeface="Arial"/>
                <a:cs typeface="Arial"/>
              </a:rPr>
              <a:t>DLC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(Date Limite de</a:t>
            </a:r>
            <a:r>
              <a:rPr sz="1800" spc="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Consommation).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Repose sur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de la </a:t>
            </a:r>
            <a:r>
              <a:rPr sz="1800" b="1" spc="-5" dirty="0">
                <a:solidFill>
                  <a:srgbClr val="296FFF"/>
                </a:solidFill>
                <a:latin typeface="Arial"/>
                <a:cs typeface="Arial"/>
              </a:rPr>
              <a:t>modélisation</a:t>
            </a:r>
            <a:r>
              <a:rPr sz="1800" b="1" spc="-15" dirty="0">
                <a:solidFill>
                  <a:srgbClr val="296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96FFF"/>
                </a:solidFill>
                <a:latin typeface="Arial"/>
                <a:cs typeface="Arial"/>
              </a:rPr>
              <a:t>mathématique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Recueil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de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données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expérimentales</a:t>
            </a:r>
            <a:endParaRPr sz="1800">
              <a:latin typeface="Arial"/>
              <a:cs typeface="Arial"/>
            </a:endParaRPr>
          </a:p>
          <a:p>
            <a:pPr marL="12700" marR="5901055">
              <a:lnSpc>
                <a:spcPct val="100000"/>
              </a:lnSpc>
              <a:spcBef>
                <a:spcPts val="395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Choix du milieu  Choix de</a:t>
            </a:r>
            <a:r>
              <a:rPr sz="1800" spc="-6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l’innoculum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Sélection de facteurs influants (pH,</a:t>
            </a:r>
            <a:r>
              <a:rPr sz="1800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3399"/>
                </a:solidFill>
                <a:latin typeface="Arial"/>
                <a:cs typeface="Arial"/>
              </a:rPr>
              <a:t>Aw,T</a:t>
            </a:r>
            <a:r>
              <a:rPr sz="1800" spc="-25" dirty="0">
                <a:solidFill>
                  <a:srgbClr val="003399"/>
                </a:solidFill>
                <a:latin typeface="Times New Roman"/>
                <a:cs typeface="Times New Roman"/>
              </a:rPr>
              <a:t>°</a:t>
            </a:r>
            <a:r>
              <a:rPr sz="1800" spc="-25" dirty="0">
                <a:solidFill>
                  <a:srgbClr val="003399"/>
                </a:solidFill>
                <a:latin typeface="Arial"/>
                <a:cs typeface="Arial"/>
              </a:rPr>
              <a:t>C…)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AutoNum type="arabicPeriod" startAt="2"/>
              <a:tabLst>
                <a:tab pos="267335" algn="l"/>
              </a:tabLst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Modélisation</a:t>
            </a:r>
            <a:r>
              <a:rPr sz="1800" b="1" spc="-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mathématique</a:t>
            </a:r>
            <a:endParaRPr sz="1800">
              <a:latin typeface="Arial"/>
              <a:cs typeface="Arial"/>
            </a:endParaRPr>
          </a:p>
          <a:p>
            <a:pPr marL="12700" marR="3804285">
              <a:lnSpc>
                <a:spcPct val="100000"/>
              </a:lnSpc>
              <a:spcBef>
                <a:spcPts val="395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Ex: modélisation croissance </a:t>
            </a:r>
            <a:r>
              <a:rPr sz="1800" i="1" spc="-5" dirty="0">
                <a:solidFill>
                  <a:srgbClr val="003399"/>
                </a:solidFill>
                <a:latin typeface="Arial"/>
                <a:cs typeface="Arial"/>
              </a:rPr>
              <a:t>Listeria  monocytogenes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dans un fromage de type  camembert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282575" indent="-254635">
              <a:lnSpc>
                <a:spcPct val="100000"/>
              </a:lnSpc>
              <a:buAutoNum type="arabicPeriod" startAt="3"/>
              <a:tabLst>
                <a:tab pos="283210" algn="l"/>
              </a:tabLst>
            </a:pP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Validation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dans les</a:t>
            </a:r>
            <a:r>
              <a:rPr sz="1800" b="1" spc="-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produits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dirty="0"/>
              <a:t>La </a:t>
            </a:r>
            <a:r>
              <a:rPr spc="-5" dirty="0"/>
              <a:t>microbiologie </a:t>
            </a:r>
            <a:r>
              <a:rPr dirty="0"/>
              <a:t>prédictive</a:t>
            </a:r>
            <a:r>
              <a:rPr spc="-45" dirty="0"/>
              <a:t> </a:t>
            </a:r>
            <a:r>
              <a:rPr spc="-5" dirty="0"/>
              <a:t>(prévisionnelle)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67182" y="1235328"/>
            <a:ext cx="8409635" cy="3849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>
              <a:lnSpc>
                <a:spcPct val="100000"/>
              </a:lnSpc>
            </a:pPr>
            <a:r>
              <a:rPr spc="-5" dirty="0"/>
              <a:t>Les</a:t>
            </a:r>
            <a:r>
              <a:rPr spc="-85" dirty="0"/>
              <a:t> </a:t>
            </a:r>
            <a:r>
              <a:rPr dirty="0"/>
              <a:t>limites</a:t>
            </a:r>
          </a:p>
          <a:p>
            <a:pPr marL="192405">
              <a:lnSpc>
                <a:spcPct val="100000"/>
              </a:lnSpc>
              <a:spcBef>
                <a:spcPts val="1930"/>
              </a:spcBef>
            </a:pP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Prévisions souvent</a:t>
            </a:r>
            <a:r>
              <a:rPr sz="1800" b="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surestimées</a:t>
            </a:r>
            <a:endParaRPr sz="180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960"/>
              </a:spcBef>
              <a:buChar char="-"/>
              <a:tabLst>
                <a:tab pos="396240" algn="l"/>
              </a:tabLst>
            </a:pPr>
            <a:r>
              <a:rPr sz="1800" b="0" spc="-10" dirty="0">
                <a:solidFill>
                  <a:srgbClr val="003399"/>
                </a:solidFill>
                <a:latin typeface="Arial"/>
                <a:cs typeface="Arial"/>
              </a:rPr>
              <a:t>l’effet </a:t>
            </a:r>
            <a:r>
              <a:rPr sz="1800" b="0" dirty="0">
                <a:solidFill>
                  <a:srgbClr val="003399"/>
                </a:solidFill>
                <a:latin typeface="Arial"/>
                <a:cs typeface="Arial"/>
              </a:rPr>
              <a:t>structure </a:t>
            </a: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qui limite les transferts de</a:t>
            </a:r>
            <a:r>
              <a:rPr sz="1800" b="0" spc="6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matière</a:t>
            </a:r>
            <a:endParaRPr sz="1800">
              <a:latin typeface="Arial"/>
              <a:cs typeface="Arial"/>
            </a:endParaRPr>
          </a:p>
          <a:p>
            <a:pPr marL="192405" marR="5080">
              <a:lnSpc>
                <a:spcPct val="100000"/>
              </a:lnSpc>
              <a:buChar char="-"/>
              <a:tabLst>
                <a:tab pos="396240" algn="l"/>
              </a:tabLst>
            </a:pP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les phénomènes de compétition entre la flore banale </a:t>
            </a:r>
            <a:r>
              <a:rPr sz="1800" b="0" dirty="0">
                <a:solidFill>
                  <a:srgbClr val="003399"/>
                </a:solidFill>
                <a:latin typeface="Arial"/>
                <a:cs typeface="Arial"/>
              </a:rPr>
              <a:t>et </a:t>
            </a: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les pathogènes dont on  cherche à modéliser la</a:t>
            </a:r>
            <a:r>
              <a:rPr sz="1800" b="0" spc="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croissance.</a:t>
            </a:r>
            <a:endParaRPr sz="1800">
              <a:latin typeface="Arial"/>
              <a:cs typeface="Arial"/>
            </a:endParaRPr>
          </a:p>
          <a:p>
            <a:pPr marL="478790" indent="-286385">
              <a:lnSpc>
                <a:spcPct val="100000"/>
              </a:lnSpc>
              <a:buChar char="-"/>
              <a:tabLst>
                <a:tab pos="479425" algn="l"/>
                <a:tab pos="480059" algn="l"/>
              </a:tabLst>
            </a:pP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la variabilité</a:t>
            </a:r>
            <a:r>
              <a:rPr sz="1800" b="0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intersouches…</a:t>
            </a:r>
            <a:endParaRPr sz="1800">
              <a:latin typeface="Arial"/>
              <a:cs typeface="Arial"/>
            </a:endParaRPr>
          </a:p>
          <a:p>
            <a:pPr marL="192405" marR="412750">
              <a:lnSpc>
                <a:spcPct val="200000"/>
              </a:lnSpc>
            </a:pP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Ne représentent que partiellement la réalité </a:t>
            </a:r>
            <a:r>
              <a:rPr sz="1800" b="0" dirty="0">
                <a:solidFill>
                  <a:srgbClr val="003399"/>
                </a:solidFill>
                <a:latin typeface="Arial"/>
                <a:cs typeface="Arial"/>
              </a:rPr>
              <a:t>→ </a:t>
            </a: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systèmes </a:t>
            </a:r>
            <a:r>
              <a:rPr sz="1800" b="0" dirty="0">
                <a:solidFill>
                  <a:srgbClr val="003399"/>
                </a:solidFill>
                <a:latin typeface="Arial"/>
                <a:cs typeface="Arial"/>
              </a:rPr>
              <a:t>d’</a:t>
            </a:r>
            <a:r>
              <a:rPr sz="1800" dirty="0">
                <a:solidFill>
                  <a:srgbClr val="003399"/>
                </a:solidFill>
              </a:rPr>
              <a:t>aide </a:t>
            </a:r>
            <a:r>
              <a:rPr sz="1800" b="0" spc="-5" dirty="0">
                <a:solidFill>
                  <a:srgbClr val="003399"/>
                </a:solidFill>
                <a:latin typeface="Arial"/>
                <a:cs typeface="Arial"/>
              </a:rPr>
              <a:t>à la décision.  Prudence requise vis-à-vis des bactéries dangereuses</a:t>
            </a:r>
            <a:r>
              <a:rPr sz="1800" b="0" spc="10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3399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  <a:p>
            <a:pPr marL="2019300" marR="1110615" indent="-1827530">
              <a:lnSpc>
                <a:spcPts val="4400"/>
              </a:lnSpc>
              <a:spcBef>
                <a:spcPts val="439"/>
              </a:spcBef>
            </a:pPr>
            <a:r>
              <a:rPr sz="1800" spc="-5" dirty="0">
                <a:solidFill>
                  <a:srgbClr val="003399"/>
                </a:solidFill>
              </a:rPr>
              <a:t>Nécessité de </a:t>
            </a:r>
            <a:r>
              <a:rPr sz="1800" dirty="0">
                <a:solidFill>
                  <a:srgbClr val="003399"/>
                </a:solidFill>
              </a:rPr>
              <a:t>contrôles </a:t>
            </a:r>
            <a:r>
              <a:rPr sz="1800" spc="-5" dirty="0">
                <a:solidFill>
                  <a:srgbClr val="003399"/>
                </a:solidFill>
              </a:rPr>
              <a:t>réguliers, normes, prévention </a:t>
            </a:r>
            <a:r>
              <a:rPr sz="1800" spc="-5">
                <a:solidFill>
                  <a:srgbClr val="003399"/>
                </a:solidFill>
              </a:rPr>
              <a:t>des </a:t>
            </a:r>
            <a:r>
              <a:rPr sz="1800" smtClean="0">
                <a:solidFill>
                  <a:srgbClr val="003399"/>
                </a:solidFill>
              </a:rPr>
              <a:t>risques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339" y="233298"/>
            <a:ext cx="6496685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Microorganismes et</a:t>
            </a:r>
            <a:r>
              <a:rPr sz="4000" spc="60" dirty="0"/>
              <a:t> </a:t>
            </a:r>
            <a:r>
              <a:rPr sz="4000" spc="-5" dirty="0"/>
              <a:t>aliments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01650" y="3041586"/>
            <a:ext cx="2519426" cy="2763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0519" y="1308227"/>
            <a:ext cx="2193925" cy="112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Bactéries</a:t>
            </a:r>
            <a:endParaRPr sz="180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  <a:spcBef>
                <a:spcPts val="35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Levures,</a:t>
            </a:r>
            <a:r>
              <a:rPr sz="1800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Moisissures</a:t>
            </a:r>
            <a:endParaRPr sz="1800">
              <a:latin typeface="Arial"/>
              <a:cs typeface="Arial"/>
            </a:endParaRPr>
          </a:p>
          <a:p>
            <a:pPr marL="36195">
              <a:lnSpc>
                <a:spcPts val="2130"/>
              </a:lnSpc>
              <a:spcBef>
                <a:spcPts val="180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Protozoaires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0"/>
              </a:lnSpc>
            </a:pP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Virus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1100" y="2860675"/>
            <a:ext cx="177800" cy="183451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200" i="1" dirty="0">
                <a:latin typeface="Arial"/>
                <a:cs typeface="Arial"/>
              </a:rPr>
              <a:t>Saccharo</a:t>
            </a:r>
            <a:r>
              <a:rPr sz="1200" i="1" spc="-15" dirty="0">
                <a:latin typeface="Arial"/>
                <a:cs typeface="Arial"/>
              </a:rPr>
              <a:t>m</a:t>
            </a:r>
            <a:r>
              <a:rPr sz="1200" i="1" dirty="0">
                <a:latin typeface="Arial"/>
                <a:cs typeface="Arial"/>
              </a:rPr>
              <a:t>yces</a:t>
            </a:r>
            <a:r>
              <a:rPr sz="1200" i="1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cerevis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ae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883" y="4432986"/>
            <a:ext cx="177800" cy="14382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200" i="1" dirty="0">
                <a:latin typeface="Arial"/>
                <a:cs typeface="Arial"/>
              </a:rPr>
              <a:t>Penic</a:t>
            </a:r>
            <a:r>
              <a:rPr sz="1200" i="1" spc="-5" dirty="0">
                <a:latin typeface="Arial"/>
                <a:cs typeface="Arial"/>
              </a:rPr>
              <a:t>i</a:t>
            </a:r>
            <a:r>
              <a:rPr sz="1200" i="1" dirty="0">
                <a:latin typeface="Arial"/>
                <a:cs typeface="Arial"/>
              </a:rPr>
              <a:t>l</a:t>
            </a:r>
            <a:r>
              <a:rPr sz="1200" i="1" spc="-5" dirty="0">
                <a:latin typeface="Arial"/>
                <a:cs typeface="Arial"/>
              </a:rPr>
              <a:t>l</a:t>
            </a:r>
            <a:r>
              <a:rPr sz="1200" i="1" dirty="0">
                <a:latin typeface="Arial"/>
                <a:cs typeface="Arial"/>
              </a:rPr>
              <a:t>ium</a:t>
            </a:r>
            <a:r>
              <a:rPr sz="1200" i="1" spc="-3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roquef</a:t>
            </a:r>
            <a:r>
              <a:rPr sz="1200" i="1" spc="5" dirty="0">
                <a:latin typeface="Arial"/>
                <a:cs typeface="Arial"/>
              </a:rPr>
              <a:t>o</a:t>
            </a:r>
            <a:r>
              <a:rPr sz="1200" i="1" dirty="0">
                <a:latin typeface="Arial"/>
                <a:cs typeface="Arial"/>
              </a:rPr>
              <a:t>rti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9711" y="5786628"/>
            <a:ext cx="128841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15" dirty="0">
                <a:latin typeface="Arial"/>
                <a:cs typeface="Arial"/>
              </a:rPr>
              <a:t>Toxoplasma</a:t>
            </a:r>
            <a:r>
              <a:rPr sz="1200" i="1" spc="-8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gondii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59626" y="2974975"/>
            <a:ext cx="2305050" cy="2182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06208" y="1491107"/>
            <a:ext cx="125412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Produits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im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nt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ir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40200" y="1947164"/>
            <a:ext cx="1800225" cy="100330"/>
          </a:xfrm>
          <a:custGeom>
            <a:avLst/>
            <a:gdLst/>
            <a:ahLst/>
            <a:cxnLst/>
            <a:rect l="l" t="t" r="r" b="b"/>
            <a:pathLst>
              <a:path w="1800225" h="100330">
                <a:moveTo>
                  <a:pt x="1714753" y="0"/>
                </a:moveTo>
                <a:lnTo>
                  <a:pt x="1711833" y="762"/>
                </a:lnTo>
                <a:lnTo>
                  <a:pt x="1710436" y="3048"/>
                </a:lnTo>
                <a:lnTo>
                  <a:pt x="1709165" y="5334"/>
                </a:lnTo>
                <a:lnTo>
                  <a:pt x="1709927" y="8255"/>
                </a:lnTo>
                <a:lnTo>
                  <a:pt x="1712214" y="9525"/>
                </a:lnTo>
                <a:lnTo>
                  <a:pt x="1773389" y="45210"/>
                </a:lnTo>
                <a:lnTo>
                  <a:pt x="1790827" y="45212"/>
                </a:lnTo>
                <a:lnTo>
                  <a:pt x="1790827" y="54737"/>
                </a:lnTo>
                <a:lnTo>
                  <a:pt x="1773174" y="54737"/>
                </a:lnTo>
                <a:lnTo>
                  <a:pt x="1712214" y="90297"/>
                </a:lnTo>
                <a:lnTo>
                  <a:pt x="1709927" y="91566"/>
                </a:lnTo>
                <a:lnTo>
                  <a:pt x="1709165" y="94487"/>
                </a:lnTo>
                <a:lnTo>
                  <a:pt x="1710436" y="96774"/>
                </a:lnTo>
                <a:lnTo>
                  <a:pt x="1711833" y="99060"/>
                </a:lnTo>
                <a:lnTo>
                  <a:pt x="1714753" y="99822"/>
                </a:lnTo>
                <a:lnTo>
                  <a:pt x="1717039" y="98425"/>
                </a:lnTo>
                <a:lnTo>
                  <a:pt x="1791950" y="54737"/>
                </a:lnTo>
                <a:lnTo>
                  <a:pt x="1790827" y="54737"/>
                </a:lnTo>
                <a:lnTo>
                  <a:pt x="1791952" y="54735"/>
                </a:lnTo>
                <a:lnTo>
                  <a:pt x="1800225" y="49911"/>
                </a:lnTo>
                <a:lnTo>
                  <a:pt x="1717039" y="1397"/>
                </a:lnTo>
                <a:lnTo>
                  <a:pt x="1714753" y="0"/>
                </a:lnTo>
                <a:close/>
              </a:path>
              <a:path w="1800225" h="100330">
                <a:moveTo>
                  <a:pt x="1781447" y="49911"/>
                </a:moveTo>
                <a:lnTo>
                  <a:pt x="1773176" y="54735"/>
                </a:lnTo>
                <a:lnTo>
                  <a:pt x="1790827" y="54737"/>
                </a:lnTo>
                <a:lnTo>
                  <a:pt x="1790827" y="53975"/>
                </a:lnTo>
                <a:lnTo>
                  <a:pt x="1788414" y="53975"/>
                </a:lnTo>
                <a:lnTo>
                  <a:pt x="1781447" y="49911"/>
                </a:lnTo>
                <a:close/>
              </a:path>
              <a:path w="1800225" h="100330">
                <a:moveTo>
                  <a:pt x="0" y="45085"/>
                </a:moveTo>
                <a:lnTo>
                  <a:pt x="0" y="54610"/>
                </a:lnTo>
                <a:lnTo>
                  <a:pt x="1773176" y="54735"/>
                </a:lnTo>
                <a:lnTo>
                  <a:pt x="1781447" y="49911"/>
                </a:lnTo>
                <a:lnTo>
                  <a:pt x="1773389" y="45210"/>
                </a:lnTo>
                <a:lnTo>
                  <a:pt x="0" y="45085"/>
                </a:lnTo>
                <a:close/>
              </a:path>
              <a:path w="1800225" h="100330">
                <a:moveTo>
                  <a:pt x="1788414" y="45847"/>
                </a:moveTo>
                <a:lnTo>
                  <a:pt x="1781447" y="49911"/>
                </a:lnTo>
                <a:lnTo>
                  <a:pt x="1788414" y="53975"/>
                </a:lnTo>
                <a:lnTo>
                  <a:pt x="1788414" y="45847"/>
                </a:lnTo>
                <a:close/>
              </a:path>
              <a:path w="1800225" h="100330">
                <a:moveTo>
                  <a:pt x="1790827" y="45847"/>
                </a:moveTo>
                <a:lnTo>
                  <a:pt x="1788414" y="45847"/>
                </a:lnTo>
                <a:lnTo>
                  <a:pt x="1788414" y="53975"/>
                </a:lnTo>
                <a:lnTo>
                  <a:pt x="1790827" y="53975"/>
                </a:lnTo>
                <a:lnTo>
                  <a:pt x="1790827" y="45847"/>
                </a:lnTo>
                <a:close/>
              </a:path>
              <a:path w="1800225" h="100330">
                <a:moveTo>
                  <a:pt x="1773389" y="45210"/>
                </a:moveTo>
                <a:lnTo>
                  <a:pt x="1781447" y="49911"/>
                </a:lnTo>
                <a:lnTo>
                  <a:pt x="1788414" y="45847"/>
                </a:lnTo>
                <a:lnTo>
                  <a:pt x="1790827" y="45847"/>
                </a:lnTo>
                <a:lnTo>
                  <a:pt x="1790827" y="45212"/>
                </a:lnTo>
                <a:lnTo>
                  <a:pt x="1773389" y="4521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14750" y="1597405"/>
            <a:ext cx="24625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Eau (douce et mer) </a:t>
            </a:r>
            <a:r>
              <a:rPr sz="1800" dirty="0">
                <a:solidFill>
                  <a:srgbClr val="009999"/>
                </a:solidFill>
                <a:latin typeface="Arial"/>
                <a:cs typeface="Arial"/>
              </a:rPr>
              <a:t>,</a:t>
            </a:r>
            <a:r>
              <a:rPr sz="1800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sol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40200" y="2675889"/>
            <a:ext cx="1800225" cy="99695"/>
          </a:xfrm>
          <a:custGeom>
            <a:avLst/>
            <a:gdLst/>
            <a:ahLst/>
            <a:cxnLst/>
            <a:rect l="l" t="t" r="r" b="b"/>
            <a:pathLst>
              <a:path w="1800225" h="99694">
                <a:moveTo>
                  <a:pt x="1781338" y="49847"/>
                </a:moveTo>
                <a:lnTo>
                  <a:pt x="1712214" y="90170"/>
                </a:lnTo>
                <a:lnTo>
                  <a:pt x="1709927" y="91567"/>
                </a:lnTo>
                <a:lnTo>
                  <a:pt x="1709165" y="94487"/>
                </a:lnTo>
                <a:lnTo>
                  <a:pt x="1710436" y="96647"/>
                </a:lnTo>
                <a:lnTo>
                  <a:pt x="1711833" y="98933"/>
                </a:lnTo>
                <a:lnTo>
                  <a:pt x="1714753" y="99695"/>
                </a:lnTo>
                <a:lnTo>
                  <a:pt x="1717039" y="98425"/>
                </a:lnTo>
                <a:lnTo>
                  <a:pt x="1792167" y="54610"/>
                </a:lnTo>
                <a:lnTo>
                  <a:pt x="1790827" y="54610"/>
                </a:lnTo>
                <a:lnTo>
                  <a:pt x="1790827" y="53975"/>
                </a:lnTo>
                <a:lnTo>
                  <a:pt x="1788414" y="53975"/>
                </a:lnTo>
                <a:lnTo>
                  <a:pt x="1781338" y="49847"/>
                </a:lnTo>
                <a:close/>
              </a:path>
              <a:path w="1800225" h="99694">
                <a:moveTo>
                  <a:pt x="1773174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1773174" y="54610"/>
                </a:lnTo>
                <a:lnTo>
                  <a:pt x="1781338" y="49847"/>
                </a:lnTo>
                <a:lnTo>
                  <a:pt x="1773174" y="45085"/>
                </a:lnTo>
                <a:close/>
              </a:path>
              <a:path w="1800225" h="99694">
                <a:moveTo>
                  <a:pt x="1791971" y="45085"/>
                </a:moveTo>
                <a:lnTo>
                  <a:pt x="1790827" y="45085"/>
                </a:lnTo>
                <a:lnTo>
                  <a:pt x="1790827" y="54610"/>
                </a:lnTo>
                <a:lnTo>
                  <a:pt x="1792167" y="54610"/>
                </a:lnTo>
                <a:lnTo>
                  <a:pt x="1800225" y="49911"/>
                </a:lnTo>
                <a:lnTo>
                  <a:pt x="1791971" y="45085"/>
                </a:lnTo>
                <a:close/>
              </a:path>
              <a:path w="1800225" h="99694">
                <a:moveTo>
                  <a:pt x="1788414" y="45720"/>
                </a:moveTo>
                <a:lnTo>
                  <a:pt x="1781338" y="49847"/>
                </a:lnTo>
                <a:lnTo>
                  <a:pt x="1788414" y="53975"/>
                </a:lnTo>
                <a:lnTo>
                  <a:pt x="1788414" y="45720"/>
                </a:lnTo>
                <a:close/>
              </a:path>
              <a:path w="1800225" h="99694">
                <a:moveTo>
                  <a:pt x="1790827" y="45720"/>
                </a:moveTo>
                <a:lnTo>
                  <a:pt x="1788414" y="45720"/>
                </a:lnTo>
                <a:lnTo>
                  <a:pt x="1788414" y="53975"/>
                </a:lnTo>
                <a:lnTo>
                  <a:pt x="1790827" y="53975"/>
                </a:lnTo>
                <a:lnTo>
                  <a:pt x="1790827" y="45720"/>
                </a:lnTo>
                <a:close/>
              </a:path>
              <a:path w="1800225" h="99694">
                <a:moveTo>
                  <a:pt x="1714753" y="0"/>
                </a:moveTo>
                <a:lnTo>
                  <a:pt x="1711833" y="762"/>
                </a:lnTo>
                <a:lnTo>
                  <a:pt x="1710436" y="3048"/>
                </a:lnTo>
                <a:lnTo>
                  <a:pt x="1709165" y="5207"/>
                </a:lnTo>
                <a:lnTo>
                  <a:pt x="1709927" y="8127"/>
                </a:lnTo>
                <a:lnTo>
                  <a:pt x="1712214" y="9525"/>
                </a:lnTo>
                <a:lnTo>
                  <a:pt x="1781338" y="49847"/>
                </a:lnTo>
                <a:lnTo>
                  <a:pt x="1788414" y="45720"/>
                </a:lnTo>
                <a:lnTo>
                  <a:pt x="1790827" y="45720"/>
                </a:lnTo>
                <a:lnTo>
                  <a:pt x="1790827" y="45085"/>
                </a:lnTo>
                <a:lnTo>
                  <a:pt x="1791971" y="45085"/>
                </a:lnTo>
                <a:lnTo>
                  <a:pt x="1717039" y="1270"/>
                </a:lnTo>
                <a:lnTo>
                  <a:pt x="1714753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19702" y="2316479"/>
            <a:ext cx="15214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09999"/>
                </a:solidFill>
                <a:latin typeface="Arial"/>
                <a:cs typeface="Arial"/>
              </a:rPr>
              <a:t>Air,</a:t>
            </a:r>
            <a:r>
              <a:rPr sz="1800" spc="-8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poussières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89348" y="4044315"/>
            <a:ext cx="1896110" cy="99695"/>
          </a:xfrm>
          <a:custGeom>
            <a:avLst/>
            <a:gdLst/>
            <a:ahLst/>
            <a:cxnLst/>
            <a:rect l="l" t="t" r="r" b="b"/>
            <a:pathLst>
              <a:path w="1896110" h="99695">
                <a:moveTo>
                  <a:pt x="1876588" y="49847"/>
                </a:moveTo>
                <a:lnTo>
                  <a:pt x="1807464" y="90170"/>
                </a:lnTo>
                <a:lnTo>
                  <a:pt x="1805177" y="91567"/>
                </a:lnTo>
                <a:lnTo>
                  <a:pt x="1804415" y="94487"/>
                </a:lnTo>
                <a:lnTo>
                  <a:pt x="1805813" y="96647"/>
                </a:lnTo>
                <a:lnTo>
                  <a:pt x="1807083" y="98933"/>
                </a:lnTo>
                <a:lnTo>
                  <a:pt x="1810003" y="99695"/>
                </a:lnTo>
                <a:lnTo>
                  <a:pt x="1812289" y="98425"/>
                </a:lnTo>
                <a:lnTo>
                  <a:pt x="1887532" y="54610"/>
                </a:lnTo>
                <a:lnTo>
                  <a:pt x="1886077" y="54610"/>
                </a:lnTo>
                <a:lnTo>
                  <a:pt x="1886077" y="53975"/>
                </a:lnTo>
                <a:lnTo>
                  <a:pt x="1883664" y="53975"/>
                </a:lnTo>
                <a:lnTo>
                  <a:pt x="1876588" y="49847"/>
                </a:lnTo>
                <a:close/>
              </a:path>
              <a:path w="1896110" h="99695">
                <a:moveTo>
                  <a:pt x="1868424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1868424" y="54610"/>
                </a:lnTo>
                <a:lnTo>
                  <a:pt x="1876588" y="49847"/>
                </a:lnTo>
                <a:lnTo>
                  <a:pt x="1868424" y="45085"/>
                </a:lnTo>
                <a:close/>
              </a:path>
              <a:path w="1896110" h="99695">
                <a:moveTo>
                  <a:pt x="1887336" y="45085"/>
                </a:moveTo>
                <a:lnTo>
                  <a:pt x="1886077" y="45085"/>
                </a:lnTo>
                <a:lnTo>
                  <a:pt x="1886077" y="54610"/>
                </a:lnTo>
                <a:lnTo>
                  <a:pt x="1887532" y="54610"/>
                </a:lnTo>
                <a:lnTo>
                  <a:pt x="1895602" y="49911"/>
                </a:lnTo>
                <a:lnTo>
                  <a:pt x="1887336" y="45085"/>
                </a:lnTo>
                <a:close/>
              </a:path>
              <a:path w="1896110" h="99695">
                <a:moveTo>
                  <a:pt x="1883664" y="45720"/>
                </a:moveTo>
                <a:lnTo>
                  <a:pt x="1876588" y="49847"/>
                </a:lnTo>
                <a:lnTo>
                  <a:pt x="1883664" y="53975"/>
                </a:lnTo>
                <a:lnTo>
                  <a:pt x="1883664" y="45720"/>
                </a:lnTo>
                <a:close/>
              </a:path>
              <a:path w="1896110" h="99695">
                <a:moveTo>
                  <a:pt x="1886077" y="45720"/>
                </a:moveTo>
                <a:lnTo>
                  <a:pt x="1883664" y="45720"/>
                </a:lnTo>
                <a:lnTo>
                  <a:pt x="1883664" y="53975"/>
                </a:lnTo>
                <a:lnTo>
                  <a:pt x="1886077" y="53975"/>
                </a:lnTo>
                <a:lnTo>
                  <a:pt x="1886077" y="45720"/>
                </a:lnTo>
                <a:close/>
              </a:path>
              <a:path w="1896110" h="99695">
                <a:moveTo>
                  <a:pt x="1810003" y="0"/>
                </a:moveTo>
                <a:lnTo>
                  <a:pt x="1807083" y="762"/>
                </a:lnTo>
                <a:lnTo>
                  <a:pt x="1805813" y="3048"/>
                </a:lnTo>
                <a:lnTo>
                  <a:pt x="1804415" y="5207"/>
                </a:lnTo>
                <a:lnTo>
                  <a:pt x="1805177" y="8128"/>
                </a:lnTo>
                <a:lnTo>
                  <a:pt x="1807464" y="9525"/>
                </a:lnTo>
                <a:lnTo>
                  <a:pt x="1876588" y="49847"/>
                </a:lnTo>
                <a:lnTo>
                  <a:pt x="1883664" y="45720"/>
                </a:lnTo>
                <a:lnTo>
                  <a:pt x="1886077" y="45720"/>
                </a:lnTo>
                <a:lnTo>
                  <a:pt x="1886077" y="45085"/>
                </a:lnTo>
                <a:lnTo>
                  <a:pt x="1887336" y="45085"/>
                </a:lnTo>
                <a:lnTo>
                  <a:pt x="1812289" y="1270"/>
                </a:lnTo>
                <a:lnTo>
                  <a:pt x="1810003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2178" y="2775458"/>
            <a:ext cx="6036945" cy="118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5" dirty="0">
                <a:latin typeface="Arial"/>
                <a:cs typeface="Arial"/>
              </a:rPr>
              <a:t>Lactococcus</a:t>
            </a:r>
            <a:r>
              <a:rPr sz="1200" i="1" spc="-9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lactis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3204210" marR="5080" indent="560705">
              <a:lnSpc>
                <a:spcPct val="100000"/>
              </a:lnSpc>
            </a:pP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Flore intrinsèque  </a:t>
            </a:r>
            <a:r>
              <a:rPr sz="1800" dirty="0">
                <a:solidFill>
                  <a:srgbClr val="009999"/>
                </a:solidFill>
                <a:latin typeface="Arial"/>
                <a:cs typeface="Arial"/>
              </a:rPr>
              <a:t>(surface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végétaux, peaux</a:t>
            </a:r>
            <a:r>
              <a:rPr sz="1800" spc="-6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9999"/>
                </a:solidFill>
                <a:latin typeface="Arial"/>
                <a:cs typeface="Arial"/>
              </a:rPr>
              <a:t>et</a:t>
            </a:r>
            <a:endParaRPr sz="1800">
              <a:latin typeface="Arial"/>
              <a:cs typeface="Arial"/>
            </a:endParaRPr>
          </a:p>
          <a:p>
            <a:pPr marL="3350895">
              <a:lnSpc>
                <a:spcPct val="100000"/>
              </a:lnSpc>
            </a:pP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muqueuses animales</a:t>
            </a:r>
            <a:r>
              <a:rPr sz="1800" spc="-4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9999"/>
                </a:solidFill>
                <a:latin typeface="Arial"/>
                <a:cs typeface="Arial"/>
              </a:rPr>
              <a:t>…)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84598" y="5484114"/>
            <a:ext cx="1800860" cy="100330"/>
          </a:xfrm>
          <a:custGeom>
            <a:avLst/>
            <a:gdLst/>
            <a:ahLst/>
            <a:cxnLst/>
            <a:rect l="l" t="t" r="r" b="b"/>
            <a:pathLst>
              <a:path w="1800860" h="100329">
                <a:moveTo>
                  <a:pt x="1781447" y="49911"/>
                </a:moveTo>
                <a:lnTo>
                  <a:pt x="1712214" y="90297"/>
                </a:lnTo>
                <a:lnTo>
                  <a:pt x="1709927" y="91567"/>
                </a:lnTo>
                <a:lnTo>
                  <a:pt x="1709165" y="94488"/>
                </a:lnTo>
                <a:lnTo>
                  <a:pt x="1710563" y="96774"/>
                </a:lnTo>
                <a:lnTo>
                  <a:pt x="1711833" y="99060"/>
                </a:lnTo>
                <a:lnTo>
                  <a:pt x="1714753" y="99822"/>
                </a:lnTo>
                <a:lnTo>
                  <a:pt x="1717039" y="98425"/>
                </a:lnTo>
                <a:lnTo>
                  <a:pt x="1792282" y="54610"/>
                </a:lnTo>
                <a:lnTo>
                  <a:pt x="1790827" y="54610"/>
                </a:lnTo>
                <a:lnTo>
                  <a:pt x="1790827" y="53975"/>
                </a:lnTo>
                <a:lnTo>
                  <a:pt x="1788414" y="53975"/>
                </a:lnTo>
                <a:lnTo>
                  <a:pt x="1781447" y="49911"/>
                </a:lnTo>
                <a:close/>
              </a:path>
              <a:path w="1800860" h="100329">
                <a:moveTo>
                  <a:pt x="1773174" y="45085"/>
                </a:moveTo>
                <a:lnTo>
                  <a:pt x="0" y="45085"/>
                </a:lnTo>
                <a:lnTo>
                  <a:pt x="0" y="54610"/>
                </a:lnTo>
                <a:lnTo>
                  <a:pt x="1773391" y="54610"/>
                </a:lnTo>
                <a:lnTo>
                  <a:pt x="1781447" y="49911"/>
                </a:lnTo>
                <a:lnTo>
                  <a:pt x="1773174" y="45085"/>
                </a:lnTo>
                <a:close/>
              </a:path>
              <a:path w="1800860" h="100329">
                <a:moveTo>
                  <a:pt x="1792064" y="45085"/>
                </a:moveTo>
                <a:lnTo>
                  <a:pt x="1790827" y="45085"/>
                </a:lnTo>
                <a:lnTo>
                  <a:pt x="1790827" y="54610"/>
                </a:lnTo>
                <a:lnTo>
                  <a:pt x="1792282" y="54610"/>
                </a:lnTo>
                <a:lnTo>
                  <a:pt x="1800352" y="49911"/>
                </a:lnTo>
                <a:lnTo>
                  <a:pt x="1792064" y="45085"/>
                </a:lnTo>
                <a:close/>
              </a:path>
              <a:path w="1800860" h="100329">
                <a:moveTo>
                  <a:pt x="1788414" y="45847"/>
                </a:moveTo>
                <a:lnTo>
                  <a:pt x="1781447" y="49911"/>
                </a:lnTo>
                <a:lnTo>
                  <a:pt x="1788414" y="53975"/>
                </a:lnTo>
                <a:lnTo>
                  <a:pt x="1788414" y="45847"/>
                </a:lnTo>
                <a:close/>
              </a:path>
              <a:path w="1800860" h="100329">
                <a:moveTo>
                  <a:pt x="1790827" y="45847"/>
                </a:moveTo>
                <a:lnTo>
                  <a:pt x="1788414" y="45847"/>
                </a:lnTo>
                <a:lnTo>
                  <a:pt x="1788414" y="53975"/>
                </a:lnTo>
                <a:lnTo>
                  <a:pt x="1790827" y="53975"/>
                </a:lnTo>
                <a:lnTo>
                  <a:pt x="1790827" y="45847"/>
                </a:lnTo>
                <a:close/>
              </a:path>
              <a:path w="1800860" h="100329">
                <a:moveTo>
                  <a:pt x="1714753" y="0"/>
                </a:moveTo>
                <a:lnTo>
                  <a:pt x="1711833" y="762"/>
                </a:lnTo>
                <a:lnTo>
                  <a:pt x="1710563" y="3048"/>
                </a:lnTo>
                <a:lnTo>
                  <a:pt x="1709165" y="5334"/>
                </a:lnTo>
                <a:lnTo>
                  <a:pt x="1709927" y="8255"/>
                </a:lnTo>
                <a:lnTo>
                  <a:pt x="1712214" y="9525"/>
                </a:lnTo>
                <a:lnTo>
                  <a:pt x="1781447" y="49911"/>
                </a:lnTo>
                <a:lnTo>
                  <a:pt x="1788414" y="45847"/>
                </a:lnTo>
                <a:lnTo>
                  <a:pt x="1790827" y="45847"/>
                </a:lnTo>
                <a:lnTo>
                  <a:pt x="1790827" y="45085"/>
                </a:lnTo>
                <a:lnTo>
                  <a:pt x="1792064" y="45085"/>
                </a:lnTo>
                <a:lnTo>
                  <a:pt x="1717039" y="1397"/>
                </a:lnTo>
                <a:lnTo>
                  <a:pt x="1714753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72027" y="4579366"/>
            <a:ext cx="2679065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Process industriel  (personnel, opérations  technologiques,</a:t>
            </a:r>
            <a:r>
              <a:rPr sz="1800" spc="-2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9999"/>
                </a:solidFill>
                <a:latin typeface="Arial"/>
                <a:cs typeface="Arial"/>
              </a:rPr>
              <a:t>stockage)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</a:pPr>
            <a:r>
              <a:rPr sz="4200" dirty="0"/>
              <a:t>Microorganismes et</a:t>
            </a:r>
            <a:r>
              <a:rPr sz="4200" spc="-120" dirty="0"/>
              <a:t> </a:t>
            </a:r>
            <a:r>
              <a:rPr sz="4200" dirty="0"/>
              <a:t>aliments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555496" y="1329435"/>
            <a:ext cx="551307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242185" algn="l"/>
              </a:tabLst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Microorganismes	présents dans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les</a:t>
            </a:r>
            <a:r>
              <a:rPr sz="2000" b="1" spc="-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aliments</a:t>
            </a:r>
            <a:endParaRPr sz="2000">
              <a:latin typeface="Arial"/>
              <a:cs typeface="Arial"/>
            </a:endParaRPr>
          </a:p>
          <a:p>
            <a:pPr marL="34925" algn="ctr">
              <a:lnSpc>
                <a:spcPct val="100000"/>
              </a:lnSpc>
              <a:spcBef>
                <a:spcPts val="45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Bactéries, Levures, Moisissures, Protozoaires,</a:t>
            </a:r>
            <a:r>
              <a:rPr sz="1600" spc="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99"/>
                </a:solidFill>
                <a:latin typeface="Arial"/>
                <a:cs typeface="Arial"/>
              </a:rPr>
              <a:t>Virus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248" y="2052192"/>
            <a:ext cx="1878330" cy="952500"/>
          </a:xfrm>
          <a:custGeom>
            <a:avLst/>
            <a:gdLst/>
            <a:ahLst/>
            <a:cxnLst/>
            <a:rect l="l" t="t" r="r" b="b"/>
            <a:pathLst>
              <a:path w="1878329" h="952500">
                <a:moveTo>
                  <a:pt x="69087" y="848741"/>
                </a:moveTo>
                <a:lnTo>
                  <a:pt x="62102" y="850138"/>
                </a:lnTo>
                <a:lnTo>
                  <a:pt x="58717" y="855472"/>
                </a:lnTo>
                <a:lnTo>
                  <a:pt x="0" y="945007"/>
                </a:lnTo>
                <a:lnTo>
                  <a:pt x="113156" y="952373"/>
                </a:lnTo>
                <a:lnTo>
                  <a:pt x="118490" y="947801"/>
                </a:lnTo>
                <a:lnTo>
                  <a:pt x="118655" y="945134"/>
                </a:lnTo>
                <a:lnTo>
                  <a:pt x="24637" y="945134"/>
                </a:lnTo>
                <a:lnTo>
                  <a:pt x="14731" y="925195"/>
                </a:lnTo>
                <a:lnTo>
                  <a:pt x="51643" y="906770"/>
                </a:lnTo>
                <a:lnTo>
                  <a:pt x="77343" y="867410"/>
                </a:lnTo>
                <a:lnTo>
                  <a:pt x="80771" y="862330"/>
                </a:lnTo>
                <a:lnTo>
                  <a:pt x="79248" y="855472"/>
                </a:lnTo>
                <a:lnTo>
                  <a:pt x="74168" y="852043"/>
                </a:lnTo>
                <a:lnTo>
                  <a:pt x="69087" y="848741"/>
                </a:lnTo>
                <a:close/>
              </a:path>
              <a:path w="1878329" h="952500">
                <a:moveTo>
                  <a:pt x="51643" y="906770"/>
                </a:moveTo>
                <a:lnTo>
                  <a:pt x="14731" y="925195"/>
                </a:lnTo>
                <a:lnTo>
                  <a:pt x="24637" y="945134"/>
                </a:lnTo>
                <a:lnTo>
                  <a:pt x="32271" y="941324"/>
                </a:lnTo>
                <a:lnTo>
                  <a:pt x="29082" y="941324"/>
                </a:lnTo>
                <a:lnTo>
                  <a:pt x="20446" y="924052"/>
                </a:lnTo>
                <a:lnTo>
                  <a:pt x="40360" y="924052"/>
                </a:lnTo>
                <a:lnTo>
                  <a:pt x="51643" y="906770"/>
                </a:lnTo>
                <a:close/>
              </a:path>
              <a:path w="1878329" h="952500">
                <a:moveTo>
                  <a:pt x="61532" y="926719"/>
                </a:moveTo>
                <a:lnTo>
                  <a:pt x="24637" y="945134"/>
                </a:lnTo>
                <a:lnTo>
                  <a:pt x="118655" y="945134"/>
                </a:lnTo>
                <a:lnTo>
                  <a:pt x="119252" y="935482"/>
                </a:lnTo>
                <a:lnTo>
                  <a:pt x="114681" y="930275"/>
                </a:lnTo>
                <a:lnTo>
                  <a:pt x="108457" y="929767"/>
                </a:lnTo>
                <a:lnTo>
                  <a:pt x="61532" y="926719"/>
                </a:lnTo>
                <a:close/>
              </a:path>
              <a:path w="1878329" h="952500">
                <a:moveTo>
                  <a:pt x="20446" y="924052"/>
                </a:moveTo>
                <a:lnTo>
                  <a:pt x="29082" y="941324"/>
                </a:lnTo>
                <a:lnTo>
                  <a:pt x="39550" y="925292"/>
                </a:lnTo>
                <a:lnTo>
                  <a:pt x="20446" y="924052"/>
                </a:lnTo>
                <a:close/>
              </a:path>
              <a:path w="1878329" h="952500">
                <a:moveTo>
                  <a:pt x="39550" y="925292"/>
                </a:moveTo>
                <a:lnTo>
                  <a:pt x="29082" y="941324"/>
                </a:lnTo>
                <a:lnTo>
                  <a:pt x="32271" y="941324"/>
                </a:lnTo>
                <a:lnTo>
                  <a:pt x="61532" y="926719"/>
                </a:lnTo>
                <a:lnTo>
                  <a:pt x="39550" y="925292"/>
                </a:lnTo>
                <a:close/>
              </a:path>
              <a:path w="1878329" h="952500">
                <a:moveTo>
                  <a:pt x="1868297" y="0"/>
                </a:moveTo>
                <a:lnTo>
                  <a:pt x="51643" y="906770"/>
                </a:lnTo>
                <a:lnTo>
                  <a:pt x="39550" y="925292"/>
                </a:lnTo>
                <a:lnTo>
                  <a:pt x="61532" y="926719"/>
                </a:lnTo>
                <a:lnTo>
                  <a:pt x="1878329" y="19939"/>
                </a:lnTo>
                <a:lnTo>
                  <a:pt x="1868297" y="0"/>
                </a:lnTo>
                <a:close/>
              </a:path>
              <a:path w="1878329" h="952500">
                <a:moveTo>
                  <a:pt x="40360" y="924052"/>
                </a:moveTo>
                <a:lnTo>
                  <a:pt x="20446" y="924052"/>
                </a:lnTo>
                <a:lnTo>
                  <a:pt x="39550" y="925292"/>
                </a:lnTo>
                <a:lnTo>
                  <a:pt x="40360" y="924052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6561" y="2051811"/>
            <a:ext cx="2236470" cy="892175"/>
          </a:xfrm>
          <a:custGeom>
            <a:avLst/>
            <a:gdLst/>
            <a:ahLst/>
            <a:cxnLst/>
            <a:rect l="l" t="t" r="r" b="b"/>
            <a:pathLst>
              <a:path w="2236470" h="892175">
                <a:moveTo>
                  <a:pt x="2173028" y="861559"/>
                </a:moveTo>
                <a:lnTo>
                  <a:pt x="2120518" y="869950"/>
                </a:lnTo>
                <a:lnTo>
                  <a:pt x="2116455" y="875664"/>
                </a:lnTo>
                <a:lnTo>
                  <a:pt x="2117470" y="881761"/>
                </a:lnTo>
                <a:lnTo>
                  <a:pt x="2118360" y="887729"/>
                </a:lnTo>
                <a:lnTo>
                  <a:pt x="2124074" y="891921"/>
                </a:lnTo>
                <a:lnTo>
                  <a:pt x="2220957" y="876426"/>
                </a:lnTo>
                <a:lnTo>
                  <a:pt x="2211451" y="876426"/>
                </a:lnTo>
                <a:lnTo>
                  <a:pt x="2173028" y="861559"/>
                </a:lnTo>
                <a:close/>
              </a:path>
              <a:path w="2236470" h="892175">
                <a:moveTo>
                  <a:pt x="2194952" y="858075"/>
                </a:moveTo>
                <a:lnTo>
                  <a:pt x="2173028" y="861559"/>
                </a:lnTo>
                <a:lnTo>
                  <a:pt x="2211451" y="876426"/>
                </a:lnTo>
                <a:lnTo>
                  <a:pt x="2212789" y="872998"/>
                </a:lnTo>
                <a:lnTo>
                  <a:pt x="2206879" y="872998"/>
                </a:lnTo>
                <a:lnTo>
                  <a:pt x="2194952" y="858075"/>
                </a:lnTo>
                <a:close/>
              </a:path>
              <a:path w="2236470" h="892175">
                <a:moveTo>
                  <a:pt x="2158365" y="784605"/>
                </a:moveTo>
                <a:lnTo>
                  <a:pt x="2148713" y="792226"/>
                </a:lnTo>
                <a:lnTo>
                  <a:pt x="2147951" y="799211"/>
                </a:lnTo>
                <a:lnTo>
                  <a:pt x="2151761" y="804037"/>
                </a:lnTo>
                <a:lnTo>
                  <a:pt x="2181062" y="840698"/>
                </a:lnTo>
                <a:lnTo>
                  <a:pt x="2219579" y="855599"/>
                </a:lnTo>
                <a:lnTo>
                  <a:pt x="2211451" y="876426"/>
                </a:lnTo>
                <a:lnTo>
                  <a:pt x="2220957" y="876426"/>
                </a:lnTo>
                <a:lnTo>
                  <a:pt x="2236089" y="874013"/>
                </a:lnTo>
                <a:lnTo>
                  <a:pt x="2169160" y="790066"/>
                </a:lnTo>
                <a:lnTo>
                  <a:pt x="2165349" y="785367"/>
                </a:lnTo>
                <a:lnTo>
                  <a:pt x="2158365" y="784605"/>
                </a:lnTo>
                <a:close/>
              </a:path>
              <a:path w="2236470" h="892175">
                <a:moveTo>
                  <a:pt x="2213737" y="855090"/>
                </a:moveTo>
                <a:lnTo>
                  <a:pt x="2194952" y="858075"/>
                </a:lnTo>
                <a:lnTo>
                  <a:pt x="2206879" y="872998"/>
                </a:lnTo>
                <a:lnTo>
                  <a:pt x="2213737" y="855090"/>
                </a:lnTo>
                <a:close/>
              </a:path>
              <a:path w="2236470" h="892175">
                <a:moveTo>
                  <a:pt x="2218265" y="855090"/>
                </a:moveTo>
                <a:lnTo>
                  <a:pt x="2213737" y="855090"/>
                </a:lnTo>
                <a:lnTo>
                  <a:pt x="2206879" y="872998"/>
                </a:lnTo>
                <a:lnTo>
                  <a:pt x="2212789" y="872998"/>
                </a:lnTo>
                <a:lnTo>
                  <a:pt x="2219579" y="855599"/>
                </a:lnTo>
                <a:lnTo>
                  <a:pt x="2218265" y="855090"/>
                </a:lnTo>
                <a:close/>
              </a:path>
              <a:path w="2236470" h="892175">
                <a:moveTo>
                  <a:pt x="8000" y="0"/>
                </a:moveTo>
                <a:lnTo>
                  <a:pt x="0" y="20700"/>
                </a:lnTo>
                <a:lnTo>
                  <a:pt x="2173028" y="861559"/>
                </a:lnTo>
                <a:lnTo>
                  <a:pt x="2194952" y="858075"/>
                </a:lnTo>
                <a:lnTo>
                  <a:pt x="2181062" y="840698"/>
                </a:lnTo>
                <a:lnTo>
                  <a:pt x="8000" y="0"/>
                </a:lnTo>
                <a:close/>
              </a:path>
              <a:path w="2236470" h="892175">
                <a:moveTo>
                  <a:pt x="2181062" y="840698"/>
                </a:moveTo>
                <a:lnTo>
                  <a:pt x="2194952" y="858075"/>
                </a:lnTo>
                <a:lnTo>
                  <a:pt x="2213737" y="855090"/>
                </a:lnTo>
                <a:lnTo>
                  <a:pt x="2218265" y="855090"/>
                </a:lnTo>
                <a:lnTo>
                  <a:pt x="2181062" y="84069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27396" y="3035553"/>
            <a:ext cx="3367404" cy="173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3125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Flore</a:t>
            </a:r>
            <a:r>
              <a:rPr sz="2200" spc="-6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utile</a:t>
            </a:r>
            <a:endParaRPr sz="2200">
              <a:latin typeface="Arial"/>
              <a:cs typeface="Arial"/>
            </a:endParaRPr>
          </a:p>
          <a:p>
            <a:pPr marL="12700" marR="5080" indent="-635" algn="ctr">
              <a:lnSpc>
                <a:spcPct val="100000"/>
              </a:lnSpc>
              <a:spcBef>
                <a:spcPts val="1330"/>
              </a:spcBef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Elaboration des aliments  fermentés: produits</a:t>
            </a:r>
            <a:r>
              <a:rPr sz="2000" b="1" spc="-1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laitiers,  boissons alcoolisées, pain,  saucisson,</a:t>
            </a:r>
            <a:r>
              <a:rPr sz="2000" b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café…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4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88898" y="3068828"/>
            <a:ext cx="3693795" cy="281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165" indent="163195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Flore</a:t>
            </a:r>
            <a:r>
              <a:rPr sz="2200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indésirable</a:t>
            </a:r>
            <a:endParaRPr sz="2200">
              <a:latin typeface="Arial"/>
              <a:cs typeface="Arial"/>
            </a:endParaRPr>
          </a:p>
          <a:p>
            <a:pPr marL="83185" marR="181610" indent="635" algn="ctr">
              <a:lnSpc>
                <a:spcPct val="100000"/>
              </a:lnSpc>
              <a:spcBef>
                <a:spcPts val="1005"/>
              </a:spcBef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Altération qualités  gustatives ou/et</a:t>
            </a:r>
            <a:r>
              <a:rPr sz="2000" b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esthétiques  des</a:t>
            </a:r>
            <a:r>
              <a:rPr sz="2000" b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aliments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Intoxications</a:t>
            </a:r>
            <a:r>
              <a:rPr sz="2000" b="1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alimentaires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580"/>
              </a:spcBef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Cours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: Intoxications</a:t>
            </a:r>
            <a:r>
              <a:rPr sz="1800" b="1" spc="-5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alimentaires  Les</a:t>
            </a:r>
            <a:r>
              <a:rPr sz="1800" b="1" spc="-6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parasites</a:t>
            </a:r>
            <a:endParaRPr sz="1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Les </a:t>
            </a:r>
            <a:r>
              <a:rPr sz="1800" b="1" spc="-10" dirty="0">
                <a:solidFill>
                  <a:srgbClr val="CC0000"/>
                </a:solidFill>
                <a:latin typeface="Arial"/>
                <a:cs typeface="Arial"/>
              </a:rPr>
              <a:t>levures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et</a:t>
            </a:r>
            <a:r>
              <a:rPr sz="1800" b="1" spc="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champignons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6973" y="4982591"/>
            <a:ext cx="3100705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marR="126364" algn="ctr">
              <a:lnSpc>
                <a:spcPct val="100000"/>
              </a:lnSpc>
            </a:pP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Cours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Les</a:t>
            </a:r>
            <a:r>
              <a:rPr sz="18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fermentations  Les bactéries lactiques  Les ferments </a:t>
            </a: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du</a:t>
            </a:r>
            <a:r>
              <a:rPr sz="1800" b="1" spc="-5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CC0000"/>
                </a:solidFill>
                <a:latin typeface="Arial"/>
                <a:cs typeface="Arial"/>
              </a:rPr>
              <a:t>vin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CC0000"/>
                </a:solidFill>
                <a:latin typeface="Arial"/>
                <a:cs typeface="Arial"/>
              </a:rPr>
              <a:t>Les </a:t>
            </a:r>
            <a:r>
              <a:rPr sz="1800" b="1" spc="-10" dirty="0">
                <a:solidFill>
                  <a:srgbClr val="CC0000"/>
                </a:solidFill>
                <a:latin typeface="Arial"/>
                <a:cs typeface="Arial"/>
              </a:rPr>
              <a:t>levures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et</a:t>
            </a:r>
            <a:r>
              <a:rPr sz="1800" b="1" spc="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Arial"/>
                <a:cs typeface="Arial"/>
              </a:rPr>
              <a:t>champignons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</a:pPr>
            <a:r>
              <a:rPr sz="4200" dirty="0"/>
              <a:t>Microorganismes et</a:t>
            </a:r>
            <a:r>
              <a:rPr sz="4200" spc="-120" dirty="0"/>
              <a:t> </a:t>
            </a:r>
            <a:r>
              <a:rPr sz="4200" dirty="0"/>
              <a:t>aliments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555496" y="1329435"/>
            <a:ext cx="551307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242185" algn="l"/>
              </a:tabLst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Microorganismes	présents dans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les</a:t>
            </a:r>
            <a:r>
              <a:rPr sz="2000" b="1" spc="-1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aliments</a:t>
            </a:r>
            <a:endParaRPr sz="2000">
              <a:latin typeface="Arial"/>
              <a:cs typeface="Arial"/>
            </a:endParaRPr>
          </a:p>
          <a:p>
            <a:pPr marL="34925" algn="ctr">
              <a:lnSpc>
                <a:spcPct val="100000"/>
              </a:lnSpc>
              <a:spcBef>
                <a:spcPts val="45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Bactéries, Levures, Moisissures, Protozoaires,</a:t>
            </a:r>
            <a:r>
              <a:rPr sz="1600" spc="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399"/>
                </a:solidFill>
                <a:latin typeface="Arial"/>
                <a:cs typeface="Arial"/>
              </a:rPr>
              <a:t>Virus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7248" y="2052192"/>
            <a:ext cx="1878330" cy="952500"/>
          </a:xfrm>
          <a:custGeom>
            <a:avLst/>
            <a:gdLst/>
            <a:ahLst/>
            <a:cxnLst/>
            <a:rect l="l" t="t" r="r" b="b"/>
            <a:pathLst>
              <a:path w="1878329" h="952500">
                <a:moveTo>
                  <a:pt x="69087" y="848741"/>
                </a:moveTo>
                <a:lnTo>
                  <a:pt x="62102" y="850138"/>
                </a:lnTo>
                <a:lnTo>
                  <a:pt x="58717" y="855472"/>
                </a:lnTo>
                <a:lnTo>
                  <a:pt x="0" y="945007"/>
                </a:lnTo>
                <a:lnTo>
                  <a:pt x="113156" y="952373"/>
                </a:lnTo>
                <a:lnTo>
                  <a:pt x="118490" y="947801"/>
                </a:lnTo>
                <a:lnTo>
                  <a:pt x="118655" y="945134"/>
                </a:lnTo>
                <a:lnTo>
                  <a:pt x="24637" y="945134"/>
                </a:lnTo>
                <a:lnTo>
                  <a:pt x="14731" y="925195"/>
                </a:lnTo>
                <a:lnTo>
                  <a:pt x="51643" y="906770"/>
                </a:lnTo>
                <a:lnTo>
                  <a:pt x="77343" y="867410"/>
                </a:lnTo>
                <a:lnTo>
                  <a:pt x="80771" y="862330"/>
                </a:lnTo>
                <a:lnTo>
                  <a:pt x="79248" y="855472"/>
                </a:lnTo>
                <a:lnTo>
                  <a:pt x="74168" y="852043"/>
                </a:lnTo>
                <a:lnTo>
                  <a:pt x="69087" y="848741"/>
                </a:lnTo>
                <a:close/>
              </a:path>
              <a:path w="1878329" h="952500">
                <a:moveTo>
                  <a:pt x="51643" y="906770"/>
                </a:moveTo>
                <a:lnTo>
                  <a:pt x="14731" y="925195"/>
                </a:lnTo>
                <a:lnTo>
                  <a:pt x="24637" y="945134"/>
                </a:lnTo>
                <a:lnTo>
                  <a:pt x="32271" y="941324"/>
                </a:lnTo>
                <a:lnTo>
                  <a:pt x="29082" y="941324"/>
                </a:lnTo>
                <a:lnTo>
                  <a:pt x="20446" y="924052"/>
                </a:lnTo>
                <a:lnTo>
                  <a:pt x="40360" y="924052"/>
                </a:lnTo>
                <a:lnTo>
                  <a:pt x="51643" y="906770"/>
                </a:lnTo>
                <a:close/>
              </a:path>
              <a:path w="1878329" h="952500">
                <a:moveTo>
                  <a:pt x="61532" y="926719"/>
                </a:moveTo>
                <a:lnTo>
                  <a:pt x="24637" y="945134"/>
                </a:lnTo>
                <a:lnTo>
                  <a:pt x="118655" y="945134"/>
                </a:lnTo>
                <a:lnTo>
                  <a:pt x="119252" y="935482"/>
                </a:lnTo>
                <a:lnTo>
                  <a:pt x="114681" y="930275"/>
                </a:lnTo>
                <a:lnTo>
                  <a:pt x="108457" y="929767"/>
                </a:lnTo>
                <a:lnTo>
                  <a:pt x="61532" y="926719"/>
                </a:lnTo>
                <a:close/>
              </a:path>
              <a:path w="1878329" h="952500">
                <a:moveTo>
                  <a:pt x="20446" y="924052"/>
                </a:moveTo>
                <a:lnTo>
                  <a:pt x="29082" y="941324"/>
                </a:lnTo>
                <a:lnTo>
                  <a:pt x="39550" y="925292"/>
                </a:lnTo>
                <a:lnTo>
                  <a:pt x="20446" y="924052"/>
                </a:lnTo>
                <a:close/>
              </a:path>
              <a:path w="1878329" h="952500">
                <a:moveTo>
                  <a:pt x="39550" y="925292"/>
                </a:moveTo>
                <a:lnTo>
                  <a:pt x="29082" y="941324"/>
                </a:lnTo>
                <a:lnTo>
                  <a:pt x="32271" y="941324"/>
                </a:lnTo>
                <a:lnTo>
                  <a:pt x="61532" y="926719"/>
                </a:lnTo>
                <a:lnTo>
                  <a:pt x="39550" y="925292"/>
                </a:lnTo>
                <a:close/>
              </a:path>
              <a:path w="1878329" h="952500">
                <a:moveTo>
                  <a:pt x="1868297" y="0"/>
                </a:moveTo>
                <a:lnTo>
                  <a:pt x="51643" y="906770"/>
                </a:lnTo>
                <a:lnTo>
                  <a:pt x="39550" y="925292"/>
                </a:lnTo>
                <a:lnTo>
                  <a:pt x="61532" y="926719"/>
                </a:lnTo>
                <a:lnTo>
                  <a:pt x="1878329" y="19939"/>
                </a:lnTo>
                <a:lnTo>
                  <a:pt x="1868297" y="0"/>
                </a:lnTo>
                <a:close/>
              </a:path>
              <a:path w="1878329" h="952500">
                <a:moveTo>
                  <a:pt x="40360" y="924052"/>
                </a:moveTo>
                <a:lnTo>
                  <a:pt x="20446" y="924052"/>
                </a:lnTo>
                <a:lnTo>
                  <a:pt x="39550" y="925292"/>
                </a:lnTo>
                <a:lnTo>
                  <a:pt x="40360" y="924052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6561" y="2051811"/>
            <a:ext cx="2236470" cy="892175"/>
          </a:xfrm>
          <a:custGeom>
            <a:avLst/>
            <a:gdLst/>
            <a:ahLst/>
            <a:cxnLst/>
            <a:rect l="l" t="t" r="r" b="b"/>
            <a:pathLst>
              <a:path w="2236470" h="892175">
                <a:moveTo>
                  <a:pt x="2173028" y="861559"/>
                </a:moveTo>
                <a:lnTo>
                  <a:pt x="2120518" y="869950"/>
                </a:lnTo>
                <a:lnTo>
                  <a:pt x="2116455" y="875664"/>
                </a:lnTo>
                <a:lnTo>
                  <a:pt x="2117470" y="881761"/>
                </a:lnTo>
                <a:lnTo>
                  <a:pt x="2118360" y="887729"/>
                </a:lnTo>
                <a:lnTo>
                  <a:pt x="2124074" y="891921"/>
                </a:lnTo>
                <a:lnTo>
                  <a:pt x="2220957" y="876426"/>
                </a:lnTo>
                <a:lnTo>
                  <a:pt x="2211451" y="876426"/>
                </a:lnTo>
                <a:lnTo>
                  <a:pt x="2173028" y="861559"/>
                </a:lnTo>
                <a:close/>
              </a:path>
              <a:path w="2236470" h="892175">
                <a:moveTo>
                  <a:pt x="2194952" y="858075"/>
                </a:moveTo>
                <a:lnTo>
                  <a:pt x="2173028" y="861559"/>
                </a:lnTo>
                <a:lnTo>
                  <a:pt x="2211451" y="876426"/>
                </a:lnTo>
                <a:lnTo>
                  <a:pt x="2212789" y="872998"/>
                </a:lnTo>
                <a:lnTo>
                  <a:pt x="2206879" y="872998"/>
                </a:lnTo>
                <a:lnTo>
                  <a:pt x="2194952" y="858075"/>
                </a:lnTo>
                <a:close/>
              </a:path>
              <a:path w="2236470" h="892175">
                <a:moveTo>
                  <a:pt x="2158365" y="784605"/>
                </a:moveTo>
                <a:lnTo>
                  <a:pt x="2148713" y="792226"/>
                </a:lnTo>
                <a:lnTo>
                  <a:pt x="2147951" y="799211"/>
                </a:lnTo>
                <a:lnTo>
                  <a:pt x="2151761" y="804037"/>
                </a:lnTo>
                <a:lnTo>
                  <a:pt x="2181062" y="840698"/>
                </a:lnTo>
                <a:lnTo>
                  <a:pt x="2219579" y="855599"/>
                </a:lnTo>
                <a:lnTo>
                  <a:pt x="2211451" y="876426"/>
                </a:lnTo>
                <a:lnTo>
                  <a:pt x="2220957" y="876426"/>
                </a:lnTo>
                <a:lnTo>
                  <a:pt x="2236089" y="874013"/>
                </a:lnTo>
                <a:lnTo>
                  <a:pt x="2169160" y="790066"/>
                </a:lnTo>
                <a:lnTo>
                  <a:pt x="2165349" y="785367"/>
                </a:lnTo>
                <a:lnTo>
                  <a:pt x="2158365" y="784605"/>
                </a:lnTo>
                <a:close/>
              </a:path>
              <a:path w="2236470" h="892175">
                <a:moveTo>
                  <a:pt x="2213737" y="855090"/>
                </a:moveTo>
                <a:lnTo>
                  <a:pt x="2194952" y="858075"/>
                </a:lnTo>
                <a:lnTo>
                  <a:pt x="2206879" y="872998"/>
                </a:lnTo>
                <a:lnTo>
                  <a:pt x="2213737" y="855090"/>
                </a:lnTo>
                <a:close/>
              </a:path>
              <a:path w="2236470" h="892175">
                <a:moveTo>
                  <a:pt x="2218265" y="855090"/>
                </a:moveTo>
                <a:lnTo>
                  <a:pt x="2213737" y="855090"/>
                </a:lnTo>
                <a:lnTo>
                  <a:pt x="2206879" y="872998"/>
                </a:lnTo>
                <a:lnTo>
                  <a:pt x="2212789" y="872998"/>
                </a:lnTo>
                <a:lnTo>
                  <a:pt x="2219579" y="855599"/>
                </a:lnTo>
                <a:lnTo>
                  <a:pt x="2218265" y="855090"/>
                </a:lnTo>
                <a:close/>
              </a:path>
              <a:path w="2236470" h="892175">
                <a:moveTo>
                  <a:pt x="8000" y="0"/>
                </a:moveTo>
                <a:lnTo>
                  <a:pt x="0" y="20700"/>
                </a:lnTo>
                <a:lnTo>
                  <a:pt x="2173028" y="861559"/>
                </a:lnTo>
                <a:lnTo>
                  <a:pt x="2194952" y="858075"/>
                </a:lnTo>
                <a:lnTo>
                  <a:pt x="2181062" y="840698"/>
                </a:lnTo>
                <a:lnTo>
                  <a:pt x="8000" y="0"/>
                </a:lnTo>
                <a:close/>
              </a:path>
              <a:path w="2236470" h="892175">
                <a:moveTo>
                  <a:pt x="2181062" y="840698"/>
                </a:moveTo>
                <a:lnTo>
                  <a:pt x="2194952" y="858075"/>
                </a:lnTo>
                <a:lnTo>
                  <a:pt x="2213737" y="855090"/>
                </a:lnTo>
                <a:lnTo>
                  <a:pt x="2218265" y="855090"/>
                </a:lnTo>
                <a:lnTo>
                  <a:pt x="2181062" y="84069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88455" y="3035553"/>
            <a:ext cx="125476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Flore</a:t>
            </a:r>
            <a:r>
              <a:rPr sz="2200" spc="-6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utile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9611" y="3068828"/>
            <a:ext cx="3446145" cy="236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4680" indent="163195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Flore</a:t>
            </a:r>
            <a:r>
              <a:rPr sz="2200" spc="-3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indésirable</a:t>
            </a:r>
            <a:endParaRPr sz="2200">
              <a:latin typeface="Arial"/>
              <a:cs typeface="Arial"/>
            </a:endParaRPr>
          </a:p>
          <a:p>
            <a:pPr marL="12700" marR="5080" indent="1270" algn="ctr">
              <a:lnSpc>
                <a:spcPct val="100000"/>
              </a:lnSpc>
              <a:spcBef>
                <a:spcPts val="1645"/>
              </a:spcBef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Altération qualités  gustatives ou/et</a:t>
            </a:r>
            <a:r>
              <a:rPr sz="2000" b="1" spc="-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esthétiques  des</a:t>
            </a:r>
            <a:r>
              <a:rPr sz="2000" b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aliments</a:t>
            </a:r>
            <a:endParaRPr sz="2000">
              <a:latin typeface="Arial"/>
              <a:cs typeface="Arial"/>
            </a:endParaRPr>
          </a:p>
          <a:p>
            <a:pPr marL="214629" marR="104139" algn="ctr">
              <a:lnSpc>
                <a:spcPct val="139600"/>
              </a:lnSpc>
              <a:spcBef>
                <a:spcPts val="350"/>
              </a:spcBef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Intoxications</a:t>
            </a:r>
            <a:r>
              <a:rPr sz="2000" b="1" spc="-1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alimentaires  </a:t>
            </a: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Inhiber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7396" y="3755644"/>
            <a:ext cx="3368675" cy="167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Elaboration des aliments  fermentés: produits</a:t>
            </a:r>
            <a:r>
              <a:rPr sz="2000" b="1" spc="-1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laitiers,  boissons alcoolisées, pain,  saucisson,</a:t>
            </a:r>
            <a:r>
              <a:rPr sz="2000" b="1" spc="-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café…</a:t>
            </a:r>
            <a:endParaRPr sz="2000">
              <a:latin typeface="Arial"/>
              <a:cs typeface="Arial"/>
            </a:endParaRPr>
          </a:p>
          <a:p>
            <a:pPr marR="80010" algn="ctr">
              <a:lnSpc>
                <a:spcPct val="100000"/>
              </a:lnSpc>
              <a:spcBef>
                <a:spcPts val="1125"/>
              </a:spcBef>
            </a:pPr>
            <a:r>
              <a:rPr sz="2000" b="1" spc="-5" dirty="0">
                <a:solidFill>
                  <a:srgbClr val="CC0000"/>
                </a:solidFill>
                <a:latin typeface="Arial"/>
                <a:cs typeface="Arial"/>
              </a:rPr>
              <a:t>Favoriser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4140" y="5727700"/>
            <a:ext cx="304927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Enjeu en</a:t>
            </a:r>
            <a:r>
              <a:rPr sz="2000" b="1" spc="-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agroalimentaire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57423" y="5515990"/>
            <a:ext cx="377190" cy="220979"/>
          </a:xfrm>
          <a:custGeom>
            <a:avLst/>
            <a:gdLst/>
            <a:ahLst/>
            <a:cxnLst/>
            <a:rect l="l" t="t" r="r" b="b"/>
            <a:pathLst>
              <a:path w="377189" h="220979">
                <a:moveTo>
                  <a:pt x="25914" y="9931"/>
                </a:moveTo>
                <a:lnTo>
                  <a:pt x="16362" y="9986"/>
                </a:lnTo>
                <a:lnTo>
                  <a:pt x="21037" y="18153"/>
                </a:lnTo>
                <a:lnTo>
                  <a:pt x="372363" y="220599"/>
                </a:lnTo>
                <a:lnTo>
                  <a:pt x="377063" y="212344"/>
                </a:lnTo>
                <a:lnTo>
                  <a:pt x="25914" y="9931"/>
                </a:lnTo>
                <a:close/>
              </a:path>
              <a:path w="377189" h="220979">
                <a:moveTo>
                  <a:pt x="99059" y="0"/>
                </a:moveTo>
                <a:lnTo>
                  <a:pt x="96393" y="0"/>
                </a:lnTo>
                <a:lnTo>
                  <a:pt x="0" y="508"/>
                </a:lnTo>
                <a:lnTo>
                  <a:pt x="47878" y="84201"/>
                </a:lnTo>
                <a:lnTo>
                  <a:pt x="49275" y="86487"/>
                </a:lnTo>
                <a:lnTo>
                  <a:pt x="52196" y="87274"/>
                </a:lnTo>
                <a:lnTo>
                  <a:pt x="56768" y="84670"/>
                </a:lnTo>
                <a:lnTo>
                  <a:pt x="57531" y="81749"/>
                </a:lnTo>
                <a:lnTo>
                  <a:pt x="56133" y="79476"/>
                </a:lnTo>
                <a:lnTo>
                  <a:pt x="21037" y="18153"/>
                </a:lnTo>
                <a:lnTo>
                  <a:pt x="5842" y="9398"/>
                </a:lnTo>
                <a:lnTo>
                  <a:pt x="10668" y="1143"/>
                </a:lnTo>
                <a:lnTo>
                  <a:pt x="100202" y="1143"/>
                </a:lnTo>
                <a:lnTo>
                  <a:pt x="99059" y="0"/>
                </a:lnTo>
                <a:close/>
              </a:path>
              <a:path w="377189" h="220979">
                <a:moveTo>
                  <a:pt x="10668" y="1143"/>
                </a:moveTo>
                <a:lnTo>
                  <a:pt x="5842" y="9398"/>
                </a:lnTo>
                <a:lnTo>
                  <a:pt x="21037" y="18153"/>
                </a:lnTo>
                <a:lnTo>
                  <a:pt x="16389" y="10033"/>
                </a:lnTo>
                <a:lnTo>
                  <a:pt x="8255" y="10033"/>
                </a:lnTo>
                <a:lnTo>
                  <a:pt x="12318" y="2921"/>
                </a:lnTo>
                <a:lnTo>
                  <a:pt x="13752" y="2921"/>
                </a:lnTo>
                <a:lnTo>
                  <a:pt x="10668" y="1143"/>
                </a:lnTo>
                <a:close/>
              </a:path>
              <a:path w="377189" h="220979">
                <a:moveTo>
                  <a:pt x="12318" y="2921"/>
                </a:moveTo>
                <a:lnTo>
                  <a:pt x="8255" y="10033"/>
                </a:lnTo>
                <a:lnTo>
                  <a:pt x="16362" y="9986"/>
                </a:lnTo>
                <a:lnTo>
                  <a:pt x="12318" y="2921"/>
                </a:lnTo>
                <a:close/>
              </a:path>
              <a:path w="377189" h="220979">
                <a:moveTo>
                  <a:pt x="16362" y="9986"/>
                </a:moveTo>
                <a:lnTo>
                  <a:pt x="8255" y="10033"/>
                </a:lnTo>
                <a:lnTo>
                  <a:pt x="16389" y="10033"/>
                </a:lnTo>
                <a:close/>
              </a:path>
              <a:path w="377189" h="220979">
                <a:moveTo>
                  <a:pt x="13752" y="2921"/>
                </a:moveTo>
                <a:lnTo>
                  <a:pt x="12318" y="2921"/>
                </a:lnTo>
                <a:lnTo>
                  <a:pt x="16362" y="9986"/>
                </a:lnTo>
                <a:lnTo>
                  <a:pt x="25914" y="9931"/>
                </a:lnTo>
                <a:lnTo>
                  <a:pt x="13752" y="2921"/>
                </a:lnTo>
                <a:close/>
              </a:path>
              <a:path w="377189" h="220979">
                <a:moveTo>
                  <a:pt x="100202" y="1143"/>
                </a:moveTo>
                <a:lnTo>
                  <a:pt x="10668" y="1143"/>
                </a:lnTo>
                <a:lnTo>
                  <a:pt x="25914" y="9931"/>
                </a:lnTo>
                <a:lnTo>
                  <a:pt x="99059" y="9525"/>
                </a:lnTo>
                <a:lnTo>
                  <a:pt x="101218" y="7366"/>
                </a:lnTo>
                <a:lnTo>
                  <a:pt x="101218" y="2159"/>
                </a:lnTo>
                <a:lnTo>
                  <a:pt x="100202" y="1143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6601" y="5569711"/>
            <a:ext cx="424180" cy="167640"/>
          </a:xfrm>
          <a:custGeom>
            <a:avLst/>
            <a:gdLst/>
            <a:ahLst/>
            <a:cxnLst/>
            <a:rect l="l" t="t" r="r" b="b"/>
            <a:pathLst>
              <a:path w="424179" h="167639">
                <a:moveTo>
                  <a:pt x="396681" y="24040"/>
                </a:moveTo>
                <a:lnTo>
                  <a:pt x="0" y="158241"/>
                </a:lnTo>
                <a:lnTo>
                  <a:pt x="3048" y="167259"/>
                </a:lnTo>
                <a:lnTo>
                  <a:pt x="399633" y="33090"/>
                </a:lnTo>
                <a:lnTo>
                  <a:pt x="405875" y="25920"/>
                </a:lnTo>
                <a:lnTo>
                  <a:pt x="396681" y="24040"/>
                </a:lnTo>
                <a:close/>
              </a:path>
              <a:path w="424179" h="167639">
                <a:moveTo>
                  <a:pt x="416616" y="18389"/>
                </a:moveTo>
                <a:lnTo>
                  <a:pt x="413384" y="18389"/>
                </a:lnTo>
                <a:lnTo>
                  <a:pt x="416432" y="27406"/>
                </a:lnTo>
                <a:lnTo>
                  <a:pt x="399633" y="33090"/>
                </a:lnTo>
                <a:lnTo>
                  <a:pt x="353314" y="86296"/>
                </a:lnTo>
                <a:lnTo>
                  <a:pt x="351663" y="88277"/>
                </a:lnTo>
                <a:lnTo>
                  <a:pt x="351790" y="91287"/>
                </a:lnTo>
                <a:lnTo>
                  <a:pt x="353822" y="93014"/>
                </a:lnTo>
                <a:lnTo>
                  <a:pt x="355726" y="94741"/>
                </a:lnTo>
                <a:lnTo>
                  <a:pt x="358775" y="94538"/>
                </a:lnTo>
                <a:lnTo>
                  <a:pt x="360552" y="92557"/>
                </a:lnTo>
                <a:lnTo>
                  <a:pt x="423799" y="19862"/>
                </a:lnTo>
                <a:lnTo>
                  <a:pt x="416616" y="18389"/>
                </a:lnTo>
                <a:close/>
              </a:path>
              <a:path w="424179" h="167639">
                <a:moveTo>
                  <a:pt x="405875" y="25920"/>
                </a:moveTo>
                <a:lnTo>
                  <a:pt x="399633" y="33090"/>
                </a:lnTo>
                <a:lnTo>
                  <a:pt x="415982" y="27559"/>
                </a:lnTo>
                <a:lnTo>
                  <a:pt x="413893" y="27559"/>
                </a:lnTo>
                <a:lnTo>
                  <a:pt x="405875" y="25920"/>
                </a:lnTo>
                <a:close/>
              </a:path>
              <a:path w="424179" h="167639">
                <a:moveTo>
                  <a:pt x="411225" y="19773"/>
                </a:moveTo>
                <a:lnTo>
                  <a:pt x="405875" y="25920"/>
                </a:lnTo>
                <a:lnTo>
                  <a:pt x="413893" y="27559"/>
                </a:lnTo>
                <a:lnTo>
                  <a:pt x="411225" y="19773"/>
                </a:lnTo>
                <a:close/>
              </a:path>
              <a:path w="424179" h="167639">
                <a:moveTo>
                  <a:pt x="413852" y="19773"/>
                </a:moveTo>
                <a:lnTo>
                  <a:pt x="411225" y="19773"/>
                </a:lnTo>
                <a:lnTo>
                  <a:pt x="413893" y="27559"/>
                </a:lnTo>
                <a:lnTo>
                  <a:pt x="415982" y="27559"/>
                </a:lnTo>
                <a:lnTo>
                  <a:pt x="416432" y="27406"/>
                </a:lnTo>
                <a:lnTo>
                  <a:pt x="413852" y="19773"/>
                </a:lnTo>
                <a:close/>
              </a:path>
              <a:path w="424179" h="167639">
                <a:moveTo>
                  <a:pt x="413384" y="18389"/>
                </a:moveTo>
                <a:lnTo>
                  <a:pt x="396681" y="24040"/>
                </a:lnTo>
                <a:lnTo>
                  <a:pt x="405875" y="25920"/>
                </a:lnTo>
                <a:lnTo>
                  <a:pt x="411225" y="19773"/>
                </a:lnTo>
                <a:lnTo>
                  <a:pt x="413852" y="19773"/>
                </a:lnTo>
                <a:lnTo>
                  <a:pt x="413384" y="18389"/>
                </a:lnTo>
                <a:close/>
              </a:path>
              <a:path w="424179" h="167639">
                <a:moveTo>
                  <a:pt x="326771" y="0"/>
                </a:moveTo>
                <a:lnTo>
                  <a:pt x="324357" y="1650"/>
                </a:lnTo>
                <a:lnTo>
                  <a:pt x="323723" y="4318"/>
                </a:lnTo>
                <a:lnTo>
                  <a:pt x="323215" y="6857"/>
                </a:lnTo>
                <a:lnTo>
                  <a:pt x="324866" y="9397"/>
                </a:lnTo>
                <a:lnTo>
                  <a:pt x="327532" y="9906"/>
                </a:lnTo>
                <a:lnTo>
                  <a:pt x="396681" y="24040"/>
                </a:lnTo>
                <a:lnTo>
                  <a:pt x="413384" y="18389"/>
                </a:lnTo>
                <a:lnTo>
                  <a:pt x="416616" y="18389"/>
                </a:lnTo>
                <a:lnTo>
                  <a:pt x="329438" y="507"/>
                </a:lnTo>
                <a:lnTo>
                  <a:pt x="326771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spc="-5" dirty="0"/>
              <a:t>Les facteurs </a:t>
            </a:r>
            <a:r>
              <a:rPr dirty="0"/>
              <a:t>de </a:t>
            </a:r>
            <a:r>
              <a:rPr spc="-5" dirty="0"/>
              <a:t>développement</a:t>
            </a:r>
            <a:r>
              <a:rPr spc="-55" dirty="0"/>
              <a:t> </a:t>
            </a:r>
            <a:r>
              <a:rPr spc="-5" dirty="0"/>
              <a:t>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799719"/>
            <a:ext cx="570928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microorganismes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dans</a:t>
            </a:r>
            <a:r>
              <a:rPr sz="3200" spc="-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l’aliment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1628648"/>
            <a:ext cx="1728724" cy="163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62048" y="2174366"/>
            <a:ext cx="622427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Charge microbienne « normale »: </a:t>
            </a:r>
            <a:r>
              <a:rPr sz="2000" b="1" spc="5" dirty="0">
                <a:solidFill>
                  <a:srgbClr val="003399"/>
                </a:solidFill>
                <a:latin typeface="Arial"/>
                <a:cs typeface="Arial"/>
              </a:rPr>
              <a:t>10</a:t>
            </a:r>
            <a:r>
              <a:rPr sz="1950" b="1" spc="7" baseline="25641" dirty="0">
                <a:solidFill>
                  <a:srgbClr val="003399"/>
                </a:solidFill>
                <a:latin typeface="Arial"/>
                <a:cs typeface="Arial"/>
              </a:rPr>
              <a:t>3</a:t>
            </a:r>
            <a:r>
              <a:rPr sz="2000" b="1" spc="5" dirty="0">
                <a:solidFill>
                  <a:srgbClr val="003399"/>
                </a:solidFill>
                <a:latin typeface="Arial"/>
                <a:cs typeface="Arial"/>
              </a:rPr>
              <a:t>- 10</a:t>
            </a:r>
            <a:r>
              <a:rPr sz="1950" b="1" spc="7" baseline="25641" dirty="0">
                <a:solidFill>
                  <a:srgbClr val="003399"/>
                </a:solidFill>
                <a:latin typeface="Arial"/>
                <a:cs typeface="Arial"/>
              </a:rPr>
              <a:t>4</a:t>
            </a:r>
            <a:r>
              <a:rPr sz="1950" b="1" spc="44" baseline="2564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germes/g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20973" y="2699892"/>
            <a:ext cx="1878330" cy="952500"/>
          </a:xfrm>
          <a:custGeom>
            <a:avLst/>
            <a:gdLst/>
            <a:ahLst/>
            <a:cxnLst/>
            <a:rect l="l" t="t" r="r" b="b"/>
            <a:pathLst>
              <a:path w="1878329" h="952500">
                <a:moveTo>
                  <a:pt x="69087" y="848741"/>
                </a:moveTo>
                <a:lnTo>
                  <a:pt x="62102" y="850138"/>
                </a:lnTo>
                <a:lnTo>
                  <a:pt x="58717" y="855472"/>
                </a:lnTo>
                <a:lnTo>
                  <a:pt x="0" y="945007"/>
                </a:lnTo>
                <a:lnTo>
                  <a:pt x="113156" y="952373"/>
                </a:lnTo>
                <a:lnTo>
                  <a:pt x="118490" y="947801"/>
                </a:lnTo>
                <a:lnTo>
                  <a:pt x="118655" y="945134"/>
                </a:lnTo>
                <a:lnTo>
                  <a:pt x="24637" y="945134"/>
                </a:lnTo>
                <a:lnTo>
                  <a:pt x="14731" y="925195"/>
                </a:lnTo>
                <a:lnTo>
                  <a:pt x="51643" y="906770"/>
                </a:lnTo>
                <a:lnTo>
                  <a:pt x="77342" y="867410"/>
                </a:lnTo>
                <a:lnTo>
                  <a:pt x="80772" y="862330"/>
                </a:lnTo>
                <a:lnTo>
                  <a:pt x="79248" y="855472"/>
                </a:lnTo>
                <a:lnTo>
                  <a:pt x="74167" y="852043"/>
                </a:lnTo>
                <a:lnTo>
                  <a:pt x="69087" y="848741"/>
                </a:lnTo>
                <a:close/>
              </a:path>
              <a:path w="1878329" h="952500">
                <a:moveTo>
                  <a:pt x="51643" y="906770"/>
                </a:moveTo>
                <a:lnTo>
                  <a:pt x="14731" y="925195"/>
                </a:lnTo>
                <a:lnTo>
                  <a:pt x="24637" y="945134"/>
                </a:lnTo>
                <a:lnTo>
                  <a:pt x="32271" y="941324"/>
                </a:lnTo>
                <a:lnTo>
                  <a:pt x="29082" y="941324"/>
                </a:lnTo>
                <a:lnTo>
                  <a:pt x="20446" y="924052"/>
                </a:lnTo>
                <a:lnTo>
                  <a:pt x="40360" y="924052"/>
                </a:lnTo>
                <a:lnTo>
                  <a:pt x="51643" y="906770"/>
                </a:lnTo>
                <a:close/>
              </a:path>
              <a:path w="1878329" h="952500">
                <a:moveTo>
                  <a:pt x="61532" y="926719"/>
                </a:moveTo>
                <a:lnTo>
                  <a:pt x="24637" y="945134"/>
                </a:lnTo>
                <a:lnTo>
                  <a:pt x="118655" y="945134"/>
                </a:lnTo>
                <a:lnTo>
                  <a:pt x="119252" y="935482"/>
                </a:lnTo>
                <a:lnTo>
                  <a:pt x="114680" y="930275"/>
                </a:lnTo>
                <a:lnTo>
                  <a:pt x="108458" y="929767"/>
                </a:lnTo>
                <a:lnTo>
                  <a:pt x="61532" y="926719"/>
                </a:lnTo>
                <a:close/>
              </a:path>
              <a:path w="1878329" h="952500">
                <a:moveTo>
                  <a:pt x="20446" y="924052"/>
                </a:moveTo>
                <a:lnTo>
                  <a:pt x="29082" y="941324"/>
                </a:lnTo>
                <a:lnTo>
                  <a:pt x="39550" y="925292"/>
                </a:lnTo>
                <a:lnTo>
                  <a:pt x="20446" y="924052"/>
                </a:lnTo>
                <a:close/>
              </a:path>
              <a:path w="1878329" h="952500">
                <a:moveTo>
                  <a:pt x="39550" y="925292"/>
                </a:moveTo>
                <a:lnTo>
                  <a:pt x="29082" y="941324"/>
                </a:lnTo>
                <a:lnTo>
                  <a:pt x="32271" y="941324"/>
                </a:lnTo>
                <a:lnTo>
                  <a:pt x="61532" y="926719"/>
                </a:lnTo>
                <a:lnTo>
                  <a:pt x="39550" y="925292"/>
                </a:lnTo>
                <a:close/>
              </a:path>
              <a:path w="1878329" h="952500">
                <a:moveTo>
                  <a:pt x="1868297" y="0"/>
                </a:moveTo>
                <a:lnTo>
                  <a:pt x="51643" y="906770"/>
                </a:lnTo>
                <a:lnTo>
                  <a:pt x="39550" y="925292"/>
                </a:lnTo>
                <a:lnTo>
                  <a:pt x="61532" y="926719"/>
                </a:lnTo>
                <a:lnTo>
                  <a:pt x="1878329" y="19939"/>
                </a:lnTo>
                <a:lnTo>
                  <a:pt x="1868297" y="0"/>
                </a:lnTo>
                <a:close/>
              </a:path>
              <a:path w="1878329" h="952500">
                <a:moveTo>
                  <a:pt x="40360" y="924052"/>
                </a:moveTo>
                <a:lnTo>
                  <a:pt x="20446" y="924052"/>
                </a:lnTo>
                <a:lnTo>
                  <a:pt x="39550" y="925292"/>
                </a:lnTo>
                <a:lnTo>
                  <a:pt x="40360" y="924052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0286" y="2699511"/>
            <a:ext cx="2236470" cy="892175"/>
          </a:xfrm>
          <a:custGeom>
            <a:avLst/>
            <a:gdLst/>
            <a:ahLst/>
            <a:cxnLst/>
            <a:rect l="l" t="t" r="r" b="b"/>
            <a:pathLst>
              <a:path w="2236470" h="892175">
                <a:moveTo>
                  <a:pt x="2173028" y="861559"/>
                </a:moveTo>
                <a:lnTo>
                  <a:pt x="2120518" y="869950"/>
                </a:lnTo>
                <a:lnTo>
                  <a:pt x="2116455" y="875664"/>
                </a:lnTo>
                <a:lnTo>
                  <a:pt x="2117470" y="881761"/>
                </a:lnTo>
                <a:lnTo>
                  <a:pt x="2118360" y="887729"/>
                </a:lnTo>
                <a:lnTo>
                  <a:pt x="2124074" y="891921"/>
                </a:lnTo>
                <a:lnTo>
                  <a:pt x="2220957" y="876426"/>
                </a:lnTo>
                <a:lnTo>
                  <a:pt x="2211451" y="876426"/>
                </a:lnTo>
                <a:lnTo>
                  <a:pt x="2173028" y="861559"/>
                </a:lnTo>
                <a:close/>
              </a:path>
              <a:path w="2236470" h="892175">
                <a:moveTo>
                  <a:pt x="2194952" y="858075"/>
                </a:moveTo>
                <a:lnTo>
                  <a:pt x="2173028" y="861559"/>
                </a:lnTo>
                <a:lnTo>
                  <a:pt x="2211451" y="876426"/>
                </a:lnTo>
                <a:lnTo>
                  <a:pt x="2212789" y="872998"/>
                </a:lnTo>
                <a:lnTo>
                  <a:pt x="2206879" y="872998"/>
                </a:lnTo>
                <a:lnTo>
                  <a:pt x="2194952" y="858075"/>
                </a:lnTo>
                <a:close/>
              </a:path>
              <a:path w="2236470" h="892175">
                <a:moveTo>
                  <a:pt x="2158365" y="784605"/>
                </a:moveTo>
                <a:lnTo>
                  <a:pt x="2148713" y="792226"/>
                </a:lnTo>
                <a:lnTo>
                  <a:pt x="2147951" y="799211"/>
                </a:lnTo>
                <a:lnTo>
                  <a:pt x="2151761" y="804037"/>
                </a:lnTo>
                <a:lnTo>
                  <a:pt x="2181062" y="840698"/>
                </a:lnTo>
                <a:lnTo>
                  <a:pt x="2219579" y="855599"/>
                </a:lnTo>
                <a:lnTo>
                  <a:pt x="2211451" y="876426"/>
                </a:lnTo>
                <a:lnTo>
                  <a:pt x="2220957" y="876426"/>
                </a:lnTo>
                <a:lnTo>
                  <a:pt x="2236089" y="874013"/>
                </a:lnTo>
                <a:lnTo>
                  <a:pt x="2169160" y="790066"/>
                </a:lnTo>
                <a:lnTo>
                  <a:pt x="2165349" y="785367"/>
                </a:lnTo>
                <a:lnTo>
                  <a:pt x="2158365" y="784605"/>
                </a:lnTo>
                <a:close/>
              </a:path>
              <a:path w="2236470" h="892175">
                <a:moveTo>
                  <a:pt x="2213737" y="855090"/>
                </a:moveTo>
                <a:lnTo>
                  <a:pt x="2194952" y="858075"/>
                </a:lnTo>
                <a:lnTo>
                  <a:pt x="2206879" y="872998"/>
                </a:lnTo>
                <a:lnTo>
                  <a:pt x="2213737" y="855090"/>
                </a:lnTo>
                <a:close/>
              </a:path>
              <a:path w="2236470" h="892175">
                <a:moveTo>
                  <a:pt x="2218265" y="855090"/>
                </a:moveTo>
                <a:lnTo>
                  <a:pt x="2213737" y="855090"/>
                </a:lnTo>
                <a:lnTo>
                  <a:pt x="2206879" y="872998"/>
                </a:lnTo>
                <a:lnTo>
                  <a:pt x="2212789" y="872998"/>
                </a:lnTo>
                <a:lnTo>
                  <a:pt x="2219579" y="855599"/>
                </a:lnTo>
                <a:lnTo>
                  <a:pt x="2218265" y="855090"/>
                </a:lnTo>
                <a:close/>
              </a:path>
              <a:path w="2236470" h="892175">
                <a:moveTo>
                  <a:pt x="8000" y="0"/>
                </a:moveTo>
                <a:lnTo>
                  <a:pt x="0" y="20700"/>
                </a:lnTo>
                <a:lnTo>
                  <a:pt x="2173028" y="861559"/>
                </a:lnTo>
                <a:lnTo>
                  <a:pt x="2194952" y="858075"/>
                </a:lnTo>
                <a:lnTo>
                  <a:pt x="2181062" y="840698"/>
                </a:lnTo>
                <a:lnTo>
                  <a:pt x="8000" y="0"/>
                </a:lnTo>
                <a:close/>
              </a:path>
              <a:path w="2236470" h="892175">
                <a:moveTo>
                  <a:pt x="2181062" y="840698"/>
                </a:moveTo>
                <a:lnTo>
                  <a:pt x="2194952" y="858075"/>
                </a:lnTo>
                <a:lnTo>
                  <a:pt x="2213737" y="855090"/>
                </a:lnTo>
                <a:lnTo>
                  <a:pt x="2218265" y="855090"/>
                </a:lnTo>
                <a:lnTo>
                  <a:pt x="2181062" y="84069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7201" y="2709798"/>
            <a:ext cx="114300" cy="935355"/>
          </a:xfrm>
          <a:custGeom>
            <a:avLst/>
            <a:gdLst/>
            <a:ahLst/>
            <a:cxnLst/>
            <a:rect l="l" t="t" r="r" b="b"/>
            <a:pathLst>
              <a:path w="114300" h="935354">
                <a:moveTo>
                  <a:pt x="12319" y="824229"/>
                </a:moveTo>
                <a:lnTo>
                  <a:pt x="6985" y="827277"/>
                </a:lnTo>
                <a:lnTo>
                  <a:pt x="1777" y="830452"/>
                </a:lnTo>
                <a:lnTo>
                  <a:pt x="0" y="837184"/>
                </a:lnTo>
                <a:lnTo>
                  <a:pt x="3048" y="842517"/>
                </a:lnTo>
                <a:lnTo>
                  <a:pt x="57150" y="935101"/>
                </a:lnTo>
                <a:lnTo>
                  <a:pt x="69958" y="913130"/>
                </a:lnTo>
                <a:lnTo>
                  <a:pt x="45974" y="913130"/>
                </a:lnTo>
                <a:lnTo>
                  <a:pt x="45974" y="872054"/>
                </a:lnTo>
                <a:lnTo>
                  <a:pt x="22225" y="831341"/>
                </a:lnTo>
                <a:lnTo>
                  <a:pt x="19176" y="826008"/>
                </a:lnTo>
                <a:lnTo>
                  <a:pt x="12319" y="824229"/>
                </a:lnTo>
                <a:close/>
              </a:path>
              <a:path w="114300" h="935354">
                <a:moveTo>
                  <a:pt x="45974" y="872054"/>
                </a:moveTo>
                <a:lnTo>
                  <a:pt x="45974" y="913130"/>
                </a:lnTo>
                <a:lnTo>
                  <a:pt x="68199" y="913130"/>
                </a:lnTo>
                <a:lnTo>
                  <a:pt x="68199" y="907542"/>
                </a:lnTo>
                <a:lnTo>
                  <a:pt x="47498" y="907542"/>
                </a:lnTo>
                <a:lnTo>
                  <a:pt x="57086" y="891104"/>
                </a:lnTo>
                <a:lnTo>
                  <a:pt x="45974" y="872054"/>
                </a:lnTo>
                <a:close/>
              </a:path>
              <a:path w="114300" h="935354">
                <a:moveTo>
                  <a:pt x="101853" y="824229"/>
                </a:moveTo>
                <a:lnTo>
                  <a:pt x="94996" y="826008"/>
                </a:lnTo>
                <a:lnTo>
                  <a:pt x="91948" y="831341"/>
                </a:lnTo>
                <a:lnTo>
                  <a:pt x="68199" y="872054"/>
                </a:lnTo>
                <a:lnTo>
                  <a:pt x="68199" y="913130"/>
                </a:lnTo>
                <a:lnTo>
                  <a:pt x="69958" y="913130"/>
                </a:lnTo>
                <a:lnTo>
                  <a:pt x="111125" y="842517"/>
                </a:lnTo>
                <a:lnTo>
                  <a:pt x="114173" y="837184"/>
                </a:lnTo>
                <a:lnTo>
                  <a:pt x="112395" y="830452"/>
                </a:lnTo>
                <a:lnTo>
                  <a:pt x="107187" y="827277"/>
                </a:lnTo>
                <a:lnTo>
                  <a:pt x="101853" y="824229"/>
                </a:lnTo>
                <a:close/>
              </a:path>
              <a:path w="114300" h="935354">
                <a:moveTo>
                  <a:pt x="57086" y="891104"/>
                </a:moveTo>
                <a:lnTo>
                  <a:pt x="47498" y="907542"/>
                </a:lnTo>
                <a:lnTo>
                  <a:pt x="66675" y="907542"/>
                </a:lnTo>
                <a:lnTo>
                  <a:pt x="57086" y="891104"/>
                </a:lnTo>
                <a:close/>
              </a:path>
              <a:path w="114300" h="935354">
                <a:moveTo>
                  <a:pt x="68199" y="872054"/>
                </a:moveTo>
                <a:lnTo>
                  <a:pt x="57086" y="891104"/>
                </a:lnTo>
                <a:lnTo>
                  <a:pt x="66675" y="907542"/>
                </a:lnTo>
                <a:lnTo>
                  <a:pt x="68199" y="907542"/>
                </a:lnTo>
                <a:lnTo>
                  <a:pt x="68199" y="872054"/>
                </a:lnTo>
                <a:close/>
              </a:path>
              <a:path w="114300" h="935354">
                <a:moveTo>
                  <a:pt x="68199" y="0"/>
                </a:moveTo>
                <a:lnTo>
                  <a:pt x="45974" y="0"/>
                </a:lnTo>
                <a:lnTo>
                  <a:pt x="45974" y="872054"/>
                </a:lnTo>
                <a:lnTo>
                  <a:pt x="57086" y="891104"/>
                </a:lnTo>
                <a:lnTo>
                  <a:pt x="68199" y="872054"/>
                </a:lnTo>
                <a:lnTo>
                  <a:pt x="6819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33548" y="3828795"/>
            <a:ext cx="57721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Mort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6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4651628" y="3828795"/>
            <a:ext cx="80073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Sur</a:t>
            </a:r>
            <a:r>
              <a:rPr sz="2000" b="1" spc="-30" dirty="0">
                <a:solidFill>
                  <a:srgbClr val="0033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441" y="3854069"/>
            <a:ext cx="234696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Prolifération</a:t>
            </a:r>
            <a:endParaRPr sz="20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1320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Altération</a:t>
            </a:r>
            <a:r>
              <a:rPr sz="1800" spc="-7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qualité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marchande 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et</a:t>
            </a:r>
            <a:r>
              <a:rPr sz="1800" spc="-4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sanitaire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spc="-5" dirty="0"/>
              <a:t>Les facteurs </a:t>
            </a:r>
            <a:r>
              <a:rPr dirty="0"/>
              <a:t>de </a:t>
            </a:r>
            <a:r>
              <a:rPr spc="-5" dirty="0"/>
              <a:t>développement</a:t>
            </a:r>
            <a:r>
              <a:rPr spc="-55" dirty="0"/>
              <a:t> </a:t>
            </a:r>
            <a:r>
              <a:rPr spc="-5" dirty="0"/>
              <a:t>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799719"/>
            <a:ext cx="570928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003399"/>
                </a:solidFill>
                <a:latin typeface="Arial"/>
                <a:cs typeface="Arial"/>
              </a:rPr>
              <a:t>microorganismes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dans</a:t>
            </a:r>
            <a:r>
              <a:rPr sz="3200" spc="-114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3399"/>
                </a:solidFill>
                <a:latin typeface="Arial"/>
                <a:cs typeface="Arial"/>
              </a:rPr>
              <a:t>l’aliment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287" y="1628648"/>
            <a:ext cx="1728724" cy="1636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62048" y="2174366"/>
            <a:ext cx="622427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Charge microbienne « normale »: </a:t>
            </a:r>
            <a:r>
              <a:rPr sz="2000" b="1" spc="5" dirty="0">
                <a:solidFill>
                  <a:srgbClr val="003399"/>
                </a:solidFill>
                <a:latin typeface="Arial"/>
                <a:cs typeface="Arial"/>
              </a:rPr>
              <a:t>10</a:t>
            </a:r>
            <a:r>
              <a:rPr sz="1950" b="1" spc="7" baseline="25641" dirty="0">
                <a:solidFill>
                  <a:srgbClr val="003399"/>
                </a:solidFill>
                <a:latin typeface="Arial"/>
                <a:cs typeface="Arial"/>
              </a:rPr>
              <a:t>3</a:t>
            </a:r>
            <a:r>
              <a:rPr sz="2000" b="1" spc="5" dirty="0">
                <a:solidFill>
                  <a:srgbClr val="003399"/>
                </a:solidFill>
                <a:latin typeface="Arial"/>
                <a:cs typeface="Arial"/>
              </a:rPr>
              <a:t>- 10</a:t>
            </a:r>
            <a:r>
              <a:rPr sz="1950" b="1" spc="7" baseline="25641" dirty="0">
                <a:solidFill>
                  <a:srgbClr val="003399"/>
                </a:solidFill>
                <a:latin typeface="Arial"/>
                <a:cs typeface="Arial"/>
              </a:rPr>
              <a:t>4</a:t>
            </a:r>
            <a:r>
              <a:rPr sz="1950" b="1" spc="44" baseline="2564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germes/g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20973" y="2699892"/>
            <a:ext cx="1878330" cy="952500"/>
          </a:xfrm>
          <a:custGeom>
            <a:avLst/>
            <a:gdLst/>
            <a:ahLst/>
            <a:cxnLst/>
            <a:rect l="l" t="t" r="r" b="b"/>
            <a:pathLst>
              <a:path w="1878329" h="952500">
                <a:moveTo>
                  <a:pt x="69087" y="848741"/>
                </a:moveTo>
                <a:lnTo>
                  <a:pt x="62102" y="850138"/>
                </a:lnTo>
                <a:lnTo>
                  <a:pt x="58717" y="855472"/>
                </a:lnTo>
                <a:lnTo>
                  <a:pt x="0" y="945007"/>
                </a:lnTo>
                <a:lnTo>
                  <a:pt x="113156" y="952373"/>
                </a:lnTo>
                <a:lnTo>
                  <a:pt x="118490" y="947801"/>
                </a:lnTo>
                <a:lnTo>
                  <a:pt x="118655" y="945134"/>
                </a:lnTo>
                <a:lnTo>
                  <a:pt x="24637" y="945134"/>
                </a:lnTo>
                <a:lnTo>
                  <a:pt x="14731" y="925195"/>
                </a:lnTo>
                <a:lnTo>
                  <a:pt x="51643" y="906770"/>
                </a:lnTo>
                <a:lnTo>
                  <a:pt x="77342" y="867410"/>
                </a:lnTo>
                <a:lnTo>
                  <a:pt x="80772" y="862330"/>
                </a:lnTo>
                <a:lnTo>
                  <a:pt x="79248" y="855472"/>
                </a:lnTo>
                <a:lnTo>
                  <a:pt x="74167" y="852043"/>
                </a:lnTo>
                <a:lnTo>
                  <a:pt x="69087" y="848741"/>
                </a:lnTo>
                <a:close/>
              </a:path>
              <a:path w="1878329" h="952500">
                <a:moveTo>
                  <a:pt x="51643" y="906770"/>
                </a:moveTo>
                <a:lnTo>
                  <a:pt x="14731" y="925195"/>
                </a:lnTo>
                <a:lnTo>
                  <a:pt x="24637" y="945134"/>
                </a:lnTo>
                <a:lnTo>
                  <a:pt x="32271" y="941324"/>
                </a:lnTo>
                <a:lnTo>
                  <a:pt x="29082" y="941324"/>
                </a:lnTo>
                <a:lnTo>
                  <a:pt x="20446" y="924052"/>
                </a:lnTo>
                <a:lnTo>
                  <a:pt x="40360" y="924052"/>
                </a:lnTo>
                <a:lnTo>
                  <a:pt x="51643" y="906770"/>
                </a:lnTo>
                <a:close/>
              </a:path>
              <a:path w="1878329" h="952500">
                <a:moveTo>
                  <a:pt x="61532" y="926719"/>
                </a:moveTo>
                <a:lnTo>
                  <a:pt x="24637" y="945134"/>
                </a:lnTo>
                <a:lnTo>
                  <a:pt x="118655" y="945134"/>
                </a:lnTo>
                <a:lnTo>
                  <a:pt x="119252" y="935482"/>
                </a:lnTo>
                <a:lnTo>
                  <a:pt x="114680" y="930275"/>
                </a:lnTo>
                <a:lnTo>
                  <a:pt x="108458" y="929767"/>
                </a:lnTo>
                <a:lnTo>
                  <a:pt x="61532" y="926719"/>
                </a:lnTo>
                <a:close/>
              </a:path>
              <a:path w="1878329" h="952500">
                <a:moveTo>
                  <a:pt x="20446" y="924052"/>
                </a:moveTo>
                <a:lnTo>
                  <a:pt x="29082" y="941324"/>
                </a:lnTo>
                <a:lnTo>
                  <a:pt x="39550" y="925292"/>
                </a:lnTo>
                <a:lnTo>
                  <a:pt x="20446" y="924052"/>
                </a:lnTo>
                <a:close/>
              </a:path>
              <a:path w="1878329" h="952500">
                <a:moveTo>
                  <a:pt x="39550" y="925292"/>
                </a:moveTo>
                <a:lnTo>
                  <a:pt x="29082" y="941324"/>
                </a:lnTo>
                <a:lnTo>
                  <a:pt x="32271" y="941324"/>
                </a:lnTo>
                <a:lnTo>
                  <a:pt x="61532" y="926719"/>
                </a:lnTo>
                <a:lnTo>
                  <a:pt x="39550" y="925292"/>
                </a:lnTo>
                <a:close/>
              </a:path>
              <a:path w="1878329" h="952500">
                <a:moveTo>
                  <a:pt x="1868297" y="0"/>
                </a:moveTo>
                <a:lnTo>
                  <a:pt x="51643" y="906770"/>
                </a:lnTo>
                <a:lnTo>
                  <a:pt x="39550" y="925292"/>
                </a:lnTo>
                <a:lnTo>
                  <a:pt x="61532" y="926719"/>
                </a:lnTo>
                <a:lnTo>
                  <a:pt x="1878329" y="19939"/>
                </a:lnTo>
                <a:lnTo>
                  <a:pt x="1868297" y="0"/>
                </a:lnTo>
                <a:close/>
              </a:path>
              <a:path w="1878329" h="952500">
                <a:moveTo>
                  <a:pt x="40360" y="924052"/>
                </a:moveTo>
                <a:lnTo>
                  <a:pt x="20446" y="924052"/>
                </a:lnTo>
                <a:lnTo>
                  <a:pt x="39550" y="925292"/>
                </a:lnTo>
                <a:lnTo>
                  <a:pt x="40360" y="924052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0286" y="2699511"/>
            <a:ext cx="2236470" cy="892175"/>
          </a:xfrm>
          <a:custGeom>
            <a:avLst/>
            <a:gdLst/>
            <a:ahLst/>
            <a:cxnLst/>
            <a:rect l="l" t="t" r="r" b="b"/>
            <a:pathLst>
              <a:path w="2236470" h="892175">
                <a:moveTo>
                  <a:pt x="2173028" y="861559"/>
                </a:moveTo>
                <a:lnTo>
                  <a:pt x="2120518" y="869950"/>
                </a:lnTo>
                <a:lnTo>
                  <a:pt x="2116455" y="875664"/>
                </a:lnTo>
                <a:lnTo>
                  <a:pt x="2117470" y="881761"/>
                </a:lnTo>
                <a:lnTo>
                  <a:pt x="2118360" y="887729"/>
                </a:lnTo>
                <a:lnTo>
                  <a:pt x="2124074" y="891921"/>
                </a:lnTo>
                <a:lnTo>
                  <a:pt x="2220957" y="876426"/>
                </a:lnTo>
                <a:lnTo>
                  <a:pt x="2211451" y="876426"/>
                </a:lnTo>
                <a:lnTo>
                  <a:pt x="2173028" y="861559"/>
                </a:lnTo>
                <a:close/>
              </a:path>
              <a:path w="2236470" h="892175">
                <a:moveTo>
                  <a:pt x="2194952" y="858075"/>
                </a:moveTo>
                <a:lnTo>
                  <a:pt x="2173028" y="861559"/>
                </a:lnTo>
                <a:lnTo>
                  <a:pt x="2211451" y="876426"/>
                </a:lnTo>
                <a:lnTo>
                  <a:pt x="2212789" y="872998"/>
                </a:lnTo>
                <a:lnTo>
                  <a:pt x="2206879" y="872998"/>
                </a:lnTo>
                <a:lnTo>
                  <a:pt x="2194952" y="858075"/>
                </a:lnTo>
                <a:close/>
              </a:path>
              <a:path w="2236470" h="892175">
                <a:moveTo>
                  <a:pt x="2158365" y="784605"/>
                </a:moveTo>
                <a:lnTo>
                  <a:pt x="2148713" y="792226"/>
                </a:lnTo>
                <a:lnTo>
                  <a:pt x="2147951" y="799211"/>
                </a:lnTo>
                <a:lnTo>
                  <a:pt x="2151761" y="804037"/>
                </a:lnTo>
                <a:lnTo>
                  <a:pt x="2181062" y="840698"/>
                </a:lnTo>
                <a:lnTo>
                  <a:pt x="2219579" y="855599"/>
                </a:lnTo>
                <a:lnTo>
                  <a:pt x="2211451" y="876426"/>
                </a:lnTo>
                <a:lnTo>
                  <a:pt x="2220957" y="876426"/>
                </a:lnTo>
                <a:lnTo>
                  <a:pt x="2236089" y="874013"/>
                </a:lnTo>
                <a:lnTo>
                  <a:pt x="2169160" y="790066"/>
                </a:lnTo>
                <a:lnTo>
                  <a:pt x="2165349" y="785367"/>
                </a:lnTo>
                <a:lnTo>
                  <a:pt x="2158365" y="784605"/>
                </a:lnTo>
                <a:close/>
              </a:path>
              <a:path w="2236470" h="892175">
                <a:moveTo>
                  <a:pt x="2213737" y="855090"/>
                </a:moveTo>
                <a:lnTo>
                  <a:pt x="2194952" y="858075"/>
                </a:lnTo>
                <a:lnTo>
                  <a:pt x="2206879" y="872998"/>
                </a:lnTo>
                <a:lnTo>
                  <a:pt x="2213737" y="855090"/>
                </a:lnTo>
                <a:close/>
              </a:path>
              <a:path w="2236470" h="892175">
                <a:moveTo>
                  <a:pt x="2218265" y="855090"/>
                </a:moveTo>
                <a:lnTo>
                  <a:pt x="2213737" y="855090"/>
                </a:lnTo>
                <a:lnTo>
                  <a:pt x="2206879" y="872998"/>
                </a:lnTo>
                <a:lnTo>
                  <a:pt x="2212789" y="872998"/>
                </a:lnTo>
                <a:lnTo>
                  <a:pt x="2219579" y="855599"/>
                </a:lnTo>
                <a:lnTo>
                  <a:pt x="2218265" y="855090"/>
                </a:lnTo>
                <a:close/>
              </a:path>
              <a:path w="2236470" h="892175">
                <a:moveTo>
                  <a:pt x="8000" y="0"/>
                </a:moveTo>
                <a:lnTo>
                  <a:pt x="0" y="20700"/>
                </a:lnTo>
                <a:lnTo>
                  <a:pt x="2173028" y="861559"/>
                </a:lnTo>
                <a:lnTo>
                  <a:pt x="2194952" y="858075"/>
                </a:lnTo>
                <a:lnTo>
                  <a:pt x="2181062" y="840698"/>
                </a:lnTo>
                <a:lnTo>
                  <a:pt x="8000" y="0"/>
                </a:lnTo>
                <a:close/>
              </a:path>
              <a:path w="2236470" h="892175">
                <a:moveTo>
                  <a:pt x="2181062" y="840698"/>
                </a:moveTo>
                <a:lnTo>
                  <a:pt x="2194952" y="858075"/>
                </a:lnTo>
                <a:lnTo>
                  <a:pt x="2213737" y="855090"/>
                </a:lnTo>
                <a:lnTo>
                  <a:pt x="2218265" y="855090"/>
                </a:lnTo>
                <a:lnTo>
                  <a:pt x="2181062" y="84069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7201" y="2709798"/>
            <a:ext cx="114300" cy="935355"/>
          </a:xfrm>
          <a:custGeom>
            <a:avLst/>
            <a:gdLst/>
            <a:ahLst/>
            <a:cxnLst/>
            <a:rect l="l" t="t" r="r" b="b"/>
            <a:pathLst>
              <a:path w="114300" h="935354">
                <a:moveTo>
                  <a:pt x="12319" y="824229"/>
                </a:moveTo>
                <a:lnTo>
                  <a:pt x="6985" y="827277"/>
                </a:lnTo>
                <a:lnTo>
                  <a:pt x="1777" y="830452"/>
                </a:lnTo>
                <a:lnTo>
                  <a:pt x="0" y="837184"/>
                </a:lnTo>
                <a:lnTo>
                  <a:pt x="3048" y="842517"/>
                </a:lnTo>
                <a:lnTo>
                  <a:pt x="57150" y="935101"/>
                </a:lnTo>
                <a:lnTo>
                  <a:pt x="69958" y="913130"/>
                </a:lnTo>
                <a:lnTo>
                  <a:pt x="45974" y="913130"/>
                </a:lnTo>
                <a:lnTo>
                  <a:pt x="45974" y="872054"/>
                </a:lnTo>
                <a:lnTo>
                  <a:pt x="22225" y="831341"/>
                </a:lnTo>
                <a:lnTo>
                  <a:pt x="19176" y="826008"/>
                </a:lnTo>
                <a:lnTo>
                  <a:pt x="12319" y="824229"/>
                </a:lnTo>
                <a:close/>
              </a:path>
              <a:path w="114300" h="935354">
                <a:moveTo>
                  <a:pt x="45974" y="872054"/>
                </a:moveTo>
                <a:lnTo>
                  <a:pt x="45974" y="913130"/>
                </a:lnTo>
                <a:lnTo>
                  <a:pt x="68199" y="913130"/>
                </a:lnTo>
                <a:lnTo>
                  <a:pt x="68199" y="907542"/>
                </a:lnTo>
                <a:lnTo>
                  <a:pt x="47498" y="907542"/>
                </a:lnTo>
                <a:lnTo>
                  <a:pt x="57086" y="891104"/>
                </a:lnTo>
                <a:lnTo>
                  <a:pt x="45974" y="872054"/>
                </a:lnTo>
                <a:close/>
              </a:path>
              <a:path w="114300" h="935354">
                <a:moveTo>
                  <a:pt x="101853" y="824229"/>
                </a:moveTo>
                <a:lnTo>
                  <a:pt x="94996" y="826008"/>
                </a:lnTo>
                <a:lnTo>
                  <a:pt x="91948" y="831341"/>
                </a:lnTo>
                <a:lnTo>
                  <a:pt x="68199" y="872054"/>
                </a:lnTo>
                <a:lnTo>
                  <a:pt x="68199" y="913130"/>
                </a:lnTo>
                <a:lnTo>
                  <a:pt x="69958" y="913130"/>
                </a:lnTo>
                <a:lnTo>
                  <a:pt x="111125" y="842517"/>
                </a:lnTo>
                <a:lnTo>
                  <a:pt x="114173" y="837184"/>
                </a:lnTo>
                <a:lnTo>
                  <a:pt x="112395" y="830452"/>
                </a:lnTo>
                <a:lnTo>
                  <a:pt x="107187" y="827277"/>
                </a:lnTo>
                <a:lnTo>
                  <a:pt x="101853" y="824229"/>
                </a:lnTo>
                <a:close/>
              </a:path>
              <a:path w="114300" h="935354">
                <a:moveTo>
                  <a:pt x="57086" y="891104"/>
                </a:moveTo>
                <a:lnTo>
                  <a:pt x="47498" y="907542"/>
                </a:lnTo>
                <a:lnTo>
                  <a:pt x="66675" y="907542"/>
                </a:lnTo>
                <a:lnTo>
                  <a:pt x="57086" y="891104"/>
                </a:lnTo>
                <a:close/>
              </a:path>
              <a:path w="114300" h="935354">
                <a:moveTo>
                  <a:pt x="68199" y="872054"/>
                </a:moveTo>
                <a:lnTo>
                  <a:pt x="57086" y="891104"/>
                </a:lnTo>
                <a:lnTo>
                  <a:pt x="66675" y="907542"/>
                </a:lnTo>
                <a:lnTo>
                  <a:pt x="68199" y="907542"/>
                </a:lnTo>
                <a:lnTo>
                  <a:pt x="68199" y="872054"/>
                </a:lnTo>
                <a:close/>
              </a:path>
              <a:path w="114300" h="935354">
                <a:moveTo>
                  <a:pt x="68199" y="0"/>
                </a:moveTo>
                <a:lnTo>
                  <a:pt x="45974" y="0"/>
                </a:lnTo>
                <a:lnTo>
                  <a:pt x="45974" y="872054"/>
                </a:lnTo>
                <a:lnTo>
                  <a:pt x="57086" y="891104"/>
                </a:lnTo>
                <a:lnTo>
                  <a:pt x="68199" y="872054"/>
                </a:lnTo>
                <a:lnTo>
                  <a:pt x="68199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33548" y="3828795"/>
            <a:ext cx="271843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0400" algn="l"/>
              </a:tabLst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Mort	Sur</a:t>
            </a:r>
            <a:r>
              <a:rPr sz="2000" b="1" spc="-30" dirty="0">
                <a:solidFill>
                  <a:srgbClr val="003399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ie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7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6884034" y="3854069"/>
            <a:ext cx="15240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Pro</a:t>
            </a:r>
            <a:r>
              <a:rPr sz="2000" b="1" spc="-10" dirty="0">
                <a:solidFill>
                  <a:srgbClr val="003399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iféra</a:t>
            </a:r>
            <a:r>
              <a:rPr sz="2000" b="1" spc="5" dirty="0">
                <a:solidFill>
                  <a:srgbClr val="003399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5875" y="4403725"/>
            <a:ext cx="6048375" cy="400050"/>
          </a:xfrm>
          <a:prstGeom prst="rect">
            <a:avLst/>
          </a:prstGeom>
          <a:solidFill>
            <a:srgbClr val="AAC9C9"/>
          </a:solidFill>
        </p:spPr>
        <p:txBody>
          <a:bodyPr vert="horz" wrap="square" lIns="0" tIns="39370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Propriétés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physicochimiques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de</a:t>
            </a:r>
            <a:r>
              <a:rPr sz="20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3399"/>
                </a:solidFill>
                <a:latin typeface="Arial"/>
                <a:cs typeface="Arial"/>
              </a:rPr>
              <a:t>l’aliment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4001" y="5084826"/>
            <a:ext cx="4095750" cy="400050"/>
          </a:xfrm>
          <a:prstGeom prst="rect">
            <a:avLst/>
          </a:prstGeom>
          <a:solidFill>
            <a:srgbClr val="AAC9C9"/>
          </a:solidFill>
        </p:spPr>
        <p:txBody>
          <a:bodyPr vert="horz" wrap="square" lIns="0" tIns="39370" rIns="0" bIns="0" rtlCol="0">
            <a:spAutoFit/>
          </a:bodyPr>
          <a:lstStyle/>
          <a:p>
            <a:pPr marL="543560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Facteurs</a:t>
            </a:r>
            <a:r>
              <a:rPr sz="2000" b="1" spc="-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99"/>
                </a:solidFill>
                <a:latin typeface="Arial"/>
                <a:cs typeface="Arial"/>
              </a:rPr>
              <a:t>technologiques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854" y="1015491"/>
            <a:ext cx="7421880" cy="147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14935" algn="ctr">
              <a:lnSpc>
                <a:spcPct val="100000"/>
              </a:lnSpc>
              <a:tabLst>
                <a:tab pos="5357495" algn="l"/>
              </a:tabLst>
            </a:pPr>
            <a:r>
              <a:rPr spc="-5" dirty="0"/>
              <a:t>Les facteurs </a:t>
            </a:r>
            <a:r>
              <a:rPr dirty="0"/>
              <a:t>de </a:t>
            </a:r>
            <a:r>
              <a:rPr spc="-5" dirty="0"/>
              <a:t>développement des  microorganismes dans l’aliment </a:t>
            </a:r>
            <a:r>
              <a:rPr dirty="0"/>
              <a:t>:  </a:t>
            </a:r>
            <a:r>
              <a:rPr spc="-5" dirty="0"/>
              <a:t>propriétés</a:t>
            </a:r>
            <a:r>
              <a:rPr spc="5" dirty="0"/>
              <a:t> </a:t>
            </a:r>
            <a:r>
              <a:rPr spc="-5" dirty="0"/>
              <a:t>physicochimiques	</a:t>
            </a:r>
            <a:r>
              <a:rPr dirty="0"/>
              <a:t>de</a:t>
            </a:r>
            <a:r>
              <a:rPr spc="-100" dirty="0"/>
              <a:t> </a:t>
            </a:r>
            <a:r>
              <a:rPr spc="-5" dirty="0"/>
              <a:t>l’aliment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07385" y="4941442"/>
            <a:ext cx="408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Caractères propres à</a:t>
            </a:r>
            <a:r>
              <a:rPr sz="240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9999"/>
                </a:solidFill>
                <a:latin typeface="Arial"/>
                <a:cs typeface="Arial"/>
              </a:rPr>
              <a:t>l’aliment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2852801"/>
            <a:ext cx="2663825" cy="177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 marR="5080">
              <a:lnSpc>
                <a:spcPct val="100000"/>
              </a:lnSpc>
            </a:pPr>
            <a:r>
              <a:rPr sz="2400" spc="-5" dirty="0"/>
              <a:t>Les </a:t>
            </a:r>
            <a:r>
              <a:rPr sz="2400" dirty="0"/>
              <a:t>facteurs </a:t>
            </a:r>
            <a:r>
              <a:rPr sz="2400" spc="-5" dirty="0"/>
              <a:t>de développement des </a:t>
            </a:r>
            <a:r>
              <a:rPr sz="2400" dirty="0"/>
              <a:t>microorganismes </a:t>
            </a:r>
            <a:r>
              <a:rPr sz="2400" spc="-5" dirty="0"/>
              <a:t>dans  l’aliment </a:t>
            </a:r>
            <a:r>
              <a:rPr sz="2400" dirty="0"/>
              <a:t>: paramètres</a:t>
            </a:r>
            <a:r>
              <a:rPr sz="2400" spc="40" dirty="0"/>
              <a:t> </a:t>
            </a:r>
            <a:r>
              <a:rPr sz="2400" spc="-5" dirty="0"/>
              <a:t>physicochimiques</a:t>
            </a:r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60"/>
              </a:lnSpc>
            </a:pPr>
            <a:fld id="{81D60167-4931-47E6-BA6A-407CBD079E47}" type="slidenum">
              <a:rPr dirty="0"/>
              <a:pPr marL="25400">
                <a:lnSpc>
                  <a:spcPts val="1260"/>
                </a:lnSpc>
              </a:pPr>
              <a:t>9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5762" y="3119373"/>
          <a:ext cx="8431212" cy="3179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237"/>
                <a:gridCol w="1296162"/>
                <a:gridCol w="1296162"/>
                <a:gridCol w="4827651"/>
              </a:tblGrid>
              <a:tr h="374141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Substrat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Aliment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Processus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Produits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et </a:t>
                      </a:r>
                      <a:r>
                        <a:rPr sz="1600" b="1" i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effets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999"/>
                    </a:solidFill>
                  </a:tcPr>
                </a:tc>
              </a:tr>
              <a:tr h="579374">
                <a:tc>
                  <a:txBody>
                    <a:bodyPr/>
                    <a:lstStyle/>
                    <a:p>
                      <a:pPr marL="29209" marR="3619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Pectine  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(p</a:t>
                      </a:r>
                      <a:r>
                        <a:rPr sz="1600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osi</a:t>
                      </a:r>
                      <a:r>
                        <a:rPr sz="1600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e)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Fruits/légumes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Pectinolyse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Méthanol, acides</a:t>
                      </a:r>
                      <a:r>
                        <a:rPr sz="1600" spc="3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uroniques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Perte de </a:t>
                      </a:r>
                      <a:r>
                        <a:rPr sz="1600" i="1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structure, pourriture</a:t>
                      </a:r>
                      <a:r>
                        <a:rPr sz="1600" i="1" spc="4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molle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823214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Protéines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2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Viande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1663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Protéolyse,  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désa</a:t>
                      </a:r>
                      <a:r>
                        <a:rPr sz="1600" spc="-3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ati</a:t>
                      </a:r>
                      <a:r>
                        <a:rPr sz="1600" spc="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4171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Amines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biogènes (histamine, putrescine, cadaverine),  H2S, </a:t>
                      </a:r>
                      <a:r>
                        <a:rPr sz="1600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ammoniac,</a:t>
                      </a:r>
                      <a:r>
                        <a:rPr sz="1600" spc="2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indole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Amertume, aigrissement, odeur nauséabonde,</a:t>
                      </a:r>
                      <a:r>
                        <a:rPr sz="1600" i="1" spc="9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viscosité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579373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Lipides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Beurre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7620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Hydrolyse</a:t>
                      </a:r>
                      <a:r>
                        <a:rPr sz="1600" spc="-4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des  acides</a:t>
                      </a:r>
                      <a:r>
                        <a:rPr sz="1600" spc="-5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gras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Glycerol, acides gras</a:t>
                      </a:r>
                      <a:r>
                        <a:rPr sz="1600" spc="3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mixtes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Rancissement, amertume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EDE"/>
                    </a:solidFill>
                  </a:tcPr>
                </a:tc>
              </a:tr>
              <a:tr h="579247"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Sucres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Féculents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Hydrolyse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Acides organiques,</a:t>
                      </a:r>
                      <a:r>
                        <a:rPr sz="1600" spc="-30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alcools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Aigrissement,</a:t>
                      </a:r>
                      <a:r>
                        <a:rPr sz="1600" i="1" spc="3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003399"/>
                          </a:solidFill>
                          <a:latin typeface="Times New Roman"/>
                          <a:cs typeface="Times New Roman"/>
                        </a:rPr>
                        <a:t>acidification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E"/>
                    </a:solidFill>
                  </a:tcPr>
                </a:tc>
              </a:tr>
              <a:tr h="120650">
                <a:tc gridSpan="4"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02742" y="1163573"/>
            <a:ext cx="8181340" cy="190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1020">
              <a:lnSpc>
                <a:spcPct val="100000"/>
              </a:lnSpc>
            </a:pP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1. </a:t>
            </a:r>
            <a:r>
              <a:rPr sz="2200" dirty="0">
                <a:solidFill>
                  <a:srgbClr val="009999"/>
                </a:solidFill>
                <a:latin typeface="Arial"/>
                <a:cs typeface="Arial"/>
              </a:rPr>
              <a:t>La</a:t>
            </a:r>
            <a:r>
              <a:rPr sz="2200" spc="-5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009999"/>
                </a:solidFill>
                <a:latin typeface="Arial"/>
                <a:cs typeface="Arial"/>
              </a:rPr>
              <a:t>composition</a:t>
            </a:r>
            <a:endParaRPr sz="22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34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Aliments riches en </a:t>
            </a: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hydrates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de carbone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(pain, confiture, fruits…) → favorables</a:t>
            </a:r>
            <a:r>
              <a:rPr sz="1600" spc="3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aux</a:t>
            </a:r>
            <a:endParaRPr sz="16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</a:pPr>
            <a:r>
              <a:rPr sz="1600" b="1" spc="-10" dirty="0">
                <a:solidFill>
                  <a:srgbClr val="003399"/>
                </a:solidFill>
                <a:latin typeface="Arial"/>
                <a:cs typeface="Arial"/>
              </a:rPr>
              <a:t>champignons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(peu d’odeurs en</a:t>
            </a:r>
            <a:r>
              <a:rPr sz="1600" spc="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général)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600" spc="-5" dirty="0">
                <a:solidFill>
                  <a:srgbClr val="003399"/>
                </a:solidFill>
                <a:latin typeface="Arial"/>
                <a:cs typeface="Arial"/>
              </a:rPr>
              <a:t>Aliments riches en protéines et/ou graisses (viande, beurre…) → favorables aux</a:t>
            </a:r>
            <a:r>
              <a:rPr sz="1600" spc="2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bactéries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Les processus de</a:t>
            </a:r>
            <a:r>
              <a:rPr sz="1600" b="1" spc="-3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99"/>
                </a:solidFill>
                <a:latin typeface="Arial"/>
                <a:cs typeface="Arial"/>
              </a:rPr>
              <a:t>dégradation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1446</Words>
  <Application>Microsoft Office PowerPoint</Application>
  <PresentationFormat>Affichage à l'écran (4:3)</PresentationFormat>
  <Paragraphs>316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Office Theme</vt:lpstr>
      <vt:lpstr>Introduction à la</vt:lpstr>
      <vt:lpstr>Les microorganismes</vt:lpstr>
      <vt:lpstr>Microorganismes et aliments</vt:lpstr>
      <vt:lpstr>Microorganismes et aliments</vt:lpstr>
      <vt:lpstr>Microorganismes et aliments</vt:lpstr>
      <vt:lpstr>Les facteurs de développement des</vt:lpstr>
      <vt:lpstr>Les facteurs de développement des</vt:lpstr>
      <vt:lpstr>Les facteurs de développement des  microorganismes dans l’aliment :  propriétés physicochimiques de l’aliment</vt:lpstr>
      <vt:lpstr>Les facteurs de développement des microorganismes dans  l’aliment : paramètres physicochimiques</vt:lpstr>
      <vt:lpstr>Les facteurs de développement des microorganismes dans  l’aliment : paramètres physicochimiques</vt:lpstr>
      <vt:lpstr>Les facteurs de développement des microorganismes dans  l’aliment : paramètres physicochimiques</vt:lpstr>
      <vt:lpstr>Les facteurs de développement des microorganismes dans l’aliment : paramètres physicochimiques</vt:lpstr>
      <vt:lpstr>Les facteurs de développement des microorganismes dans  l’aliment : paramètres physicochimiques</vt:lpstr>
      <vt:lpstr>Les facteurs de développement des microorganismes dans  l’aliment : paramètres physicochimiques</vt:lpstr>
      <vt:lpstr>Les facteurs de développement des microorganismes dans  l’aliment : paramètres physicochimiques</vt:lpstr>
      <vt:lpstr>Les facteurs de développement des microorganismes dans  l’aliment : paramètres physicochimiques</vt:lpstr>
      <vt:lpstr>Les facteurs de développement des  microorganismes dans l’aliment :  facteurs industriels</vt:lpstr>
      <vt:lpstr>Les facteurs de développement des microorganismes dans  l’aliment : facteurs industriels</vt:lpstr>
      <vt:lpstr>Les facteurs de développement des microorganismes dans  l’aliment : facteurs industriels</vt:lpstr>
      <vt:lpstr>Les facteurs de développement des microorganismes dans  l’aliment : facteurs industriels</vt:lpstr>
      <vt:lpstr>Les facteurs de développement des microorganismes dans  l’aliment : facteurs industriels</vt:lpstr>
      <vt:lpstr>Les facteurs de développement des microorganismes dans  l’aliment : facteurs industriels</vt:lpstr>
      <vt:lpstr>Les facteurs de développement des microorganismes dans  l’aliment : facteurs industriels</vt:lpstr>
      <vt:lpstr>Les facteurs de développement des microorganismes dans  l’aliment : facteurs industriels</vt:lpstr>
      <vt:lpstr>Les facteurs de développement des microorganismes dans  l’aliment : facteurs industriels</vt:lpstr>
      <vt:lpstr>Les facteurs de développement des microorganismes dans  l’aliment : facteurs industriels</vt:lpstr>
      <vt:lpstr>Les facteurs de développement des microorganismes dans  l’aliment : facteurs industriels</vt:lpstr>
      <vt:lpstr>La microbiologie prédictive (prévisionnelle)</vt:lpstr>
      <vt:lpstr>La microbiologie prédictive (prévisionnelle)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la microbiologie alimentaire</dc:title>
  <dc:creator>univ tours</dc:creator>
  <cp:lastModifiedBy>SONY</cp:lastModifiedBy>
  <cp:revision>2</cp:revision>
  <dcterms:created xsi:type="dcterms:W3CDTF">2016-02-23T11:05:07Z</dcterms:created>
  <dcterms:modified xsi:type="dcterms:W3CDTF">2016-05-05T07:42:28Z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2016-02-23T00:00:00Z</vt:filetime>
  </property>
</Properties>
</file>