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2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6.png"/><Relationship Id="rId7" Type="http://schemas.openxmlformats.org/officeDocument/2006/relationships/image" Target="../media/image33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29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000000">
                  <a:alpha val="50000"/>
                </a:srgbClr>
              </a:gs>
              <a:gs pos="100000">
                <a:srgbClr val="000000">
                  <a:alpha val="50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2724150"/>
            <a:ext cx="6457788" cy="6858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>
                <a:solidFill>
                  <a:srgbClr val="FFFFFF"/>
                </a:solidFill>
              </a:rPr>
              <a:t>Courbes de niveau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3600450"/>
            <a:ext cx="645778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196" b="0">
                <a:solidFill>
                  <a:srgbClr val="F0F0F0"/>
                </a:solidFill>
              </a:rPr>
              <a:t>Lecture et repérage des pentes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505512" y="2305049"/>
            <a:ext cx="4019449" cy="2238375"/>
          </a:xfrm>
          <a:prstGeom prst="roundRect">
            <a:avLst>
              <a:gd name="adj" fmla="val 8510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43631" y="2699384"/>
            <a:ext cx="228594" cy="12572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15097" y="2552700"/>
            <a:ext cx="3171745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Représentation du relief sur les cartes topographiques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43631" y="3169920"/>
            <a:ext cx="228594" cy="1371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15097" y="3133724"/>
            <a:ext cx="312412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Lignes reliant des points de même altitude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43631" y="3530917"/>
            <a:ext cx="228594" cy="17716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15097" y="3505199"/>
            <a:ext cx="278123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Identification des pentes et des reliefs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43631" y="3998595"/>
            <a:ext cx="228594" cy="1943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15097" y="3867149"/>
            <a:ext cx="3171745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Essentiel pour la randonnée et l'orientation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6733" y="6381749"/>
            <a:ext cx="2590735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0E0"/>
                </a:solidFill>
              </a:rPr>
              <a:t>Formation en cartographie et orientation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3A6EA5"/>
                </a:solidFill>
              </a:rPr>
              <a:t>Lecture des courbes de niveau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143371" cy="2152650"/>
          </a:xfrm>
          <a:prstGeom prst="roundRect">
            <a:avLst>
              <a:gd name="adj" fmla="val 8849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04852" y="1461135"/>
            <a:ext cx="228594" cy="1257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694" y="1381124"/>
            <a:ext cx="125726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3A6EA5"/>
                </a:solidFill>
              </a:rPr>
              <a:t>Équidistance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4852" y="1819275"/>
            <a:ext cx="4667133" cy="1238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Différence d'altitude entre deux courbes adjacentes  </a:t>
            </a:r>
            <a:r>
              <a:rPr sz="1196" b="1">
                <a:solidFill>
                  <a:srgbClr val="E57373"/>
                </a:solidFill>
              </a:rPr>
              <a:t>Plaine:</a:t>
            </a:r>
            <a:r>
              <a:rPr sz="1196" b="0">
                <a:solidFill>
                  <a:srgbClr val="333333"/>
                </a:solidFill>
              </a:rPr>
              <a:t> 5 mètres </a:t>
            </a:r>
            <a:r>
              <a:rPr sz="1196" b="1">
                <a:solidFill>
                  <a:srgbClr val="E57373"/>
                </a:solidFill>
              </a:rPr>
              <a:t>Montagne:</a:t>
            </a:r>
            <a:r>
              <a:rPr sz="1196" b="0">
                <a:solidFill>
                  <a:srgbClr val="333333"/>
                </a:solidFill>
              </a:rPr>
              <a:t> 10-20 mètres Indiquée dans la légende de la carte 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6733" y="3486150"/>
            <a:ext cx="5143371" cy="1771650"/>
          </a:xfrm>
          <a:prstGeom prst="roundRect">
            <a:avLst>
              <a:gd name="adj" fmla="val 10752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3794283"/>
            <a:ext cx="228594" cy="1457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28694" y="3724274"/>
            <a:ext cx="192400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3A6EA5"/>
                </a:solidFill>
              </a:rPr>
              <a:t>Courbes maîtresses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5347" y="4162424"/>
            <a:ext cx="4476638" cy="285750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Toutes les </a:t>
            </a:r>
            <a:r>
              <a:rPr sz="1196" b="1">
                <a:solidFill>
                  <a:srgbClr val="E57373"/>
                </a:solidFill>
              </a:rPr>
              <a:t>5 courbes</a:t>
            </a:r>
            <a:r>
              <a:rPr sz="1196" b="0">
                <a:solidFill>
                  <a:srgbClr val="333333"/>
                </a:solidFill>
              </a:rPr>
              <a:t>, une ligne plus épaisse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5347" y="4448175"/>
            <a:ext cx="4476638" cy="285750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Chiffres d'altitude indiqués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5347" y="4733925"/>
            <a:ext cx="4476638" cy="285750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Orientation du chiffre: </a:t>
            </a:r>
            <a:r>
              <a:rPr sz="1196" b="1">
                <a:solidFill>
                  <a:srgbClr val="E57373"/>
                </a:solidFill>
              </a:rPr>
              <a:t>haut vers le sommet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543511" y="1504950"/>
            <a:ext cx="4533786" cy="3047999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6095847" y="4733925"/>
            <a:ext cx="5429114" cy="1381124"/>
          </a:xfrm>
          <a:prstGeom prst="roundRect">
            <a:avLst>
              <a:gd name="adj" fmla="val 13793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86342" y="4970144"/>
            <a:ext cx="228594" cy="19430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610184" y="4924424"/>
            <a:ext cx="443853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Les courbes de niveau relient tous les points de même altitude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86342" y="5341619"/>
            <a:ext cx="228594" cy="19430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610184" y="5295899"/>
            <a:ext cx="39146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En suivant une courbe, vous restez à altitude constante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86342" y="5713094"/>
            <a:ext cx="228594" cy="19430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10184" y="5667374"/>
            <a:ext cx="412422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Les chiffres sur les courbes maîtresses indiquent l'altitude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6733" y="6543675"/>
            <a:ext cx="2819329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757575"/>
                </a:solidFill>
              </a:rPr>
              <a:t>Courbes de niveau : Lecture et repérage des pentes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3A6EA5"/>
                </a:solidFill>
              </a:rPr>
              <a:t>Identification des pentes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657350"/>
            <a:ext cx="4600459" cy="31242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666733" y="5019675"/>
            <a:ext cx="4600459" cy="2362199"/>
          </a:xfrm>
          <a:prstGeom prst="roundRect">
            <a:avLst>
              <a:gd name="adj" fmla="val 8064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5331683"/>
            <a:ext cx="209544" cy="1189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7268" y="5257800"/>
            <a:ext cx="377180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Plus les courbes sont </a:t>
            </a:r>
            <a:r>
              <a:rPr sz="1196" b="1">
                <a:solidFill>
                  <a:srgbClr val="3A6EA5"/>
                </a:solidFill>
              </a:rPr>
              <a:t>rapprochées</a:t>
            </a:r>
            <a:r>
              <a:rPr sz="1196" b="0">
                <a:solidFill>
                  <a:srgbClr val="333333"/>
                </a:solidFill>
              </a:rPr>
              <a:t>, plus la pente est </a:t>
            </a:r>
            <a:r>
              <a:rPr sz="1196" b="1">
                <a:solidFill>
                  <a:srgbClr val="3A6EA5"/>
                </a:solidFill>
              </a:rPr>
              <a:t>raide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6007958"/>
            <a:ext cx="209544" cy="11893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57268" y="5934075"/>
            <a:ext cx="377180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Plus les courbes sont </a:t>
            </a:r>
            <a:r>
              <a:rPr sz="1196" b="1">
                <a:solidFill>
                  <a:srgbClr val="3A6EA5"/>
                </a:solidFill>
              </a:rPr>
              <a:t>espacées</a:t>
            </a:r>
            <a:r>
              <a:rPr sz="1196" b="0">
                <a:solidFill>
                  <a:srgbClr val="333333"/>
                </a:solidFill>
              </a:rPr>
              <a:t>, plus la pente est </a:t>
            </a:r>
            <a:r>
              <a:rPr sz="1196" b="1">
                <a:solidFill>
                  <a:srgbClr val="3A6EA5"/>
                </a:solidFill>
              </a:rPr>
              <a:t>douce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6723877"/>
            <a:ext cx="209544" cy="3964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57268" y="6610349"/>
            <a:ext cx="3771805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En suivant une courbe, on se déplace à </a:t>
            </a:r>
            <a:r>
              <a:rPr sz="1196" b="1">
                <a:solidFill>
                  <a:srgbClr val="3A6EA5"/>
                </a:solidFill>
              </a:rPr>
              <a:t>altitude constante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552936" y="1143000"/>
            <a:ext cx="2895527" cy="1504950"/>
          </a:xfrm>
          <a:prstGeom prst="roundRect">
            <a:avLst>
              <a:gd name="adj" fmla="val 1265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10204" y="1422796"/>
            <a:ext cx="380990" cy="2024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486362" y="1857375"/>
            <a:ext cx="101914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33333"/>
                </a:solidFill>
              </a:rPr>
              <a:t>Pente raide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86322" y="2219324"/>
            <a:ext cx="182875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très rapprochées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629434" y="1143000"/>
            <a:ext cx="2895527" cy="1504950"/>
          </a:xfrm>
          <a:prstGeom prst="roundRect">
            <a:avLst>
              <a:gd name="adj" fmla="val 12658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886702" y="1422796"/>
            <a:ext cx="380990" cy="20240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524761" y="1857375"/>
            <a:ext cx="1104872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33333"/>
                </a:solidFill>
              </a:rPr>
              <a:t>Pente douce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39039" y="2219324"/>
            <a:ext cx="128584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espacées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038699" y="2886075"/>
            <a:ext cx="5000499" cy="3619499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5552936" y="6743700"/>
            <a:ext cx="5972025" cy="1152524"/>
          </a:xfrm>
          <a:prstGeom prst="roundRect">
            <a:avLst>
              <a:gd name="adj" fmla="val 16528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791055" y="7033054"/>
            <a:ext cx="209544" cy="164241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143471" y="6981824"/>
            <a:ext cx="4333766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Calcul du dénivelé: </a:t>
            </a:r>
            <a:r>
              <a:rPr sz="1196" b="1">
                <a:solidFill>
                  <a:srgbClr val="3A6EA5"/>
                </a:solidFill>
              </a:rPr>
              <a:t>nombre de courbes × équidistance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791055" y="7428470"/>
            <a:ext cx="209544" cy="19255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143471" y="7391399"/>
            <a:ext cx="505764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Essentiel pour planifier des randonnées adaptées à votre niveau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733" y="7962899"/>
            <a:ext cx="2819329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757575"/>
                </a:solidFill>
              </a:rPr>
              <a:t>Courbes de niveau : Lecture et repérage des pentes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3A6EA5"/>
                </a:solidFill>
              </a:rPr>
              <a:t>Visualisation 3D du relief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76298" y="1371600"/>
            <a:ext cx="4314717" cy="32385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666733" y="4838699"/>
            <a:ext cx="5143371" cy="1485900"/>
          </a:xfrm>
          <a:prstGeom prst="roundRect">
            <a:avLst>
              <a:gd name="adj" fmla="val 1282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2887" y="5114925"/>
            <a:ext cx="172523" cy="22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28694" y="5076825"/>
            <a:ext cx="2409764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3A6EA5"/>
                </a:solidFill>
              </a:rPr>
              <a:t>Transformation 2D → 3D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4852" y="5514975"/>
            <a:ext cx="4667133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courbes de niveau permettent de </a:t>
            </a:r>
            <a:r>
              <a:rPr sz="1196" b="1">
                <a:solidFill>
                  <a:srgbClr val="E57373"/>
                </a:solidFill>
              </a:rPr>
              <a:t>reconstituer le relief</a:t>
            </a:r>
            <a:r>
              <a:rPr sz="1196" b="0">
                <a:solidFill>
                  <a:srgbClr val="333333"/>
                </a:solidFill>
              </a:rPr>
              <a:t> en trois dimensions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67353" y="1143000"/>
            <a:ext cx="3886102" cy="3000375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6095847" y="4381499"/>
            <a:ext cx="5429114" cy="2362199"/>
          </a:xfrm>
          <a:prstGeom prst="roundRect">
            <a:avLst>
              <a:gd name="adj" fmla="val 8064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33966" y="4662358"/>
            <a:ext cx="209544" cy="18123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86382" y="4619625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logiciels SIG</a:t>
            </a:r>
            <a:r>
              <a:rPr sz="1196" b="0">
                <a:solidFill>
                  <a:srgbClr val="333333"/>
                </a:solidFill>
              </a:rPr>
              <a:t> transforment les courbes de niveau en modèles numériques de terrain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33966" y="5369783"/>
            <a:ext cx="209544" cy="11893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86382" y="5295899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L'espacement des courbes détermine directement l'</a:t>
            </a:r>
            <a:r>
              <a:rPr sz="1196" b="1">
                <a:solidFill>
                  <a:srgbClr val="E57373"/>
                </a:solidFill>
              </a:rPr>
              <a:t>inclinaison</a:t>
            </a:r>
            <a:r>
              <a:rPr sz="1196" b="0">
                <a:solidFill>
                  <a:srgbClr val="333333"/>
                </a:solidFill>
              </a:rPr>
              <a:t> des pentes en 3D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33966" y="6029067"/>
            <a:ext cx="209544" cy="1529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686382" y="5972175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Permet de </a:t>
            </a:r>
            <a:r>
              <a:rPr sz="1196" b="1">
                <a:solidFill>
                  <a:srgbClr val="E57373"/>
                </a:solidFill>
              </a:rPr>
              <a:t>visualiser</a:t>
            </a:r>
            <a:r>
              <a:rPr sz="1196" b="0">
                <a:solidFill>
                  <a:srgbClr val="333333"/>
                </a:solidFill>
              </a:rPr>
              <a:t> le profil d'un itinéraire avant de l'entreprendre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6733" y="6810374"/>
            <a:ext cx="2819329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757575"/>
                </a:solidFill>
              </a:rPr>
              <a:t>Courbes de niveau : Lecture et repérage des pentes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3A6EA5"/>
                </a:solidFill>
              </a:rPr>
              <a:t>Détermination de la direction des pentes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5143371" cy="2762249"/>
          </a:xfrm>
          <a:prstGeom prst="roundRect">
            <a:avLst>
              <a:gd name="adj" fmla="val 689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53975" y="1381124"/>
            <a:ext cx="4045124" cy="342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38719" y="1381124"/>
            <a:ext cx="971525" cy="5905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3A6EA5"/>
                </a:solidFill>
              </a:rPr>
              <a:t>Chiffres d'altitude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38719" y="2066924"/>
            <a:ext cx="971525" cy="16002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 </a:t>
            </a:r>
            <a:r>
              <a:rPr sz="1196" b="1">
                <a:solidFill>
                  <a:srgbClr val="E57373"/>
                </a:solidFill>
              </a:rPr>
              <a:t>haut des chiffres</a:t>
            </a:r>
            <a:r>
              <a:rPr sz="1196" b="0">
                <a:solidFill>
                  <a:srgbClr val="333333"/>
                </a:solidFill>
              </a:rPr>
              <a:t> pointe vers le sommet (vers l'amont)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6733" y="4095749"/>
            <a:ext cx="5143371" cy="1400175"/>
          </a:xfrm>
          <a:prstGeom prst="roundRect">
            <a:avLst>
              <a:gd name="adj" fmla="val 1360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4419600"/>
            <a:ext cx="342891" cy="1714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38239" y="4333875"/>
            <a:ext cx="413374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3A6EA5"/>
                </a:solidFill>
              </a:rPr>
              <a:t>Cours d'eau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38239" y="4724399"/>
            <a:ext cx="4133746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rivières et ruisseaux </a:t>
            </a:r>
            <a:r>
              <a:rPr sz="1196" b="1">
                <a:solidFill>
                  <a:srgbClr val="E57373"/>
                </a:solidFill>
              </a:rPr>
              <a:t>coulent toujours vers le bas</a:t>
            </a:r>
            <a:r>
              <a:rPr sz="1196" b="0">
                <a:solidFill>
                  <a:srgbClr val="333333"/>
                </a:solidFill>
              </a:rPr>
              <a:t> des vallées 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6733" y="5686425"/>
            <a:ext cx="5143371" cy="1400175"/>
          </a:xfrm>
          <a:prstGeom prst="roundRect">
            <a:avLst>
              <a:gd name="adj" fmla="val 13605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5989582"/>
            <a:ext cx="342891" cy="21283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38239" y="5924549"/>
            <a:ext cx="413374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3A6EA5"/>
                </a:solidFill>
              </a:rPr>
              <a:t>Points cotés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38239" y="6315075"/>
            <a:ext cx="4133746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Comparer deux points d'altitude pour déterminer la direction de la pente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24541" y="1390650"/>
            <a:ext cx="2962200" cy="3047999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6095847" y="4667249"/>
            <a:ext cx="5429114" cy="2362199"/>
          </a:xfrm>
          <a:prstGeom prst="roundRect">
            <a:avLst>
              <a:gd name="adj" fmla="val 8064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33966" y="4948108"/>
            <a:ext cx="209544" cy="18123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686382" y="4905375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flèches sur les dépressions</a:t>
            </a:r>
            <a:r>
              <a:rPr sz="1196" b="0">
                <a:solidFill>
                  <a:srgbClr val="333333"/>
                </a:solidFill>
              </a:rPr>
              <a:t> pointent vers le centre (le point le plus bas) 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33966" y="5655533"/>
            <a:ext cx="209544" cy="11893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686382" y="5581649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formations en V</a:t>
            </a:r>
            <a:r>
              <a:rPr sz="1196" b="0">
                <a:solidFill>
                  <a:srgbClr val="333333"/>
                </a:solidFill>
              </a:rPr>
              <a:t> des courbes indiquent des vallées, avec le sommet du V pointant vers l'amont 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333966" y="6331808"/>
            <a:ext cx="209544" cy="11893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686382" y="6257925"/>
            <a:ext cx="4600459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lacs et étangs</a:t>
            </a:r>
            <a:r>
              <a:rPr sz="1196" b="0">
                <a:solidFill>
                  <a:srgbClr val="333333"/>
                </a:solidFill>
              </a:rPr>
              <a:t> se trouvent généralement dans les zones les plus basses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6733" y="7343775"/>
            <a:ext cx="2819329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757575"/>
                </a:solidFill>
              </a:rPr>
              <a:t>Courbes de niveau : Lecture et repérage des pentes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3A6EA5"/>
                </a:solidFill>
              </a:rPr>
              <a:t>Identification des reliefs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2476438" cy="1952624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33506" y="1413312"/>
            <a:ext cx="342891" cy="1832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1545" y="1819275"/>
            <a:ext cx="146681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A6EA5"/>
                </a:solidFill>
              </a:rPr>
              <a:t>Colline/Sommet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228" y="2181225"/>
            <a:ext cx="2095447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</a:t>
            </a:r>
            <a:r>
              <a:rPr sz="1076" b="1">
                <a:solidFill>
                  <a:srgbClr val="E57373"/>
                </a:solidFill>
              </a:rPr>
              <a:t>circulaires</a:t>
            </a:r>
            <a:r>
              <a:rPr sz="1076" b="0">
                <a:solidFill>
                  <a:srgbClr val="333333"/>
                </a:solidFill>
              </a:rPr>
              <a:t> concentriques, point le plus élevé au centre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3666" y="1143000"/>
            <a:ext cx="2476438" cy="1952624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0439" y="1419225"/>
            <a:ext cx="342891" cy="1714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05192" y="1819275"/>
            <a:ext cx="542911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A6EA5"/>
                </a:solidFill>
              </a:rPr>
              <a:t>Vallée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24161" y="2181225"/>
            <a:ext cx="209544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en </a:t>
            </a:r>
            <a:r>
              <a:rPr sz="1076" b="1">
                <a:solidFill>
                  <a:srgbClr val="E57373"/>
                </a:solidFill>
              </a:rPr>
              <a:t>V</a:t>
            </a:r>
            <a:r>
              <a:rPr sz="1076" b="0">
                <a:solidFill>
                  <a:srgbClr val="333333"/>
                </a:solidFill>
              </a:rPr>
              <a:t> pointant vers l'amont (vers le sommet)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66733" y="3286125"/>
            <a:ext cx="2476438" cy="1952624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33506" y="3556437"/>
            <a:ext cx="342891" cy="18327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666833" y="3962399"/>
            <a:ext cx="476238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A6EA5"/>
                </a:solidFill>
              </a:rPr>
              <a:t>Crête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7228" y="4324349"/>
            <a:ext cx="209544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en </a:t>
            </a:r>
            <a:r>
              <a:rPr sz="1076" b="1">
                <a:solidFill>
                  <a:srgbClr val="E57373"/>
                </a:solidFill>
              </a:rPr>
              <a:t>V</a:t>
            </a:r>
            <a:r>
              <a:rPr sz="1076" b="0">
                <a:solidFill>
                  <a:srgbClr val="333333"/>
                </a:solidFill>
              </a:rPr>
              <a:t> pointant vers l'aval (vers le bas)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3666" y="3286125"/>
            <a:ext cx="2476438" cy="1952624"/>
          </a:xfrm>
          <a:prstGeom prst="roundRect">
            <a:avLst>
              <a:gd name="adj" fmla="val 9756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0439" y="3503229"/>
            <a:ext cx="342891" cy="28969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067073" y="3962399"/>
            <a:ext cx="1009624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3A6EA5"/>
                </a:solidFill>
              </a:rPr>
              <a:t>Dépression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24161" y="4324349"/>
            <a:ext cx="2095447" cy="7239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Courbes circulaires avec </a:t>
            </a:r>
            <a:r>
              <a:rPr sz="1076" b="1">
                <a:solidFill>
                  <a:srgbClr val="E57373"/>
                </a:solidFill>
              </a:rPr>
              <a:t>flèches</a:t>
            </a:r>
            <a:r>
              <a:rPr sz="1076" b="0">
                <a:solidFill>
                  <a:srgbClr val="333333"/>
                </a:solidFill>
              </a:rPr>
              <a:t> pointant vers le centre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5419725"/>
            <a:ext cx="5143371" cy="1685925"/>
          </a:xfrm>
          <a:prstGeom prst="roundRect">
            <a:avLst>
              <a:gd name="adj" fmla="val 11299"/>
            </a:avLst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5700583"/>
            <a:ext cx="209544" cy="18123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257268" y="5657850"/>
            <a:ext cx="4314717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lignes de crête</a:t>
            </a:r>
            <a:r>
              <a:rPr sz="1196" b="0">
                <a:solidFill>
                  <a:srgbClr val="333333"/>
                </a:solidFill>
              </a:rPr>
              <a:t> séparent les bassins versants adjacents 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6376858"/>
            <a:ext cx="209544" cy="18123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257268" y="6334125"/>
            <a:ext cx="4314717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333333"/>
                </a:solidFill>
              </a:rPr>
              <a:t> Les </a:t>
            </a:r>
            <a:r>
              <a:rPr sz="1196" b="1">
                <a:solidFill>
                  <a:srgbClr val="E57373"/>
                </a:solidFill>
              </a:rPr>
              <a:t>sommets</a:t>
            </a:r>
            <a:r>
              <a:rPr sz="1196" b="0">
                <a:solidFill>
                  <a:srgbClr val="333333"/>
                </a:solidFill>
              </a:rPr>
              <a:t> sont indiqués par des points cotés ou des triangles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095847" y="1657350"/>
            <a:ext cx="5429114" cy="2095499"/>
          </a:xfrm>
          <a:prstGeom prst="round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Rounded Rectangle 24"/>
          <p:cNvSpPr/>
          <p:nvPr/>
        </p:nvSpPr>
        <p:spPr>
          <a:xfrm>
            <a:off x="6191095" y="3990974"/>
            <a:ext cx="5238619" cy="2362199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66733" y="7172325"/>
            <a:ext cx="2819329" cy="1714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37" b="0">
                <a:solidFill>
                  <a:srgbClr val="757575"/>
                </a:solidFill>
              </a:rPr>
              <a:t>Courbes de niveau : Lecture et repérage des pentes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450</Words>
  <Application>Microsoft Office PowerPoint</Application>
  <PresentationFormat>Grand écran</PresentationFormat>
  <Paragraphs>59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user</dc:creator>
  <cp:keywords/>
  <dc:description>generated using python-pptx</dc:description>
  <cp:lastModifiedBy>Compte Microsoft</cp:lastModifiedBy>
  <cp:revision>2</cp:revision>
  <dcterms:created xsi:type="dcterms:W3CDTF">2013-01-27T09:14:16Z</dcterms:created>
  <dcterms:modified xsi:type="dcterms:W3CDTF">2025-11-26T09:15:43Z</dcterms:modified>
  <cp:category/>
</cp:coreProperties>
</file>