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34" r:id="rId1"/>
  </p:sldMasterIdLst>
  <p:notesMasterIdLst>
    <p:notesMasterId r:id="rId53"/>
  </p:notesMasterIdLst>
  <p:sldIdLst>
    <p:sldId id="256" r:id="rId2"/>
    <p:sldId id="465" r:id="rId3"/>
    <p:sldId id="411" r:id="rId4"/>
    <p:sldId id="413" r:id="rId5"/>
    <p:sldId id="414" r:id="rId6"/>
    <p:sldId id="415" r:id="rId7"/>
    <p:sldId id="417" r:id="rId8"/>
    <p:sldId id="418" r:id="rId9"/>
    <p:sldId id="419" r:id="rId10"/>
    <p:sldId id="421" r:id="rId11"/>
    <p:sldId id="422" r:id="rId12"/>
    <p:sldId id="423" r:id="rId13"/>
    <p:sldId id="424" r:id="rId14"/>
    <p:sldId id="425" r:id="rId15"/>
    <p:sldId id="432" r:id="rId16"/>
    <p:sldId id="433" r:id="rId17"/>
    <p:sldId id="434" r:id="rId18"/>
    <p:sldId id="435" r:id="rId19"/>
    <p:sldId id="436" r:id="rId20"/>
    <p:sldId id="426" r:id="rId21"/>
    <p:sldId id="427" r:id="rId22"/>
    <p:sldId id="428" r:id="rId23"/>
    <p:sldId id="429" r:id="rId24"/>
    <p:sldId id="430" r:id="rId25"/>
    <p:sldId id="431" r:id="rId26"/>
    <p:sldId id="409" r:id="rId27"/>
    <p:sldId id="410" r:id="rId28"/>
    <p:sldId id="437" r:id="rId29"/>
    <p:sldId id="438" r:id="rId30"/>
    <p:sldId id="439" r:id="rId31"/>
    <p:sldId id="440" r:id="rId32"/>
    <p:sldId id="441" r:id="rId33"/>
    <p:sldId id="452" r:id="rId34"/>
    <p:sldId id="442" r:id="rId35"/>
    <p:sldId id="453" r:id="rId36"/>
    <p:sldId id="443" r:id="rId37"/>
    <p:sldId id="454" r:id="rId38"/>
    <p:sldId id="444" r:id="rId39"/>
    <p:sldId id="455" r:id="rId40"/>
    <p:sldId id="445" r:id="rId41"/>
    <p:sldId id="456" r:id="rId42"/>
    <p:sldId id="446" r:id="rId43"/>
    <p:sldId id="457" r:id="rId44"/>
    <p:sldId id="447" r:id="rId45"/>
    <p:sldId id="458" r:id="rId46"/>
    <p:sldId id="448" r:id="rId47"/>
    <p:sldId id="459" r:id="rId48"/>
    <p:sldId id="449" r:id="rId49"/>
    <p:sldId id="450" r:id="rId50"/>
    <p:sldId id="451" r:id="rId51"/>
    <p:sldId id="490" r:id="rId5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0" autoAdjust="0"/>
    <p:restoredTop sz="95699" autoAdjust="0"/>
  </p:normalViewPr>
  <p:slideViewPr>
    <p:cSldViewPr>
      <p:cViewPr>
        <p:scale>
          <a:sx n="80" d="100"/>
          <a:sy n="80" d="100"/>
        </p:scale>
        <p:origin x="-10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2F478C-FCC1-424F-8C21-4150F86E11E3}" type="datetimeFigureOut">
              <a:rPr lang="fr-FR"/>
              <a:pPr>
                <a:defRPr/>
              </a:pPr>
              <a:t>21/04/2020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A32EAD-D54F-4973-88AF-11273FB56B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E6C1AD-D23D-4F02-8358-E29EEACEED54}" type="slidenum">
              <a:rPr lang="fr-FR" altLang="fr-FR" smtClean="0"/>
              <a:pPr/>
              <a:t>31</a:t>
            </a:fld>
            <a:endParaRPr lang="fr-FR" altLang="fr-FR" smtClean="0"/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Biotempératures: échelle non linéaire pour tenir compte de l’influence réelle sur les organismes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BB47-91DE-43EC-BAE4-6F57C4EE6B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med">
    <p:split orient="vert"/>
    <p:sndAc>
      <p:stSnd loop="1"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B603-F2FF-4193-81A7-A2E65A51A9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med">
    <p:split orient="vert"/>
    <p:sndAc>
      <p:stSnd loop="1"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60FF-54F2-4C87-A690-5AD52696BB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med">
    <p:split orient="vert"/>
    <p:sndAc>
      <p:stSnd loop="1"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A1C9-7F07-4E42-B1BB-A6B0C3E68E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med">
    <p:split orient="vert"/>
    <p:sndAc>
      <p:stSnd loop="1"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32B2-A8EF-4398-91F0-2F4E2637FAB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  <p:sndAc>
      <p:stSnd loop="1"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B6077-9D28-4063-8697-F14CBB9D9A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med">
    <p:split orient="vert"/>
    <p:sndAc>
      <p:stSnd loop="1"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4825-B188-4B90-80EC-EC40775FD5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med">
    <p:split orient="vert"/>
    <p:sndAc>
      <p:stSnd loop="1"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8B27-0A7E-4B8F-9731-4ED090B67C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med">
    <p:split orient="vert"/>
    <p:sndAc>
      <p:stSnd loop="1"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918F-E557-4F0B-9625-B2320039CA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med">
    <p:split orient="vert"/>
    <p:sndAc>
      <p:stSnd loop="1"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9EDD-894E-4070-8C86-B159366CE14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med">
    <p:split orient="vert"/>
    <p:sndAc>
      <p:stSnd loop="1"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1F84-F154-4AAA-9E8B-744E7253A0B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med">
    <p:split orient="vert"/>
    <p:sndAc>
      <p:stSnd loop="1"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75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E18AAA4-3C8D-4906-B9EE-53632FEFD3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51" r:id="rId3"/>
    <p:sldLayoutId id="2147485043" r:id="rId4"/>
    <p:sldLayoutId id="2147485044" r:id="rId5"/>
    <p:sldLayoutId id="2147485045" r:id="rId6"/>
    <p:sldLayoutId id="2147485046" r:id="rId7"/>
    <p:sldLayoutId id="2147485047" r:id="rId8"/>
    <p:sldLayoutId id="2147485048" r:id="rId9"/>
    <p:sldLayoutId id="2147485049" r:id="rId10"/>
    <p:sldLayoutId id="2147485050" r:id="rId11"/>
  </p:sldLayoutIdLst>
  <p:transition spd="med">
    <p:split orient="vert"/>
    <p:sndAc>
      <p:stSnd loop="1">
        <p:snd r:embed="rId13" name="wind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wmf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j.skipper.free.fr/galerie_photos/ete_pages_photos/page_ete_etang-5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www.dratkinsdietplan.info/gfx/aboutfoodnutritiondi/glucose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fotooizo.free.fr/images/sauterelle.jpg" TargetMode="External"/><Relationship Id="rId7" Type="http://schemas.openxmlformats.org/officeDocument/2006/relationships/hyperlink" Target="http://www.ugcs.caltech.edu/~miles/trip/Lio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://www.nps.gov/archive/wica/images/Bison_Calf-188.jpg" TargetMode="Externa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wmf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9.gif"/><Relationship Id="rId4" Type="http://schemas.openxmlformats.org/officeDocument/2006/relationships/image" Target="../media/image11.jpeg"/><Relationship Id="rId9" Type="http://schemas.openxmlformats.org/officeDocument/2006/relationships/image" Target="../media/image15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copies.com/DOSSIERS/Magazine/Articles/JMC-Guide-2/P5.htm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://www.microscopies.com/DOSSIERS/Magazine/Articles/JMC-Guide-2/P7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copies.com/DOSSIERS/Magazine/Articles/JMC-Guide-2/P6.htm" TargetMode="External"/><Relationship Id="rId5" Type="http://schemas.openxmlformats.org/officeDocument/2006/relationships/image" Target="../media/image22.jpeg"/><Relationship Id="rId10" Type="http://schemas.openxmlformats.org/officeDocument/2006/relationships/hyperlink" Target="http://www.ifremer.fr/envlit/photos/Archive/200208/photo40_2.htm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457200"/>
            <a:ext cx="8215312" cy="2251075"/>
          </a:xfrm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4000" dirty="0" smtClean="0">
                <a:solidFill>
                  <a:schemeClr val="bg1"/>
                </a:solidFill>
              </a:rPr>
              <a:t>MATIERE:ECOLOGIE GENERALE </a:t>
            </a:r>
            <a:r>
              <a:rPr lang="fr-FR" altLang="fr-FR" sz="5400" dirty="0" smtClean="0">
                <a:solidFill>
                  <a:schemeClr val="bg1"/>
                </a:solidFill>
              </a:rPr>
              <a:t/>
            </a:r>
            <a:br>
              <a:rPr lang="fr-FR" altLang="fr-FR" sz="5400" dirty="0" smtClean="0">
                <a:solidFill>
                  <a:schemeClr val="bg1"/>
                </a:solidFill>
              </a:rPr>
            </a:br>
            <a:r>
              <a:rPr lang="fr-FR" altLang="fr-FR" sz="3600" dirty="0" smtClean="0">
                <a:solidFill>
                  <a:schemeClr val="bg1"/>
                </a:solidFill>
              </a:rPr>
              <a:t> </a:t>
            </a:r>
            <a:r>
              <a:rPr lang="fr-FR" altLang="fr-FR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fr-FR" altLang="fr-FR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fr-FR" altLang="fr-FR" sz="20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19400"/>
            <a:ext cx="8291513" cy="3538538"/>
          </a:xfrm>
          <a:solidFill>
            <a:schemeClr val="accent1"/>
          </a:solidFill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altLang="fr-F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Domaine: SNV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altLang="fr-F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Filière: Écologie et Environnement  </a:t>
            </a:r>
            <a:r>
              <a:rPr lang="fr-FR" altLang="fr-FR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crédits:8 coefficient:4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altLang="fr-FR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Filières: Sciences Biologiques Sciences agronomiques, Hydrologie continentale et marine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crédits:2 coefficient:2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48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60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6000" dirty="0" smtClean="0">
                <a:solidFill>
                  <a:schemeClr val="bg1"/>
                </a:solidFill>
              </a:rPr>
              <a:t>M. ABOURA </a:t>
            </a:r>
            <a:r>
              <a:rPr lang="fr-FR" sz="6000" dirty="0" err="1" smtClean="0">
                <a:solidFill>
                  <a:schemeClr val="bg1"/>
                </a:solidFill>
              </a:rPr>
              <a:t>Rédda</a:t>
            </a:r>
            <a:r>
              <a:rPr lang="fr-FR" sz="6000" dirty="0" smtClean="0">
                <a:solidFill>
                  <a:schemeClr val="bg1"/>
                </a:solidFill>
              </a:rPr>
              <a:t> </a:t>
            </a:r>
            <a:r>
              <a:rPr lang="fr-FR" sz="4800" dirty="0" smtClean="0">
                <a:solidFill>
                  <a:schemeClr val="bg1"/>
                </a:solidFill>
              </a:rPr>
              <a:t>                </a:t>
            </a:r>
            <a:endParaRPr lang="fr-FR" sz="48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fr-FR" sz="44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48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48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altLang="fr-FR" sz="48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altLang="fr-FR" sz="4800" dirty="0" smtClean="0">
                <a:solidFill>
                  <a:schemeClr val="bg1"/>
                </a:solidFill>
              </a:rPr>
              <a:t>ANNEE 2019--2020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9113"/>
          </a:xfrm>
          <a:solidFill>
            <a:srgbClr val="D6E7A3"/>
          </a:solidFill>
        </p:spPr>
        <p:txBody>
          <a:bodyPr>
            <a:spAutoFit/>
          </a:bodyPr>
          <a:lstStyle/>
          <a:p>
            <a:pPr marL="609600" indent="-609600" algn="ctr" defTabSz="673100" eaLnBrk="1" hangingPunct="1">
              <a:buFontTx/>
              <a:buNone/>
            </a:pPr>
            <a:r>
              <a:rPr kumimoji="1" lang="fr-FR" altLang="fr-FR" dirty="0" smtClean="0">
                <a:solidFill>
                  <a:schemeClr val="bg1"/>
                </a:solidFill>
              </a:rPr>
              <a:t>Les paramètres du flux d’énergie dans l’écosystème</a:t>
            </a:r>
          </a:p>
        </p:txBody>
      </p:sp>
      <p:sp>
        <p:nvSpPr>
          <p:cNvPr id="696325" name="AutoShape 5"/>
          <p:cNvSpPr>
            <a:spLocks noChangeArrowheads="1"/>
          </p:cNvSpPr>
          <p:nvPr/>
        </p:nvSpPr>
        <p:spPr bwMode="auto">
          <a:xfrm>
            <a:off x="3138488" y="3055938"/>
            <a:ext cx="658812" cy="4762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6326" name="AutoShape 6"/>
          <p:cNvSpPr>
            <a:spLocks noChangeArrowheads="1"/>
          </p:cNvSpPr>
          <p:nvPr/>
        </p:nvSpPr>
        <p:spPr bwMode="auto">
          <a:xfrm>
            <a:off x="6850063" y="3055938"/>
            <a:ext cx="455612" cy="2730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0229" name="Line 19"/>
          <p:cNvSpPr>
            <a:spLocks noChangeShapeType="1"/>
          </p:cNvSpPr>
          <p:nvPr/>
        </p:nvSpPr>
        <p:spPr bwMode="auto">
          <a:xfrm>
            <a:off x="3186113" y="4418013"/>
            <a:ext cx="550862" cy="57150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0230" name="Line 20"/>
          <p:cNvSpPr>
            <a:spLocks noChangeShapeType="1"/>
          </p:cNvSpPr>
          <p:nvPr/>
        </p:nvSpPr>
        <p:spPr bwMode="auto">
          <a:xfrm flipH="1">
            <a:off x="4664075" y="3883025"/>
            <a:ext cx="28575" cy="104140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0231" name="Line 21"/>
          <p:cNvSpPr>
            <a:spLocks noChangeShapeType="1"/>
          </p:cNvSpPr>
          <p:nvPr/>
        </p:nvSpPr>
        <p:spPr bwMode="auto">
          <a:xfrm flipH="1">
            <a:off x="5394325" y="4105275"/>
            <a:ext cx="776288" cy="828675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342" name="AutoShape 22"/>
          <p:cNvSpPr>
            <a:spLocks noChangeArrowheads="1"/>
          </p:cNvSpPr>
          <p:nvPr/>
        </p:nvSpPr>
        <p:spPr bwMode="auto">
          <a:xfrm>
            <a:off x="5113338" y="3070225"/>
            <a:ext cx="633412" cy="3492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0233" name="Line 23"/>
          <p:cNvSpPr>
            <a:spLocks noChangeShapeType="1"/>
          </p:cNvSpPr>
          <p:nvPr/>
        </p:nvSpPr>
        <p:spPr bwMode="auto">
          <a:xfrm flipH="1">
            <a:off x="6169025" y="4219575"/>
            <a:ext cx="1117600" cy="93980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0234" name="Rectangle 35"/>
          <p:cNvSpPr>
            <a:spLocks noChangeArrowheads="1"/>
          </p:cNvSpPr>
          <p:nvPr/>
        </p:nvSpPr>
        <p:spPr bwMode="auto">
          <a:xfrm>
            <a:off x="0" y="808038"/>
            <a:ext cx="8496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2000" indent="-762000"/>
            <a:r>
              <a:rPr lang="fr-CA" altLang="fr-FR" sz="2800" dirty="0">
                <a:solidFill>
                  <a:schemeClr val="bg1"/>
                </a:solidFill>
              </a:rPr>
              <a:t>A-</a:t>
            </a:r>
            <a:r>
              <a:rPr lang="fr-CA" altLang="fr-FR" sz="2800" dirty="0"/>
              <a:t>	</a:t>
            </a:r>
            <a:r>
              <a:rPr lang="fr-CA" altLang="fr-FR" sz="2800" dirty="0">
                <a:solidFill>
                  <a:schemeClr val="bg1"/>
                </a:solidFill>
              </a:rPr>
              <a:t>Le flux d’énergie est le transfert de l'énergie d'un niveau trophique à l'autre dans l’écosystème</a:t>
            </a:r>
            <a:r>
              <a:rPr lang="fr-CA" altLang="fr-FR" sz="2800" dirty="0"/>
              <a:t>.</a:t>
            </a:r>
            <a:endParaRPr lang="fr-FR" altLang="fr-FR" sz="2800" dirty="0"/>
          </a:p>
        </p:txBody>
      </p:sp>
      <p:sp>
        <p:nvSpPr>
          <p:cNvPr id="696361" name="AutoShape 41"/>
          <p:cNvSpPr>
            <a:spLocks noChangeArrowheads="1"/>
          </p:cNvSpPr>
          <p:nvPr/>
        </p:nvSpPr>
        <p:spPr bwMode="auto">
          <a:xfrm>
            <a:off x="1173163" y="2954338"/>
            <a:ext cx="658812" cy="7429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0236" name="Picture 42" descr="&#10;renard002.gif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8350" y="2325688"/>
            <a:ext cx="22415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7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7350"/>
            <a:ext cx="80168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8" name="Picture 48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1750" y="5670550"/>
            <a:ext cx="1358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9" name="Picture 49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9950" y="5461000"/>
            <a:ext cx="927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40" name="Picture 50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2844800"/>
            <a:ext cx="736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41" name="Picture 51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6050" y="2971800"/>
            <a:ext cx="95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42" name="Picture 52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55800" y="2520950"/>
            <a:ext cx="1092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6"/>
          <p:cNvSpPr>
            <a:spLocks noChangeArrowheads="1"/>
          </p:cNvSpPr>
          <p:nvPr/>
        </p:nvSpPr>
        <p:spPr bwMode="auto">
          <a:xfrm>
            <a:off x="2484438" y="6375400"/>
            <a:ext cx="14430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>
                <a:solidFill>
                  <a:schemeClr val="tx2"/>
                </a:solidFill>
                <a:hlinkClick r:id="rId3"/>
              </a:rPr>
              <a:t>Source</a:t>
            </a:r>
            <a:endParaRPr lang="fr-FR" altLang="fr-FR">
              <a:solidFill>
                <a:schemeClr val="tx2"/>
              </a:solidFill>
            </a:endParaRPr>
          </a:p>
        </p:txBody>
      </p:sp>
      <p:sp>
        <p:nvSpPr>
          <p:cNvPr id="181251" name="Rectangle 17"/>
          <p:cNvSpPr>
            <a:spLocks noChangeArrowheads="1"/>
          </p:cNvSpPr>
          <p:nvPr/>
        </p:nvSpPr>
        <p:spPr bwMode="auto">
          <a:xfrm>
            <a:off x="7143750" y="2114550"/>
            <a:ext cx="2000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800">
                <a:hlinkClick r:id="rId4"/>
              </a:rPr>
              <a:t>Glucose</a:t>
            </a:r>
            <a:endParaRPr lang="fr-FR" altLang="fr-FR" sz="2800"/>
          </a:p>
        </p:txBody>
      </p:sp>
      <p:sp>
        <p:nvSpPr>
          <p:cNvPr id="181252" name="Rectangle 18"/>
          <p:cNvSpPr>
            <a:spLocks noChangeArrowheads="1"/>
          </p:cNvSpPr>
          <p:nvPr/>
        </p:nvSpPr>
        <p:spPr bwMode="auto">
          <a:xfrm>
            <a:off x="214313" y="3670300"/>
            <a:ext cx="37147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0">
              <a:lnSpc>
                <a:spcPct val="90000"/>
              </a:lnSpc>
            </a:pPr>
            <a:r>
              <a:rPr lang="fr-CA" altLang="fr-FR" sz="2800" dirty="0">
                <a:solidFill>
                  <a:srgbClr val="FF0000"/>
                </a:solidFill>
              </a:rPr>
              <a:t>Une exception</a:t>
            </a:r>
            <a:br>
              <a:rPr lang="fr-CA" altLang="fr-FR" sz="2800" dirty="0">
                <a:solidFill>
                  <a:srgbClr val="FF0000"/>
                </a:solidFill>
              </a:rPr>
            </a:br>
            <a:r>
              <a:rPr lang="fr-CA" altLang="fr-FR" sz="2800" dirty="0">
                <a:solidFill>
                  <a:schemeClr val="bg1"/>
                </a:solidFill>
              </a:rPr>
              <a:t>Les écosystèmes marins des grands fonds sont alimentés par l’énergie tirée de l’oxydation de certaines substances minérales </a:t>
            </a:r>
            <a:r>
              <a:rPr lang="fr-CA" altLang="fr-FR" sz="2800" dirty="0">
                <a:solidFill>
                  <a:schemeClr val="bg1"/>
                </a:solidFill>
                <a:sym typeface="Arial Narrow" pitchFamily="34" charset="0"/>
              </a:rPr>
              <a:t>(</a:t>
            </a:r>
            <a:r>
              <a:rPr lang="fr-CA" altLang="fr-FR" sz="2800" dirty="0">
                <a:solidFill>
                  <a:schemeClr val="bg1"/>
                </a:solidFill>
              </a:rPr>
              <a:t>chimiosynthèse)</a:t>
            </a:r>
            <a:r>
              <a:rPr lang="fr-CA" altLang="fr-FR" sz="2800" dirty="0"/>
              <a:t>.</a:t>
            </a:r>
            <a:endParaRPr lang="fr-FR" altLang="fr-FR" sz="2800" dirty="0"/>
          </a:p>
        </p:txBody>
      </p:sp>
      <p:sp>
        <p:nvSpPr>
          <p:cNvPr id="181253" name="Rectangle 19"/>
          <p:cNvSpPr>
            <a:spLocks noChangeArrowheads="1"/>
          </p:cNvSpPr>
          <p:nvPr/>
        </p:nvSpPr>
        <p:spPr bwMode="auto">
          <a:xfrm>
            <a:off x="0" y="0"/>
            <a:ext cx="5400675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2000" indent="-762000">
              <a:lnSpc>
                <a:spcPct val="90000"/>
              </a:lnSpc>
            </a:pPr>
            <a:r>
              <a:rPr lang="fr-CA" altLang="fr-FR" sz="2800" dirty="0">
                <a:solidFill>
                  <a:schemeClr val="bg1"/>
                </a:solidFill>
              </a:rPr>
              <a:t>B-</a:t>
            </a:r>
            <a:r>
              <a:rPr lang="fr-CA" altLang="fr-FR" sz="2800" dirty="0"/>
              <a:t>	</a:t>
            </a:r>
            <a:r>
              <a:rPr lang="fr-CA" altLang="fr-FR" sz="2800" dirty="0">
                <a:solidFill>
                  <a:schemeClr val="bg1"/>
                </a:solidFill>
              </a:rPr>
              <a:t>Le rôle de l'énergie est </a:t>
            </a:r>
            <a:r>
              <a:rPr lang="fr-CA" altLang="fr-FR" sz="2800" dirty="0" smtClean="0">
                <a:solidFill>
                  <a:schemeClr val="bg1"/>
                </a:solidFill>
              </a:rPr>
              <a:t>de transformer </a:t>
            </a:r>
            <a:r>
              <a:rPr lang="fr-CA" altLang="fr-FR" sz="2800" dirty="0">
                <a:solidFill>
                  <a:schemeClr val="bg1"/>
                </a:solidFill>
              </a:rPr>
              <a:t>la matière minérale en matière organique en fournissant l’énergie des liaisons chimiques entre les atomes.</a:t>
            </a:r>
            <a:endParaRPr lang="fr-FR" altLang="fr-FR" sz="2800" dirty="0">
              <a:solidFill>
                <a:schemeClr val="bg1"/>
              </a:solidFill>
            </a:endParaRPr>
          </a:p>
        </p:txBody>
      </p:sp>
      <p:sp>
        <p:nvSpPr>
          <p:cNvPr id="181254" name="Rectangle 20"/>
          <p:cNvSpPr>
            <a:spLocks noChangeArrowheads="1"/>
          </p:cNvSpPr>
          <p:nvPr/>
        </p:nvSpPr>
        <p:spPr bwMode="auto">
          <a:xfrm>
            <a:off x="0" y="2527300"/>
            <a:ext cx="65309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2000" indent="-762000">
              <a:lnSpc>
                <a:spcPct val="90000"/>
              </a:lnSpc>
            </a:pPr>
            <a:r>
              <a:rPr lang="fr-CA" altLang="fr-FR" sz="2800" dirty="0">
                <a:solidFill>
                  <a:schemeClr val="bg1"/>
                </a:solidFill>
              </a:rPr>
              <a:t>C-</a:t>
            </a:r>
            <a:r>
              <a:rPr lang="fr-CA" altLang="fr-FR" sz="2800" dirty="0"/>
              <a:t>	</a:t>
            </a:r>
            <a:r>
              <a:rPr lang="fr-CA" altLang="fr-FR" sz="2800" dirty="0">
                <a:solidFill>
                  <a:schemeClr val="bg1"/>
                </a:solidFill>
              </a:rPr>
              <a:t>La source d’énergie des écosystèmes est généralement la lumière solaire</a:t>
            </a:r>
            <a:r>
              <a:rPr lang="fr-CA" altLang="fr-FR" sz="2800" dirty="0"/>
              <a:t>.</a:t>
            </a:r>
            <a:endParaRPr lang="fr-FR" altLang="fr-FR" sz="2800" dirty="0"/>
          </a:p>
        </p:txBody>
      </p:sp>
      <p:pic>
        <p:nvPicPr>
          <p:cNvPr id="181255" name="Picture 22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0"/>
            <a:ext cx="28575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6" name="Picture 24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3513" y="3479800"/>
            <a:ext cx="51704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42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4286250"/>
            <a:ext cx="504348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5" name="Rectangle 14"/>
          <p:cNvSpPr>
            <a:spLocks noChangeArrowheads="1"/>
          </p:cNvSpPr>
          <p:nvPr/>
        </p:nvSpPr>
        <p:spPr bwMode="auto">
          <a:xfrm>
            <a:off x="5575300" y="3551238"/>
            <a:ext cx="35687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lnSpc>
                <a:spcPct val="90000"/>
              </a:lnSpc>
              <a:buFont typeface="Arial Narrow" pitchFamily="34" charset="0"/>
              <a:buChar char="•"/>
            </a:pPr>
            <a:r>
              <a:rPr lang="fr-FR" altLang="fr-FR" dirty="0">
                <a:solidFill>
                  <a:schemeClr val="bg1"/>
                </a:solidFill>
              </a:rPr>
              <a:t>Spirogyre est éclairée par une lumière décomposée par un prisme. </a:t>
            </a:r>
          </a:p>
          <a:p>
            <a:pPr marL="190500" indent="-190500">
              <a:lnSpc>
                <a:spcPct val="90000"/>
              </a:lnSpc>
              <a:buFont typeface="Arial Narrow" pitchFamily="34" charset="0"/>
              <a:buChar char="•"/>
            </a:pPr>
            <a:r>
              <a:rPr lang="fr-FR" altLang="fr-FR" dirty="0">
                <a:solidFill>
                  <a:schemeClr val="bg1"/>
                </a:solidFill>
              </a:rPr>
              <a:t>La croissance bactérienne est maximum autour des zones bleues et rouges car la photosynthèse plus intense libère plus de dioxygène.</a:t>
            </a:r>
          </a:p>
        </p:txBody>
      </p:sp>
      <p:sp>
        <p:nvSpPr>
          <p:cNvPr id="182276" name="Rectangle 15"/>
          <p:cNvSpPr>
            <a:spLocks noChangeArrowheads="1"/>
          </p:cNvSpPr>
          <p:nvPr/>
        </p:nvSpPr>
        <p:spPr bwMode="auto">
          <a:xfrm>
            <a:off x="0" y="2928938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1600"/>
            <a:r>
              <a:rPr lang="fr-FR" altLang="fr-FR" sz="2600" u="sng" dirty="0">
                <a:solidFill>
                  <a:schemeClr val="bg1"/>
                </a:solidFill>
              </a:rPr>
              <a:t>L’expérience d’</a:t>
            </a:r>
            <a:r>
              <a:rPr lang="fr-FR" altLang="fr-FR" sz="2600" u="sng" dirty="0" err="1">
                <a:solidFill>
                  <a:schemeClr val="bg1"/>
                </a:solidFill>
              </a:rPr>
              <a:t>Engelman</a:t>
            </a:r>
            <a:r>
              <a:rPr lang="fr-FR" altLang="fr-FR" sz="2600" u="sng" dirty="0">
                <a:solidFill>
                  <a:schemeClr val="bg1"/>
                </a:solidFill>
              </a:rPr>
              <a:t> prouve que la photosynthèse est maximum dans le bleu violet et le rouge</a:t>
            </a:r>
          </a:p>
        </p:txBody>
      </p:sp>
      <p:sp>
        <p:nvSpPr>
          <p:cNvPr id="182277" name="Rectangle 22"/>
          <p:cNvSpPr>
            <a:spLocks noChangeArrowheads="1"/>
          </p:cNvSpPr>
          <p:nvPr/>
        </p:nvSpPr>
        <p:spPr bwMode="black">
          <a:xfrm>
            <a:off x="676275" y="6491288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Arial Narrow" pitchFamily="34" charset="0"/>
              <a:buNone/>
            </a:pPr>
            <a:r>
              <a:rPr lang="fr-FR" altLang="fr-FR" sz="2000" dirty="0">
                <a:solidFill>
                  <a:srgbClr val="92D050"/>
                </a:solidFill>
              </a:rPr>
              <a:t>Campbell (3</a:t>
            </a:r>
            <a:r>
              <a:rPr lang="fr-FR" altLang="fr-FR" sz="2000" baseline="30000" dirty="0">
                <a:solidFill>
                  <a:srgbClr val="92D050"/>
                </a:solidFill>
              </a:rPr>
              <a:t>e</a:t>
            </a:r>
            <a:r>
              <a:rPr lang="fr-FR" altLang="fr-FR" sz="2000" dirty="0">
                <a:solidFill>
                  <a:srgbClr val="92D050"/>
                </a:solidFill>
              </a:rPr>
              <a:t> éd.) — Figure 10.9 :  200</a:t>
            </a:r>
          </a:p>
        </p:txBody>
      </p:sp>
      <p:sp>
        <p:nvSpPr>
          <p:cNvPr id="182278" name="Rectangle 23"/>
          <p:cNvSpPr>
            <a:spLocks noChangeArrowheads="1"/>
          </p:cNvSpPr>
          <p:nvPr/>
        </p:nvSpPr>
        <p:spPr bwMode="auto">
          <a:xfrm>
            <a:off x="0" y="0"/>
            <a:ext cx="682307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73100" indent="-673100">
              <a:lnSpc>
                <a:spcPct val="90000"/>
              </a:lnSpc>
            </a:pPr>
            <a:r>
              <a:rPr lang="fr-CA" altLang="fr-FR" sz="2600" dirty="0">
                <a:solidFill>
                  <a:srgbClr val="00B050"/>
                </a:solidFill>
              </a:rPr>
              <a:t>D-	L’énergie lumineuse qui alimente les</a:t>
            </a:r>
            <a:r>
              <a:rPr lang="fr-CA" altLang="fr-FR" sz="2600" dirty="0"/>
              <a:t> </a:t>
            </a:r>
            <a:r>
              <a:rPr lang="fr-CA" altLang="fr-FR" sz="2600" dirty="0">
                <a:solidFill>
                  <a:schemeClr val="bg1"/>
                </a:solidFill>
              </a:rPr>
              <a:t>écosystèmes est le bleu violet et le rouge (captée par la chlorophylle des chloroplastes). Comme le vert n’est pas capté (donc réfléchi), les végétaux paraissent verts.</a:t>
            </a:r>
            <a:endParaRPr lang="fr-FR" altLang="fr-FR" sz="2600" dirty="0">
              <a:solidFill>
                <a:schemeClr val="bg1"/>
              </a:solidFill>
            </a:endParaRPr>
          </a:p>
        </p:txBody>
      </p:sp>
      <p:sp>
        <p:nvSpPr>
          <p:cNvPr id="182279" name="Rectangle 26"/>
          <p:cNvSpPr>
            <a:spLocks noChangeArrowheads="1"/>
          </p:cNvSpPr>
          <p:nvPr/>
        </p:nvSpPr>
        <p:spPr bwMode="black">
          <a:xfrm>
            <a:off x="2997200" y="2366963"/>
            <a:ext cx="383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Arial Narrow" pitchFamily="34" charset="0"/>
              <a:buNone/>
            </a:pPr>
            <a:r>
              <a:rPr lang="fr-FR" altLang="fr-FR" sz="2000" dirty="0">
                <a:solidFill>
                  <a:srgbClr val="92D050"/>
                </a:solidFill>
              </a:rPr>
              <a:t>Campbell (3</a:t>
            </a:r>
            <a:r>
              <a:rPr lang="fr-FR" altLang="fr-FR" sz="2000" baseline="30000" dirty="0">
                <a:solidFill>
                  <a:srgbClr val="92D050"/>
                </a:solidFill>
              </a:rPr>
              <a:t>e</a:t>
            </a:r>
            <a:r>
              <a:rPr lang="fr-FR" altLang="fr-FR" sz="2000" dirty="0">
                <a:solidFill>
                  <a:srgbClr val="92D050"/>
                </a:solidFill>
              </a:rPr>
              <a:t> éd.) — Figure 10.1 : 193</a:t>
            </a:r>
          </a:p>
        </p:txBody>
      </p:sp>
      <p:sp>
        <p:nvSpPr>
          <p:cNvPr id="182280" name="Rectangle 37"/>
          <p:cNvSpPr>
            <a:spLocks noChangeArrowheads="1"/>
          </p:cNvSpPr>
          <p:nvPr/>
        </p:nvSpPr>
        <p:spPr bwMode="auto">
          <a:xfrm>
            <a:off x="276225" y="5994400"/>
            <a:ext cx="519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0033CC"/>
                </a:solidFill>
              </a:rPr>
              <a:t>400            500           600            700 nm</a:t>
            </a:r>
          </a:p>
        </p:txBody>
      </p:sp>
      <p:sp>
        <p:nvSpPr>
          <p:cNvPr id="182281" name="Rectangle 38"/>
          <p:cNvSpPr>
            <a:spLocks noChangeArrowheads="1"/>
          </p:cNvSpPr>
          <p:nvPr/>
        </p:nvSpPr>
        <p:spPr bwMode="auto">
          <a:xfrm>
            <a:off x="4187825" y="3821113"/>
            <a:ext cx="14237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600" dirty="0">
                <a:solidFill>
                  <a:srgbClr val="0033CC"/>
                </a:solidFill>
              </a:rPr>
              <a:t>Bactéries</a:t>
            </a:r>
          </a:p>
        </p:txBody>
      </p:sp>
      <p:sp>
        <p:nvSpPr>
          <p:cNvPr id="182282" name="Line 39"/>
          <p:cNvSpPr>
            <a:spLocks noChangeShapeType="1"/>
          </p:cNvSpPr>
          <p:nvPr/>
        </p:nvSpPr>
        <p:spPr bwMode="auto">
          <a:xfrm flipH="1">
            <a:off x="4432300" y="4254500"/>
            <a:ext cx="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2283" name="Rectangle 40"/>
          <p:cNvSpPr>
            <a:spLocks noChangeArrowheads="1"/>
          </p:cNvSpPr>
          <p:nvPr/>
        </p:nvSpPr>
        <p:spPr bwMode="auto">
          <a:xfrm>
            <a:off x="339725" y="3808413"/>
            <a:ext cx="32752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600" dirty="0">
                <a:solidFill>
                  <a:srgbClr val="0033CC"/>
                </a:solidFill>
              </a:rPr>
              <a:t>Une algue «Spirogyre»</a:t>
            </a:r>
          </a:p>
        </p:txBody>
      </p:sp>
      <p:sp>
        <p:nvSpPr>
          <p:cNvPr id="182284" name="Line 41"/>
          <p:cNvSpPr>
            <a:spLocks noChangeShapeType="1"/>
          </p:cNvSpPr>
          <p:nvPr/>
        </p:nvSpPr>
        <p:spPr bwMode="auto">
          <a:xfrm>
            <a:off x="2235200" y="4191000"/>
            <a:ext cx="431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82285" name="Picture 44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6100" y="254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50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414588"/>
            <a:ext cx="4954588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9" name="Rectangle 45"/>
          <p:cNvSpPr>
            <a:spLocks noChangeArrowheads="1"/>
          </p:cNvSpPr>
          <p:nvPr/>
        </p:nvSpPr>
        <p:spPr bwMode="auto">
          <a:xfrm>
            <a:off x="0" y="165100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fr-CA" altLang="fr-FR" sz="2800" dirty="0">
                <a:solidFill>
                  <a:srgbClr val="00B050"/>
                </a:solidFill>
              </a:rPr>
              <a:t>E-</a:t>
            </a:r>
            <a:r>
              <a:rPr lang="fr-CA" altLang="fr-FR" sz="2800" dirty="0"/>
              <a:t>	</a:t>
            </a:r>
            <a:r>
              <a:rPr lang="fr-CA" altLang="fr-FR" sz="2800" dirty="0">
                <a:solidFill>
                  <a:schemeClr val="bg1"/>
                </a:solidFill>
              </a:rPr>
              <a:t>L'énergie circule des producteurs aux détritivores. Le flux de l’énergie est unidirectionnel.</a:t>
            </a:r>
            <a:endParaRPr lang="fr-FR" altLang="fr-FR" sz="2800" dirty="0">
              <a:solidFill>
                <a:schemeClr val="bg1"/>
              </a:solidFill>
            </a:endParaRPr>
          </a:p>
        </p:txBody>
      </p:sp>
      <p:sp>
        <p:nvSpPr>
          <p:cNvPr id="183300" name="Rectangle 47"/>
          <p:cNvSpPr>
            <a:spLocks noChangeArrowheads="1"/>
          </p:cNvSpPr>
          <p:nvPr/>
        </p:nvSpPr>
        <p:spPr bwMode="auto">
          <a:xfrm>
            <a:off x="0" y="129381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/>
            <a:r>
              <a:rPr lang="fr-CA" altLang="fr-FR" sz="2800" dirty="0">
                <a:solidFill>
                  <a:srgbClr val="00B050"/>
                </a:solidFill>
              </a:rPr>
              <a:t>F-</a:t>
            </a:r>
            <a:r>
              <a:rPr lang="fr-CA" altLang="fr-FR" sz="2800" dirty="0"/>
              <a:t>	</a:t>
            </a:r>
            <a:r>
              <a:rPr lang="fr-CA" altLang="fr-FR" sz="2800" dirty="0">
                <a:solidFill>
                  <a:schemeClr val="bg1"/>
                </a:solidFill>
              </a:rPr>
              <a:t>Environ 1 % de l'énergie lumineuse pénètre dans les écosystèmes et y maintient les niveaux trophiques</a:t>
            </a:r>
            <a:r>
              <a:rPr lang="fr-CA" altLang="fr-FR" sz="2800" dirty="0"/>
              <a:t>.</a:t>
            </a:r>
            <a:endParaRPr lang="fr-FR" altLang="fr-FR" sz="2800" dirty="0"/>
          </a:p>
        </p:txBody>
      </p:sp>
      <p:sp>
        <p:nvSpPr>
          <p:cNvPr id="183301" name="Rectangle 52"/>
          <p:cNvSpPr>
            <a:spLocks noChangeArrowheads="1"/>
          </p:cNvSpPr>
          <p:nvPr/>
        </p:nvSpPr>
        <p:spPr bwMode="auto">
          <a:xfrm>
            <a:off x="4567238" y="5394325"/>
            <a:ext cx="130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800"/>
              <a:t>10 000 J</a:t>
            </a:r>
          </a:p>
        </p:txBody>
      </p:sp>
      <p:sp>
        <p:nvSpPr>
          <p:cNvPr id="183302" name="Rectangle 53"/>
          <p:cNvSpPr>
            <a:spLocks noChangeArrowheads="1"/>
          </p:cNvSpPr>
          <p:nvPr/>
        </p:nvSpPr>
        <p:spPr bwMode="auto">
          <a:xfrm>
            <a:off x="3109913" y="6042025"/>
            <a:ext cx="5518150" cy="798513"/>
          </a:xfrm>
          <a:prstGeom prst="rect">
            <a:avLst/>
          </a:prstGeom>
          <a:solidFill>
            <a:srgbClr val="FFF76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fr-FR" altLang="fr-FR" sz="2800">
                <a:solidFill>
                  <a:srgbClr val="FF0000"/>
                </a:solidFill>
              </a:rPr>
              <a:t>1 000 000 J </a:t>
            </a:r>
            <a:r>
              <a:rPr lang="fr-FR" altLang="fr-FR" sz="2800" u="sng">
                <a:solidFill>
                  <a:srgbClr val="FF0000"/>
                </a:solidFill>
              </a:rPr>
              <a:t>d’énergie solaire</a:t>
            </a:r>
            <a:r>
              <a:rPr lang="fr-FR" altLang="fr-FR" sz="2800">
                <a:solidFill>
                  <a:srgbClr val="FF0000"/>
                </a:solidFill>
              </a:rPr>
              <a:t> x 1 % = </a:t>
            </a:r>
          </a:p>
        </p:txBody>
      </p:sp>
      <p:sp>
        <p:nvSpPr>
          <p:cNvPr id="183303" name="Rectangle 59"/>
          <p:cNvSpPr>
            <a:spLocks noChangeArrowheads="1"/>
          </p:cNvSpPr>
          <p:nvPr/>
        </p:nvSpPr>
        <p:spPr bwMode="auto">
          <a:xfrm>
            <a:off x="7499350" y="5307013"/>
            <a:ext cx="1776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600" u="sng">
                <a:solidFill>
                  <a:srgbClr val="FF0000"/>
                </a:solidFill>
              </a:rPr>
              <a:t>Producteurs</a:t>
            </a:r>
          </a:p>
        </p:txBody>
      </p:sp>
      <p:sp>
        <p:nvSpPr>
          <p:cNvPr id="183304" name="Rectangle 60"/>
          <p:cNvSpPr>
            <a:spLocks noChangeArrowheads="1"/>
          </p:cNvSpPr>
          <p:nvPr/>
        </p:nvSpPr>
        <p:spPr bwMode="auto">
          <a:xfrm>
            <a:off x="468313" y="4406900"/>
            <a:ext cx="25955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>
                <a:solidFill>
                  <a:schemeClr val="bg1"/>
                </a:solidFill>
              </a:rPr>
              <a:t>Consommateurs primaires</a:t>
            </a:r>
          </a:p>
        </p:txBody>
      </p:sp>
      <p:sp>
        <p:nvSpPr>
          <p:cNvPr id="183305" name="Rectangle 61"/>
          <p:cNvSpPr>
            <a:spLocks noChangeArrowheads="1"/>
          </p:cNvSpPr>
          <p:nvPr/>
        </p:nvSpPr>
        <p:spPr bwMode="auto">
          <a:xfrm>
            <a:off x="468313" y="3568700"/>
            <a:ext cx="281463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>
                <a:solidFill>
                  <a:schemeClr val="bg1"/>
                </a:solidFill>
              </a:rPr>
              <a:t>Consommateurs secondaires</a:t>
            </a:r>
          </a:p>
        </p:txBody>
      </p:sp>
      <p:sp>
        <p:nvSpPr>
          <p:cNvPr id="183306" name="Rectangle 62"/>
          <p:cNvSpPr>
            <a:spLocks noChangeArrowheads="1"/>
          </p:cNvSpPr>
          <p:nvPr/>
        </p:nvSpPr>
        <p:spPr bwMode="auto">
          <a:xfrm>
            <a:off x="468313" y="2730500"/>
            <a:ext cx="27305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>
                <a:solidFill>
                  <a:schemeClr val="bg1"/>
                </a:solidFill>
              </a:rPr>
              <a:t>Consommateurs tertiaires</a:t>
            </a:r>
          </a:p>
        </p:txBody>
      </p:sp>
      <p:pic>
        <p:nvPicPr>
          <p:cNvPr id="183307" name="Picture 67" descr="23.gif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5094288" y="5908675"/>
            <a:ext cx="2889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6"/>
          <p:cNvSpPr>
            <a:spLocks noChangeArrowheads="1"/>
          </p:cNvSpPr>
          <p:nvPr/>
        </p:nvSpPr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fr-CA" altLang="fr-FR" sz="2800" dirty="0">
                <a:solidFill>
                  <a:srgbClr val="00B050"/>
                </a:solidFill>
              </a:rPr>
              <a:t>G-</a:t>
            </a:r>
            <a:r>
              <a:rPr lang="fr-CA" altLang="fr-FR" sz="2800" dirty="0"/>
              <a:t>	</a:t>
            </a:r>
            <a:r>
              <a:rPr lang="fr-FR" altLang="fr-FR" sz="2800" dirty="0">
                <a:solidFill>
                  <a:schemeClr val="bg1"/>
                </a:solidFill>
              </a:rPr>
              <a:t>Environ 10% de l'énergie contenue dans un niveau trophique s'incorpore à la biomasse (</a:t>
            </a:r>
            <a:r>
              <a:rPr lang="fr-CA" altLang="fr-FR" sz="2800" dirty="0">
                <a:solidFill>
                  <a:schemeClr val="bg1"/>
                </a:solidFill>
              </a:rPr>
              <a:t>masse biologique des organismes)</a:t>
            </a:r>
            <a:r>
              <a:rPr lang="fr-FR" altLang="fr-FR" sz="2800" dirty="0">
                <a:solidFill>
                  <a:schemeClr val="bg1"/>
                </a:solidFill>
              </a:rPr>
              <a:t> du niveau suivant. La différence de 90% est perdue de multiples façons.</a:t>
            </a:r>
          </a:p>
        </p:txBody>
      </p:sp>
      <p:pic>
        <p:nvPicPr>
          <p:cNvPr id="184323" name="Picture 17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38"/>
            <a:ext cx="4302125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4" name="Rectangle 19"/>
          <p:cNvSpPr>
            <a:spLocks noChangeArrowheads="1"/>
          </p:cNvSpPr>
          <p:nvPr/>
        </p:nvSpPr>
        <p:spPr bwMode="auto">
          <a:xfrm>
            <a:off x="449263" y="5907088"/>
            <a:ext cx="7208837" cy="593725"/>
          </a:xfrm>
          <a:prstGeom prst="rect">
            <a:avLst/>
          </a:prstGeom>
          <a:solidFill>
            <a:srgbClr val="FFF76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r-FR" altLang="fr-FR" sz="2800">
                <a:solidFill>
                  <a:schemeClr val="bg1"/>
                </a:solidFill>
              </a:rPr>
              <a:t>1 000 000 J d’énergie solaire x 1 %</a:t>
            </a:r>
          </a:p>
        </p:txBody>
      </p:sp>
      <p:sp>
        <p:nvSpPr>
          <p:cNvPr id="184325" name="Rectangle 25"/>
          <p:cNvSpPr>
            <a:spLocks noChangeArrowheads="1"/>
          </p:cNvSpPr>
          <p:nvPr/>
        </p:nvSpPr>
        <p:spPr bwMode="auto">
          <a:xfrm>
            <a:off x="4710113" y="3895725"/>
            <a:ext cx="38782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600">
                <a:solidFill>
                  <a:schemeClr val="bg1"/>
                </a:solidFill>
              </a:rPr>
              <a:t>1 000 J d’énergie accumulée dans les herbivores</a:t>
            </a:r>
          </a:p>
        </p:txBody>
      </p:sp>
      <p:sp>
        <p:nvSpPr>
          <p:cNvPr id="184326" name="Rectangle 26"/>
          <p:cNvSpPr>
            <a:spLocks noChangeArrowheads="1"/>
          </p:cNvSpPr>
          <p:nvPr/>
        </p:nvSpPr>
        <p:spPr bwMode="auto">
          <a:xfrm>
            <a:off x="4316413" y="2828925"/>
            <a:ext cx="415766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600">
                <a:solidFill>
                  <a:schemeClr val="bg1"/>
                </a:solidFill>
              </a:rPr>
              <a:t>100 J d’énergie accumulée dans les carnivores primaires</a:t>
            </a:r>
          </a:p>
        </p:txBody>
      </p:sp>
      <p:sp>
        <p:nvSpPr>
          <p:cNvPr id="184327" name="Rectangle 28"/>
          <p:cNvSpPr>
            <a:spLocks noChangeArrowheads="1"/>
          </p:cNvSpPr>
          <p:nvPr/>
        </p:nvSpPr>
        <p:spPr bwMode="auto">
          <a:xfrm>
            <a:off x="3929058" y="5143512"/>
            <a:ext cx="49164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600" dirty="0">
                <a:solidFill>
                  <a:schemeClr val="bg1"/>
                </a:solidFill>
              </a:rPr>
              <a:t>10 000 J d’énergie accumulée dans les producteurs </a:t>
            </a:r>
          </a:p>
        </p:txBody>
      </p:sp>
      <p:pic>
        <p:nvPicPr>
          <p:cNvPr id="184328" name="Picture 30" descr="23.gif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4446588" y="457517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9" name="Picture 31" descr="23.gif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989388" y="3546475"/>
            <a:ext cx="2127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0" name="Picture 32" descr="23.gif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4040188" y="2517775"/>
            <a:ext cx="1365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1" name="Rectangle 35"/>
          <p:cNvSpPr>
            <a:spLocks noChangeArrowheads="1"/>
          </p:cNvSpPr>
          <p:nvPr/>
        </p:nvSpPr>
        <p:spPr bwMode="auto">
          <a:xfrm>
            <a:off x="4986338" y="1714500"/>
            <a:ext cx="41576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600" dirty="0">
                <a:solidFill>
                  <a:srgbClr val="00B050"/>
                </a:solidFill>
              </a:rPr>
              <a:t>10 J</a:t>
            </a:r>
            <a:r>
              <a:rPr lang="fr-FR" altLang="fr-FR" sz="2600" dirty="0"/>
              <a:t> </a:t>
            </a:r>
            <a:r>
              <a:rPr lang="fr-FR" altLang="fr-FR" sz="2600" dirty="0">
                <a:solidFill>
                  <a:schemeClr val="bg1"/>
                </a:solidFill>
              </a:rPr>
              <a:t>d’énergie accumulée dans les carnivores secondaires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304800" y="0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altLang="fr-FR" sz="1200">
                <a:solidFill>
                  <a:schemeClr val="bg1"/>
                </a:solidFill>
                <a:latin typeface="Comic Sans MS" pitchFamily="66" charset="0"/>
              </a:rPr>
              <a:t>FLUX D’ÉNERGIE DANS LES ÉCOSYSTÈMES</a:t>
            </a:r>
            <a:endParaRPr lang="en-US" altLang="fr-FR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323850" y="0"/>
            <a:ext cx="8610600" cy="533400"/>
          </a:xfrm>
          <a:prstGeom prst="rect">
            <a:avLst/>
          </a:prstGeom>
          <a:gradFill rotWithShape="0">
            <a:gsLst>
              <a:gs pos="0">
                <a:srgbClr val="00B300"/>
              </a:gs>
              <a:gs pos="50000">
                <a:srgbClr val="00FF00"/>
              </a:gs>
              <a:gs pos="100000">
                <a:srgbClr val="00B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fr-FR" sz="2800">
                <a:solidFill>
                  <a:schemeClr val="bg1"/>
                </a:solidFill>
                <a:latin typeface="Comic Sans MS" pitchFamily="66" charset="0"/>
              </a:rPr>
              <a:t> PYRAMIDES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755650" y="404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altLang="fr-FR" sz="4800">
                <a:solidFill>
                  <a:srgbClr val="3399FF"/>
                </a:solidFill>
                <a:latin typeface="Calibri" pitchFamily="34" charset="0"/>
              </a:rPr>
              <a:t>Pyramides écologiques </a:t>
            </a:r>
          </a:p>
        </p:txBody>
      </p:sp>
      <p:sp>
        <p:nvSpPr>
          <p:cNvPr id="178181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23850" y="1412875"/>
            <a:ext cx="8820150" cy="44958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fr-CA" altLang="fr-FR" sz="3200" dirty="0" smtClean="0">
                <a:solidFill>
                  <a:srgbClr val="FF0066"/>
                </a:solidFill>
              </a:rPr>
              <a:t>1.</a:t>
            </a:r>
            <a:r>
              <a:rPr lang="fr-CA" altLang="fr-FR" sz="3200" dirty="0" smtClean="0">
                <a:solidFill>
                  <a:srgbClr val="66FF33"/>
                </a:solidFill>
              </a:rPr>
              <a:t>   </a:t>
            </a:r>
            <a:r>
              <a:rPr lang="fr-CA" altLang="fr-FR" sz="3200" dirty="0" smtClean="0">
                <a:solidFill>
                  <a:srgbClr val="FF0000"/>
                </a:solidFill>
              </a:rPr>
              <a:t>Pyramide de nombre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fr-CA" altLang="fr-FR" sz="3200" dirty="0" smtClean="0">
                <a:solidFill>
                  <a:srgbClr val="66FF33"/>
                </a:solidFill>
              </a:rPr>
              <a:t>	</a:t>
            </a:r>
            <a:r>
              <a:rPr lang="fr-CA" altLang="fr-FR" dirty="0" smtClean="0">
                <a:solidFill>
                  <a:schemeClr val="bg1"/>
                </a:solidFill>
                <a:sym typeface="Wingdings" pitchFamily="2" charset="2"/>
              </a:rPr>
              <a:t> Nombre d’individus qui occupent chaque niveau trophique et disponible pour le niveau suivant.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fr-CA" altLang="fr-FR" sz="3200" dirty="0" smtClean="0">
                <a:solidFill>
                  <a:srgbClr val="FF0066"/>
                </a:solidFill>
              </a:rPr>
              <a:t>2.   </a:t>
            </a:r>
            <a:r>
              <a:rPr lang="fr-CA" altLang="fr-FR" sz="3200" dirty="0" smtClean="0">
                <a:solidFill>
                  <a:srgbClr val="FF0000"/>
                </a:solidFill>
              </a:rPr>
              <a:t>Pyramide de biomasse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fr-CA" altLang="fr-FR" sz="3200" dirty="0" smtClean="0">
                <a:solidFill>
                  <a:srgbClr val="66FF33"/>
                </a:solidFill>
              </a:rPr>
              <a:t>	</a:t>
            </a:r>
            <a:r>
              <a:rPr lang="fr-CA" altLang="fr-FR" dirty="0" smtClean="0">
                <a:solidFill>
                  <a:schemeClr val="bg1"/>
                </a:solidFill>
                <a:sym typeface="Wingdings" pitchFamily="2" charset="2"/>
              </a:rPr>
              <a:t> Masse des organismes présents aux divers niveaux trophiques et disponible pour le niveau suivant.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fr-CA" altLang="fr-FR" sz="3200" dirty="0" smtClean="0">
                <a:solidFill>
                  <a:srgbClr val="FF0066"/>
                </a:solidFill>
              </a:rPr>
              <a:t>3.</a:t>
            </a:r>
            <a:r>
              <a:rPr lang="fr-CA" altLang="fr-FR" sz="3200" dirty="0" smtClean="0">
                <a:solidFill>
                  <a:srgbClr val="66FF33"/>
                </a:solidFill>
              </a:rPr>
              <a:t>   </a:t>
            </a:r>
            <a:r>
              <a:rPr lang="fr-CA" altLang="fr-FR" sz="3200" dirty="0" smtClean="0">
                <a:solidFill>
                  <a:srgbClr val="FF0000"/>
                </a:solidFill>
                <a:sym typeface="Wingdings" pitchFamily="2" charset="2"/>
              </a:rPr>
              <a:t>Pyramide de la productivité (d’énergie)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fr-CA" altLang="fr-FR" dirty="0" smtClean="0">
                <a:sym typeface="Wingdings" pitchFamily="2" charset="2"/>
              </a:rPr>
              <a:t>	</a:t>
            </a:r>
            <a:r>
              <a:rPr lang="fr-CA" altLang="fr-FR" dirty="0" smtClean="0">
                <a:solidFill>
                  <a:schemeClr val="bg1"/>
                </a:solidFill>
                <a:sym typeface="Wingdings" pitchFamily="2" charset="2"/>
              </a:rPr>
              <a:t> Quantité d’énergie disponible de chaque niveau trophique et disponible pour le niveau suivant.</a:t>
            </a:r>
            <a:endParaRPr lang="en-US" altLang="fr-FR" dirty="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304800" y="0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altLang="fr-FR" sz="1200">
                <a:solidFill>
                  <a:schemeClr val="bg1"/>
                </a:solidFill>
                <a:latin typeface="Comic Sans MS" pitchFamily="66" charset="0"/>
              </a:rPr>
              <a:t>FLUX D’ÉNERGIE DANS LES ÉCOSYSTÈMES</a:t>
            </a:r>
            <a:endParaRPr lang="en-US" altLang="fr-FR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533400"/>
          </a:xfrm>
          <a:prstGeom prst="rect">
            <a:avLst/>
          </a:prstGeom>
          <a:gradFill rotWithShape="0">
            <a:gsLst>
              <a:gs pos="0">
                <a:srgbClr val="00B300"/>
              </a:gs>
              <a:gs pos="50000">
                <a:srgbClr val="00FF00"/>
              </a:gs>
              <a:gs pos="100000">
                <a:srgbClr val="00B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fr-FR" sz="2800">
                <a:solidFill>
                  <a:schemeClr val="tx2"/>
                </a:solidFill>
                <a:latin typeface="Comic Sans MS" pitchFamily="66" charset="0"/>
              </a:rPr>
              <a:t> PYRAMIDES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altLang="fr-FR" sz="4400">
                <a:solidFill>
                  <a:srgbClr val="3399FF"/>
                </a:solidFill>
                <a:latin typeface="Calibri" pitchFamily="34" charset="0"/>
              </a:rPr>
              <a:t>Pyramides écologiques </a:t>
            </a:r>
          </a:p>
        </p:txBody>
      </p:sp>
      <p:sp>
        <p:nvSpPr>
          <p:cNvPr id="171013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305800" cy="6858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fr-CA" altLang="fr-FR" sz="2800" dirty="0" smtClean="0">
                <a:solidFill>
                  <a:srgbClr val="FF0000"/>
                </a:solidFill>
              </a:rPr>
              <a:t>Pyramide de nombre</a:t>
            </a:r>
            <a:endParaRPr lang="en-US" altLang="fr-FR" sz="2800" dirty="0" smtClean="0">
              <a:solidFill>
                <a:srgbClr val="FF0000"/>
              </a:solidFill>
            </a:endParaRPr>
          </a:p>
        </p:txBody>
      </p:sp>
      <p:sp>
        <p:nvSpPr>
          <p:cNvPr id="18637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62000" y="24384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FR" altLang="fr-FR" sz="3200" b="1" i="1" smtClean="0">
              <a:solidFill>
                <a:srgbClr val="66FF33"/>
              </a:solidFill>
              <a:sym typeface="Symbol" pitchFamily="18" charset="2"/>
            </a:endParaRPr>
          </a:p>
        </p:txBody>
      </p:sp>
      <p:pic>
        <p:nvPicPr>
          <p:cNvPr id="186375" name="Picture 6" descr="pyramnombre                                                    000224C1&#10;Disque dur                     BBBC8453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362200"/>
            <a:ext cx="79248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04800" y="0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altLang="fr-FR" sz="1200">
                <a:solidFill>
                  <a:schemeClr val="bg1"/>
                </a:solidFill>
                <a:latin typeface="Comic Sans MS" pitchFamily="66" charset="0"/>
              </a:rPr>
              <a:t>FLUX D’ÉNERGIE DANS LES ÉCOSYSTÈMES</a:t>
            </a:r>
            <a:endParaRPr lang="en-US" altLang="fr-FR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533400"/>
          </a:xfrm>
          <a:prstGeom prst="rect">
            <a:avLst/>
          </a:prstGeom>
          <a:gradFill rotWithShape="0">
            <a:gsLst>
              <a:gs pos="0">
                <a:srgbClr val="00B300"/>
              </a:gs>
              <a:gs pos="50000">
                <a:srgbClr val="00FF00"/>
              </a:gs>
              <a:gs pos="100000">
                <a:srgbClr val="00B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fr-FR" sz="2800">
                <a:solidFill>
                  <a:schemeClr val="tx2"/>
                </a:solidFill>
                <a:latin typeface="Comic Sans MS" pitchFamily="66" charset="0"/>
              </a:rPr>
              <a:t> PYRAMIDES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altLang="fr-FR" sz="4400">
                <a:solidFill>
                  <a:srgbClr val="3399FF"/>
                </a:solidFill>
                <a:latin typeface="Calibri" pitchFamily="34" charset="0"/>
              </a:rPr>
              <a:t>Pyramides écologiques </a:t>
            </a:r>
          </a:p>
        </p:txBody>
      </p:sp>
      <p:sp>
        <p:nvSpPr>
          <p:cNvPr id="172037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305800" cy="6858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fr-CA" altLang="fr-FR" sz="2800" dirty="0" smtClean="0">
                <a:solidFill>
                  <a:srgbClr val="FF0000"/>
                </a:solidFill>
              </a:rPr>
              <a:t>Pyramide de biomasse</a:t>
            </a:r>
            <a:endParaRPr lang="en-US" altLang="fr-FR" sz="2800" dirty="0" smtClean="0">
              <a:solidFill>
                <a:srgbClr val="FF0000"/>
              </a:solidFill>
            </a:endParaRPr>
          </a:p>
        </p:txBody>
      </p:sp>
      <p:pic>
        <p:nvPicPr>
          <p:cNvPr id="187398" name="Picture 8" descr="Pyramide de masse                                              000224C1&#10;Disque dur                     BBBC8453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214563"/>
            <a:ext cx="8286750" cy="4421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304800" y="0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altLang="fr-FR" sz="1200">
                <a:solidFill>
                  <a:schemeClr val="bg1"/>
                </a:solidFill>
                <a:latin typeface="Comic Sans MS" pitchFamily="66" charset="0"/>
              </a:rPr>
              <a:t>FLUX D’ÉNERGIE DANS LES ÉCOSYSTÈMES</a:t>
            </a:r>
            <a:endParaRPr lang="en-US" altLang="fr-FR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533400"/>
          </a:xfrm>
          <a:prstGeom prst="rect">
            <a:avLst/>
          </a:prstGeom>
          <a:gradFill rotWithShape="0">
            <a:gsLst>
              <a:gs pos="0">
                <a:srgbClr val="00B300"/>
              </a:gs>
              <a:gs pos="50000">
                <a:srgbClr val="00FF00"/>
              </a:gs>
              <a:gs pos="100000">
                <a:srgbClr val="00B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fr-FR" sz="2800">
                <a:solidFill>
                  <a:schemeClr val="tx2"/>
                </a:solidFill>
                <a:latin typeface="Comic Sans MS" pitchFamily="66" charset="0"/>
              </a:rPr>
              <a:t> PYRAMIDES</a:t>
            </a: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altLang="fr-FR" sz="4400">
                <a:solidFill>
                  <a:srgbClr val="3399FF"/>
                </a:solidFill>
                <a:latin typeface="Calibri" pitchFamily="34" charset="0"/>
              </a:rPr>
              <a:t>Pyramides écologiques 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305800" cy="6858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fr-CA" altLang="fr-FR" sz="2800" dirty="0" smtClean="0">
                <a:solidFill>
                  <a:srgbClr val="FF0000"/>
                </a:solidFill>
              </a:rPr>
              <a:t>Pyramide de la productivité (d’énergie)</a:t>
            </a:r>
            <a:endParaRPr lang="en-US" altLang="fr-FR" sz="2800" dirty="0" smtClean="0">
              <a:solidFill>
                <a:srgbClr val="FF0000"/>
              </a:solidFill>
            </a:endParaRPr>
          </a:p>
        </p:txBody>
      </p:sp>
      <p:pic>
        <p:nvPicPr>
          <p:cNvPr id="188422" name="Picture 7" descr="54-11-NetProductPyramid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82296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04800" y="0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altLang="fr-FR" sz="1200">
                <a:solidFill>
                  <a:schemeClr val="bg1"/>
                </a:solidFill>
                <a:latin typeface="Comic Sans MS" pitchFamily="66" charset="0"/>
              </a:rPr>
              <a:t>FLUX D’ÉNERGIE DANS LES ÉCOSYSTÈMES</a:t>
            </a:r>
            <a:endParaRPr lang="en-US" altLang="fr-FR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533400"/>
          </a:xfrm>
          <a:prstGeom prst="rect">
            <a:avLst/>
          </a:prstGeom>
          <a:gradFill rotWithShape="0">
            <a:gsLst>
              <a:gs pos="0">
                <a:srgbClr val="00B300"/>
              </a:gs>
              <a:gs pos="50000">
                <a:srgbClr val="00FF00"/>
              </a:gs>
              <a:gs pos="100000">
                <a:srgbClr val="00B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fr-FR" sz="2800">
                <a:solidFill>
                  <a:schemeClr val="tx2"/>
                </a:solidFill>
                <a:latin typeface="Comic Sans MS" pitchFamily="66" charset="0"/>
              </a:rPr>
              <a:t> PYRAMIDES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altLang="fr-FR" sz="3600">
                <a:solidFill>
                  <a:srgbClr val="3399FF"/>
                </a:solidFill>
              </a:rPr>
              <a:t>Rendement ou efficacité écologique </a:t>
            </a: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0"/>
            <a:ext cx="8964613" cy="1143000"/>
          </a:xfrm>
          <a:solidFill>
            <a:schemeClr val="tx1"/>
          </a:solidFill>
          <a:ln w="38100" cmpd="dbl">
            <a:solidFill>
              <a:srgbClr val="00FF00"/>
            </a:solidFill>
          </a:ln>
        </p:spPr>
        <p:txBody>
          <a:bodyPr>
            <a:normAutofit/>
          </a:bodyPr>
          <a:lstStyle/>
          <a:p>
            <a:pPr marL="54864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fr-FR" b="1" i="1" u="sng" dirty="0" smtClean="0">
                <a:solidFill>
                  <a:srgbClr val="66FF33"/>
                </a:solidFill>
                <a:sym typeface="Symbol" pitchFamily="18" charset="2"/>
              </a:rPr>
              <a:t>     </a:t>
            </a:r>
            <a:r>
              <a:rPr lang="en-US" altLang="fr-FR" b="1" i="1" u="sng" dirty="0" err="1" smtClean="0">
                <a:solidFill>
                  <a:schemeClr val="bg1"/>
                </a:solidFill>
                <a:sym typeface="Symbol" pitchFamily="18" charset="2"/>
              </a:rPr>
              <a:t>Énergie</a:t>
            </a:r>
            <a:r>
              <a:rPr lang="en-US" altLang="fr-FR" b="1" i="1" u="sng" dirty="0" smtClean="0">
                <a:solidFill>
                  <a:schemeClr val="bg1"/>
                </a:solidFill>
                <a:sym typeface="Symbol" pitchFamily="18" charset="2"/>
              </a:rPr>
              <a:t> d’un </a:t>
            </a:r>
            <a:r>
              <a:rPr lang="en-US" altLang="fr-FR" b="1" i="1" u="sng" dirty="0" err="1" smtClean="0">
                <a:solidFill>
                  <a:schemeClr val="bg1"/>
                </a:solidFill>
                <a:sym typeface="Symbol" pitchFamily="18" charset="2"/>
              </a:rPr>
              <a:t>niveau</a:t>
            </a:r>
            <a:r>
              <a:rPr lang="en-US" altLang="fr-FR" b="1" i="1" u="sng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altLang="fr-FR" b="1" i="1" u="sng" dirty="0" err="1" smtClean="0">
                <a:solidFill>
                  <a:schemeClr val="bg1"/>
                </a:solidFill>
                <a:sym typeface="Symbol" pitchFamily="18" charset="2"/>
              </a:rPr>
              <a:t>trophique</a:t>
            </a:r>
            <a:r>
              <a:rPr lang="en-US" altLang="fr-FR" b="1" i="1" u="sng" dirty="0" smtClean="0">
                <a:solidFill>
                  <a:schemeClr val="bg1"/>
                </a:solidFill>
                <a:sym typeface="Symbol" pitchFamily="18" charset="2"/>
              </a:rPr>
              <a:t> (KJ)          </a:t>
            </a:r>
            <a:r>
              <a:rPr lang="en-US" altLang="fr-FR" b="1" i="1" dirty="0" smtClean="0">
                <a:solidFill>
                  <a:schemeClr val="bg1"/>
                </a:solidFill>
                <a:sym typeface="Symbol" pitchFamily="18" charset="2"/>
              </a:rPr>
              <a:t>   X 100</a:t>
            </a:r>
          </a:p>
          <a:p>
            <a:pPr marL="54864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altLang="fr-FR" b="1" i="1" dirty="0" err="1" smtClean="0">
                <a:solidFill>
                  <a:schemeClr val="bg1"/>
                </a:solidFill>
                <a:sym typeface="Symbol" pitchFamily="18" charset="2"/>
              </a:rPr>
              <a:t>Énergie</a:t>
            </a:r>
            <a:r>
              <a:rPr lang="en-US" altLang="fr-FR" b="1" i="1" dirty="0" smtClean="0">
                <a:solidFill>
                  <a:schemeClr val="bg1"/>
                </a:solidFill>
                <a:sym typeface="Symbol" pitchFamily="18" charset="2"/>
              </a:rPr>
              <a:t> du </a:t>
            </a:r>
            <a:r>
              <a:rPr lang="en-US" altLang="fr-FR" b="1" i="1" dirty="0" err="1" smtClean="0">
                <a:solidFill>
                  <a:schemeClr val="bg1"/>
                </a:solidFill>
                <a:sym typeface="Symbol" pitchFamily="18" charset="2"/>
              </a:rPr>
              <a:t>niveau</a:t>
            </a:r>
            <a:r>
              <a:rPr lang="en-US" altLang="fr-FR" b="1" i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altLang="fr-FR" b="1" i="1" dirty="0" err="1" smtClean="0">
                <a:solidFill>
                  <a:schemeClr val="bg1"/>
                </a:solidFill>
                <a:sym typeface="Symbol" pitchFamily="18" charset="2"/>
              </a:rPr>
              <a:t>trophique</a:t>
            </a:r>
            <a:r>
              <a:rPr lang="en-US" altLang="fr-FR" b="1" i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altLang="fr-FR" b="1" i="1" dirty="0" err="1" smtClean="0">
                <a:solidFill>
                  <a:schemeClr val="bg1"/>
                </a:solidFill>
                <a:sym typeface="Symbol" pitchFamily="18" charset="2"/>
              </a:rPr>
              <a:t>précédent</a:t>
            </a:r>
            <a:r>
              <a:rPr lang="en-US" altLang="fr-FR" b="1" i="1" dirty="0" smtClean="0">
                <a:solidFill>
                  <a:schemeClr val="bg1"/>
                </a:solidFill>
                <a:sym typeface="Symbol" pitchFamily="18" charset="2"/>
              </a:rPr>
              <a:t> (KJ)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Char char="Þ"/>
            </a:pPr>
            <a:r>
              <a:rPr lang="fr-CA" altLang="fr-FR" sz="2800" dirty="0">
                <a:sym typeface="Symbol" pitchFamily="18" charset="2"/>
              </a:rPr>
              <a:t> </a:t>
            </a:r>
            <a:r>
              <a:rPr lang="fr-CA" altLang="fr-FR" sz="2800" dirty="0">
                <a:solidFill>
                  <a:schemeClr val="bg1"/>
                </a:solidFill>
                <a:sym typeface="Symbol" pitchFamily="18" charset="2"/>
              </a:rPr>
              <a:t>Productivité nette d’un niveau trophique donné et celle du niveau inférieur.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fr-CA" altLang="fr-FR" sz="2800" dirty="0">
              <a:sym typeface="Symbol" pitchFamily="18" charset="2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357188" y="3232150"/>
            <a:ext cx="5357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fr-CA" altLang="fr-FR" sz="2000">
                <a:solidFill>
                  <a:schemeClr val="bg1"/>
                </a:solidFill>
                <a:sym typeface="Symbol" pitchFamily="18" charset="2"/>
              </a:rPr>
              <a:t>Sur le 100% d’énergie disponible d’un niveau trophique, 10%, en moyenne, est effectivement converti en biomasse dans le niveau suivant.</a:t>
            </a:r>
            <a:endParaRPr lang="en-US" altLang="fr-FR" sz="2000" i="1">
              <a:solidFill>
                <a:schemeClr val="bg1"/>
              </a:solidFill>
            </a:endParaRPr>
          </a:p>
        </p:txBody>
      </p:sp>
      <p:pic>
        <p:nvPicPr>
          <p:cNvPr id="93192" name="Picture 8" descr=" PyrmÉnerg                                                      0004A065&#10;Disque dur                     BBBC8453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806700"/>
            <a:ext cx="2667000" cy="222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Cours </a:t>
            </a: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du mois de Mai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0"/>
          <p:cNvSpPr>
            <a:spLocks noChangeArrowheads="1"/>
          </p:cNvSpPr>
          <p:nvPr/>
        </p:nvSpPr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fr-CA" altLang="fr-FR" sz="2800"/>
              <a:t>H-	</a:t>
            </a:r>
            <a:r>
              <a:rPr lang="fr-FR" altLang="fr-FR" sz="2800">
                <a:solidFill>
                  <a:schemeClr val="bg1"/>
                </a:solidFill>
              </a:rPr>
              <a:t>Toute l</a:t>
            </a:r>
            <a:r>
              <a:rPr lang="fr-CA" altLang="fr-FR" sz="2800">
                <a:solidFill>
                  <a:schemeClr val="bg1"/>
                </a:solidFill>
              </a:rPr>
              <a:t>'énergie qui entre dans l’écosystème finit par se perdre en chaleur. Cette énergie perdue «dans l’espace» n’est pas recyclable</a:t>
            </a:r>
            <a:r>
              <a:rPr lang="fr-CA" altLang="fr-FR" sz="2800">
                <a:solidFill>
                  <a:srgbClr val="FF0000"/>
                </a:solidFill>
              </a:rPr>
              <a:t>.</a:t>
            </a:r>
            <a:endParaRPr lang="fr-FR" altLang="fr-FR" sz="2800"/>
          </a:p>
        </p:txBody>
      </p:sp>
      <p:sp>
        <p:nvSpPr>
          <p:cNvPr id="190467" name="Rectangle 71"/>
          <p:cNvSpPr>
            <a:spLocks noChangeArrowheads="1"/>
          </p:cNvSpPr>
          <p:nvPr/>
        </p:nvSpPr>
        <p:spPr bwMode="auto">
          <a:xfrm>
            <a:off x="0" y="1666875"/>
            <a:ext cx="91440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fr-CA" altLang="fr-FR" sz="2800"/>
              <a:t>I-	</a:t>
            </a:r>
            <a:r>
              <a:rPr lang="fr-CA" altLang="fr-FR" sz="2800">
                <a:solidFill>
                  <a:schemeClr val="bg1"/>
                </a:solidFill>
              </a:rPr>
              <a:t>L'énergie perdue est continuellement renouvelée car le soleil continue d'éclairer la Terre. L’énergie est renouvelable.</a:t>
            </a:r>
            <a:endParaRPr lang="fr-FR" altLang="fr-FR" sz="2800">
              <a:solidFill>
                <a:schemeClr val="bg1"/>
              </a:solidFill>
            </a:endParaRPr>
          </a:p>
        </p:txBody>
      </p:sp>
      <p:pic>
        <p:nvPicPr>
          <p:cNvPr id="190468" name="Picture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2184400"/>
            <a:ext cx="11477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9" name="Rectangle 73"/>
          <p:cNvSpPr>
            <a:spLocks noChangeArrowheads="1"/>
          </p:cNvSpPr>
          <p:nvPr/>
        </p:nvSpPr>
        <p:spPr bwMode="auto">
          <a:xfrm>
            <a:off x="0" y="3086100"/>
            <a:ext cx="9144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fr-CA" altLang="fr-FR" sz="2800"/>
              <a:t>J-	</a:t>
            </a:r>
            <a:r>
              <a:rPr lang="fr-CA" altLang="fr-FR" sz="2800">
                <a:solidFill>
                  <a:schemeClr val="bg1"/>
                </a:solidFill>
              </a:rPr>
              <a:t>La quantité d’énergie qui entre dans un écosystème détermine le nombre maximal de niveaux trophiques qu’il contient. Quand il n'y a plus assez d'énergie pour maintenir un niveau trophique supérieur, la chaîne alimentaire s'arrête. Pour cette raison, il y a rarement plus de 4 niveaux trophiques.</a:t>
            </a:r>
            <a:endParaRPr lang="fr-FR" altLang="fr-FR" sz="2800">
              <a:solidFill>
                <a:schemeClr val="bg1"/>
              </a:solidFill>
            </a:endParaRPr>
          </a:p>
        </p:txBody>
      </p:sp>
      <p:sp>
        <p:nvSpPr>
          <p:cNvPr id="190470" name="Rectangle 74"/>
          <p:cNvSpPr>
            <a:spLocks noChangeArrowheads="1"/>
          </p:cNvSpPr>
          <p:nvPr/>
        </p:nvSpPr>
        <p:spPr bwMode="auto">
          <a:xfrm>
            <a:off x="0" y="5638800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fr-CA" altLang="fr-FR" sz="2800"/>
              <a:t>K-	</a:t>
            </a:r>
            <a:r>
              <a:rPr lang="fr-CA" altLang="fr-FR" sz="2800">
                <a:solidFill>
                  <a:schemeClr val="bg1"/>
                </a:solidFill>
              </a:rPr>
              <a:t>Chaque chaîne alimentaire correspond à un seul circuit au sein du flux énergétique</a:t>
            </a:r>
            <a:r>
              <a:rPr lang="fr-CA" altLang="fr-FR" sz="2800"/>
              <a:t>.</a:t>
            </a:r>
            <a:endParaRPr lang="fr-FR" altLang="fr-FR" sz="280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481013"/>
          </a:xfrm>
          <a:solidFill>
            <a:srgbClr val="D6E7A3"/>
          </a:solidFill>
        </p:spPr>
        <p:txBody>
          <a:bodyPr>
            <a:spAutoFit/>
          </a:bodyPr>
          <a:lstStyle/>
          <a:p>
            <a:pPr marL="863600" indent="-762000" eaLnBrk="1" hangingPunct="1">
              <a:lnSpc>
                <a:spcPct val="90000"/>
              </a:lnSpc>
              <a:buFontTx/>
              <a:buNone/>
            </a:pPr>
            <a:r>
              <a:rPr kumimoji="1" lang="fr-FR" altLang="fr-FR" smtClean="0">
                <a:solidFill>
                  <a:schemeClr val="tx2"/>
                </a:solidFill>
              </a:rPr>
              <a:t>5.	</a:t>
            </a:r>
            <a:r>
              <a:rPr kumimoji="1" lang="fr-FR" altLang="fr-FR" smtClean="0">
                <a:solidFill>
                  <a:schemeClr val="bg1"/>
                </a:solidFill>
              </a:rPr>
              <a:t>Les causes des pertes d’énergie de l’écosystème</a:t>
            </a:r>
          </a:p>
        </p:txBody>
      </p:sp>
      <p:sp>
        <p:nvSpPr>
          <p:cNvPr id="191491" name="Rectangle 8"/>
          <p:cNvSpPr>
            <a:spLocks noChangeArrowheads="1"/>
          </p:cNvSpPr>
          <p:nvPr/>
        </p:nvSpPr>
        <p:spPr bwMode="auto">
          <a:xfrm>
            <a:off x="0" y="6400800"/>
            <a:ext cx="40100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600">
                <a:hlinkClick r:id="rId3"/>
              </a:rPr>
              <a:t>Grande sauterelle verte</a:t>
            </a:r>
            <a:endParaRPr lang="fr-FR" altLang="fr-FR"/>
          </a:p>
        </p:txBody>
      </p:sp>
      <p:sp>
        <p:nvSpPr>
          <p:cNvPr id="191492" name="Rectangle 13"/>
          <p:cNvSpPr>
            <a:spLocks noChangeArrowheads="1"/>
          </p:cNvSpPr>
          <p:nvPr/>
        </p:nvSpPr>
        <p:spPr bwMode="auto">
          <a:xfrm>
            <a:off x="0" y="693738"/>
            <a:ext cx="47244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80000"/>
              </a:lnSpc>
            </a:pPr>
            <a:r>
              <a:rPr lang="fr-CA" altLang="fr-FR" sz="2800"/>
              <a:t>A-	</a:t>
            </a:r>
            <a:r>
              <a:rPr lang="fr-CA" altLang="fr-FR" sz="2800" u="sng">
                <a:solidFill>
                  <a:schemeClr val="bg1"/>
                </a:solidFill>
              </a:rPr>
              <a:t>Ce qui est mangé</a:t>
            </a:r>
            <a:endParaRPr lang="fr-FR" altLang="fr-FR" sz="2800">
              <a:solidFill>
                <a:schemeClr val="bg1"/>
              </a:solidFill>
            </a:endParaRPr>
          </a:p>
        </p:txBody>
      </p:sp>
      <p:pic>
        <p:nvPicPr>
          <p:cNvPr id="191493" name="Picture 17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4800" y="4279900"/>
            <a:ext cx="37592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4" name="Rectangle 18"/>
          <p:cNvSpPr>
            <a:spLocks noChangeArrowheads="1"/>
          </p:cNvSpPr>
          <p:nvPr/>
        </p:nvSpPr>
        <p:spPr bwMode="auto">
          <a:xfrm>
            <a:off x="7707313" y="6338888"/>
            <a:ext cx="1436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800">
                <a:hlinkClick r:id="rId5"/>
              </a:rPr>
              <a:t>Source</a:t>
            </a:r>
            <a:endParaRPr lang="fr-FR" altLang="fr-FR" sz="2800"/>
          </a:p>
        </p:txBody>
      </p:sp>
      <p:pic>
        <p:nvPicPr>
          <p:cNvPr id="191495" name="Picture 19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5700" y="615950"/>
            <a:ext cx="41783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6" name="Rectangle 20"/>
          <p:cNvSpPr>
            <a:spLocks noChangeArrowheads="1"/>
          </p:cNvSpPr>
          <p:nvPr/>
        </p:nvSpPr>
        <p:spPr bwMode="auto">
          <a:xfrm>
            <a:off x="7813675" y="3340100"/>
            <a:ext cx="1330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800">
                <a:hlinkClick r:id="rId7"/>
              </a:rPr>
              <a:t>Source</a:t>
            </a:r>
            <a:endParaRPr lang="fr-FR" altLang="fr-FR" sz="2800"/>
          </a:p>
        </p:txBody>
      </p:sp>
      <p:pic>
        <p:nvPicPr>
          <p:cNvPr id="191497" name="Picture 21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200400"/>
            <a:ext cx="42164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8" name="Rectangle 22"/>
          <p:cNvSpPr>
            <a:spLocks noChangeArrowheads="1"/>
          </p:cNvSpPr>
          <p:nvPr/>
        </p:nvSpPr>
        <p:spPr bwMode="auto">
          <a:xfrm>
            <a:off x="647700" y="1219200"/>
            <a:ext cx="40259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CA" altLang="fr-FR" sz="2800">
                <a:solidFill>
                  <a:schemeClr val="bg1"/>
                </a:solidFill>
              </a:rPr>
              <a:t>Seule, une fraction de la proie végétale ou animale est effectivement prélevée et dévorée par le niveau supérieur.</a:t>
            </a:r>
            <a:endParaRPr lang="fr-FR" altLang="fr-FR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11"/>
          <p:cNvSpPr>
            <a:spLocks noChangeArrowheads="1"/>
          </p:cNvSpPr>
          <p:nvPr/>
        </p:nvSpPr>
        <p:spPr bwMode="auto">
          <a:xfrm>
            <a:off x="663575" y="4775200"/>
            <a:ext cx="84804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indent="1588"/>
            <a:r>
              <a:rPr lang="fr-CA" altLang="fr-FR" sz="2800">
                <a:solidFill>
                  <a:schemeClr val="bg1"/>
                </a:solidFill>
              </a:rPr>
              <a:t>La respiration cellulaire ne récupère qu’environ 40% de l’énergie enmagasinée dans les liens chimiques du glucose. </a:t>
            </a:r>
          </a:p>
        </p:txBody>
      </p:sp>
      <p:sp>
        <p:nvSpPr>
          <p:cNvPr id="192516" name="Rectangle 14"/>
          <p:cNvSpPr>
            <a:spLocks noChangeArrowheads="1"/>
          </p:cNvSpPr>
          <p:nvPr/>
        </p:nvSpPr>
        <p:spPr bwMode="auto">
          <a:xfrm>
            <a:off x="0" y="254000"/>
            <a:ext cx="37211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6100" indent="-546100">
              <a:lnSpc>
                <a:spcPct val="80000"/>
              </a:lnSpc>
            </a:pPr>
            <a:r>
              <a:rPr lang="fr-CA" altLang="fr-FR" sz="2800"/>
              <a:t>B-	</a:t>
            </a:r>
            <a:r>
              <a:rPr lang="fr-CA" altLang="fr-FR" sz="2800" u="sng">
                <a:solidFill>
                  <a:schemeClr val="bg1"/>
                </a:solidFill>
              </a:rPr>
              <a:t>Ce qui est assimilé </a:t>
            </a:r>
            <a:endParaRPr lang="fr-FR" altLang="fr-FR" sz="2800" u="sng">
              <a:solidFill>
                <a:schemeClr val="bg1"/>
              </a:solidFill>
            </a:endParaRPr>
          </a:p>
        </p:txBody>
      </p:sp>
      <p:sp>
        <p:nvSpPr>
          <p:cNvPr id="192517" name="Rectangle 15"/>
          <p:cNvSpPr>
            <a:spLocks noChangeArrowheads="1"/>
          </p:cNvSpPr>
          <p:nvPr/>
        </p:nvSpPr>
        <p:spPr bwMode="auto">
          <a:xfrm>
            <a:off x="555625" y="850900"/>
            <a:ext cx="47307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 Narrow" pitchFamily="34" charset="0"/>
              <a:buNone/>
            </a:pPr>
            <a:r>
              <a:rPr lang="fr-CA" altLang="fr-FR" sz="2800">
                <a:solidFill>
                  <a:schemeClr val="bg1"/>
                </a:solidFill>
              </a:rPr>
              <a:t>Seule une partie des aliments ingérés est digérée puis absorbée vers le sang (assimilée).</a:t>
            </a:r>
          </a:p>
          <a:p>
            <a:pPr>
              <a:lnSpc>
                <a:spcPct val="90000"/>
              </a:lnSpc>
              <a:buFont typeface="Arial Narrow" pitchFamily="34" charset="0"/>
              <a:buNone/>
            </a:pPr>
            <a:endParaRPr lang="fr-CA" altLang="fr-FR" sz="2800"/>
          </a:p>
          <a:p>
            <a:pPr>
              <a:lnSpc>
                <a:spcPct val="90000"/>
              </a:lnSpc>
              <a:buFont typeface="Arial Narrow" pitchFamily="34" charset="0"/>
              <a:buNone/>
            </a:pPr>
            <a:r>
              <a:rPr lang="fr-CA" altLang="fr-FR" sz="2800">
                <a:solidFill>
                  <a:schemeClr val="bg1"/>
                </a:solidFill>
              </a:rPr>
              <a:t>Ce qui n'est pas digéré sort du tube digestif à l'état de déchets.</a:t>
            </a:r>
            <a:endParaRPr lang="fr-FR" altLang="fr-FR" sz="2800">
              <a:solidFill>
                <a:schemeClr val="bg1"/>
              </a:solidFill>
            </a:endParaRPr>
          </a:p>
        </p:txBody>
      </p:sp>
      <p:sp>
        <p:nvSpPr>
          <p:cNvPr id="192518" name="Rectangle 16"/>
          <p:cNvSpPr>
            <a:spLocks noChangeArrowheads="1"/>
          </p:cNvSpPr>
          <p:nvPr/>
        </p:nvSpPr>
        <p:spPr bwMode="auto">
          <a:xfrm>
            <a:off x="0" y="402590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6100" indent="-546100">
              <a:lnSpc>
                <a:spcPct val="90000"/>
              </a:lnSpc>
            </a:pPr>
            <a:r>
              <a:rPr lang="fr-CA" altLang="fr-FR" sz="2800"/>
              <a:t>C-	</a:t>
            </a:r>
            <a:r>
              <a:rPr lang="fr-CA" altLang="fr-FR" sz="2800" u="sng">
                <a:solidFill>
                  <a:schemeClr val="bg1"/>
                </a:solidFill>
              </a:rPr>
              <a:t>L'efficacité relative de la respiration cellulaire</a:t>
            </a:r>
            <a:endParaRPr lang="fr-FR" altLang="fr-FR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3"/>
          <p:cNvSpPr>
            <a:spLocks noChangeArrowheads="1"/>
          </p:cNvSpPr>
          <p:nvPr/>
        </p:nvSpPr>
        <p:spPr bwMode="auto">
          <a:xfrm>
            <a:off x="0" y="657225"/>
            <a:ext cx="9144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1600">
              <a:lnSpc>
                <a:spcPct val="90000"/>
              </a:lnSpc>
              <a:buFont typeface="Arial Narrow" pitchFamily="34" charset="0"/>
              <a:buNone/>
            </a:pPr>
            <a:r>
              <a:rPr lang="fr-CA" altLang="fr-FR">
                <a:solidFill>
                  <a:schemeClr val="bg1"/>
                </a:solidFill>
              </a:rPr>
              <a:t>La dégradation du glucose par respiration cellulaire libère l’énergie des liens chimiques ainsi que les atomes constitutifs. Des 100% d’énergie potentielle contenue dans les liens du glucose, 40% seulement est transféré à de l’ATP et, 60% est perdu en chaleur. Cette chaleur perdue est tout de même utile car elle contribue à maintenir la température corporelle des organismes.</a:t>
            </a:r>
          </a:p>
        </p:txBody>
      </p:sp>
      <p:sp>
        <p:nvSpPr>
          <p:cNvPr id="193539" name="Rectangle 4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E0C6A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8425" indent="3175">
              <a:lnSpc>
                <a:spcPct val="90000"/>
              </a:lnSpc>
            </a:pPr>
            <a:r>
              <a:rPr lang="fr-CA" altLang="fr-FR" sz="2800">
                <a:solidFill>
                  <a:schemeClr val="bg1"/>
                </a:solidFill>
              </a:rPr>
              <a:t>Explications sur l’efficacité relative de la respiration cellulaire</a:t>
            </a:r>
            <a:endParaRPr lang="fr-FR" altLang="fr-FR" sz="2800">
              <a:solidFill>
                <a:schemeClr val="bg1"/>
              </a:solidFill>
            </a:endParaRPr>
          </a:p>
        </p:txBody>
      </p:sp>
      <p:sp>
        <p:nvSpPr>
          <p:cNvPr id="193540" name="Rectangle 20"/>
          <p:cNvSpPr>
            <a:spLocks noChangeArrowheads="1"/>
          </p:cNvSpPr>
          <p:nvPr/>
        </p:nvSpPr>
        <p:spPr bwMode="auto">
          <a:xfrm>
            <a:off x="193675" y="3195638"/>
            <a:ext cx="661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Glucose   +   6O</a:t>
            </a:r>
            <a:r>
              <a:rPr lang="fr-FR" altLang="fr-FR" baseline="-25000">
                <a:solidFill>
                  <a:srgbClr val="000000"/>
                </a:solidFill>
              </a:rPr>
              <a:t>2     </a:t>
            </a:r>
            <a:r>
              <a:rPr lang="fr-FR" altLang="fr-FR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fr-FR" altLang="fr-FR" baseline="-25000">
                <a:solidFill>
                  <a:srgbClr val="000000"/>
                </a:solidFill>
              </a:rPr>
              <a:t>    </a:t>
            </a:r>
            <a:r>
              <a:rPr lang="fr-FR" altLang="fr-FR">
                <a:solidFill>
                  <a:srgbClr val="000000"/>
                </a:solidFill>
              </a:rPr>
              <a:t>6 CO</a:t>
            </a:r>
            <a:r>
              <a:rPr lang="fr-FR" altLang="fr-FR" baseline="-25000">
                <a:solidFill>
                  <a:srgbClr val="000000"/>
                </a:solidFill>
              </a:rPr>
              <a:t>2</a:t>
            </a:r>
            <a:r>
              <a:rPr lang="fr-FR" altLang="fr-FR">
                <a:solidFill>
                  <a:srgbClr val="000000"/>
                </a:solidFill>
              </a:rPr>
              <a:t>     +    6 H</a:t>
            </a:r>
            <a:r>
              <a:rPr lang="fr-FR" altLang="fr-FR" baseline="-25000">
                <a:solidFill>
                  <a:srgbClr val="000000"/>
                </a:solidFill>
              </a:rPr>
              <a:t>2</a:t>
            </a:r>
            <a:r>
              <a:rPr lang="fr-FR" altLang="fr-FR">
                <a:solidFill>
                  <a:srgbClr val="000000"/>
                </a:solidFill>
              </a:rPr>
              <a:t>O    +    </a:t>
            </a:r>
            <a:r>
              <a:rPr lang="fr-FR" altLang="fr-FR" b="1">
                <a:solidFill>
                  <a:srgbClr val="E90029"/>
                </a:solidFill>
              </a:rPr>
              <a:t>Énergie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93541" name="Rectangle 24"/>
          <p:cNvSpPr>
            <a:spLocks noChangeArrowheads="1"/>
          </p:cNvSpPr>
          <p:nvPr/>
        </p:nvSpPr>
        <p:spPr bwMode="auto">
          <a:xfrm>
            <a:off x="0" y="2559050"/>
            <a:ext cx="65325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1600">
              <a:lnSpc>
                <a:spcPct val="90000"/>
              </a:lnSpc>
            </a:pPr>
            <a:r>
              <a:rPr lang="fr-CA" altLang="fr-FR" sz="2600" u="sng">
                <a:solidFill>
                  <a:schemeClr val="bg1"/>
                </a:solidFill>
              </a:rPr>
              <a:t>Équation générale de la respiration cellulaire</a:t>
            </a:r>
            <a:endParaRPr lang="fr-FR" altLang="fr-FR" sz="2600" u="sng">
              <a:solidFill>
                <a:schemeClr val="bg1"/>
              </a:solidFill>
            </a:endParaRPr>
          </a:p>
        </p:txBody>
      </p:sp>
      <p:sp>
        <p:nvSpPr>
          <p:cNvPr id="193542" name="Line 26"/>
          <p:cNvSpPr>
            <a:spLocks noChangeShapeType="1"/>
          </p:cNvSpPr>
          <p:nvPr/>
        </p:nvSpPr>
        <p:spPr bwMode="auto">
          <a:xfrm flipV="1">
            <a:off x="6878638" y="3063875"/>
            <a:ext cx="587375" cy="296863"/>
          </a:xfrm>
          <a:prstGeom prst="line">
            <a:avLst/>
          </a:prstGeom>
          <a:noFill/>
          <a:ln w="57150">
            <a:solidFill>
              <a:srgbClr val="E9002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3543" name="Rectangle 27"/>
          <p:cNvSpPr>
            <a:spLocks noChangeArrowheads="1"/>
          </p:cNvSpPr>
          <p:nvPr/>
        </p:nvSpPr>
        <p:spPr bwMode="auto">
          <a:xfrm>
            <a:off x="7754938" y="3286125"/>
            <a:ext cx="1319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800" dirty="0">
                <a:solidFill>
                  <a:schemeClr val="bg1"/>
                </a:solidFill>
              </a:rPr>
              <a:t>Chaleur</a:t>
            </a:r>
          </a:p>
        </p:txBody>
      </p:sp>
      <p:sp>
        <p:nvSpPr>
          <p:cNvPr id="193544" name="Rectangle 28"/>
          <p:cNvSpPr>
            <a:spLocks noChangeArrowheads="1"/>
          </p:cNvSpPr>
          <p:nvPr/>
        </p:nvSpPr>
        <p:spPr bwMode="auto">
          <a:xfrm>
            <a:off x="7808913" y="2598738"/>
            <a:ext cx="748923" cy="461665"/>
          </a:xfrm>
          <a:prstGeom prst="rect">
            <a:avLst/>
          </a:prstGeom>
          <a:solidFill>
            <a:srgbClr val="E1E898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0033CC"/>
                </a:solidFill>
              </a:rPr>
              <a:t>60%</a:t>
            </a:r>
          </a:p>
        </p:txBody>
      </p:sp>
      <p:sp>
        <p:nvSpPr>
          <p:cNvPr id="193545" name="Rectangle 30"/>
          <p:cNvSpPr>
            <a:spLocks noChangeArrowheads="1"/>
          </p:cNvSpPr>
          <p:nvPr/>
        </p:nvSpPr>
        <p:spPr bwMode="auto">
          <a:xfrm>
            <a:off x="6146800" y="4930775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000"/>
              <a:t>+ </a:t>
            </a:r>
            <a:endParaRPr lang="fr-FR" altLang="fr-FR" sz="1400"/>
          </a:p>
        </p:txBody>
      </p:sp>
      <p:sp>
        <p:nvSpPr>
          <p:cNvPr id="193546" name="Line 31"/>
          <p:cNvSpPr>
            <a:spLocks noChangeShapeType="1"/>
          </p:cNvSpPr>
          <p:nvPr/>
        </p:nvSpPr>
        <p:spPr bwMode="auto">
          <a:xfrm flipH="1" flipV="1">
            <a:off x="5392738" y="5710238"/>
            <a:ext cx="457200" cy="7937"/>
          </a:xfrm>
          <a:prstGeom prst="line">
            <a:avLst/>
          </a:prstGeom>
          <a:noFill/>
          <a:ln w="57150">
            <a:solidFill>
              <a:srgbClr val="E9002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3547" name="Rectangle 32"/>
          <p:cNvSpPr>
            <a:spLocks noChangeArrowheads="1"/>
          </p:cNvSpPr>
          <p:nvPr/>
        </p:nvSpPr>
        <p:spPr bwMode="auto">
          <a:xfrm>
            <a:off x="3860800" y="5942013"/>
            <a:ext cx="15128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CA" altLang="fr-FR" sz="2000" dirty="0">
                <a:solidFill>
                  <a:schemeClr val="bg1"/>
                </a:solidFill>
              </a:rPr>
              <a:t>36 ATP</a:t>
            </a:r>
          </a:p>
          <a:p>
            <a:pPr>
              <a:lnSpc>
                <a:spcPct val="90000"/>
              </a:lnSpc>
            </a:pPr>
            <a:r>
              <a:rPr lang="fr-CA" altLang="fr-FR" sz="2000" dirty="0">
                <a:solidFill>
                  <a:schemeClr val="bg1"/>
                </a:solidFill>
              </a:rPr>
              <a:t>Adénosine triphosphate</a:t>
            </a:r>
            <a:endParaRPr lang="fr-FR" altLang="fr-FR" sz="2000" dirty="0">
              <a:solidFill>
                <a:schemeClr val="bg1"/>
              </a:solidFill>
            </a:endParaRPr>
          </a:p>
        </p:txBody>
      </p:sp>
      <p:pic>
        <p:nvPicPr>
          <p:cNvPr id="19354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3338" y="4918075"/>
            <a:ext cx="139382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9" name="Line 34"/>
          <p:cNvSpPr>
            <a:spLocks noChangeShapeType="1"/>
          </p:cNvSpPr>
          <p:nvPr/>
        </p:nvSpPr>
        <p:spPr bwMode="auto">
          <a:xfrm>
            <a:off x="6257925" y="3754438"/>
            <a:ext cx="4763" cy="842962"/>
          </a:xfrm>
          <a:prstGeom prst="line">
            <a:avLst/>
          </a:prstGeom>
          <a:noFill/>
          <a:ln w="57150">
            <a:solidFill>
              <a:srgbClr val="E9002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93550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2513" y="4575175"/>
            <a:ext cx="12192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51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2863" y="5945188"/>
            <a:ext cx="3492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52" name="Rectangle 37"/>
          <p:cNvSpPr>
            <a:spLocks noChangeArrowheads="1"/>
          </p:cNvSpPr>
          <p:nvPr/>
        </p:nvSpPr>
        <p:spPr bwMode="auto">
          <a:xfrm>
            <a:off x="6024563" y="5942013"/>
            <a:ext cx="20939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3">
              <a:lnSpc>
                <a:spcPct val="90000"/>
              </a:lnSpc>
            </a:pPr>
            <a:r>
              <a:rPr lang="fr-CA" altLang="fr-FR" sz="2000" dirty="0">
                <a:solidFill>
                  <a:schemeClr val="bg1"/>
                </a:solidFill>
              </a:rPr>
              <a:t>36 ADP + 36 Pi</a:t>
            </a:r>
          </a:p>
          <a:p>
            <a:pPr marL="4763">
              <a:lnSpc>
                <a:spcPct val="90000"/>
              </a:lnSpc>
            </a:pPr>
            <a:r>
              <a:rPr lang="fr-CA" altLang="fr-FR" sz="2000" dirty="0">
                <a:solidFill>
                  <a:schemeClr val="bg1"/>
                </a:solidFill>
              </a:rPr>
              <a:t>Adénosine </a:t>
            </a:r>
            <a:r>
              <a:rPr lang="fr-CA" altLang="fr-FR" sz="2000" dirty="0" err="1">
                <a:solidFill>
                  <a:schemeClr val="bg1"/>
                </a:solidFill>
              </a:rPr>
              <a:t>diphosphate</a:t>
            </a:r>
            <a:endParaRPr lang="fr-FR" altLang="fr-FR" sz="2000" dirty="0">
              <a:solidFill>
                <a:schemeClr val="bg1"/>
              </a:solidFill>
            </a:endParaRPr>
          </a:p>
        </p:txBody>
      </p:sp>
      <p:sp>
        <p:nvSpPr>
          <p:cNvPr id="193553" name="Rectangle 38"/>
          <p:cNvSpPr>
            <a:spLocks noChangeArrowheads="1"/>
          </p:cNvSpPr>
          <p:nvPr/>
        </p:nvSpPr>
        <p:spPr bwMode="auto">
          <a:xfrm>
            <a:off x="6445250" y="3749675"/>
            <a:ext cx="852488" cy="461665"/>
          </a:xfrm>
          <a:prstGeom prst="rect">
            <a:avLst/>
          </a:prstGeom>
          <a:solidFill>
            <a:srgbClr val="E1E89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0033CC"/>
                </a:solidFill>
              </a:rPr>
              <a:t>40%</a:t>
            </a:r>
          </a:p>
        </p:txBody>
      </p:sp>
      <p:sp>
        <p:nvSpPr>
          <p:cNvPr id="193554" name="Rectangle 39"/>
          <p:cNvSpPr>
            <a:spLocks noChangeArrowheads="1"/>
          </p:cNvSpPr>
          <p:nvPr/>
        </p:nvSpPr>
        <p:spPr bwMode="auto">
          <a:xfrm>
            <a:off x="0" y="4095750"/>
            <a:ext cx="2982913" cy="2751138"/>
          </a:xfrm>
          <a:prstGeom prst="rect">
            <a:avLst/>
          </a:prstGeom>
          <a:solidFill>
            <a:schemeClr val="accent1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lnSpc>
                <a:spcPct val="90000"/>
              </a:lnSpc>
              <a:buFont typeface="Arial Narrow" pitchFamily="34" charset="0"/>
              <a:buChar char="•"/>
            </a:pPr>
            <a:r>
              <a:rPr lang="fr-CA" altLang="fr-FR">
                <a:solidFill>
                  <a:schemeClr val="bg1"/>
                </a:solidFill>
              </a:rPr>
              <a:t>L’ATP est la réserve d’énergie qui permet la plupart du travail cellulaire.</a:t>
            </a:r>
          </a:p>
          <a:p>
            <a:pPr marL="190500" indent="-190500">
              <a:lnSpc>
                <a:spcPct val="90000"/>
              </a:lnSpc>
              <a:buFont typeface="Arial Narrow" pitchFamily="34" charset="0"/>
              <a:buChar char="•"/>
            </a:pPr>
            <a:r>
              <a:rPr lang="fr-CA" altLang="fr-FR">
                <a:solidFill>
                  <a:schemeClr val="bg1"/>
                </a:solidFill>
              </a:rPr>
              <a:t>Une fois le travail cellulaire effectué,  l’énergie de l’ATP se dissipe en chaleur</a:t>
            </a:r>
            <a:r>
              <a:rPr lang="fr-CA" altLang="fr-FR"/>
              <a:t>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3"/>
          <p:cNvSpPr>
            <a:spLocks noChangeArrowheads="1"/>
          </p:cNvSpPr>
          <p:nvPr/>
        </p:nvSpPr>
        <p:spPr bwMode="auto">
          <a:xfrm>
            <a:off x="0" y="0"/>
            <a:ext cx="7086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8425" indent="3175">
              <a:lnSpc>
                <a:spcPct val="80000"/>
              </a:lnSpc>
            </a:pPr>
            <a:r>
              <a:rPr kumimoji="1" lang="fr-FR" altLang="fr-FR" sz="2800" b="1">
                <a:solidFill>
                  <a:schemeClr val="bg1"/>
                </a:solidFill>
              </a:rPr>
              <a:t>Démonstration de la perte de 60 % de l’énergie du glucose lors de la respiration cellulaire</a:t>
            </a:r>
            <a:endParaRPr kumimoji="1" lang="fr-FR" altLang="fr-FR" sz="2800">
              <a:solidFill>
                <a:schemeClr val="bg1"/>
              </a:solidFill>
            </a:endParaRPr>
          </a:p>
        </p:txBody>
      </p:sp>
      <p:sp>
        <p:nvSpPr>
          <p:cNvPr id="194563" name="Rectangle 4"/>
          <p:cNvSpPr>
            <a:spLocks noGrp="1" noChangeArrowheads="1"/>
          </p:cNvSpPr>
          <p:nvPr>
            <p:ph idx="1"/>
          </p:nvPr>
        </p:nvSpPr>
        <p:spPr>
          <a:xfrm>
            <a:off x="236538" y="1120775"/>
            <a:ext cx="8585200" cy="4789488"/>
          </a:xfrm>
        </p:spPr>
        <p:txBody>
          <a:bodyPr>
            <a:spAutoFit/>
          </a:bodyPr>
          <a:lstStyle/>
          <a:p>
            <a:pPr marL="479425" indent="-419100" eaLnBrk="1" hangingPunct="1">
              <a:lnSpc>
                <a:spcPct val="90000"/>
              </a:lnSpc>
              <a:buFontTx/>
              <a:buAutoNum type="arabicPeriod"/>
            </a:pPr>
            <a:r>
              <a:rPr lang="fr-FR" altLang="fr-FR" smtClean="0">
                <a:solidFill>
                  <a:schemeClr val="bg1"/>
                </a:solidFill>
              </a:rPr>
              <a:t>L'énergie potentielle d'une molécule de glucose est d’environ 2 870 kJ par mole de glucose.</a:t>
            </a:r>
          </a:p>
          <a:p>
            <a:pPr marL="479425" indent="-419100" eaLnBrk="1" hangingPunct="1">
              <a:lnSpc>
                <a:spcPct val="90000"/>
              </a:lnSpc>
              <a:buFontTx/>
              <a:buAutoNum type="arabicPeriod"/>
            </a:pPr>
            <a:r>
              <a:rPr lang="fr-FR" altLang="fr-FR" smtClean="0">
                <a:solidFill>
                  <a:schemeClr val="bg1"/>
                </a:solidFill>
              </a:rPr>
              <a:t>La respiration cellulaire produit 36 ATP (eucaryotes) ou 38 ATP (procaryotes) à partir d'une mole de glucose.</a:t>
            </a:r>
          </a:p>
          <a:p>
            <a:pPr marL="479425" indent="-419100" eaLnBrk="1" hangingPunct="1">
              <a:lnSpc>
                <a:spcPct val="90000"/>
              </a:lnSpc>
              <a:buFontTx/>
              <a:buAutoNum type="arabicPeriod"/>
            </a:pPr>
            <a:r>
              <a:rPr lang="fr-FR" altLang="fr-FR" smtClean="0">
                <a:solidFill>
                  <a:schemeClr val="bg1"/>
                </a:solidFill>
              </a:rPr>
              <a:t>Dans la cellule, la phosphorylation de l’ADP (en ATP) emprisonne 30,5 kJ/mol.	</a:t>
            </a:r>
          </a:p>
          <a:p>
            <a:pPr marL="479425" indent="-419100" eaLnBrk="1" hangingPunct="1">
              <a:lnSpc>
                <a:spcPct val="90000"/>
              </a:lnSpc>
              <a:buFontTx/>
              <a:buAutoNum type="arabicPeriod"/>
            </a:pPr>
            <a:r>
              <a:rPr lang="fr-FR" altLang="fr-FR" smtClean="0">
                <a:solidFill>
                  <a:schemeClr val="bg1"/>
                </a:solidFill>
              </a:rPr>
              <a:t>Le rendement de la respiration cellulaire chez les cellules eucaryotes est de :  </a:t>
            </a:r>
          </a:p>
          <a:p>
            <a:pPr marL="479425" indent="-419100" eaLnBrk="1" hangingPunct="1">
              <a:lnSpc>
                <a:spcPct val="90000"/>
              </a:lnSpc>
              <a:buFont typeface="Arial Narrow" pitchFamily="34" charset="0"/>
              <a:buNone/>
            </a:pPr>
            <a:r>
              <a:rPr lang="fr-FR" altLang="fr-FR" smtClean="0">
                <a:solidFill>
                  <a:srgbClr val="FF0000"/>
                </a:solidFill>
              </a:rPr>
              <a:t>	[ </a:t>
            </a:r>
            <a:r>
              <a:rPr lang="fr-FR" altLang="fr-FR" u="sng" smtClean="0">
                <a:solidFill>
                  <a:srgbClr val="FF0000"/>
                </a:solidFill>
              </a:rPr>
              <a:t>36 ATP x 30,5 kJ/mol</a:t>
            </a:r>
            <a:r>
              <a:rPr lang="fr-FR" altLang="fr-FR" smtClean="0">
                <a:solidFill>
                  <a:srgbClr val="FF0000"/>
                </a:solidFill>
              </a:rPr>
              <a:t> ] x 100 = ± 40 %</a:t>
            </a:r>
          </a:p>
          <a:p>
            <a:pPr marL="479425" indent="-419100" eaLnBrk="1" hangingPunct="1">
              <a:lnSpc>
                <a:spcPct val="90000"/>
              </a:lnSpc>
              <a:buClr>
                <a:srgbClr val="D62E29"/>
              </a:buClr>
              <a:buFont typeface="Arial Narrow" pitchFamily="34" charset="0"/>
              <a:buNone/>
            </a:pPr>
            <a:r>
              <a:rPr lang="fr-FR" altLang="fr-FR" smtClean="0">
                <a:solidFill>
                  <a:srgbClr val="FF0000"/>
                </a:solidFill>
              </a:rPr>
              <a:t>	             2 870 kJ/ mol</a:t>
            </a:r>
            <a:endParaRPr lang="fr-FR" altLang="fr-FR" smtClean="0"/>
          </a:p>
        </p:txBody>
      </p:sp>
      <p:sp>
        <p:nvSpPr>
          <p:cNvPr id="194564" name="Rectangle 6"/>
          <p:cNvSpPr>
            <a:spLocks noChangeArrowheads="1"/>
          </p:cNvSpPr>
          <p:nvPr/>
        </p:nvSpPr>
        <p:spPr bwMode="auto">
          <a:xfrm>
            <a:off x="7940675" y="0"/>
            <a:ext cx="1203325" cy="457200"/>
          </a:xfrm>
          <a:prstGeom prst="rect">
            <a:avLst/>
          </a:prstGeom>
          <a:solidFill>
            <a:srgbClr val="FFFF66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fr-FR" altLang="fr-FR"/>
              <a:t>LIRE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ChangeArrowheads="1"/>
          </p:cNvSpPr>
          <p:nvPr/>
        </p:nvSpPr>
        <p:spPr bwMode="auto">
          <a:xfrm>
            <a:off x="698500" y="5613400"/>
            <a:ext cx="8051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CA" altLang="fr-FR" sz="2800">
                <a:solidFill>
                  <a:schemeClr val="bg1"/>
                </a:solidFill>
              </a:rPr>
              <a:t>Une part de l'énergie des molécules d'ATP maintient le métabolisme basal de l'animal et ses diverses activités (reproduction, recherche de nourriture, toilettage…).</a:t>
            </a:r>
          </a:p>
        </p:txBody>
      </p:sp>
      <p:sp>
        <p:nvSpPr>
          <p:cNvPr id="195587" name="Rectangle 10"/>
          <p:cNvSpPr>
            <a:spLocks noChangeArrowheads="1"/>
          </p:cNvSpPr>
          <p:nvPr/>
        </p:nvSpPr>
        <p:spPr bwMode="auto">
          <a:xfrm>
            <a:off x="0" y="505460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6100" indent="-546100">
              <a:lnSpc>
                <a:spcPct val="90000"/>
              </a:lnSpc>
            </a:pPr>
            <a:r>
              <a:rPr lang="fr-CA" altLang="fr-FR" sz="2800"/>
              <a:t>E-	</a:t>
            </a:r>
            <a:r>
              <a:rPr lang="fr-CA" altLang="fr-FR" sz="2800" u="sng">
                <a:solidFill>
                  <a:schemeClr val="bg1"/>
                </a:solidFill>
              </a:rPr>
              <a:t>L’énergie dépensée pour maintenir la vie</a:t>
            </a:r>
            <a:endParaRPr lang="fr-FR" altLang="fr-FR" sz="2800">
              <a:solidFill>
                <a:schemeClr val="bg1"/>
              </a:solidFill>
            </a:endParaRPr>
          </a:p>
        </p:txBody>
      </p:sp>
      <p:sp>
        <p:nvSpPr>
          <p:cNvPr id="195588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6100" indent="-546100">
              <a:lnSpc>
                <a:spcPct val="90000"/>
              </a:lnSpc>
            </a:pPr>
            <a:r>
              <a:rPr lang="fr-CA" altLang="fr-FR" sz="2800"/>
              <a:t>D-</a:t>
            </a:r>
            <a:r>
              <a:rPr lang="fr-CA" altLang="fr-FR" sz="2800">
                <a:solidFill>
                  <a:schemeClr val="bg1"/>
                </a:solidFill>
              </a:rPr>
              <a:t>	</a:t>
            </a:r>
            <a:r>
              <a:rPr lang="fr-CA" altLang="fr-FR" sz="2800" u="sng">
                <a:solidFill>
                  <a:schemeClr val="bg1"/>
                </a:solidFill>
              </a:rPr>
              <a:t>L’efficacité relative du transfert de l’énergie de l’ATP. </a:t>
            </a:r>
            <a:endParaRPr lang="fr-FR" altLang="fr-FR" sz="2800">
              <a:solidFill>
                <a:schemeClr val="bg1"/>
              </a:solidFill>
            </a:endParaRPr>
          </a:p>
        </p:txBody>
      </p:sp>
      <p:grpSp>
        <p:nvGrpSpPr>
          <p:cNvPr id="195589" name="Group 34"/>
          <p:cNvGrpSpPr>
            <a:grpSpLocks/>
          </p:cNvGrpSpPr>
          <p:nvPr/>
        </p:nvGrpSpPr>
        <p:grpSpPr bwMode="auto">
          <a:xfrm>
            <a:off x="0" y="2041525"/>
            <a:ext cx="9294813" cy="2746375"/>
            <a:chOff x="0" y="1286"/>
            <a:chExt cx="5855" cy="1730"/>
          </a:xfrm>
        </p:grpSpPr>
        <p:pic>
          <p:nvPicPr>
            <p:cNvPr id="195592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9" y="1546"/>
              <a:ext cx="1113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593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7" y="1610"/>
              <a:ext cx="768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594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43" y="1569"/>
              <a:ext cx="22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8629" name="Rectangle 21"/>
            <p:cNvSpPr>
              <a:spLocks noChangeArrowheads="1"/>
            </p:cNvSpPr>
            <p:nvPr/>
          </p:nvSpPr>
          <p:spPr bwMode="auto">
            <a:xfrm>
              <a:off x="566" y="1850"/>
              <a:ext cx="42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          +                      </a:t>
              </a:r>
              <a:r>
                <a:rPr lang="fr-FR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charset="2"/>
                </a:rPr>
                <a:t>           +               +</a:t>
              </a:r>
              <a:endParaRPr lang="fr-FR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195596" name="Picture 22" descr="1                                                              0002D956Imac                           C48CF6BB: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2" y="1820"/>
              <a:ext cx="44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597" name="Picture 23" descr="1                                                              0002D956Imac                           C48CF6BB: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20" y="1804"/>
              <a:ext cx="44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598" name="Picture 24" descr="1                                                              0002D956Imac                           C48CF6BB: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75" y="1560"/>
              <a:ext cx="553" cy="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599" name="Rectangle 25"/>
            <p:cNvSpPr>
              <a:spLocks noChangeArrowheads="1"/>
            </p:cNvSpPr>
            <p:nvPr/>
          </p:nvSpPr>
          <p:spPr bwMode="auto">
            <a:xfrm>
              <a:off x="0" y="2376"/>
              <a:ext cx="482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2000" dirty="0">
                  <a:solidFill>
                    <a:schemeClr val="bg1"/>
                  </a:solidFill>
                </a:rPr>
                <a:t>Acide            Ammoniac                    ATP                      Glutamine             ADP</a:t>
              </a:r>
            </a:p>
            <a:p>
              <a:r>
                <a:rPr lang="fr-FR" altLang="fr-FR" sz="2000" dirty="0">
                  <a:solidFill>
                    <a:schemeClr val="bg1"/>
                  </a:solidFill>
                </a:rPr>
                <a:t>glutamique</a:t>
              </a:r>
            </a:p>
          </p:txBody>
        </p:sp>
        <p:sp>
          <p:nvSpPr>
            <p:cNvPr id="195600" name="Rectangle 26"/>
            <p:cNvSpPr>
              <a:spLocks noChangeArrowheads="1"/>
            </p:cNvSpPr>
            <p:nvPr/>
          </p:nvSpPr>
          <p:spPr bwMode="auto">
            <a:xfrm>
              <a:off x="987" y="1358"/>
              <a:ext cx="872" cy="233"/>
            </a:xfrm>
            <a:prstGeom prst="rect">
              <a:avLst/>
            </a:prstGeom>
            <a:solidFill>
              <a:srgbClr val="E0C6AB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800" b="1" dirty="0">
                  <a:solidFill>
                    <a:schemeClr val="bg1"/>
                  </a:solidFill>
                </a:rPr>
                <a:t>30,5 kJ/ mol</a:t>
              </a:r>
            </a:p>
          </p:txBody>
        </p:sp>
        <p:sp>
          <p:nvSpPr>
            <p:cNvPr id="195601" name="Rectangle 27"/>
            <p:cNvSpPr>
              <a:spLocks noChangeArrowheads="1"/>
            </p:cNvSpPr>
            <p:nvPr/>
          </p:nvSpPr>
          <p:spPr bwMode="auto">
            <a:xfrm>
              <a:off x="3099" y="1286"/>
              <a:ext cx="872" cy="233"/>
            </a:xfrm>
            <a:prstGeom prst="rect">
              <a:avLst/>
            </a:prstGeom>
            <a:solidFill>
              <a:srgbClr val="E0C6AB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800" b="1" dirty="0">
                  <a:solidFill>
                    <a:schemeClr val="bg1"/>
                  </a:solidFill>
                </a:rPr>
                <a:t>14,2 kJ/ mol</a:t>
              </a:r>
            </a:p>
          </p:txBody>
        </p:sp>
        <p:sp>
          <p:nvSpPr>
            <p:cNvPr id="195602" name="Rectangle 28"/>
            <p:cNvSpPr>
              <a:spLocks noChangeArrowheads="1"/>
            </p:cNvSpPr>
            <p:nvPr/>
          </p:nvSpPr>
          <p:spPr bwMode="auto">
            <a:xfrm>
              <a:off x="4935" y="1830"/>
              <a:ext cx="920" cy="233"/>
            </a:xfrm>
            <a:prstGeom prst="rect">
              <a:avLst/>
            </a:prstGeom>
            <a:solidFill>
              <a:srgbClr val="E0C6AB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800" b="1" dirty="0">
                  <a:solidFill>
                    <a:schemeClr val="bg1"/>
                  </a:solidFill>
                </a:rPr>
                <a:t>-16,3 kJ/ mol</a:t>
              </a:r>
            </a:p>
          </p:txBody>
        </p:sp>
        <p:sp>
          <p:nvSpPr>
            <p:cNvPr id="195603" name="Line 29"/>
            <p:cNvSpPr>
              <a:spLocks noChangeShapeType="1"/>
            </p:cNvSpPr>
            <p:nvPr/>
          </p:nvSpPr>
          <p:spPr bwMode="auto">
            <a:xfrm flipH="1">
              <a:off x="1712" y="1640"/>
              <a:ext cx="8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604" name="Line 30"/>
            <p:cNvSpPr>
              <a:spLocks noChangeShapeType="1"/>
            </p:cNvSpPr>
            <p:nvPr/>
          </p:nvSpPr>
          <p:spPr bwMode="auto">
            <a:xfrm>
              <a:off x="2968" y="1736"/>
              <a:ext cx="328" cy="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605" name="Line 31"/>
            <p:cNvSpPr>
              <a:spLocks noChangeShapeType="1"/>
            </p:cNvSpPr>
            <p:nvPr/>
          </p:nvSpPr>
          <p:spPr bwMode="auto">
            <a:xfrm flipV="1">
              <a:off x="2976" y="1480"/>
              <a:ext cx="136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606" name="Rectangle 32"/>
            <p:cNvSpPr>
              <a:spLocks noChangeArrowheads="1"/>
            </p:cNvSpPr>
            <p:nvPr/>
          </p:nvSpPr>
          <p:spPr bwMode="auto">
            <a:xfrm>
              <a:off x="4806" y="2158"/>
              <a:ext cx="954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altLang="fr-FR" sz="2000" dirty="0">
                  <a:solidFill>
                    <a:schemeClr val="bg1"/>
                  </a:solidFill>
                </a:rPr>
                <a:t>Énergie perdue en chaleur lors de la réaction</a:t>
              </a:r>
            </a:p>
          </p:txBody>
        </p:sp>
      </p:grpSp>
      <p:sp>
        <p:nvSpPr>
          <p:cNvPr id="195590" name="Rectangle 33"/>
          <p:cNvSpPr>
            <a:spLocks noChangeArrowheads="1"/>
          </p:cNvSpPr>
          <p:nvPr/>
        </p:nvSpPr>
        <p:spPr bwMode="auto">
          <a:xfrm>
            <a:off x="0" y="59690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1600">
              <a:lnSpc>
                <a:spcPct val="80000"/>
              </a:lnSpc>
            </a:pPr>
            <a:r>
              <a:rPr lang="fr-CA" altLang="fr-FR" sz="2800">
                <a:solidFill>
                  <a:schemeClr val="bg1"/>
                </a:solidFill>
              </a:rPr>
              <a:t>Une part de l'énergie de l'ATP n'est pas récupérée lors d'une réaction chimique et se perd en chaleur.</a:t>
            </a:r>
          </a:p>
        </p:txBody>
      </p:sp>
      <p:sp>
        <p:nvSpPr>
          <p:cNvPr id="708645" name="Rectangle 37"/>
          <p:cNvSpPr>
            <a:spLocks noChangeArrowheads="1"/>
          </p:cNvSpPr>
          <p:nvPr/>
        </p:nvSpPr>
        <p:spPr bwMode="auto">
          <a:xfrm>
            <a:off x="6764338" y="1146175"/>
            <a:ext cx="2379662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dirty="0">
                <a:solidFill>
                  <a:schemeClr val="bg1"/>
                </a:solidFill>
              </a:rPr>
              <a:t>Campbell (3</a:t>
            </a:r>
            <a:r>
              <a:rPr lang="fr-FR" baseline="30000" dirty="0">
                <a:solidFill>
                  <a:schemeClr val="bg1"/>
                </a:solidFill>
              </a:rPr>
              <a:t>e</a:t>
            </a:r>
            <a:r>
              <a:rPr lang="fr-FR" dirty="0">
                <a:solidFill>
                  <a:schemeClr val="bg1"/>
                </a:solidFill>
              </a:rPr>
              <a:t> éd.)</a:t>
            </a:r>
            <a:r>
              <a:rPr lang="fr-FR" dirty="0">
                <a:solidFill>
                  <a:schemeClr val="tx2"/>
                </a:solidFill>
              </a:rPr>
              <a:t>— Figure 8.10 : 157</a:t>
            </a: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84213" y="1844675"/>
            <a:ext cx="4876800" cy="4419600"/>
          </a:xfrm>
          <a:prstGeom prst="rightArrowCallout">
            <a:avLst>
              <a:gd name="adj1" fmla="val 25000"/>
              <a:gd name="adj2" fmla="val 25000"/>
              <a:gd name="adj3" fmla="val 18391"/>
              <a:gd name="adj4" fmla="val 66667"/>
            </a:avLst>
          </a:prstGeom>
          <a:solidFill>
            <a:srgbClr val="CCECFF"/>
          </a:solidFill>
          <a:ln w="1905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38200" y="1905000"/>
            <a:ext cx="3162300" cy="4452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»"/>
            </a:pPr>
            <a:endParaRPr lang="fr-CA" altLang="fr-FR" sz="2400" smtClean="0">
              <a:solidFill>
                <a:srgbClr val="003399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»"/>
            </a:pPr>
            <a:r>
              <a:rPr lang="fr-CA" altLang="fr-FR" sz="2400" smtClean="0">
                <a:solidFill>
                  <a:srgbClr val="003399"/>
                </a:solidFill>
                <a:latin typeface="Arial Black" pitchFamily="34" charset="0"/>
              </a:rPr>
              <a:t>Climat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CA" altLang="fr-FR" sz="2000" smtClean="0">
                <a:solidFill>
                  <a:srgbClr val="003399"/>
                </a:solidFill>
                <a:latin typeface="Arial Black" pitchFamily="34" charset="0"/>
              </a:rPr>
              <a:t>Température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CA" altLang="fr-FR" sz="2000" smtClean="0">
                <a:solidFill>
                  <a:srgbClr val="003399"/>
                </a:solidFill>
                <a:latin typeface="Arial Black" pitchFamily="34" charset="0"/>
              </a:rPr>
              <a:t>Précipitations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CA" altLang="fr-FR" sz="2000" smtClean="0">
                <a:solidFill>
                  <a:srgbClr val="003399"/>
                </a:solidFill>
                <a:latin typeface="Arial Black" pitchFamily="34" charset="0"/>
              </a:rPr>
              <a:t>Lumière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CA" altLang="fr-FR" sz="2000" smtClean="0">
                <a:solidFill>
                  <a:srgbClr val="003399"/>
                </a:solidFill>
                <a:latin typeface="Arial Black" pitchFamily="34" charset="0"/>
              </a:rPr>
              <a:t>Vents</a:t>
            </a:r>
            <a:endParaRPr lang="fr-CA" altLang="fr-FR" sz="2800" smtClean="0">
              <a:solidFill>
                <a:srgbClr val="003399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CA" altLang="fr-FR" sz="2400" smtClean="0">
              <a:solidFill>
                <a:srgbClr val="003399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»"/>
            </a:pPr>
            <a:r>
              <a:rPr lang="fr-CA" altLang="fr-FR" sz="2400" smtClean="0">
                <a:solidFill>
                  <a:srgbClr val="003399"/>
                </a:solidFill>
                <a:latin typeface="Arial Black" pitchFamily="34" charset="0"/>
              </a:rPr>
              <a:t>Géographie</a:t>
            </a:r>
          </a:p>
          <a:p>
            <a:pPr eaLnBrk="1" hangingPunct="1">
              <a:lnSpc>
                <a:spcPct val="90000"/>
              </a:lnSpc>
              <a:buFontTx/>
              <a:buChar char="»"/>
            </a:pPr>
            <a:r>
              <a:rPr lang="fr-CA" altLang="fr-FR" sz="2400" smtClean="0">
                <a:solidFill>
                  <a:srgbClr val="003399"/>
                </a:solidFill>
                <a:latin typeface="Arial Black" pitchFamily="34" charset="0"/>
              </a:rPr>
              <a:t>Perturbations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altLang="fr-FR" sz="2400" smtClean="0">
                <a:solidFill>
                  <a:srgbClr val="003399"/>
                </a:solidFill>
                <a:latin typeface="Arial Black" pitchFamily="34" charset="0"/>
              </a:rPr>
              <a:t>    périodiques</a:t>
            </a:r>
            <a:endParaRPr lang="fr-FR" altLang="fr-FR" sz="2400" smtClean="0">
              <a:solidFill>
                <a:srgbClr val="003399"/>
              </a:solidFill>
              <a:latin typeface="Abadi MT Condensed Extra Bold"/>
            </a:endParaRPr>
          </a:p>
          <a:p>
            <a:pPr eaLnBrk="1" hangingPunct="1">
              <a:lnSpc>
                <a:spcPct val="90000"/>
              </a:lnSpc>
              <a:buFontTx/>
              <a:buChar char="»"/>
            </a:pPr>
            <a:endParaRPr lang="fr-CA" altLang="fr-FR" sz="2400" smtClean="0">
              <a:solidFill>
                <a:srgbClr val="003399"/>
              </a:solidFill>
              <a:latin typeface="Abadi MT Condensed Extra Bold"/>
            </a:endParaRPr>
          </a:p>
          <a:p>
            <a:pPr lvl="1" eaLnBrk="1" hangingPunct="1">
              <a:lnSpc>
                <a:spcPct val="90000"/>
              </a:lnSpc>
              <a:buFontTx/>
              <a:buChar char="Ø"/>
            </a:pPr>
            <a:endParaRPr lang="fr-CA" altLang="fr-FR" smtClean="0">
              <a:solidFill>
                <a:srgbClr val="003399"/>
              </a:solidFill>
              <a:latin typeface="Abadi MT Condensed Extra Bold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mtClean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000750" y="2971800"/>
            <a:ext cx="2381250" cy="1814513"/>
          </a:xfrm>
          <a:solidFill>
            <a:srgbClr val="CCECFF"/>
          </a:solidFill>
          <a:ln w="19050">
            <a:solidFill>
              <a:srgbClr val="003399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altLang="fr-FR" sz="3200" smtClean="0">
                <a:solidFill>
                  <a:srgbClr val="003399"/>
                </a:solidFill>
                <a:latin typeface="Arial Black" pitchFamily="34" charset="0"/>
              </a:rPr>
              <a:t>Biomes</a:t>
            </a:r>
            <a:endParaRPr lang="fr-CA" altLang="fr-FR" sz="4000" b="1" smtClean="0">
              <a:solidFill>
                <a:srgbClr val="003399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Char char="®"/>
            </a:pPr>
            <a:r>
              <a:rPr lang="fr-CA" altLang="fr-FR" sz="2400" smtClean="0">
                <a:solidFill>
                  <a:srgbClr val="003399"/>
                </a:solidFill>
                <a:latin typeface="Arial Black" pitchFamily="34" charset="0"/>
              </a:rPr>
              <a:t>Faune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®"/>
            </a:pPr>
            <a:r>
              <a:rPr lang="fr-CA" altLang="fr-FR" sz="2400" smtClean="0">
                <a:solidFill>
                  <a:srgbClr val="003399"/>
                </a:solidFill>
                <a:latin typeface="Arial Black" pitchFamily="34" charset="0"/>
              </a:rPr>
              <a:t>Flore</a:t>
            </a:r>
            <a:endParaRPr lang="fr-CA" altLang="fr-FR" sz="3200" b="1" smtClean="0">
              <a:solidFill>
                <a:srgbClr val="003399"/>
              </a:solidFill>
              <a:latin typeface="Abadi MT Condensed Extra Bold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3600" b="1" smtClean="0">
              <a:solidFill>
                <a:srgbClr val="003399"/>
              </a:solidFill>
              <a:latin typeface="Abadi MT Condensed Extra Bold"/>
            </a:endParaRPr>
          </a:p>
        </p:txBody>
      </p:sp>
      <p:sp>
        <p:nvSpPr>
          <p:cNvPr id="197637" name="Text Box 6"/>
          <p:cNvSpPr txBox="1">
            <a:spLocks noChangeArrowheads="1"/>
          </p:cNvSpPr>
          <p:nvPr/>
        </p:nvSpPr>
        <p:spPr bwMode="auto">
          <a:xfrm>
            <a:off x="6886575" y="6583363"/>
            <a:ext cx="2193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1200">
                <a:solidFill>
                  <a:srgbClr val="003399"/>
                </a:solidFill>
              </a:rPr>
              <a:t>Julie Fontaine, EDU7492, aut.02</a:t>
            </a:r>
            <a:endParaRPr lang="fr-FR" altLang="fr-FR" sz="1200">
              <a:solidFill>
                <a:srgbClr val="003399"/>
              </a:solidFill>
            </a:endParaRPr>
          </a:p>
        </p:txBody>
      </p:sp>
      <p:sp>
        <p:nvSpPr>
          <p:cNvPr id="197638" name="Text Box 8"/>
          <p:cNvSpPr txBox="1">
            <a:spLocks noChangeArrowheads="1"/>
          </p:cNvSpPr>
          <p:nvPr/>
        </p:nvSpPr>
        <p:spPr bwMode="auto">
          <a:xfrm>
            <a:off x="1600200" y="554038"/>
            <a:ext cx="5356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3200">
                <a:solidFill>
                  <a:srgbClr val="003399"/>
                </a:solidFill>
                <a:latin typeface="Arial Black" pitchFamily="34" charset="0"/>
              </a:rPr>
              <a:t>Qu’est-ce qu’un biome?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0" grpId="0" autoUpdateAnimBg="0"/>
      <p:bldP spid="3482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762000"/>
          </a:xfrm>
        </p:spPr>
        <p:txBody>
          <a:bodyPr/>
          <a:lstStyle/>
          <a:p>
            <a:pPr marL="54864" algn="l" eaLnBrk="1" fontAlgn="auto" hangingPunct="1">
              <a:spcAft>
                <a:spcPts val="0"/>
              </a:spcAft>
              <a:defRPr/>
            </a:pPr>
            <a:r>
              <a:rPr lang="fr-CA" altLang="fr-FR" sz="3200" dirty="0" smtClean="0">
                <a:solidFill>
                  <a:srgbClr val="FF0000"/>
                </a:solidFill>
                <a:latin typeface="Arial Black" pitchFamily="34" charset="0"/>
              </a:rPr>
              <a:t>Distribution des biomes terrestres</a:t>
            </a:r>
            <a:endParaRPr lang="fr-CA" altLang="fr-FR" dirty="0" smtClean="0">
              <a:solidFill>
                <a:srgbClr val="FF0000"/>
              </a:solidFill>
              <a:latin typeface="Abadi MT Condensed Extra Bold"/>
            </a:endParaRPr>
          </a:p>
        </p:txBody>
      </p:sp>
      <p:pic>
        <p:nvPicPr>
          <p:cNvPr id="198659" name="Picture 3" descr="biomes-campb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7010400" y="6430963"/>
            <a:ext cx="1598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1200"/>
              <a:t>Tiré de Campbell,1995</a:t>
            </a:r>
            <a:endParaRPr lang="fr-FR" altLang="fr-FR" sz="1200"/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6886575" y="6583363"/>
            <a:ext cx="2193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1200">
                <a:solidFill>
                  <a:srgbClr val="003399"/>
                </a:solidFill>
              </a:rPr>
              <a:t>Julie Fontaine, EDU7492, aut.02</a:t>
            </a:r>
            <a:endParaRPr lang="fr-FR" altLang="fr-FR" sz="120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8A1A757-6AB9-4EEE-8A8E-18725009BCE2}" type="slidenum">
              <a:rPr lang="fr-FR" altLang="fr-FR" sz="1400" smtClean="0">
                <a:solidFill>
                  <a:schemeClr val="tx1"/>
                </a:solidFill>
              </a:rPr>
              <a:pPr/>
              <a:t>28</a:t>
            </a:fld>
            <a:endParaRPr lang="fr-FR" altLang="fr-FR" sz="1400" smtClean="0">
              <a:solidFill>
                <a:schemeClr val="tx1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8600" y="4648200"/>
            <a:ext cx="8458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altLang="fr-FR" sz="3600">
                <a:solidFill>
                  <a:srgbClr val="FE0000"/>
                </a:solidFill>
                <a:sym typeface="Wingdings" pitchFamily="2" charset="2"/>
              </a:rPr>
              <a:t></a:t>
            </a:r>
            <a:r>
              <a:rPr lang="fr-FR" altLang="fr-FR" sz="3600"/>
              <a:t> </a:t>
            </a:r>
            <a:r>
              <a:rPr lang="fr-FR" altLang="fr-FR" sz="3600">
                <a:solidFill>
                  <a:schemeClr val="bg1"/>
                </a:solidFill>
              </a:rPr>
              <a:t>L’expression des conditions</a:t>
            </a:r>
            <a:br>
              <a:rPr lang="fr-FR" altLang="fr-FR" sz="3600">
                <a:solidFill>
                  <a:schemeClr val="bg1"/>
                </a:solidFill>
              </a:rPr>
            </a:br>
            <a:r>
              <a:rPr lang="fr-FR" altLang="fr-FR" sz="3600">
                <a:solidFill>
                  <a:schemeClr val="bg1"/>
                </a:solidFill>
              </a:rPr>
              <a:t>    écologiques à l'échelle régionale:</a:t>
            </a:r>
            <a:br>
              <a:rPr lang="fr-FR" altLang="fr-FR" sz="3600">
                <a:solidFill>
                  <a:schemeClr val="bg1"/>
                </a:solidFill>
              </a:rPr>
            </a:br>
            <a:r>
              <a:rPr lang="fr-FR" altLang="fr-FR" sz="3600">
                <a:solidFill>
                  <a:schemeClr val="bg1"/>
                </a:solidFill>
              </a:rPr>
              <a:t>    le climat, le sol…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28600" y="304800"/>
            <a:ext cx="76866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3600" dirty="0">
                <a:solidFill>
                  <a:srgbClr val="FE0000"/>
                </a:solidFill>
                <a:sym typeface="Wingdings" pitchFamily="2" charset="2"/>
              </a:rPr>
              <a:t></a:t>
            </a:r>
            <a:r>
              <a:rPr lang="fr-FR" altLang="fr-FR" sz="3600" dirty="0"/>
              <a:t> </a:t>
            </a:r>
            <a:r>
              <a:rPr lang="fr-FR" altLang="fr-FR" sz="3600" dirty="0">
                <a:solidFill>
                  <a:schemeClr val="bg1"/>
                </a:solidFill>
              </a:rPr>
              <a:t>Ensemble </a:t>
            </a:r>
            <a:r>
              <a:rPr lang="fr-FR" altLang="fr-FR" sz="3600" dirty="0" smtClean="0">
                <a:solidFill>
                  <a:schemeClr val="bg1"/>
                </a:solidFill>
              </a:rPr>
              <a:t>d’écosystèmes</a:t>
            </a:r>
            <a:r>
              <a:rPr lang="fr-FR" altLang="fr-FR" sz="3600" dirty="0">
                <a:solidFill>
                  <a:schemeClr val="bg1"/>
                </a:solidFill>
              </a:rPr>
              <a:t/>
            </a:r>
            <a:br>
              <a:rPr lang="fr-FR" altLang="fr-FR" sz="3600" dirty="0">
                <a:solidFill>
                  <a:schemeClr val="bg1"/>
                </a:solidFill>
              </a:rPr>
            </a:br>
            <a:r>
              <a:rPr lang="fr-FR" altLang="fr-FR" sz="3600" dirty="0">
                <a:solidFill>
                  <a:schemeClr val="bg1"/>
                </a:solidFill>
              </a:rPr>
              <a:t>    </a:t>
            </a:r>
            <a:r>
              <a:rPr lang="fr-FR" altLang="fr-FR" sz="3600" dirty="0" smtClean="0">
                <a:solidFill>
                  <a:schemeClr val="bg1"/>
                </a:solidFill>
              </a:rPr>
              <a:t>caractéristiques </a:t>
            </a:r>
            <a:r>
              <a:rPr lang="fr-FR" altLang="fr-FR" sz="3600" dirty="0">
                <a:solidFill>
                  <a:schemeClr val="bg1"/>
                </a:solidFill>
              </a:rPr>
              <a:t>d'une aire</a:t>
            </a:r>
            <a:br>
              <a:rPr lang="fr-FR" altLang="fr-FR" sz="3600" dirty="0">
                <a:solidFill>
                  <a:schemeClr val="bg1"/>
                </a:solidFill>
              </a:rPr>
            </a:br>
            <a:r>
              <a:rPr lang="fr-FR" altLang="fr-FR" sz="3600" dirty="0">
                <a:solidFill>
                  <a:schemeClr val="bg1"/>
                </a:solidFill>
              </a:rPr>
              <a:t>    biogéographique et nommé à partir de</a:t>
            </a:r>
            <a:br>
              <a:rPr lang="fr-FR" altLang="fr-FR" sz="3600" dirty="0">
                <a:solidFill>
                  <a:schemeClr val="bg1"/>
                </a:solidFill>
              </a:rPr>
            </a:br>
            <a:r>
              <a:rPr lang="fr-FR" altLang="fr-FR" sz="3600" dirty="0">
                <a:solidFill>
                  <a:schemeClr val="bg1"/>
                </a:solidFill>
              </a:rPr>
              <a:t>    la végétation et des espèces animales</a:t>
            </a:r>
            <a:br>
              <a:rPr lang="fr-FR" altLang="fr-FR" sz="3600" dirty="0">
                <a:solidFill>
                  <a:schemeClr val="bg1"/>
                </a:solidFill>
              </a:rPr>
            </a:br>
            <a:r>
              <a:rPr lang="fr-FR" altLang="fr-FR" sz="3600" dirty="0">
                <a:solidFill>
                  <a:schemeClr val="bg1"/>
                </a:solidFill>
              </a:rPr>
              <a:t>    qui y prédominent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28600" y="3276600"/>
            <a:ext cx="845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>
                <a:solidFill>
                  <a:srgbClr val="FE0000"/>
                </a:solidFill>
                <a:sym typeface="Wingdings" pitchFamily="2" charset="2"/>
              </a:rPr>
              <a:t></a:t>
            </a:r>
            <a:r>
              <a:rPr lang="fr-FR" altLang="fr-FR" sz="3600"/>
              <a:t> </a:t>
            </a:r>
            <a:r>
              <a:rPr lang="fr-FR" altLang="fr-FR" sz="3600">
                <a:solidFill>
                  <a:schemeClr val="bg1"/>
                </a:solidFill>
              </a:rPr>
              <a:t>Définition à l’échelle du globe</a:t>
            </a:r>
            <a:br>
              <a:rPr lang="fr-FR" altLang="fr-FR" sz="3600">
                <a:solidFill>
                  <a:schemeClr val="bg1"/>
                </a:solidFill>
              </a:rPr>
            </a:br>
            <a:r>
              <a:rPr lang="fr-FR" altLang="fr-FR" sz="3600">
                <a:solidFill>
                  <a:schemeClr val="bg1"/>
                </a:solidFill>
              </a:rPr>
              <a:t>     terrestre. Classification très large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8" grpId="0"/>
      <p:bldP spid="235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91C88DD-ADFE-49ED-9D95-CD70B740CD4B}" type="slidenum">
              <a:rPr lang="fr-FR" altLang="fr-FR" sz="1400" smtClean="0">
                <a:solidFill>
                  <a:schemeClr val="tx1"/>
                </a:solidFill>
              </a:rPr>
              <a:pPr/>
              <a:t>29</a:t>
            </a:fld>
            <a:endParaRPr lang="fr-FR" altLang="fr-FR" sz="14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19050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altLang="fr-FR" sz="3600">
                <a:solidFill>
                  <a:srgbClr val="FF3300"/>
                </a:solidFill>
                <a:sym typeface="Wingdings" pitchFamily="2" charset="2"/>
              </a:rPr>
              <a:t>   </a:t>
            </a:r>
            <a:r>
              <a:rPr lang="fr-FR" altLang="fr-FR" sz="3600">
                <a:solidFill>
                  <a:srgbClr val="FF3300"/>
                </a:solidFill>
              </a:rPr>
              <a:t> Terrestres             Aquatiques </a:t>
            </a:r>
          </a:p>
        </p:txBody>
      </p:sp>
      <p:sp>
        <p:nvSpPr>
          <p:cNvPr id="200708" name="Rectangle 5"/>
          <p:cNvSpPr>
            <a:spLocks noChangeArrowheads="1"/>
          </p:cNvSpPr>
          <p:nvPr/>
        </p:nvSpPr>
        <p:spPr bwMode="auto">
          <a:xfrm>
            <a:off x="228600" y="10668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>
                <a:solidFill>
                  <a:srgbClr val="FE0000"/>
                </a:solidFill>
                <a:sym typeface="Wingdings" pitchFamily="2" charset="2"/>
              </a:rPr>
              <a:t></a:t>
            </a:r>
            <a:r>
              <a:rPr lang="fr-FR" altLang="fr-FR" sz="3600"/>
              <a:t> </a:t>
            </a:r>
            <a:r>
              <a:rPr lang="fr-FR" altLang="fr-FR" sz="3600">
                <a:solidFill>
                  <a:schemeClr val="bg1"/>
                </a:solidFill>
              </a:rPr>
              <a:t>Deux grands types de biomes</a:t>
            </a:r>
          </a:p>
        </p:txBody>
      </p:sp>
      <p:sp>
        <p:nvSpPr>
          <p:cNvPr id="200709" name="Text Box 6"/>
          <p:cNvSpPr txBox="1">
            <a:spLocks noChangeArrowheads="1"/>
          </p:cNvSpPr>
          <p:nvPr/>
        </p:nvSpPr>
        <p:spPr bwMode="auto">
          <a:xfrm>
            <a:off x="184150" y="1905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 b="1">
                <a:solidFill>
                  <a:schemeClr val="bg1"/>
                </a:solidFill>
                <a:cs typeface="Times New Roman" pitchFamily="18" charset="0"/>
              </a:rPr>
              <a:t>Liste indicative</a:t>
            </a:r>
            <a:endParaRPr lang="fr-FR" altLang="fr-FR" sz="3600">
              <a:solidFill>
                <a:schemeClr val="bg1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04800" y="2590800"/>
            <a:ext cx="3886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altLang="fr-FR" sz="2800">
                <a:solidFill>
                  <a:schemeClr val="bg1"/>
                </a:solidFill>
              </a:rPr>
              <a:t>Forêt tropicale humide</a:t>
            </a:r>
            <a:br>
              <a:rPr lang="fr-FR" altLang="fr-FR" sz="2800">
                <a:solidFill>
                  <a:schemeClr val="bg1"/>
                </a:solidFill>
              </a:rPr>
            </a:br>
            <a:r>
              <a:rPr lang="fr-FR" altLang="fr-FR" sz="2800">
                <a:solidFill>
                  <a:schemeClr val="bg1"/>
                </a:solidFill>
              </a:rPr>
              <a:t>Forêt tropicale sèche</a:t>
            </a:r>
          </a:p>
          <a:p>
            <a:r>
              <a:rPr lang="fr-FR" altLang="fr-FR" sz="2800">
                <a:solidFill>
                  <a:schemeClr val="bg1"/>
                </a:solidFill>
              </a:rPr>
              <a:t>Savane</a:t>
            </a:r>
          </a:p>
          <a:p>
            <a:r>
              <a:rPr lang="fr-FR" altLang="fr-FR" sz="2800">
                <a:solidFill>
                  <a:schemeClr val="bg1"/>
                </a:solidFill>
              </a:rPr>
              <a:t>Forêt tempérée</a:t>
            </a:r>
          </a:p>
          <a:p>
            <a:r>
              <a:rPr lang="fr-FR" altLang="fr-FR" sz="2800">
                <a:solidFill>
                  <a:schemeClr val="bg1"/>
                </a:solidFill>
              </a:rPr>
              <a:t>Prairie tempérée</a:t>
            </a:r>
          </a:p>
          <a:p>
            <a:r>
              <a:rPr lang="fr-FR" altLang="fr-FR" sz="2800">
                <a:solidFill>
                  <a:schemeClr val="bg1"/>
                </a:solidFill>
              </a:rPr>
              <a:t>Forêt boréale</a:t>
            </a:r>
          </a:p>
          <a:p>
            <a:r>
              <a:rPr lang="fr-FR" altLang="fr-FR" sz="2800">
                <a:solidFill>
                  <a:schemeClr val="bg1"/>
                </a:solidFill>
              </a:rPr>
              <a:t>Toundra</a:t>
            </a:r>
          </a:p>
          <a:p>
            <a:r>
              <a:rPr lang="fr-FR" altLang="fr-FR" sz="2800">
                <a:solidFill>
                  <a:schemeClr val="bg1"/>
                </a:solidFill>
              </a:rPr>
              <a:t>Déserts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500563" y="2714625"/>
            <a:ext cx="4191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altLang="fr-FR" sz="2800">
                <a:solidFill>
                  <a:schemeClr val="bg1"/>
                </a:solidFill>
              </a:rPr>
              <a:t>Lacs</a:t>
            </a:r>
            <a:br>
              <a:rPr lang="fr-FR" altLang="fr-FR" sz="2800">
                <a:solidFill>
                  <a:schemeClr val="bg1"/>
                </a:solidFill>
              </a:rPr>
            </a:br>
            <a:r>
              <a:rPr lang="fr-FR" altLang="fr-FR" sz="2800">
                <a:solidFill>
                  <a:schemeClr val="bg1"/>
                </a:solidFill>
              </a:rPr>
              <a:t>Rivières</a:t>
            </a:r>
          </a:p>
          <a:p>
            <a:r>
              <a:rPr lang="fr-FR" altLang="fr-FR" sz="2800">
                <a:solidFill>
                  <a:schemeClr val="bg1"/>
                </a:solidFill>
              </a:rPr>
              <a:t>Côtes rocheuses</a:t>
            </a:r>
          </a:p>
          <a:p>
            <a:r>
              <a:rPr lang="fr-FR" altLang="fr-FR" sz="2800">
                <a:solidFill>
                  <a:schemeClr val="bg1"/>
                </a:solidFill>
              </a:rPr>
              <a:t>Côtes sableuses</a:t>
            </a:r>
          </a:p>
          <a:p>
            <a:r>
              <a:rPr lang="fr-FR" altLang="fr-FR" sz="2800">
                <a:solidFill>
                  <a:schemeClr val="bg1"/>
                </a:solidFill>
              </a:rPr>
              <a:t>Récifs coralliens</a:t>
            </a:r>
          </a:p>
          <a:p>
            <a:r>
              <a:rPr lang="fr-FR" altLang="fr-FR" sz="2800">
                <a:solidFill>
                  <a:schemeClr val="bg1"/>
                </a:solidFill>
              </a:rPr>
              <a:t>Continental benthique</a:t>
            </a:r>
          </a:p>
          <a:p>
            <a:r>
              <a:rPr lang="fr-FR" altLang="fr-FR" sz="2800">
                <a:solidFill>
                  <a:schemeClr val="bg1"/>
                </a:solidFill>
              </a:rPr>
              <a:t>Surfaces pélagiques</a:t>
            </a:r>
          </a:p>
          <a:p>
            <a:r>
              <a:rPr lang="fr-FR" altLang="fr-FR" sz="2800">
                <a:solidFill>
                  <a:schemeClr val="bg1"/>
                </a:solidFill>
              </a:rPr>
              <a:t>Profondeurs pélagiques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7" grpId="0"/>
      <p:bldP spid="256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3"/>
          <p:cNvSpPr>
            <a:spLocks noGrp="1" noChangeArrowheads="1"/>
          </p:cNvSpPr>
          <p:nvPr/>
        </p:nvSpPr>
        <p:spPr bwMode="auto">
          <a:xfrm>
            <a:off x="774700" y="233363"/>
            <a:ext cx="7696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altLang="fr-FR" sz="4400" b="1" u="sng" dirty="0">
                <a:solidFill>
                  <a:schemeClr val="bg1"/>
                </a:solidFill>
              </a:rPr>
              <a:t>L’ÉCOSYSTÈME</a:t>
            </a:r>
          </a:p>
        </p:txBody>
      </p:sp>
      <p:sp>
        <p:nvSpPr>
          <p:cNvPr id="172035" name="Rectangle 26"/>
          <p:cNvSpPr>
            <a:spLocks noChangeArrowheads="1"/>
          </p:cNvSpPr>
          <p:nvPr/>
        </p:nvSpPr>
        <p:spPr bwMode="auto">
          <a:xfrm>
            <a:off x="0" y="1000125"/>
            <a:ext cx="4346575" cy="2530475"/>
          </a:xfrm>
          <a:prstGeom prst="rect">
            <a:avLst/>
          </a:prstGeom>
          <a:solidFill>
            <a:srgbClr val="D6E7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 typeface="Times" charset="0"/>
              <a:buAutoNum type="arabicPeriod"/>
            </a:pPr>
            <a:r>
              <a:rPr lang="fr-FR" altLang="fr-FR" u="sng" dirty="0">
                <a:solidFill>
                  <a:schemeClr val="bg1"/>
                </a:solidFill>
              </a:rPr>
              <a:t>SA STRUCTURE TROPHIQUE </a:t>
            </a:r>
          </a:p>
          <a:p>
            <a:pPr marL="457200" indent="-457200">
              <a:lnSpc>
                <a:spcPct val="110000"/>
              </a:lnSpc>
              <a:buFont typeface="Times" charset="0"/>
              <a:buAutoNum type="arabicPeriod"/>
            </a:pPr>
            <a:r>
              <a:rPr lang="fr-FR" altLang="fr-FR" u="sng" dirty="0">
                <a:solidFill>
                  <a:schemeClr val="bg1"/>
                </a:solidFill>
              </a:rPr>
              <a:t>SON FLUX D’ÉNERGIE</a:t>
            </a:r>
          </a:p>
          <a:p>
            <a:pPr marL="457200" indent="-457200">
              <a:lnSpc>
                <a:spcPct val="110000"/>
              </a:lnSpc>
              <a:buFont typeface="Times" charset="0"/>
              <a:buAutoNum type="arabicPeriod"/>
            </a:pPr>
            <a:r>
              <a:rPr lang="fr-FR" altLang="fr-FR" u="sng" dirty="0">
                <a:solidFill>
                  <a:schemeClr val="bg1"/>
                </a:solidFill>
              </a:rPr>
              <a:t>SON FLUX DE MATIÈRE</a:t>
            </a:r>
          </a:p>
          <a:p>
            <a:pPr marL="457200" indent="-457200">
              <a:lnSpc>
                <a:spcPct val="110000"/>
              </a:lnSpc>
              <a:buFont typeface="Times" charset="0"/>
              <a:buAutoNum type="arabicPeriod"/>
            </a:pPr>
            <a:r>
              <a:rPr lang="fr-FR" altLang="fr-FR" u="sng" dirty="0">
                <a:solidFill>
                  <a:schemeClr val="bg1"/>
                </a:solidFill>
              </a:rPr>
              <a:t>SA RÉGULATION ET SES DÉSÉQUILIBRES</a:t>
            </a:r>
          </a:p>
        </p:txBody>
      </p:sp>
      <p:pic>
        <p:nvPicPr>
          <p:cNvPr id="172036" name="Picture 30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928688"/>
            <a:ext cx="44069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3524584-B782-439E-9478-FCB30F87B3A1}" type="slidenum">
              <a:rPr lang="fr-FR" altLang="fr-FR" sz="1400" smtClean="0">
                <a:solidFill>
                  <a:schemeClr val="tx1"/>
                </a:solidFill>
              </a:rPr>
              <a:pPr/>
              <a:t>30</a:t>
            </a:fld>
            <a:endParaRPr lang="fr-FR" altLang="fr-FR" sz="1400" smtClean="0">
              <a:solidFill>
                <a:schemeClr val="tx1"/>
              </a:solidFill>
            </a:endParaRPr>
          </a:p>
        </p:txBody>
      </p:sp>
      <p:sp>
        <p:nvSpPr>
          <p:cNvPr id="201731" name="Text Box 5"/>
          <p:cNvSpPr txBox="1">
            <a:spLocks noChangeArrowheads="1"/>
          </p:cNvSpPr>
          <p:nvPr/>
        </p:nvSpPr>
        <p:spPr bwMode="auto">
          <a:xfrm>
            <a:off x="217488" y="2193925"/>
            <a:ext cx="87518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>
                <a:solidFill>
                  <a:srgbClr val="FE0000"/>
                </a:solidFill>
                <a:sym typeface="Wingdings" pitchFamily="2" charset="2"/>
              </a:rPr>
              <a:t></a:t>
            </a:r>
            <a:r>
              <a:rPr lang="fr-FR" altLang="fr-FR" sz="3600"/>
              <a:t> </a:t>
            </a:r>
            <a:r>
              <a:rPr lang="fr-FR" altLang="fr-FR" sz="3600">
                <a:solidFill>
                  <a:schemeClr val="bg1"/>
                </a:solidFill>
                <a:cs typeface="Times New Roman" pitchFamily="18" charset="0"/>
              </a:rPr>
              <a:t>Les facteurs influençant la vie des</a:t>
            </a:r>
            <a:br>
              <a:rPr lang="fr-FR" altLang="fr-FR" sz="3600">
                <a:solidFill>
                  <a:schemeClr val="bg1"/>
                </a:solidFill>
                <a:cs typeface="Times New Roman" pitchFamily="18" charset="0"/>
              </a:rPr>
            </a:br>
            <a:r>
              <a:rPr lang="fr-FR" altLang="fr-FR" sz="3600">
                <a:solidFill>
                  <a:schemeClr val="bg1"/>
                </a:solidFill>
                <a:cs typeface="Times New Roman" pitchFamily="18" charset="0"/>
              </a:rPr>
              <a:t>     végétaux</a:t>
            </a:r>
            <a:r>
              <a:rPr lang="fr-FR" altLang="fr-FR" sz="3600" b="1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343650" y="3681413"/>
            <a:ext cx="226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altLang="fr-FR" sz="2800">
                <a:solidFill>
                  <a:srgbClr val="FF3300"/>
                </a:solidFill>
              </a:rPr>
              <a:t>Saisonnalité</a:t>
            </a:r>
            <a:r>
              <a:rPr lang="fr-FR" altLang="fr-FR" sz="2800"/>
              <a:t> </a:t>
            </a:r>
          </a:p>
        </p:txBody>
      </p:sp>
      <p:sp>
        <p:nvSpPr>
          <p:cNvPr id="201733" name="Text Box 8"/>
          <p:cNvSpPr txBox="1">
            <a:spLocks noChangeArrowheads="1"/>
          </p:cNvSpPr>
          <p:nvPr/>
        </p:nvSpPr>
        <p:spPr bwMode="auto">
          <a:xfrm>
            <a:off x="203200" y="242888"/>
            <a:ext cx="8940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 b="1">
                <a:solidFill>
                  <a:schemeClr val="bg1"/>
                </a:solidFill>
                <a:cs typeface="Times New Roman" pitchFamily="18" charset="0"/>
              </a:rPr>
              <a:t>La végétation comme déterminant principal du fonctionnement et des propriétés des écosystèmes</a:t>
            </a:r>
            <a:endParaRPr lang="fr-FR" altLang="fr-FR" sz="3600">
              <a:solidFill>
                <a:schemeClr val="bg1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03263" y="3681413"/>
            <a:ext cx="226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altLang="fr-FR" sz="2800">
                <a:solidFill>
                  <a:srgbClr val="FF3300"/>
                </a:solidFill>
              </a:rPr>
              <a:t>Température</a:t>
            </a:r>
            <a:r>
              <a:rPr lang="fr-FR" altLang="fr-FR" sz="2800"/>
              <a:t> 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408363" y="3681413"/>
            <a:ext cx="263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altLang="fr-FR" sz="2800">
                <a:solidFill>
                  <a:srgbClr val="FF3300"/>
                </a:solidFill>
              </a:rPr>
              <a:t>Précipitations</a:t>
            </a:r>
            <a:r>
              <a:rPr lang="fr-FR" altLang="fr-FR" sz="2800"/>
              <a:t> </a:t>
            </a:r>
          </a:p>
        </p:txBody>
      </p:sp>
      <p:sp>
        <p:nvSpPr>
          <p:cNvPr id="201736" name="Text Box 11"/>
          <p:cNvSpPr txBox="1">
            <a:spLocks noChangeArrowheads="1"/>
          </p:cNvSpPr>
          <p:nvPr/>
        </p:nvSpPr>
        <p:spPr bwMode="auto">
          <a:xfrm>
            <a:off x="195263" y="4451350"/>
            <a:ext cx="87518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>
                <a:solidFill>
                  <a:srgbClr val="FE0000"/>
                </a:solidFill>
                <a:sym typeface="Wingdings" pitchFamily="2" charset="2"/>
              </a:rPr>
              <a:t></a:t>
            </a:r>
            <a:r>
              <a:rPr lang="fr-FR" altLang="fr-FR" sz="3600"/>
              <a:t> </a:t>
            </a:r>
            <a:r>
              <a:rPr lang="fr-FR" altLang="fr-FR" sz="3600">
                <a:solidFill>
                  <a:schemeClr val="bg1"/>
                </a:solidFill>
                <a:cs typeface="Times New Roman" pitchFamily="18" charset="0"/>
              </a:rPr>
              <a:t>En retour ces facteurs influencent la</a:t>
            </a:r>
            <a:br>
              <a:rPr lang="fr-FR" altLang="fr-FR" sz="3600">
                <a:solidFill>
                  <a:schemeClr val="bg1"/>
                </a:solidFill>
                <a:cs typeface="Times New Roman" pitchFamily="18" charset="0"/>
              </a:rPr>
            </a:br>
            <a:r>
              <a:rPr lang="fr-FR" altLang="fr-FR" sz="3600">
                <a:solidFill>
                  <a:schemeClr val="bg1"/>
                </a:solidFill>
                <a:cs typeface="Times New Roman" pitchFamily="18" charset="0"/>
              </a:rPr>
              <a:t>     formation des sols</a:t>
            </a:r>
            <a:r>
              <a:rPr lang="fr-FR" altLang="fr-FR" sz="3600" b="1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01737" name="Text Box 12"/>
          <p:cNvSpPr txBox="1">
            <a:spLocks noChangeArrowheads="1"/>
          </p:cNvSpPr>
          <p:nvPr/>
        </p:nvSpPr>
        <p:spPr bwMode="auto">
          <a:xfrm>
            <a:off x="188913" y="5667375"/>
            <a:ext cx="8955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>
                <a:solidFill>
                  <a:srgbClr val="FE0000"/>
                </a:solidFill>
                <a:sym typeface="Wingdings" pitchFamily="2" charset="2"/>
              </a:rPr>
              <a:t> </a:t>
            </a:r>
            <a:r>
              <a:rPr lang="fr-FR" altLang="fr-FR" sz="3600">
                <a:solidFill>
                  <a:schemeClr val="bg1"/>
                </a:solidFill>
                <a:cs typeface="Times New Roman" pitchFamily="18" charset="0"/>
              </a:rPr>
              <a:t>Corrélation type de sol-type de biome</a:t>
            </a:r>
            <a:r>
              <a:rPr lang="fr-FR" altLang="fr-FR" sz="3600" b="1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9" grpId="0"/>
      <p:bldP spid="358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D6D739D-7DD0-4028-B2D0-CA480E50DAA5}" type="slidenum">
              <a:rPr lang="fr-FR" altLang="fr-FR" sz="1400" smtClean="0">
                <a:solidFill>
                  <a:schemeClr val="tx1"/>
                </a:solidFill>
              </a:rPr>
              <a:pPr/>
              <a:t>31</a:t>
            </a:fld>
            <a:endParaRPr lang="fr-FR" altLang="fr-FR" sz="1400" smtClean="0">
              <a:solidFill>
                <a:schemeClr val="tx1"/>
              </a:solidFill>
            </a:endParaRP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214313" y="9286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>
                <a:solidFill>
                  <a:schemeClr val="bg1"/>
                </a:solidFill>
                <a:cs typeface="Times New Roman" pitchFamily="18" charset="0"/>
              </a:rPr>
              <a:t>Gradients de température</a:t>
            </a:r>
            <a:endParaRPr lang="fr-FR" altLang="fr-FR" sz="3600">
              <a:solidFill>
                <a:schemeClr val="bg1"/>
              </a:solidFill>
            </a:endParaRP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184150" y="1905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 b="1">
                <a:solidFill>
                  <a:schemeClr val="bg1"/>
                </a:solidFill>
                <a:cs typeface="Times New Roman" pitchFamily="18" charset="0"/>
              </a:rPr>
              <a:t>Localisation des biomes terrestres</a:t>
            </a:r>
            <a:endParaRPr lang="fr-FR" altLang="fr-FR" sz="3600">
              <a:solidFill>
                <a:schemeClr val="bg1"/>
              </a:solidFill>
            </a:endParaRPr>
          </a:p>
        </p:txBody>
      </p:sp>
      <p:pic>
        <p:nvPicPr>
          <p:cNvPr id="202757" name="Picture 5" descr="latitu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9188" y="1831975"/>
            <a:ext cx="63214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214313" y="5500688"/>
            <a:ext cx="8929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200" dirty="0">
                <a:solidFill>
                  <a:schemeClr val="bg1"/>
                </a:solidFill>
                <a:cs typeface="Times New Roman" pitchFamily="18" charset="0"/>
              </a:rPr>
              <a:t>Hausse des </a:t>
            </a:r>
            <a:r>
              <a:rPr lang="fr-FR" altLang="fr-FR" sz="3200" dirty="0" smtClean="0">
                <a:solidFill>
                  <a:schemeClr val="bg1"/>
                </a:solidFill>
                <a:cs typeface="Times New Roman" pitchFamily="18" charset="0"/>
              </a:rPr>
              <a:t>températures </a:t>
            </a:r>
            <a:r>
              <a:rPr lang="fr-FR" altLang="fr-FR" sz="3200" dirty="0">
                <a:solidFill>
                  <a:schemeClr val="bg1"/>
                </a:solidFill>
                <a:cs typeface="Times New Roman" pitchFamily="18" charset="0"/>
              </a:rPr>
              <a:t>des pôles à l’équateur</a:t>
            </a:r>
            <a:endParaRPr lang="fr-FR" alt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4AE4698-FAA3-4D54-B6BE-921A0C4C5AF9}" type="slidenum">
              <a:rPr lang="fr-FR" altLang="fr-FR" sz="1400" smtClean="0">
                <a:solidFill>
                  <a:schemeClr val="tx1"/>
                </a:solidFill>
              </a:rPr>
              <a:pPr/>
              <a:t>32</a:t>
            </a:fld>
            <a:endParaRPr lang="fr-FR" altLang="fr-FR" sz="1400" smtClean="0">
              <a:solidFill>
                <a:schemeClr val="tx1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03200" y="174625"/>
            <a:ext cx="894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 b="1" dirty="0">
                <a:solidFill>
                  <a:srgbClr val="FF0000"/>
                </a:solidFill>
                <a:cs typeface="Times New Roman" pitchFamily="18" charset="0"/>
              </a:rPr>
              <a:t>Toundra</a:t>
            </a:r>
            <a:endParaRPr lang="fr-FR" altLang="fr-FR" sz="3600" dirty="0">
              <a:solidFill>
                <a:srgbClr val="FF0000"/>
              </a:solidFill>
            </a:endParaRPr>
          </a:p>
        </p:txBody>
      </p:sp>
      <p:pic>
        <p:nvPicPr>
          <p:cNvPr id="203780" name="Picture 7" descr="tound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3788" y="1366838"/>
            <a:ext cx="7205662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Caractéristiques de la toundra</a:t>
            </a:r>
            <a:endParaRPr lang="fr-F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42988" y="1544638"/>
          <a:ext cx="7200900" cy="4819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1596"/>
                <a:gridCol w="3093470"/>
                <a:gridCol w="2185834"/>
              </a:tblGrid>
              <a:tr h="205418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observation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La toundra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Nom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</a:tr>
              <a:tr h="53813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inexistant au pôle sud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Autour du pôle nord</a:t>
                      </a:r>
                      <a:endParaRPr lang="fr-FR" sz="800" b="1" kern="1400">
                        <a:effectLst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Situation géographique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</a:tr>
              <a:tr h="698780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Climat sec peu de pluviosité</a:t>
                      </a:r>
                      <a:endParaRPr lang="fr-FR" sz="800" b="1" kern="1400">
                        <a:effectLst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climat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</a:tr>
              <a:tr h="205418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250-600 mm/an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pluviométrie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</a:tr>
              <a:tr h="538137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m = - 26°c</a:t>
                      </a:r>
                      <a:endParaRPr lang="fr-FR" sz="800" b="1" kern="1400">
                        <a:effectLst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M = + 11°c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T°C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</a:tr>
              <a:tr h="205418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 Sec et froid</a:t>
                      </a:r>
                      <a:r>
                        <a:rPr lang="ar-DZ" sz="1100" b="1" kern="1400">
                          <a:effectLst/>
                        </a:rPr>
                        <a:t>(</a:t>
                      </a:r>
                      <a:r>
                        <a:rPr lang="fr-FR" sz="1100" b="1" kern="1400">
                          <a:effectLst/>
                        </a:rPr>
                        <a:t>Le blizzard</a:t>
                      </a:r>
                      <a:r>
                        <a:rPr lang="ar-DZ" sz="1100" b="1" kern="1400">
                          <a:effectLst/>
                        </a:rPr>
                        <a:t>)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vent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</a:tr>
              <a:tr h="394403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Marrais 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Sol congelé, peu de lessivage 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sol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</a:tr>
              <a:tr h="205418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Quelques lichen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végétation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</a:tr>
              <a:tr h="895980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Alopex lagopus   </a:t>
                      </a:r>
                      <a:r>
                        <a:rPr lang="ar-DZ" sz="1100" b="1" kern="1400">
                          <a:effectLst/>
                        </a:rPr>
                        <a:t>)</a:t>
                      </a:r>
                      <a:r>
                        <a:rPr lang="fr-FR" sz="1100" b="1" kern="1400">
                          <a:effectLst/>
                        </a:rPr>
                        <a:t>Renard </a:t>
                      </a:r>
                      <a:endParaRPr lang="fr-FR" sz="800" b="1" kern="1400">
                        <a:effectLst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ours blanc(Ursus maritimus) (Ovibos moschatus)bovin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Faune 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</a:tr>
              <a:tr h="538137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Cycle biologique très court</a:t>
                      </a:r>
                      <a:endParaRPr lang="fr-FR" sz="800" b="1" kern="1400">
                        <a:effectLst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Reproduction hivernale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adaptations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</a:tr>
              <a:tr h="394403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1 à 5 Tonne à l’hectare dans l’Année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 dirty="0">
                          <a:effectLst/>
                        </a:rPr>
                        <a:t>Biomasse </a:t>
                      </a:r>
                      <a:endParaRPr lang="fr-FR" sz="8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357" marR="80357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0F7F1D-E2B5-4955-A192-A9F3D358D34B}" type="slidenum">
              <a:rPr lang="fr-FR" altLang="fr-FR" sz="1400" smtClean="0">
                <a:solidFill>
                  <a:schemeClr val="tx1"/>
                </a:solidFill>
              </a:rPr>
              <a:pPr/>
              <a:t>34</a:t>
            </a:fld>
            <a:endParaRPr lang="fr-FR" altLang="fr-FR" sz="1400" smtClean="0">
              <a:solidFill>
                <a:schemeClr val="tx1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03200" y="174625"/>
            <a:ext cx="894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 b="1" dirty="0">
                <a:solidFill>
                  <a:srgbClr val="FF0000"/>
                </a:solidFill>
                <a:cs typeface="Times New Roman" pitchFamily="18" charset="0"/>
              </a:rPr>
              <a:t>Taïga, forêt boréale</a:t>
            </a:r>
            <a:endParaRPr lang="fr-FR" altLang="fr-FR" sz="3600" dirty="0">
              <a:solidFill>
                <a:srgbClr val="FF0000"/>
              </a:solidFill>
            </a:endParaRPr>
          </a:p>
        </p:txBody>
      </p:sp>
      <p:pic>
        <p:nvPicPr>
          <p:cNvPr id="205828" name="Picture 5" descr="taï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1135063"/>
            <a:ext cx="4440237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9" name="Picture 7" descr="taïga hi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3400" y="3946525"/>
            <a:ext cx="3168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Caractéristiques de La </a:t>
            </a:r>
            <a:r>
              <a:rPr lang="fr-FR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taiga</a:t>
            </a:r>
            <a:endParaRPr lang="fr-F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84213" y="1576388"/>
          <a:ext cx="7416799" cy="472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3362"/>
                <a:gridCol w="2770634"/>
                <a:gridCol w="2472803"/>
              </a:tblGrid>
              <a:tr h="26940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Nom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900" b="1" kern="1400">
                          <a:effectLst/>
                        </a:rPr>
                        <a:t>La</a:t>
                      </a:r>
                      <a:r>
                        <a:rPr lang="fr-FR" sz="1400" b="1" kern="1400">
                          <a:effectLst/>
                        </a:rPr>
                        <a:t> </a:t>
                      </a:r>
                      <a:r>
                        <a:rPr lang="fr-FR" sz="900" b="1" kern="1400">
                          <a:effectLst/>
                        </a:rPr>
                        <a:t>taiga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200" b="1" kern="1400">
                          <a:effectLst/>
                        </a:rPr>
                        <a:t>observation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</a:tr>
              <a:tr h="49079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Situation géographique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400">
                          <a:effectLst/>
                        </a:rPr>
                        <a:t>Au-dessous de la toundra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Elle n’existe pas au pôle sud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</a:tr>
              <a:tr h="25470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climat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sec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400">
                          <a:effectLst/>
                        </a:rPr>
                        <a:t> 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</a:tr>
              <a:tr h="46043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pluviosité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900" b="1" kern="1400">
                          <a:effectLst/>
                        </a:rPr>
                        <a:t>250-700 mm/an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200" b="1" kern="1400">
                          <a:effectLst/>
                        </a:rPr>
                        <a:t>Faible est durant toute l’année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</a:tr>
              <a:tr h="467933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200" b="1" kern="1400">
                          <a:effectLst/>
                        </a:rPr>
                        <a:t>températures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900" b="1" kern="1400">
                          <a:effectLst/>
                        </a:rPr>
                        <a:t>m= -3°c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900" b="1" kern="1400">
                          <a:effectLst/>
                        </a:rPr>
                        <a:t>M = + 15°c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400">
                          <a:effectLst/>
                        </a:rPr>
                        <a:t> 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</a:tr>
              <a:tr h="46043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vent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-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200" b="1" kern="1400">
                          <a:effectLst/>
                        </a:rPr>
                        <a:t>Pas de vent particulier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</a:tr>
              <a:tr h="48668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sol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Peu épais, acide et lessivé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200" b="1" kern="1400">
                          <a:effectLst/>
                        </a:rPr>
                        <a:t>Glacé  en hivers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</a:tr>
              <a:tr h="46043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végétation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indent="6350"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900" b="1" kern="1400">
                          <a:effectLst/>
                        </a:rPr>
                        <a:t>Pinus</a:t>
                      </a:r>
                      <a:r>
                        <a:rPr lang="fr-FR" sz="1400" b="1" kern="1400">
                          <a:effectLst/>
                        </a:rPr>
                        <a:t> </a:t>
                      </a:r>
                      <a:r>
                        <a:rPr lang="fr-FR" sz="900" b="1" kern="1400">
                          <a:effectLst/>
                        </a:rPr>
                        <a:t>sp</a:t>
                      </a:r>
                      <a:r>
                        <a:rPr lang="fr-FR" sz="1400" b="1" kern="1400">
                          <a:effectLst/>
                        </a:rPr>
                        <a:t> ,</a:t>
                      </a:r>
                      <a:r>
                        <a:rPr lang="fr-FR" sz="900" b="1" kern="1400">
                          <a:effectLst/>
                        </a:rPr>
                        <a:t>Abies</a:t>
                      </a:r>
                      <a:r>
                        <a:rPr lang="fr-FR" sz="1400" b="1" kern="1400">
                          <a:effectLst/>
                        </a:rPr>
                        <a:t> </a:t>
                      </a:r>
                      <a:r>
                        <a:rPr lang="fr-FR" sz="900" b="1" kern="1400">
                          <a:effectLst/>
                        </a:rPr>
                        <a:t>sp</a:t>
                      </a:r>
                      <a:r>
                        <a:rPr lang="fr-FR" sz="1400" b="1" kern="1400">
                          <a:effectLst/>
                        </a:rPr>
                        <a:t>,</a:t>
                      </a:r>
                      <a:r>
                        <a:rPr lang="fr-FR" sz="900" b="1" kern="1400">
                          <a:effectLst/>
                        </a:rPr>
                        <a:t>Larix</a:t>
                      </a:r>
                      <a:r>
                        <a:rPr lang="fr-FR" sz="1400" b="1" kern="1400">
                          <a:effectLst/>
                        </a:rPr>
                        <a:t> </a:t>
                      </a:r>
                      <a:r>
                        <a:rPr lang="fr-FR" sz="900" b="1" kern="1400">
                          <a:effectLst/>
                        </a:rPr>
                        <a:t>sp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1400" b="1" kern="1400">
                          <a:effectLst/>
                        </a:rPr>
                        <a:t>أشجار طويلة من المخروطيات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</a:tr>
              <a:tr h="66615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faune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900" b="1" kern="1400">
                          <a:effectLst/>
                        </a:rPr>
                        <a:t>Ursus</a:t>
                      </a:r>
                      <a:r>
                        <a:rPr lang="fr-FR" sz="1400" b="1" kern="1400">
                          <a:effectLst/>
                        </a:rPr>
                        <a:t> </a:t>
                      </a:r>
                      <a:r>
                        <a:rPr lang="fr-FR" sz="900" b="1" kern="1400">
                          <a:effectLst/>
                        </a:rPr>
                        <a:t>americana ours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 (</a:t>
                      </a:r>
                      <a:r>
                        <a:rPr lang="fr-FR" sz="900" b="1" kern="1400">
                          <a:effectLst/>
                        </a:rPr>
                        <a:t>Ales</a:t>
                      </a:r>
                      <a:r>
                        <a:rPr lang="fr-FR" sz="1400" b="1" kern="1400">
                          <a:effectLst/>
                        </a:rPr>
                        <a:t> </a:t>
                      </a:r>
                      <a:r>
                        <a:rPr lang="fr-FR" sz="900" b="1" kern="1400">
                          <a:effectLst/>
                        </a:rPr>
                        <a:t>ales</a:t>
                      </a:r>
                      <a:r>
                        <a:rPr lang="fr-FR" sz="1400" b="1" kern="1400">
                          <a:effectLst/>
                        </a:rPr>
                        <a:t>) élan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Peu abondant 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</a:tr>
              <a:tr h="46043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adaptations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200" b="1" kern="1400">
                          <a:effectLst/>
                        </a:rPr>
                        <a:t>Courbe de biomasse décroissante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Milieu pauvre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</a:tr>
              <a:tr h="24539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Biomasse 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400" b="1" kern="1400">
                          <a:effectLst/>
                        </a:rPr>
                        <a:t>200 à 10 T/Ha/A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400" dirty="0">
                          <a:effectLst/>
                        </a:rPr>
                        <a:t> </a:t>
                      </a:r>
                      <a:endParaRPr lang="fr-FR" sz="9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156" marR="88156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D5428F2-C509-4022-BA65-EF92C7375631}" type="slidenum">
              <a:rPr lang="fr-FR" altLang="fr-FR" sz="1400" smtClean="0">
                <a:solidFill>
                  <a:schemeClr val="tx1"/>
                </a:solidFill>
              </a:rPr>
              <a:pPr/>
              <a:t>36</a:t>
            </a:fld>
            <a:endParaRPr lang="fr-FR" altLang="fr-FR" sz="1400" smtClean="0">
              <a:solidFill>
                <a:schemeClr val="tx1"/>
              </a:solidFill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03200" y="174625"/>
            <a:ext cx="894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 b="1" dirty="0">
                <a:solidFill>
                  <a:srgbClr val="FF0000"/>
                </a:solidFill>
                <a:cs typeface="Times New Roman" pitchFamily="18" charset="0"/>
              </a:rPr>
              <a:t>Forêt tempérée</a:t>
            </a:r>
            <a:endParaRPr lang="fr-FR" altLang="fr-FR" sz="3600" dirty="0">
              <a:solidFill>
                <a:srgbClr val="FF0000"/>
              </a:solidFill>
            </a:endParaRPr>
          </a:p>
        </p:txBody>
      </p:sp>
      <p:pic>
        <p:nvPicPr>
          <p:cNvPr id="208900" name="Picture 5" descr="forêt 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052513"/>
            <a:ext cx="44196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1" name="Picture 6" descr="foret temp hi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6200" y="2420938"/>
            <a:ext cx="347503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Caractéristiques des forets tempérés </a:t>
            </a:r>
            <a:endParaRPr lang="fr-F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55650" y="1574800"/>
          <a:ext cx="7777163" cy="4708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5613"/>
                <a:gridCol w="3008036"/>
                <a:gridCol w="2593514"/>
              </a:tblGrid>
              <a:tr h="46010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Nom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Forêts tempérés 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Observations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</a:tr>
              <a:tr h="68574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Situation géographique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Sud de la taïga, e, Amérique Europe et Asie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Inexistante au sud de l’equateur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</a:tr>
              <a:tr h="23925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climat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400">
                          <a:effectLst/>
                        </a:rPr>
                        <a:t>tempréré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400">
                          <a:effectLst/>
                        </a:rPr>
                        <a:t> 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</a:tr>
              <a:tr h="43249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pluviosité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900" b="1" kern="1400">
                          <a:effectLst/>
                        </a:rPr>
                        <a:t>700-1200 mm/an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200" b="1" kern="1400">
                          <a:effectLst/>
                        </a:rPr>
                        <a:t>Répartition annuelle 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</a:tr>
              <a:tr h="432498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200" b="1" kern="1400">
                          <a:effectLst/>
                        </a:rPr>
                        <a:t>températures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900" b="1" kern="1400">
                          <a:effectLst/>
                        </a:rPr>
                        <a:t>7-16°c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200" b="1" kern="1400">
                          <a:effectLst/>
                        </a:rPr>
                        <a:t>Hivers très froid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</a:tr>
              <a:tr h="23925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vent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900" b="1" kern="1400">
                          <a:effectLst/>
                        </a:rPr>
                        <a:t>-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900" b="1" kern="1400">
                          <a:effectLst/>
                        </a:rPr>
                        <a:t>-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</a:tr>
              <a:tr h="45716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sol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Sol forestier riche en fer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Peu lessivé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</a:tr>
              <a:tr h="64377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végétation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Arbre de plus de 40m</a:t>
                      </a:r>
                      <a:endParaRPr lang="fr-FR" sz="900" b="1" kern="14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900" b="1" kern="1400">
                          <a:effectLst/>
                        </a:rPr>
                        <a:t>Fagus, Quercus, Juniperus, Taxus, Juglans, Castania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900" b="1" kern="1400">
                          <a:effectLst/>
                        </a:rPr>
                        <a:t>Etages de végétation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</a:tr>
              <a:tr h="45716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faune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900" b="1" kern="1400">
                          <a:effectLst/>
                        </a:rPr>
                        <a:t>Lynx</a:t>
                      </a:r>
                      <a:r>
                        <a:rPr lang="fr-FR" sz="1300" b="1" kern="1400">
                          <a:effectLst/>
                        </a:rPr>
                        <a:t>, </a:t>
                      </a:r>
                      <a:r>
                        <a:rPr lang="fr-FR" sz="900" b="1" kern="1400">
                          <a:effectLst/>
                        </a:rPr>
                        <a:t>Felis</a:t>
                      </a:r>
                      <a:r>
                        <a:rPr lang="fr-FR" sz="1300" b="1" kern="1400">
                          <a:effectLst/>
                        </a:rPr>
                        <a:t>, </a:t>
                      </a:r>
                      <a:r>
                        <a:rPr lang="fr-FR" sz="900" b="1" kern="1400">
                          <a:effectLst/>
                        </a:rPr>
                        <a:t>Cervus</a:t>
                      </a:r>
                      <a:r>
                        <a:rPr lang="fr-FR" sz="1300" b="1" kern="1400">
                          <a:effectLst/>
                        </a:rPr>
                        <a:t>, </a:t>
                      </a:r>
                      <a:r>
                        <a:rPr lang="fr-FR" sz="900" b="1" kern="1400">
                          <a:effectLst/>
                        </a:rPr>
                        <a:t>Sus</a:t>
                      </a:r>
                      <a:r>
                        <a:rPr lang="fr-FR" sz="1300" b="1" kern="1400">
                          <a:effectLst/>
                        </a:rPr>
                        <a:t>, </a:t>
                      </a:r>
                      <a:r>
                        <a:rPr lang="fr-FR" sz="900" b="1" kern="1400">
                          <a:effectLst/>
                        </a:rPr>
                        <a:t>Lepus</a:t>
                      </a:r>
                      <a:r>
                        <a:rPr lang="fr-FR" sz="1300" b="1" kern="1400">
                          <a:effectLst/>
                        </a:rPr>
                        <a:t>, </a:t>
                      </a:r>
                      <a:r>
                        <a:rPr lang="fr-FR" sz="900" b="1" kern="1400">
                          <a:effectLst/>
                        </a:rPr>
                        <a:t>Phasianus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Riche en espèces 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</a:tr>
              <a:tr h="43249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adaptations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Immigration  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indent="31115"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Fuir l’hiver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</a:tr>
              <a:tr h="22858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Biomasse 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De 15 à 300 T/H/A</a:t>
                      </a:r>
                      <a:endParaRPr lang="fr-FR" sz="9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400" dirty="0">
                          <a:effectLst/>
                        </a:rPr>
                        <a:t> </a:t>
                      </a:r>
                      <a:endParaRPr lang="fr-FR" sz="9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822" marR="82822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E510F1A-61B6-4F26-BA2E-7542686BFD86}" type="slidenum">
              <a:rPr lang="fr-FR" altLang="fr-FR" sz="1400" smtClean="0">
                <a:solidFill>
                  <a:schemeClr val="tx1"/>
                </a:solidFill>
              </a:rPr>
              <a:pPr/>
              <a:t>38</a:t>
            </a:fld>
            <a:endParaRPr lang="fr-FR" altLang="fr-FR" sz="1400" smtClean="0">
              <a:solidFill>
                <a:schemeClr val="tx1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03200" y="174625"/>
            <a:ext cx="894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 b="1" dirty="0">
                <a:solidFill>
                  <a:srgbClr val="FF0000"/>
                </a:solidFill>
                <a:cs typeface="Times New Roman" pitchFamily="18" charset="0"/>
              </a:rPr>
              <a:t>Prairies </a:t>
            </a:r>
            <a:r>
              <a:rPr lang="fr-FR" altLang="fr-FR" sz="3600" b="1" dirty="0" smtClean="0">
                <a:solidFill>
                  <a:srgbClr val="FF0000"/>
                </a:solidFill>
                <a:cs typeface="Times New Roman" pitchFamily="18" charset="0"/>
              </a:rPr>
              <a:t>tempérées</a:t>
            </a:r>
            <a:endParaRPr lang="fr-FR" altLang="fr-FR" sz="3600" dirty="0">
              <a:solidFill>
                <a:srgbClr val="FF0000"/>
              </a:solidFill>
            </a:endParaRPr>
          </a:p>
        </p:txBody>
      </p:sp>
      <p:pic>
        <p:nvPicPr>
          <p:cNvPr id="210948" name="Picture 6" descr="prair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358900"/>
            <a:ext cx="7345363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Caractéristiques des prairies </a:t>
            </a:r>
            <a:endParaRPr lang="fr-F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11188" y="1597025"/>
          <a:ext cx="7705726" cy="4714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0245"/>
                <a:gridCol w="3498441"/>
                <a:gridCol w="2267040"/>
              </a:tblGrid>
              <a:tr h="24614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 dirty="0">
                          <a:effectLst/>
                        </a:rPr>
                        <a:t>Nom</a:t>
                      </a:r>
                      <a:endParaRPr lang="fr-FR" sz="8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 dirty="0">
                          <a:effectLst/>
                        </a:rPr>
                        <a:t>Les steppes </a:t>
                      </a:r>
                      <a:endParaRPr lang="fr-FR" sz="8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observations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</a:tr>
              <a:tr h="70531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Situation géographique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just" rtl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400" dirty="0">
                          <a:effectLst/>
                        </a:rPr>
                        <a:t>(la steppe) Asie</a:t>
                      </a:r>
                      <a:endParaRPr lang="fr-FR" sz="800" b="1" kern="1400" dirty="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400" dirty="0">
                          <a:effectLst/>
                        </a:rPr>
                        <a:t>la prairie </a:t>
                      </a:r>
                      <a:r>
                        <a:rPr lang="fr-FR" sz="1000" b="1" kern="1400" dirty="0" err="1">
                          <a:effectLst/>
                        </a:rPr>
                        <a:t>Amerique</a:t>
                      </a:r>
                      <a:r>
                        <a:rPr lang="fr-FR" sz="1000" b="1" kern="1400" dirty="0">
                          <a:effectLst/>
                        </a:rPr>
                        <a:t> du Nord</a:t>
                      </a:r>
                      <a:endParaRPr lang="fr-FR" sz="800" b="1" kern="1400" dirty="0">
                        <a:effectLst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000" b="1" kern="1400" dirty="0">
                          <a:effectLst/>
                        </a:rPr>
                        <a:t> </a:t>
                      </a:r>
                      <a:r>
                        <a:rPr lang="fr-FR" sz="1000" b="1" kern="1400" dirty="0">
                          <a:effectLst/>
                        </a:rPr>
                        <a:t>(la pampa) </a:t>
                      </a:r>
                      <a:r>
                        <a:rPr lang="fr-FR" sz="1000" b="1" kern="1400" dirty="0" err="1">
                          <a:effectLst/>
                        </a:rPr>
                        <a:t>Amerique</a:t>
                      </a:r>
                      <a:r>
                        <a:rPr lang="fr-FR" sz="1000" b="1" kern="1400" dirty="0">
                          <a:effectLst/>
                        </a:rPr>
                        <a:t> du </a:t>
                      </a:r>
                      <a:r>
                        <a:rPr lang="fr-FR" sz="1000" b="1" kern="1400" dirty="0" smtClean="0">
                          <a:effectLst/>
                        </a:rPr>
                        <a:t>sud</a:t>
                      </a:r>
                      <a:endParaRPr lang="fr-FR" sz="8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 dirty="0">
                          <a:effectLst/>
                        </a:rPr>
                        <a:t>Régions </a:t>
                      </a:r>
                      <a:r>
                        <a:rPr lang="fr-FR" sz="1300" b="1" kern="1400" dirty="0" smtClean="0">
                          <a:effectLst/>
                        </a:rPr>
                        <a:t>tempérés</a:t>
                      </a:r>
                      <a:endParaRPr lang="fr-FR" sz="8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</a:tr>
              <a:tr h="42068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climat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Semi-aride , hiver froid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8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</a:tr>
              <a:tr h="23271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pluviosité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ctr" rtl="0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250</a:t>
                      </a:r>
                      <a:r>
                        <a:rPr lang="fr-FR" sz="1300" b="1" kern="1400">
                          <a:effectLst/>
                        </a:rPr>
                        <a:t>-</a:t>
                      </a:r>
                      <a:r>
                        <a:rPr lang="fr-FR" sz="800" b="1" kern="1400">
                          <a:effectLst/>
                        </a:rPr>
                        <a:t>500</a:t>
                      </a:r>
                      <a:r>
                        <a:rPr lang="fr-FR" sz="1300" b="1" kern="1400">
                          <a:effectLst/>
                        </a:rPr>
                        <a:t> </a:t>
                      </a:r>
                      <a:r>
                        <a:rPr lang="fr-FR" sz="800" b="1" kern="1400">
                          <a:effectLst/>
                        </a:rPr>
                        <a:t>mm</a:t>
                      </a:r>
                      <a:r>
                        <a:rPr lang="fr-FR" sz="1300" b="1" kern="1400">
                          <a:effectLst/>
                        </a:rPr>
                        <a:t>/</a:t>
                      </a:r>
                      <a:r>
                        <a:rPr lang="fr-FR" sz="800" b="1" kern="1400">
                          <a:effectLst/>
                        </a:rPr>
                        <a:t>an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8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</a:tr>
              <a:tr h="420684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températures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ctr" rtl="0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(-2°c à  18°c)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8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</a:tr>
              <a:tr h="23271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vent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800" b="1" kern="1400">
                          <a:effectLst/>
                        </a:rPr>
                        <a:t>-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800" b="1" kern="1400">
                          <a:effectLst/>
                        </a:rPr>
                        <a:t>-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</a:tr>
              <a:tr h="60864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sol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Sol fertile, riche MO 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just" rtl="0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1,5m d épaisseur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</a:tr>
              <a:tr h="70263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 kern="1400">
                          <a:effectLst/>
                        </a:rPr>
                        <a:t>végétation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400">
                          <a:effectLst/>
                        </a:rPr>
                        <a:t>poacées = graminées</a:t>
                      </a:r>
                      <a:r>
                        <a:rPr lang="ar-DZ" sz="1300" b="1" kern="1400">
                          <a:effectLst/>
                        </a:rPr>
                        <a:t>)</a:t>
                      </a:r>
                      <a:endParaRPr lang="fr-FR" sz="800" b="1" kern="14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400">
                          <a:effectLst/>
                        </a:rPr>
                        <a:t>Poa</a:t>
                      </a:r>
                      <a:r>
                        <a:rPr lang="fr-FR" sz="1300" b="1" kern="1400">
                          <a:effectLst/>
                        </a:rPr>
                        <a:t>, </a:t>
                      </a:r>
                      <a:r>
                        <a:rPr lang="fr-FR" sz="800" b="1" kern="1400">
                          <a:effectLst/>
                        </a:rPr>
                        <a:t>Stipa</a:t>
                      </a:r>
                      <a:r>
                        <a:rPr lang="fr-FR" sz="1300" b="1" kern="1400">
                          <a:effectLst/>
                        </a:rPr>
                        <a:t>, </a:t>
                      </a:r>
                      <a:r>
                        <a:rPr lang="fr-FR" sz="800" b="1" kern="1400">
                          <a:effectLst/>
                        </a:rPr>
                        <a:t>Festuca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 kern="1400">
                          <a:effectLst/>
                        </a:rPr>
                        <a:t>Pas d’arbres pour cause peu de pluies 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</a:tr>
              <a:tr h="49676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faune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Gazella</a:t>
                      </a:r>
                      <a:r>
                        <a:rPr lang="fr-FR" sz="1300" b="1" kern="1400">
                          <a:effectLst/>
                        </a:rPr>
                        <a:t>, </a:t>
                      </a:r>
                      <a:r>
                        <a:rPr lang="fr-FR" sz="800" b="1" kern="1400">
                          <a:effectLst/>
                        </a:rPr>
                        <a:t>Equus</a:t>
                      </a:r>
                      <a:r>
                        <a:rPr lang="fr-FR" sz="1300" b="1" kern="1400">
                          <a:effectLst/>
                        </a:rPr>
                        <a:t>, </a:t>
                      </a:r>
                      <a:r>
                        <a:rPr lang="fr-FR" sz="800" b="1" kern="1400">
                          <a:effectLst/>
                        </a:rPr>
                        <a:t>Bison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Herbivores 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</a:tr>
              <a:tr h="42068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100" b="1" kern="1400">
                          <a:effectLst/>
                        </a:rPr>
                        <a:t>adaptations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Racines profondes 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8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</a:tr>
              <a:tr h="22787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Biomasse 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300" b="1" kern="1400">
                          <a:effectLst/>
                        </a:rPr>
                        <a:t>De 6 à 20T/H/A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800" b="1" kern="1400" dirty="0">
                          <a:effectLst/>
                        </a:rPr>
                        <a:t> </a:t>
                      </a:r>
                      <a:endParaRPr lang="fr-FR" sz="8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552" marR="80552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32"/>
          <p:cNvSpPr>
            <a:spLocks noChangeArrowheads="1"/>
          </p:cNvSpPr>
          <p:nvPr/>
        </p:nvSpPr>
        <p:spPr bwMode="auto">
          <a:xfrm>
            <a:off x="714375" y="571500"/>
            <a:ext cx="8143875" cy="1089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/>
              <a:t>Un niveau trophique  est l’ensemble des organismes qui obtiennent leur énergie à partir du même étage alimentaire. </a:t>
            </a:r>
            <a:br>
              <a:rPr lang="fr-FR" altLang="fr-FR"/>
            </a:br>
            <a:r>
              <a:rPr lang="fr-FR" altLang="fr-FR" i="1">
                <a:solidFill>
                  <a:schemeClr val="accent2"/>
                </a:solidFill>
              </a:rPr>
              <a:t>Un niveau trophique = un étage alimentaire</a:t>
            </a:r>
          </a:p>
        </p:txBody>
      </p:sp>
      <p:pic>
        <p:nvPicPr>
          <p:cNvPr id="173059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888"/>
            <a:ext cx="7620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0" name="Rectangle 5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D6E7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>
              <a:lnSpc>
                <a:spcPct val="90000"/>
              </a:lnSpc>
              <a:buFont typeface="Arial Narrow" pitchFamily="34" charset="0"/>
              <a:buAutoNum type="arabicPeriod"/>
            </a:pPr>
            <a:r>
              <a:rPr lang="fr-FR" altLang="fr-FR" sz="2800" dirty="0">
                <a:solidFill>
                  <a:schemeClr val="bg1"/>
                </a:solidFill>
              </a:rPr>
              <a:t>Niveaux trophiques de l’écosystème</a:t>
            </a:r>
          </a:p>
        </p:txBody>
      </p:sp>
      <p:pic>
        <p:nvPicPr>
          <p:cNvPr id="173061" name="Picture 68" descr="4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3163" y="3225800"/>
            <a:ext cx="14303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2" name="Picture 69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2325" y="1803400"/>
            <a:ext cx="21113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3" name="Picture 70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5486400"/>
            <a:ext cx="1231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4" name="Picture 71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86150" y="4191000"/>
            <a:ext cx="21907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5" name="Rectangle 76"/>
          <p:cNvSpPr>
            <a:spLocks noChangeArrowheads="1"/>
          </p:cNvSpPr>
          <p:nvPr/>
        </p:nvSpPr>
        <p:spPr bwMode="auto">
          <a:xfrm>
            <a:off x="0" y="4529138"/>
            <a:ext cx="370325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dirty="0">
                <a:solidFill>
                  <a:schemeClr val="bg1"/>
                </a:solidFill>
              </a:rPr>
              <a:t>HERBIVORE</a:t>
            </a:r>
          </a:p>
          <a:p>
            <a:pPr>
              <a:lnSpc>
                <a:spcPct val="80000"/>
              </a:lnSpc>
            </a:pPr>
            <a:r>
              <a:rPr lang="fr-FR" altLang="fr-FR" dirty="0">
                <a:solidFill>
                  <a:schemeClr val="bg1"/>
                </a:solidFill>
              </a:rPr>
              <a:t>(Consommateurs primaires )</a:t>
            </a:r>
          </a:p>
        </p:txBody>
      </p:sp>
      <p:sp>
        <p:nvSpPr>
          <p:cNvPr id="660557" name="Rectangle 77"/>
          <p:cNvSpPr>
            <a:spLocks noChangeArrowheads="1"/>
          </p:cNvSpPr>
          <p:nvPr/>
        </p:nvSpPr>
        <p:spPr bwMode="auto">
          <a:xfrm>
            <a:off x="0" y="5570538"/>
            <a:ext cx="25717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dirty="0">
                <a:solidFill>
                  <a:srgbClr val="000000"/>
                </a:solidFill>
              </a:rPr>
              <a:t>PRODUCTEURS</a:t>
            </a: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3067" name="Rectangle 78"/>
          <p:cNvSpPr>
            <a:spLocks noChangeArrowheads="1"/>
          </p:cNvSpPr>
          <p:nvPr/>
        </p:nvSpPr>
        <p:spPr bwMode="auto">
          <a:xfrm>
            <a:off x="0" y="3311525"/>
            <a:ext cx="40767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dirty="0">
                <a:solidFill>
                  <a:schemeClr val="bg1"/>
                </a:solidFill>
              </a:rPr>
              <a:t>CARNIVORE DE 1</a:t>
            </a:r>
            <a:r>
              <a:rPr lang="fr-FR" altLang="fr-FR" baseline="30000" dirty="0">
                <a:solidFill>
                  <a:schemeClr val="bg1"/>
                </a:solidFill>
              </a:rPr>
              <a:t>e</a:t>
            </a:r>
            <a:r>
              <a:rPr lang="fr-FR" altLang="fr-FR" dirty="0">
                <a:solidFill>
                  <a:schemeClr val="bg1"/>
                </a:solidFill>
              </a:rPr>
              <a:t> ORDRE</a:t>
            </a:r>
          </a:p>
          <a:p>
            <a:pPr>
              <a:lnSpc>
                <a:spcPct val="80000"/>
              </a:lnSpc>
            </a:pPr>
            <a:r>
              <a:rPr lang="fr-FR" altLang="fr-FR" dirty="0">
                <a:solidFill>
                  <a:schemeClr val="bg1"/>
                </a:solidFill>
              </a:rPr>
              <a:t>(Consommateurs secondaires )</a:t>
            </a:r>
          </a:p>
        </p:txBody>
      </p:sp>
      <p:sp>
        <p:nvSpPr>
          <p:cNvPr id="173068" name="Rectangle 79"/>
          <p:cNvSpPr>
            <a:spLocks noChangeArrowheads="1"/>
          </p:cNvSpPr>
          <p:nvPr/>
        </p:nvSpPr>
        <p:spPr bwMode="auto">
          <a:xfrm>
            <a:off x="0" y="2193925"/>
            <a:ext cx="39243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dirty="0">
                <a:solidFill>
                  <a:schemeClr val="bg1"/>
                </a:solidFill>
              </a:rPr>
              <a:t>CARNIVORE DE 2</a:t>
            </a:r>
            <a:r>
              <a:rPr lang="fr-FR" altLang="fr-FR" baseline="30000" dirty="0">
                <a:solidFill>
                  <a:schemeClr val="bg1"/>
                </a:solidFill>
              </a:rPr>
              <a:t>e</a:t>
            </a:r>
            <a:r>
              <a:rPr lang="fr-FR" altLang="fr-FR" dirty="0">
                <a:solidFill>
                  <a:schemeClr val="bg1"/>
                </a:solidFill>
              </a:rPr>
              <a:t> ORDRE</a:t>
            </a:r>
          </a:p>
          <a:p>
            <a:pPr>
              <a:lnSpc>
                <a:spcPct val="80000"/>
              </a:lnSpc>
            </a:pPr>
            <a:r>
              <a:rPr lang="fr-FR" altLang="fr-FR" dirty="0">
                <a:solidFill>
                  <a:schemeClr val="bg1"/>
                </a:solidFill>
              </a:rPr>
              <a:t>(Consommateurs tertiaires )</a:t>
            </a:r>
          </a:p>
        </p:txBody>
      </p:sp>
      <p:sp>
        <p:nvSpPr>
          <p:cNvPr id="660560" name="AutoShape 80"/>
          <p:cNvSpPr>
            <a:spLocks noChangeArrowheads="1"/>
          </p:cNvSpPr>
          <p:nvPr/>
        </p:nvSpPr>
        <p:spPr bwMode="auto">
          <a:xfrm>
            <a:off x="4446588" y="5384800"/>
            <a:ext cx="304800" cy="330200"/>
          </a:xfrm>
          <a:prstGeom prst="upArrow">
            <a:avLst>
              <a:gd name="adj1" fmla="val 50000"/>
              <a:gd name="adj2" fmla="val 2708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60561" name="AutoShape 81"/>
          <p:cNvSpPr>
            <a:spLocks noChangeArrowheads="1"/>
          </p:cNvSpPr>
          <p:nvPr/>
        </p:nvSpPr>
        <p:spPr bwMode="auto">
          <a:xfrm>
            <a:off x="4408488" y="4152900"/>
            <a:ext cx="304800" cy="330200"/>
          </a:xfrm>
          <a:prstGeom prst="upArrow">
            <a:avLst>
              <a:gd name="adj1" fmla="val 50000"/>
              <a:gd name="adj2" fmla="val 2708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60562" name="AutoShape 82"/>
          <p:cNvSpPr>
            <a:spLocks noChangeArrowheads="1"/>
          </p:cNvSpPr>
          <p:nvPr/>
        </p:nvSpPr>
        <p:spPr bwMode="auto">
          <a:xfrm>
            <a:off x="4408488" y="2870200"/>
            <a:ext cx="304800" cy="330200"/>
          </a:xfrm>
          <a:prstGeom prst="upArrow">
            <a:avLst>
              <a:gd name="adj1" fmla="val 50000"/>
              <a:gd name="adj2" fmla="val 2708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3072" name="Rectangle 84"/>
          <p:cNvSpPr>
            <a:spLocks noChangeArrowheads="1"/>
          </p:cNvSpPr>
          <p:nvPr/>
        </p:nvSpPr>
        <p:spPr bwMode="auto">
          <a:xfrm>
            <a:off x="6386513" y="3008313"/>
            <a:ext cx="2122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u="sng">
                <a:solidFill>
                  <a:srgbClr val="000000"/>
                </a:solidFill>
              </a:rPr>
              <a:t>Troisième niveau trophique</a:t>
            </a:r>
          </a:p>
        </p:txBody>
      </p:sp>
      <p:sp>
        <p:nvSpPr>
          <p:cNvPr id="173073" name="Rectangle 85"/>
          <p:cNvSpPr>
            <a:spLocks noChangeArrowheads="1"/>
          </p:cNvSpPr>
          <p:nvPr/>
        </p:nvSpPr>
        <p:spPr bwMode="auto">
          <a:xfrm>
            <a:off x="6386513" y="1839913"/>
            <a:ext cx="2173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72000">
            <a:spAutoFit/>
          </a:bodyPr>
          <a:lstStyle/>
          <a:p>
            <a:r>
              <a:rPr lang="fr-FR" altLang="fr-FR" u="sng">
                <a:solidFill>
                  <a:srgbClr val="000000"/>
                </a:solidFill>
              </a:rPr>
              <a:t>Quatrième niveau trophique</a:t>
            </a:r>
          </a:p>
        </p:txBody>
      </p:sp>
      <p:sp>
        <p:nvSpPr>
          <p:cNvPr id="173074" name="Rectangle 86"/>
          <p:cNvSpPr>
            <a:spLocks noChangeArrowheads="1"/>
          </p:cNvSpPr>
          <p:nvPr/>
        </p:nvSpPr>
        <p:spPr bwMode="auto">
          <a:xfrm>
            <a:off x="6399213" y="4227513"/>
            <a:ext cx="2046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u="sng">
                <a:solidFill>
                  <a:srgbClr val="000000"/>
                </a:solidFill>
              </a:rPr>
              <a:t>Deuxième niveau trophique</a:t>
            </a:r>
          </a:p>
        </p:txBody>
      </p:sp>
      <p:sp>
        <p:nvSpPr>
          <p:cNvPr id="173075" name="Rectangle 87"/>
          <p:cNvSpPr>
            <a:spLocks noChangeArrowheads="1"/>
          </p:cNvSpPr>
          <p:nvPr/>
        </p:nvSpPr>
        <p:spPr bwMode="auto">
          <a:xfrm>
            <a:off x="6488113" y="5535613"/>
            <a:ext cx="2655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u="sng">
                <a:solidFill>
                  <a:srgbClr val="000000"/>
                </a:solidFill>
              </a:rPr>
              <a:t>Premier niveau trophique</a:t>
            </a:r>
          </a:p>
        </p:txBody>
      </p:sp>
      <p:sp>
        <p:nvSpPr>
          <p:cNvPr id="173076" name="Rectangle 88"/>
          <p:cNvSpPr>
            <a:spLocks noChangeArrowheads="1"/>
          </p:cNvSpPr>
          <p:nvPr/>
        </p:nvSpPr>
        <p:spPr bwMode="auto">
          <a:xfrm>
            <a:off x="357188" y="6072188"/>
            <a:ext cx="2705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000">
                <a:solidFill>
                  <a:schemeClr val="folHlink"/>
                </a:solidFill>
              </a:rPr>
              <a:t>Énergie et nutriments de l’environnement</a:t>
            </a:r>
          </a:p>
        </p:txBody>
      </p:sp>
      <p:sp>
        <p:nvSpPr>
          <p:cNvPr id="173077" name="Rectangle 94"/>
          <p:cNvSpPr>
            <a:spLocks noChangeArrowheads="1"/>
          </p:cNvSpPr>
          <p:nvPr/>
        </p:nvSpPr>
        <p:spPr bwMode="auto">
          <a:xfrm>
            <a:off x="5165725" y="4138613"/>
            <a:ext cx="1098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200">
                <a:solidFill>
                  <a:schemeClr val="folHlink"/>
                </a:solidFill>
              </a:rPr>
              <a:t>Transfert</a:t>
            </a:r>
          </a:p>
        </p:txBody>
      </p:sp>
      <p:sp>
        <p:nvSpPr>
          <p:cNvPr id="173078" name="Rectangle 95"/>
          <p:cNvSpPr>
            <a:spLocks noChangeArrowheads="1"/>
          </p:cNvSpPr>
          <p:nvPr/>
        </p:nvSpPr>
        <p:spPr bwMode="auto">
          <a:xfrm>
            <a:off x="5165725" y="2855913"/>
            <a:ext cx="1098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200">
                <a:solidFill>
                  <a:schemeClr val="folHlink"/>
                </a:solidFill>
              </a:rPr>
              <a:t>Transfert</a:t>
            </a:r>
          </a:p>
        </p:txBody>
      </p:sp>
      <p:pic>
        <p:nvPicPr>
          <p:cNvPr id="173079" name="Picture 97" descr="23.gif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4408488" y="6389688"/>
            <a:ext cx="2952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80" name="Rectangle 98"/>
          <p:cNvSpPr>
            <a:spLocks noChangeArrowheads="1"/>
          </p:cNvSpPr>
          <p:nvPr/>
        </p:nvSpPr>
        <p:spPr bwMode="auto">
          <a:xfrm>
            <a:off x="5216525" y="5230813"/>
            <a:ext cx="1098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200">
                <a:solidFill>
                  <a:schemeClr val="folHlink"/>
                </a:solidFill>
              </a:rPr>
              <a:t>Transfert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A5E7D6A-D04E-4ED6-A048-7E998414274F}" type="slidenum">
              <a:rPr lang="fr-FR" altLang="fr-FR" sz="1400" smtClean="0">
                <a:solidFill>
                  <a:schemeClr val="tx1"/>
                </a:solidFill>
              </a:rPr>
              <a:pPr/>
              <a:t>40</a:t>
            </a:fld>
            <a:endParaRPr lang="fr-FR" altLang="fr-FR" sz="1400" dirty="0" smtClean="0">
              <a:solidFill>
                <a:schemeClr val="tx1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03200" y="174625"/>
            <a:ext cx="894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 b="1" dirty="0">
                <a:solidFill>
                  <a:srgbClr val="FF0000"/>
                </a:solidFill>
                <a:cs typeface="Times New Roman" pitchFamily="18" charset="0"/>
              </a:rPr>
              <a:t>Déserts</a:t>
            </a:r>
            <a:endParaRPr lang="fr-FR" altLang="fr-FR" sz="3600" dirty="0">
              <a:solidFill>
                <a:srgbClr val="FF0000"/>
              </a:solidFill>
            </a:endParaRPr>
          </a:p>
        </p:txBody>
      </p:sp>
      <p:pic>
        <p:nvPicPr>
          <p:cNvPr id="212996" name="Picture 6" descr="désert cact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557463"/>
            <a:ext cx="412115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7" name="Picture 7" descr="dése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638" y="1338263"/>
            <a:ext cx="3548062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Caractéristiques du désert </a:t>
            </a:r>
            <a:endParaRPr lang="fr-F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7848600" cy="5275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3675"/>
                <a:gridCol w="3527268"/>
                <a:gridCol w="2327657"/>
              </a:tblGrid>
              <a:tr h="25339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effectLst/>
                        </a:rPr>
                        <a:t>Nom</a:t>
                      </a:r>
                      <a:endParaRPr lang="fr-FR" sz="11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 dirty="0" err="1">
                          <a:effectLst/>
                        </a:rPr>
                        <a:t>sahara</a:t>
                      </a:r>
                      <a:endParaRPr lang="fr-FR" sz="11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observations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</a:tr>
              <a:tr h="27934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Situation géographique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intertropicale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</a:tr>
              <a:tr h="34484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climat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Aride, très sec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 humidité 50% -15% 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</a:tr>
              <a:tr h="36472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pluviosité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200mm/a , irrégulières 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(-100à 200mm/an ) 50mm/an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</a:tr>
              <a:tr h="41902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températures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Moyenne de 30c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Amplitude thermique de plus de 35c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</a:tr>
              <a:tr h="41902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vent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rtl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100" b="1" kern="1400">
                          <a:effectLst/>
                        </a:rPr>
                        <a:t>  100</a:t>
                      </a:r>
                      <a:r>
                        <a:rPr lang="fr-FR" sz="1100" b="1" kern="1400">
                          <a:effectLst/>
                        </a:rPr>
                        <a:t>km/h, permanente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effectLst/>
                        </a:rPr>
                        <a:t>Erosion , déplacement des grains de sables</a:t>
                      </a:r>
                      <a:endParaRPr lang="fr-FR" sz="11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</a:tr>
              <a:tr h="31014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sol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Sol instable, érodé, pauvre, peu profond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</a:tr>
              <a:tr h="42473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végétation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cactées , poacées, astéracées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Peu de diversité , végétation pauvre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</a:tr>
              <a:tr h="49160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faune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rtl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 Fennecus, Camelus,Addax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Peu de mammifères 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</a:tr>
              <a:tr h="126187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adaptations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Peu de feuilles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Plantes grasses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Racines superficielles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Dormance accentuée 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Floraison après les pluies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Peu d’évapotranspiration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Vie nocturne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Adaptation aux déplacements 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</a:tr>
              <a:tr h="14459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Biomasse 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algn="just" rtl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100" b="1" kern="1400">
                          <a:effectLst/>
                        </a:rPr>
                        <a:t>7 </a:t>
                      </a:r>
                      <a:r>
                        <a:rPr lang="fr-FR" sz="1100" b="1" kern="1400">
                          <a:effectLst/>
                        </a:rPr>
                        <a:t>à </a:t>
                      </a:r>
                      <a:r>
                        <a:rPr lang="ar-DZ" sz="1100" b="1" kern="1400">
                          <a:effectLst/>
                        </a:rPr>
                        <a:t>0.9 </a:t>
                      </a:r>
                      <a:r>
                        <a:rPr lang="fr-FR" sz="1100" b="1" kern="1400">
                          <a:effectLst/>
                        </a:rPr>
                        <a:t>t/H/A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effectLst/>
                        </a:rPr>
                        <a:t> </a:t>
                      </a:r>
                      <a:endParaRPr lang="fr-FR" sz="11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64" marR="65064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BB5FA4B-A7F9-4D02-98B8-DE7C6EA32628}" type="slidenum">
              <a:rPr lang="fr-FR" altLang="fr-FR" sz="1400" smtClean="0">
                <a:solidFill>
                  <a:schemeClr val="tx1"/>
                </a:solidFill>
              </a:rPr>
              <a:pPr/>
              <a:t>42</a:t>
            </a:fld>
            <a:endParaRPr lang="fr-FR" altLang="fr-FR" sz="1400" smtClean="0">
              <a:solidFill>
                <a:schemeClr val="tx1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03200" y="174625"/>
            <a:ext cx="894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 b="1" dirty="0">
                <a:solidFill>
                  <a:srgbClr val="FF0000"/>
                </a:solidFill>
                <a:cs typeface="Times New Roman" pitchFamily="18" charset="0"/>
              </a:rPr>
              <a:t>Végétation méditerranéenne </a:t>
            </a:r>
            <a:endParaRPr lang="fr-FR" altLang="fr-FR" sz="3600" dirty="0">
              <a:solidFill>
                <a:srgbClr val="FF0000"/>
              </a:solidFill>
            </a:endParaRPr>
          </a:p>
        </p:txBody>
      </p:sp>
      <p:pic>
        <p:nvPicPr>
          <p:cNvPr id="215044" name="Picture 7" descr="forêt médi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77900"/>
            <a:ext cx="6913562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Ecosystème méditerranéen </a:t>
            </a:r>
            <a:endParaRPr lang="fr-F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755650" y="1600200"/>
          <a:ext cx="7920038" cy="4790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3271"/>
                <a:gridCol w="3165608"/>
                <a:gridCol w="2641159"/>
              </a:tblGrid>
              <a:tr h="26647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Nom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Forêts méditerranéennes 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Observation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</a:tr>
              <a:tr h="89071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Situation géographique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Pourtour méditerranéen 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Sud australien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Afrique du sud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Californie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ouest du Chilie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Tempéré chaude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</a:tr>
              <a:tr h="37989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climat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Périodes de sècheresse de plus de 3 mois 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</a:tr>
              <a:tr h="31396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pluviosité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indent="762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Saisonnières 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irrégulières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</a:tr>
              <a:tr h="30335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températures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indent="7620"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De 12 à 18 °c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</a:tr>
              <a:tr h="26555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vent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100" b="1" kern="1400">
                          <a:effectLst/>
                        </a:rPr>
                        <a:t>-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indent="31115" algn="ctr" rtl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100" b="1" kern="1400">
                          <a:effectLst/>
                        </a:rPr>
                        <a:t>-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</a:tr>
              <a:tr h="25495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sol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indent="7620"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Terra rose rouge riche en fer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Sols rubéfiés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</a:tr>
              <a:tr h="55323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végétation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Olea, Seratonia, Arbutus, Pinus, Cedrus, Cistus,Erica, Quercus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Arbres Sempervirents Sclerophylles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</a:tr>
              <a:tr h="45089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faune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Cervus, Sus, Macaca, Lepus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Peu de grands mammifères 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</a:tr>
              <a:tr h="84507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adaptations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Arbres à hauteurs moyennes, arbres anti feux, feuilles anti sècheresses 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 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</a:tr>
              <a:tr h="18441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Biomasse 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>
                          <a:effectLst/>
                        </a:rPr>
                        <a:t>6 à </a:t>
                      </a:r>
                      <a:r>
                        <a:rPr lang="ar-DZ" sz="1100" b="1" kern="1400">
                          <a:effectLst/>
                        </a:rPr>
                        <a:t>60</a:t>
                      </a:r>
                      <a:r>
                        <a:rPr lang="fr-FR" sz="1100" b="1" kern="1400">
                          <a:effectLst/>
                        </a:rPr>
                        <a:t>T/H/A</a:t>
                      </a:r>
                      <a:endParaRPr lang="fr-FR" sz="11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effectLst/>
                        </a:rPr>
                        <a:t> </a:t>
                      </a:r>
                      <a:endParaRPr lang="fr-FR" sz="11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977" marR="82977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A4E2883-C155-48E8-B101-47BF976E1984}" type="slidenum">
              <a:rPr lang="fr-FR" altLang="fr-FR" sz="1400" smtClean="0">
                <a:solidFill>
                  <a:schemeClr val="tx1"/>
                </a:solidFill>
              </a:rPr>
              <a:pPr/>
              <a:t>44</a:t>
            </a:fld>
            <a:endParaRPr lang="fr-FR" altLang="fr-FR" sz="1400" smtClean="0">
              <a:solidFill>
                <a:schemeClr val="tx1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03200" y="174625"/>
            <a:ext cx="894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 b="1" dirty="0">
                <a:solidFill>
                  <a:srgbClr val="FF0000"/>
                </a:solidFill>
                <a:cs typeface="Times New Roman" pitchFamily="18" charset="0"/>
              </a:rPr>
              <a:t>Savane </a:t>
            </a:r>
            <a:endParaRPr lang="fr-FR" altLang="fr-FR" sz="3600" dirty="0">
              <a:solidFill>
                <a:srgbClr val="FF0000"/>
              </a:solidFill>
            </a:endParaRPr>
          </a:p>
        </p:txBody>
      </p:sp>
      <p:pic>
        <p:nvPicPr>
          <p:cNvPr id="217092" name="Picture 5" descr="feu lam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75" y="3702050"/>
            <a:ext cx="36893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3" name="Picture 6" descr="photo lamto Rôni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163638"/>
            <a:ext cx="5038725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fr-FR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Carracteristiques</a:t>
            </a:r>
            <a:r>
              <a:rPr lang="fr-F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de la savane</a:t>
            </a:r>
            <a:endParaRPr lang="fr-F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55650" y="1593850"/>
          <a:ext cx="7704138" cy="4811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5901"/>
                <a:gridCol w="2779076"/>
                <a:gridCol w="2569161"/>
              </a:tblGrid>
              <a:tr h="22806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Nom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savanes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observations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</a:tr>
              <a:tr h="73809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400">
                          <a:effectLst/>
                        </a:rPr>
                        <a:t>Situation géographique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Régions tropicales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Entre le sahara et l’equateur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</a:tr>
              <a:tr h="41200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climat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longue Période sèche 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000" b="1" kern="1400">
                          <a:effectLst/>
                        </a:rPr>
                        <a:t> 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</a:tr>
              <a:tr h="21562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pluviosité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250-1200 mm/an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000" b="1" kern="1400">
                          <a:effectLst/>
                        </a:rPr>
                        <a:t> 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</a:tr>
              <a:tr h="38978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températures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26°c-30°c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m=4°c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</a:tr>
              <a:tr h="21562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vent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1000" b="1" kern="1400">
                          <a:effectLst/>
                        </a:rPr>
                        <a:t>-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1000" b="1" kern="1400">
                          <a:effectLst/>
                        </a:rPr>
                        <a:t>-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</a:tr>
              <a:tr h="37194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sol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Pauvre en période sèche, et inondé en hivers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000" b="1" kern="1400">
                          <a:effectLst/>
                        </a:rPr>
                        <a:t> 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</a:tr>
              <a:tr h="66345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400">
                          <a:effectLst/>
                        </a:rPr>
                        <a:t>végétation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Poacés de plus de 1m, quelques arbres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000" b="1" kern="1400">
                          <a:effectLst/>
                        </a:rPr>
                        <a:t> 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</a:tr>
              <a:tr h="97702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faune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400">
                          <a:effectLst/>
                        </a:rPr>
                        <a:t>Equus(zébre) Gazella, Loxodonta (elephant)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400">
                          <a:effectLst/>
                        </a:rPr>
                        <a:t>Girafa, rhinoceros,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400">
                          <a:effectLst/>
                        </a:rPr>
                        <a:t>Acinonyx(guepard) Struthio(autruche)</a:t>
                      </a: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400">
                          <a:effectLst/>
                        </a:rPr>
                        <a:t>Panthera leo (lion)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1000" b="1" kern="1400">
                          <a:effectLst/>
                        </a:rPr>
                        <a:t> 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</a:tr>
              <a:tr h="38978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adaptations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 dirty="0" smtClean="0">
                          <a:effectLst/>
                          <a:latin typeface="Times New Roman"/>
                          <a:ea typeface="Times New Roman"/>
                        </a:rPr>
                        <a:t>Recherche de l’eau</a:t>
                      </a:r>
                      <a:endParaRPr lang="fr-FR" sz="10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000" b="1" kern="1400">
                          <a:effectLst/>
                        </a:rPr>
                        <a:t> 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</a:tr>
              <a:tr h="21031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000" b="1" kern="1400">
                          <a:effectLst/>
                        </a:rPr>
                        <a:t>Biomasse 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algn="just" rtl="1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1000" b="1" kern="1400">
                          <a:effectLst/>
                        </a:rPr>
                        <a:t>9.7 </a:t>
                      </a:r>
                      <a:r>
                        <a:rPr lang="fr-FR" sz="1000" b="1" kern="1400">
                          <a:effectLst/>
                        </a:rPr>
                        <a:t> à40t/h/a</a:t>
                      </a:r>
                      <a:endParaRPr lang="fr-FR" sz="10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000" b="1" kern="1400" dirty="0">
                          <a:effectLst/>
                        </a:rPr>
                        <a:t> </a:t>
                      </a:r>
                      <a:endParaRPr lang="fr-FR" sz="10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4630" marR="7463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34EC20A-EEF8-496E-AD3D-C24B5A7BE195}" type="slidenum">
              <a:rPr lang="fr-FR" altLang="fr-FR" sz="1400" smtClean="0">
                <a:solidFill>
                  <a:schemeClr val="tx1"/>
                </a:solidFill>
              </a:rPr>
              <a:pPr/>
              <a:t>46</a:t>
            </a:fld>
            <a:endParaRPr lang="fr-FR" altLang="fr-FR" sz="1400" smtClean="0">
              <a:solidFill>
                <a:schemeClr val="tx1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03200" y="174625"/>
            <a:ext cx="894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600" b="1" dirty="0">
                <a:solidFill>
                  <a:srgbClr val="FF0000"/>
                </a:solidFill>
                <a:cs typeface="Times New Roman" pitchFamily="18" charset="0"/>
              </a:rPr>
              <a:t>Forêt </a:t>
            </a:r>
            <a:r>
              <a:rPr lang="fr-FR" altLang="fr-FR" sz="3600" b="1" dirty="0" smtClean="0">
                <a:solidFill>
                  <a:srgbClr val="FF0000"/>
                </a:solidFill>
                <a:cs typeface="Times New Roman" pitchFamily="18" charset="0"/>
              </a:rPr>
              <a:t>équatoriale</a:t>
            </a:r>
            <a:endParaRPr lang="fr-FR" altLang="fr-FR" sz="3600" dirty="0">
              <a:solidFill>
                <a:srgbClr val="FF0000"/>
              </a:solidFill>
            </a:endParaRPr>
          </a:p>
        </p:txBody>
      </p:sp>
      <p:pic>
        <p:nvPicPr>
          <p:cNvPr id="219140" name="Picture 4" descr="forêt trop sè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100" y="1395413"/>
            <a:ext cx="6856413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Foret équatoriale </a:t>
            </a:r>
            <a:endParaRPr lang="fr-F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57158" y="1071546"/>
          <a:ext cx="8353425" cy="5675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3936"/>
                <a:gridCol w="2911764"/>
                <a:gridCol w="3277725"/>
              </a:tblGrid>
              <a:tr h="32039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 dirty="0">
                          <a:effectLst/>
                        </a:rPr>
                        <a:t>Nom</a:t>
                      </a:r>
                      <a:endParaRPr lang="fr-FR" sz="8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Foret équatoriale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observations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</a:tr>
              <a:tr h="72547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400">
                          <a:effectLst/>
                        </a:rPr>
                        <a:t>Situation géographique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Le long de l’equateur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800" b="1" kern="1400">
                          <a:effectLst/>
                        </a:rPr>
                        <a:t>amazonie</a:t>
                      </a:r>
                      <a:endParaRPr lang="fr-FR" sz="800" b="1" kern="14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800" b="1" kern="1400">
                          <a:effectLst/>
                        </a:rPr>
                        <a:t>Cameroun,Congo Kenya</a:t>
                      </a:r>
                      <a:endParaRPr lang="fr-FR" sz="800" b="1" kern="14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800" b="1" kern="1400">
                          <a:effectLst/>
                        </a:rPr>
                        <a:t>Malaisie,Indonesie,Borneo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</a:tr>
              <a:tr h="48667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climat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400">
                          <a:effectLst/>
                        </a:rPr>
                        <a:t>Pluvieux, chaud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400">
                          <a:effectLst/>
                        </a:rPr>
                        <a:t>Jour et nuit identique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400">
                          <a:effectLst/>
                        </a:rPr>
                        <a:t>Energie solaire maximale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</a:tr>
              <a:tr h="30116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pluviosité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800" b="1" kern="1400">
                          <a:effectLst/>
                        </a:rPr>
                        <a:t>1500-8000mm/an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8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</a:tr>
              <a:tr h="27746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températures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24°c – 28°c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m=4°c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</a:tr>
              <a:tr h="16660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vent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800" b="1" kern="1400">
                          <a:effectLst/>
                        </a:rPr>
                        <a:t>-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800" b="1" kern="1400">
                          <a:effectLst/>
                        </a:rPr>
                        <a:t>-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</a:tr>
              <a:tr h="31834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sol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Riche en MO, peu profond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lessivé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</a:tr>
              <a:tr h="149820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kern="1400">
                          <a:effectLst/>
                        </a:rPr>
                        <a:t>végétation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sciaphiles</a:t>
                      </a:r>
                    </a:p>
                    <a:p>
                      <a:pPr indent="7620"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arbres de 40m 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800" b="1" kern="1400">
                          <a:effectLst/>
                        </a:rPr>
                        <a:t> </a:t>
                      </a:r>
                      <a:r>
                        <a:rPr lang="fr-FR" sz="800" b="1" kern="1400">
                          <a:effectLst/>
                        </a:rPr>
                        <a:t>épiphytes,grandes arbres, 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biodiversité maximale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8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8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Pas de strate herbacée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</a:tr>
              <a:tr h="67289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faune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arboricoles 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python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riche en espèces 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8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</a:tr>
              <a:tr h="31834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adaptations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Adaptation à l’ombre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800" b="1" kern="1400">
                          <a:effectLst/>
                        </a:rPr>
                        <a:t> 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</a:tr>
              <a:tr h="36273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800" b="1" kern="1400">
                          <a:effectLst/>
                        </a:rPr>
                        <a:t>Biomasse </a:t>
                      </a:r>
                      <a:endParaRPr lang="fr-FR" sz="800" b="1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800" b="1" kern="1400" dirty="0">
                          <a:effectLst/>
                        </a:rPr>
                        <a:t>24</a:t>
                      </a:r>
                      <a:r>
                        <a:rPr lang="fr-FR" sz="800" b="1" kern="1400" dirty="0">
                          <a:effectLst/>
                        </a:rPr>
                        <a:t>à</a:t>
                      </a:r>
                      <a:r>
                        <a:rPr lang="ar-DZ" sz="800" b="1" kern="1400" dirty="0">
                          <a:effectLst/>
                        </a:rPr>
                        <a:t>500</a:t>
                      </a:r>
                      <a:r>
                        <a:rPr lang="fr-FR" sz="800" b="1" kern="1400" dirty="0">
                          <a:effectLst/>
                        </a:rPr>
                        <a:t>t/h/a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ar-DZ" sz="800" b="1" kern="1400" dirty="0">
                          <a:effectLst/>
                        </a:rPr>
                        <a:t> </a:t>
                      </a:r>
                      <a:endParaRPr lang="fr-FR" sz="8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800" b="1" kern="1400" dirty="0">
                          <a:effectLst/>
                        </a:rPr>
                        <a:t> </a:t>
                      </a:r>
                      <a:endParaRPr lang="fr-FR" sz="8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69" marR="57669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fr-CA" altLang="fr-FR" sz="3200" smtClean="0">
                <a:solidFill>
                  <a:srgbClr val="003399"/>
                </a:solidFill>
                <a:latin typeface="Arial Black" pitchFamily="34" charset="0"/>
              </a:rPr>
              <a:t>Les biomes dulcicoles</a:t>
            </a:r>
            <a:endParaRPr lang="fr-CA" altLang="fr-FR" sz="3200" smtClean="0">
              <a:solidFill>
                <a:srgbClr val="003399"/>
              </a:solidFill>
              <a:latin typeface="Abadi MT Condensed Extra Bold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3850" y="1268413"/>
            <a:ext cx="6356350" cy="3003550"/>
            <a:chOff x="624" y="1008"/>
            <a:chExt cx="4004" cy="1892"/>
          </a:xfrm>
        </p:grpSpPr>
        <p:sp>
          <p:nvSpPr>
            <p:cNvPr id="221192" name="Rectangle 4"/>
            <p:cNvSpPr>
              <a:spLocks noChangeArrowheads="1"/>
            </p:cNvSpPr>
            <p:nvPr/>
          </p:nvSpPr>
          <p:spPr bwMode="auto">
            <a:xfrm>
              <a:off x="3120" y="1008"/>
              <a:ext cx="1508" cy="262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altLang="fr-FR" sz="2000">
                  <a:solidFill>
                    <a:srgbClr val="003399"/>
                  </a:solidFill>
                  <a:latin typeface="Arial Black" pitchFamily="34" charset="0"/>
                </a:rPr>
                <a:t>Les cours d’eau</a:t>
              </a:r>
              <a:endParaRPr lang="fr-FR" altLang="fr-FR" sz="2800">
                <a:solidFill>
                  <a:srgbClr val="003399"/>
                </a:solidFill>
                <a:latin typeface="Abadi MT Condensed Extra Bold"/>
              </a:endParaRPr>
            </a:p>
          </p:txBody>
        </p:sp>
        <p:pic>
          <p:nvPicPr>
            <p:cNvPr id="221193" name="Picture 5" descr="ilesduvent-rivier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1011"/>
              <a:ext cx="2512" cy="1889"/>
            </a:xfrm>
            <a:prstGeom prst="rect">
              <a:avLst/>
            </a:prstGeom>
            <a:noFill/>
            <a:ln w="19050">
              <a:solidFill>
                <a:srgbClr val="003399"/>
              </a:solidFill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05000" y="3886200"/>
            <a:ext cx="7016750" cy="2522538"/>
            <a:chOff x="1200" y="2448"/>
            <a:chExt cx="4420" cy="1589"/>
          </a:xfrm>
        </p:grpSpPr>
        <p:sp>
          <p:nvSpPr>
            <p:cNvPr id="221190" name="Rectangle 7"/>
            <p:cNvSpPr>
              <a:spLocks noChangeArrowheads="1"/>
            </p:cNvSpPr>
            <p:nvPr/>
          </p:nvSpPr>
          <p:spPr bwMode="auto">
            <a:xfrm>
              <a:off x="1200" y="3741"/>
              <a:ext cx="2050" cy="296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altLang="fr-FR" sz="2000">
                  <a:solidFill>
                    <a:srgbClr val="003399"/>
                  </a:solidFill>
                  <a:latin typeface="Arial Black" pitchFamily="34" charset="0"/>
                </a:rPr>
                <a:t>Les lacs et les étangs</a:t>
              </a:r>
              <a:endParaRPr lang="fr-FR" altLang="fr-FR" sz="2000">
                <a:solidFill>
                  <a:srgbClr val="003399"/>
                </a:solidFill>
                <a:latin typeface="Arial Black" pitchFamily="34" charset="0"/>
              </a:endParaRPr>
            </a:p>
          </p:txBody>
        </p:sp>
        <p:pic>
          <p:nvPicPr>
            <p:cNvPr id="221191" name="Picture 8" descr="Lac"/>
            <p:cNvPicPr>
              <a:picLocks noChangeAspect="1" noChangeArrowheads="1"/>
            </p:cNvPicPr>
            <p:nvPr/>
          </p:nvPicPr>
          <p:blipFill>
            <a:blip r:embed="rId4"/>
            <a:srcRect l="1755" t="3587" r="5518" b="9328"/>
            <a:stretch>
              <a:fillRect/>
            </a:stretch>
          </p:blipFill>
          <p:spPr bwMode="auto">
            <a:xfrm>
              <a:off x="3216" y="2448"/>
              <a:ext cx="2404" cy="1578"/>
            </a:xfrm>
            <a:prstGeom prst="rect">
              <a:avLst/>
            </a:prstGeom>
            <a:noFill/>
            <a:ln w="19050">
              <a:solidFill>
                <a:srgbClr val="003399"/>
              </a:solidFill>
              <a:miter lim="800000"/>
              <a:headEnd/>
              <a:tailEnd/>
            </a:ln>
          </p:spPr>
        </p:pic>
      </p:grpSp>
      <p:sp>
        <p:nvSpPr>
          <p:cNvPr id="221189" name="Text Box 9"/>
          <p:cNvSpPr txBox="1">
            <a:spLocks noChangeArrowheads="1"/>
          </p:cNvSpPr>
          <p:nvPr/>
        </p:nvSpPr>
        <p:spPr bwMode="auto">
          <a:xfrm>
            <a:off x="6886575" y="6583363"/>
            <a:ext cx="2193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1200">
                <a:solidFill>
                  <a:srgbClr val="003399"/>
                </a:solidFill>
              </a:rPr>
              <a:t>Julie Fontaine, EDU7492, aut.02</a:t>
            </a:r>
            <a:endParaRPr lang="fr-FR" altLang="fr-FR" sz="120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fr-CA" altLang="fr-FR" sz="3200" smtClean="0">
                <a:solidFill>
                  <a:srgbClr val="003399"/>
                </a:solidFill>
                <a:latin typeface="Arial Black" pitchFamily="34" charset="0"/>
              </a:rPr>
              <a:t>Les biomes marins</a:t>
            </a:r>
            <a:endParaRPr lang="fr-FR" altLang="fr-FR" sz="3200" smtClean="0">
              <a:solidFill>
                <a:srgbClr val="003399"/>
              </a:solidFill>
              <a:latin typeface="Abadi MT Condensed Extra Bold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1000" y="1447800"/>
            <a:ext cx="6781800" cy="2232025"/>
            <a:chOff x="240" y="754"/>
            <a:chExt cx="4272" cy="1406"/>
          </a:xfrm>
        </p:grpSpPr>
        <p:pic>
          <p:nvPicPr>
            <p:cNvPr id="222219" name="Picture 9" descr="intertidale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754"/>
              <a:ext cx="2112" cy="1406"/>
            </a:xfrm>
            <a:prstGeom prst="rect">
              <a:avLst/>
            </a:prstGeom>
            <a:noFill/>
            <a:ln w="19050">
              <a:solidFill>
                <a:srgbClr val="003399"/>
              </a:solidFill>
              <a:miter lim="800000"/>
              <a:headEnd/>
              <a:tailEnd/>
            </a:ln>
          </p:spPr>
        </p:pic>
        <p:sp>
          <p:nvSpPr>
            <p:cNvPr id="222220" name="Rectangle 12"/>
            <p:cNvSpPr>
              <a:spLocks noChangeArrowheads="1"/>
            </p:cNvSpPr>
            <p:nvPr/>
          </p:nvSpPr>
          <p:spPr bwMode="auto">
            <a:xfrm>
              <a:off x="2352" y="754"/>
              <a:ext cx="2160" cy="296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altLang="fr-FR" sz="2000">
                  <a:solidFill>
                    <a:srgbClr val="003399"/>
                  </a:solidFill>
                  <a:latin typeface="Arial Black" pitchFamily="34" charset="0"/>
                </a:rPr>
                <a:t>Les zones intertidales</a:t>
              </a:r>
              <a:endParaRPr lang="fr-FR" altLang="fr-FR" sz="2800">
                <a:solidFill>
                  <a:srgbClr val="003399"/>
                </a:solidFill>
                <a:latin typeface="Abadi MT Condensed Extra Bold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03200" y="4114800"/>
            <a:ext cx="5740400" cy="2298700"/>
            <a:chOff x="128" y="2592"/>
            <a:chExt cx="3616" cy="1448"/>
          </a:xfrm>
        </p:grpSpPr>
        <p:pic>
          <p:nvPicPr>
            <p:cNvPr id="222217" name="Picture 6" descr="estuaire"/>
            <p:cNvPicPr preferRelativeResize="0">
              <a:picLocks noChangeAspect="1" noChangeArrowheads="1"/>
            </p:cNvPicPr>
            <p:nvPr/>
          </p:nvPicPr>
          <p:blipFill>
            <a:blip r:embed="rId4"/>
            <a:srcRect b="23810"/>
            <a:stretch>
              <a:fillRect/>
            </a:stretch>
          </p:blipFill>
          <p:spPr bwMode="auto">
            <a:xfrm>
              <a:off x="1440" y="2592"/>
              <a:ext cx="2304" cy="1434"/>
            </a:xfrm>
            <a:prstGeom prst="rect">
              <a:avLst/>
            </a:prstGeom>
            <a:noFill/>
            <a:ln w="19050">
              <a:solidFill>
                <a:srgbClr val="003399"/>
              </a:solidFill>
              <a:miter lim="800000"/>
              <a:headEnd/>
              <a:tailEnd/>
            </a:ln>
          </p:spPr>
        </p:pic>
        <p:sp>
          <p:nvSpPr>
            <p:cNvPr id="222218" name="Rectangle 13"/>
            <p:cNvSpPr>
              <a:spLocks noChangeArrowheads="1"/>
            </p:cNvSpPr>
            <p:nvPr/>
          </p:nvSpPr>
          <p:spPr bwMode="auto">
            <a:xfrm>
              <a:off x="128" y="3744"/>
              <a:ext cx="1312" cy="296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altLang="fr-FR" sz="2000">
                  <a:solidFill>
                    <a:srgbClr val="003399"/>
                  </a:solidFill>
                  <a:latin typeface="Arial Black" pitchFamily="34" charset="0"/>
                </a:rPr>
                <a:t>Les estuaires</a:t>
              </a:r>
              <a:endParaRPr lang="fr-FR" altLang="fr-FR" sz="2800">
                <a:solidFill>
                  <a:srgbClr val="003399"/>
                </a:solidFill>
                <a:latin typeface="Abadi MT Condensed Extra Bold"/>
              </a:endParaRP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562600" y="2190750"/>
            <a:ext cx="3200400" cy="4278313"/>
            <a:chOff x="3504" y="1380"/>
            <a:chExt cx="2016" cy="2695"/>
          </a:xfrm>
        </p:grpSpPr>
        <p:pic>
          <p:nvPicPr>
            <p:cNvPr id="222215" name="Picture 10" descr="corail2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4" y="1680"/>
              <a:ext cx="1586" cy="2395"/>
            </a:xfrm>
            <a:prstGeom prst="rect">
              <a:avLst/>
            </a:prstGeom>
            <a:noFill/>
            <a:ln w="19050">
              <a:solidFill>
                <a:srgbClr val="003399"/>
              </a:solidFill>
              <a:miter lim="800000"/>
              <a:headEnd/>
              <a:tailEnd/>
            </a:ln>
          </p:spPr>
        </p:pic>
        <p:sp>
          <p:nvSpPr>
            <p:cNvPr id="222216" name="Rectangle 14"/>
            <p:cNvSpPr>
              <a:spLocks noChangeArrowheads="1"/>
            </p:cNvSpPr>
            <p:nvPr/>
          </p:nvSpPr>
          <p:spPr bwMode="auto">
            <a:xfrm>
              <a:off x="3504" y="1380"/>
              <a:ext cx="2016" cy="296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CA" altLang="fr-FR" sz="2000">
                  <a:solidFill>
                    <a:srgbClr val="003399"/>
                  </a:solidFill>
                  <a:latin typeface="Arial Black" pitchFamily="34" charset="0"/>
                </a:rPr>
                <a:t>Les récifs de coraux</a:t>
              </a:r>
              <a:endParaRPr lang="fr-FR" altLang="fr-FR">
                <a:solidFill>
                  <a:srgbClr val="003399"/>
                </a:solidFill>
                <a:latin typeface="Abadi MT Condensed Extra Bold"/>
              </a:endParaRPr>
            </a:p>
          </p:txBody>
        </p:sp>
      </p:grpSp>
      <p:sp>
        <p:nvSpPr>
          <p:cNvPr id="222214" name="Text Box 27"/>
          <p:cNvSpPr txBox="1">
            <a:spLocks noChangeArrowheads="1"/>
          </p:cNvSpPr>
          <p:nvPr/>
        </p:nvSpPr>
        <p:spPr bwMode="auto">
          <a:xfrm>
            <a:off x="6886575" y="6583363"/>
            <a:ext cx="2193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1200">
                <a:solidFill>
                  <a:srgbClr val="003399"/>
                </a:solidFill>
              </a:rPr>
              <a:t>Julie Fontaine, EDU7492, aut.02</a:t>
            </a:r>
            <a:endParaRPr lang="fr-FR" altLang="fr-FR" sz="120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48"/>
          <p:cNvSpPr>
            <a:spLocks noChangeArrowheads="1"/>
          </p:cNvSpPr>
          <p:nvPr/>
        </p:nvSpPr>
        <p:spPr bwMode="auto">
          <a:xfrm>
            <a:off x="785813" y="215900"/>
            <a:ext cx="783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800" u="sng" dirty="0">
                <a:solidFill>
                  <a:schemeClr val="bg1"/>
                </a:solidFill>
              </a:rPr>
              <a:t>4 niveaux trophiques, en général, dans un écosystème</a:t>
            </a:r>
          </a:p>
        </p:txBody>
      </p:sp>
      <p:sp>
        <p:nvSpPr>
          <p:cNvPr id="174083" name="Rectangle 61"/>
          <p:cNvSpPr>
            <a:spLocks noChangeArrowheads="1"/>
          </p:cNvSpPr>
          <p:nvPr/>
        </p:nvSpPr>
        <p:spPr bwMode="auto">
          <a:xfrm>
            <a:off x="5280025" y="6400800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Bactéries</a:t>
            </a:r>
          </a:p>
        </p:txBody>
      </p:sp>
      <p:sp>
        <p:nvSpPr>
          <p:cNvPr id="174084" name="Rectangle 62"/>
          <p:cNvSpPr>
            <a:spLocks noChangeArrowheads="1"/>
          </p:cNvSpPr>
          <p:nvPr/>
        </p:nvSpPr>
        <p:spPr bwMode="auto">
          <a:xfrm>
            <a:off x="7348538" y="64008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Mycètes</a:t>
            </a:r>
          </a:p>
        </p:txBody>
      </p:sp>
      <p:pic>
        <p:nvPicPr>
          <p:cNvPr id="174085" name="Picture 150" descr="1.tiff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338763"/>
            <a:ext cx="10699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6" name="Picture 152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9388" y="5151438"/>
            <a:ext cx="1233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7" name="Rectangle 153"/>
          <p:cNvSpPr>
            <a:spLocks noChangeArrowheads="1"/>
          </p:cNvSpPr>
          <p:nvPr/>
        </p:nvSpPr>
        <p:spPr bwMode="auto">
          <a:xfrm>
            <a:off x="0" y="1730375"/>
            <a:ext cx="42227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1600">
              <a:lnSpc>
                <a:spcPct val="80000"/>
              </a:lnSpc>
            </a:pPr>
            <a:r>
              <a:rPr lang="fr-FR" altLang="fr-FR" sz="2600" dirty="0">
                <a:solidFill>
                  <a:schemeClr val="bg1"/>
                </a:solidFill>
              </a:rPr>
              <a:t>Les OMNIVORES, les «mangeurs» de viande et de plantes, font partie de </a:t>
            </a:r>
            <a:r>
              <a:rPr lang="fr-FR" altLang="fr-FR" sz="2600" u="sng" dirty="0">
                <a:solidFill>
                  <a:schemeClr val="bg1"/>
                </a:solidFill>
              </a:rPr>
              <a:t>divers niveaux trophiques</a:t>
            </a:r>
            <a:r>
              <a:rPr lang="fr-FR" altLang="fr-FR" sz="2600" dirty="0">
                <a:solidFill>
                  <a:schemeClr val="bg1"/>
                </a:solidFill>
              </a:rPr>
              <a:t> car ils se nourrissent de divers étages alimentaires.</a:t>
            </a:r>
          </a:p>
        </p:txBody>
      </p:sp>
      <p:pic>
        <p:nvPicPr>
          <p:cNvPr id="174088" name="Picture 158" descr="lombric0001.jpg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929198"/>
            <a:ext cx="18938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9" name="Rectangle 159"/>
          <p:cNvSpPr>
            <a:spLocks noChangeArrowheads="1"/>
          </p:cNvSpPr>
          <p:nvPr/>
        </p:nvSpPr>
        <p:spPr bwMode="auto">
          <a:xfrm>
            <a:off x="2979738" y="6400800"/>
            <a:ext cx="1074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Lombric</a:t>
            </a:r>
          </a:p>
        </p:txBody>
      </p:sp>
      <p:pic>
        <p:nvPicPr>
          <p:cNvPr id="174090" name="Picture 162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1100" y="928688"/>
            <a:ext cx="26924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1" name="Rectangle 164"/>
          <p:cNvSpPr>
            <a:spLocks noChangeArrowheads="1"/>
          </p:cNvSpPr>
          <p:nvPr/>
        </p:nvSpPr>
        <p:spPr bwMode="auto">
          <a:xfrm>
            <a:off x="0" y="3857625"/>
            <a:ext cx="9144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1600">
              <a:lnSpc>
                <a:spcPct val="80000"/>
              </a:lnSpc>
            </a:pPr>
            <a:r>
              <a:rPr lang="fr-FR" altLang="fr-FR" sz="2600" dirty="0">
                <a:solidFill>
                  <a:schemeClr val="bg1"/>
                </a:solidFill>
              </a:rPr>
              <a:t>Les DÉTRITIVORES, les mangeurs des détritus végétaux et animaux, font partie de </a:t>
            </a:r>
            <a:r>
              <a:rPr lang="fr-FR" altLang="fr-FR" sz="2600" u="sng" dirty="0">
                <a:solidFill>
                  <a:schemeClr val="bg1"/>
                </a:solidFill>
              </a:rPr>
              <a:t>tous les niveaux trophiques</a:t>
            </a:r>
            <a:r>
              <a:rPr lang="fr-FR" altLang="fr-FR" sz="2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74092" name="Picture 165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8825" y="4953000"/>
            <a:ext cx="11144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3" name="Rectangle 166"/>
          <p:cNvSpPr>
            <a:spLocks noChangeArrowheads="1"/>
          </p:cNvSpPr>
          <p:nvPr/>
        </p:nvSpPr>
        <p:spPr bwMode="auto">
          <a:xfrm>
            <a:off x="719138" y="64008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Scarabé</a:t>
            </a:r>
          </a:p>
        </p:txBody>
      </p:sp>
      <p:pic>
        <p:nvPicPr>
          <p:cNvPr id="174094" name="Picture 16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2400"/>
            <a:ext cx="7620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5" name="Picture 17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9225" y="2078038"/>
            <a:ext cx="13271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6" name="Picture 171" descr="23.gif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V="1">
            <a:off x="8370888" y="1944688"/>
            <a:ext cx="2952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7" name="Rectangle 172"/>
          <p:cNvSpPr>
            <a:spLocks noChangeArrowheads="1"/>
          </p:cNvSpPr>
          <p:nvPr/>
        </p:nvSpPr>
        <p:spPr bwMode="auto">
          <a:xfrm>
            <a:off x="714375" y="812800"/>
            <a:ext cx="58816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600">
                <a:solidFill>
                  <a:schemeClr val="accent2"/>
                </a:solidFill>
              </a:rPr>
              <a:t>Parfois, un cinquième niveau trophique s’ajoute : les consommateurs quaternaires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34" name="Group 12"/>
          <p:cNvGrpSpPr>
            <a:grpSpLocks/>
          </p:cNvGrpSpPr>
          <p:nvPr/>
        </p:nvGrpSpPr>
        <p:grpSpPr bwMode="auto">
          <a:xfrm>
            <a:off x="381000" y="457200"/>
            <a:ext cx="7824788" cy="3444875"/>
            <a:chOff x="240" y="288"/>
            <a:chExt cx="4929" cy="2170"/>
          </a:xfrm>
        </p:grpSpPr>
        <p:pic>
          <p:nvPicPr>
            <p:cNvPr id="223239" name="Picture 2" descr="Ocea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288"/>
              <a:ext cx="3216" cy="2170"/>
            </a:xfrm>
            <a:prstGeom prst="rect">
              <a:avLst/>
            </a:prstGeom>
            <a:noFill/>
            <a:ln w="19050">
              <a:solidFill>
                <a:srgbClr val="003399"/>
              </a:solidFill>
              <a:miter lim="800000"/>
              <a:headEnd/>
              <a:tailEnd/>
            </a:ln>
          </p:spPr>
        </p:pic>
        <p:sp>
          <p:nvSpPr>
            <p:cNvPr id="223240" name="Rectangle 4"/>
            <p:cNvSpPr>
              <a:spLocks noChangeArrowheads="1"/>
            </p:cNvSpPr>
            <p:nvPr/>
          </p:nvSpPr>
          <p:spPr bwMode="auto">
            <a:xfrm>
              <a:off x="3456" y="288"/>
              <a:ext cx="1713" cy="296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altLang="fr-FR" sz="2000">
                  <a:solidFill>
                    <a:srgbClr val="003399"/>
                  </a:solidFill>
                  <a:latin typeface="Arial Black" pitchFamily="34" charset="0"/>
                </a:rPr>
                <a:t>La zone pélagique</a:t>
              </a:r>
              <a:endParaRPr lang="fr-FR" altLang="fr-FR" sz="2800">
                <a:solidFill>
                  <a:srgbClr val="003399"/>
                </a:solidFill>
                <a:latin typeface="Abadi MT Condensed Extra Bold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55938" y="4038600"/>
            <a:ext cx="5554662" cy="2527300"/>
            <a:chOff x="1925" y="2544"/>
            <a:chExt cx="3499" cy="1592"/>
          </a:xfrm>
        </p:grpSpPr>
        <p:pic>
          <p:nvPicPr>
            <p:cNvPr id="223237" name="Picture 3" descr="benth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2544"/>
              <a:ext cx="2400" cy="1592"/>
            </a:xfrm>
            <a:prstGeom prst="rect">
              <a:avLst/>
            </a:prstGeom>
            <a:noFill/>
            <a:ln w="19050">
              <a:solidFill>
                <a:srgbClr val="003399"/>
              </a:solidFill>
              <a:miter lim="800000"/>
              <a:headEnd/>
              <a:tailEnd/>
            </a:ln>
          </p:spPr>
        </p:pic>
        <p:sp>
          <p:nvSpPr>
            <p:cNvPr id="223238" name="Rectangle 5"/>
            <p:cNvSpPr>
              <a:spLocks noChangeArrowheads="1"/>
            </p:cNvSpPr>
            <p:nvPr/>
          </p:nvSpPr>
          <p:spPr bwMode="auto">
            <a:xfrm>
              <a:off x="1925" y="3840"/>
              <a:ext cx="1099" cy="296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altLang="fr-FR" sz="2000">
                  <a:solidFill>
                    <a:srgbClr val="003399"/>
                  </a:solidFill>
                  <a:latin typeface="Arial Black" pitchFamily="34" charset="0"/>
                </a:rPr>
                <a:t>Le benthos</a:t>
              </a:r>
              <a:endParaRPr lang="fr-FR" altLang="fr-FR" sz="2800">
                <a:solidFill>
                  <a:srgbClr val="003399"/>
                </a:solidFill>
                <a:latin typeface="Abadi MT Condensed Extra Bold"/>
              </a:endParaRPr>
            </a:p>
          </p:txBody>
        </p:sp>
      </p:grpSp>
      <p:sp>
        <p:nvSpPr>
          <p:cNvPr id="223236" name="Text Box 9"/>
          <p:cNvSpPr txBox="1">
            <a:spLocks noChangeArrowheads="1"/>
          </p:cNvSpPr>
          <p:nvPr/>
        </p:nvSpPr>
        <p:spPr bwMode="auto">
          <a:xfrm>
            <a:off x="6886575" y="6583363"/>
            <a:ext cx="2193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1200">
                <a:solidFill>
                  <a:srgbClr val="003399"/>
                </a:solidFill>
              </a:rPr>
              <a:t>Julie Fontaine, EDU7492, aut.02</a:t>
            </a:r>
            <a:endParaRPr lang="fr-FR" altLang="fr-FR" sz="120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"/>
          <p:cNvSpPr>
            <a:spLocks noChangeArrowheads="1"/>
          </p:cNvSpPr>
          <p:nvPr/>
        </p:nvSpPr>
        <p:spPr bwMode="auto">
          <a:xfrm>
            <a:off x="428596" y="2285992"/>
            <a:ext cx="80724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8000" b="1" dirty="0" smtClean="0">
                <a:solidFill>
                  <a:srgbClr val="FF0000"/>
                </a:solidFill>
                <a:latin typeface="Tempus Sans ITC" pitchFamily="82" charset="0"/>
              </a:rPr>
              <a:t>Bon courage</a:t>
            </a:r>
            <a:endParaRPr lang="fr-FR" sz="80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 spd="med">
    <p:split orient="vert"/>
    <p:sndAc>
      <p:stSnd loop="1">
        <p:snd r:embed="rId2" name="wind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9"/>
          <p:cNvSpPr>
            <a:spLocks noChangeArrowheads="1"/>
          </p:cNvSpPr>
          <p:nvPr/>
        </p:nvSpPr>
        <p:spPr bwMode="auto">
          <a:xfrm>
            <a:off x="0" y="0"/>
            <a:ext cx="3860800" cy="476250"/>
          </a:xfrm>
          <a:prstGeom prst="rect">
            <a:avLst/>
          </a:prstGeom>
          <a:solidFill>
            <a:srgbClr val="D6E7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>
              <a:lnSpc>
                <a:spcPct val="90000"/>
              </a:lnSpc>
              <a:buFont typeface="Arial Narrow" pitchFamily="34" charset="0"/>
              <a:buNone/>
            </a:pPr>
            <a:r>
              <a:rPr lang="fr-FR" altLang="fr-FR" sz="2800" dirty="0">
                <a:solidFill>
                  <a:schemeClr val="bg1"/>
                </a:solidFill>
              </a:rPr>
              <a:t>2.	Chaîne alimentaire</a:t>
            </a:r>
          </a:p>
        </p:txBody>
      </p:sp>
      <p:sp>
        <p:nvSpPr>
          <p:cNvPr id="175107" name="Rectangle 10"/>
          <p:cNvSpPr>
            <a:spLocks noChangeArrowheads="1"/>
          </p:cNvSpPr>
          <p:nvPr/>
        </p:nvSpPr>
        <p:spPr bwMode="auto">
          <a:xfrm>
            <a:off x="0" y="798513"/>
            <a:ext cx="2935288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1600">
              <a:lnSpc>
                <a:spcPct val="90000"/>
              </a:lnSpc>
              <a:buFont typeface="Arial Narrow" pitchFamily="34" charset="0"/>
              <a:buNone/>
            </a:pPr>
            <a:r>
              <a:rPr lang="fr-FR" altLang="fr-FR" sz="2600" dirty="0">
                <a:solidFill>
                  <a:schemeClr val="bg1"/>
                </a:solidFill>
              </a:rPr>
              <a:t>Transfert </a:t>
            </a:r>
            <a:r>
              <a:rPr lang="fr-CA" altLang="fr-FR" sz="2600" dirty="0">
                <a:solidFill>
                  <a:schemeClr val="bg1"/>
                </a:solidFill>
              </a:rPr>
              <a:t>«en ligne droite» de l’énergie et des </a:t>
            </a:r>
            <a:r>
              <a:rPr lang="fr-FR" altLang="fr-FR" sz="2600" dirty="0">
                <a:solidFill>
                  <a:schemeClr val="bg1"/>
                </a:solidFill>
              </a:rPr>
              <a:t>nutriments </a:t>
            </a:r>
            <a:r>
              <a:rPr lang="fr-CA" altLang="fr-FR" sz="2600" dirty="0">
                <a:solidFill>
                  <a:schemeClr val="bg1"/>
                </a:solidFill>
              </a:rPr>
              <a:t>d’un niveau trophique à l’autre, depuis les producteurs jusqu’aux détritivores, en passant par les consommateurs.</a:t>
            </a:r>
            <a:endParaRPr lang="fr-FR" altLang="fr-FR" sz="2600" dirty="0">
              <a:solidFill>
                <a:schemeClr val="bg1"/>
              </a:solidFill>
            </a:endParaRPr>
          </a:p>
          <a:p>
            <a:pPr marL="101600">
              <a:lnSpc>
                <a:spcPct val="90000"/>
              </a:lnSpc>
              <a:buFont typeface="Arial Narrow" pitchFamily="34" charset="0"/>
              <a:buNone/>
            </a:pPr>
            <a:r>
              <a:rPr lang="fr-FR" altLang="fr-FR" sz="2600" dirty="0">
                <a:solidFill>
                  <a:schemeClr val="accent2"/>
                </a:solidFill>
              </a:rPr>
              <a:t>Ensemble des êtres vivants qui se nourrissent «directement» les uns des autres.</a:t>
            </a:r>
          </a:p>
        </p:txBody>
      </p:sp>
      <p:sp>
        <p:nvSpPr>
          <p:cNvPr id="175108" name="Rectangle 14"/>
          <p:cNvSpPr>
            <a:spLocks noChangeArrowheads="1"/>
          </p:cNvSpPr>
          <p:nvPr/>
        </p:nvSpPr>
        <p:spPr bwMode="auto">
          <a:xfrm>
            <a:off x="5359400" y="6399213"/>
            <a:ext cx="1712913" cy="42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dirty="0">
                <a:solidFill>
                  <a:schemeClr val="bg1"/>
                </a:solidFill>
              </a:rPr>
              <a:t>Détritivores</a:t>
            </a:r>
          </a:p>
        </p:txBody>
      </p:sp>
      <p:sp>
        <p:nvSpPr>
          <p:cNvPr id="175109" name="Line 16"/>
          <p:cNvSpPr>
            <a:spLocks noChangeShapeType="1"/>
          </p:cNvSpPr>
          <p:nvPr/>
        </p:nvSpPr>
        <p:spPr bwMode="auto">
          <a:xfrm flipV="1">
            <a:off x="6886575" y="1014413"/>
            <a:ext cx="1593850" cy="1587"/>
          </a:xfrm>
          <a:prstGeom prst="line">
            <a:avLst/>
          </a:prstGeom>
          <a:noFill/>
          <a:ln w="57150">
            <a:solidFill>
              <a:srgbClr val="E9002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110" name="Line 17"/>
          <p:cNvSpPr>
            <a:spLocks noChangeShapeType="1"/>
          </p:cNvSpPr>
          <p:nvPr/>
        </p:nvSpPr>
        <p:spPr bwMode="auto">
          <a:xfrm flipH="1" flipV="1">
            <a:off x="8455025" y="998538"/>
            <a:ext cx="25400" cy="3681412"/>
          </a:xfrm>
          <a:prstGeom prst="line">
            <a:avLst/>
          </a:prstGeom>
          <a:noFill/>
          <a:ln w="57150">
            <a:solidFill>
              <a:srgbClr val="E90029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111" name="Line 18"/>
          <p:cNvSpPr>
            <a:spLocks noChangeShapeType="1"/>
          </p:cNvSpPr>
          <p:nvPr/>
        </p:nvSpPr>
        <p:spPr bwMode="auto">
          <a:xfrm flipV="1">
            <a:off x="6926263" y="2614613"/>
            <a:ext cx="1520825" cy="0"/>
          </a:xfrm>
          <a:prstGeom prst="line">
            <a:avLst/>
          </a:prstGeom>
          <a:noFill/>
          <a:ln w="57150">
            <a:solidFill>
              <a:srgbClr val="E9002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112" name="Line 19"/>
          <p:cNvSpPr>
            <a:spLocks noChangeShapeType="1"/>
          </p:cNvSpPr>
          <p:nvPr/>
        </p:nvSpPr>
        <p:spPr bwMode="auto">
          <a:xfrm flipV="1">
            <a:off x="6994525" y="4187825"/>
            <a:ext cx="1485900" cy="11113"/>
          </a:xfrm>
          <a:prstGeom prst="line">
            <a:avLst/>
          </a:prstGeom>
          <a:noFill/>
          <a:ln w="57150">
            <a:solidFill>
              <a:srgbClr val="E9002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113" name="Rectangle 20"/>
          <p:cNvSpPr>
            <a:spLocks noChangeArrowheads="1"/>
          </p:cNvSpPr>
          <p:nvPr/>
        </p:nvSpPr>
        <p:spPr bwMode="auto">
          <a:xfrm>
            <a:off x="7265988" y="4721225"/>
            <a:ext cx="1878012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dirty="0">
                <a:solidFill>
                  <a:srgbClr val="FF3726"/>
                </a:solidFill>
              </a:rPr>
              <a:t>Déchets organiques : </a:t>
            </a:r>
            <a:r>
              <a:rPr lang="fr-FR" altLang="fr-FR" dirty="0">
                <a:solidFill>
                  <a:schemeClr val="bg1"/>
                </a:solidFill>
              </a:rPr>
              <a:t>excréments, urines, cadavres, détritus végétaux…</a:t>
            </a:r>
          </a:p>
        </p:txBody>
      </p:sp>
      <p:sp>
        <p:nvSpPr>
          <p:cNvPr id="175114" name="Rectangle 21"/>
          <p:cNvSpPr>
            <a:spLocks noChangeArrowheads="1"/>
          </p:cNvSpPr>
          <p:nvPr/>
        </p:nvSpPr>
        <p:spPr bwMode="auto">
          <a:xfrm>
            <a:off x="3152775" y="1874838"/>
            <a:ext cx="21399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200">
                <a:solidFill>
                  <a:srgbClr val="000000"/>
                </a:solidFill>
              </a:rPr>
              <a:t>Le </a:t>
            </a:r>
            <a:r>
              <a:rPr lang="fr-FR" altLang="fr-FR" sz="2200" u="sng">
                <a:solidFill>
                  <a:srgbClr val="000000"/>
                </a:solidFill>
              </a:rPr>
              <a:t>lièvre</a:t>
            </a:r>
            <a:r>
              <a:rPr lang="fr-FR" altLang="fr-FR" sz="2200">
                <a:solidFill>
                  <a:srgbClr val="000000"/>
                </a:solidFill>
              </a:rPr>
              <a:t> mange le feuillage du sapin baumier.</a:t>
            </a:r>
          </a:p>
        </p:txBody>
      </p:sp>
      <p:sp>
        <p:nvSpPr>
          <p:cNvPr id="175115" name="Rectangle 22"/>
          <p:cNvSpPr>
            <a:spLocks noChangeArrowheads="1"/>
          </p:cNvSpPr>
          <p:nvPr/>
        </p:nvSpPr>
        <p:spPr bwMode="auto">
          <a:xfrm>
            <a:off x="3000375" y="3357563"/>
            <a:ext cx="21653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200">
                <a:solidFill>
                  <a:srgbClr val="000000"/>
                </a:solidFill>
              </a:rPr>
              <a:t>Le </a:t>
            </a:r>
            <a:r>
              <a:rPr lang="fr-FR" altLang="fr-FR" sz="2200" u="sng">
                <a:solidFill>
                  <a:srgbClr val="000000"/>
                </a:solidFill>
              </a:rPr>
              <a:t>sapin Beaumier</a:t>
            </a:r>
            <a:r>
              <a:rPr lang="fr-FR" altLang="fr-FR" sz="2200">
                <a:solidFill>
                  <a:srgbClr val="000000"/>
                </a:solidFill>
              </a:rPr>
              <a:t> puise les éléments minéraux restitués par les détritivores afin de mener sa photosynthèse.</a:t>
            </a:r>
          </a:p>
        </p:txBody>
      </p:sp>
      <p:sp>
        <p:nvSpPr>
          <p:cNvPr id="175116" name="Rectangle 23"/>
          <p:cNvSpPr>
            <a:spLocks noChangeArrowheads="1"/>
          </p:cNvSpPr>
          <p:nvPr/>
        </p:nvSpPr>
        <p:spPr bwMode="auto">
          <a:xfrm>
            <a:off x="3267075" y="752475"/>
            <a:ext cx="1949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200">
                <a:solidFill>
                  <a:srgbClr val="000000"/>
                </a:solidFill>
              </a:rPr>
              <a:t>Le </a:t>
            </a:r>
            <a:r>
              <a:rPr lang="fr-FR" altLang="fr-FR" sz="2200" u="sng">
                <a:solidFill>
                  <a:srgbClr val="000000"/>
                </a:solidFill>
              </a:rPr>
              <a:t>loup </a:t>
            </a:r>
            <a:r>
              <a:rPr lang="fr-FR" altLang="fr-FR" sz="2200">
                <a:solidFill>
                  <a:srgbClr val="000000"/>
                </a:solidFill>
              </a:rPr>
              <a:t>mange le lièvre.</a:t>
            </a:r>
          </a:p>
        </p:txBody>
      </p:sp>
      <p:sp>
        <p:nvSpPr>
          <p:cNvPr id="175117" name="Line 24"/>
          <p:cNvSpPr>
            <a:spLocks noChangeShapeType="1"/>
          </p:cNvSpPr>
          <p:nvPr/>
        </p:nvSpPr>
        <p:spPr bwMode="auto">
          <a:xfrm flipV="1">
            <a:off x="4857750" y="5357813"/>
            <a:ext cx="4763" cy="412750"/>
          </a:xfrm>
          <a:prstGeom prst="line">
            <a:avLst/>
          </a:prstGeom>
          <a:noFill/>
          <a:ln w="57150">
            <a:solidFill>
              <a:srgbClr val="E9002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118" name="Line 25"/>
          <p:cNvSpPr>
            <a:spLocks noChangeShapeType="1"/>
          </p:cNvSpPr>
          <p:nvPr/>
        </p:nvSpPr>
        <p:spPr bwMode="auto">
          <a:xfrm flipH="1" flipV="1">
            <a:off x="4203700" y="2790825"/>
            <a:ext cx="0" cy="469900"/>
          </a:xfrm>
          <a:prstGeom prst="line">
            <a:avLst/>
          </a:prstGeom>
          <a:noFill/>
          <a:ln w="57150">
            <a:solidFill>
              <a:srgbClr val="E9002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119" name="Line 26"/>
          <p:cNvSpPr>
            <a:spLocks noChangeShapeType="1"/>
          </p:cNvSpPr>
          <p:nvPr/>
        </p:nvSpPr>
        <p:spPr bwMode="auto">
          <a:xfrm flipH="1" flipV="1">
            <a:off x="4214813" y="1357313"/>
            <a:ext cx="0" cy="555625"/>
          </a:xfrm>
          <a:prstGeom prst="line">
            <a:avLst/>
          </a:prstGeom>
          <a:noFill/>
          <a:ln w="57150">
            <a:solidFill>
              <a:srgbClr val="E9002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120" name="Rectangle 27"/>
          <p:cNvSpPr>
            <a:spLocks noChangeArrowheads="1"/>
          </p:cNvSpPr>
          <p:nvPr/>
        </p:nvSpPr>
        <p:spPr bwMode="auto">
          <a:xfrm>
            <a:off x="3013075" y="5861050"/>
            <a:ext cx="2197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000">
                <a:solidFill>
                  <a:srgbClr val="000000"/>
                </a:solidFill>
              </a:rPr>
              <a:t>Transformation des débris en éléments minéraux</a:t>
            </a:r>
          </a:p>
        </p:txBody>
      </p:sp>
      <p:sp>
        <p:nvSpPr>
          <p:cNvPr id="175121" name="Line 28"/>
          <p:cNvSpPr>
            <a:spLocks noChangeShapeType="1"/>
          </p:cNvSpPr>
          <p:nvPr/>
        </p:nvSpPr>
        <p:spPr bwMode="auto">
          <a:xfrm flipH="1">
            <a:off x="4430713" y="6591300"/>
            <a:ext cx="609600" cy="0"/>
          </a:xfrm>
          <a:prstGeom prst="line">
            <a:avLst/>
          </a:prstGeom>
          <a:noFill/>
          <a:ln w="57150">
            <a:solidFill>
              <a:srgbClr val="E9002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122" name="Rectangle 29"/>
          <p:cNvSpPr>
            <a:spLocks noChangeArrowheads="1"/>
          </p:cNvSpPr>
          <p:nvPr/>
        </p:nvSpPr>
        <p:spPr bwMode="auto">
          <a:xfrm>
            <a:off x="4079875" y="0"/>
            <a:ext cx="47069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200" u="sng">
                <a:solidFill>
                  <a:schemeClr val="folHlink"/>
                </a:solidFill>
              </a:rPr>
              <a:t>Une chaîne alimentaire de la forêt boréale</a:t>
            </a:r>
          </a:p>
        </p:txBody>
      </p:sp>
      <p:pic>
        <p:nvPicPr>
          <p:cNvPr id="175123" name="Picture 32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75" y="457200"/>
            <a:ext cx="1438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24" name="Picture 33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2888" y="2076450"/>
            <a:ext cx="16303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25" name="Picture 34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4300" y="3829050"/>
            <a:ext cx="17907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 noChangeArrowheads="1"/>
          </p:cNvSpPr>
          <p:nvPr/>
        </p:nvSpPr>
        <p:spPr bwMode="auto">
          <a:xfrm>
            <a:off x="285720" y="2928934"/>
            <a:ext cx="3208338" cy="105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 Narrow" pitchFamily="34" charset="0"/>
              <a:buNone/>
            </a:pPr>
            <a:r>
              <a:rPr lang="fr-FR" altLang="fr-FR" sz="2600" dirty="0">
                <a:solidFill>
                  <a:schemeClr val="accent2"/>
                </a:solidFill>
              </a:rPr>
              <a:t>= structure trophique</a:t>
            </a:r>
          </a:p>
          <a:p>
            <a:pPr>
              <a:lnSpc>
                <a:spcPct val="80000"/>
              </a:lnSpc>
              <a:buFont typeface="Arial Narrow" pitchFamily="34" charset="0"/>
              <a:buNone/>
            </a:pPr>
            <a:r>
              <a:rPr lang="fr-FR" altLang="fr-FR" sz="2600" dirty="0">
                <a:solidFill>
                  <a:schemeClr val="accent2"/>
                </a:solidFill>
              </a:rPr>
              <a:t>= réseau trophique </a:t>
            </a:r>
          </a:p>
          <a:p>
            <a:pPr>
              <a:lnSpc>
                <a:spcPct val="80000"/>
              </a:lnSpc>
              <a:buFont typeface="Arial Narrow" pitchFamily="34" charset="0"/>
              <a:buNone/>
            </a:pPr>
            <a:r>
              <a:rPr lang="fr-FR" altLang="fr-FR" sz="2600" dirty="0">
                <a:solidFill>
                  <a:schemeClr val="accent2"/>
                </a:solidFill>
              </a:rPr>
              <a:t>= réseau alimentaire</a:t>
            </a:r>
          </a:p>
        </p:txBody>
      </p:sp>
      <p:pic>
        <p:nvPicPr>
          <p:cNvPr id="1761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8188"/>
            <a:ext cx="62547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6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0"/>
            <a:ext cx="463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7"/>
          <p:cNvSpPr>
            <a:spLocks noChangeArrowheads="1"/>
          </p:cNvSpPr>
          <p:nvPr/>
        </p:nvSpPr>
        <p:spPr bwMode="auto">
          <a:xfrm>
            <a:off x="6996113" y="3622675"/>
            <a:ext cx="79060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E90029"/>
                </a:solidFill>
              </a:rPr>
              <a:t>3 et 4</a:t>
            </a:r>
            <a:endParaRPr lang="fr-FR" altLang="fr-FR" sz="1600" dirty="0"/>
          </a:p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00B050"/>
                </a:solidFill>
              </a:rPr>
              <a:t>Calmar</a:t>
            </a:r>
          </a:p>
        </p:txBody>
      </p:sp>
      <p:sp>
        <p:nvSpPr>
          <p:cNvPr id="176134" name="Rectangle 8"/>
          <p:cNvSpPr>
            <a:spLocks noChangeArrowheads="1"/>
          </p:cNvSpPr>
          <p:nvPr/>
        </p:nvSpPr>
        <p:spPr bwMode="auto">
          <a:xfrm>
            <a:off x="6945313" y="5113338"/>
            <a:ext cx="13906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E90029"/>
                </a:solidFill>
              </a:rPr>
              <a:t>2 </a:t>
            </a:r>
            <a:r>
              <a:rPr lang="fr-FR" altLang="fr-FR" sz="1600" dirty="0">
                <a:solidFill>
                  <a:srgbClr val="00B050"/>
                </a:solidFill>
              </a:rPr>
              <a:t>Zooplancton herbivore</a:t>
            </a:r>
          </a:p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00B050"/>
                </a:solidFill>
              </a:rPr>
              <a:t>(copépode)</a:t>
            </a:r>
          </a:p>
        </p:txBody>
      </p:sp>
      <p:sp>
        <p:nvSpPr>
          <p:cNvPr id="176135" name="Rectangle 9"/>
          <p:cNvSpPr>
            <a:spLocks noChangeArrowheads="1"/>
          </p:cNvSpPr>
          <p:nvPr/>
        </p:nvSpPr>
        <p:spPr bwMode="auto">
          <a:xfrm>
            <a:off x="4405313" y="5235575"/>
            <a:ext cx="69281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E90029"/>
                </a:solidFill>
              </a:rPr>
              <a:t>2 et 3</a:t>
            </a:r>
            <a:r>
              <a:rPr lang="fr-FR" altLang="fr-FR" sz="1600" dirty="0"/>
              <a:t> </a:t>
            </a:r>
          </a:p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00B050"/>
                </a:solidFill>
              </a:rPr>
              <a:t>(krill)</a:t>
            </a:r>
          </a:p>
        </p:txBody>
      </p:sp>
      <p:sp>
        <p:nvSpPr>
          <p:cNvPr id="176136" name="Rectangle 10"/>
          <p:cNvSpPr>
            <a:spLocks noChangeArrowheads="1"/>
          </p:cNvSpPr>
          <p:nvPr/>
        </p:nvSpPr>
        <p:spPr bwMode="auto">
          <a:xfrm>
            <a:off x="5853113" y="4491038"/>
            <a:ext cx="127952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E90029"/>
                </a:solidFill>
              </a:rPr>
              <a:t>3 </a:t>
            </a:r>
            <a:r>
              <a:rPr lang="fr-FR" altLang="fr-FR" sz="1600" dirty="0">
                <a:solidFill>
                  <a:srgbClr val="00B050"/>
                </a:solidFill>
              </a:rPr>
              <a:t>Zooplancton carnivore</a:t>
            </a:r>
          </a:p>
        </p:txBody>
      </p:sp>
      <p:sp>
        <p:nvSpPr>
          <p:cNvPr id="176137" name="Rectangle 11"/>
          <p:cNvSpPr>
            <a:spLocks noChangeArrowheads="1"/>
          </p:cNvSpPr>
          <p:nvPr/>
        </p:nvSpPr>
        <p:spPr bwMode="auto">
          <a:xfrm>
            <a:off x="5789613" y="6213475"/>
            <a:ext cx="152638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E90029"/>
                </a:solidFill>
              </a:rPr>
              <a:t>1 </a:t>
            </a:r>
            <a:r>
              <a:rPr lang="fr-FR" altLang="fr-FR" sz="1600" dirty="0">
                <a:solidFill>
                  <a:srgbClr val="00B050"/>
                </a:solidFill>
              </a:rPr>
              <a:t>Phytoplancton</a:t>
            </a:r>
          </a:p>
        </p:txBody>
      </p:sp>
      <p:sp>
        <p:nvSpPr>
          <p:cNvPr id="176138" name="Rectangle 12"/>
          <p:cNvSpPr>
            <a:spLocks noChangeArrowheads="1"/>
          </p:cNvSpPr>
          <p:nvPr/>
        </p:nvSpPr>
        <p:spPr bwMode="auto">
          <a:xfrm>
            <a:off x="4837113" y="3597275"/>
            <a:ext cx="75533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E90029"/>
                </a:solidFill>
              </a:rPr>
              <a:t>3 et 4</a:t>
            </a:r>
          </a:p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00B050"/>
                </a:solidFill>
              </a:rPr>
              <a:t>Oiseau</a:t>
            </a:r>
          </a:p>
        </p:txBody>
      </p:sp>
      <p:sp>
        <p:nvSpPr>
          <p:cNvPr id="176139" name="Rectangle 13"/>
          <p:cNvSpPr>
            <a:spLocks noChangeArrowheads="1"/>
          </p:cNvSpPr>
          <p:nvPr/>
        </p:nvSpPr>
        <p:spPr bwMode="auto">
          <a:xfrm>
            <a:off x="5942013" y="3533775"/>
            <a:ext cx="97815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E90029"/>
                </a:solidFill>
              </a:rPr>
              <a:t>3 </a:t>
            </a:r>
            <a:r>
              <a:rPr lang="fr-FR" altLang="fr-FR" sz="1600" dirty="0">
                <a:solidFill>
                  <a:srgbClr val="00B050"/>
                </a:solidFill>
              </a:rPr>
              <a:t>Poisson</a:t>
            </a:r>
          </a:p>
        </p:txBody>
      </p:sp>
      <p:sp>
        <p:nvSpPr>
          <p:cNvPr id="176140" name="Rectangle 14"/>
          <p:cNvSpPr>
            <a:spLocks noChangeArrowheads="1"/>
          </p:cNvSpPr>
          <p:nvPr/>
        </p:nvSpPr>
        <p:spPr bwMode="auto">
          <a:xfrm>
            <a:off x="5586413" y="2357438"/>
            <a:ext cx="138588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E90029"/>
                </a:solidFill>
              </a:rPr>
              <a:t>4 et 5</a:t>
            </a:r>
            <a:endParaRPr lang="fr-FR" altLang="fr-FR" sz="1600" dirty="0"/>
          </a:p>
          <a:p>
            <a:pPr>
              <a:lnSpc>
                <a:spcPct val="90000"/>
              </a:lnSpc>
            </a:pPr>
            <a:r>
              <a:rPr lang="fr-FR" altLang="fr-FR" sz="1600" dirty="0"/>
              <a:t>Lé</a:t>
            </a:r>
            <a:r>
              <a:rPr lang="fr-FR" altLang="fr-FR" sz="1600" dirty="0">
                <a:solidFill>
                  <a:srgbClr val="00B050"/>
                </a:solidFill>
              </a:rPr>
              <a:t>opard de mer (phoque)</a:t>
            </a:r>
          </a:p>
        </p:txBody>
      </p:sp>
      <p:sp>
        <p:nvSpPr>
          <p:cNvPr id="176141" name="Rectangle 15"/>
          <p:cNvSpPr>
            <a:spLocks noChangeArrowheads="1"/>
          </p:cNvSpPr>
          <p:nvPr/>
        </p:nvSpPr>
        <p:spPr bwMode="auto">
          <a:xfrm>
            <a:off x="5802313" y="1227138"/>
            <a:ext cx="1322387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400" dirty="0">
                <a:solidFill>
                  <a:srgbClr val="E90029"/>
                </a:solidFill>
              </a:rPr>
              <a:t>4,  5 et 6</a:t>
            </a:r>
            <a:endParaRPr lang="fr-FR" altLang="fr-FR" sz="1400" dirty="0"/>
          </a:p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00B050"/>
                </a:solidFill>
              </a:rPr>
              <a:t>Petits cétacés à dents</a:t>
            </a:r>
          </a:p>
        </p:txBody>
      </p:sp>
      <p:sp>
        <p:nvSpPr>
          <p:cNvPr id="176142" name="Rectangle 16"/>
          <p:cNvSpPr>
            <a:spLocks noChangeArrowheads="1"/>
          </p:cNvSpPr>
          <p:nvPr/>
        </p:nvSpPr>
        <p:spPr bwMode="auto">
          <a:xfrm>
            <a:off x="5903913" y="223838"/>
            <a:ext cx="928687" cy="7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400" dirty="0">
                <a:solidFill>
                  <a:srgbClr val="E90029"/>
                </a:solidFill>
              </a:rPr>
              <a:t>4, 5, 6 et 7</a:t>
            </a:r>
            <a:endParaRPr lang="fr-FR" altLang="fr-FR" sz="1400" dirty="0"/>
          </a:p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00B050"/>
                </a:solidFill>
              </a:rPr>
              <a:t>Humains</a:t>
            </a:r>
          </a:p>
        </p:txBody>
      </p:sp>
      <p:sp>
        <p:nvSpPr>
          <p:cNvPr id="176143" name="Rectangle 17"/>
          <p:cNvSpPr>
            <a:spLocks noChangeArrowheads="1"/>
          </p:cNvSpPr>
          <p:nvPr/>
        </p:nvSpPr>
        <p:spPr bwMode="auto">
          <a:xfrm>
            <a:off x="7681913" y="1430338"/>
            <a:ext cx="9667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400" dirty="0">
                <a:solidFill>
                  <a:srgbClr val="E90029"/>
                </a:solidFill>
              </a:rPr>
              <a:t>4, 5 et 6</a:t>
            </a:r>
            <a:endParaRPr lang="fr-FR" altLang="fr-FR" sz="1400" dirty="0"/>
          </a:p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00B050"/>
                </a:solidFill>
              </a:rPr>
              <a:t>Cachalot</a:t>
            </a:r>
          </a:p>
        </p:txBody>
      </p:sp>
      <p:sp>
        <p:nvSpPr>
          <p:cNvPr id="176144" name="Rectangle 18"/>
          <p:cNvSpPr>
            <a:spLocks noChangeArrowheads="1"/>
          </p:cNvSpPr>
          <p:nvPr/>
        </p:nvSpPr>
        <p:spPr bwMode="auto">
          <a:xfrm>
            <a:off x="4037013" y="1354138"/>
            <a:ext cx="96678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E90029"/>
                </a:solidFill>
              </a:rPr>
              <a:t>3 </a:t>
            </a:r>
            <a:r>
              <a:rPr lang="fr-FR" altLang="fr-FR" sz="1600" dirty="0">
                <a:solidFill>
                  <a:srgbClr val="00B050"/>
                </a:solidFill>
              </a:rPr>
              <a:t>Cétacés à fanons</a:t>
            </a:r>
          </a:p>
        </p:txBody>
      </p:sp>
      <p:sp>
        <p:nvSpPr>
          <p:cNvPr id="176145" name="Rectangle 19"/>
          <p:cNvSpPr>
            <a:spLocks noChangeArrowheads="1"/>
          </p:cNvSpPr>
          <p:nvPr/>
        </p:nvSpPr>
        <p:spPr bwMode="auto">
          <a:xfrm>
            <a:off x="4265613" y="2547938"/>
            <a:ext cx="99218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E90029"/>
                </a:solidFill>
              </a:rPr>
              <a:t>3 </a:t>
            </a:r>
            <a:r>
              <a:rPr lang="fr-FR" altLang="fr-FR" sz="1600" dirty="0">
                <a:solidFill>
                  <a:srgbClr val="00B050"/>
                </a:solidFill>
              </a:rPr>
              <a:t>Phoques</a:t>
            </a:r>
            <a:r>
              <a:rPr lang="fr-FR" altLang="fr-FR" sz="1600" dirty="0"/>
              <a:t> crabiers</a:t>
            </a:r>
          </a:p>
        </p:txBody>
      </p:sp>
      <p:sp>
        <p:nvSpPr>
          <p:cNvPr id="176146" name="Rectangle 20"/>
          <p:cNvSpPr>
            <a:spLocks noChangeArrowheads="1"/>
          </p:cNvSpPr>
          <p:nvPr/>
        </p:nvSpPr>
        <p:spPr bwMode="auto">
          <a:xfrm>
            <a:off x="7186613" y="2205038"/>
            <a:ext cx="101758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E90029"/>
                </a:solidFill>
              </a:rPr>
              <a:t>4 et 5</a:t>
            </a:r>
            <a:endParaRPr lang="fr-FR" altLang="fr-FR" sz="1600" dirty="0"/>
          </a:p>
          <a:p>
            <a:pPr>
              <a:lnSpc>
                <a:spcPct val="90000"/>
              </a:lnSpc>
            </a:pPr>
            <a:r>
              <a:rPr lang="fr-FR" altLang="fr-FR" sz="1600" dirty="0">
                <a:solidFill>
                  <a:srgbClr val="00B050"/>
                </a:solidFill>
              </a:rPr>
              <a:t>Éléphant de mer</a:t>
            </a:r>
          </a:p>
        </p:txBody>
      </p:sp>
      <p:sp>
        <p:nvSpPr>
          <p:cNvPr id="176147" name="Rectangle 22"/>
          <p:cNvSpPr>
            <a:spLocks noChangeArrowheads="1"/>
          </p:cNvSpPr>
          <p:nvPr/>
        </p:nvSpPr>
        <p:spPr bwMode="auto">
          <a:xfrm>
            <a:off x="7073900" y="0"/>
            <a:ext cx="2070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fr-FR" altLang="fr-FR" sz="2200" u="sng"/>
              <a:t>Une communauté de l'Antarctique</a:t>
            </a:r>
          </a:p>
        </p:txBody>
      </p:sp>
      <p:sp>
        <p:nvSpPr>
          <p:cNvPr id="176148" name="Rectangle 23"/>
          <p:cNvSpPr>
            <a:spLocks noChangeArrowheads="1"/>
          </p:cNvSpPr>
          <p:nvPr/>
        </p:nvSpPr>
        <p:spPr bwMode="auto">
          <a:xfrm>
            <a:off x="0" y="0"/>
            <a:ext cx="5715000" cy="436563"/>
          </a:xfrm>
          <a:prstGeom prst="rect">
            <a:avLst/>
          </a:prstGeom>
          <a:solidFill>
            <a:srgbClr val="D6E7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>
              <a:lnSpc>
                <a:spcPct val="80000"/>
              </a:lnSpc>
              <a:buFont typeface="Arial Narrow" pitchFamily="34" charset="0"/>
              <a:buNone/>
            </a:pPr>
            <a:r>
              <a:rPr lang="fr-FR" altLang="fr-FR" sz="2800" dirty="0">
                <a:solidFill>
                  <a:schemeClr val="bg1"/>
                </a:solidFill>
              </a:rPr>
              <a:t>3.	</a:t>
            </a:r>
            <a:r>
              <a:rPr lang="fr-FR" altLang="fr-FR" dirty="0">
                <a:solidFill>
                  <a:schemeClr val="bg1"/>
                </a:solidFill>
              </a:rPr>
              <a:t>Structure trophique de l’écosystème</a:t>
            </a:r>
          </a:p>
        </p:txBody>
      </p:sp>
      <p:sp>
        <p:nvSpPr>
          <p:cNvPr id="176149" name="Rectangle 24"/>
          <p:cNvSpPr>
            <a:spLocks noChangeArrowheads="1"/>
          </p:cNvSpPr>
          <p:nvPr/>
        </p:nvSpPr>
        <p:spPr bwMode="auto">
          <a:xfrm>
            <a:off x="736600" y="674688"/>
            <a:ext cx="2849563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600" dirty="0">
                <a:solidFill>
                  <a:schemeClr val="bg1"/>
                </a:solidFill>
              </a:rPr>
              <a:t>Un réseau trophique est constitué de multiples </a:t>
            </a:r>
            <a:r>
              <a:rPr lang="fr-FR" altLang="fr-FR" sz="2600" dirty="0">
                <a:solidFill>
                  <a:srgbClr val="FF3726"/>
                </a:solidFill>
              </a:rPr>
              <a:t>chaînes alimentaires</a:t>
            </a:r>
            <a:r>
              <a:rPr lang="fr-FR" altLang="fr-FR" sz="2600" dirty="0"/>
              <a:t> </a:t>
            </a:r>
            <a:r>
              <a:rPr lang="fr-FR" altLang="fr-FR" sz="2600" dirty="0">
                <a:solidFill>
                  <a:schemeClr val="bg1"/>
                </a:solidFill>
              </a:rPr>
              <a:t>reliées les unes aux autres de diverses façons.</a:t>
            </a:r>
          </a:p>
        </p:txBody>
      </p:sp>
      <p:sp>
        <p:nvSpPr>
          <p:cNvPr id="176150" name="Rectangle 39"/>
          <p:cNvSpPr>
            <a:spLocks noChangeArrowheads="1"/>
          </p:cNvSpPr>
          <p:nvPr/>
        </p:nvSpPr>
        <p:spPr bwMode="auto">
          <a:xfrm>
            <a:off x="0" y="4148138"/>
            <a:ext cx="3914775" cy="1184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3">
              <a:lnSpc>
                <a:spcPct val="80000"/>
              </a:lnSpc>
            </a:pPr>
            <a:r>
              <a:rPr lang="fr-CA" altLang="fr-FR" sz="2200"/>
              <a:t>Sur ce schéma, tous les no 3 (carnivores de 1</a:t>
            </a:r>
            <a:r>
              <a:rPr lang="fr-CA" altLang="fr-FR" sz="2200" baseline="30000"/>
              <a:t>e </a:t>
            </a:r>
            <a:r>
              <a:rPr lang="fr-CA" altLang="fr-FR" sz="2200"/>
              <a:t>ordre) se nourrissent de l’étage no 2 (herbivores).</a:t>
            </a:r>
            <a:endParaRPr lang="fr-FR" altLang="fr-FR" sz="2200"/>
          </a:p>
        </p:txBody>
      </p:sp>
      <p:sp>
        <p:nvSpPr>
          <p:cNvPr id="176151" name="Rectangle 40"/>
          <p:cNvSpPr>
            <a:spLocks noChangeArrowheads="1"/>
          </p:cNvSpPr>
          <p:nvPr/>
        </p:nvSpPr>
        <p:spPr bwMode="auto">
          <a:xfrm>
            <a:off x="0" y="5540375"/>
            <a:ext cx="4164013" cy="1200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000"/>
              <a:t>Les éléphants de mer font partie du niveau 4 car ils mangent du poisson (niveau 3) et du niveau 5 car ils mangent des calmars (niveau 4).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D6E7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/>
            <a:r>
              <a:rPr lang="fr-FR" altLang="fr-FR" sz="2800" dirty="0">
                <a:solidFill>
                  <a:schemeClr val="bg1"/>
                </a:solidFill>
              </a:rPr>
              <a:t>4.	Les producteurs des chaînes alimentaires</a:t>
            </a:r>
            <a:endParaRPr lang="fr-FR" altLang="fr-FR" dirty="0">
              <a:solidFill>
                <a:schemeClr val="bg1"/>
              </a:solidFill>
            </a:endParaRPr>
          </a:p>
        </p:txBody>
      </p:sp>
      <p:graphicFrame>
        <p:nvGraphicFramePr>
          <p:cNvPr id="669868" name="Group 172"/>
          <p:cNvGraphicFramePr>
            <a:graphicFrameLocks noGrp="1"/>
          </p:cNvGraphicFramePr>
          <p:nvPr/>
        </p:nvGraphicFramePr>
        <p:xfrm>
          <a:off x="68263" y="792163"/>
          <a:ext cx="9075737" cy="5867400"/>
        </p:xfrm>
        <a:graphic>
          <a:graphicData uri="http://schemas.openxmlformats.org/drawingml/2006/table">
            <a:tbl>
              <a:tblPr/>
              <a:tblGrid>
                <a:gridCol w="1676400"/>
                <a:gridCol w="2098675"/>
                <a:gridCol w="2201862"/>
                <a:gridCol w="3098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Milieu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Source d’énergie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Type de chaîne alimentaire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Producteurs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F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Terrestre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Énergie lumineuse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Chaîne photosynthétique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Végétaux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Aquatique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Énergie lumineuse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Chaîne photosynthétique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Cyanobactéries, algues microscopiques du plancton, grandes algues et végétaux aquatiques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Zone abyssale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Énergie tirée de l’oxydation du H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2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S (sulfure d’hydrogène) et du CH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4 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(méthane)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Chaîne chimiosynthétique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Bactéries hébergées par les vers tubicoles des cheminées chaudes et par les moules des suintements froids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102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0600" y="4991100"/>
            <a:ext cx="30734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9" name="Picture 101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588" y="4813300"/>
            <a:ext cx="3251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0" name="Picture 100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700" y="2527300"/>
            <a:ext cx="25273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1" name="Rectangle 45"/>
          <p:cNvSpPr>
            <a:spLocks noChangeArrowheads="1"/>
          </p:cNvSpPr>
          <p:nvPr/>
        </p:nvSpPr>
        <p:spPr bwMode="auto">
          <a:xfrm>
            <a:off x="5021263" y="609600"/>
            <a:ext cx="412273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 Narrow" pitchFamily="34" charset="0"/>
              <a:buNone/>
            </a:pPr>
            <a:r>
              <a:rPr lang="fr-FR" altLang="fr-FR" dirty="0" smtClean="0">
                <a:solidFill>
                  <a:schemeClr val="bg1"/>
                </a:solidFill>
              </a:rPr>
              <a:t>Algues </a:t>
            </a:r>
            <a:r>
              <a:rPr lang="fr-FR" altLang="fr-FR" dirty="0">
                <a:solidFill>
                  <a:schemeClr val="bg1"/>
                </a:solidFill>
              </a:rPr>
              <a:t>microscopiques</a:t>
            </a:r>
            <a:r>
              <a:rPr lang="fr-FR" altLang="fr-FR" dirty="0"/>
              <a:t> </a:t>
            </a:r>
            <a:r>
              <a:rPr lang="fr-FR" altLang="fr-FR" dirty="0">
                <a:solidFill>
                  <a:schemeClr val="accent2"/>
                </a:solidFill>
              </a:rPr>
              <a:t>(Règne des protistes)</a:t>
            </a:r>
            <a:endParaRPr lang="fr-FR" altLang="fr-FR" i="1" dirty="0">
              <a:solidFill>
                <a:schemeClr val="accent2"/>
              </a:solidFill>
            </a:endParaRPr>
          </a:p>
        </p:txBody>
      </p:sp>
      <p:sp>
        <p:nvSpPr>
          <p:cNvPr id="677950" name="AutoShape 62">
            <a:hlinkClick r:id="rId6"/>
          </p:cNvPr>
          <p:cNvSpPr>
            <a:spLocks noChangeArrowheads="1"/>
          </p:cNvSpPr>
          <p:nvPr/>
        </p:nvSpPr>
        <p:spPr bwMode="auto">
          <a:xfrm>
            <a:off x="6553200" y="1676400"/>
            <a:ext cx="520700" cy="292100"/>
          </a:xfrm>
          <a:prstGeom prst="rightArrow">
            <a:avLst>
              <a:gd name="adj1" fmla="val 50000"/>
              <a:gd name="adj2" fmla="val 44565"/>
            </a:avLst>
          </a:prstGeom>
          <a:solidFill>
            <a:srgbClr val="E9002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7951" name="AutoShape 63">
            <a:hlinkClick r:id="rId7"/>
          </p:cNvPr>
          <p:cNvSpPr>
            <a:spLocks noChangeArrowheads="1"/>
          </p:cNvSpPr>
          <p:nvPr/>
        </p:nvSpPr>
        <p:spPr bwMode="auto">
          <a:xfrm>
            <a:off x="7772400" y="1689100"/>
            <a:ext cx="520700" cy="292100"/>
          </a:xfrm>
          <a:prstGeom prst="rightArrow">
            <a:avLst>
              <a:gd name="adj1" fmla="val 50000"/>
              <a:gd name="adj2" fmla="val 44565"/>
            </a:avLst>
          </a:prstGeom>
          <a:solidFill>
            <a:srgbClr val="E9002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7952" name="AutoShape 64">
            <a:hlinkClick r:id="rId8"/>
          </p:cNvPr>
          <p:cNvSpPr>
            <a:spLocks noChangeArrowheads="1"/>
          </p:cNvSpPr>
          <p:nvPr/>
        </p:nvSpPr>
        <p:spPr bwMode="auto">
          <a:xfrm>
            <a:off x="5372100" y="1689100"/>
            <a:ext cx="520700" cy="292100"/>
          </a:xfrm>
          <a:prstGeom prst="rightArrow">
            <a:avLst>
              <a:gd name="adj1" fmla="val 50000"/>
              <a:gd name="adj2" fmla="val 44565"/>
            </a:avLst>
          </a:prstGeom>
          <a:solidFill>
            <a:srgbClr val="E9002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8185" name="Rectangle 67"/>
          <p:cNvSpPr>
            <a:spLocks noChangeArrowheads="1"/>
          </p:cNvSpPr>
          <p:nvPr/>
        </p:nvSpPr>
        <p:spPr bwMode="auto">
          <a:xfrm>
            <a:off x="5783263" y="2376488"/>
            <a:ext cx="1398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chemeClr val="bg1"/>
                </a:solidFill>
              </a:rPr>
              <a:t>Spirogyre</a:t>
            </a:r>
          </a:p>
        </p:txBody>
      </p:sp>
      <p:sp>
        <p:nvSpPr>
          <p:cNvPr id="178186" name="Rectangle 68"/>
          <p:cNvSpPr>
            <a:spLocks noChangeArrowheads="1"/>
          </p:cNvSpPr>
          <p:nvPr/>
        </p:nvSpPr>
        <p:spPr bwMode="auto">
          <a:xfrm>
            <a:off x="7974013" y="2843213"/>
            <a:ext cx="1327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 err="1">
                <a:solidFill>
                  <a:schemeClr val="bg1"/>
                </a:solidFill>
              </a:rPr>
              <a:t>Chlorella</a:t>
            </a:r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178187" name="Rectangle 69"/>
          <p:cNvSpPr>
            <a:spLocks noChangeArrowheads="1"/>
          </p:cNvSpPr>
          <p:nvPr/>
        </p:nvSpPr>
        <p:spPr bwMode="auto">
          <a:xfrm>
            <a:off x="8147050" y="3694113"/>
            <a:ext cx="1068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chemeClr val="bg1"/>
                </a:solidFill>
              </a:rPr>
              <a:t>Volvox</a:t>
            </a:r>
          </a:p>
        </p:txBody>
      </p:sp>
      <p:sp>
        <p:nvSpPr>
          <p:cNvPr id="178188" name="Rectangle 70"/>
          <p:cNvSpPr>
            <a:spLocks noChangeArrowheads="1"/>
          </p:cNvSpPr>
          <p:nvPr/>
        </p:nvSpPr>
        <p:spPr bwMode="auto">
          <a:xfrm>
            <a:off x="7251700" y="2063750"/>
            <a:ext cx="18923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600" u="sng" dirty="0">
                <a:solidFill>
                  <a:schemeClr val="bg1"/>
                </a:solidFill>
              </a:rPr>
              <a:t>Algues vertes </a:t>
            </a:r>
          </a:p>
        </p:txBody>
      </p:sp>
      <p:sp>
        <p:nvSpPr>
          <p:cNvPr id="178189" name="Rectangle 72"/>
          <p:cNvSpPr>
            <a:spLocks noChangeArrowheads="1"/>
          </p:cNvSpPr>
          <p:nvPr/>
        </p:nvSpPr>
        <p:spPr bwMode="auto">
          <a:xfrm>
            <a:off x="4935538" y="3405188"/>
            <a:ext cx="173355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dirty="0">
                <a:solidFill>
                  <a:schemeClr val="bg1"/>
                </a:solidFill>
              </a:rPr>
              <a:t>(3) espèces de </a:t>
            </a:r>
            <a:r>
              <a:rPr lang="fr-FR" altLang="fr-FR" dirty="0" err="1">
                <a:solidFill>
                  <a:schemeClr val="bg1"/>
                </a:solidFill>
              </a:rPr>
              <a:t>Desmidiés</a:t>
            </a:r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178190" name="Rectangle 74"/>
          <p:cNvSpPr>
            <a:spLocks noChangeArrowheads="1"/>
          </p:cNvSpPr>
          <p:nvPr/>
        </p:nvSpPr>
        <p:spPr bwMode="auto">
          <a:xfrm>
            <a:off x="4953000" y="4538663"/>
            <a:ext cx="4191000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600" u="sng" dirty="0">
                <a:solidFill>
                  <a:schemeClr val="bg1"/>
                </a:solidFill>
              </a:rPr>
              <a:t>Algues dorées</a:t>
            </a:r>
            <a:r>
              <a:rPr lang="fr-FR" altLang="fr-FR" sz="2600" dirty="0">
                <a:solidFill>
                  <a:schemeClr val="bg1"/>
                </a:solidFill>
              </a:rPr>
              <a:t> </a:t>
            </a:r>
            <a:r>
              <a:rPr lang="fr-FR" altLang="fr-FR" sz="2000" dirty="0">
                <a:solidFill>
                  <a:schemeClr val="bg1"/>
                </a:solidFill>
              </a:rPr>
              <a:t>(90% du phytoplancton)</a:t>
            </a:r>
            <a:endParaRPr lang="fr-FR" altLang="fr-FR" sz="2200" dirty="0">
              <a:solidFill>
                <a:schemeClr val="bg1"/>
              </a:solidFill>
            </a:endParaRPr>
          </a:p>
        </p:txBody>
      </p:sp>
      <p:sp>
        <p:nvSpPr>
          <p:cNvPr id="178191" name="Line 81"/>
          <p:cNvSpPr>
            <a:spLocks noChangeShapeType="1"/>
          </p:cNvSpPr>
          <p:nvPr/>
        </p:nvSpPr>
        <p:spPr bwMode="auto">
          <a:xfrm flipV="1">
            <a:off x="0" y="3213100"/>
            <a:ext cx="4775200" cy="12700"/>
          </a:xfrm>
          <a:prstGeom prst="line">
            <a:avLst/>
          </a:prstGeom>
          <a:noFill/>
          <a:ln w="38100">
            <a:solidFill>
              <a:srgbClr val="E9002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8192" name="Line 82"/>
          <p:cNvSpPr>
            <a:spLocks noChangeShapeType="1"/>
          </p:cNvSpPr>
          <p:nvPr/>
        </p:nvSpPr>
        <p:spPr bwMode="auto">
          <a:xfrm flipH="1" flipV="1">
            <a:off x="4775200" y="0"/>
            <a:ext cx="25400" cy="6858000"/>
          </a:xfrm>
          <a:prstGeom prst="line">
            <a:avLst/>
          </a:prstGeom>
          <a:noFill/>
          <a:ln w="38100">
            <a:solidFill>
              <a:srgbClr val="E9002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8193" name="Line 83"/>
          <p:cNvSpPr>
            <a:spLocks noChangeShapeType="1"/>
          </p:cNvSpPr>
          <p:nvPr/>
        </p:nvSpPr>
        <p:spPr bwMode="auto">
          <a:xfrm>
            <a:off x="6591300" y="3975100"/>
            <a:ext cx="673100" cy="0"/>
          </a:xfrm>
          <a:prstGeom prst="line">
            <a:avLst/>
          </a:prstGeom>
          <a:noFill/>
          <a:ln w="38100">
            <a:solidFill>
              <a:srgbClr val="E9002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8194" name="Rectangle 84"/>
          <p:cNvSpPr>
            <a:spLocks noChangeArrowheads="1"/>
          </p:cNvSpPr>
          <p:nvPr/>
        </p:nvSpPr>
        <p:spPr bwMode="auto">
          <a:xfrm>
            <a:off x="4859338" y="6181725"/>
            <a:ext cx="17335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dirty="0">
                <a:solidFill>
                  <a:schemeClr val="bg1"/>
                </a:solidFill>
              </a:rPr>
              <a:t>(3) espèces de </a:t>
            </a:r>
            <a:r>
              <a:rPr lang="fr-FR" altLang="fr-FR" dirty="0" err="1">
                <a:solidFill>
                  <a:schemeClr val="bg1"/>
                </a:solidFill>
              </a:rPr>
              <a:t>Diatomés</a:t>
            </a:r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178195" name="Line 85"/>
          <p:cNvSpPr>
            <a:spLocks noChangeShapeType="1"/>
          </p:cNvSpPr>
          <p:nvPr/>
        </p:nvSpPr>
        <p:spPr bwMode="auto">
          <a:xfrm flipV="1">
            <a:off x="6464300" y="5976938"/>
            <a:ext cx="1524000" cy="698500"/>
          </a:xfrm>
          <a:prstGeom prst="line">
            <a:avLst/>
          </a:prstGeom>
          <a:noFill/>
          <a:ln w="38100">
            <a:solidFill>
              <a:srgbClr val="E9002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8196" name="Rectangle 88"/>
          <p:cNvSpPr>
            <a:spLocks noChangeArrowheads="1"/>
          </p:cNvSpPr>
          <p:nvPr/>
        </p:nvSpPr>
        <p:spPr bwMode="auto">
          <a:xfrm>
            <a:off x="2955925" y="6205538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Rivularia</a:t>
            </a:r>
          </a:p>
        </p:txBody>
      </p:sp>
      <p:sp>
        <p:nvSpPr>
          <p:cNvPr id="178197" name="Rectangle 90"/>
          <p:cNvSpPr>
            <a:spLocks noChangeArrowheads="1"/>
          </p:cNvSpPr>
          <p:nvPr/>
        </p:nvSpPr>
        <p:spPr bwMode="auto">
          <a:xfrm>
            <a:off x="0" y="5664200"/>
            <a:ext cx="132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Anabaena</a:t>
            </a:r>
          </a:p>
        </p:txBody>
      </p:sp>
      <p:sp>
        <p:nvSpPr>
          <p:cNvPr id="178198" name="Rectangle 91"/>
          <p:cNvSpPr>
            <a:spLocks noChangeArrowheads="1"/>
          </p:cNvSpPr>
          <p:nvPr/>
        </p:nvSpPr>
        <p:spPr bwMode="auto">
          <a:xfrm>
            <a:off x="854075" y="640080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Nostoc</a:t>
            </a:r>
          </a:p>
        </p:txBody>
      </p:sp>
      <p:sp>
        <p:nvSpPr>
          <p:cNvPr id="178199" name="Rectangle 96"/>
          <p:cNvSpPr>
            <a:spLocks noChangeArrowheads="1"/>
          </p:cNvSpPr>
          <p:nvPr/>
        </p:nvSpPr>
        <p:spPr bwMode="auto">
          <a:xfrm>
            <a:off x="0" y="3384550"/>
            <a:ext cx="4632325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>
              <a:lnSpc>
                <a:spcPct val="80000"/>
              </a:lnSpc>
            </a:pPr>
            <a:r>
              <a:rPr lang="fr-FR" altLang="fr-FR" sz="2200" dirty="0">
                <a:solidFill>
                  <a:srgbClr val="0070C0"/>
                </a:solidFill>
              </a:rPr>
              <a:t>Les </a:t>
            </a:r>
            <a:r>
              <a:rPr lang="fr-FR" altLang="fr-FR" sz="2200" u="sng" dirty="0">
                <a:solidFill>
                  <a:srgbClr val="0070C0"/>
                </a:solidFill>
              </a:rPr>
              <a:t>cyanobactéries</a:t>
            </a:r>
            <a:r>
              <a:rPr lang="fr-FR" altLang="fr-FR" sz="2200" dirty="0">
                <a:solidFill>
                  <a:srgbClr val="0070C0"/>
                </a:solidFill>
              </a:rPr>
              <a:t> «algues bleu vert» sont minuscules car ce sont des cellules de type bactérien.</a:t>
            </a:r>
            <a:r>
              <a:rPr lang="fr-FR" altLang="fr-FR" sz="2200" dirty="0"/>
              <a:t> </a:t>
            </a:r>
            <a:r>
              <a:rPr lang="fr-FR" altLang="fr-FR" sz="2200" dirty="0">
                <a:solidFill>
                  <a:schemeClr val="accent2"/>
                </a:solidFill>
              </a:rPr>
              <a:t>(Domaine des Procaryotes)</a:t>
            </a:r>
            <a:endParaRPr lang="fr-FR" altLang="fr-FR" sz="2200" dirty="0"/>
          </a:p>
        </p:txBody>
      </p:sp>
      <p:sp>
        <p:nvSpPr>
          <p:cNvPr id="178200" name="Rectangle 97"/>
          <p:cNvSpPr>
            <a:spLocks noChangeArrowheads="1"/>
          </p:cNvSpPr>
          <p:nvPr/>
        </p:nvSpPr>
        <p:spPr bwMode="auto">
          <a:xfrm>
            <a:off x="2387600" y="4424363"/>
            <a:ext cx="157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Agmenellum</a:t>
            </a:r>
          </a:p>
        </p:txBody>
      </p:sp>
      <p:pic>
        <p:nvPicPr>
          <p:cNvPr id="178201" name="Picture 98" descr="1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686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202" name="Rectangle 99"/>
          <p:cNvSpPr>
            <a:spLocks noChangeArrowheads="1"/>
          </p:cNvSpPr>
          <p:nvPr/>
        </p:nvSpPr>
        <p:spPr bwMode="auto">
          <a:xfrm>
            <a:off x="0" y="2184400"/>
            <a:ext cx="2751138" cy="11757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 Narrow" pitchFamily="34" charset="0"/>
              <a:buNone/>
            </a:pPr>
            <a:r>
              <a:rPr lang="fr-FR" altLang="fr-FR" sz="2200" dirty="0"/>
              <a:t>Les </a:t>
            </a:r>
            <a:r>
              <a:rPr lang="fr-FR" altLang="fr-FR" sz="2200" u="sng" dirty="0"/>
              <a:t>grandes algues</a:t>
            </a:r>
            <a:r>
              <a:rPr lang="fr-FR" altLang="fr-FR" sz="2200" dirty="0"/>
              <a:t>, par exemple </a:t>
            </a:r>
            <a:r>
              <a:rPr lang="fr-FR" altLang="fr-FR" sz="2200" dirty="0">
                <a:solidFill>
                  <a:srgbClr val="FFFF00"/>
                </a:solidFill>
                <a:hlinkClick r:id="rId10"/>
              </a:rPr>
              <a:t>des laminaires </a:t>
            </a:r>
            <a:r>
              <a:rPr lang="fr-FR" altLang="fr-FR" sz="2200" dirty="0"/>
              <a:t>! </a:t>
            </a:r>
            <a:r>
              <a:rPr lang="fr-FR" altLang="fr-FR" sz="2200" dirty="0">
                <a:solidFill>
                  <a:schemeClr val="accent2"/>
                </a:solidFill>
              </a:rPr>
              <a:t>(Règne des protistes)</a:t>
            </a:r>
          </a:p>
        </p:txBody>
      </p:sp>
      <p:sp>
        <p:nvSpPr>
          <p:cNvPr id="178203" name="Rectangle 103"/>
          <p:cNvSpPr>
            <a:spLocks noChangeArrowheads="1"/>
          </p:cNvSpPr>
          <p:nvPr/>
        </p:nvSpPr>
        <p:spPr bwMode="auto">
          <a:xfrm>
            <a:off x="5175250" y="0"/>
            <a:ext cx="3968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600" u="sng" dirty="0">
                <a:solidFill>
                  <a:schemeClr val="bg1"/>
                </a:solidFill>
              </a:rPr>
              <a:t>Les algues microscopiques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4010</TotalTime>
  <Words>2167</Words>
  <Application>Microsoft Office PowerPoint</Application>
  <PresentationFormat>Affichage à l'écran (4:3)</PresentationFormat>
  <Paragraphs>621</Paragraphs>
  <Slides>51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Apex</vt:lpstr>
      <vt:lpstr>MATIERE:ECOLOGIE GENERALE    </vt:lpstr>
      <vt:lpstr>Cours du mois de Mai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Pyramide de nombre</vt:lpstr>
      <vt:lpstr>Pyramide de biomasse</vt:lpstr>
      <vt:lpstr>Pyramide de la productivité (d’énergie)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Distribution des biomes terrestres</vt:lpstr>
      <vt:lpstr>Diapositive 28</vt:lpstr>
      <vt:lpstr>Diapositive 29</vt:lpstr>
      <vt:lpstr>Diapositive 30</vt:lpstr>
      <vt:lpstr>Diapositive 31</vt:lpstr>
      <vt:lpstr>Diapositive 32</vt:lpstr>
      <vt:lpstr>Caractéristiques de la toundra</vt:lpstr>
      <vt:lpstr>Diapositive 34</vt:lpstr>
      <vt:lpstr>Caractéristiques de La taiga</vt:lpstr>
      <vt:lpstr>Diapositive 36</vt:lpstr>
      <vt:lpstr>Caractéristiques des forets tempérés </vt:lpstr>
      <vt:lpstr>Diapositive 38</vt:lpstr>
      <vt:lpstr>Caractéristiques des prairies </vt:lpstr>
      <vt:lpstr>Diapositive 40</vt:lpstr>
      <vt:lpstr>Caractéristiques du désert </vt:lpstr>
      <vt:lpstr>Diapositive 42</vt:lpstr>
      <vt:lpstr>Ecosystème méditerranéen </vt:lpstr>
      <vt:lpstr>Diapositive 44</vt:lpstr>
      <vt:lpstr>Carracteristiques  de la savane</vt:lpstr>
      <vt:lpstr>Diapositive 46</vt:lpstr>
      <vt:lpstr>Foret équatoriale </vt:lpstr>
      <vt:lpstr>Les biomes dulcicoles</vt:lpstr>
      <vt:lpstr>Les biomes marins</vt:lpstr>
      <vt:lpstr>Diapositive 50</vt:lpstr>
      <vt:lpstr>Diapositive 51</vt:lpstr>
    </vt:vector>
  </TitlesOfParts>
  <Company>BE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MODULE: ECOLOGIE</dc:title>
  <dc:creator>merzouk</dc:creator>
  <cp:lastModifiedBy>msi</cp:lastModifiedBy>
  <cp:revision>281</cp:revision>
  <dcterms:created xsi:type="dcterms:W3CDTF">2008-11-03T15:59:15Z</dcterms:created>
  <dcterms:modified xsi:type="dcterms:W3CDTF">2020-04-21T19:11:50Z</dcterms:modified>
</cp:coreProperties>
</file>