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" Type="http://schemas.openxmlformats.org/officeDocument/2006/relationships/printerSettings" Target="printerSettings/printerSettings1.bin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Analyse du discours</a:t>
            </a:r>
          </a:p>
          <a:p>
            <a:r>
              <a:t>Chapitre 2 : Théories et modèles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Master 1 - Sciences du langage</a:t>
            </a:r>
          </a:p>
          <a:p>
            <a:r>
              <a:t>Université Algérienne</a:t>
            </a:r>
          </a:p>
          <a:p>
            <a:r>
              <a:t>Dr. Nassima Selma Bouayed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Benveniste et subjectivité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📝 « C’est dans et par le langage que l’homme se constitue comme sujet ».</a:t>
            </a:r>
          </a:p>
          <a:p/>
          <a:p>
            <a:r>
              <a:t>✔ Le « je » existe par opposition au « tu ».</a:t>
            </a:r>
          </a:p>
          <a:p>
            <a:r>
              <a:t>✔ Déictiques (ici, maintenant, demain) → ancrage dans la situation.</a:t>
            </a:r>
          </a:p>
          <a:p>
            <a:r>
              <a:t>✔ Distinction :</a:t>
            </a:r>
          </a:p>
          <a:p>
            <a:r>
              <a:t>- Discours = présent, implication du locuteur</a:t>
            </a:r>
          </a:p>
          <a:p>
            <a:r>
              <a:t>- Récit = passé simple, effacement du sujet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Kerbrat-Orecchioni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✔ Marques directes : pronoms personnels, modalisateurs (« peut-être », « je pense »)</a:t>
            </a:r>
          </a:p>
          <a:p>
            <a:r>
              <a:t>✔ Marques indirectes : choix lexicaux orientés (« terroriste » vs « résistant »)</a:t>
            </a:r>
          </a:p>
          <a:p>
            <a:r>
              <a:t>✔ Polyphonie : plusieurs voix dans un même énoncé (discours rapporté)</a:t>
            </a:r>
          </a:p>
          <a:p/>
          <a:p>
            <a:r>
              <a:t>➡ Vers une linguistique du discours intégrant le sujet et ses positions.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III. Distributionnalisme et analyse transphrastique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Harris et la distribution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✔ La distribution = contextes où une unité peut apparaître.</a:t>
            </a:r>
          </a:p>
          <a:p>
            <a:r>
              <a:t>✔ Phrases équivalentes appartiennent à une même classe (paraphrases).</a:t>
            </a:r>
          </a:p>
          <a:p>
            <a:r>
              <a:t>✔ Transformations : actif ↔ passif, affirmation ↔ négation.</a:t>
            </a:r>
          </a:p>
          <a:p/>
          <a:p>
            <a:r>
              <a:t>➡ Application : étudier les régularités dans un corpus de discours.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Analyse transphrastique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📌 Objectif : dépasser la phrase isolée pour analyser le texte et le discours.</a:t>
            </a:r>
          </a:p>
          <a:p/>
          <a:p>
            <a:r>
              <a:t>✔ Cohésion : reprises lexicales, anaphores, connecteurs.</a:t>
            </a:r>
          </a:p>
          <a:p>
            <a:r>
              <a:t>✔ Cohérence : progression thématique, logique argumentative.</a:t>
            </a:r>
          </a:p>
          <a:p/>
          <a:p>
            <a:r>
              <a:t>➡ L’analyse prend en compte l’ensemble du discours.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IV. Approche socio-idéologique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Althusser : idéologie et discours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✔ L’idéologie structure notre rapport au monde.</a:t>
            </a:r>
          </a:p>
          <a:p>
            <a:r>
              <a:t>✔ Les institutions (école, médias, religion) produisent et diffusent des discours idéologiques.</a:t>
            </a:r>
          </a:p>
          <a:p>
            <a:r>
              <a:t>✔ Le discours n’est jamais neutre : il véhicule une vision du monde.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Pêcheux et l’analyse du discours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✔ Le discours = lieu de la lutte idéologique.</a:t>
            </a:r>
          </a:p>
          <a:p>
            <a:r>
              <a:t>✔ Importance des conditions de production (qui parle, à qui, dans quel contexte).</a:t>
            </a:r>
          </a:p>
          <a:p>
            <a:r>
              <a:t>✔ Méthodes : analyse de corpus, régularités, rapports de pouvoir.</a:t>
            </a:r>
          </a:p>
          <a:p/>
          <a:p>
            <a:r>
              <a:t>➡ L’AD devient un outil critique des idéologies.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 du chapitre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✔ Structuralisme → langue comme système, sans sujet.</a:t>
            </a:r>
          </a:p>
          <a:p>
            <a:r>
              <a:t>✔ Fonctionnalisme → réintroduction de la subjectivité.</a:t>
            </a:r>
          </a:p>
          <a:p>
            <a:r>
              <a:t>✔ Distributionnalisme → dépassement de la phrase.</a:t>
            </a:r>
          </a:p>
          <a:p>
            <a:r>
              <a:t>✔ Approche socio-idéologique → discours comme produit d’idéologies.</a:t>
            </a:r>
          </a:p>
          <a:p/>
          <a:p>
            <a:r>
              <a:t>➡ L’AD est interdisciplinaire : linguistique, philosophie, sciences sociales.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Activités – Chapitre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1️⃣ Réflexion : Quelle différence entre discours et récit ?</a:t>
            </a:r>
          </a:p>
          <a:p>
            <a:r>
              <a:t>2️⃣ Exercice : Repérer les fonctions du langage dans une publicité.</a:t>
            </a:r>
          </a:p>
          <a:p>
            <a:r>
              <a:t>3️⃣ Étude de cas : Analysez un extrait de discours politique → quelles marques de subjectivité ?</a:t>
            </a:r>
          </a:p>
          <a:p>
            <a:r>
              <a:t>4️⃣ QCM :</a:t>
            </a:r>
          </a:p>
          <a:p>
            <a:r>
              <a:t>- Le discours est-il neutre ? (Vrai/Faux)</a:t>
            </a:r>
          </a:p>
          <a:p>
            <a:r>
              <a:t>- La cohésion textuelle est étudiée par l’analyse transphrastique ? (Vrai/Faux)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 au chapitre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Objectif : présenter les principaux cadres théoriques de l’analyse du discours.</a:t>
            </a:r>
          </a:p>
          <a:p/>
          <a:p>
            <a:r>
              <a:t>Approches principales :</a:t>
            </a:r>
          </a:p>
          <a:p>
            <a:r>
              <a:t>✔ Structuralisme (Saussure, Jakobson)</a:t>
            </a:r>
          </a:p>
          <a:p>
            <a:r>
              <a:t>✔ Fonctionnalisme et subjectivité (Benveniste, Kerbrat-Orecchioni)</a:t>
            </a:r>
          </a:p>
          <a:p>
            <a:r>
              <a:t>✔ Distributionnalisme et analyse transphrastique (Harris)</a:t>
            </a:r>
          </a:p>
          <a:p>
            <a:r>
              <a:t>✔ Approche socio-idéologique (Althusser, Pêcheux)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I. Le Structuralisme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Saussure : concepts clés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📌 Distinction fondamentale :</a:t>
            </a:r>
          </a:p>
          <a:p>
            <a:r>
              <a:t>- Langage = faculté humaine universelle</a:t>
            </a:r>
          </a:p>
          <a:p>
            <a:r>
              <a:t>- Langue = système collectif, social</a:t>
            </a:r>
          </a:p>
          <a:p>
            <a:r>
              <a:t>- Parole = usage individuel</a:t>
            </a:r>
          </a:p>
          <a:p/>
          <a:p>
            <a:r>
              <a:t>➡ La linguistique structurale étudie la langue comme un système autonome.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 signe linguistique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Un signe = Signifiant (forme) + Signifié (concept).</a:t>
            </a:r>
          </a:p>
          <a:p/>
          <a:p>
            <a:r>
              <a:t>Principes :</a:t>
            </a:r>
          </a:p>
          <a:p>
            <a:r>
              <a:t>✔ Arbitraire du signe</a:t>
            </a:r>
          </a:p>
          <a:p>
            <a:r>
              <a:t>✔ Linéarité (enchaînement temporel)</a:t>
            </a:r>
          </a:p>
          <a:p>
            <a:r>
              <a:t>✔ Valeur différentielle (un signe existe par opposition aux autres)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Relations linguistiques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✔ Syntagmatique : relations dans la chaîne parlée</a:t>
            </a:r>
          </a:p>
          <a:p>
            <a:r>
              <a:t>➡ Exemple : « le chat dort » (ordre obligatoire)</a:t>
            </a:r>
          </a:p>
          <a:p/>
          <a:p>
            <a:r>
              <a:t>✔ Paradigmatique : choix possibles entre plusieurs unités</a:t>
            </a:r>
          </a:p>
          <a:p>
            <a:r>
              <a:t>➡ Exemple : chat / chien / oiseau</a:t>
            </a:r>
          </a:p>
          <a:p/>
          <a:p>
            <a:r>
              <a:t>➡ Ces relations structurent la langue et influencent le discours.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Limites du structuralisme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❌ Évacuation du sujet parlant et du contexte</a:t>
            </a:r>
          </a:p>
          <a:p>
            <a:r>
              <a:t>❌ Réduction du langage à un système abstrait</a:t>
            </a:r>
          </a:p>
          <a:p/>
          <a:p>
            <a:r>
              <a:t>➡ Nécessité d’introduire la subjectivité et l’énonciation (Benveniste).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II. Fonctionnalisme et subjectivité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Jakobson : fonctions du langage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📌 Tout acte de communication comporte 6 fonctions :</a:t>
            </a:r>
          </a:p>
          <a:p>
            <a:r>
              <a:t>✔ Référentielle → informer (ex. météo)</a:t>
            </a:r>
          </a:p>
          <a:p>
            <a:r>
              <a:t>✔ Expressive → sentiments du locuteur (ex. « je suis fatigué »)</a:t>
            </a:r>
          </a:p>
          <a:p>
            <a:r>
              <a:t>✔ Conative → influencer (ex. « ferme la porte ! »)</a:t>
            </a:r>
          </a:p>
          <a:p>
            <a:r>
              <a:t>✔ Phatique → établir/maintenir le contact (ex. « Allô ? »)</a:t>
            </a:r>
          </a:p>
          <a:p>
            <a:r>
              <a:t>✔ Métalinguistique → clarifier le code (ex. « que veut dire ce mot ? »)</a:t>
            </a:r>
          </a:p>
          <a:p>
            <a:r>
              <a:t>✔ Poétique → mise en valeur de la forme (poèmes, slogans)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