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DC6D5C-223B-4694-B05F-31BDB4E2C372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46111B-CF43-4D5E-B704-279D76A13C7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71670" y="500042"/>
            <a:ext cx="6477000" cy="350046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dirty="0" smtClean="0"/>
              <a:t>محاضرة 03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b="1" dirty="0" smtClean="0"/>
              <a:t>           </a:t>
            </a:r>
            <a:r>
              <a:rPr lang="ar-DZ" b="1" dirty="0" smtClean="0"/>
              <a:t>مبادئ </a:t>
            </a:r>
            <a:r>
              <a:rPr lang="ar-DZ" b="1" dirty="0" err="1" smtClean="0"/>
              <a:t>الحوكمة</a:t>
            </a:r>
            <a:r>
              <a:rPr lang="ar-DZ" b="1" dirty="0" smtClean="0"/>
              <a:t>                </a:t>
            </a:r>
            <a:r>
              <a:rPr lang="ar-DZ" b="1" dirty="0" smtClean="0"/>
              <a:t>( </a:t>
            </a:r>
            <a:r>
              <a:rPr lang="fr-FR" b="1" dirty="0" err="1" smtClean="0"/>
              <a:t>Governance</a:t>
            </a:r>
            <a:r>
              <a:rPr lang="fr-FR" b="1" dirty="0" smtClean="0"/>
              <a:t> </a:t>
            </a:r>
            <a:r>
              <a:rPr lang="fr-FR" b="1" dirty="0" err="1" smtClean="0"/>
              <a:t>Principles</a:t>
            </a:r>
            <a:r>
              <a:rPr lang="ar-DZ" b="1" dirty="0" smtClean="0"/>
              <a:t>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الخاتمة (</a:t>
            </a: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Conclusion</a:t>
            </a:r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تعتبر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عنصرًا أساسيًا لضمان استدامة وتطور المنظمات ،إن تبني مبادئ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يعزز من قدرة المنظمة على تحقيق أهدافها بكفاءة وفعالية، مع مراعاة مصالح جميع الأطراف ذات العلاقة، لتحقيق ذلك، يجب أن تعمل المنظمات على تعزيز ثقافة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والالتزام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بها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كجزء أساسي من استراتيجياتها الإدارية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 rtl="1"/>
            <a:r>
              <a:rPr lang="ar-SA" sz="5300" b="1" dirty="0" smtClean="0">
                <a:latin typeface="Arabic Typesetting" pitchFamily="66" charset="-78"/>
                <a:cs typeface="Arabic Typesetting" pitchFamily="66" charset="-78"/>
              </a:rPr>
              <a:t>مقدمة </a:t>
            </a:r>
            <a:r>
              <a:rPr lang="fr-FR" sz="5300" b="1" dirty="0" smtClean="0">
                <a:latin typeface="Arabic Typesetting" pitchFamily="66" charset="-78"/>
                <a:cs typeface="Arabic Typesetting" pitchFamily="66" charset="-78"/>
              </a:rPr>
              <a:t>(Introduction)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           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هي مجموعة من الأنظمة والعمليات التي تضمن إدارة المنظمات والشركات بطريقة تتسم بالشفافية والمسؤولية والاستدامة. تهدف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إلى تحقيق التوازن بين المصالح المختلفة لأصحاب المصلحة، مثل المساهمين، والإدارة، والموظفين، والعملاء، والمجتمع بشكل عام. تعتمد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على مجموعة من المبادئ الأساسية التي تشكل الإطار المرجعي لإدارة المنظمات. فيما يلي عرض موسع لهذه المبادئ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609600" y="642918"/>
            <a:ext cx="3886200" cy="551864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2.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المساءلة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Accountability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تعني المساءلة أن تكون إدارة المنظمة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مسؤولة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أمام أصحاب المصلحة عن تصرفاتها وقراراتها. لتحقيق هذا المبدأ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تحديد أدوار ومسؤوليات واضحة للإدارة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إنشاء آليات لمراجعة الأداء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ضمان وجود إجراءات لمعاقبة السلوكيات غير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المسؤولة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844901" y="642918"/>
            <a:ext cx="3886200" cy="551864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1.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الشفافية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Transparency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الشفافية تعني توفير معلومات واضحة ودقيقة لأصحاب المصلحة حول أداء المنظمة وقراراتها. تساعد الشفافية في بناء الثقة بين المنظمة وأصحاب المصلحة، وتقليل الغموض حول العمليات والقرارات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الإدارية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،و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لتحقيق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ذلك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نشر تقارير مالية دورية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توفير قنوات اتصال مفتوحة مع أصحاب المصلحة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الالتزام بالإفصاح عن القرارات المهمة والسياسات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500042"/>
            <a:ext cx="3886200" cy="56615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4.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الاستقلالية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(Independence)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يشير هذا المبدأ إلى ضرورة اتخاذ القرارات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دون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تأثير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غير مبرر من جهات خارجية ،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ويجب يتوفر ما يلي 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وجود مجلس إدارة مستقل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فصل الأدوار بين الإدارة والرقابة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تقليل تضارب المصالح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44901" y="500042"/>
            <a:ext cx="3886200" cy="56615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3.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العدالة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Fairness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 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يتعلق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هذا المبدأ بضمان معاملة جميع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أصحاب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المصلحة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بعدالة وبدون تمييز، لتحقيق العدالة يجب ما يلي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احترام حقوق المساهمين وأصحاب المصالح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تطبيق القوانين واللوائح بشكل عادل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ضمان التوزيع العادل للمعلومات والموارد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500042"/>
            <a:ext cx="3886200" cy="56615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6.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الكفاءة والفعالية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ar-DZ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Efficiency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Effectiveness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يهدف هذا المبدأ إلى تحقيق أهداف المنظمة بأقل تكلفة ممكنة وبأعلى مستوى من الجودة ،ولتحقيق ذلك يجب 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تحسين العمليات الداخلية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الاستثمار في التدريب والتطوير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تطبيق أفضل الممارسات الإدارية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44901" y="500042"/>
            <a:ext cx="3886200" cy="56615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5.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المسؤولية الاجتماعية</a:t>
            </a:r>
            <a:endParaRPr lang="ar-DZ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Corporate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Social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Responsibility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    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تتعلق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المسؤولية الاجتماعية بالتزام المنظمة تجاه المجتمع والبيئة ،ويشمل هذا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دعم مشاريع التنمية المجتمعية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الالتزام بممارسات بيئية مستدامة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احترام القيم الثقافية والاجتماعية للمجتمع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500042"/>
            <a:ext cx="3886200" cy="56615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8.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احترام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حقوق أصحاب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المصلحة</a:t>
            </a:r>
            <a:endParaRPr lang="ar-DZ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Stakeholder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Rights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يتعلق هذا المبدأ بضمان حماية حقوق جميع الأطراف ذات العلاقة بالمنظمة،و لتحقيق ذلك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يجب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إشراك أصحاب المصلحة في عملية صنع القرار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ضمان حماية حقوق الملكية الفكرية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توفير بيئة عمل آمنة وعادلة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44901" y="500042"/>
            <a:ext cx="3886200" cy="56615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/>
              <a:t>7.</a:t>
            </a:r>
            <a:r>
              <a:rPr lang="fr-FR" b="1" dirty="0" smtClean="0"/>
              <a:t>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إدارة المخاطر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Risk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Management)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تعني إدارة المخاطر تحديد وتقييم وإدارة المخاطر التي قد تواجه المنظمة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،و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لتحقيق هذا المبدأ يجب 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وضع خطط للتعامل مع المخاطر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تحليل البيئة الداخلية والخارجية باستمرار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استخدام أدوات وتقنيات متطورة لتقييم المخاطر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3886200" cy="58044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10.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الابتكار والتحسين المستمر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(Innovation and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Continuous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Improvement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يهدف هذا المبدأ إلى تشجيع الابتكار وتطوير العمليات والخدمات بشكل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مستمر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،و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لتحقيق ذلك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تعزيز ثقافة الإبداع داخل المنظمة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الاستثمار في البحث والتطوير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تبني التكنولوجيا الحديثة لتحسين الأداء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2"/>
          </p:nvPr>
        </p:nvSpPr>
        <p:spPr>
          <a:xfrm>
            <a:off x="4429124" y="428604"/>
            <a:ext cx="4572032" cy="5732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9.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الالتزام 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بالقوانين واللوائح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ar-DZ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None/>
            </a:pP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Compliance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with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laws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regulations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يشير هذا المبدأ إلى ضرورة التزام المنظمة بجميع القوانين واللوائح ذات الصلة. يشمل ذلك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احترام التشريعات المحلية والدولية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التأكد من تحديث السياسات والإجراءات الداخلية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التعاون مع الهيئات التنظيمية والرقابية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7150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 rtl="1"/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أهمية </a:t>
            </a:r>
            <a:r>
              <a:rPr lang="ar-SA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مباديء</a:t>
            </a:r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 (</a:t>
            </a: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Importance of </a:t>
            </a:r>
            <a:r>
              <a:rPr lang="fr-FR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Governance</a:t>
            </a: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Principles</a:t>
            </a:r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357298"/>
            <a:ext cx="8153400" cy="473870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 rtl="1"/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تعزيز الثقة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Boosting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trust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تساعد مبادئ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في بناء ثقة المستثمرين وأصحاب المصلحة في إدارة المنظمة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تحسين الأداء(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Improved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performance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توفر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إطارًا يساعد في تحسين الأداء التشغيلي والإداري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تقليل المخاطر (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Reduce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risks</a:t>
            </a:r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) 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تسهم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الجيدة في تقليل المخاطر المالية والقانونية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تعزيز السمعة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Boost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Reputation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تعكس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الجيدة التزام المنظمة بالقيم والأخلاقيات، مما يعزز سمعتها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b="1" dirty="0" smtClean="0">
                <a:latin typeface="Arabic Typesetting" pitchFamily="66" charset="-78"/>
                <a:cs typeface="Arabic Typesetting" pitchFamily="66" charset="-78"/>
              </a:rPr>
              <a:t>جذب الاستثمار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Attracting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investment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تؤدي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 الفعالة إلى جذب المزيد من الاستثمارات بسبب شفافية العمليات والمسؤولية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rtl="1"/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7157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 rtl="1"/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التحديات </a:t>
            </a:r>
            <a:r>
              <a:rPr lang="ar-SA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التي تواجه تطبيق مبادئ </a:t>
            </a:r>
            <a:r>
              <a:rPr lang="ar-SA" sz="40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      </a:t>
            </a:r>
            <a: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Challenges to </a:t>
            </a:r>
            <a:r>
              <a:rPr lang="fr-FR" sz="40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Implementing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Governance</a:t>
            </a: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0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Principles</a:t>
            </a:r>
            <a:r>
              <a:rPr lang="ar-SA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ضعف البنية التنظيمية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نقص الوعي بأهمية </a:t>
            </a:r>
            <a:r>
              <a:rPr lang="ar-SA" dirty="0" err="1" smtClean="0"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تضارب المصالح بين أصحاب المصلحة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مقاومة التغيير من قبل بعض الأطراف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/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>تعقيد اللوائح والتشريعات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</TotalTime>
  <Words>643</Words>
  <Application>Microsoft Office PowerPoint</Application>
  <PresentationFormat>Affichage à l'écran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Médian</vt:lpstr>
      <vt:lpstr>محاضرة 03              مبادئ الحوكمة                ( Governance Principles) </vt:lpstr>
      <vt:lpstr>مقدمة (Introduction) </vt:lpstr>
      <vt:lpstr>Diapositive 3</vt:lpstr>
      <vt:lpstr>Diapositive 4</vt:lpstr>
      <vt:lpstr>Diapositive 5</vt:lpstr>
      <vt:lpstr>Diapositive 6</vt:lpstr>
      <vt:lpstr>Diapositive 7</vt:lpstr>
      <vt:lpstr>أهمية مباديء الحوكمة  (Importance of Governance Principles) </vt:lpstr>
      <vt:lpstr> التحديات التي تواجه تطبيق مبادئ الحوكمة        ( Challenges to Implementing Governance Principles) </vt:lpstr>
      <vt:lpstr>الخاتمة (Conclusion)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مباديء الحوكمة   ( Governance Principles)</dc:title>
  <dc:creator>Utilisateur Windows</dc:creator>
  <cp:lastModifiedBy>Utilisateur Windows</cp:lastModifiedBy>
  <cp:revision>8</cp:revision>
  <dcterms:created xsi:type="dcterms:W3CDTF">2024-12-22T21:11:02Z</dcterms:created>
  <dcterms:modified xsi:type="dcterms:W3CDTF">2024-12-22T22:23:12Z</dcterms:modified>
</cp:coreProperties>
</file>