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7CDC6D5C-223B-4694-B05F-31BDB4E2C372}" type="datetimeFigureOut">
              <a:rPr lang="fr-FR" smtClean="0"/>
              <a:t>22/12/2024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046111B-CF43-4D5E-B704-279D76A13C70}" type="slidenum">
              <a:rPr lang="fr-FR" smtClean="0"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C6D5C-223B-4694-B05F-31BDB4E2C372}" type="datetimeFigureOut">
              <a:rPr lang="fr-FR" smtClean="0"/>
              <a:t>22/12/2024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6111B-CF43-4D5E-B704-279D76A13C7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7CDC6D5C-223B-4694-B05F-31BDB4E2C372}" type="datetimeFigureOut">
              <a:rPr lang="fr-FR" smtClean="0"/>
              <a:t>22/12/2024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fr-FR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9046111B-CF43-4D5E-B704-279D76A13C70}" type="slidenum">
              <a:rPr lang="fr-FR" smtClean="0"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C6D5C-223B-4694-B05F-31BDB4E2C372}" type="datetimeFigureOut">
              <a:rPr lang="fr-FR" smtClean="0"/>
              <a:t>22/12/2024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046111B-CF43-4D5E-B704-279D76A13C70}" type="slidenum">
              <a:rPr lang="fr-FR" smtClean="0"/>
              <a:t>‹N°›</a:t>
            </a:fld>
            <a:endParaRPr lang="fr-FR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2" name="Espace réservé de la date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C6D5C-223B-4694-B05F-31BDB4E2C372}" type="datetimeFigureOut">
              <a:rPr lang="fr-FR" smtClean="0"/>
              <a:t>22/12/2024</a:t>
            </a:fld>
            <a:endParaRPr lang="fr-FR"/>
          </a:p>
        </p:txBody>
      </p:sp>
      <p:sp>
        <p:nvSpPr>
          <p:cNvPr id="13" name="Espace réservé du numéro de diapositive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9046111B-CF43-4D5E-B704-279D76A13C70}" type="slidenum">
              <a:rPr lang="fr-FR" smtClean="0"/>
              <a:t>‹N°›</a:t>
            </a:fld>
            <a:endParaRPr lang="fr-FR"/>
          </a:p>
        </p:txBody>
      </p:sp>
      <p:sp>
        <p:nvSpPr>
          <p:cNvPr id="14" name="Espace réservé du pied de page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8" name="Espace réservé de la date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CDC6D5C-223B-4694-B05F-31BDB4E2C372}" type="datetimeFigureOut">
              <a:rPr lang="fr-FR" smtClean="0"/>
              <a:t>22/12/2024</a:t>
            </a:fld>
            <a:endParaRPr lang="fr-FR"/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9046111B-CF43-4D5E-B704-279D76A13C70}" type="slidenum">
              <a:rPr lang="fr-FR" smtClean="0"/>
              <a:t>‹N°›</a:t>
            </a:fld>
            <a:endParaRPr lang="fr-FR"/>
          </a:p>
        </p:txBody>
      </p:sp>
      <p:sp>
        <p:nvSpPr>
          <p:cNvPr id="12" name="Espace réservé du pied de page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CDC6D5C-223B-4694-B05F-31BDB4E2C372}" type="datetimeFigureOut">
              <a:rPr lang="fr-FR" smtClean="0"/>
              <a:t>22/12/2024</a:t>
            </a:fld>
            <a:endParaRPr lang="fr-FR"/>
          </a:p>
        </p:txBody>
      </p:sp>
      <p:sp>
        <p:nvSpPr>
          <p:cNvPr id="12" name="Espace réservé du numéro de diapositive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9046111B-CF43-4D5E-B704-279D76A13C70}" type="slidenum">
              <a:rPr lang="fr-FR" smtClean="0"/>
              <a:t>‹N°›</a:t>
            </a:fld>
            <a:endParaRPr lang="fr-FR"/>
          </a:p>
        </p:txBody>
      </p:sp>
      <p:sp>
        <p:nvSpPr>
          <p:cNvPr id="14" name="Espace réservé du pied de page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fr-FR"/>
          </a:p>
        </p:txBody>
      </p:sp>
      <p:sp>
        <p:nvSpPr>
          <p:cNvPr id="16" name="Espace réservé du texte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15" name="Espace réservé du texte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C6D5C-223B-4694-B05F-31BDB4E2C372}" type="datetimeFigureOut">
              <a:rPr lang="fr-FR" smtClean="0"/>
              <a:t>22/12/2024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046111B-CF43-4D5E-B704-279D76A13C7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C6D5C-223B-4694-B05F-31BDB4E2C372}" type="datetimeFigureOut">
              <a:rPr lang="fr-FR" smtClean="0"/>
              <a:t>22/12/2024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046111B-CF43-4D5E-B704-279D76A13C7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C6D5C-223B-4694-B05F-31BDB4E2C372}" type="datetimeFigureOut">
              <a:rPr lang="fr-FR" smtClean="0"/>
              <a:t>22/12/2024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046111B-CF43-4D5E-B704-279D76A13C70}" type="slidenum">
              <a:rPr lang="fr-FR" smtClean="0"/>
              <a:t>‹N°›</a:t>
            </a:fld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Espace réservé de la date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7CDC6D5C-223B-4694-B05F-31BDB4E2C372}" type="datetimeFigureOut">
              <a:rPr lang="fr-FR" smtClean="0"/>
              <a:t>22/12/2024</a:t>
            </a:fld>
            <a:endParaRPr lang="fr-FR"/>
          </a:p>
        </p:txBody>
      </p:sp>
      <p:sp>
        <p:nvSpPr>
          <p:cNvPr id="13" name="Espace réservé du numéro de diapositive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9046111B-CF43-4D5E-B704-279D76A13C70}" type="slidenum">
              <a:rPr lang="fr-FR" smtClean="0"/>
              <a:t>‹N°›</a:t>
            </a:fld>
            <a:endParaRPr lang="fr-FR"/>
          </a:p>
        </p:txBody>
      </p:sp>
      <p:sp>
        <p:nvSpPr>
          <p:cNvPr id="14" name="Espace réservé du pied de page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CDC6D5C-223B-4694-B05F-31BDB4E2C372}" type="datetimeFigureOut">
              <a:rPr lang="fr-FR" smtClean="0"/>
              <a:t>22/12/2024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9046111B-CF43-4D5E-B704-279D76A13C70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071670" y="500042"/>
            <a:ext cx="6477000" cy="3500462"/>
          </a:xfrm>
        </p:spPr>
        <p:txBody>
          <a:bodyPr>
            <a:normAutofit fontScale="90000"/>
          </a:bodyPr>
          <a:lstStyle/>
          <a:p>
            <a:pPr algn="r" rtl="1"/>
            <a:r>
              <a:rPr lang="ar-DZ" b="1" dirty="0" smtClean="0"/>
              <a:t>محاضرة 03</a:t>
            </a:r>
            <a:r>
              <a:rPr lang="ar-DZ" b="1" dirty="0" smtClean="0"/>
              <a:t/>
            </a:r>
            <a:br>
              <a:rPr lang="ar-DZ" b="1" dirty="0" smtClean="0"/>
            </a:br>
            <a:r>
              <a:rPr lang="ar-DZ" b="1" dirty="0" smtClean="0"/>
              <a:t> 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ar-DZ" b="1" dirty="0" smtClean="0"/>
              <a:t>           </a:t>
            </a:r>
            <a:r>
              <a:rPr lang="ar-DZ" b="1" dirty="0" smtClean="0"/>
              <a:t>مبادئ </a:t>
            </a:r>
            <a:r>
              <a:rPr lang="ar-DZ" b="1" dirty="0" err="1" smtClean="0"/>
              <a:t>الحوكمة</a:t>
            </a:r>
            <a:r>
              <a:rPr lang="ar-DZ" b="1" dirty="0" smtClean="0"/>
              <a:t>                </a:t>
            </a:r>
            <a:r>
              <a:rPr lang="ar-DZ" b="1" dirty="0" smtClean="0"/>
              <a:t>( </a:t>
            </a:r>
            <a:r>
              <a:rPr lang="fr-FR" b="1" dirty="0" err="1" smtClean="0"/>
              <a:t>Governance</a:t>
            </a:r>
            <a:r>
              <a:rPr lang="fr-FR" b="1" dirty="0" smtClean="0"/>
              <a:t> </a:t>
            </a:r>
            <a:r>
              <a:rPr lang="fr-FR" b="1" dirty="0" err="1" smtClean="0"/>
              <a:t>Principles</a:t>
            </a:r>
            <a:r>
              <a:rPr lang="ar-DZ" b="1" dirty="0" smtClean="0"/>
              <a:t>)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r" rtl="1"/>
            <a:r>
              <a:rPr lang="ar-SA" b="1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الخاتمة (</a:t>
            </a:r>
            <a:r>
              <a:rPr lang="fr-FR" b="1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Conclusion</a:t>
            </a:r>
            <a:r>
              <a:rPr lang="ar-SA" b="1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)</a:t>
            </a:r>
            <a:endParaRPr lang="fr-FR" dirty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algn="just" rtl="1"/>
            <a:r>
              <a:rPr lang="ar-SA" dirty="0" smtClean="0">
                <a:latin typeface="Arabic Typesetting" pitchFamily="66" charset="-78"/>
                <a:cs typeface="Arabic Typesetting" pitchFamily="66" charset="-78"/>
              </a:rPr>
              <a:t>تعتبر </a:t>
            </a:r>
            <a:r>
              <a:rPr lang="ar-SA" dirty="0" err="1" smtClean="0">
                <a:latin typeface="Arabic Typesetting" pitchFamily="66" charset="-78"/>
                <a:cs typeface="Arabic Typesetting" pitchFamily="66" charset="-78"/>
              </a:rPr>
              <a:t>الحوكمة</a:t>
            </a:r>
            <a:r>
              <a:rPr lang="ar-SA" dirty="0" smtClean="0">
                <a:latin typeface="Arabic Typesetting" pitchFamily="66" charset="-78"/>
                <a:cs typeface="Arabic Typesetting" pitchFamily="66" charset="-78"/>
              </a:rPr>
              <a:t> عنصرًا أساسيًا لضمان استدامة وتطور المنظمات ،إن تبني مبادئ </a:t>
            </a:r>
            <a:r>
              <a:rPr lang="ar-SA" dirty="0" err="1" smtClean="0">
                <a:latin typeface="Arabic Typesetting" pitchFamily="66" charset="-78"/>
                <a:cs typeface="Arabic Typesetting" pitchFamily="66" charset="-78"/>
              </a:rPr>
              <a:t>الحوكمة</a:t>
            </a:r>
            <a:r>
              <a:rPr lang="ar-SA" dirty="0" smtClean="0">
                <a:latin typeface="Arabic Typesetting" pitchFamily="66" charset="-78"/>
                <a:cs typeface="Arabic Typesetting" pitchFamily="66" charset="-78"/>
              </a:rPr>
              <a:t> يعزز من قدرة المنظمة على تحقيق أهدافها بكفاءة وفعالية، مع مراعاة مصالح جميع الأطراف ذات العلاقة، لتحقيق ذلك، يجب أن تعمل المنظمات على تعزيز ثقافة </a:t>
            </a:r>
            <a:r>
              <a:rPr lang="ar-SA" dirty="0" err="1" smtClean="0">
                <a:latin typeface="Arabic Typesetting" pitchFamily="66" charset="-78"/>
                <a:cs typeface="Arabic Typesetting" pitchFamily="66" charset="-78"/>
              </a:rPr>
              <a:t>الحوكمة</a:t>
            </a:r>
            <a:r>
              <a:rPr lang="ar-SA" dirty="0" smtClean="0">
                <a:latin typeface="Arabic Typesetting" pitchFamily="66" charset="-78"/>
                <a:cs typeface="Arabic Typesetting" pitchFamily="66" charset="-78"/>
              </a:rPr>
              <a:t> والالتزام </a:t>
            </a:r>
            <a:r>
              <a:rPr lang="ar-SA" dirty="0" err="1" smtClean="0">
                <a:latin typeface="Arabic Typesetting" pitchFamily="66" charset="-78"/>
                <a:cs typeface="Arabic Typesetting" pitchFamily="66" charset="-78"/>
              </a:rPr>
              <a:t>بها</a:t>
            </a:r>
            <a:r>
              <a:rPr lang="ar-SA" dirty="0" smtClean="0">
                <a:latin typeface="Arabic Typesetting" pitchFamily="66" charset="-78"/>
                <a:cs typeface="Arabic Typesetting" pitchFamily="66" charset="-78"/>
              </a:rPr>
              <a:t> كجزء أساسي من استراتيجياتها الإدارية</a:t>
            </a:r>
            <a:r>
              <a:rPr lang="fr-FR" dirty="0" smtClean="0"/>
              <a:t>.</a:t>
            </a:r>
            <a:endParaRPr lang="fr-F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r" rtl="1"/>
            <a:r>
              <a:rPr lang="ar-SA" sz="5300" b="1" dirty="0" smtClean="0">
                <a:latin typeface="Arabic Typesetting" pitchFamily="66" charset="-78"/>
                <a:cs typeface="Arabic Typesetting" pitchFamily="66" charset="-78"/>
              </a:rPr>
              <a:t>مقدمة </a:t>
            </a:r>
            <a:r>
              <a:rPr lang="fr-FR" sz="5300" b="1" dirty="0" smtClean="0">
                <a:latin typeface="Arabic Typesetting" pitchFamily="66" charset="-78"/>
                <a:cs typeface="Arabic Typesetting" pitchFamily="66" charset="-78"/>
              </a:rPr>
              <a:t>(Introduction)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algn="just" rtl="1">
              <a:lnSpc>
                <a:spcPct val="150000"/>
              </a:lnSpc>
              <a:buNone/>
            </a:pPr>
            <a:r>
              <a:rPr lang="ar-DZ" dirty="0" smtClean="0">
                <a:latin typeface="Arabic Typesetting" pitchFamily="66" charset="-78"/>
                <a:cs typeface="Arabic Typesetting" pitchFamily="66" charset="-78"/>
              </a:rPr>
              <a:t>             </a:t>
            </a:r>
            <a:r>
              <a:rPr lang="ar-SA" dirty="0" err="1" smtClean="0">
                <a:latin typeface="Arabic Typesetting" pitchFamily="66" charset="-78"/>
                <a:cs typeface="Arabic Typesetting" pitchFamily="66" charset="-78"/>
              </a:rPr>
              <a:t>الحوكمة</a:t>
            </a:r>
            <a:r>
              <a:rPr lang="ar-SA" dirty="0" smtClean="0"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ar-SA" dirty="0" smtClean="0">
                <a:latin typeface="Arabic Typesetting" pitchFamily="66" charset="-78"/>
                <a:cs typeface="Arabic Typesetting" pitchFamily="66" charset="-78"/>
              </a:rPr>
              <a:t>هي مجموعة من الأنظمة والعمليات التي تضمن إدارة المنظمات والشركات بطريقة تتسم بالشفافية والمسؤولية والاستدامة. تهدف </a:t>
            </a:r>
            <a:r>
              <a:rPr lang="ar-SA" dirty="0" err="1" smtClean="0">
                <a:latin typeface="Arabic Typesetting" pitchFamily="66" charset="-78"/>
                <a:cs typeface="Arabic Typesetting" pitchFamily="66" charset="-78"/>
              </a:rPr>
              <a:t>الحوكمة</a:t>
            </a:r>
            <a:r>
              <a:rPr lang="ar-SA" dirty="0" smtClean="0">
                <a:latin typeface="Arabic Typesetting" pitchFamily="66" charset="-78"/>
                <a:cs typeface="Arabic Typesetting" pitchFamily="66" charset="-78"/>
              </a:rPr>
              <a:t> إلى تحقيق التوازن بين المصالح المختلفة لأصحاب المصلحة، مثل المساهمين، والإدارة، والموظفين، والعملاء، والمجتمع بشكل عام. تعتمد </a:t>
            </a:r>
            <a:r>
              <a:rPr lang="ar-SA" dirty="0" err="1" smtClean="0">
                <a:latin typeface="Arabic Typesetting" pitchFamily="66" charset="-78"/>
                <a:cs typeface="Arabic Typesetting" pitchFamily="66" charset="-78"/>
              </a:rPr>
              <a:t>الحوكمة</a:t>
            </a:r>
            <a:r>
              <a:rPr lang="ar-SA" dirty="0" smtClean="0">
                <a:latin typeface="Arabic Typesetting" pitchFamily="66" charset="-78"/>
                <a:cs typeface="Arabic Typesetting" pitchFamily="66" charset="-78"/>
              </a:rPr>
              <a:t> على مجموعة من المبادئ الأساسية التي تشكل الإطار المرجعي لإدارة المنظمات. فيما يلي عرض موسع لهذه المبادئ</a:t>
            </a:r>
            <a:r>
              <a:rPr lang="fr-FR" dirty="0" smtClean="0">
                <a:latin typeface="Arabic Typesetting" pitchFamily="66" charset="-78"/>
                <a:cs typeface="Arabic Typesetting" pitchFamily="66" charset="-78"/>
              </a:rPr>
              <a:t>: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contenu 4"/>
          <p:cNvSpPr>
            <a:spLocks noGrp="1"/>
          </p:cNvSpPr>
          <p:nvPr>
            <p:ph sz="quarter" idx="1"/>
          </p:nvPr>
        </p:nvSpPr>
        <p:spPr>
          <a:xfrm>
            <a:off x="609600" y="642918"/>
            <a:ext cx="3886200" cy="5518649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algn="just" rtl="1">
              <a:buNone/>
            </a:pPr>
            <a:r>
              <a:rPr lang="ar-DZ" b="1" dirty="0" smtClean="0">
                <a:latin typeface="Arabic Typesetting" pitchFamily="66" charset="-78"/>
                <a:cs typeface="Arabic Typesetting" pitchFamily="66" charset="-78"/>
              </a:rPr>
              <a:t>2.</a:t>
            </a:r>
            <a:r>
              <a:rPr lang="fr-FR" b="1" dirty="0" smtClean="0"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ar-SA" b="1" dirty="0" smtClean="0">
                <a:latin typeface="Arabic Typesetting" pitchFamily="66" charset="-78"/>
                <a:cs typeface="Arabic Typesetting" pitchFamily="66" charset="-78"/>
              </a:rPr>
              <a:t>المساءلة</a:t>
            </a:r>
            <a:r>
              <a:rPr lang="fr-FR" b="1" dirty="0" smtClean="0">
                <a:latin typeface="Arabic Typesetting" pitchFamily="66" charset="-78"/>
                <a:cs typeface="Arabic Typesetting" pitchFamily="66" charset="-78"/>
              </a:rPr>
              <a:t> (</a:t>
            </a:r>
            <a:r>
              <a:rPr lang="fr-FR" b="1" dirty="0" err="1" smtClean="0">
                <a:latin typeface="Arabic Typesetting" pitchFamily="66" charset="-78"/>
                <a:cs typeface="Arabic Typesetting" pitchFamily="66" charset="-78"/>
              </a:rPr>
              <a:t>Accountability</a:t>
            </a:r>
            <a:r>
              <a:rPr lang="fr-FR" b="1" dirty="0" smtClean="0">
                <a:latin typeface="Arabic Typesetting" pitchFamily="66" charset="-78"/>
                <a:cs typeface="Arabic Typesetting" pitchFamily="66" charset="-78"/>
              </a:rPr>
              <a:t>)</a:t>
            </a:r>
            <a:endParaRPr lang="fr-FR" dirty="0" smtClean="0">
              <a:latin typeface="Arabic Typesetting" pitchFamily="66" charset="-78"/>
              <a:cs typeface="Arabic Typesetting" pitchFamily="66" charset="-78"/>
            </a:endParaRPr>
          </a:p>
          <a:p>
            <a:pPr algn="just" rtl="1">
              <a:buNone/>
            </a:pPr>
            <a:r>
              <a:rPr lang="ar-SA" dirty="0" smtClean="0">
                <a:latin typeface="Arabic Typesetting" pitchFamily="66" charset="-78"/>
                <a:cs typeface="Arabic Typesetting" pitchFamily="66" charset="-78"/>
              </a:rPr>
              <a:t>تعني المساءلة أن تكون إدارة المنظمة </a:t>
            </a:r>
            <a:r>
              <a:rPr lang="ar-SA" dirty="0" err="1" smtClean="0">
                <a:latin typeface="Arabic Typesetting" pitchFamily="66" charset="-78"/>
                <a:cs typeface="Arabic Typesetting" pitchFamily="66" charset="-78"/>
              </a:rPr>
              <a:t>مسؤولة</a:t>
            </a:r>
            <a:r>
              <a:rPr lang="ar-SA" dirty="0" smtClean="0">
                <a:latin typeface="Arabic Typesetting" pitchFamily="66" charset="-78"/>
                <a:cs typeface="Arabic Typesetting" pitchFamily="66" charset="-78"/>
              </a:rPr>
              <a:t> أمام أصحاب المصلحة عن تصرفاتها وقراراتها. لتحقيق هذا المبدأ</a:t>
            </a:r>
            <a:r>
              <a:rPr lang="fr-FR" dirty="0" smtClean="0">
                <a:latin typeface="Arabic Typesetting" pitchFamily="66" charset="-78"/>
                <a:cs typeface="Arabic Typesetting" pitchFamily="66" charset="-78"/>
              </a:rPr>
              <a:t>:</a:t>
            </a:r>
          </a:p>
          <a:p>
            <a:pPr lvl="0" algn="just" rtl="1"/>
            <a:r>
              <a:rPr lang="ar-SA" dirty="0" smtClean="0">
                <a:latin typeface="Arabic Typesetting" pitchFamily="66" charset="-78"/>
                <a:cs typeface="Arabic Typesetting" pitchFamily="66" charset="-78"/>
              </a:rPr>
              <a:t>تحديد أدوار ومسؤوليات واضحة للإدارة</a:t>
            </a:r>
            <a:r>
              <a:rPr lang="fr-FR" dirty="0" smtClean="0">
                <a:latin typeface="Arabic Typesetting" pitchFamily="66" charset="-78"/>
                <a:cs typeface="Arabic Typesetting" pitchFamily="66" charset="-78"/>
              </a:rPr>
              <a:t>.</a:t>
            </a:r>
          </a:p>
          <a:p>
            <a:pPr lvl="0" algn="just" rtl="1"/>
            <a:r>
              <a:rPr lang="ar-SA" dirty="0" smtClean="0">
                <a:latin typeface="Arabic Typesetting" pitchFamily="66" charset="-78"/>
                <a:cs typeface="Arabic Typesetting" pitchFamily="66" charset="-78"/>
              </a:rPr>
              <a:t>إنشاء آليات لمراجعة الأداء</a:t>
            </a:r>
            <a:r>
              <a:rPr lang="fr-FR" dirty="0" smtClean="0">
                <a:latin typeface="Arabic Typesetting" pitchFamily="66" charset="-78"/>
                <a:cs typeface="Arabic Typesetting" pitchFamily="66" charset="-78"/>
              </a:rPr>
              <a:t>.</a:t>
            </a:r>
          </a:p>
          <a:p>
            <a:pPr lvl="0" algn="just" rtl="1"/>
            <a:r>
              <a:rPr lang="ar-SA" dirty="0" smtClean="0">
                <a:latin typeface="Arabic Typesetting" pitchFamily="66" charset="-78"/>
                <a:cs typeface="Arabic Typesetting" pitchFamily="66" charset="-78"/>
              </a:rPr>
              <a:t>ضمان وجود إجراءات لمعاقبة السلوكيات غير </a:t>
            </a:r>
            <a:r>
              <a:rPr lang="ar-SA" dirty="0" err="1" smtClean="0">
                <a:latin typeface="Arabic Typesetting" pitchFamily="66" charset="-78"/>
                <a:cs typeface="Arabic Typesetting" pitchFamily="66" charset="-78"/>
              </a:rPr>
              <a:t>المسؤولة</a:t>
            </a:r>
            <a:r>
              <a:rPr lang="fr-FR" dirty="0" smtClean="0">
                <a:latin typeface="Arabic Typesetting" pitchFamily="66" charset="-78"/>
                <a:cs typeface="Arabic Typesetting" pitchFamily="66" charset="-78"/>
              </a:rPr>
              <a:t>.</a:t>
            </a:r>
          </a:p>
          <a:p>
            <a:endParaRPr lang="fr-FR" dirty="0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2"/>
          </p:nvPr>
        </p:nvSpPr>
        <p:spPr>
          <a:xfrm>
            <a:off x="4844901" y="642918"/>
            <a:ext cx="3886200" cy="5518649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algn="just" rtl="1">
              <a:buNone/>
            </a:pPr>
            <a:r>
              <a:rPr lang="ar-DZ" b="1" dirty="0" smtClean="0">
                <a:latin typeface="Arabic Typesetting" pitchFamily="66" charset="-78"/>
                <a:cs typeface="Arabic Typesetting" pitchFamily="66" charset="-78"/>
              </a:rPr>
              <a:t>1.</a:t>
            </a:r>
            <a:r>
              <a:rPr lang="fr-FR" b="1" dirty="0" smtClean="0"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ar-SA" b="1" dirty="0" smtClean="0">
                <a:latin typeface="Arabic Typesetting" pitchFamily="66" charset="-78"/>
                <a:cs typeface="Arabic Typesetting" pitchFamily="66" charset="-78"/>
              </a:rPr>
              <a:t>الشفافية</a:t>
            </a:r>
            <a:r>
              <a:rPr lang="fr-FR" b="1" dirty="0" smtClean="0">
                <a:latin typeface="Arabic Typesetting" pitchFamily="66" charset="-78"/>
                <a:cs typeface="Arabic Typesetting" pitchFamily="66" charset="-78"/>
              </a:rPr>
              <a:t> (</a:t>
            </a:r>
            <a:r>
              <a:rPr lang="fr-FR" b="1" dirty="0" err="1" smtClean="0">
                <a:latin typeface="Arabic Typesetting" pitchFamily="66" charset="-78"/>
                <a:cs typeface="Arabic Typesetting" pitchFamily="66" charset="-78"/>
              </a:rPr>
              <a:t>Transparency</a:t>
            </a:r>
            <a:r>
              <a:rPr lang="fr-FR" b="1" dirty="0" smtClean="0">
                <a:latin typeface="Arabic Typesetting" pitchFamily="66" charset="-78"/>
                <a:cs typeface="Arabic Typesetting" pitchFamily="66" charset="-78"/>
              </a:rPr>
              <a:t>)</a:t>
            </a:r>
            <a:endParaRPr lang="fr-FR" dirty="0" smtClean="0">
              <a:latin typeface="Arabic Typesetting" pitchFamily="66" charset="-78"/>
              <a:cs typeface="Arabic Typesetting" pitchFamily="66" charset="-78"/>
            </a:endParaRPr>
          </a:p>
          <a:p>
            <a:pPr algn="just" rtl="1">
              <a:buNone/>
            </a:pPr>
            <a:r>
              <a:rPr lang="ar-SA" dirty="0" smtClean="0">
                <a:latin typeface="Arabic Typesetting" pitchFamily="66" charset="-78"/>
                <a:cs typeface="Arabic Typesetting" pitchFamily="66" charset="-78"/>
              </a:rPr>
              <a:t>الشفافية تعني توفير معلومات واضحة ودقيقة لأصحاب المصلحة حول أداء المنظمة وقراراتها. تساعد الشفافية في بناء الثقة بين المنظمة وأصحاب المصلحة، وتقليل الغموض حول العمليات والقرارات </a:t>
            </a:r>
            <a:r>
              <a:rPr lang="ar-SA" dirty="0" smtClean="0">
                <a:latin typeface="Arabic Typesetting" pitchFamily="66" charset="-78"/>
                <a:cs typeface="Arabic Typesetting" pitchFamily="66" charset="-78"/>
              </a:rPr>
              <a:t>الإدارية</a:t>
            </a:r>
            <a:r>
              <a:rPr lang="ar-DZ" dirty="0" smtClean="0">
                <a:latin typeface="Arabic Typesetting" pitchFamily="66" charset="-78"/>
                <a:cs typeface="Arabic Typesetting" pitchFamily="66" charset="-78"/>
              </a:rPr>
              <a:t>،و</a:t>
            </a:r>
            <a:r>
              <a:rPr lang="ar-SA" dirty="0" smtClean="0">
                <a:latin typeface="Arabic Typesetting" pitchFamily="66" charset="-78"/>
                <a:cs typeface="Arabic Typesetting" pitchFamily="66" charset="-78"/>
              </a:rPr>
              <a:t>لتحقيق </a:t>
            </a:r>
            <a:r>
              <a:rPr lang="ar-SA" dirty="0" smtClean="0">
                <a:latin typeface="Arabic Typesetting" pitchFamily="66" charset="-78"/>
                <a:cs typeface="Arabic Typesetting" pitchFamily="66" charset="-78"/>
              </a:rPr>
              <a:t>ذلك</a:t>
            </a:r>
            <a:r>
              <a:rPr lang="fr-FR" dirty="0" smtClean="0">
                <a:latin typeface="Arabic Typesetting" pitchFamily="66" charset="-78"/>
                <a:cs typeface="Arabic Typesetting" pitchFamily="66" charset="-78"/>
              </a:rPr>
              <a:t>:</a:t>
            </a:r>
          </a:p>
          <a:p>
            <a:pPr lvl="0" algn="just" rtl="1"/>
            <a:r>
              <a:rPr lang="ar-SA" dirty="0" smtClean="0">
                <a:latin typeface="Arabic Typesetting" pitchFamily="66" charset="-78"/>
                <a:cs typeface="Arabic Typesetting" pitchFamily="66" charset="-78"/>
              </a:rPr>
              <a:t>نشر تقارير مالية دورية</a:t>
            </a:r>
            <a:r>
              <a:rPr lang="fr-FR" dirty="0" smtClean="0">
                <a:latin typeface="Arabic Typesetting" pitchFamily="66" charset="-78"/>
                <a:cs typeface="Arabic Typesetting" pitchFamily="66" charset="-78"/>
              </a:rPr>
              <a:t>.</a:t>
            </a:r>
          </a:p>
          <a:p>
            <a:pPr lvl="0" algn="just" rtl="1"/>
            <a:r>
              <a:rPr lang="ar-SA" dirty="0" smtClean="0">
                <a:latin typeface="Arabic Typesetting" pitchFamily="66" charset="-78"/>
                <a:cs typeface="Arabic Typesetting" pitchFamily="66" charset="-78"/>
              </a:rPr>
              <a:t>توفير قنوات اتصال مفتوحة مع أصحاب المصلحة</a:t>
            </a:r>
            <a:r>
              <a:rPr lang="fr-FR" dirty="0" smtClean="0">
                <a:latin typeface="Arabic Typesetting" pitchFamily="66" charset="-78"/>
                <a:cs typeface="Arabic Typesetting" pitchFamily="66" charset="-78"/>
              </a:rPr>
              <a:t>.</a:t>
            </a:r>
          </a:p>
          <a:p>
            <a:pPr algn="just" rtl="1"/>
            <a:r>
              <a:rPr lang="ar-SA" dirty="0" smtClean="0">
                <a:latin typeface="Arabic Typesetting" pitchFamily="66" charset="-78"/>
                <a:cs typeface="Arabic Typesetting" pitchFamily="66" charset="-78"/>
              </a:rPr>
              <a:t>الالتزام بالإفصاح عن القرارات المهمة والسياسات</a:t>
            </a:r>
            <a:endParaRPr lang="fr-FR" dirty="0">
              <a:latin typeface="Arabic Typesetting" pitchFamily="66" charset="-78"/>
              <a:cs typeface="Arabic Typesetting" pitchFamily="66" charset="-78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609600" y="500042"/>
            <a:ext cx="3886200" cy="5661525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 rtl="1">
              <a:buNone/>
            </a:pPr>
            <a:r>
              <a:rPr lang="ar-DZ" b="1" dirty="0" smtClean="0">
                <a:latin typeface="Arabic Typesetting" pitchFamily="66" charset="-78"/>
                <a:cs typeface="Arabic Typesetting" pitchFamily="66" charset="-78"/>
              </a:rPr>
              <a:t>4.</a:t>
            </a:r>
            <a:r>
              <a:rPr lang="fr-FR" b="1" dirty="0" smtClean="0"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ar-SA" b="1" dirty="0" smtClean="0">
                <a:latin typeface="Arabic Typesetting" pitchFamily="66" charset="-78"/>
                <a:cs typeface="Arabic Typesetting" pitchFamily="66" charset="-78"/>
              </a:rPr>
              <a:t>الاستقلالية</a:t>
            </a:r>
            <a:r>
              <a:rPr lang="fr-FR" b="1" dirty="0" smtClean="0">
                <a:latin typeface="Arabic Typesetting" pitchFamily="66" charset="-78"/>
                <a:cs typeface="Arabic Typesetting" pitchFamily="66" charset="-78"/>
              </a:rPr>
              <a:t> (Independence)</a:t>
            </a:r>
            <a:endParaRPr lang="fr-FR" dirty="0" smtClean="0">
              <a:latin typeface="Arabic Typesetting" pitchFamily="66" charset="-78"/>
              <a:cs typeface="Arabic Typesetting" pitchFamily="66" charset="-78"/>
            </a:endParaRPr>
          </a:p>
          <a:p>
            <a:pPr algn="just" rtl="1">
              <a:buNone/>
            </a:pPr>
            <a:r>
              <a:rPr lang="ar-SA" dirty="0" smtClean="0">
                <a:latin typeface="Arabic Typesetting" pitchFamily="66" charset="-78"/>
                <a:cs typeface="Arabic Typesetting" pitchFamily="66" charset="-78"/>
              </a:rPr>
              <a:t>يشير هذا المبدأ إلى ضرورة اتخاذ القرارات </a:t>
            </a:r>
            <a:r>
              <a:rPr lang="ar-SA" dirty="0" smtClean="0">
                <a:latin typeface="Arabic Typesetting" pitchFamily="66" charset="-78"/>
                <a:cs typeface="Arabic Typesetting" pitchFamily="66" charset="-78"/>
              </a:rPr>
              <a:t>دون</a:t>
            </a:r>
            <a:r>
              <a:rPr lang="ar-DZ" dirty="0" smtClean="0"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ar-SA" dirty="0" smtClean="0">
                <a:latin typeface="Arabic Typesetting" pitchFamily="66" charset="-78"/>
                <a:cs typeface="Arabic Typesetting" pitchFamily="66" charset="-78"/>
              </a:rPr>
              <a:t>تأثير </a:t>
            </a:r>
            <a:r>
              <a:rPr lang="ar-SA" dirty="0" smtClean="0">
                <a:latin typeface="Arabic Typesetting" pitchFamily="66" charset="-78"/>
                <a:cs typeface="Arabic Typesetting" pitchFamily="66" charset="-78"/>
              </a:rPr>
              <a:t>غير مبرر من جهات خارجية ، </a:t>
            </a:r>
            <a:r>
              <a:rPr lang="ar-DZ" dirty="0" smtClean="0">
                <a:latin typeface="Arabic Typesetting" pitchFamily="66" charset="-78"/>
                <a:cs typeface="Arabic Typesetting" pitchFamily="66" charset="-78"/>
              </a:rPr>
              <a:t>ويجب يتوفر ما يلي </a:t>
            </a:r>
            <a:r>
              <a:rPr lang="fr-FR" dirty="0" smtClean="0">
                <a:latin typeface="Arabic Typesetting" pitchFamily="66" charset="-78"/>
                <a:cs typeface="Arabic Typesetting" pitchFamily="66" charset="-78"/>
              </a:rPr>
              <a:t>:</a:t>
            </a:r>
            <a:endParaRPr lang="fr-FR" dirty="0" smtClean="0">
              <a:latin typeface="Arabic Typesetting" pitchFamily="66" charset="-78"/>
              <a:cs typeface="Arabic Typesetting" pitchFamily="66" charset="-78"/>
            </a:endParaRPr>
          </a:p>
          <a:p>
            <a:pPr lvl="0" algn="just" rtl="1"/>
            <a:r>
              <a:rPr lang="ar-SA" dirty="0" smtClean="0">
                <a:latin typeface="Arabic Typesetting" pitchFamily="66" charset="-78"/>
                <a:cs typeface="Arabic Typesetting" pitchFamily="66" charset="-78"/>
              </a:rPr>
              <a:t>وجود مجلس إدارة مستقل</a:t>
            </a:r>
            <a:r>
              <a:rPr lang="fr-FR" dirty="0" smtClean="0">
                <a:latin typeface="Arabic Typesetting" pitchFamily="66" charset="-78"/>
                <a:cs typeface="Arabic Typesetting" pitchFamily="66" charset="-78"/>
              </a:rPr>
              <a:t>.</a:t>
            </a:r>
          </a:p>
          <a:p>
            <a:pPr lvl="0" algn="just" rtl="1"/>
            <a:r>
              <a:rPr lang="ar-SA" dirty="0" smtClean="0">
                <a:latin typeface="Arabic Typesetting" pitchFamily="66" charset="-78"/>
                <a:cs typeface="Arabic Typesetting" pitchFamily="66" charset="-78"/>
              </a:rPr>
              <a:t>فصل الأدوار بين الإدارة والرقابة</a:t>
            </a:r>
            <a:r>
              <a:rPr lang="fr-FR" dirty="0" smtClean="0">
                <a:latin typeface="Arabic Typesetting" pitchFamily="66" charset="-78"/>
                <a:cs typeface="Arabic Typesetting" pitchFamily="66" charset="-78"/>
              </a:rPr>
              <a:t>.</a:t>
            </a:r>
          </a:p>
          <a:p>
            <a:pPr lvl="0" algn="just" rtl="1"/>
            <a:r>
              <a:rPr lang="ar-SA" dirty="0" smtClean="0">
                <a:latin typeface="Arabic Typesetting" pitchFamily="66" charset="-78"/>
                <a:cs typeface="Arabic Typesetting" pitchFamily="66" charset="-78"/>
              </a:rPr>
              <a:t>تقليل تضارب المصالح</a:t>
            </a:r>
            <a:r>
              <a:rPr lang="fr-FR" dirty="0" smtClean="0">
                <a:latin typeface="Arabic Typesetting" pitchFamily="66" charset="-78"/>
                <a:cs typeface="Arabic Typesetting" pitchFamily="66" charset="-78"/>
              </a:rPr>
              <a:t>.</a:t>
            </a:r>
          </a:p>
          <a:p>
            <a:pPr algn="just" rtl="1">
              <a:buNone/>
            </a:pP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2"/>
          </p:nvPr>
        </p:nvSpPr>
        <p:spPr>
          <a:xfrm>
            <a:off x="4844901" y="500042"/>
            <a:ext cx="3886200" cy="5661525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 rtl="1">
              <a:buNone/>
            </a:pPr>
            <a:r>
              <a:rPr lang="ar-DZ" b="1" dirty="0" smtClean="0">
                <a:latin typeface="Arabic Typesetting" pitchFamily="66" charset="-78"/>
                <a:cs typeface="Arabic Typesetting" pitchFamily="66" charset="-78"/>
              </a:rPr>
              <a:t>3.</a:t>
            </a:r>
            <a:r>
              <a:rPr lang="ar-SA" b="1" dirty="0" smtClean="0">
                <a:latin typeface="Arabic Typesetting" pitchFamily="66" charset="-78"/>
                <a:cs typeface="Arabic Typesetting" pitchFamily="66" charset="-78"/>
              </a:rPr>
              <a:t>العدالة</a:t>
            </a:r>
            <a:r>
              <a:rPr lang="fr-FR" b="1" dirty="0" smtClean="0"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fr-FR" b="1" dirty="0" smtClean="0">
                <a:latin typeface="Arabic Typesetting" pitchFamily="66" charset="-78"/>
                <a:cs typeface="Arabic Typesetting" pitchFamily="66" charset="-78"/>
              </a:rPr>
              <a:t>(</a:t>
            </a:r>
            <a:r>
              <a:rPr lang="fr-FR" b="1" dirty="0" err="1" smtClean="0">
                <a:latin typeface="Arabic Typesetting" pitchFamily="66" charset="-78"/>
                <a:cs typeface="Arabic Typesetting" pitchFamily="66" charset="-78"/>
              </a:rPr>
              <a:t>Fairness</a:t>
            </a:r>
            <a:r>
              <a:rPr lang="fr-FR" b="1" dirty="0" smtClean="0">
                <a:latin typeface="Arabic Typesetting" pitchFamily="66" charset="-78"/>
                <a:cs typeface="Arabic Typesetting" pitchFamily="66" charset="-78"/>
              </a:rPr>
              <a:t>)</a:t>
            </a:r>
            <a:endParaRPr lang="fr-FR" dirty="0" smtClean="0">
              <a:latin typeface="Arabic Typesetting" pitchFamily="66" charset="-78"/>
              <a:cs typeface="Arabic Typesetting" pitchFamily="66" charset="-78"/>
            </a:endParaRPr>
          </a:p>
          <a:p>
            <a:pPr algn="just" rtl="1">
              <a:buNone/>
            </a:pPr>
            <a:r>
              <a:rPr lang="ar-DZ" dirty="0" smtClean="0">
                <a:latin typeface="Arabic Typesetting" pitchFamily="66" charset="-78"/>
                <a:cs typeface="Arabic Typesetting" pitchFamily="66" charset="-78"/>
              </a:rPr>
              <a:t>   </a:t>
            </a:r>
            <a:r>
              <a:rPr lang="ar-SA" dirty="0" smtClean="0">
                <a:latin typeface="Arabic Typesetting" pitchFamily="66" charset="-78"/>
                <a:cs typeface="Arabic Typesetting" pitchFamily="66" charset="-78"/>
              </a:rPr>
              <a:t>يتعلق </a:t>
            </a:r>
            <a:r>
              <a:rPr lang="ar-SA" dirty="0" smtClean="0">
                <a:latin typeface="Arabic Typesetting" pitchFamily="66" charset="-78"/>
                <a:cs typeface="Arabic Typesetting" pitchFamily="66" charset="-78"/>
              </a:rPr>
              <a:t>هذا المبدأ بضمان معاملة جميع </a:t>
            </a:r>
            <a:r>
              <a:rPr lang="ar-SA" dirty="0" smtClean="0">
                <a:latin typeface="Arabic Typesetting" pitchFamily="66" charset="-78"/>
                <a:cs typeface="Arabic Typesetting" pitchFamily="66" charset="-78"/>
              </a:rPr>
              <a:t>أصحاب</a:t>
            </a:r>
            <a:r>
              <a:rPr lang="ar-DZ" dirty="0" smtClean="0"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ar-SA" dirty="0" smtClean="0">
                <a:latin typeface="Arabic Typesetting" pitchFamily="66" charset="-78"/>
                <a:cs typeface="Arabic Typesetting" pitchFamily="66" charset="-78"/>
              </a:rPr>
              <a:t>المصلحة </a:t>
            </a:r>
            <a:r>
              <a:rPr lang="ar-SA" dirty="0" smtClean="0">
                <a:latin typeface="Arabic Typesetting" pitchFamily="66" charset="-78"/>
                <a:cs typeface="Arabic Typesetting" pitchFamily="66" charset="-78"/>
              </a:rPr>
              <a:t>بعدالة وبدون تمييز، لتحقيق العدالة يجب ما يلي</a:t>
            </a:r>
            <a:r>
              <a:rPr lang="fr-FR" dirty="0" smtClean="0">
                <a:latin typeface="Arabic Typesetting" pitchFamily="66" charset="-78"/>
                <a:cs typeface="Arabic Typesetting" pitchFamily="66" charset="-78"/>
              </a:rPr>
              <a:t>:</a:t>
            </a:r>
          </a:p>
          <a:p>
            <a:pPr lvl="0" algn="just" rtl="1"/>
            <a:r>
              <a:rPr lang="ar-SA" dirty="0" smtClean="0">
                <a:latin typeface="Arabic Typesetting" pitchFamily="66" charset="-78"/>
                <a:cs typeface="Arabic Typesetting" pitchFamily="66" charset="-78"/>
              </a:rPr>
              <a:t>احترام حقوق المساهمين وأصحاب المصالح</a:t>
            </a:r>
            <a:r>
              <a:rPr lang="fr-FR" dirty="0" smtClean="0">
                <a:latin typeface="Arabic Typesetting" pitchFamily="66" charset="-78"/>
                <a:cs typeface="Arabic Typesetting" pitchFamily="66" charset="-78"/>
              </a:rPr>
              <a:t>.</a:t>
            </a:r>
          </a:p>
          <a:p>
            <a:pPr lvl="0" algn="just" rtl="1"/>
            <a:r>
              <a:rPr lang="ar-SA" dirty="0" smtClean="0">
                <a:latin typeface="Arabic Typesetting" pitchFamily="66" charset="-78"/>
                <a:cs typeface="Arabic Typesetting" pitchFamily="66" charset="-78"/>
              </a:rPr>
              <a:t>تطبيق القوانين واللوائح بشكل عادل</a:t>
            </a:r>
            <a:r>
              <a:rPr lang="fr-FR" dirty="0" smtClean="0">
                <a:latin typeface="Arabic Typesetting" pitchFamily="66" charset="-78"/>
                <a:cs typeface="Arabic Typesetting" pitchFamily="66" charset="-78"/>
              </a:rPr>
              <a:t>.</a:t>
            </a:r>
          </a:p>
          <a:p>
            <a:pPr lvl="0" algn="just" rtl="1"/>
            <a:r>
              <a:rPr lang="ar-SA" dirty="0" smtClean="0">
                <a:latin typeface="Arabic Typesetting" pitchFamily="66" charset="-78"/>
                <a:cs typeface="Arabic Typesetting" pitchFamily="66" charset="-78"/>
              </a:rPr>
              <a:t>ضمان التوزيع العادل للمعلومات والموارد</a:t>
            </a:r>
            <a:r>
              <a:rPr lang="fr-FR" dirty="0" smtClean="0">
                <a:latin typeface="Arabic Typesetting" pitchFamily="66" charset="-78"/>
                <a:cs typeface="Arabic Typesetting" pitchFamily="66" charset="-78"/>
              </a:rPr>
              <a:t>.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609600" y="500042"/>
            <a:ext cx="3886200" cy="5661525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 rtl="1">
              <a:buNone/>
            </a:pPr>
            <a:r>
              <a:rPr lang="ar-DZ" b="1" dirty="0" smtClean="0">
                <a:latin typeface="Arabic Typesetting" pitchFamily="66" charset="-78"/>
                <a:cs typeface="Arabic Typesetting" pitchFamily="66" charset="-78"/>
              </a:rPr>
              <a:t>6.</a:t>
            </a:r>
            <a:r>
              <a:rPr lang="fr-FR" b="1" dirty="0" smtClean="0"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ar-SA" b="1" dirty="0" smtClean="0">
                <a:latin typeface="Arabic Typesetting" pitchFamily="66" charset="-78"/>
                <a:cs typeface="Arabic Typesetting" pitchFamily="66" charset="-78"/>
              </a:rPr>
              <a:t>الكفاءة والفعالية</a:t>
            </a:r>
            <a:r>
              <a:rPr lang="fr-FR" b="1" dirty="0" smtClean="0">
                <a:latin typeface="Arabic Typesetting" pitchFamily="66" charset="-78"/>
                <a:cs typeface="Arabic Typesetting" pitchFamily="66" charset="-78"/>
              </a:rPr>
              <a:t> </a:t>
            </a:r>
            <a:endParaRPr lang="ar-DZ" b="1" dirty="0" smtClean="0">
              <a:latin typeface="Arabic Typesetting" pitchFamily="66" charset="-78"/>
              <a:cs typeface="Arabic Typesetting" pitchFamily="66" charset="-78"/>
            </a:endParaRPr>
          </a:p>
          <a:p>
            <a:pPr algn="just" rtl="1">
              <a:buNone/>
            </a:pPr>
            <a:r>
              <a:rPr lang="fr-FR" b="1" dirty="0" smtClean="0">
                <a:latin typeface="Arabic Typesetting" pitchFamily="66" charset="-78"/>
                <a:cs typeface="Arabic Typesetting" pitchFamily="66" charset="-78"/>
              </a:rPr>
              <a:t>(</a:t>
            </a:r>
            <a:r>
              <a:rPr lang="fr-FR" b="1" dirty="0" err="1" smtClean="0">
                <a:latin typeface="Arabic Typesetting" pitchFamily="66" charset="-78"/>
                <a:cs typeface="Arabic Typesetting" pitchFamily="66" charset="-78"/>
              </a:rPr>
              <a:t>Efficiency</a:t>
            </a:r>
            <a:r>
              <a:rPr lang="fr-FR" b="1" dirty="0" smtClean="0">
                <a:latin typeface="Arabic Typesetting" pitchFamily="66" charset="-78"/>
                <a:cs typeface="Arabic Typesetting" pitchFamily="66" charset="-78"/>
              </a:rPr>
              <a:t> and </a:t>
            </a:r>
            <a:r>
              <a:rPr lang="fr-FR" b="1" dirty="0" err="1" smtClean="0">
                <a:latin typeface="Arabic Typesetting" pitchFamily="66" charset="-78"/>
                <a:cs typeface="Arabic Typesetting" pitchFamily="66" charset="-78"/>
              </a:rPr>
              <a:t>Effectiveness</a:t>
            </a:r>
            <a:r>
              <a:rPr lang="fr-FR" b="1" dirty="0" smtClean="0">
                <a:latin typeface="Arabic Typesetting" pitchFamily="66" charset="-78"/>
                <a:cs typeface="Arabic Typesetting" pitchFamily="66" charset="-78"/>
              </a:rPr>
              <a:t>)</a:t>
            </a:r>
            <a:endParaRPr lang="fr-FR" dirty="0" smtClean="0">
              <a:latin typeface="Arabic Typesetting" pitchFamily="66" charset="-78"/>
              <a:cs typeface="Arabic Typesetting" pitchFamily="66" charset="-78"/>
            </a:endParaRPr>
          </a:p>
          <a:p>
            <a:pPr algn="just" rtl="1"/>
            <a:r>
              <a:rPr lang="ar-SA" dirty="0" smtClean="0">
                <a:latin typeface="Arabic Typesetting" pitchFamily="66" charset="-78"/>
                <a:cs typeface="Arabic Typesetting" pitchFamily="66" charset="-78"/>
              </a:rPr>
              <a:t>يهدف هذا المبدأ إلى تحقيق أهداف المنظمة بأقل تكلفة ممكنة وبأعلى مستوى من الجودة ،ولتحقيق ذلك يجب </a:t>
            </a:r>
            <a:r>
              <a:rPr lang="fr-FR" dirty="0" smtClean="0">
                <a:latin typeface="Arabic Typesetting" pitchFamily="66" charset="-78"/>
                <a:cs typeface="Arabic Typesetting" pitchFamily="66" charset="-78"/>
              </a:rPr>
              <a:t>:</a:t>
            </a:r>
          </a:p>
          <a:p>
            <a:pPr lvl="0" algn="just" rtl="1"/>
            <a:r>
              <a:rPr lang="ar-SA" dirty="0" smtClean="0">
                <a:latin typeface="Arabic Typesetting" pitchFamily="66" charset="-78"/>
                <a:cs typeface="Arabic Typesetting" pitchFamily="66" charset="-78"/>
              </a:rPr>
              <a:t>تحسين العمليات الداخلية</a:t>
            </a:r>
            <a:r>
              <a:rPr lang="fr-FR" dirty="0" smtClean="0">
                <a:latin typeface="Arabic Typesetting" pitchFamily="66" charset="-78"/>
                <a:cs typeface="Arabic Typesetting" pitchFamily="66" charset="-78"/>
              </a:rPr>
              <a:t>.</a:t>
            </a:r>
          </a:p>
          <a:p>
            <a:pPr lvl="0" algn="just" rtl="1"/>
            <a:r>
              <a:rPr lang="ar-SA" dirty="0" smtClean="0">
                <a:latin typeface="Arabic Typesetting" pitchFamily="66" charset="-78"/>
                <a:cs typeface="Arabic Typesetting" pitchFamily="66" charset="-78"/>
              </a:rPr>
              <a:t>الاستثمار في التدريب والتطوير</a:t>
            </a:r>
            <a:r>
              <a:rPr lang="fr-FR" dirty="0" smtClean="0">
                <a:latin typeface="Arabic Typesetting" pitchFamily="66" charset="-78"/>
                <a:cs typeface="Arabic Typesetting" pitchFamily="66" charset="-78"/>
              </a:rPr>
              <a:t>.</a:t>
            </a:r>
          </a:p>
          <a:p>
            <a:pPr lvl="0" algn="just" rtl="1"/>
            <a:r>
              <a:rPr lang="ar-SA" dirty="0" smtClean="0">
                <a:latin typeface="Arabic Typesetting" pitchFamily="66" charset="-78"/>
                <a:cs typeface="Arabic Typesetting" pitchFamily="66" charset="-78"/>
              </a:rPr>
              <a:t>تطبيق أفضل الممارسات الإدارية</a:t>
            </a:r>
            <a:r>
              <a:rPr lang="fr-FR" dirty="0" smtClean="0">
                <a:latin typeface="Arabic Typesetting" pitchFamily="66" charset="-78"/>
                <a:cs typeface="Arabic Typesetting" pitchFamily="66" charset="-78"/>
              </a:rPr>
              <a:t>.</a:t>
            </a:r>
          </a:p>
          <a:p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2"/>
          </p:nvPr>
        </p:nvSpPr>
        <p:spPr>
          <a:xfrm>
            <a:off x="4844901" y="500042"/>
            <a:ext cx="3886200" cy="5661525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 rtl="1">
              <a:buNone/>
            </a:pPr>
            <a:r>
              <a:rPr lang="ar-DZ" b="1" dirty="0" smtClean="0">
                <a:latin typeface="Arabic Typesetting" pitchFamily="66" charset="-78"/>
                <a:cs typeface="Arabic Typesetting" pitchFamily="66" charset="-78"/>
              </a:rPr>
              <a:t>5. </a:t>
            </a:r>
            <a:r>
              <a:rPr lang="ar-SA" b="1" dirty="0" smtClean="0">
                <a:latin typeface="Arabic Typesetting" pitchFamily="66" charset="-78"/>
                <a:cs typeface="Arabic Typesetting" pitchFamily="66" charset="-78"/>
              </a:rPr>
              <a:t>المسؤولية الاجتماعية</a:t>
            </a:r>
            <a:endParaRPr lang="ar-DZ" b="1" dirty="0" smtClean="0">
              <a:latin typeface="Arabic Typesetting" pitchFamily="66" charset="-78"/>
              <a:cs typeface="Arabic Typesetting" pitchFamily="66" charset="-78"/>
            </a:endParaRPr>
          </a:p>
          <a:p>
            <a:pPr algn="just" rtl="1">
              <a:buNone/>
            </a:pPr>
            <a:r>
              <a:rPr lang="fr-FR" b="1" dirty="0" smtClean="0"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fr-FR" b="1" dirty="0" smtClean="0">
                <a:latin typeface="Arabic Typesetting" pitchFamily="66" charset="-78"/>
                <a:cs typeface="Arabic Typesetting" pitchFamily="66" charset="-78"/>
              </a:rPr>
              <a:t>(</a:t>
            </a:r>
            <a:r>
              <a:rPr lang="fr-FR" b="1" dirty="0" err="1" smtClean="0">
                <a:latin typeface="Arabic Typesetting" pitchFamily="66" charset="-78"/>
                <a:cs typeface="Arabic Typesetting" pitchFamily="66" charset="-78"/>
              </a:rPr>
              <a:t>Corporate</a:t>
            </a:r>
            <a:r>
              <a:rPr lang="fr-FR" b="1" dirty="0" smtClean="0">
                <a:latin typeface="Arabic Typesetting" pitchFamily="66" charset="-78"/>
                <a:cs typeface="Arabic Typesetting" pitchFamily="66" charset="-78"/>
              </a:rPr>
              <a:t> Social </a:t>
            </a:r>
            <a:r>
              <a:rPr lang="fr-FR" b="1" dirty="0" err="1" smtClean="0">
                <a:latin typeface="Arabic Typesetting" pitchFamily="66" charset="-78"/>
                <a:cs typeface="Arabic Typesetting" pitchFamily="66" charset="-78"/>
              </a:rPr>
              <a:t>Responsibility</a:t>
            </a:r>
            <a:r>
              <a:rPr lang="fr-FR" b="1" dirty="0" smtClean="0">
                <a:latin typeface="Arabic Typesetting" pitchFamily="66" charset="-78"/>
                <a:cs typeface="Arabic Typesetting" pitchFamily="66" charset="-78"/>
              </a:rPr>
              <a:t>)</a:t>
            </a:r>
            <a:endParaRPr lang="fr-FR" dirty="0" smtClean="0">
              <a:latin typeface="Arabic Typesetting" pitchFamily="66" charset="-78"/>
              <a:cs typeface="Arabic Typesetting" pitchFamily="66" charset="-78"/>
            </a:endParaRPr>
          </a:p>
          <a:p>
            <a:pPr algn="just" rtl="1">
              <a:buNone/>
            </a:pPr>
            <a:r>
              <a:rPr lang="ar-DZ" dirty="0" smtClean="0">
                <a:latin typeface="Arabic Typesetting" pitchFamily="66" charset="-78"/>
                <a:cs typeface="Arabic Typesetting" pitchFamily="66" charset="-78"/>
              </a:rPr>
              <a:t>      </a:t>
            </a:r>
            <a:r>
              <a:rPr lang="ar-SA" dirty="0" smtClean="0">
                <a:latin typeface="Arabic Typesetting" pitchFamily="66" charset="-78"/>
                <a:cs typeface="Arabic Typesetting" pitchFamily="66" charset="-78"/>
              </a:rPr>
              <a:t>تتعلق </a:t>
            </a:r>
            <a:r>
              <a:rPr lang="ar-SA" dirty="0" smtClean="0">
                <a:latin typeface="Arabic Typesetting" pitchFamily="66" charset="-78"/>
                <a:cs typeface="Arabic Typesetting" pitchFamily="66" charset="-78"/>
              </a:rPr>
              <a:t>المسؤولية الاجتماعية بالتزام المنظمة تجاه المجتمع والبيئة ،ويشمل هذا</a:t>
            </a:r>
            <a:r>
              <a:rPr lang="fr-FR" dirty="0" smtClean="0">
                <a:latin typeface="Arabic Typesetting" pitchFamily="66" charset="-78"/>
                <a:cs typeface="Arabic Typesetting" pitchFamily="66" charset="-78"/>
              </a:rPr>
              <a:t>:</a:t>
            </a:r>
          </a:p>
          <a:p>
            <a:pPr lvl="0" algn="just" rtl="1"/>
            <a:r>
              <a:rPr lang="ar-SA" dirty="0" smtClean="0">
                <a:latin typeface="Arabic Typesetting" pitchFamily="66" charset="-78"/>
                <a:cs typeface="Arabic Typesetting" pitchFamily="66" charset="-78"/>
              </a:rPr>
              <a:t>دعم مشاريع التنمية المجتمعية</a:t>
            </a:r>
            <a:r>
              <a:rPr lang="fr-FR" dirty="0" smtClean="0">
                <a:latin typeface="Arabic Typesetting" pitchFamily="66" charset="-78"/>
                <a:cs typeface="Arabic Typesetting" pitchFamily="66" charset="-78"/>
              </a:rPr>
              <a:t>.</a:t>
            </a:r>
          </a:p>
          <a:p>
            <a:pPr lvl="0" algn="just" rtl="1"/>
            <a:r>
              <a:rPr lang="ar-SA" dirty="0" smtClean="0">
                <a:latin typeface="Arabic Typesetting" pitchFamily="66" charset="-78"/>
                <a:cs typeface="Arabic Typesetting" pitchFamily="66" charset="-78"/>
              </a:rPr>
              <a:t>الالتزام بممارسات بيئية مستدامة</a:t>
            </a:r>
            <a:r>
              <a:rPr lang="fr-FR" dirty="0" smtClean="0">
                <a:latin typeface="Arabic Typesetting" pitchFamily="66" charset="-78"/>
                <a:cs typeface="Arabic Typesetting" pitchFamily="66" charset="-78"/>
              </a:rPr>
              <a:t>.</a:t>
            </a:r>
          </a:p>
          <a:p>
            <a:pPr lvl="0" algn="just" rtl="1"/>
            <a:r>
              <a:rPr lang="ar-SA" dirty="0" smtClean="0">
                <a:latin typeface="Arabic Typesetting" pitchFamily="66" charset="-78"/>
                <a:cs typeface="Arabic Typesetting" pitchFamily="66" charset="-78"/>
              </a:rPr>
              <a:t>احترام القيم الثقافية والاجتماعية للمجتمع</a:t>
            </a:r>
            <a:r>
              <a:rPr lang="fr-FR" dirty="0" smtClean="0">
                <a:latin typeface="Arabic Typesetting" pitchFamily="66" charset="-78"/>
                <a:cs typeface="Arabic Typesetting" pitchFamily="66" charset="-78"/>
              </a:rPr>
              <a:t>.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609600" y="500042"/>
            <a:ext cx="3886200" cy="5661525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 rtl="1">
              <a:buNone/>
            </a:pPr>
            <a:r>
              <a:rPr lang="ar-DZ" b="1" dirty="0" smtClean="0">
                <a:latin typeface="Arabic Typesetting" pitchFamily="66" charset="-78"/>
                <a:cs typeface="Arabic Typesetting" pitchFamily="66" charset="-78"/>
              </a:rPr>
              <a:t>8.</a:t>
            </a:r>
            <a:r>
              <a:rPr lang="ar-SA" b="1" dirty="0" smtClean="0">
                <a:latin typeface="Arabic Typesetting" pitchFamily="66" charset="-78"/>
                <a:cs typeface="Arabic Typesetting" pitchFamily="66" charset="-78"/>
              </a:rPr>
              <a:t>احترام </a:t>
            </a:r>
            <a:r>
              <a:rPr lang="ar-SA" b="1" dirty="0" smtClean="0">
                <a:latin typeface="Arabic Typesetting" pitchFamily="66" charset="-78"/>
                <a:cs typeface="Arabic Typesetting" pitchFamily="66" charset="-78"/>
              </a:rPr>
              <a:t>حقوق أصحاب </a:t>
            </a:r>
            <a:r>
              <a:rPr lang="ar-SA" b="1" dirty="0" smtClean="0">
                <a:latin typeface="Arabic Typesetting" pitchFamily="66" charset="-78"/>
                <a:cs typeface="Arabic Typesetting" pitchFamily="66" charset="-78"/>
              </a:rPr>
              <a:t>المصلحة</a:t>
            </a:r>
            <a:endParaRPr lang="ar-DZ" b="1" dirty="0" smtClean="0">
              <a:latin typeface="Arabic Typesetting" pitchFamily="66" charset="-78"/>
              <a:cs typeface="Arabic Typesetting" pitchFamily="66" charset="-78"/>
            </a:endParaRPr>
          </a:p>
          <a:p>
            <a:pPr algn="just" rtl="1">
              <a:buNone/>
            </a:pPr>
            <a:r>
              <a:rPr lang="fr-FR" b="1" dirty="0" smtClean="0"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fr-FR" b="1" dirty="0" smtClean="0">
                <a:latin typeface="Arabic Typesetting" pitchFamily="66" charset="-78"/>
                <a:cs typeface="Arabic Typesetting" pitchFamily="66" charset="-78"/>
              </a:rPr>
              <a:t>(</a:t>
            </a:r>
            <a:r>
              <a:rPr lang="fr-FR" b="1" dirty="0" err="1" smtClean="0">
                <a:latin typeface="Arabic Typesetting" pitchFamily="66" charset="-78"/>
                <a:cs typeface="Arabic Typesetting" pitchFamily="66" charset="-78"/>
              </a:rPr>
              <a:t>Stakeholder</a:t>
            </a:r>
            <a:r>
              <a:rPr lang="fr-FR" b="1" dirty="0" smtClean="0"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fr-FR" b="1" dirty="0" err="1" smtClean="0">
                <a:latin typeface="Arabic Typesetting" pitchFamily="66" charset="-78"/>
                <a:cs typeface="Arabic Typesetting" pitchFamily="66" charset="-78"/>
              </a:rPr>
              <a:t>Rights</a:t>
            </a:r>
            <a:r>
              <a:rPr lang="fr-FR" b="1" dirty="0" smtClean="0">
                <a:latin typeface="Arabic Typesetting" pitchFamily="66" charset="-78"/>
                <a:cs typeface="Arabic Typesetting" pitchFamily="66" charset="-78"/>
              </a:rPr>
              <a:t>)</a:t>
            </a:r>
            <a:endParaRPr lang="fr-FR" dirty="0" smtClean="0">
              <a:latin typeface="Arabic Typesetting" pitchFamily="66" charset="-78"/>
              <a:cs typeface="Arabic Typesetting" pitchFamily="66" charset="-78"/>
            </a:endParaRPr>
          </a:p>
          <a:p>
            <a:pPr algn="just" rtl="1">
              <a:buNone/>
            </a:pPr>
            <a:r>
              <a:rPr lang="ar-SA" dirty="0" smtClean="0">
                <a:latin typeface="Arabic Typesetting" pitchFamily="66" charset="-78"/>
                <a:cs typeface="Arabic Typesetting" pitchFamily="66" charset="-78"/>
              </a:rPr>
              <a:t>يتعلق هذا المبدأ بضمان حماية حقوق جميع الأطراف ذات العلاقة بالمنظمة،و لتحقيق ذلك</a:t>
            </a:r>
            <a:r>
              <a:rPr lang="fr-FR" dirty="0" smtClean="0">
                <a:latin typeface="Arabic Typesetting" pitchFamily="66" charset="-78"/>
                <a:cs typeface="Arabic Typesetting" pitchFamily="66" charset="-78"/>
              </a:rPr>
              <a:t>:</a:t>
            </a:r>
            <a:r>
              <a:rPr lang="ar-DZ" dirty="0" smtClean="0">
                <a:latin typeface="Arabic Typesetting" pitchFamily="66" charset="-78"/>
                <a:cs typeface="Arabic Typesetting" pitchFamily="66" charset="-78"/>
              </a:rPr>
              <a:t> يجب</a:t>
            </a:r>
            <a:endParaRPr lang="fr-FR" dirty="0" smtClean="0">
              <a:latin typeface="Arabic Typesetting" pitchFamily="66" charset="-78"/>
              <a:cs typeface="Arabic Typesetting" pitchFamily="66" charset="-78"/>
            </a:endParaRPr>
          </a:p>
          <a:p>
            <a:pPr lvl="0" algn="just" rtl="1"/>
            <a:r>
              <a:rPr lang="ar-SA" dirty="0" smtClean="0">
                <a:latin typeface="Arabic Typesetting" pitchFamily="66" charset="-78"/>
                <a:cs typeface="Arabic Typesetting" pitchFamily="66" charset="-78"/>
              </a:rPr>
              <a:t>إشراك أصحاب المصلحة في عملية صنع القرار</a:t>
            </a:r>
            <a:r>
              <a:rPr lang="fr-FR" dirty="0" smtClean="0">
                <a:latin typeface="Arabic Typesetting" pitchFamily="66" charset="-78"/>
                <a:cs typeface="Arabic Typesetting" pitchFamily="66" charset="-78"/>
              </a:rPr>
              <a:t>.</a:t>
            </a:r>
          </a:p>
          <a:p>
            <a:pPr lvl="0" algn="just" rtl="1"/>
            <a:r>
              <a:rPr lang="ar-SA" dirty="0" smtClean="0">
                <a:latin typeface="Arabic Typesetting" pitchFamily="66" charset="-78"/>
                <a:cs typeface="Arabic Typesetting" pitchFamily="66" charset="-78"/>
              </a:rPr>
              <a:t>ضمان حماية حقوق الملكية الفكرية</a:t>
            </a:r>
            <a:r>
              <a:rPr lang="fr-FR" dirty="0" smtClean="0">
                <a:latin typeface="Arabic Typesetting" pitchFamily="66" charset="-78"/>
                <a:cs typeface="Arabic Typesetting" pitchFamily="66" charset="-78"/>
              </a:rPr>
              <a:t>.</a:t>
            </a:r>
          </a:p>
          <a:p>
            <a:pPr lvl="0" algn="just" rtl="1"/>
            <a:r>
              <a:rPr lang="ar-SA" dirty="0" smtClean="0">
                <a:latin typeface="Arabic Typesetting" pitchFamily="66" charset="-78"/>
                <a:cs typeface="Arabic Typesetting" pitchFamily="66" charset="-78"/>
              </a:rPr>
              <a:t>توفير بيئة عمل آمنة وعادلة</a:t>
            </a:r>
            <a:r>
              <a:rPr lang="fr-FR" dirty="0" smtClean="0">
                <a:latin typeface="Arabic Typesetting" pitchFamily="66" charset="-78"/>
                <a:cs typeface="Arabic Typesetting" pitchFamily="66" charset="-78"/>
              </a:rPr>
              <a:t>.</a:t>
            </a:r>
          </a:p>
          <a:p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2"/>
          </p:nvPr>
        </p:nvSpPr>
        <p:spPr>
          <a:xfrm>
            <a:off x="4844901" y="500042"/>
            <a:ext cx="3886200" cy="5661525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 rtl="1">
              <a:buNone/>
            </a:pPr>
            <a:r>
              <a:rPr lang="ar-DZ" b="1" dirty="0" smtClean="0"/>
              <a:t>7.</a:t>
            </a:r>
            <a:r>
              <a:rPr lang="fr-FR" b="1" dirty="0" smtClean="0"/>
              <a:t> </a:t>
            </a:r>
            <a:r>
              <a:rPr lang="ar-SA" b="1" dirty="0" smtClean="0">
                <a:latin typeface="Arabic Typesetting" pitchFamily="66" charset="-78"/>
                <a:cs typeface="Arabic Typesetting" pitchFamily="66" charset="-78"/>
              </a:rPr>
              <a:t>إدارة المخاطر</a:t>
            </a:r>
            <a:r>
              <a:rPr lang="fr-FR" b="1" dirty="0" smtClean="0">
                <a:latin typeface="Arabic Typesetting" pitchFamily="66" charset="-78"/>
                <a:cs typeface="Arabic Typesetting" pitchFamily="66" charset="-78"/>
              </a:rPr>
              <a:t> (</a:t>
            </a:r>
            <a:r>
              <a:rPr lang="fr-FR" b="1" dirty="0" err="1" smtClean="0">
                <a:latin typeface="Arabic Typesetting" pitchFamily="66" charset="-78"/>
                <a:cs typeface="Arabic Typesetting" pitchFamily="66" charset="-78"/>
              </a:rPr>
              <a:t>Risk</a:t>
            </a:r>
            <a:r>
              <a:rPr lang="fr-FR" b="1" dirty="0" smtClean="0">
                <a:latin typeface="Arabic Typesetting" pitchFamily="66" charset="-78"/>
                <a:cs typeface="Arabic Typesetting" pitchFamily="66" charset="-78"/>
              </a:rPr>
              <a:t> Management)</a:t>
            </a:r>
            <a:endParaRPr lang="fr-FR" dirty="0" smtClean="0">
              <a:latin typeface="Arabic Typesetting" pitchFamily="66" charset="-78"/>
              <a:cs typeface="Arabic Typesetting" pitchFamily="66" charset="-78"/>
            </a:endParaRPr>
          </a:p>
          <a:p>
            <a:pPr algn="just" rtl="1">
              <a:buNone/>
            </a:pPr>
            <a:r>
              <a:rPr lang="ar-SA" dirty="0" smtClean="0">
                <a:latin typeface="Arabic Typesetting" pitchFamily="66" charset="-78"/>
                <a:cs typeface="Arabic Typesetting" pitchFamily="66" charset="-78"/>
              </a:rPr>
              <a:t>تعني إدارة المخاطر تحديد وتقييم وإدارة المخاطر التي قد تواجه المنظمة </a:t>
            </a:r>
            <a:r>
              <a:rPr lang="ar-DZ" dirty="0" smtClean="0">
                <a:latin typeface="Arabic Typesetting" pitchFamily="66" charset="-78"/>
                <a:cs typeface="Arabic Typesetting" pitchFamily="66" charset="-78"/>
              </a:rPr>
              <a:t>،و</a:t>
            </a:r>
            <a:r>
              <a:rPr lang="ar-SA" dirty="0" smtClean="0">
                <a:latin typeface="Arabic Typesetting" pitchFamily="66" charset="-78"/>
                <a:cs typeface="Arabic Typesetting" pitchFamily="66" charset="-78"/>
              </a:rPr>
              <a:t>لتحقيق هذا المبدأ يجب </a:t>
            </a:r>
            <a:r>
              <a:rPr lang="fr-FR" dirty="0" smtClean="0">
                <a:latin typeface="Arabic Typesetting" pitchFamily="66" charset="-78"/>
                <a:cs typeface="Arabic Typesetting" pitchFamily="66" charset="-78"/>
              </a:rPr>
              <a:t>:</a:t>
            </a:r>
          </a:p>
          <a:p>
            <a:pPr lvl="0" algn="just" rtl="1"/>
            <a:r>
              <a:rPr lang="ar-SA" dirty="0" smtClean="0">
                <a:latin typeface="Arabic Typesetting" pitchFamily="66" charset="-78"/>
                <a:cs typeface="Arabic Typesetting" pitchFamily="66" charset="-78"/>
              </a:rPr>
              <a:t>وضع خطط للتعامل مع المخاطر</a:t>
            </a:r>
            <a:r>
              <a:rPr lang="fr-FR" dirty="0" smtClean="0">
                <a:latin typeface="Arabic Typesetting" pitchFamily="66" charset="-78"/>
                <a:cs typeface="Arabic Typesetting" pitchFamily="66" charset="-78"/>
              </a:rPr>
              <a:t>.</a:t>
            </a:r>
          </a:p>
          <a:p>
            <a:pPr lvl="0" algn="just" rtl="1"/>
            <a:r>
              <a:rPr lang="ar-SA" dirty="0" smtClean="0">
                <a:latin typeface="Arabic Typesetting" pitchFamily="66" charset="-78"/>
                <a:cs typeface="Arabic Typesetting" pitchFamily="66" charset="-78"/>
              </a:rPr>
              <a:t>تحليل البيئة الداخلية والخارجية باستمرار</a:t>
            </a:r>
            <a:r>
              <a:rPr lang="fr-FR" dirty="0" smtClean="0">
                <a:latin typeface="Arabic Typesetting" pitchFamily="66" charset="-78"/>
                <a:cs typeface="Arabic Typesetting" pitchFamily="66" charset="-78"/>
              </a:rPr>
              <a:t>.</a:t>
            </a:r>
          </a:p>
          <a:p>
            <a:pPr lvl="0" algn="just" rtl="1"/>
            <a:r>
              <a:rPr lang="ar-SA" dirty="0" smtClean="0">
                <a:latin typeface="Arabic Typesetting" pitchFamily="66" charset="-78"/>
                <a:cs typeface="Arabic Typesetting" pitchFamily="66" charset="-78"/>
              </a:rPr>
              <a:t>استخدام أدوات وتقنيات متطورة لتقييم المخاطر</a:t>
            </a:r>
            <a:r>
              <a:rPr lang="fr-FR" dirty="0" smtClean="0">
                <a:latin typeface="Arabic Typesetting" pitchFamily="66" charset="-78"/>
                <a:cs typeface="Arabic Typesetting" pitchFamily="66" charset="-78"/>
              </a:rPr>
              <a:t>.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contenu 5"/>
          <p:cNvSpPr>
            <a:spLocks noGrp="1"/>
          </p:cNvSpPr>
          <p:nvPr>
            <p:ph sz="quarter" idx="1"/>
          </p:nvPr>
        </p:nvSpPr>
        <p:spPr>
          <a:xfrm>
            <a:off x="285720" y="428604"/>
            <a:ext cx="3886200" cy="5804401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 rtl="1">
              <a:buNone/>
            </a:pPr>
            <a:r>
              <a:rPr lang="ar-DZ" b="1" dirty="0" smtClean="0">
                <a:latin typeface="Arabic Typesetting" pitchFamily="66" charset="-78"/>
                <a:cs typeface="Arabic Typesetting" pitchFamily="66" charset="-78"/>
              </a:rPr>
              <a:t>10.</a:t>
            </a:r>
            <a:r>
              <a:rPr lang="fr-FR" b="1" dirty="0" smtClean="0"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ar-SA" b="1" dirty="0" smtClean="0">
                <a:latin typeface="Arabic Typesetting" pitchFamily="66" charset="-78"/>
                <a:cs typeface="Arabic Typesetting" pitchFamily="66" charset="-78"/>
              </a:rPr>
              <a:t>الابتكار والتحسين المستمر</a:t>
            </a:r>
            <a:r>
              <a:rPr lang="fr-FR" b="1" dirty="0" smtClean="0">
                <a:latin typeface="Arabic Typesetting" pitchFamily="66" charset="-78"/>
                <a:cs typeface="Arabic Typesetting" pitchFamily="66" charset="-78"/>
              </a:rPr>
              <a:t> (Innovation and </a:t>
            </a:r>
            <a:r>
              <a:rPr lang="fr-FR" b="1" dirty="0" err="1" smtClean="0">
                <a:latin typeface="Arabic Typesetting" pitchFamily="66" charset="-78"/>
                <a:cs typeface="Arabic Typesetting" pitchFamily="66" charset="-78"/>
              </a:rPr>
              <a:t>Continuous</a:t>
            </a:r>
            <a:r>
              <a:rPr lang="fr-FR" b="1" dirty="0" smtClean="0"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fr-FR" b="1" dirty="0" err="1" smtClean="0">
                <a:latin typeface="Arabic Typesetting" pitchFamily="66" charset="-78"/>
                <a:cs typeface="Arabic Typesetting" pitchFamily="66" charset="-78"/>
              </a:rPr>
              <a:t>Improvement</a:t>
            </a:r>
            <a:r>
              <a:rPr lang="fr-FR" b="1" dirty="0" smtClean="0">
                <a:latin typeface="Arabic Typesetting" pitchFamily="66" charset="-78"/>
                <a:cs typeface="Arabic Typesetting" pitchFamily="66" charset="-78"/>
              </a:rPr>
              <a:t>)</a:t>
            </a:r>
            <a:endParaRPr lang="fr-FR" dirty="0" smtClean="0">
              <a:latin typeface="Arabic Typesetting" pitchFamily="66" charset="-78"/>
              <a:cs typeface="Arabic Typesetting" pitchFamily="66" charset="-78"/>
            </a:endParaRPr>
          </a:p>
          <a:p>
            <a:pPr algn="just" rtl="1">
              <a:buNone/>
            </a:pPr>
            <a:r>
              <a:rPr lang="ar-SA" dirty="0" smtClean="0">
                <a:latin typeface="Arabic Typesetting" pitchFamily="66" charset="-78"/>
                <a:cs typeface="Arabic Typesetting" pitchFamily="66" charset="-78"/>
              </a:rPr>
              <a:t>يهدف هذا المبدأ إلى تشجيع الابتكار وتطوير العمليات والخدمات بشكل </a:t>
            </a:r>
            <a:r>
              <a:rPr lang="ar-SA" dirty="0" smtClean="0">
                <a:latin typeface="Arabic Typesetting" pitchFamily="66" charset="-78"/>
                <a:cs typeface="Arabic Typesetting" pitchFamily="66" charset="-78"/>
              </a:rPr>
              <a:t>مستمر</a:t>
            </a:r>
            <a:r>
              <a:rPr lang="ar-DZ" dirty="0" smtClean="0">
                <a:latin typeface="Arabic Typesetting" pitchFamily="66" charset="-78"/>
                <a:cs typeface="Arabic Typesetting" pitchFamily="66" charset="-78"/>
              </a:rPr>
              <a:t>،و</a:t>
            </a:r>
            <a:r>
              <a:rPr lang="ar-SA" dirty="0" smtClean="0"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ar-SA" dirty="0" smtClean="0">
                <a:latin typeface="Arabic Typesetting" pitchFamily="66" charset="-78"/>
                <a:cs typeface="Arabic Typesetting" pitchFamily="66" charset="-78"/>
              </a:rPr>
              <a:t>لتحقيق ذلك</a:t>
            </a:r>
            <a:r>
              <a:rPr lang="fr-FR" dirty="0" smtClean="0">
                <a:latin typeface="Arabic Typesetting" pitchFamily="66" charset="-78"/>
                <a:cs typeface="Arabic Typesetting" pitchFamily="66" charset="-78"/>
              </a:rPr>
              <a:t>:</a:t>
            </a:r>
          </a:p>
          <a:p>
            <a:pPr lvl="0" algn="just" rtl="1"/>
            <a:r>
              <a:rPr lang="ar-SA" dirty="0" smtClean="0">
                <a:latin typeface="Arabic Typesetting" pitchFamily="66" charset="-78"/>
                <a:cs typeface="Arabic Typesetting" pitchFamily="66" charset="-78"/>
              </a:rPr>
              <a:t>تعزيز ثقافة الإبداع داخل المنظمة</a:t>
            </a:r>
            <a:r>
              <a:rPr lang="fr-FR" dirty="0" smtClean="0">
                <a:latin typeface="Arabic Typesetting" pitchFamily="66" charset="-78"/>
                <a:cs typeface="Arabic Typesetting" pitchFamily="66" charset="-78"/>
              </a:rPr>
              <a:t>.</a:t>
            </a:r>
          </a:p>
          <a:p>
            <a:pPr lvl="0" algn="just" rtl="1"/>
            <a:r>
              <a:rPr lang="ar-SA" dirty="0" smtClean="0">
                <a:latin typeface="Arabic Typesetting" pitchFamily="66" charset="-78"/>
                <a:cs typeface="Arabic Typesetting" pitchFamily="66" charset="-78"/>
              </a:rPr>
              <a:t>الاستثمار في البحث والتطوير</a:t>
            </a:r>
            <a:r>
              <a:rPr lang="fr-FR" dirty="0" smtClean="0">
                <a:latin typeface="Arabic Typesetting" pitchFamily="66" charset="-78"/>
                <a:cs typeface="Arabic Typesetting" pitchFamily="66" charset="-78"/>
              </a:rPr>
              <a:t>.</a:t>
            </a:r>
          </a:p>
          <a:p>
            <a:pPr lvl="0" algn="just" rtl="1"/>
            <a:r>
              <a:rPr lang="ar-SA" dirty="0" smtClean="0">
                <a:latin typeface="Arabic Typesetting" pitchFamily="66" charset="-78"/>
                <a:cs typeface="Arabic Typesetting" pitchFamily="66" charset="-78"/>
              </a:rPr>
              <a:t>تبني التكنولوجيا الحديثة لتحسين الأداء</a:t>
            </a:r>
            <a:r>
              <a:rPr lang="fr-FR" dirty="0" smtClean="0">
                <a:latin typeface="Arabic Typesetting" pitchFamily="66" charset="-78"/>
                <a:cs typeface="Arabic Typesetting" pitchFamily="66" charset="-78"/>
              </a:rPr>
              <a:t>.</a:t>
            </a:r>
          </a:p>
          <a:p>
            <a:endParaRPr lang="fr-FR" dirty="0"/>
          </a:p>
        </p:txBody>
      </p:sp>
      <p:sp>
        <p:nvSpPr>
          <p:cNvPr id="7" name="Espace réservé du contenu 6"/>
          <p:cNvSpPr>
            <a:spLocks noGrp="1"/>
          </p:cNvSpPr>
          <p:nvPr>
            <p:ph sz="quarter" idx="2"/>
          </p:nvPr>
        </p:nvSpPr>
        <p:spPr>
          <a:xfrm>
            <a:off x="4429124" y="428604"/>
            <a:ext cx="4572032" cy="5732963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 rtl="1">
              <a:buNone/>
            </a:pPr>
            <a:r>
              <a:rPr lang="ar-DZ" b="1" dirty="0" smtClean="0">
                <a:latin typeface="Arabic Typesetting" pitchFamily="66" charset="-78"/>
                <a:cs typeface="Arabic Typesetting" pitchFamily="66" charset="-78"/>
              </a:rPr>
              <a:t>9.</a:t>
            </a:r>
            <a:r>
              <a:rPr lang="ar-SA" b="1" dirty="0" smtClean="0">
                <a:latin typeface="Arabic Typesetting" pitchFamily="66" charset="-78"/>
                <a:cs typeface="Arabic Typesetting" pitchFamily="66" charset="-78"/>
              </a:rPr>
              <a:t>الالتزام </a:t>
            </a:r>
            <a:r>
              <a:rPr lang="ar-SA" b="1" dirty="0" smtClean="0">
                <a:latin typeface="Arabic Typesetting" pitchFamily="66" charset="-78"/>
                <a:cs typeface="Arabic Typesetting" pitchFamily="66" charset="-78"/>
              </a:rPr>
              <a:t>بالقوانين واللوائح</a:t>
            </a:r>
            <a:r>
              <a:rPr lang="fr-FR" b="1" dirty="0" smtClean="0">
                <a:latin typeface="Arabic Typesetting" pitchFamily="66" charset="-78"/>
                <a:cs typeface="Arabic Typesetting" pitchFamily="66" charset="-78"/>
              </a:rPr>
              <a:t> </a:t>
            </a:r>
            <a:endParaRPr lang="ar-DZ" b="1" dirty="0" smtClean="0">
              <a:latin typeface="Arabic Typesetting" pitchFamily="66" charset="-78"/>
              <a:cs typeface="Arabic Typesetting" pitchFamily="66" charset="-78"/>
            </a:endParaRPr>
          </a:p>
          <a:p>
            <a:pPr algn="just">
              <a:buNone/>
            </a:pPr>
            <a:r>
              <a:rPr lang="fr-FR" b="1" dirty="0" smtClean="0">
                <a:latin typeface="Arabic Typesetting" pitchFamily="66" charset="-78"/>
                <a:cs typeface="Arabic Typesetting" pitchFamily="66" charset="-78"/>
              </a:rPr>
              <a:t>(</a:t>
            </a:r>
            <a:r>
              <a:rPr lang="fr-FR" b="1" dirty="0" err="1" smtClean="0">
                <a:latin typeface="Arabic Typesetting" pitchFamily="66" charset="-78"/>
                <a:cs typeface="Arabic Typesetting" pitchFamily="66" charset="-78"/>
              </a:rPr>
              <a:t>Compliance</a:t>
            </a:r>
            <a:r>
              <a:rPr lang="fr-FR" b="1" dirty="0" smtClean="0"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fr-FR" b="1" dirty="0" err="1" smtClean="0">
                <a:latin typeface="Arabic Typesetting" pitchFamily="66" charset="-78"/>
                <a:cs typeface="Arabic Typesetting" pitchFamily="66" charset="-78"/>
              </a:rPr>
              <a:t>with</a:t>
            </a:r>
            <a:r>
              <a:rPr lang="fr-FR" b="1" dirty="0" smtClean="0"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fr-FR" b="1" dirty="0" err="1" smtClean="0">
                <a:latin typeface="Arabic Typesetting" pitchFamily="66" charset="-78"/>
                <a:cs typeface="Arabic Typesetting" pitchFamily="66" charset="-78"/>
              </a:rPr>
              <a:t>laws</a:t>
            </a:r>
            <a:r>
              <a:rPr lang="fr-FR" b="1" dirty="0" smtClean="0">
                <a:latin typeface="Arabic Typesetting" pitchFamily="66" charset="-78"/>
                <a:cs typeface="Arabic Typesetting" pitchFamily="66" charset="-78"/>
              </a:rPr>
              <a:t> and </a:t>
            </a:r>
            <a:r>
              <a:rPr lang="fr-FR" b="1" dirty="0" err="1" smtClean="0">
                <a:latin typeface="Arabic Typesetting" pitchFamily="66" charset="-78"/>
                <a:cs typeface="Arabic Typesetting" pitchFamily="66" charset="-78"/>
              </a:rPr>
              <a:t>regulations</a:t>
            </a:r>
            <a:r>
              <a:rPr lang="fr-FR" b="1" dirty="0" smtClean="0">
                <a:latin typeface="Arabic Typesetting" pitchFamily="66" charset="-78"/>
                <a:cs typeface="Arabic Typesetting" pitchFamily="66" charset="-78"/>
              </a:rPr>
              <a:t>)</a:t>
            </a:r>
            <a:endParaRPr lang="fr-FR" dirty="0" smtClean="0">
              <a:latin typeface="Arabic Typesetting" pitchFamily="66" charset="-78"/>
              <a:cs typeface="Arabic Typesetting" pitchFamily="66" charset="-78"/>
            </a:endParaRPr>
          </a:p>
          <a:p>
            <a:pPr algn="just" rtl="1">
              <a:buNone/>
            </a:pPr>
            <a:r>
              <a:rPr lang="ar-SA" dirty="0" smtClean="0">
                <a:latin typeface="Arabic Typesetting" pitchFamily="66" charset="-78"/>
                <a:cs typeface="Arabic Typesetting" pitchFamily="66" charset="-78"/>
              </a:rPr>
              <a:t>يشير هذا المبدأ إلى ضرورة التزام المنظمة بجميع القوانين واللوائح ذات الصلة. يشمل ذلك</a:t>
            </a:r>
            <a:r>
              <a:rPr lang="fr-FR" dirty="0" smtClean="0">
                <a:latin typeface="Arabic Typesetting" pitchFamily="66" charset="-78"/>
                <a:cs typeface="Arabic Typesetting" pitchFamily="66" charset="-78"/>
              </a:rPr>
              <a:t>:</a:t>
            </a:r>
          </a:p>
          <a:p>
            <a:pPr lvl="0" algn="just" rtl="1"/>
            <a:r>
              <a:rPr lang="ar-SA" dirty="0" smtClean="0">
                <a:latin typeface="Arabic Typesetting" pitchFamily="66" charset="-78"/>
                <a:cs typeface="Arabic Typesetting" pitchFamily="66" charset="-78"/>
              </a:rPr>
              <a:t>احترام التشريعات المحلية والدولية</a:t>
            </a:r>
            <a:r>
              <a:rPr lang="fr-FR" dirty="0" smtClean="0">
                <a:latin typeface="Arabic Typesetting" pitchFamily="66" charset="-78"/>
                <a:cs typeface="Arabic Typesetting" pitchFamily="66" charset="-78"/>
              </a:rPr>
              <a:t>.</a:t>
            </a:r>
          </a:p>
          <a:p>
            <a:pPr lvl="0" algn="just" rtl="1"/>
            <a:r>
              <a:rPr lang="ar-SA" dirty="0" smtClean="0">
                <a:latin typeface="Arabic Typesetting" pitchFamily="66" charset="-78"/>
                <a:cs typeface="Arabic Typesetting" pitchFamily="66" charset="-78"/>
              </a:rPr>
              <a:t>التأكد من تحديث السياسات والإجراءات الداخلية</a:t>
            </a:r>
            <a:r>
              <a:rPr lang="fr-FR" dirty="0" smtClean="0">
                <a:latin typeface="Arabic Typesetting" pitchFamily="66" charset="-78"/>
                <a:cs typeface="Arabic Typesetting" pitchFamily="66" charset="-78"/>
              </a:rPr>
              <a:t>.</a:t>
            </a:r>
          </a:p>
          <a:p>
            <a:pPr lvl="0" algn="just" rtl="1"/>
            <a:r>
              <a:rPr lang="ar-SA" dirty="0" smtClean="0">
                <a:latin typeface="Arabic Typesetting" pitchFamily="66" charset="-78"/>
                <a:cs typeface="Arabic Typesetting" pitchFamily="66" charset="-78"/>
              </a:rPr>
              <a:t>التعاون مع الهيئات التنظيمية والرقابية</a:t>
            </a:r>
            <a:r>
              <a:rPr lang="fr-FR" dirty="0" smtClean="0">
                <a:latin typeface="Arabic Typesetting" pitchFamily="66" charset="-78"/>
                <a:cs typeface="Arabic Typesetting" pitchFamily="66" charset="-78"/>
              </a:rPr>
              <a:t>.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771508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r" rtl="1"/>
            <a:r>
              <a:rPr lang="ar-SA" b="1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أهمية </a:t>
            </a:r>
            <a:r>
              <a:rPr lang="ar-SA" b="1" dirty="0" err="1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مباديء</a:t>
            </a:r>
            <a:r>
              <a:rPr lang="ar-SA" b="1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ar-SA" b="1" dirty="0" err="1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الحوكمة</a:t>
            </a:r>
            <a:r>
              <a:rPr lang="ar-SA" b="1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  (</a:t>
            </a:r>
            <a:r>
              <a:rPr lang="fr-FR" b="1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Importance of </a:t>
            </a:r>
            <a:r>
              <a:rPr lang="fr-FR" b="1" dirty="0" err="1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Governance</a:t>
            </a:r>
            <a:r>
              <a:rPr lang="fr-FR" b="1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fr-FR" b="1" dirty="0" err="1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Principles</a:t>
            </a:r>
            <a:r>
              <a:rPr lang="ar-SA" b="1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)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612648" y="1357298"/>
            <a:ext cx="8153400" cy="4738702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lvl="0" algn="just" rtl="1"/>
            <a:r>
              <a:rPr lang="ar-SA" b="1" dirty="0" smtClean="0">
                <a:latin typeface="Arabic Typesetting" pitchFamily="66" charset="-78"/>
                <a:cs typeface="Arabic Typesetting" pitchFamily="66" charset="-78"/>
              </a:rPr>
              <a:t>تعزيز الثقة</a:t>
            </a:r>
            <a:r>
              <a:rPr lang="fr-FR" b="1" dirty="0" smtClean="0">
                <a:latin typeface="Arabic Typesetting" pitchFamily="66" charset="-78"/>
                <a:cs typeface="Arabic Typesetting" pitchFamily="66" charset="-78"/>
              </a:rPr>
              <a:t>:</a:t>
            </a:r>
            <a:r>
              <a:rPr lang="ar-SA" b="1" dirty="0" smtClean="0">
                <a:latin typeface="Arabic Typesetting" pitchFamily="66" charset="-78"/>
                <a:cs typeface="Arabic Typesetting" pitchFamily="66" charset="-78"/>
              </a:rPr>
              <a:t>(</a:t>
            </a:r>
            <a:r>
              <a:rPr lang="ar-SA" dirty="0" smtClean="0"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fr-FR" b="1" dirty="0" err="1" smtClean="0">
                <a:latin typeface="Arabic Typesetting" pitchFamily="66" charset="-78"/>
                <a:cs typeface="Arabic Typesetting" pitchFamily="66" charset="-78"/>
              </a:rPr>
              <a:t>Boosting</a:t>
            </a:r>
            <a:r>
              <a:rPr lang="fr-FR" b="1" dirty="0" smtClean="0">
                <a:latin typeface="Arabic Typesetting" pitchFamily="66" charset="-78"/>
                <a:cs typeface="Arabic Typesetting" pitchFamily="66" charset="-78"/>
              </a:rPr>
              <a:t> trust</a:t>
            </a:r>
            <a:r>
              <a:rPr lang="ar-SA" b="1" dirty="0" smtClean="0">
                <a:latin typeface="Arabic Typesetting" pitchFamily="66" charset="-78"/>
                <a:cs typeface="Arabic Typesetting" pitchFamily="66" charset="-78"/>
              </a:rPr>
              <a:t>)</a:t>
            </a:r>
            <a:r>
              <a:rPr lang="ar-SA" dirty="0" smtClean="0">
                <a:latin typeface="Arabic Typesetting" pitchFamily="66" charset="-78"/>
                <a:cs typeface="Arabic Typesetting" pitchFamily="66" charset="-78"/>
              </a:rPr>
              <a:t> تساعد مبادئ </a:t>
            </a:r>
            <a:r>
              <a:rPr lang="ar-SA" dirty="0" err="1" smtClean="0">
                <a:latin typeface="Arabic Typesetting" pitchFamily="66" charset="-78"/>
                <a:cs typeface="Arabic Typesetting" pitchFamily="66" charset="-78"/>
              </a:rPr>
              <a:t>الحوكمة</a:t>
            </a:r>
            <a:r>
              <a:rPr lang="ar-SA" dirty="0" smtClean="0">
                <a:latin typeface="Arabic Typesetting" pitchFamily="66" charset="-78"/>
                <a:cs typeface="Arabic Typesetting" pitchFamily="66" charset="-78"/>
              </a:rPr>
              <a:t> في بناء ثقة المستثمرين وأصحاب المصلحة في إدارة المنظمة</a:t>
            </a:r>
            <a:r>
              <a:rPr lang="fr-FR" dirty="0" smtClean="0">
                <a:latin typeface="Arabic Typesetting" pitchFamily="66" charset="-78"/>
                <a:cs typeface="Arabic Typesetting" pitchFamily="66" charset="-78"/>
              </a:rPr>
              <a:t>.</a:t>
            </a:r>
          </a:p>
          <a:p>
            <a:pPr lvl="0" algn="just" rtl="1"/>
            <a:r>
              <a:rPr lang="ar-SA" b="1" dirty="0" smtClean="0">
                <a:latin typeface="Arabic Typesetting" pitchFamily="66" charset="-78"/>
                <a:cs typeface="Arabic Typesetting" pitchFamily="66" charset="-78"/>
              </a:rPr>
              <a:t>تحسين الأداء(</a:t>
            </a:r>
            <a:r>
              <a:rPr lang="fr-FR" b="1" dirty="0" err="1" smtClean="0">
                <a:latin typeface="Arabic Typesetting" pitchFamily="66" charset="-78"/>
                <a:cs typeface="Arabic Typesetting" pitchFamily="66" charset="-78"/>
              </a:rPr>
              <a:t>Improved</a:t>
            </a:r>
            <a:r>
              <a:rPr lang="fr-FR" b="1" dirty="0" smtClean="0">
                <a:latin typeface="Arabic Typesetting" pitchFamily="66" charset="-78"/>
                <a:cs typeface="Arabic Typesetting" pitchFamily="66" charset="-78"/>
              </a:rPr>
              <a:t> performance</a:t>
            </a:r>
            <a:r>
              <a:rPr lang="ar-SA" b="1" dirty="0" smtClean="0">
                <a:latin typeface="Arabic Typesetting" pitchFamily="66" charset="-78"/>
                <a:cs typeface="Arabic Typesetting" pitchFamily="66" charset="-78"/>
              </a:rPr>
              <a:t>)</a:t>
            </a:r>
            <a:r>
              <a:rPr lang="fr-FR" b="1" dirty="0" smtClean="0">
                <a:latin typeface="Arabic Typesetting" pitchFamily="66" charset="-78"/>
                <a:cs typeface="Arabic Typesetting" pitchFamily="66" charset="-78"/>
              </a:rPr>
              <a:t>:</a:t>
            </a:r>
            <a:r>
              <a:rPr lang="fr-FR" dirty="0" smtClean="0"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ar-SA" dirty="0" smtClean="0">
                <a:latin typeface="Arabic Typesetting" pitchFamily="66" charset="-78"/>
                <a:cs typeface="Arabic Typesetting" pitchFamily="66" charset="-78"/>
              </a:rPr>
              <a:t>توفر </a:t>
            </a:r>
            <a:r>
              <a:rPr lang="ar-SA" dirty="0" err="1" smtClean="0">
                <a:latin typeface="Arabic Typesetting" pitchFamily="66" charset="-78"/>
                <a:cs typeface="Arabic Typesetting" pitchFamily="66" charset="-78"/>
              </a:rPr>
              <a:t>الحوكمة</a:t>
            </a:r>
            <a:r>
              <a:rPr lang="ar-SA" dirty="0" smtClean="0">
                <a:latin typeface="Arabic Typesetting" pitchFamily="66" charset="-78"/>
                <a:cs typeface="Arabic Typesetting" pitchFamily="66" charset="-78"/>
              </a:rPr>
              <a:t> إطارًا يساعد في تحسين الأداء التشغيلي والإداري</a:t>
            </a:r>
            <a:r>
              <a:rPr lang="fr-FR" dirty="0" smtClean="0">
                <a:latin typeface="Arabic Typesetting" pitchFamily="66" charset="-78"/>
                <a:cs typeface="Arabic Typesetting" pitchFamily="66" charset="-78"/>
              </a:rPr>
              <a:t>.</a:t>
            </a:r>
          </a:p>
          <a:p>
            <a:pPr lvl="0" algn="just" rtl="1"/>
            <a:r>
              <a:rPr lang="ar-SA" b="1" dirty="0" smtClean="0">
                <a:latin typeface="Arabic Typesetting" pitchFamily="66" charset="-78"/>
                <a:cs typeface="Arabic Typesetting" pitchFamily="66" charset="-78"/>
              </a:rPr>
              <a:t>تقليل المخاطر (</a:t>
            </a:r>
            <a:r>
              <a:rPr lang="ar-SA" dirty="0" smtClean="0"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fr-FR" b="1" dirty="0" err="1" smtClean="0">
                <a:latin typeface="Arabic Typesetting" pitchFamily="66" charset="-78"/>
                <a:cs typeface="Arabic Typesetting" pitchFamily="66" charset="-78"/>
              </a:rPr>
              <a:t>Reduce</a:t>
            </a:r>
            <a:r>
              <a:rPr lang="fr-FR" b="1" dirty="0" smtClean="0"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fr-FR" b="1" dirty="0" err="1" smtClean="0">
                <a:latin typeface="Arabic Typesetting" pitchFamily="66" charset="-78"/>
                <a:cs typeface="Arabic Typesetting" pitchFamily="66" charset="-78"/>
              </a:rPr>
              <a:t>risks</a:t>
            </a:r>
            <a:r>
              <a:rPr lang="ar-SA" b="1" dirty="0" smtClean="0">
                <a:latin typeface="Arabic Typesetting" pitchFamily="66" charset="-78"/>
                <a:cs typeface="Arabic Typesetting" pitchFamily="66" charset="-78"/>
              </a:rPr>
              <a:t>) </a:t>
            </a:r>
            <a:r>
              <a:rPr lang="fr-FR" b="1" dirty="0" smtClean="0">
                <a:latin typeface="Arabic Typesetting" pitchFamily="66" charset="-78"/>
                <a:cs typeface="Arabic Typesetting" pitchFamily="66" charset="-78"/>
              </a:rPr>
              <a:t>:</a:t>
            </a:r>
            <a:r>
              <a:rPr lang="fr-FR" dirty="0" smtClean="0"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ar-SA" dirty="0" smtClean="0">
                <a:latin typeface="Arabic Typesetting" pitchFamily="66" charset="-78"/>
                <a:cs typeface="Arabic Typesetting" pitchFamily="66" charset="-78"/>
              </a:rPr>
              <a:t>تسهم </a:t>
            </a:r>
            <a:r>
              <a:rPr lang="ar-SA" dirty="0" err="1" smtClean="0">
                <a:latin typeface="Arabic Typesetting" pitchFamily="66" charset="-78"/>
                <a:cs typeface="Arabic Typesetting" pitchFamily="66" charset="-78"/>
              </a:rPr>
              <a:t>الحوكمة</a:t>
            </a:r>
            <a:r>
              <a:rPr lang="ar-SA" dirty="0" smtClean="0">
                <a:latin typeface="Arabic Typesetting" pitchFamily="66" charset="-78"/>
                <a:cs typeface="Arabic Typesetting" pitchFamily="66" charset="-78"/>
              </a:rPr>
              <a:t> الجيدة في تقليل المخاطر المالية والقانونية</a:t>
            </a:r>
            <a:r>
              <a:rPr lang="fr-FR" dirty="0" smtClean="0">
                <a:latin typeface="Arabic Typesetting" pitchFamily="66" charset="-78"/>
                <a:cs typeface="Arabic Typesetting" pitchFamily="66" charset="-78"/>
              </a:rPr>
              <a:t>.</a:t>
            </a:r>
          </a:p>
          <a:p>
            <a:pPr lvl="0" algn="just" rtl="1"/>
            <a:r>
              <a:rPr lang="ar-SA" b="1" dirty="0" smtClean="0">
                <a:latin typeface="Arabic Typesetting" pitchFamily="66" charset="-78"/>
                <a:cs typeface="Arabic Typesetting" pitchFamily="66" charset="-78"/>
              </a:rPr>
              <a:t>تعزيز السمعة</a:t>
            </a:r>
            <a:r>
              <a:rPr lang="fr-FR" b="1" dirty="0" smtClean="0">
                <a:latin typeface="Arabic Typesetting" pitchFamily="66" charset="-78"/>
                <a:cs typeface="Arabic Typesetting" pitchFamily="66" charset="-78"/>
              </a:rPr>
              <a:t>:</a:t>
            </a:r>
            <a:r>
              <a:rPr lang="fr-FR" dirty="0" smtClean="0">
                <a:latin typeface="Arabic Typesetting" pitchFamily="66" charset="-78"/>
                <a:cs typeface="Arabic Typesetting" pitchFamily="66" charset="-78"/>
              </a:rPr>
              <a:t> (</a:t>
            </a:r>
            <a:r>
              <a:rPr lang="fr-FR" b="1" dirty="0" err="1" smtClean="0">
                <a:latin typeface="Arabic Typesetting" pitchFamily="66" charset="-78"/>
                <a:cs typeface="Arabic Typesetting" pitchFamily="66" charset="-78"/>
              </a:rPr>
              <a:t>Boost</a:t>
            </a:r>
            <a:r>
              <a:rPr lang="fr-FR" b="1" dirty="0" smtClean="0"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fr-FR" b="1" dirty="0" err="1" smtClean="0">
                <a:latin typeface="Arabic Typesetting" pitchFamily="66" charset="-78"/>
                <a:cs typeface="Arabic Typesetting" pitchFamily="66" charset="-78"/>
              </a:rPr>
              <a:t>Reputation</a:t>
            </a:r>
            <a:r>
              <a:rPr lang="fr-FR" dirty="0" smtClean="0">
                <a:latin typeface="Arabic Typesetting" pitchFamily="66" charset="-78"/>
                <a:cs typeface="Arabic Typesetting" pitchFamily="66" charset="-78"/>
              </a:rPr>
              <a:t>)</a:t>
            </a:r>
            <a:r>
              <a:rPr lang="ar-SA" dirty="0" smtClean="0">
                <a:latin typeface="Arabic Typesetting" pitchFamily="66" charset="-78"/>
                <a:cs typeface="Arabic Typesetting" pitchFamily="66" charset="-78"/>
              </a:rPr>
              <a:t>تعكس </a:t>
            </a:r>
            <a:r>
              <a:rPr lang="ar-SA" dirty="0" err="1" smtClean="0">
                <a:latin typeface="Arabic Typesetting" pitchFamily="66" charset="-78"/>
                <a:cs typeface="Arabic Typesetting" pitchFamily="66" charset="-78"/>
              </a:rPr>
              <a:t>الحوكمة</a:t>
            </a:r>
            <a:r>
              <a:rPr lang="ar-SA" dirty="0" smtClean="0">
                <a:latin typeface="Arabic Typesetting" pitchFamily="66" charset="-78"/>
                <a:cs typeface="Arabic Typesetting" pitchFamily="66" charset="-78"/>
              </a:rPr>
              <a:t> الجيدة التزام المنظمة بالقيم والأخلاقيات، مما يعزز سمعتها</a:t>
            </a:r>
            <a:r>
              <a:rPr lang="fr-FR" dirty="0" smtClean="0">
                <a:latin typeface="Arabic Typesetting" pitchFamily="66" charset="-78"/>
                <a:cs typeface="Arabic Typesetting" pitchFamily="66" charset="-78"/>
              </a:rPr>
              <a:t>.</a:t>
            </a:r>
          </a:p>
          <a:p>
            <a:pPr lvl="0" algn="just" rtl="1"/>
            <a:r>
              <a:rPr lang="ar-SA" b="1" dirty="0" smtClean="0">
                <a:latin typeface="Arabic Typesetting" pitchFamily="66" charset="-78"/>
                <a:cs typeface="Arabic Typesetting" pitchFamily="66" charset="-78"/>
              </a:rPr>
              <a:t>جذب الاستثمار</a:t>
            </a:r>
            <a:r>
              <a:rPr lang="fr-FR" b="1" dirty="0" smtClean="0">
                <a:latin typeface="Arabic Typesetting" pitchFamily="66" charset="-78"/>
                <a:cs typeface="Arabic Typesetting" pitchFamily="66" charset="-78"/>
              </a:rPr>
              <a:t>:</a:t>
            </a:r>
            <a:r>
              <a:rPr lang="fr-FR" dirty="0" smtClean="0">
                <a:latin typeface="Arabic Typesetting" pitchFamily="66" charset="-78"/>
                <a:cs typeface="Arabic Typesetting" pitchFamily="66" charset="-78"/>
              </a:rPr>
              <a:t> (</a:t>
            </a:r>
            <a:r>
              <a:rPr lang="fr-FR" b="1" dirty="0" err="1" smtClean="0">
                <a:latin typeface="Arabic Typesetting" pitchFamily="66" charset="-78"/>
                <a:cs typeface="Arabic Typesetting" pitchFamily="66" charset="-78"/>
              </a:rPr>
              <a:t>Attracting</a:t>
            </a:r>
            <a:r>
              <a:rPr lang="fr-FR" b="1" dirty="0" smtClean="0"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fr-FR" b="1" dirty="0" err="1" smtClean="0">
                <a:latin typeface="Arabic Typesetting" pitchFamily="66" charset="-78"/>
                <a:cs typeface="Arabic Typesetting" pitchFamily="66" charset="-78"/>
              </a:rPr>
              <a:t>investment</a:t>
            </a:r>
            <a:r>
              <a:rPr lang="fr-FR" dirty="0" smtClean="0">
                <a:latin typeface="Arabic Typesetting" pitchFamily="66" charset="-78"/>
                <a:cs typeface="Arabic Typesetting" pitchFamily="66" charset="-78"/>
              </a:rPr>
              <a:t>)</a:t>
            </a:r>
            <a:r>
              <a:rPr lang="ar-SA" dirty="0" smtClean="0">
                <a:latin typeface="Arabic Typesetting" pitchFamily="66" charset="-78"/>
                <a:cs typeface="Arabic Typesetting" pitchFamily="66" charset="-78"/>
              </a:rPr>
              <a:t>تؤدي </a:t>
            </a:r>
            <a:r>
              <a:rPr lang="ar-SA" dirty="0" err="1" smtClean="0">
                <a:latin typeface="Arabic Typesetting" pitchFamily="66" charset="-78"/>
                <a:cs typeface="Arabic Typesetting" pitchFamily="66" charset="-78"/>
              </a:rPr>
              <a:t>الحوكمة</a:t>
            </a:r>
            <a:r>
              <a:rPr lang="ar-SA" dirty="0" smtClean="0">
                <a:latin typeface="Arabic Typesetting" pitchFamily="66" charset="-78"/>
                <a:cs typeface="Arabic Typesetting" pitchFamily="66" charset="-78"/>
              </a:rPr>
              <a:t> الفعالة إلى جذب المزيد من الاستثمارات بسبب شفافية العمليات والمسؤولية</a:t>
            </a:r>
            <a:r>
              <a:rPr lang="fr-FR" dirty="0" smtClean="0">
                <a:latin typeface="Arabic Typesetting" pitchFamily="66" charset="-78"/>
                <a:cs typeface="Arabic Typesetting" pitchFamily="66" charset="-78"/>
              </a:rPr>
              <a:t>.</a:t>
            </a:r>
          </a:p>
          <a:p>
            <a:pPr rtl="1"/>
            <a:r>
              <a:rPr lang="fr-FR" dirty="0" smtClean="0"/>
              <a:t> 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1271574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just" rtl="1"/>
            <a:r>
              <a:rPr lang="ar-DZ" sz="4000" b="1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/>
            </a:r>
            <a:br>
              <a:rPr lang="ar-DZ" sz="4000" b="1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</a:br>
            <a:r>
              <a:rPr lang="ar-SA" sz="4000" b="1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التحديات </a:t>
            </a:r>
            <a:r>
              <a:rPr lang="ar-SA" sz="4000" b="1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التي تواجه تطبيق مبادئ </a:t>
            </a:r>
            <a:r>
              <a:rPr lang="ar-SA" sz="4000" b="1" dirty="0" err="1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الحوكمة</a:t>
            </a:r>
            <a:r>
              <a:rPr lang="fr-FR" sz="4000" b="1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       </a:t>
            </a:r>
            <a:r>
              <a:rPr lang="ar-DZ" sz="4000" b="1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/>
            </a:r>
            <a:br>
              <a:rPr lang="ar-DZ" sz="4000" b="1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</a:br>
            <a:r>
              <a:rPr lang="ar-SA" sz="4000" b="1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(</a:t>
            </a:r>
            <a:r>
              <a:rPr lang="fr-FR" sz="4000" b="1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fr-FR" sz="4000" b="1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Challenges to </a:t>
            </a:r>
            <a:r>
              <a:rPr lang="fr-FR" sz="4000" b="1" dirty="0" err="1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Implementing</a:t>
            </a:r>
            <a:r>
              <a:rPr lang="fr-FR" sz="4000" b="1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fr-FR" sz="4000" b="1" dirty="0" err="1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Governance</a:t>
            </a:r>
            <a:r>
              <a:rPr lang="fr-FR" sz="4000" b="1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fr-FR" sz="4000" b="1" dirty="0" err="1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Principles</a:t>
            </a:r>
            <a:r>
              <a:rPr lang="ar-SA" sz="4000" b="1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)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lvl="0" algn="just" rtl="1"/>
            <a:r>
              <a:rPr lang="ar-SA" dirty="0" smtClean="0">
                <a:latin typeface="Arabic Typesetting" pitchFamily="66" charset="-78"/>
                <a:cs typeface="Arabic Typesetting" pitchFamily="66" charset="-78"/>
              </a:rPr>
              <a:t>ضعف البنية التنظيمية</a:t>
            </a:r>
            <a:r>
              <a:rPr lang="fr-FR" dirty="0" smtClean="0">
                <a:latin typeface="Arabic Typesetting" pitchFamily="66" charset="-78"/>
                <a:cs typeface="Arabic Typesetting" pitchFamily="66" charset="-78"/>
              </a:rPr>
              <a:t>.</a:t>
            </a:r>
          </a:p>
          <a:p>
            <a:pPr lvl="0" algn="just" rtl="1"/>
            <a:r>
              <a:rPr lang="ar-SA" dirty="0" smtClean="0">
                <a:latin typeface="Arabic Typesetting" pitchFamily="66" charset="-78"/>
                <a:cs typeface="Arabic Typesetting" pitchFamily="66" charset="-78"/>
              </a:rPr>
              <a:t>نقص الوعي بأهمية </a:t>
            </a:r>
            <a:r>
              <a:rPr lang="ar-SA" dirty="0" err="1" smtClean="0">
                <a:latin typeface="Arabic Typesetting" pitchFamily="66" charset="-78"/>
                <a:cs typeface="Arabic Typesetting" pitchFamily="66" charset="-78"/>
              </a:rPr>
              <a:t>الحوكمة</a:t>
            </a:r>
            <a:r>
              <a:rPr lang="fr-FR" dirty="0" smtClean="0">
                <a:latin typeface="Arabic Typesetting" pitchFamily="66" charset="-78"/>
                <a:cs typeface="Arabic Typesetting" pitchFamily="66" charset="-78"/>
              </a:rPr>
              <a:t>.</a:t>
            </a:r>
          </a:p>
          <a:p>
            <a:pPr lvl="0" algn="just" rtl="1"/>
            <a:r>
              <a:rPr lang="ar-SA" dirty="0" smtClean="0">
                <a:latin typeface="Arabic Typesetting" pitchFamily="66" charset="-78"/>
                <a:cs typeface="Arabic Typesetting" pitchFamily="66" charset="-78"/>
              </a:rPr>
              <a:t>تضارب المصالح بين أصحاب المصلحة</a:t>
            </a:r>
            <a:r>
              <a:rPr lang="fr-FR" dirty="0" smtClean="0">
                <a:latin typeface="Arabic Typesetting" pitchFamily="66" charset="-78"/>
                <a:cs typeface="Arabic Typesetting" pitchFamily="66" charset="-78"/>
              </a:rPr>
              <a:t>.</a:t>
            </a:r>
          </a:p>
          <a:p>
            <a:pPr lvl="0" algn="just" rtl="1"/>
            <a:r>
              <a:rPr lang="ar-SA" dirty="0" smtClean="0">
                <a:latin typeface="Arabic Typesetting" pitchFamily="66" charset="-78"/>
                <a:cs typeface="Arabic Typesetting" pitchFamily="66" charset="-78"/>
              </a:rPr>
              <a:t>مقاومة التغيير من قبل بعض الأطراف</a:t>
            </a:r>
            <a:r>
              <a:rPr lang="fr-FR" dirty="0" smtClean="0">
                <a:latin typeface="Arabic Typesetting" pitchFamily="66" charset="-78"/>
                <a:cs typeface="Arabic Typesetting" pitchFamily="66" charset="-78"/>
              </a:rPr>
              <a:t>.</a:t>
            </a:r>
          </a:p>
          <a:p>
            <a:pPr lvl="0" algn="just" rtl="1"/>
            <a:r>
              <a:rPr lang="ar-SA" dirty="0" smtClean="0">
                <a:latin typeface="Arabic Typesetting" pitchFamily="66" charset="-78"/>
                <a:cs typeface="Arabic Typesetting" pitchFamily="66" charset="-78"/>
              </a:rPr>
              <a:t>تعقيد اللوائح والتشريعات</a:t>
            </a:r>
            <a:r>
              <a:rPr lang="fr-FR" dirty="0" smtClean="0">
                <a:latin typeface="Arabic Typesetting" pitchFamily="66" charset="-78"/>
                <a:cs typeface="Arabic Typesetting" pitchFamily="66" charset="-78"/>
              </a:rPr>
              <a:t>.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édian">
  <a:themeElements>
    <a:clrScheme name="Mé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é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é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72</TotalTime>
  <Words>643</Words>
  <Application>Microsoft Office PowerPoint</Application>
  <PresentationFormat>Affichage à l'écran (4:3)</PresentationFormat>
  <Paragraphs>72</Paragraphs>
  <Slides>10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1" baseType="lpstr">
      <vt:lpstr>Médian</vt:lpstr>
      <vt:lpstr>محاضرة 03              مبادئ الحوكمة                ( Governance Principles) </vt:lpstr>
      <vt:lpstr>مقدمة (Introduction) </vt:lpstr>
      <vt:lpstr>Diapositive 3</vt:lpstr>
      <vt:lpstr>Diapositive 4</vt:lpstr>
      <vt:lpstr>Diapositive 5</vt:lpstr>
      <vt:lpstr>Diapositive 6</vt:lpstr>
      <vt:lpstr>Diapositive 7</vt:lpstr>
      <vt:lpstr>أهمية مباديء الحوكمة  (Importance of Governance Principles) </vt:lpstr>
      <vt:lpstr> التحديات التي تواجه تطبيق مبادئ الحوكمة        ( Challenges to Implementing Governance Principles) </vt:lpstr>
      <vt:lpstr>الخاتمة (Conclusion)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مباديء الحوكمة   ( Governance Principles)</dc:title>
  <dc:creator>Utilisateur Windows</dc:creator>
  <cp:lastModifiedBy>Utilisateur Windows</cp:lastModifiedBy>
  <cp:revision>8</cp:revision>
  <dcterms:created xsi:type="dcterms:W3CDTF">2024-12-22T21:11:02Z</dcterms:created>
  <dcterms:modified xsi:type="dcterms:W3CDTF">2024-12-22T22:23:12Z</dcterms:modified>
</cp:coreProperties>
</file>