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7" r:id="rId1"/>
  </p:sldMasterIdLst>
  <p:notesMasterIdLst>
    <p:notesMasterId r:id="rId133"/>
  </p:notesMasterIdLst>
  <p:sldIdLst>
    <p:sldId id="256" r:id="rId2"/>
    <p:sldId id="444" r:id="rId3"/>
    <p:sldId id="257" r:id="rId4"/>
    <p:sldId id="258" r:id="rId5"/>
    <p:sldId id="259" r:id="rId6"/>
    <p:sldId id="260" r:id="rId7"/>
    <p:sldId id="261" r:id="rId8"/>
    <p:sldId id="458" r:id="rId9"/>
    <p:sldId id="319" r:id="rId10"/>
    <p:sldId id="398" r:id="rId11"/>
    <p:sldId id="399" r:id="rId12"/>
    <p:sldId id="401" r:id="rId13"/>
    <p:sldId id="283" r:id="rId14"/>
    <p:sldId id="284" r:id="rId15"/>
    <p:sldId id="285" r:id="rId16"/>
    <p:sldId id="286" r:id="rId17"/>
    <p:sldId id="320" r:id="rId18"/>
    <p:sldId id="437" r:id="rId19"/>
    <p:sldId id="268" r:id="rId20"/>
    <p:sldId id="279" r:id="rId21"/>
    <p:sldId id="269" r:id="rId22"/>
    <p:sldId id="270" r:id="rId23"/>
    <p:sldId id="272" r:id="rId24"/>
    <p:sldId id="273" r:id="rId25"/>
    <p:sldId id="274" r:id="rId26"/>
    <p:sldId id="275" r:id="rId27"/>
    <p:sldId id="330" r:id="rId28"/>
    <p:sldId id="438" r:id="rId29"/>
    <p:sldId id="331" r:id="rId30"/>
    <p:sldId id="446" r:id="rId31"/>
    <p:sldId id="280" r:id="rId32"/>
    <p:sldId id="343" r:id="rId33"/>
    <p:sldId id="282" r:id="rId34"/>
    <p:sldId id="281" r:id="rId35"/>
    <p:sldId id="459" r:id="rId36"/>
    <p:sldId id="322" r:id="rId37"/>
    <p:sldId id="323" r:id="rId38"/>
    <p:sldId id="324" r:id="rId39"/>
    <p:sldId id="344" r:id="rId40"/>
    <p:sldId id="337" r:id="rId41"/>
    <p:sldId id="335" r:id="rId42"/>
    <p:sldId id="345" r:id="rId43"/>
    <p:sldId id="346" r:id="rId44"/>
    <p:sldId id="336" r:id="rId45"/>
    <p:sldId id="342" r:id="rId46"/>
    <p:sldId id="365" r:id="rId47"/>
    <p:sldId id="366" r:id="rId48"/>
    <p:sldId id="325" r:id="rId49"/>
    <p:sldId id="326" r:id="rId50"/>
    <p:sldId id="338" r:id="rId51"/>
    <p:sldId id="341" r:id="rId52"/>
    <p:sldId id="351" r:id="rId53"/>
    <p:sldId id="443" r:id="rId54"/>
    <p:sldId id="327" r:id="rId55"/>
    <p:sldId id="328" r:id="rId56"/>
    <p:sldId id="329" r:id="rId57"/>
    <p:sldId id="339" r:id="rId58"/>
    <p:sldId id="352" r:id="rId59"/>
    <p:sldId id="353" r:id="rId60"/>
    <p:sldId id="340" r:id="rId61"/>
    <p:sldId id="347" r:id="rId62"/>
    <p:sldId id="348" r:id="rId63"/>
    <p:sldId id="359" r:id="rId64"/>
    <p:sldId id="360" r:id="rId65"/>
    <p:sldId id="362" r:id="rId66"/>
    <p:sldId id="350" r:id="rId67"/>
    <p:sldId id="349" r:id="rId68"/>
    <p:sldId id="409" r:id="rId69"/>
    <p:sldId id="354" r:id="rId70"/>
    <p:sldId id="441" r:id="rId71"/>
    <p:sldId id="355" r:id="rId72"/>
    <p:sldId id="356" r:id="rId73"/>
    <p:sldId id="361" r:id="rId74"/>
    <p:sldId id="357" r:id="rId75"/>
    <p:sldId id="358" r:id="rId76"/>
    <p:sldId id="363" r:id="rId77"/>
    <p:sldId id="364" r:id="rId78"/>
    <p:sldId id="411" r:id="rId79"/>
    <p:sldId id="428" r:id="rId80"/>
    <p:sldId id="287" r:id="rId81"/>
    <p:sldId id="288" r:id="rId82"/>
    <p:sldId id="447" r:id="rId83"/>
    <p:sldId id="289" r:id="rId84"/>
    <p:sldId id="448" r:id="rId85"/>
    <p:sldId id="290" r:id="rId86"/>
    <p:sldId id="427" r:id="rId87"/>
    <p:sldId id="291" r:id="rId88"/>
    <p:sldId id="297" r:id="rId89"/>
    <p:sldId id="298" r:id="rId90"/>
    <p:sldId id="300" r:id="rId91"/>
    <p:sldId id="402" r:id="rId92"/>
    <p:sldId id="301" r:id="rId93"/>
    <p:sldId id="425" r:id="rId94"/>
    <p:sldId id="302" r:id="rId95"/>
    <p:sldId id="423" r:id="rId96"/>
    <p:sldId id="368" r:id="rId97"/>
    <p:sldId id="305" r:id="rId98"/>
    <p:sldId id="376" r:id="rId99"/>
    <p:sldId id="367" r:id="rId100"/>
    <p:sldId id="369" r:id="rId101"/>
    <p:sldId id="430" r:id="rId102"/>
    <p:sldId id="307" r:id="rId103"/>
    <p:sldId id="449" r:id="rId104"/>
    <p:sldId id="453" r:id="rId105"/>
    <p:sldId id="450" r:id="rId106"/>
    <p:sldId id="452" r:id="rId107"/>
    <p:sldId id="303" r:id="rId108"/>
    <p:sldId id="371" r:id="rId109"/>
    <p:sldId id="377" r:id="rId110"/>
    <p:sldId id="315" r:id="rId111"/>
    <p:sldId id="432" r:id="rId112"/>
    <p:sldId id="316" r:id="rId113"/>
    <p:sldId id="454" r:id="rId114"/>
    <p:sldId id="317" r:id="rId115"/>
    <p:sldId id="455" r:id="rId116"/>
    <p:sldId id="318" r:id="rId117"/>
    <p:sldId id="456" r:id="rId118"/>
    <p:sldId id="433" r:id="rId119"/>
    <p:sldId id="379" r:id="rId120"/>
    <p:sldId id="457" r:id="rId121"/>
    <p:sldId id="380" r:id="rId122"/>
    <p:sldId id="382" r:id="rId123"/>
    <p:sldId id="385" r:id="rId124"/>
    <p:sldId id="387" r:id="rId125"/>
    <p:sldId id="389" r:id="rId126"/>
    <p:sldId id="390" r:id="rId127"/>
    <p:sldId id="391" r:id="rId128"/>
    <p:sldId id="393" r:id="rId129"/>
    <p:sldId id="394" r:id="rId130"/>
    <p:sldId id="395" r:id="rId131"/>
    <p:sldId id="435" r:id="rId132"/>
  </p:sldIdLst>
  <p:sldSz cx="9144000" cy="6858000" type="screen4x3"/>
  <p:notesSz cx="6858000" cy="9144000"/>
  <p:defaultTextStyle>
    <a:defPPr>
      <a:defRPr lang="fr-FR"/>
    </a:defPPr>
    <a:lvl1pPr algn="l" rtl="0" fontAlgn="base">
      <a:spcBef>
        <a:spcPct val="0"/>
      </a:spcBef>
      <a:spcAft>
        <a:spcPct val="0"/>
      </a:spcAft>
      <a:defRPr sz="2000" kern="1200">
        <a:solidFill>
          <a:schemeClr val="tx1"/>
        </a:solidFill>
        <a:latin typeface="Tahoma" pitchFamily="34" charset="0"/>
        <a:ea typeface="+mn-ea"/>
        <a:cs typeface="Arial" charset="0"/>
      </a:defRPr>
    </a:lvl1pPr>
    <a:lvl2pPr marL="457200" algn="l" rtl="0" fontAlgn="base">
      <a:spcBef>
        <a:spcPct val="0"/>
      </a:spcBef>
      <a:spcAft>
        <a:spcPct val="0"/>
      </a:spcAft>
      <a:defRPr sz="2000" kern="1200">
        <a:solidFill>
          <a:schemeClr val="tx1"/>
        </a:solidFill>
        <a:latin typeface="Tahoma" pitchFamily="34" charset="0"/>
        <a:ea typeface="+mn-ea"/>
        <a:cs typeface="Arial" charset="0"/>
      </a:defRPr>
    </a:lvl2pPr>
    <a:lvl3pPr marL="914400" algn="l" rtl="0" fontAlgn="base">
      <a:spcBef>
        <a:spcPct val="0"/>
      </a:spcBef>
      <a:spcAft>
        <a:spcPct val="0"/>
      </a:spcAft>
      <a:defRPr sz="2000" kern="1200">
        <a:solidFill>
          <a:schemeClr val="tx1"/>
        </a:solidFill>
        <a:latin typeface="Tahoma" pitchFamily="34" charset="0"/>
        <a:ea typeface="+mn-ea"/>
        <a:cs typeface="Arial" charset="0"/>
      </a:defRPr>
    </a:lvl3pPr>
    <a:lvl4pPr marL="1371600" algn="l" rtl="0" fontAlgn="base">
      <a:spcBef>
        <a:spcPct val="0"/>
      </a:spcBef>
      <a:spcAft>
        <a:spcPct val="0"/>
      </a:spcAft>
      <a:defRPr sz="2000" kern="1200">
        <a:solidFill>
          <a:schemeClr val="tx1"/>
        </a:solidFill>
        <a:latin typeface="Tahoma" pitchFamily="34" charset="0"/>
        <a:ea typeface="+mn-ea"/>
        <a:cs typeface="Arial" charset="0"/>
      </a:defRPr>
    </a:lvl4pPr>
    <a:lvl5pPr marL="1828800" algn="l" rtl="0" fontAlgn="base">
      <a:spcBef>
        <a:spcPct val="0"/>
      </a:spcBef>
      <a:spcAft>
        <a:spcPct val="0"/>
      </a:spcAft>
      <a:defRPr sz="2000" kern="1200">
        <a:solidFill>
          <a:schemeClr val="tx1"/>
        </a:solidFill>
        <a:latin typeface="Tahoma" pitchFamily="34" charset="0"/>
        <a:ea typeface="+mn-ea"/>
        <a:cs typeface="Arial" charset="0"/>
      </a:defRPr>
    </a:lvl5pPr>
    <a:lvl6pPr marL="2286000" algn="l" defTabSz="914400" rtl="0" eaLnBrk="1" latinLnBrk="0" hangingPunct="1">
      <a:defRPr sz="2000" kern="1200">
        <a:solidFill>
          <a:schemeClr val="tx1"/>
        </a:solidFill>
        <a:latin typeface="Tahoma" pitchFamily="34" charset="0"/>
        <a:ea typeface="+mn-ea"/>
        <a:cs typeface="Arial" charset="0"/>
      </a:defRPr>
    </a:lvl6pPr>
    <a:lvl7pPr marL="2743200" algn="l" defTabSz="914400" rtl="0" eaLnBrk="1" latinLnBrk="0" hangingPunct="1">
      <a:defRPr sz="2000" kern="1200">
        <a:solidFill>
          <a:schemeClr val="tx1"/>
        </a:solidFill>
        <a:latin typeface="Tahoma" pitchFamily="34" charset="0"/>
        <a:ea typeface="+mn-ea"/>
        <a:cs typeface="Arial" charset="0"/>
      </a:defRPr>
    </a:lvl7pPr>
    <a:lvl8pPr marL="3200400" algn="l" defTabSz="914400" rtl="0" eaLnBrk="1" latinLnBrk="0" hangingPunct="1">
      <a:defRPr sz="2000" kern="1200">
        <a:solidFill>
          <a:schemeClr val="tx1"/>
        </a:solidFill>
        <a:latin typeface="Tahoma" pitchFamily="34" charset="0"/>
        <a:ea typeface="+mn-ea"/>
        <a:cs typeface="Arial" charset="0"/>
      </a:defRPr>
    </a:lvl8pPr>
    <a:lvl9pPr marL="3657600" algn="l" defTabSz="914400" rtl="0" eaLnBrk="1" latinLnBrk="0" hangingPunct="1">
      <a:defRPr sz="20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0066FF"/>
    <a:srgbClr val="FFFF66"/>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1" autoAdjust="0"/>
    <p:restoredTop sz="98157" autoAdjust="0"/>
  </p:normalViewPr>
  <p:slideViewPr>
    <p:cSldViewPr>
      <p:cViewPr>
        <p:scale>
          <a:sx n="75" d="100"/>
          <a:sy n="75" d="100"/>
        </p:scale>
        <p:origin x="-124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42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A79A02D9-029A-469C-882E-DDA8420A43C5}" type="datetimeFigureOut">
              <a:rPr lang="fr-FR"/>
              <a:pPr>
                <a:defRPr/>
              </a:pPr>
              <a:t>09/03/2020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EA896A14-7C27-4C20-988E-56762734E9AF}"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462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5462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EADE5C-0F3F-45E7-B27E-6B08AFF66481}" type="slidenum">
              <a:rPr lang="fr-FR" altLang="fr-FR" smtClean="0"/>
              <a:pPr/>
              <a:t>1</a:t>
            </a:fld>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6915"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669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056D69-6F39-4B85-A384-92A25068FC2F}" type="slidenum">
              <a:rPr lang="fr-FR" altLang="fr-FR" smtClean="0"/>
              <a:pPr/>
              <a:t>14</a:t>
            </a:fld>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7939"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679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096AFD-0AB0-4DBB-8897-4D662F0564A6}" type="slidenum">
              <a:rPr lang="fr-FR" altLang="fr-FR" smtClean="0"/>
              <a:pPr/>
              <a:t>15</a:t>
            </a:fld>
            <a:endParaRPr lang="fr-FR"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8963"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68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AC5C55-FF71-49C8-BAF4-02E5F60939C0}" type="slidenum">
              <a:rPr lang="fr-FR" altLang="fr-FR" smtClean="0"/>
              <a:pPr/>
              <a:t>16</a:t>
            </a:fld>
            <a:endParaRPr lang="fr-FR"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998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699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80874D-D9C8-45A2-AF2E-F0D67AB9E492}" type="slidenum">
              <a:rPr lang="fr-FR" altLang="fr-FR" smtClean="0"/>
              <a:pPr/>
              <a:t>17</a:t>
            </a:fld>
            <a:endParaRPr lang="fr-FR"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2035"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7203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1A9066-45B4-4321-9FC5-B8E18C139D10}" type="slidenum">
              <a:rPr lang="fr-FR" altLang="fr-FR" smtClean="0"/>
              <a:pPr/>
              <a:t>19</a:t>
            </a:fld>
            <a:endParaRPr lang="fr-FR" alt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3059"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730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27FF97-280B-41C8-B8B5-60A6D10D8DD4}" type="slidenum">
              <a:rPr lang="fr-FR" altLang="fr-FR" smtClean="0"/>
              <a:pPr/>
              <a:t>20</a:t>
            </a:fld>
            <a:endParaRPr lang="fr-FR" alt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4083"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740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D0F5B-B9C1-4D4A-91C2-A114E5DE3E93}" type="slidenum">
              <a:rPr lang="fr-FR" altLang="fr-FR" smtClean="0"/>
              <a:pPr/>
              <a:t>21</a:t>
            </a:fld>
            <a:endParaRPr lang="fr-FR" alt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510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751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D58FB0-56BC-4C2E-9B10-59ED6AF17418}" type="slidenum">
              <a:rPr lang="fr-FR" altLang="fr-FR" smtClean="0"/>
              <a:pPr/>
              <a:t>22</a:t>
            </a:fld>
            <a:endParaRPr lang="fr-FR" alt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6131"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7613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A587A-6D67-4047-A0A7-A287B2DC58BC}" type="slidenum">
              <a:rPr lang="fr-FR" altLang="fr-FR" smtClean="0"/>
              <a:pPr/>
              <a:t>23</a:t>
            </a:fld>
            <a:endParaRPr lang="fr-FR" alt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7155"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771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77402C-54A0-4B68-A706-E3571ED38A46}" type="slidenum">
              <a:rPr lang="fr-FR" altLang="fr-FR" smtClean="0"/>
              <a:pPr/>
              <a:t>24</a:t>
            </a:fld>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5651"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5565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F0943-866D-44A5-B330-57C0AEC8CA90}" type="slidenum">
              <a:rPr lang="fr-FR" altLang="fr-FR" smtClean="0"/>
              <a:pPr/>
              <a:t>3</a:t>
            </a:fld>
            <a:endParaRPr lang="fr-FR" alt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8179"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781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4172A1-EFB1-41FA-80F8-F0414C18EEC8}" type="slidenum">
              <a:rPr lang="fr-FR" altLang="fr-FR" smtClean="0"/>
              <a:pPr/>
              <a:t>25</a:t>
            </a:fld>
            <a:endParaRPr lang="fr-FR" alt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9203"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792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934913-4D2B-442B-8798-1DC0B56A46A1}" type="slidenum">
              <a:rPr lang="fr-FR" altLang="fr-FR" smtClean="0"/>
              <a:pPr/>
              <a:t>26</a:t>
            </a:fld>
            <a:endParaRPr lang="fr-FR" alt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022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8022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0F39C7-6AFC-4F2D-AA81-C12F5717AB50}" type="slidenum">
              <a:rPr lang="fr-FR" altLang="fr-FR" smtClean="0"/>
              <a:pPr/>
              <a:t>31</a:t>
            </a:fld>
            <a:endParaRPr lang="fr-FR" alt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1251"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8125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4B8D64-1D1F-4C5A-8CD4-8CE3EE647E85}" type="slidenum">
              <a:rPr lang="fr-FR" altLang="fr-FR" smtClean="0"/>
              <a:pPr/>
              <a:t>33</a:t>
            </a:fld>
            <a:endParaRPr lang="fr-FR" alt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2275"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822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8D24D2-4C78-4796-9D17-800CACB3B7F8}" type="slidenum">
              <a:rPr lang="fr-FR" altLang="fr-FR" smtClean="0"/>
              <a:pPr/>
              <a:t>34</a:t>
            </a:fld>
            <a:endParaRPr lang="fr-FR" alt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3299"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833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5E68CD-905F-4616-BD80-13044AF6F899}" type="slidenum">
              <a:rPr lang="fr-FR" altLang="fr-FR" smtClean="0"/>
              <a:pPr/>
              <a:t>36</a:t>
            </a:fld>
            <a:endParaRPr lang="fr-FR" alt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23"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8432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905818-087A-48C5-A318-F1D481CAD04C}" type="slidenum">
              <a:rPr lang="fr-FR" altLang="fr-FR" smtClean="0"/>
              <a:pPr/>
              <a:t>37</a:t>
            </a:fld>
            <a:endParaRPr lang="fr-FR" alt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534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853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002C0F-44B1-4BED-9470-E4047B852B36}" type="slidenum">
              <a:rPr lang="fr-FR" altLang="fr-FR" smtClean="0"/>
              <a:pPr/>
              <a:t>38</a:t>
            </a:fld>
            <a:endParaRPr lang="fr-FR" alt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6371" name="Espace réservé des commentaires 2"/>
          <p:cNvSpPr>
            <a:spLocks noGrp="1"/>
          </p:cNvSpPr>
          <p:nvPr>
            <p:ph type="body" idx="1"/>
          </p:nvPr>
        </p:nvSpPr>
        <p:spPr bwMode="auto">
          <a:noFill/>
        </p:spPr>
        <p:txBody>
          <a:bodyPr/>
          <a:lstStyle/>
          <a:p>
            <a:endParaRPr lang="fr-FR" smtClean="0"/>
          </a:p>
        </p:txBody>
      </p:sp>
      <p:sp>
        <p:nvSpPr>
          <p:cNvPr id="1863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733A54-8231-4520-8E10-70ECB62AE73C}" type="slidenum">
              <a:rPr lang="fr-FR" smtClean="0"/>
              <a:pPr/>
              <a:t>46</a:t>
            </a:fld>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7395"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873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09A880-5DA6-44ED-BADF-19A16B255288}" type="slidenum">
              <a:rPr lang="fr-FR" altLang="fr-FR" smtClean="0"/>
              <a:pPr/>
              <a:t>48</a:t>
            </a:fld>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6675"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566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606DF3-F94B-4062-954D-81E2903B1569}" type="slidenum">
              <a:rPr lang="fr-FR" altLang="fr-FR" smtClean="0"/>
              <a:pPr/>
              <a:t>4</a:t>
            </a:fld>
            <a:endParaRPr lang="fr-FR" alt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8419"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884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9C0DDE-3DF2-42CC-83EF-BB17274FCA18}" type="slidenum">
              <a:rPr lang="fr-FR" altLang="fr-FR" smtClean="0"/>
              <a:pPr/>
              <a:t>49</a:t>
            </a:fld>
            <a:endParaRPr lang="fr-FR" alt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9443"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894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B2EF67-2D24-4D7A-ACC5-35542E90B66F}" type="slidenum">
              <a:rPr lang="fr-FR" altLang="fr-FR" smtClean="0"/>
              <a:pPr/>
              <a:t>80</a:t>
            </a:fld>
            <a:endParaRPr lang="fr-FR" alt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04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9046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68EF2C-66C6-4478-B2BE-2374A6A36A19}" type="slidenum">
              <a:rPr lang="fr-FR" altLang="fr-FR" smtClean="0"/>
              <a:pPr/>
              <a:t>81</a:t>
            </a:fld>
            <a:endParaRPr lang="fr-FR" alt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1491"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914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4288D0-4AC1-4A89-B0AF-97A2B8B2F9B4}" type="slidenum">
              <a:rPr lang="fr-FR" altLang="fr-FR" smtClean="0"/>
              <a:pPr/>
              <a:t>83</a:t>
            </a:fld>
            <a:endParaRPr lang="fr-FR" alt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3539"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935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3154D8-9766-4D94-8182-DC52A0A72B2B}" type="slidenum">
              <a:rPr lang="fr-FR" altLang="fr-FR" smtClean="0"/>
              <a:pPr/>
              <a:t>85</a:t>
            </a:fld>
            <a:endParaRPr lang="fr-FR" alt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63"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945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A06F11-DB86-4CAD-ADAA-79F270E4E504}" type="slidenum">
              <a:rPr lang="fr-FR" altLang="fr-FR" smtClean="0"/>
              <a:pPr/>
              <a:t>87</a:t>
            </a:fld>
            <a:endParaRPr lang="fr-FR" alt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558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955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C4DAE3-CAC7-4538-9D7A-CD8F1096619B}" type="slidenum">
              <a:rPr lang="fr-FR" altLang="fr-FR" smtClean="0"/>
              <a:pPr/>
              <a:t>88</a:t>
            </a:fld>
            <a:endParaRPr lang="fr-FR" alt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6611" name="Espace réservé des commentaires 2"/>
          <p:cNvSpPr>
            <a:spLocks noGrp="1"/>
          </p:cNvSpPr>
          <p:nvPr>
            <p:ph type="body" idx="1"/>
          </p:nvPr>
        </p:nvSpPr>
        <p:spPr bwMode="auto">
          <a:noFill/>
        </p:spPr>
        <p:txBody>
          <a:bodyPr/>
          <a:lstStyle/>
          <a:p>
            <a:pPr eaLnBrk="1" hangingPunct="1">
              <a:spcBef>
                <a:spcPct val="0"/>
              </a:spcBef>
            </a:pPr>
            <a:endParaRPr lang="fr-FR" altLang="fr-FR" dirty="0" smtClean="0"/>
          </a:p>
        </p:txBody>
      </p:sp>
      <p:sp>
        <p:nvSpPr>
          <p:cNvPr id="19661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1B21BA-25E6-4340-87C8-79D899F45DA3}" type="slidenum">
              <a:rPr lang="fr-FR" altLang="fr-FR" smtClean="0"/>
              <a:pPr/>
              <a:t>89</a:t>
            </a:fld>
            <a:endParaRPr lang="fr-FR" alt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7635"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9763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C44C8D-CC41-49D7-A7C7-2FA90A34803B}" type="slidenum">
              <a:rPr lang="fr-FR" altLang="fr-FR" smtClean="0"/>
              <a:pPr/>
              <a:t>90</a:t>
            </a:fld>
            <a:endParaRPr lang="fr-FR" alt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8659"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986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B523FF-5244-4E06-8826-B6CB2C1F8039}" type="slidenum">
              <a:rPr lang="fr-FR" altLang="fr-FR" smtClean="0"/>
              <a:pPr/>
              <a:t>92</a:t>
            </a:fld>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7699"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577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1795F4-E24A-440D-98B8-DD3E728C186C}" type="slidenum">
              <a:rPr lang="fr-FR" altLang="fr-FR" smtClean="0"/>
              <a:pPr/>
              <a:t>5</a:t>
            </a:fld>
            <a:endParaRPr lang="fr-FR" alt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9683"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996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A572E5-AD76-4B09-815E-22DAE69FD2D2}" type="slidenum">
              <a:rPr lang="fr-FR" altLang="fr-FR" smtClean="0"/>
              <a:pPr/>
              <a:t>94</a:t>
            </a:fld>
            <a:endParaRPr lang="fr-FR" alt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070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2007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6CB3C1-A67E-4F5A-BE50-ABC460386E7A}" type="slidenum">
              <a:rPr lang="fr-FR" altLang="fr-FR" smtClean="0"/>
              <a:pPr/>
              <a:t>95</a:t>
            </a:fld>
            <a:endParaRPr lang="fr-FR" alt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2755"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2027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EF8CE1-99E2-42D5-BB88-0F751D498E92}" type="slidenum">
              <a:rPr lang="fr-FR" altLang="fr-FR" smtClean="0"/>
              <a:pPr/>
              <a:t>97</a:t>
            </a:fld>
            <a:endParaRPr lang="fr-FR" alt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3779"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2037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8EA99E-C430-4CB4-BB42-01375368019D}" type="slidenum">
              <a:rPr lang="fr-FR" altLang="fr-FR" smtClean="0"/>
              <a:pPr/>
              <a:t>98</a:t>
            </a:fld>
            <a:endParaRPr lang="fr-FR" alt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4803"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2048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97D1AC-91EC-4F6D-AF29-398C67AE51DF}" type="slidenum">
              <a:rPr lang="fr-FR" altLang="fr-FR" smtClean="0"/>
              <a:pPr/>
              <a:t>102</a:t>
            </a:fld>
            <a:endParaRPr lang="fr-FR" alt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7875"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2078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B75ABE-C714-46B0-B77C-5543E3DA4BBA}" type="slidenum">
              <a:rPr lang="fr-FR" altLang="fr-FR" smtClean="0"/>
              <a:pPr/>
              <a:t>103</a:t>
            </a:fld>
            <a:endParaRPr lang="fr-FR" alt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8899"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2089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2BD5F7-7650-4AFD-B4BD-149FB72BF670}" type="slidenum">
              <a:rPr lang="fr-FR" altLang="fr-FR" smtClean="0"/>
              <a:pPr/>
              <a:t>105</a:t>
            </a:fld>
            <a:endParaRPr lang="fr-FR" alt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094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2109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539E97-A20A-4E25-9898-38111728DE54}" type="slidenum">
              <a:rPr lang="fr-FR" altLang="fr-FR" smtClean="0"/>
              <a:pPr/>
              <a:t>106</a:t>
            </a:fld>
            <a:endParaRPr lang="fr-FR" alt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582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20582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D3C4EB-C64C-4328-8C73-6173CC765EE0}" type="slidenum">
              <a:rPr lang="fr-FR" altLang="fr-FR" smtClean="0"/>
              <a:pPr/>
              <a:t>107</a:t>
            </a:fld>
            <a:endParaRPr lang="fr-FR" alt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6851"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20685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C142CA-0746-4FD8-A9B7-18DA2BC432CB}" type="slidenum">
              <a:rPr lang="fr-FR" altLang="fr-FR" smtClean="0"/>
              <a:pPr/>
              <a:t>109</a:t>
            </a:fld>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8723"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5872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754BF9-ED29-4F7E-97E5-7DD15C357F5C}" type="slidenum">
              <a:rPr lang="fr-FR" altLang="fr-FR" smtClean="0"/>
              <a:pPr/>
              <a:t>6</a:t>
            </a:fld>
            <a:endParaRPr lang="fr-FR" altLang="fr-F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4019"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2140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6DBE9D-E208-44EF-B146-F91B747426E1}" type="slidenum">
              <a:rPr lang="fr-FR" altLang="fr-FR" smtClean="0"/>
              <a:pPr/>
              <a:t>110</a:t>
            </a:fld>
            <a:endParaRPr lang="fr-FR" alt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5043"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2150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B0B4A3-2CE8-4EA6-8943-726A028C004E}" type="slidenum">
              <a:rPr lang="fr-FR" altLang="fr-FR" smtClean="0"/>
              <a:pPr/>
              <a:t>112</a:t>
            </a:fld>
            <a:endParaRPr lang="fr-FR" alt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60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21606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ACB6DC-635A-4868-AD1D-0D8B99004362}" type="slidenum">
              <a:rPr lang="fr-FR" altLang="fr-FR" smtClean="0"/>
              <a:pPr/>
              <a:t>114</a:t>
            </a:fld>
            <a:endParaRPr lang="fr-FR" altLang="fr-F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7091" name="Espace réservé des commentaires 2"/>
          <p:cNvSpPr>
            <a:spLocks noGrp="1"/>
          </p:cNvSpPr>
          <p:nvPr>
            <p:ph type="body" idx="1"/>
          </p:nvPr>
        </p:nvSpPr>
        <p:spPr bwMode="auto">
          <a:noFill/>
        </p:spPr>
        <p:txBody>
          <a:bodyPr/>
          <a:lstStyle/>
          <a:p>
            <a:pPr eaLnBrk="1" hangingPunct="1">
              <a:spcBef>
                <a:spcPct val="0"/>
              </a:spcBef>
            </a:pPr>
            <a:endParaRPr lang="fr-FR" altLang="fr-FR" dirty="0" smtClean="0"/>
          </a:p>
        </p:txBody>
      </p:sp>
      <p:sp>
        <p:nvSpPr>
          <p:cNvPr id="2170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149E97-2D7F-4C07-86CF-EA44C992E498}" type="slidenum">
              <a:rPr lang="fr-FR" altLang="fr-FR" smtClean="0"/>
              <a:pPr/>
              <a:t>116</a:t>
            </a:fld>
            <a:endParaRPr lang="fr-FR" alt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0771"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607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289F4A-3EB0-4BBD-BC89-7BE595A55B5B}" type="slidenum">
              <a:rPr lang="fr-FR" altLang="fr-FR" smtClean="0"/>
              <a:pPr/>
              <a:t>7</a:t>
            </a:fld>
            <a:endParaRPr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43"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638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77DD16-A0A0-45B0-A65B-47AF46B904B8}" type="slidenum">
              <a:rPr lang="fr-FR" altLang="fr-FR" smtClean="0"/>
              <a:pPr/>
              <a:t>9</a:t>
            </a:fld>
            <a:endParaRPr lang="fr-FR"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48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64868"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7E3D9CF-2545-417B-A08B-4F70BEC5E34B}" type="slidenum">
              <a:rPr lang="fr-FR" altLang="fr-FR" sz="1200"/>
              <a:pPr algn="r"/>
              <a:t>12</a:t>
            </a:fld>
            <a:endParaRPr lang="fr-FR" alt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5891"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658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D13EEE-1B86-4004-AAD9-FE5E2BD1DBA6}" type="slidenum">
              <a:rPr lang="fr-FR" altLang="fr-FR" smtClean="0"/>
              <a:pPr/>
              <a:t>13</a:t>
            </a:fld>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pPr>
              <a:defRPr/>
            </a:pPr>
            <a:endParaRPr lang="fr-FR"/>
          </a:p>
        </p:txBody>
      </p:sp>
      <p:sp>
        <p:nvSpPr>
          <p:cNvPr id="17" name="Espace réservé du pied de page 16"/>
          <p:cNvSpPr>
            <a:spLocks noGrp="1"/>
          </p:cNvSpPr>
          <p:nvPr>
            <p:ph type="ftr" sz="quarter" idx="11"/>
          </p:nvPr>
        </p:nvSpPr>
        <p:spPr/>
        <p:txBody>
          <a:bodyPr/>
          <a:lstStyle/>
          <a:p>
            <a:pPr>
              <a:defRPr/>
            </a:pPr>
            <a:endParaRPr lang="fr-FR"/>
          </a:p>
        </p:txBody>
      </p:sp>
      <p:sp>
        <p:nvSpPr>
          <p:cNvPr id="29" name="Espace réservé du numéro de diapositive 28"/>
          <p:cNvSpPr>
            <a:spLocks noGrp="1"/>
          </p:cNvSpPr>
          <p:nvPr>
            <p:ph type="sldNum" sz="quarter" idx="12"/>
          </p:nvPr>
        </p:nvSpPr>
        <p:spPr/>
        <p:txBody>
          <a:bodyPr/>
          <a:lstStyle/>
          <a:p>
            <a:pPr>
              <a:defRPr/>
            </a:pPr>
            <a:fld id="{C0DCA407-6231-4C67-A037-2BAA5FBB7D65}" type="slidenum">
              <a:rPr lang="fr-FR" smtClean="0"/>
              <a:pPr>
                <a:defRPr/>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transition spd="med">
    <p:split orient="vert" dir="in"/>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CEAC261B-6DF6-496D-90E3-613F45E987E9}" type="slidenum">
              <a:rPr lang="fr-FR" smtClean="0"/>
              <a:pPr>
                <a:defRPr/>
              </a:pPr>
              <a:t>‹N°›</a:t>
            </a:fld>
            <a:endParaRPr lang="fr-FR"/>
          </a:p>
        </p:txBody>
      </p:sp>
    </p:spTree>
  </p:cSld>
  <p:clrMapOvr>
    <a:masterClrMapping/>
  </p:clrMapOvr>
  <p:transition spd="med">
    <p:split orient="vert" dir="in"/>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B8DD524F-D161-4C31-B572-19980E926343}" type="slidenum">
              <a:rPr lang="fr-FR" smtClean="0"/>
              <a:pPr>
                <a:defRPr/>
              </a:pPr>
              <a:t>‹N°›</a:t>
            </a:fld>
            <a:endParaRPr lang="fr-FR"/>
          </a:p>
        </p:txBody>
      </p:sp>
    </p:spTree>
  </p:cSld>
  <p:clrMapOvr>
    <a:masterClrMapping/>
  </p:clrMapOvr>
  <p:transition spd="med">
    <p:split orient="vert" dir="in"/>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4B38A44D-598D-4A38-9117-4A6FE6E940AE}" type="slidenum">
              <a:rPr lang="fr-FR" smtClean="0"/>
              <a:pPr>
                <a:defRPr/>
              </a:pPr>
              <a:t>‹N°›</a:t>
            </a:fld>
            <a:endParaRPr lang="fr-FR"/>
          </a:p>
        </p:txBody>
      </p:sp>
    </p:spTree>
  </p:cSld>
  <p:clrMapOvr>
    <a:masterClrMapping/>
  </p:clrMapOvr>
  <p:transition spd="med">
    <p:split orient="vert" dir="in"/>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pPr>
              <a:defRPr/>
            </a:pPr>
            <a:fld id="{24E3D6E9-09F0-4886-A8DD-116E9CC98437}" type="slidenum">
              <a:rPr lang="fr-FR" smtClean="0"/>
              <a:pPr>
                <a:defRPr/>
              </a:pPr>
              <a:t>‹N°›</a:t>
            </a:fld>
            <a:endParaRPr lang="fr-FR"/>
          </a:p>
        </p:txBody>
      </p:sp>
    </p:spTree>
  </p:cSld>
  <p:clrMapOvr>
    <a:overrideClrMapping bg1="dk1" tx1="lt1" bg2="dk2" tx2="lt2" accent1="accent1" accent2="accent2" accent3="accent3" accent4="accent4" accent5="accent5" accent6="accent6" hlink="hlink" folHlink="folHlink"/>
  </p:clrMapOvr>
  <p:transition spd="med">
    <p:split orient="vert" dir="in"/>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63B27F9E-1FE2-4DB4-BF39-35DD5960DE41}" type="slidenum">
              <a:rPr lang="fr-FR" smtClean="0"/>
              <a:pPr>
                <a:defRPr/>
              </a:pPr>
              <a:t>‹N°›</a:t>
            </a:fld>
            <a:endParaRPr lang="fr-FR"/>
          </a:p>
        </p:txBody>
      </p:sp>
    </p:spTree>
  </p:cSld>
  <p:clrMapOvr>
    <a:masterClrMapping/>
  </p:clrMapOvr>
  <p:transition spd="med">
    <p:split orient="vert" dir="in"/>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A9ADC0B3-39E2-4C61-A523-D88A68498077}" type="slidenum">
              <a:rPr lang="fr-FR" smtClean="0"/>
              <a:pPr>
                <a:defRPr/>
              </a:pPr>
              <a:t>‹N°›</a:t>
            </a:fld>
            <a:endParaRPr lang="fr-FR"/>
          </a:p>
        </p:txBody>
      </p:sp>
    </p:spTree>
  </p:cSld>
  <p:clrMapOvr>
    <a:masterClrMapping/>
  </p:clrMapOvr>
  <p:transition spd="med">
    <p:split orient="vert" dir="in"/>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87B08936-7667-4757-A735-3C86CCEA0ED8}" type="slidenum">
              <a:rPr lang="fr-FR" smtClean="0"/>
              <a:pPr>
                <a:defRPr/>
              </a:pPr>
              <a:t>‹N°›</a:t>
            </a:fld>
            <a:endParaRPr lang="fr-FR"/>
          </a:p>
        </p:txBody>
      </p:sp>
    </p:spTree>
  </p:cSld>
  <p:clrMapOvr>
    <a:masterClrMapping/>
  </p:clrMapOvr>
  <p:transition spd="med">
    <p:split orient="vert" dir="in"/>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226F2E42-FFB8-44B5-88D4-391D6F774BCE}" type="slidenum">
              <a:rPr lang="fr-FR" smtClean="0"/>
              <a:pPr>
                <a:defRPr/>
              </a:pPr>
              <a:t>‹N°›</a:t>
            </a:fld>
            <a:endParaRPr lang="fr-FR"/>
          </a:p>
        </p:txBody>
      </p:sp>
    </p:spTree>
  </p:cSld>
  <p:clrMapOvr>
    <a:masterClrMapping/>
  </p:clrMapOvr>
  <p:transition spd="med">
    <p:split orient="vert" dir="in"/>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8BC4EC56-96F2-4D5F-B941-A56212C869C6}" type="slidenum">
              <a:rPr lang="fr-FR" smtClean="0"/>
              <a:pPr>
                <a:defRPr/>
              </a:pPr>
              <a:t>‹N°›</a:t>
            </a:fld>
            <a:endParaRPr lang="fr-FR"/>
          </a:p>
        </p:txBody>
      </p:sp>
    </p:spTree>
  </p:cSld>
  <p:clrMapOvr>
    <a:masterClrMapping/>
  </p:clrMapOvr>
  <p:transition spd="med">
    <p:split orient="vert" dir="in"/>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99D97D75-7A7B-4B89-97E8-7F2E03E47A60}" type="slidenum">
              <a:rPr lang="fr-FR" smtClean="0"/>
              <a:pPr>
                <a:defRPr/>
              </a:pPr>
              <a:t>‹N°›</a:t>
            </a:fld>
            <a:endParaRPr lang="fr-FR"/>
          </a:p>
        </p:txBody>
      </p:sp>
    </p:spTree>
  </p:cSld>
  <p:clrMapOvr>
    <a:masterClrMapping/>
  </p:clrMapOvr>
  <p:transition spd="med">
    <p:split orient="vert" dir="in"/>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C6EF9568-43D4-47C4-A8C0-A545F8B239A0}" type="slidenum">
              <a:rPr lang="fr-FR" smtClean="0"/>
              <a:pPr>
                <a:defRPr/>
              </a:pPr>
              <a:t>‹N°›</a:t>
            </a:fld>
            <a:endParaRPr lang="fr-FR"/>
          </a:p>
        </p:txBody>
      </p:sp>
    </p:spTree>
  </p:cSld>
  <p:clrMap bg1="dk1" tx1="lt1" bg2="dk2" tx2="lt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Lst>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000" fill="hold"/>
                                        <p:tgtEl>
                                          <p:spTgt spid="22"/>
                                        </p:tgtEl>
                                        <p:attrNameLst>
                                          <p:attrName>ppt_w</p:attrName>
                                        </p:attrNameLst>
                                      </p:cBhvr>
                                      <p:tavLst>
                                        <p:tav tm="0">
                                          <p:val>
                                            <p:strVal val="#ppt_w*2.5"/>
                                          </p:val>
                                        </p:tav>
                                        <p:tav tm="100000">
                                          <p:val>
                                            <p:strVal val="#ppt_w"/>
                                          </p:val>
                                        </p:tav>
                                      </p:tavLst>
                                    </p:anim>
                                    <p:anim calcmode="lin" valueType="num">
                                      <p:cBhvr>
                                        <p:cTn id="8" dur="2000" fill="hold"/>
                                        <p:tgtEl>
                                          <p:spTgt spid="22"/>
                                        </p:tgtEl>
                                        <p:attrNameLst>
                                          <p:attrName>ppt_h</p:attrName>
                                        </p:attrNameLst>
                                      </p:cBhvr>
                                      <p:tavLst>
                                        <p:tav tm="0">
                                          <p:val>
                                            <p:strVal val="#ppt_h"/>
                                          </p:val>
                                        </p:tav>
                                        <p:tav tm="100000">
                                          <p:val>
                                            <p:strVal val="#ppt_h"/>
                                          </p:val>
                                        </p:tav>
                                      </p:tavLst>
                                    </p:anim>
                                    <p:anim calcmode="lin" valueType="num">
                                      <p:cBhvr>
                                        <p:cTn id="9" dur="2000" fill="hold"/>
                                        <p:tgtEl>
                                          <p:spTgt spid="2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left)">
                                      <p:cBhvr>
                                        <p:cTn id="16" dur="500"/>
                                        <p:tgtEl>
                                          <p:spTgt spid="13">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wipe(left)">
                                      <p:cBhvr>
                                        <p:cTn id="19" dur="500"/>
                                        <p:tgtEl>
                                          <p:spTgt spid="13">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wipe(left)">
                                      <p:cBhvr>
                                        <p:cTn id="25" dur="500"/>
                                        <p:tgtEl>
                                          <p:spTgt spid="13">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wipe(left)">
                                      <p:cBhvr>
                                        <p:cTn id="28"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0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7.xml"/><Relationship Id="rId5" Type="http://schemas.openxmlformats.org/officeDocument/2006/relationships/image" Target="../media/image71.emf"/><Relationship Id="rId4" Type="http://schemas.openxmlformats.org/officeDocument/2006/relationships/image" Target="../media/image70.emf"/></Relationships>
</file>

<file path=ppt/slides/_rels/slide12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ours-pharmacie.com/images/paroi-vegetale-structure.png"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cours-pharmacie.com/images/racine-poil-absorbant.jp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cours-pharmacie.com/images/caspary-cadre.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vdsciences.e-monsite.com/medias/images/sans-titre-384.png"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42852"/>
            <a:ext cx="7772400" cy="2357454"/>
          </a:xfrm>
        </p:spPr>
        <p:txBody>
          <a:bodyPr>
            <a:normAutofit/>
          </a:bodyPr>
          <a:lstStyle/>
          <a:p>
            <a:r>
              <a:rPr lang="fr-FR" sz="1300" dirty="0" smtClean="0">
                <a:solidFill>
                  <a:schemeClr val="bg1"/>
                </a:solidFill>
              </a:rPr>
              <a:t>REPUBLIQUE ALGERIENNE DEMOCRATIQUE ET POPULAIRE</a:t>
            </a:r>
            <a:br>
              <a:rPr lang="fr-FR" sz="1300" dirty="0" smtClean="0">
                <a:solidFill>
                  <a:schemeClr val="bg1"/>
                </a:solidFill>
              </a:rPr>
            </a:br>
            <a:r>
              <a:rPr lang="fr-FR" sz="1300" dirty="0" smtClean="0">
                <a:solidFill>
                  <a:schemeClr val="bg1"/>
                </a:solidFill>
              </a:rPr>
              <a:t> </a:t>
            </a:r>
            <a:br>
              <a:rPr lang="fr-FR" sz="1300" dirty="0" smtClean="0">
                <a:solidFill>
                  <a:schemeClr val="bg1"/>
                </a:solidFill>
              </a:rPr>
            </a:br>
            <a:r>
              <a:rPr lang="fr-FR" sz="1300" dirty="0" smtClean="0">
                <a:solidFill>
                  <a:schemeClr val="bg1"/>
                </a:solidFill>
              </a:rPr>
              <a:t>MINISTERE DE L'ENSEIGNEMENT SUPERIEUR ET DE LA RECHERCHE SCIENTIFIQUE</a:t>
            </a:r>
            <a:r>
              <a:rPr lang="fr-FR" sz="1300" dirty="0" smtClean="0"/>
              <a:t/>
            </a:r>
            <a:br>
              <a:rPr lang="fr-FR" sz="1300" dirty="0" smtClean="0"/>
            </a:br>
            <a:r>
              <a:rPr lang="fr-FR" sz="2800" dirty="0" smtClean="0">
                <a:solidFill>
                  <a:schemeClr val="bg1"/>
                </a:solidFill>
              </a:rPr>
              <a:t>1°ANNEE Licence SNV</a:t>
            </a:r>
            <a:br>
              <a:rPr lang="fr-FR" sz="2800" dirty="0" smtClean="0">
                <a:solidFill>
                  <a:schemeClr val="bg1"/>
                </a:solidFill>
              </a:rPr>
            </a:br>
            <a:r>
              <a:rPr lang="fr-FR" sz="2400" dirty="0" smtClean="0">
                <a:solidFill>
                  <a:schemeClr val="bg1"/>
                </a:solidFill>
              </a:rPr>
              <a:t>UNITE D’ENSEIGNEMENT FONDAMENTALE </a:t>
            </a:r>
            <a:br>
              <a:rPr lang="fr-FR" sz="2400" dirty="0" smtClean="0">
                <a:solidFill>
                  <a:schemeClr val="bg1"/>
                </a:solidFill>
              </a:rPr>
            </a:br>
            <a:r>
              <a:rPr lang="fr-FR" sz="2400" dirty="0" smtClean="0">
                <a:solidFill>
                  <a:schemeClr val="bg1"/>
                </a:solidFill>
              </a:rPr>
              <a:t>SEMESTRE 2</a:t>
            </a:r>
            <a:br>
              <a:rPr lang="fr-FR" sz="2400" dirty="0" smtClean="0">
                <a:solidFill>
                  <a:schemeClr val="bg1"/>
                </a:solidFill>
              </a:rPr>
            </a:br>
            <a:r>
              <a:rPr lang="fr-FR" sz="2400" dirty="0" smtClean="0">
                <a:solidFill>
                  <a:schemeClr val="bg1"/>
                </a:solidFill>
              </a:rPr>
              <a:t>ANNEE UNIVERSITAIRE 2019/2020</a:t>
            </a:r>
          </a:p>
        </p:txBody>
      </p:sp>
      <p:sp>
        <p:nvSpPr>
          <p:cNvPr id="13315" name="Rectangle 3"/>
          <p:cNvSpPr>
            <a:spLocks noGrp="1" noChangeArrowheads="1"/>
          </p:cNvSpPr>
          <p:nvPr>
            <p:ph type="subTitle" idx="1"/>
          </p:nvPr>
        </p:nvSpPr>
        <p:spPr>
          <a:xfrm>
            <a:off x="214282" y="2643182"/>
            <a:ext cx="8643937" cy="1500198"/>
          </a:xfrm>
        </p:spPr>
        <p:txBody>
          <a:bodyPr rtlCol="0">
            <a:noAutofit/>
          </a:bodyPr>
          <a:lstStyle/>
          <a:p>
            <a:pPr eaLnBrk="1" fontAlgn="auto" hangingPunct="1">
              <a:spcAft>
                <a:spcPts val="0"/>
              </a:spcAft>
              <a:buFont typeface="Arial" pitchFamily="34" charset="0"/>
              <a:buNone/>
              <a:defRPr/>
            </a:pPr>
            <a:r>
              <a:rPr lang="fr-FR" altLang="fr-FR" sz="2400" b="1" dirty="0" smtClean="0">
                <a:solidFill>
                  <a:schemeClr val="bg1"/>
                </a:solidFill>
              </a:rPr>
              <a:t>Biologie Végétale Générale</a:t>
            </a:r>
          </a:p>
          <a:p>
            <a:pPr eaLnBrk="1" fontAlgn="auto" hangingPunct="1">
              <a:spcAft>
                <a:spcPts val="0"/>
              </a:spcAft>
              <a:buFont typeface="Wingdings 2"/>
              <a:buNone/>
              <a:defRPr/>
            </a:pPr>
            <a:r>
              <a:rPr lang="fr-FR" altLang="fr-FR" sz="2400" b="1" dirty="0" smtClean="0">
                <a:solidFill>
                  <a:schemeClr val="bg1"/>
                </a:solidFill>
              </a:rPr>
              <a:t>VHG:60H ( 30h Cours/30h TP .TD)</a:t>
            </a:r>
          </a:p>
          <a:p>
            <a:pPr eaLnBrk="1" fontAlgn="auto" hangingPunct="1">
              <a:spcAft>
                <a:spcPts val="0"/>
              </a:spcAft>
              <a:buFont typeface="Wingdings 2"/>
              <a:buNone/>
              <a:defRPr/>
            </a:pPr>
            <a:r>
              <a:rPr lang="fr-FR" altLang="fr-FR" sz="2400" b="1" dirty="0" smtClean="0">
                <a:solidFill>
                  <a:schemeClr val="bg1"/>
                </a:solidFill>
              </a:rPr>
              <a:t>Coefficient : 3, crédit: 6  </a:t>
            </a:r>
          </a:p>
        </p:txBody>
      </p:sp>
      <p:sp>
        <p:nvSpPr>
          <p:cNvPr id="13316" name="WordArt 8"/>
          <p:cNvSpPr>
            <a:spLocks noChangeArrowheads="1" noChangeShapeType="1" noTextEdit="1"/>
          </p:cNvSpPr>
          <p:nvPr/>
        </p:nvSpPr>
        <p:spPr bwMode="auto">
          <a:xfrm>
            <a:off x="685157" y="4357694"/>
            <a:ext cx="8101685" cy="1643074"/>
          </a:xfrm>
          <a:prstGeom prst="rect">
            <a:avLst/>
          </a:prstGeom>
          <a:extLst/>
        </p:spPr>
        <p:txBody>
          <a:bodyPr wrap="none" fromWordArt="1">
            <a:prstTxWarp prst="textPlain">
              <a:avLst>
                <a:gd name="adj" fmla="val 50000"/>
              </a:avLst>
            </a:prstTxWarp>
          </a:bodyPr>
          <a:lstStyle/>
          <a:p>
            <a:pPr algn="ctr">
              <a:defRPr/>
            </a:pPr>
            <a:r>
              <a:rPr lang="fr-FR" sz="2400" kern="10" dirty="0">
                <a:solidFill>
                  <a:schemeClr val="bg1"/>
                </a:solidFill>
                <a:effectLst>
                  <a:outerShdw dist="45791" dir="2021404" algn="ctr" rotWithShape="0">
                    <a:srgbClr val="B2B2B2">
                      <a:alpha val="79999"/>
                    </a:srgbClr>
                  </a:outerShdw>
                </a:effectLst>
                <a:latin typeface="Times New Roman"/>
                <a:cs typeface="Times New Roman"/>
              </a:rPr>
              <a:t>Pr MERZOUK </a:t>
            </a:r>
            <a:r>
              <a:rPr lang="fr-FR" sz="2400" kern="10" dirty="0" smtClean="0">
                <a:solidFill>
                  <a:schemeClr val="bg1"/>
                </a:solidFill>
                <a:effectLst>
                  <a:outerShdw dist="45791" dir="2021404" algn="ctr" rotWithShape="0">
                    <a:srgbClr val="B2B2B2">
                      <a:alpha val="79999"/>
                    </a:srgbClr>
                  </a:outerShdw>
                </a:effectLst>
                <a:latin typeface="Times New Roman"/>
                <a:cs typeface="Times New Roman"/>
              </a:rPr>
              <a:t>ABDESSAMAD, Dr BARKA FATIHA</a:t>
            </a:r>
            <a:endParaRPr lang="fr-FR" sz="2400" kern="10" dirty="0">
              <a:solidFill>
                <a:schemeClr val="bg1"/>
              </a:solidFill>
              <a:effectLst>
                <a:outerShdw dist="45791" dir="2021404" algn="ctr" rotWithShape="0">
                  <a:srgbClr val="B2B2B2">
                    <a:alpha val="79999"/>
                  </a:srgbClr>
                </a:outerShdw>
              </a:effectLst>
              <a:latin typeface="Times New Roman"/>
              <a:cs typeface="Times New Roman"/>
            </a:endParaRPr>
          </a:p>
          <a:p>
            <a:pPr algn="ctr">
              <a:defRPr/>
            </a:pPr>
            <a:r>
              <a:rPr lang="fr-FR" sz="2400" kern="10" dirty="0">
                <a:solidFill>
                  <a:schemeClr val="bg1"/>
                </a:solidFill>
                <a:effectLst>
                  <a:outerShdw dist="45791" dir="2021404" algn="ctr" rotWithShape="0">
                    <a:srgbClr val="B2B2B2">
                      <a:alpha val="79999"/>
                    </a:srgbClr>
                  </a:outerShdw>
                </a:effectLst>
                <a:latin typeface="Times New Roman"/>
                <a:cs typeface="Times New Roman"/>
              </a:rPr>
              <a:t> </a:t>
            </a:r>
            <a:r>
              <a:rPr lang="fr-FR" sz="2400" kern="10" dirty="0" err="1">
                <a:solidFill>
                  <a:schemeClr val="bg1"/>
                </a:solidFill>
                <a:effectLst>
                  <a:outerShdw dist="45791" dir="2021404" algn="ctr" rotWithShape="0">
                    <a:srgbClr val="B2B2B2">
                      <a:alpha val="79999"/>
                    </a:srgbClr>
                  </a:outerShdw>
                </a:effectLst>
                <a:latin typeface="Times New Roman"/>
                <a:cs typeface="Times New Roman"/>
              </a:rPr>
              <a:t>as_merzouk</a:t>
            </a:r>
            <a:r>
              <a:rPr lang="fr-FR" sz="2400" kern="10" dirty="0">
                <a:solidFill>
                  <a:schemeClr val="bg1"/>
                </a:solidFill>
                <a:effectLst>
                  <a:outerShdw dist="45791" dir="2021404" algn="ctr" rotWithShape="0">
                    <a:srgbClr val="B2B2B2">
                      <a:alpha val="79999"/>
                    </a:srgbClr>
                  </a:outerShdw>
                </a:effectLst>
                <a:latin typeface="Times New Roman"/>
                <a:cs typeface="Times New Roman"/>
              </a:rPr>
              <a:t>@</a:t>
            </a:r>
            <a:r>
              <a:rPr lang="fr-FR" sz="2400" kern="10" dirty="0" err="1">
                <a:solidFill>
                  <a:schemeClr val="bg1"/>
                </a:solidFill>
                <a:effectLst>
                  <a:outerShdw dist="45791" dir="2021404" algn="ctr" rotWithShape="0">
                    <a:srgbClr val="B2B2B2">
                      <a:alpha val="79999"/>
                    </a:srgbClr>
                  </a:outerShdw>
                </a:effectLst>
                <a:latin typeface="Times New Roman"/>
                <a:cs typeface="Times New Roman"/>
              </a:rPr>
              <a:t>yahoo</a:t>
            </a:r>
            <a:r>
              <a:rPr lang="fr-FR" sz="2400" dirty="0">
                <a:solidFill>
                  <a:schemeClr val="bg1"/>
                </a:solidFill>
              </a:rPr>
              <a:t> .</a:t>
            </a:r>
            <a:r>
              <a:rPr lang="fr-FR" sz="2400" dirty="0" err="1" smtClean="0">
                <a:solidFill>
                  <a:schemeClr val="bg1"/>
                </a:solidFill>
              </a:rPr>
              <a:t>fr</a:t>
            </a:r>
            <a:r>
              <a:rPr lang="fr-FR" sz="2400" dirty="0" smtClean="0">
                <a:solidFill>
                  <a:schemeClr val="bg1"/>
                </a:solidFill>
              </a:rPr>
              <a:t>,  barka_fatiha2@yahoo.fr</a:t>
            </a:r>
            <a:endParaRPr lang="fr-FR" sz="2400" dirty="0">
              <a:solidFill>
                <a:schemeClr val="bg1"/>
              </a:solidFill>
            </a:endParaRPr>
          </a:p>
          <a:p>
            <a:pPr algn="ctr">
              <a:defRPr/>
            </a:pPr>
            <a:r>
              <a:rPr lang="fr-FR" sz="2400" kern="10" dirty="0">
                <a:solidFill>
                  <a:schemeClr val="bg1"/>
                </a:solidFill>
                <a:effectLst>
                  <a:outerShdw dist="45791" dir="2021404" algn="ctr" rotWithShape="0">
                    <a:srgbClr val="B2B2B2">
                      <a:alpha val="79999"/>
                    </a:srgbClr>
                  </a:outerShdw>
                </a:effectLst>
                <a:latin typeface="Times New Roman"/>
                <a:cs typeface="Times New Roman"/>
              </a:rPr>
              <a:t>N° tel: 07 71 65 52 </a:t>
            </a:r>
            <a:r>
              <a:rPr lang="fr-FR" sz="2400" kern="10" dirty="0" smtClean="0">
                <a:solidFill>
                  <a:schemeClr val="bg1"/>
                </a:solidFill>
                <a:effectLst>
                  <a:outerShdw dist="45791" dir="2021404" algn="ctr" rotWithShape="0">
                    <a:srgbClr val="B2B2B2">
                      <a:alpha val="79999"/>
                    </a:srgbClr>
                  </a:outerShdw>
                </a:effectLst>
                <a:latin typeface="Times New Roman"/>
                <a:cs typeface="Times New Roman"/>
              </a:rPr>
              <a:t>86</a:t>
            </a:r>
          </a:p>
          <a:p>
            <a:pPr algn="ctr">
              <a:defRPr/>
            </a:pPr>
            <a:r>
              <a:rPr lang="fr-FR" sz="2400" kern="10" dirty="0" smtClean="0">
                <a:solidFill>
                  <a:schemeClr val="bg1"/>
                </a:solidFill>
                <a:effectLst>
                  <a:outerShdw dist="45791" dir="2021404" algn="ctr" rotWithShape="0">
                    <a:srgbClr val="B2B2B2">
                      <a:alpha val="79999"/>
                    </a:srgbClr>
                  </a:outerShdw>
                </a:effectLst>
                <a:latin typeface="Times New Roman"/>
                <a:cs typeface="Times New Roman"/>
              </a:rPr>
              <a:t>Laboratoire d’Ecologie et Gestion des Ecosystèmes Naturels    </a:t>
            </a:r>
            <a:endParaRPr lang="fr-FR" sz="2400" kern="10" dirty="0">
              <a:solidFill>
                <a:schemeClr val="bg1"/>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spd="med">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301625" y="214313"/>
            <a:ext cx="8534400" cy="642919"/>
          </a:xfrm>
        </p:spPr>
        <p:txBody>
          <a:bodyPr rtlCol="0">
            <a:normAutofit fontScale="90000"/>
          </a:bodyPr>
          <a:lstStyle/>
          <a:p>
            <a:pPr eaLnBrk="1" fontAlgn="auto" hangingPunct="1">
              <a:spcAft>
                <a:spcPts val="0"/>
              </a:spcAft>
              <a:defRPr/>
            </a:pPr>
            <a:r>
              <a:rPr lang="fr-FR" sz="4000" b="1" dirty="0" smtClean="0"/>
              <a:t/>
            </a:r>
            <a:br>
              <a:rPr lang="fr-FR" sz="4000" b="1" dirty="0" smtClean="0"/>
            </a:br>
            <a:r>
              <a:rPr lang="fr-FR" sz="4000" b="1" dirty="0" smtClean="0"/>
              <a:t/>
            </a:r>
            <a:br>
              <a:rPr lang="fr-FR" sz="4000" b="1" dirty="0" smtClean="0"/>
            </a:br>
            <a:r>
              <a:rPr lang="fr-FR" sz="4000" b="1" dirty="0" smtClean="0">
                <a:solidFill>
                  <a:schemeClr val="bg1"/>
                </a:solidFill>
              </a:rPr>
              <a:t>Systématique botanique</a:t>
            </a:r>
            <a:r>
              <a:rPr lang="fr-FR" sz="4000" b="1" dirty="0" smtClean="0"/>
              <a:t/>
            </a:r>
            <a:br>
              <a:rPr lang="fr-FR" sz="4000" b="1" dirty="0" smtClean="0"/>
            </a:br>
            <a:endParaRPr lang="fr-FR" sz="4000" b="1" dirty="0" smtClean="0"/>
          </a:p>
        </p:txBody>
      </p:sp>
      <p:pic>
        <p:nvPicPr>
          <p:cNvPr id="14339" name="irc_mi" descr="systematique"/>
          <p:cNvPicPr>
            <a:picLocks noGrp="1" noChangeAspect="1" noChangeArrowheads="1"/>
          </p:cNvPicPr>
          <p:nvPr>
            <p:ph idx="1"/>
          </p:nvPr>
        </p:nvPicPr>
        <p:blipFill>
          <a:blip r:embed="rId2"/>
          <a:stretch>
            <a:fillRect/>
          </a:stretch>
        </p:blipFill>
        <p:spPr>
          <a:xfrm>
            <a:off x="285720" y="1214422"/>
            <a:ext cx="8643998" cy="5429288"/>
          </a:xfrm>
        </p:spPr>
      </p:pic>
    </p:spTree>
  </p:cSld>
  <p:clrMapOvr>
    <a:masterClrMapping/>
  </p:clrMapOvr>
  <p:transition spd="med">
    <p:split orient="vert" dir="in"/>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ac_embryonnaire_francais.jpg"/>
          <p:cNvPicPr>
            <a:picLocks noChangeAspect="1" noChangeArrowheads="1"/>
          </p:cNvPicPr>
          <p:nvPr/>
        </p:nvPicPr>
        <p:blipFill>
          <a:blip r:embed="rId2"/>
          <a:srcRect/>
          <a:stretch>
            <a:fillRect/>
          </a:stretch>
        </p:blipFill>
        <p:spPr bwMode="auto">
          <a:xfrm>
            <a:off x="1357290" y="500042"/>
            <a:ext cx="6429420" cy="6021097"/>
          </a:xfrm>
          <a:prstGeom prst="rect">
            <a:avLst/>
          </a:prstGeom>
          <a:noFill/>
        </p:spPr>
      </p:pic>
    </p:spTree>
  </p:cSld>
  <p:clrMapOvr>
    <a:masterClrMapping/>
  </p:clrMapOvr>
  <p:transition spd="med">
    <p:split orient="vert" dir="in"/>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re 1"/>
          <p:cNvSpPr>
            <a:spLocks noGrp="1"/>
          </p:cNvSpPr>
          <p:nvPr>
            <p:ph type="title"/>
          </p:nvPr>
        </p:nvSpPr>
        <p:spPr/>
        <p:txBody>
          <a:bodyPr/>
          <a:lstStyle/>
          <a:p>
            <a:pPr eaLnBrk="1" hangingPunct="1"/>
            <a:r>
              <a:rPr lang="fr-FR" dirty="0" smtClean="0">
                <a:solidFill>
                  <a:schemeClr val="tx1"/>
                </a:solidFill>
                <a:latin typeface="Comic Sans MS" pitchFamily="66" charset="0"/>
              </a:rPr>
              <a:t>Proverbe du Jour: 03/05/2020</a:t>
            </a:r>
          </a:p>
        </p:txBody>
      </p:sp>
      <p:sp>
        <p:nvSpPr>
          <p:cNvPr id="111619" name="Espace réservé du contenu 2"/>
          <p:cNvSpPr>
            <a:spLocks noGrp="1"/>
          </p:cNvSpPr>
          <p:nvPr>
            <p:ph idx="1"/>
          </p:nvPr>
        </p:nvSpPr>
        <p:spPr/>
        <p:txBody>
          <a:bodyPr/>
          <a:lstStyle/>
          <a:p>
            <a:pPr algn="ctr" eaLnBrk="1" hangingPunct="1">
              <a:buNone/>
            </a:pPr>
            <a:r>
              <a:rPr lang="fr-FR" sz="4000" dirty="0" smtClean="0">
                <a:latin typeface="Comic Sans MS" pitchFamily="66" charset="0"/>
              </a:rPr>
              <a:t>"Lorsque tu vins au monde, tout le monde était content et toi tu pleurais.-Vis de telle sorte que lorsque tu mourras, tous pleureront et tu seras heureux."</a:t>
            </a:r>
          </a:p>
          <a:p>
            <a:pPr eaLnBrk="1" hangingPunct="1"/>
            <a:endParaRPr lang="fr-FR" dirty="0" smtClean="0"/>
          </a:p>
        </p:txBody>
      </p:sp>
    </p:spTree>
  </p:cSld>
  <p:clrMapOvr>
    <a:masterClrMapping/>
  </p:clrMapOvr>
  <p:transition spd="med">
    <p:split orient="vert" dir="in"/>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28596" y="0"/>
            <a:ext cx="8229600" cy="725470"/>
          </a:xfrm>
        </p:spPr>
        <p:txBody>
          <a:bodyPr/>
          <a:lstStyle/>
          <a:p>
            <a:pPr eaLnBrk="1" hangingPunct="1"/>
            <a:r>
              <a:rPr lang="fr-FR" altLang="fr-FR" dirty="0" smtClean="0">
                <a:solidFill>
                  <a:schemeClr val="tx1"/>
                </a:solidFill>
              </a:rPr>
              <a:t>POLLINISATION</a:t>
            </a:r>
          </a:p>
        </p:txBody>
      </p:sp>
      <p:sp>
        <p:nvSpPr>
          <p:cNvPr id="112643" name="Rectangle 3"/>
          <p:cNvSpPr>
            <a:spLocks noGrp="1" noChangeArrowheads="1"/>
          </p:cNvSpPr>
          <p:nvPr>
            <p:ph idx="1"/>
          </p:nvPr>
        </p:nvSpPr>
        <p:spPr>
          <a:xfrm>
            <a:off x="457200" y="714356"/>
            <a:ext cx="8401080" cy="6000792"/>
          </a:xfrm>
        </p:spPr>
        <p:txBody>
          <a:bodyPr>
            <a:normAutofit/>
          </a:bodyPr>
          <a:lstStyle/>
          <a:p>
            <a:pPr eaLnBrk="1" hangingPunct="1">
              <a:buNone/>
            </a:pPr>
            <a:r>
              <a:rPr lang="fr-FR" altLang="fr-FR" sz="2000" dirty="0" smtClean="0"/>
              <a:t>C’est le transport du pollen émis par les étamines d’une plante sur le stigmate appartenant soit à la même plante soit par un autre individu</a:t>
            </a:r>
          </a:p>
          <a:p>
            <a:pPr eaLnBrk="1" hangingPunct="1">
              <a:buNone/>
            </a:pPr>
            <a:r>
              <a:rPr lang="fr-FR" altLang="fr-FR" sz="2000" dirty="0" smtClean="0"/>
              <a:t>Pour cela 2 questions se posent:</a:t>
            </a:r>
          </a:p>
          <a:p>
            <a:pPr lvl="1" eaLnBrk="1" hangingPunct="1"/>
            <a:r>
              <a:rPr lang="fr-FR" altLang="fr-FR" sz="2000" dirty="0" smtClean="0"/>
              <a:t>Comment une plante possédant à la fois des organes mâles et femelles peut être  </a:t>
            </a:r>
            <a:r>
              <a:rPr lang="fr-FR" altLang="fr-FR" sz="2000" dirty="0" err="1" smtClean="0"/>
              <a:t>pollinisée</a:t>
            </a:r>
            <a:r>
              <a:rPr lang="fr-FR" altLang="fr-FR" sz="2000" dirty="0" smtClean="0"/>
              <a:t> par son propre pollen ou par celui d’une autre plante ?</a:t>
            </a:r>
          </a:p>
          <a:p>
            <a:pPr lvl="1" eaLnBrk="1" hangingPunct="1"/>
            <a:r>
              <a:rPr lang="fr-FR" altLang="fr-FR" sz="2000" dirty="0" smtClean="0"/>
              <a:t>Quels sont les agents qui assurent ce transport ?</a:t>
            </a:r>
          </a:p>
          <a:p>
            <a:pPr lvl="1" eaLnBrk="1" hangingPunct="1">
              <a:buFont typeface="Wingdings" pitchFamily="2" charset="2"/>
              <a:buNone/>
            </a:pPr>
            <a:r>
              <a:rPr lang="fr-FR" altLang="fr-FR" sz="2000" dirty="0" smtClean="0"/>
              <a:t>1- Modes de pollinisation</a:t>
            </a:r>
          </a:p>
          <a:p>
            <a:pPr lvl="1" eaLnBrk="1" hangingPunct="1">
              <a:buNone/>
            </a:pPr>
            <a:r>
              <a:rPr lang="fr-FR" altLang="fr-FR" sz="2000" dirty="0" smtClean="0"/>
              <a:t>- Autopollinisation ou autogamie: le stigmate d’une fleur est </a:t>
            </a:r>
            <a:r>
              <a:rPr lang="fr-FR" altLang="fr-FR" sz="2000" dirty="0" err="1" smtClean="0"/>
              <a:t>pollinisée</a:t>
            </a:r>
            <a:r>
              <a:rPr lang="fr-FR" altLang="fr-FR" sz="2000" dirty="0" smtClean="0"/>
              <a:t> par le pollen d’une fleur portée par la même plante. Cette autopollinisation est fréquente chez les graminées cultivées (blé, </a:t>
            </a:r>
            <a:r>
              <a:rPr lang="fr-FR" altLang="fr-FR" sz="2000" dirty="0" err="1" smtClean="0"/>
              <a:t>orge,avoine</a:t>
            </a:r>
            <a:r>
              <a:rPr lang="fr-FR" altLang="fr-FR" sz="2000" dirty="0" smtClean="0"/>
              <a:t>) et  chez certaines </a:t>
            </a:r>
            <a:r>
              <a:rPr lang="fr-FR" altLang="fr-FR" sz="2000" dirty="0" err="1" smtClean="0"/>
              <a:t>papillonnacées</a:t>
            </a:r>
            <a:r>
              <a:rPr lang="fr-FR" altLang="fr-FR" sz="2000" dirty="0" smtClean="0"/>
              <a:t> ( haricot, pois)</a:t>
            </a:r>
          </a:p>
          <a:p>
            <a:pPr lvl="1" eaLnBrk="1" hangingPunct="1">
              <a:buNone/>
            </a:pPr>
            <a:r>
              <a:rPr lang="fr-FR" altLang="fr-FR" sz="2000" dirty="0" smtClean="0"/>
              <a:t>Elle peut être favorisée chez quelques espèces dont les anthères viennent à maturité se placer au dessus du stigmate et déversent sur ce dernier leur contenu (même fleur)  </a:t>
            </a:r>
          </a:p>
          <a:p>
            <a:pPr lvl="1" eaLnBrk="1" hangingPunct="1">
              <a:buFont typeface="Wingdings" pitchFamily="2" charset="2"/>
              <a:buNone/>
            </a:pPr>
            <a:endParaRPr lang="fr-FR" altLang="fr-FR" sz="2000" dirty="0" smtClean="0"/>
          </a:p>
        </p:txBody>
      </p:sp>
    </p:spTree>
  </p:cSld>
  <p:clrMapOvr>
    <a:masterClrMapping/>
  </p:clrMapOvr>
  <p:transition spd="med">
    <p:split orient="vert" dir="in"/>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457200" y="214291"/>
            <a:ext cx="8229600" cy="5881710"/>
          </a:xfrm>
        </p:spPr>
        <p:txBody>
          <a:bodyPr>
            <a:normAutofit fontScale="92500"/>
          </a:bodyPr>
          <a:lstStyle/>
          <a:p>
            <a:pPr eaLnBrk="1" hangingPunct="1">
              <a:buNone/>
            </a:pPr>
            <a:r>
              <a:rPr lang="fr-FR" altLang="fr-FR" sz="2400" dirty="0" smtClean="0">
                <a:latin typeface="Times New Roman" pitchFamily="18" charset="0"/>
                <a:cs typeface="Times New Roman" pitchFamily="18" charset="0"/>
              </a:rPr>
              <a:t>- Pollinisation croisée: allogamie dans ce mode de pollinisation le pollen d’une plante est transporté sur le stigmate d’une fleur appartenant à une autre plante de la même espèce </a:t>
            </a:r>
          </a:p>
          <a:p>
            <a:pPr lvl="1" eaLnBrk="1" hangingPunct="1"/>
            <a:r>
              <a:rPr lang="fr-FR" altLang="fr-FR" dirty="0" smtClean="0">
                <a:latin typeface="Times New Roman" pitchFamily="18" charset="0"/>
                <a:cs typeface="Times New Roman" pitchFamily="18" charset="0"/>
              </a:rPr>
              <a:t>Plante dioïque ( les sexes sont séparés)</a:t>
            </a:r>
          </a:p>
          <a:p>
            <a:pPr lvl="1" eaLnBrk="1" hangingPunct="1"/>
            <a:r>
              <a:rPr lang="fr-FR" altLang="fr-FR" dirty="0" smtClean="0">
                <a:latin typeface="Times New Roman" pitchFamily="18" charset="0"/>
                <a:cs typeface="Times New Roman" pitchFamily="18" charset="0"/>
              </a:rPr>
              <a:t>L’existence de conformations qui interdisent au pollen d’une fleur de se rendre sur le stigmate de la même fleur</a:t>
            </a:r>
          </a:p>
          <a:p>
            <a:pPr lvl="1" eaLnBrk="1" hangingPunct="1"/>
            <a:r>
              <a:rPr lang="fr-FR" altLang="fr-FR" dirty="0" smtClean="0">
                <a:latin typeface="Times New Roman" pitchFamily="18" charset="0"/>
                <a:cs typeface="Times New Roman" pitchFamily="18" charset="0"/>
              </a:rPr>
              <a:t>L’autostérilité auto incompatibilité: le pollen d’un individu ne peut germer sur le stigmate d’une fleur de se même individu ou s’il germe il ne peut atteindre et féconder les ovules on dit qu’il y a incompatibilité entre le pollen et le pistil d’un sujet</a:t>
            </a:r>
          </a:p>
          <a:p>
            <a:pPr lvl="1" eaLnBrk="1" hangingPunct="1"/>
            <a:r>
              <a:rPr lang="fr-FR" altLang="fr-FR" dirty="0" smtClean="0">
                <a:latin typeface="Times New Roman" pitchFamily="18" charset="0"/>
                <a:cs typeface="Times New Roman" pitchFamily="18" charset="0"/>
              </a:rPr>
              <a:t>Plantes hermaphrodites ( séparation des sexes dans le temps ( </a:t>
            </a:r>
            <a:r>
              <a:rPr lang="fr-FR" altLang="fr-FR" dirty="0" err="1" smtClean="0">
                <a:latin typeface="Times New Roman" pitchFamily="18" charset="0"/>
                <a:cs typeface="Times New Roman" pitchFamily="18" charset="0"/>
              </a:rPr>
              <a:t>dichogamie</a:t>
            </a:r>
            <a:r>
              <a:rPr lang="fr-FR" altLang="fr-FR" dirty="0" smtClean="0">
                <a:latin typeface="Times New Roman" pitchFamily="18" charset="0"/>
                <a:cs typeface="Times New Roman" pitchFamily="18" charset="0"/>
              </a:rPr>
              <a:t>)</a:t>
            </a:r>
          </a:p>
          <a:p>
            <a:pPr lvl="2" eaLnBrk="1" hangingPunct="1"/>
            <a:r>
              <a:rPr lang="fr-FR" altLang="fr-FR" sz="2400" dirty="0" smtClean="0">
                <a:latin typeface="Times New Roman" pitchFamily="18" charset="0"/>
                <a:cs typeface="Times New Roman" pitchFamily="18" charset="0"/>
              </a:rPr>
              <a:t>a- la protandrie : les étamines libèrent le pollen alors que le stigmate du pistil immature n’est pas réceptif     </a:t>
            </a:r>
          </a:p>
          <a:p>
            <a:pPr lvl="2" eaLnBrk="1" hangingPunct="1"/>
            <a:r>
              <a:rPr lang="fr-FR" altLang="fr-FR" sz="2400" dirty="0" smtClean="0">
                <a:latin typeface="Times New Roman" pitchFamily="18" charset="0"/>
                <a:cs typeface="Times New Roman" pitchFamily="18" charset="0"/>
              </a:rPr>
              <a:t>b- la protogynie: le stigmate de la fleur est réceptif alors que les étamines ne sont encore parvenues à maturité  </a:t>
            </a:r>
          </a:p>
          <a:p>
            <a:pPr lvl="2" eaLnBrk="1" hangingPunct="1"/>
            <a:endParaRPr lang="fr-FR" altLang="fr-FR" sz="2000" dirty="0" smtClean="0">
              <a:solidFill>
                <a:schemeClr val="bg1"/>
              </a:solidFill>
            </a:endParaRPr>
          </a:p>
        </p:txBody>
      </p:sp>
    </p:spTree>
  </p:cSld>
  <p:clrMapOvr>
    <a:masterClrMapping/>
  </p:clrMapOvr>
  <p:transition spd="med">
    <p:split orient="vert" dir="in"/>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re 1"/>
          <p:cNvSpPr>
            <a:spLocks noGrp="1"/>
          </p:cNvSpPr>
          <p:nvPr>
            <p:ph type="title"/>
          </p:nvPr>
        </p:nvSpPr>
        <p:spPr>
          <a:xfrm>
            <a:off x="428596" y="142852"/>
            <a:ext cx="8229600" cy="796908"/>
          </a:xfrm>
        </p:spPr>
        <p:txBody>
          <a:bodyPr/>
          <a:lstStyle/>
          <a:p>
            <a:pPr eaLnBrk="1" hangingPunct="1"/>
            <a:r>
              <a:rPr lang="fr-FR" altLang="fr-FR" dirty="0" smtClean="0">
                <a:solidFill>
                  <a:schemeClr val="tx1"/>
                </a:solidFill>
              </a:rPr>
              <a:t>Pollinisation</a:t>
            </a:r>
          </a:p>
        </p:txBody>
      </p:sp>
      <p:sp>
        <p:nvSpPr>
          <p:cNvPr id="116739" name="Espace réservé du contenu 2"/>
          <p:cNvSpPr>
            <a:spLocks noGrp="1"/>
          </p:cNvSpPr>
          <p:nvPr>
            <p:ph idx="1"/>
          </p:nvPr>
        </p:nvSpPr>
        <p:spPr>
          <a:xfrm>
            <a:off x="468313" y="1628775"/>
            <a:ext cx="8229600" cy="4525963"/>
          </a:xfrm>
        </p:spPr>
        <p:txBody>
          <a:bodyPr/>
          <a:lstStyle/>
          <a:p>
            <a:pPr eaLnBrk="1" hangingPunct="1"/>
            <a:endParaRPr lang="fr-FR" altLang="fr-FR" smtClean="0"/>
          </a:p>
        </p:txBody>
      </p:sp>
      <p:pic>
        <p:nvPicPr>
          <p:cNvPr id="116740" name="Image 3" descr="http://tnregnevegetal.tableau-noir.net/plante/fecondation.jpg"/>
          <p:cNvPicPr>
            <a:picLocks noChangeAspect="1" noChangeArrowheads="1"/>
          </p:cNvPicPr>
          <p:nvPr/>
        </p:nvPicPr>
        <p:blipFill>
          <a:blip r:embed="rId2"/>
          <a:srcRect/>
          <a:stretch>
            <a:fillRect/>
          </a:stretch>
        </p:blipFill>
        <p:spPr bwMode="auto">
          <a:xfrm>
            <a:off x="500063" y="928670"/>
            <a:ext cx="8358217" cy="5786478"/>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500034" y="142852"/>
            <a:ext cx="8229600" cy="796908"/>
          </a:xfrm>
        </p:spPr>
        <p:txBody>
          <a:bodyPr/>
          <a:lstStyle/>
          <a:p>
            <a:pPr eaLnBrk="1" hangingPunct="1"/>
            <a:r>
              <a:rPr lang="fr-FR" altLang="fr-FR" dirty="0" smtClean="0">
                <a:solidFill>
                  <a:schemeClr val="tx1"/>
                </a:solidFill>
              </a:rPr>
              <a:t>Agents de pollinisation</a:t>
            </a:r>
          </a:p>
        </p:txBody>
      </p:sp>
      <p:sp>
        <p:nvSpPr>
          <p:cNvPr id="120835" name="Rectangle 3"/>
          <p:cNvSpPr>
            <a:spLocks noGrp="1" noChangeArrowheads="1"/>
          </p:cNvSpPr>
          <p:nvPr>
            <p:ph idx="1"/>
          </p:nvPr>
        </p:nvSpPr>
        <p:spPr>
          <a:xfrm>
            <a:off x="428596" y="928670"/>
            <a:ext cx="8229600" cy="4709160"/>
          </a:xfrm>
        </p:spPr>
        <p:txBody>
          <a:bodyPr/>
          <a:lstStyle/>
          <a:p>
            <a:pPr eaLnBrk="1" hangingPunct="1">
              <a:buNone/>
            </a:pPr>
            <a:r>
              <a:rPr lang="fr-FR" altLang="fr-FR" sz="2800" dirty="0" smtClean="0"/>
              <a:t>Les grains de pollens sont inertes et leur transport jusqu’à un stigmate est assuré par les agents externes dont le plus important est le vent</a:t>
            </a:r>
          </a:p>
          <a:p>
            <a:pPr lvl="1" eaLnBrk="1" hangingPunct="1">
              <a:buNone/>
            </a:pPr>
            <a:r>
              <a:rPr lang="fr-FR" altLang="fr-FR" dirty="0" smtClean="0"/>
              <a:t>Pollinisation par le vent ………………anémogamie</a:t>
            </a:r>
          </a:p>
          <a:p>
            <a:pPr lvl="1">
              <a:buNone/>
            </a:pPr>
            <a:r>
              <a:rPr lang="fr-FR" altLang="fr-FR" dirty="0" smtClean="0"/>
              <a:t>Pollinisation par les insectes …………</a:t>
            </a:r>
            <a:r>
              <a:rPr lang="fr-FR" altLang="fr-FR" dirty="0" err="1" smtClean="0"/>
              <a:t>entomogamie</a:t>
            </a:r>
            <a:endParaRPr lang="fr-FR" altLang="fr-FR" dirty="0" smtClean="0"/>
          </a:p>
          <a:p>
            <a:pPr lvl="1">
              <a:buNone/>
            </a:pPr>
            <a:r>
              <a:rPr lang="fr-FR" altLang="fr-FR" dirty="0" smtClean="0"/>
              <a:t>Pollinisation par l’eau…………………</a:t>
            </a:r>
            <a:r>
              <a:rPr lang="fr-FR" altLang="fr-FR" dirty="0" err="1" smtClean="0"/>
              <a:t>hydrogamie</a:t>
            </a:r>
            <a:endParaRPr lang="fr-FR" altLang="fr-FR" dirty="0" smtClean="0"/>
          </a:p>
          <a:p>
            <a:pPr lvl="1" eaLnBrk="1" hangingPunct="1"/>
            <a:endParaRPr lang="fr-FR" altLang="fr-FR" sz="1600" dirty="0" smtClean="0"/>
          </a:p>
        </p:txBody>
      </p:sp>
      <p:pic>
        <p:nvPicPr>
          <p:cNvPr id="4" name="Picture 4" descr="Schéma de plantes dioïques"/>
          <p:cNvPicPr>
            <a:picLocks noChangeAspect="1" noChangeArrowheads="1"/>
          </p:cNvPicPr>
          <p:nvPr/>
        </p:nvPicPr>
        <p:blipFill>
          <a:blip r:embed="rId3"/>
          <a:srcRect/>
          <a:stretch>
            <a:fillRect/>
          </a:stretch>
        </p:blipFill>
        <p:spPr>
          <a:xfrm>
            <a:off x="357158" y="3695072"/>
            <a:ext cx="4143404" cy="2766045"/>
          </a:xfrm>
          <a:prstGeom prst="rect">
            <a:avLst/>
          </a:prstGeom>
          <a:noFill/>
        </p:spPr>
      </p:pic>
      <p:sp>
        <p:nvSpPr>
          <p:cNvPr id="5" name="Rectangle 4"/>
          <p:cNvSpPr/>
          <p:nvPr/>
        </p:nvSpPr>
        <p:spPr>
          <a:xfrm>
            <a:off x="1357290" y="6072206"/>
            <a:ext cx="2295821" cy="400110"/>
          </a:xfrm>
          <a:prstGeom prst="rect">
            <a:avLst/>
          </a:prstGeom>
        </p:spPr>
        <p:txBody>
          <a:bodyPr wrap="none">
            <a:spAutoFit/>
          </a:bodyPr>
          <a:lstStyle/>
          <a:p>
            <a:r>
              <a:rPr lang="fr-FR" altLang="fr-FR" b="1" dirty="0" smtClean="0">
                <a:solidFill>
                  <a:schemeClr val="bg1"/>
                </a:solidFill>
              </a:rPr>
              <a:t>Plantes dioïques</a:t>
            </a:r>
            <a:endParaRPr lang="fr-FR" dirty="0">
              <a:solidFill>
                <a:schemeClr val="bg1"/>
              </a:solidFill>
            </a:endParaRPr>
          </a:p>
        </p:txBody>
      </p:sp>
      <p:pic>
        <p:nvPicPr>
          <p:cNvPr id="6" name="Picture 4" descr="Schéma de fécondation croisée"/>
          <p:cNvPicPr>
            <a:picLocks noChangeAspect="1" noChangeArrowheads="1"/>
          </p:cNvPicPr>
          <p:nvPr/>
        </p:nvPicPr>
        <p:blipFill>
          <a:blip r:embed="rId4"/>
          <a:stretch>
            <a:fillRect/>
          </a:stretch>
        </p:blipFill>
        <p:spPr>
          <a:xfrm>
            <a:off x="4500562" y="3857628"/>
            <a:ext cx="3810000" cy="2428892"/>
          </a:xfrm>
          <a:prstGeom prst="rect">
            <a:avLst/>
          </a:prstGeom>
          <a:noFill/>
        </p:spPr>
      </p:pic>
      <p:sp>
        <p:nvSpPr>
          <p:cNvPr id="7" name="Rectangle 6"/>
          <p:cNvSpPr/>
          <p:nvPr/>
        </p:nvSpPr>
        <p:spPr>
          <a:xfrm>
            <a:off x="4500562" y="6072206"/>
            <a:ext cx="4423006" cy="400110"/>
          </a:xfrm>
          <a:prstGeom prst="rect">
            <a:avLst/>
          </a:prstGeom>
        </p:spPr>
        <p:txBody>
          <a:bodyPr wrap="none">
            <a:spAutoFit/>
          </a:bodyPr>
          <a:lstStyle/>
          <a:p>
            <a:r>
              <a:rPr lang="fr-FR" altLang="fr-FR" b="1" dirty="0" smtClean="0">
                <a:solidFill>
                  <a:schemeClr val="bg1"/>
                </a:solidFill>
              </a:rPr>
              <a:t>Allogamie ( pollinisation croisée)</a:t>
            </a:r>
            <a:endParaRPr lang="fr-FR" b="1" dirty="0">
              <a:solidFill>
                <a:schemeClr val="bg1"/>
              </a:solidFill>
            </a:endParaRPr>
          </a:p>
        </p:txBody>
      </p:sp>
    </p:spTree>
  </p:cSld>
  <p:clrMapOvr>
    <a:masterClrMapping/>
  </p:clrMapOvr>
  <p:transition spd="med">
    <p:split orient="vert" dir="in"/>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title"/>
          </p:nvPr>
        </p:nvSpPr>
        <p:spPr>
          <a:xfrm>
            <a:off x="142875" y="285750"/>
            <a:ext cx="8858250" cy="2000241"/>
          </a:xfrm>
        </p:spPr>
        <p:txBody>
          <a:bodyPr>
            <a:normAutofit fontScale="90000"/>
          </a:bodyPr>
          <a:lstStyle/>
          <a:p>
            <a:pPr algn="l" eaLnBrk="1" hangingPunct="1"/>
            <a:r>
              <a:rPr lang="fr-FR" altLang="fr-FR" sz="2400" dirty="0" smtClean="0">
                <a:solidFill>
                  <a:srgbClr val="7B9899"/>
                </a:solidFill>
              </a:rPr>
              <a:t/>
            </a:r>
            <a:br>
              <a:rPr lang="fr-FR" altLang="fr-FR" sz="2400" dirty="0" smtClean="0">
                <a:solidFill>
                  <a:srgbClr val="7B9899"/>
                </a:solidFill>
              </a:rPr>
            </a:br>
            <a:r>
              <a:rPr lang="fr-FR" altLang="fr-FR" sz="1600" dirty="0" smtClean="0">
                <a:solidFill>
                  <a:schemeClr val="tx1"/>
                </a:solidFill>
              </a:rPr>
              <a:t>Allogamie ( pollinisation croisée)</a:t>
            </a:r>
            <a:br>
              <a:rPr lang="fr-FR" altLang="fr-FR" sz="1600" dirty="0" smtClean="0">
                <a:solidFill>
                  <a:schemeClr val="tx1"/>
                </a:solidFill>
              </a:rPr>
            </a:br>
            <a:r>
              <a:rPr lang="fr-FR" altLang="fr-FR" sz="1600" dirty="0" smtClean="0">
                <a:solidFill>
                  <a:schemeClr val="tx1"/>
                </a:solidFill>
              </a:rPr>
              <a:t>Les fleurs sont bisexuées. Un dispositif autorise seulement la fécondation croisée. C'est dans ce cas que l'on trouve la plus grande variété de stratégies.</a:t>
            </a:r>
            <a:br>
              <a:rPr lang="fr-FR" altLang="fr-FR" sz="1600" dirty="0" smtClean="0">
                <a:solidFill>
                  <a:schemeClr val="tx1"/>
                </a:solidFill>
              </a:rPr>
            </a:br>
            <a:r>
              <a:rPr lang="fr-FR" altLang="fr-FR" sz="1600" dirty="0" smtClean="0">
                <a:solidFill>
                  <a:schemeClr val="tx1"/>
                </a:solidFill>
              </a:rPr>
              <a:t>Ces stratégies sont de nature :anatomiques (en relation souvent avec la pollinisation par les  insectes)</a:t>
            </a:r>
            <a:r>
              <a:rPr lang="fr-FR" altLang="fr-FR" sz="1800" dirty="0" smtClean="0">
                <a:solidFill>
                  <a:schemeClr val="tx1"/>
                </a:solidFill>
              </a:rPr>
              <a:t>.</a:t>
            </a:r>
            <a:r>
              <a:rPr lang="fr-FR" altLang="fr-FR" sz="4800" dirty="0" smtClean="0">
                <a:solidFill>
                  <a:schemeClr val="tx1"/>
                </a:solidFill>
              </a:rPr>
              <a:t> </a:t>
            </a:r>
            <a:r>
              <a:rPr lang="fr-FR" altLang="fr-FR" sz="4800" dirty="0" smtClean="0">
                <a:solidFill>
                  <a:srgbClr val="7B9899"/>
                </a:solidFill>
              </a:rPr>
              <a:t/>
            </a:r>
            <a:br>
              <a:rPr lang="fr-FR" altLang="fr-FR" sz="4800" dirty="0" smtClean="0">
                <a:solidFill>
                  <a:srgbClr val="7B9899"/>
                </a:solidFill>
              </a:rPr>
            </a:br>
            <a:endParaRPr lang="fr-FR" altLang="fr-FR" sz="4000" dirty="0" smtClean="0">
              <a:solidFill>
                <a:srgbClr val="7B9899"/>
              </a:solidFill>
            </a:endParaRPr>
          </a:p>
        </p:txBody>
      </p:sp>
      <p:pic>
        <p:nvPicPr>
          <p:cNvPr id="5" name="Picture 4" descr="Schéma de fécondation au hasard chez une plante"/>
          <p:cNvPicPr>
            <a:picLocks noGrp="1" noChangeAspect="1" noChangeArrowheads="1"/>
          </p:cNvPicPr>
          <p:nvPr>
            <p:ph idx="1"/>
          </p:nvPr>
        </p:nvPicPr>
        <p:blipFill>
          <a:blip r:embed="rId3"/>
          <a:stretch>
            <a:fillRect/>
          </a:stretch>
        </p:blipFill>
        <p:spPr>
          <a:xfrm>
            <a:off x="214282" y="3500438"/>
            <a:ext cx="3810000" cy="1838325"/>
          </a:xfrm>
          <a:noFill/>
        </p:spPr>
      </p:pic>
      <p:sp>
        <p:nvSpPr>
          <p:cNvPr id="6" name="Rectangle 5"/>
          <p:cNvSpPr/>
          <p:nvPr/>
        </p:nvSpPr>
        <p:spPr>
          <a:xfrm>
            <a:off x="500034" y="5429264"/>
            <a:ext cx="3110147" cy="400110"/>
          </a:xfrm>
          <a:prstGeom prst="rect">
            <a:avLst/>
          </a:prstGeom>
        </p:spPr>
        <p:txBody>
          <a:bodyPr wrap="none">
            <a:spAutoFit/>
          </a:bodyPr>
          <a:lstStyle/>
          <a:p>
            <a:r>
              <a:rPr lang="fr-FR" altLang="fr-FR" b="1" dirty="0" smtClean="0">
                <a:solidFill>
                  <a:schemeClr val="bg1"/>
                </a:solidFill>
              </a:rPr>
              <a:t>pollinisation au hasard</a:t>
            </a:r>
            <a:endParaRPr lang="fr-FR" dirty="0"/>
          </a:p>
        </p:txBody>
      </p:sp>
      <p:pic>
        <p:nvPicPr>
          <p:cNvPr id="7" name="Picture 4" descr="Schéma d'autofécondation"/>
          <p:cNvPicPr>
            <a:picLocks noChangeAspect="1" noChangeArrowheads="1"/>
          </p:cNvPicPr>
          <p:nvPr/>
        </p:nvPicPr>
        <p:blipFill>
          <a:blip r:embed="rId4"/>
          <a:stretch>
            <a:fillRect/>
          </a:stretch>
        </p:blipFill>
        <p:spPr>
          <a:xfrm>
            <a:off x="4286248" y="3786190"/>
            <a:ext cx="3810000" cy="1695451"/>
          </a:xfrm>
          <a:prstGeom prst="rect">
            <a:avLst/>
          </a:prstGeom>
          <a:noFill/>
        </p:spPr>
      </p:pic>
      <p:sp>
        <p:nvSpPr>
          <p:cNvPr id="8" name="Rectangle 7"/>
          <p:cNvSpPr/>
          <p:nvPr/>
        </p:nvSpPr>
        <p:spPr>
          <a:xfrm>
            <a:off x="5143504" y="5286388"/>
            <a:ext cx="1579278" cy="400110"/>
          </a:xfrm>
          <a:prstGeom prst="rect">
            <a:avLst/>
          </a:prstGeom>
        </p:spPr>
        <p:txBody>
          <a:bodyPr wrap="none">
            <a:spAutoFit/>
          </a:bodyPr>
          <a:lstStyle/>
          <a:p>
            <a:r>
              <a:rPr lang="fr-FR" altLang="fr-FR" b="1" dirty="0" smtClean="0">
                <a:solidFill>
                  <a:schemeClr val="bg1"/>
                </a:solidFill>
              </a:rPr>
              <a:t>Autogamie</a:t>
            </a:r>
            <a:endParaRPr lang="fr-FR" dirty="0">
              <a:solidFill>
                <a:schemeClr val="bg1"/>
              </a:solidFill>
            </a:endParaRPr>
          </a:p>
        </p:txBody>
      </p:sp>
    </p:spTree>
  </p:cSld>
  <p:clrMapOvr>
    <a:masterClrMapping/>
  </p:clrMapOvr>
  <p:transition spd="med">
    <p:split orient="vert" dir="in"/>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42844" y="214290"/>
            <a:ext cx="8534400" cy="500066"/>
          </a:xfrm>
        </p:spPr>
        <p:txBody>
          <a:bodyPr>
            <a:normAutofit fontScale="90000"/>
          </a:bodyPr>
          <a:lstStyle/>
          <a:p>
            <a:pPr eaLnBrk="1" hangingPunct="1"/>
            <a:r>
              <a:rPr lang="fr-FR" altLang="fr-FR" sz="3600" b="1" dirty="0" smtClean="0">
                <a:solidFill>
                  <a:srgbClr val="7B9899"/>
                </a:solidFill>
              </a:rPr>
              <a:t/>
            </a:r>
            <a:br>
              <a:rPr lang="fr-FR" altLang="fr-FR" sz="3600" b="1" dirty="0" smtClean="0">
                <a:solidFill>
                  <a:srgbClr val="7B9899"/>
                </a:solidFill>
              </a:rPr>
            </a:br>
            <a:r>
              <a:rPr lang="fr-FR" altLang="fr-FR" sz="2700" b="1" dirty="0" smtClean="0">
                <a:solidFill>
                  <a:schemeClr val="tx1"/>
                </a:solidFill>
              </a:rPr>
              <a:t>Double fécondation chez les plantes à fleurs </a:t>
            </a:r>
            <a:r>
              <a:rPr lang="fr-FR" altLang="fr-FR" sz="4000" dirty="0" smtClean="0">
                <a:solidFill>
                  <a:srgbClr val="7B9899"/>
                </a:solidFill>
              </a:rPr>
              <a:t/>
            </a:r>
            <a:br>
              <a:rPr lang="fr-FR" altLang="fr-FR" sz="4000" dirty="0" smtClean="0">
                <a:solidFill>
                  <a:srgbClr val="7B9899"/>
                </a:solidFill>
              </a:rPr>
            </a:br>
            <a:endParaRPr lang="fr-FR" altLang="fr-FR" sz="4000" dirty="0" smtClean="0">
              <a:solidFill>
                <a:srgbClr val="7B9899"/>
              </a:solidFill>
            </a:endParaRPr>
          </a:p>
        </p:txBody>
      </p:sp>
      <p:sp>
        <p:nvSpPr>
          <p:cNvPr id="113667" name="Rectangle 3"/>
          <p:cNvSpPr>
            <a:spLocks noGrp="1" noChangeArrowheads="1"/>
          </p:cNvSpPr>
          <p:nvPr>
            <p:ph idx="1"/>
          </p:nvPr>
        </p:nvSpPr>
        <p:spPr>
          <a:xfrm>
            <a:off x="142844" y="642918"/>
            <a:ext cx="8858312" cy="5929354"/>
          </a:xfrm>
        </p:spPr>
        <p:txBody>
          <a:bodyPr>
            <a:noAutofit/>
          </a:bodyPr>
          <a:lstStyle/>
          <a:p>
            <a:pPr algn="just" eaLnBrk="1" hangingPunct="1">
              <a:lnSpc>
                <a:spcPct val="80000"/>
              </a:lnSpc>
              <a:buNone/>
            </a:pPr>
            <a:r>
              <a:rPr lang="fr-FR" altLang="fr-FR" sz="2400" dirty="0" smtClean="0">
                <a:latin typeface="Times New Roman" pitchFamily="18" charset="0"/>
              </a:rPr>
              <a:t>Les plantes à fleurs présentent un cas particulier : non seulement l’ovule est fécondé par un spermatozoïde, mais les cellules qui l’entourent le sont également. Les ovules (ou oosphères) d’une plante à fleurs se forment dans les ovaires, situés au centre de la fleur (à l’intérieur du pistil). Après la méiose, une petite structure, le sac embryonnaire (structure à deux noyaux), apparaît. Les spermatozoïdes sont produits dans les étamines entourant le pistil. Deux cellules mâles sont produites dans chaque grain de pollen.</a:t>
            </a:r>
          </a:p>
          <a:p>
            <a:pPr eaLnBrk="1" hangingPunct="1">
              <a:lnSpc>
                <a:spcPct val="80000"/>
              </a:lnSpc>
              <a:buNone/>
            </a:pPr>
            <a:r>
              <a:rPr lang="fr-FR" altLang="fr-FR" sz="2400" dirty="0" smtClean="0">
                <a:latin typeface="Times New Roman" pitchFamily="18" charset="0"/>
              </a:rPr>
              <a:t>Lors de la pollinisation, le pollen est transféré vers le stigmate (extrémité supérieure du pistil) de la plante réceptrice, sur lequel il est retenu. Le grain de pollen produit alors un tube pollinique, qui apporte au contact du sac embryonnaire les deux spermatozoïdes non mobiles (qui ont terminé leur différenciation dans le tube pollinique). L’un d’eux fusionne avec l’ovule pour former un œuf, ou zygote, pendant que l’autre fusionne avec le sac embryonnaire à deux noyaux, constituant ainsi un tissu triploïde appelé endosperme, qui fournira les réserves de la plantule. Ces deux fusions simultanées constituent la double fécondation. L’embryon forme alors une graine, qui reste en dormance jusqu’à ce qu’elle soit transportée par le vent, par l’eau ou par les animaux vers un endroit propice à sa germination.</a:t>
            </a:r>
          </a:p>
          <a:p>
            <a:pPr eaLnBrk="1" hangingPunct="1">
              <a:lnSpc>
                <a:spcPct val="80000"/>
              </a:lnSpc>
            </a:pPr>
            <a:endParaRPr lang="fr-FR" altLang="fr-FR" sz="2400" dirty="0" smtClean="0">
              <a:latin typeface="Times New Roman" pitchFamily="18" charset="0"/>
            </a:endParaRPr>
          </a:p>
        </p:txBody>
      </p:sp>
    </p:spTree>
  </p:cSld>
  <p:clrMapOvr>
    <a:masterClrMapping/>
  </p:clrMapOvr>
  <p:transition spd="med">
    <p:split orient="vert" dir="in"/>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re 1"/>
          <p:cNvSpPr>
            <a:spLocks noGrp="1"/>
          </p:cNvSpPr>
          <p:nvPr>
            <p:ph type="title"/>
          </p:nvPr>
        </p:nvSpPr>
        <p:spPr>
          <a:xfrm>
            <a:off x="457200" y="274638"/>
            <a:ext cx="8229600" cy="1296974"/>
          </a:xfrm>
        </p:spPr>
        <p:txBody>
          <a:bodyPr>
            <a:normAutofit fontScale="90000"/>
          </a:bodyPr>
          <a:lstStyle/>
          <a:p>
            <a:r>
              <a:rPr lang="fr-FR" altLang="fr-FR" sz="3600" dirty="0" smtClean="0">
                <a:solidFill>
                  <a:schemeClr val="tx1"/>
                </a:solidFill>
              </a:rPr>
              <a:t>Double fécondation chez les plantes à fleurs </a:t>
            </a:r>
            <a:r>
              <a:rPr lang="fr-FR" altLang="fr-FR" sz="6000" dirty="0" smtClean="0">
                <a:solidFill>
                  <a:schemeClr val="tx1"/>
                </a:solidFill>
              </a:rPr>
              <a:t/>
            </a:r>
            <a:br>
              <a:rPr lang="fr-FR" altLang="fr-FR" sz="6000" dirty="0" smtClean="0">
                <a:solidFill>
                  <a:schemeClr val="tx1"/>
                </a:solidFill>
              </a:rPr>
            </a:br>
            <a:endParaRPr lang="fr-FR" altLang="fr-FR" dirty="0" smtClean="0">
              <a:solidFill>
                <a:schemeClr val="tx1"/>
              </a:solidFill>
            </a:endParaRPr>
          </a:p>
        </p:txBody>
      </p:sp>
      <p:pic>
        <p:nvPicPr>
          <p:cNvPr id="114691" name="Espace réservé du contenu 3" descr="http://www.jpboseret.eu/uploads/fecondation_vegetaux.png"/>
          <p:cNvPicPr>
            <a:picLocks noGrp="1"/>
          </p:cNvPicPr>
          <p:nvPr>
            <p:ph idx="1"/>
          </p:nvPr>
        </p:nvPicPr>
        <p:blipFill>
          <a:blip r:embed="rId2"/>
          <a:stretch>
            <a:fillRect/>
          </a:stretch>
        </p:blipFill>
        <p:spPr>
          <a:xfrm>
            <a:off x="428596" y="1285860"/>
            <a:ext cx="8215370" cy="5214974"/>
          </a:xfrm>
        </p:spPr>
      </p:pic>
    </p:spTree>
  </p:cSld>
  <p:clrMapOvr>
    <a:masterClrMapping/>
  </p:clrMapOvr>
  <p:transition spd="med">
    <p:split orient="vert" dir="in"/>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09600" y="357166"/>
            <a:ext cx="8534400" cy="758825"/>
          </a:xfrm>
        </p:spPr>
        <p:txBody>
          <a:bodyPr>
            <a:normAutofit fontScale="90000"/>
          </a:bodyPr>
          <a:lstStyle/>
          <a:p>
            <a:pPr eaLnBrk="1" hangingPunct="1"/>
            <a:r>
              <a:rPr lang="fr-FR" altLang="fr-FR" sz="4000" dirty="0" smtClean="0">
                <a:solidFill>
                  <a:schemeClr val="tx1"/>
                </a:solidFill>
              </a:rPr>
              <a:t>LES GRAINS DE POLLEN GERMENT SUR LE STIGMATE</a:t>
            </a:r>
          </a:p>
        </p:txBody>
      </p:sp>
      <p:sp>
        <p:nvSpPr>
          <p:cNvPr id="115715" name="Rectangle 3"/>
          <p:cNvSpPr>
            <a:spLocks noGrp="1" noChangeArrowheads="1"/>
          </p:cNvSpPr>
          <p:nvPr>
            <p:ph idx="1"/>
          </p:nvPr>
        </p:nvSpPr>
        <p:spPr>
          <a:xfrm>
            <a:off x="285720" y="1285860"/>
            <a:ext cx="8715436" cy="5023500"/>
          </a:xfrm>
        </p:spPr>
        <p:txBody>
          <a:bodyPr>
            <a:noAutofit/>
          </a:bodyPr>
          <a:lstStyle/>
          <a:p>
            <a:pPr eaLnBrk="1" hangingPunct="1">
              <a:buNone/>
            </a:pPr>
            <a:r>
              <a:rPr lang="fr-FR" altLang="fr-FR" sz="2400" dirty="0" smtClean="0">
                <a:latin typeface="Times New Roman" pitchFamily="18" charset="0"/>
                <a:cs typeface="Times New Roman" pitchFamily="18" charset="0"/>
              </a:rPr>
              <a:t>Arrivés sur le pistil de la fleur à féconder, les grains de pollen s’y maintiennent grâce à leurs ornementations éventuelles mais surtout parce que les stigmates sont généralement recouverts d’une sécrétion visqueuse, qui n’est produite que lorsque le pistil est fécondable. Reconnus par le pistil, les grains de pollen se distendent au niveau d’une aperture, faisant saillir une protubérance qui deviendra le tube pollinique. Celui-ci pénètre  dans les tissus du style et s’allonge rapidement pour arriver jusqu’au micropyle de l’ovule. L’allongement du tube pollinique peut être considérable. Ainsi chez le maïs, 20 cm de long et 10ùm de large pour un grain de pollen de 0.1 mm de diamètre. Cet allongement correspond à une activité mitochondriale intense , coordonnée par le noyau végétatif  qui s’est déplacé vers l’extrémité du tube pollinique. </a:t>
            </a:r>
          </a:p>
        </p:txBody>
      </p:sp>
    </p:spTree>
  </p:cSld>
  <p:clrMapOvr>
    <a:masterClrMapping/>
  </p:clrMapOvr>
  <p:transition spd="med">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irc_mi" descr="orgaf2"/>
          <p:cNvPicPr>
            <a:picLocks noGrp="1" noChangeAspect="1" noChangeArrowheads="1"/>
          </p:cNvPicPr>
          <p:nvPr>
            <p:ph idx="1"/>
          </p:nvPr>
        </p:nvPicPr>
        <p:blipFill>
          <a:blip r:embed="rId2"/>
          <a:srcRect/>
          <a:stretch>
            <a:fillRect/>
          </a:stretch>
        </p:blipFill>
        <p:spPr>
          <a:xfrm>
            <a:off x="285720" y="357166"/>
            <a:ext cx="8358187" cy="6072230"/>
          </a:xfrm>
        </p:spPr>
      </p:pic>
    </p:spTree>
  </p:cSld>
  <p:clrMapOvr>
    <a:masterClrMapping/>
  </p:clrMapOvr>
  <p:transition spd="med">
    <p:split orient="vert" dir="in"/>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fr-FR" altLang="fr-FR" dirty="0" smtClean="0">
                <a:solidFill>
                  <a:schemeClr val="tx1"/>
                </a:solidFill>
              </a:rPr>
              <a:t>LA DOUBLE FECONDATION</a:t>
            </a:r>
          </a:p>
        </p:txBody>
      </p:sp>
      <p:sp>
        <p:nvSpPr>
          <p:cNvPr id="125955" name="Rectangle 3"/>
          <p:cNvSpPr>
            <a:spLocks noGrp="1" noChangeArrowheads="1"/>
          </p:cNvSpPr>
          <p:nvPr>
            <p:ph idx="1"/>
          </p:nvPr>
        </p:nvSpPr>
        <p:spPr>
          <a:xfrm>
            <a:off x="500034" y="1214422"/>
            <a:ext cx="8229600" cy="4709160"/>
          </a:xfrm>
        </p:spPr>
        <p:txBody>
          <a:bodyPr>
            <a:noAutofit/>
          </a:bodyPr>
          <a:lstStyle/>
          <a:p>
            <a:pPr eaLnBrk="1" hangingPunct="1">
              <a:buNone/>
            </a:pPr>
            <a:r>
              <a:rPr lang="fr-FR" altLang="fr-FR" sz="1700" dirty="0" smtClean="0">
                <a:latin typeface="Times New Roman" pitchFamily="18" charset="0"/>
                <a:cs typeface="Times New Roman" pitchFamily="18" charset="0"/>
              </a:rPr>
              <a:t>Quand le tube pollinique atteint la cavité ovarienne, il se dirige vers les ovules et arrive au micropyle et traverse une faible épaisseur du </a:t>
            </a:r>
            <a:r>
              <a:rPr lang="fr-FR" altLang="fr-FR" sz="1700" dirty="0" err="1" smtClean="0">
                <a:latin typeface="Times New Roman" pitchFamily="18" charset="0"/>
                <a:cs typeface="Times New Roman" pitchFamily="18" charset="0"/>
              </a:rPr>
              <a:t>nucelle.A</a:t>
            </a:r>
            <a:r>
              <a:rPr lang="fr-FR" altLang="fr-FR" sz="1700" dirty="0" smtClean="0">
                <a:latin typeface="Times New Roman" pitchFamily="18" charset="0"/>
                <a:cs typeface="Times New Roman" pitchFamily="18" charset="0"/>
              </a:rPr>
              <a:t> ce stade, le noyau végétatif , alors, dégénère tandis que les 2 gamètes mâles sont déversés par </a:t>
            </a:r>
            <a:r>
              <a:rPr lang="fr-FR" altLang="fr-FR" sz="1700" b="1" dirty="0" smtClean="0">
                <a:latin typeface="Times New Roman" pitchFamily="18" charset="0"/>
                <a:cs typeface="Times New Roman" pitchFamily="18" charset="0"/>
              </a:rPr>
              <a:t>siphonogamie </a:t>
            </a:r>
            <a:r>
              <a:rPr lang="fr-FR" altLang="fr-FR" sz="1700" dirty="0" smtClean="0">
                <a:latin typeface="Times New Roman" pitchFamily="18" charset="0"/>
                <a:cs typeface="Times New Roman" pitchFamily="18" charset="0"/>
              </a:rPr>
              <a:t>dans le sac embryonnaire</a:t>
            </a:r>
            <a:r>
              <a:rPr lang="fr-FR" altLang="fr-FR" sz="1700" b="1" dirty="0" smtClean="0">
                <a:latin typeface="Times New Roman" pitchFamily="18" charset="0"/>
                <a:cs typeface="Times New Roman" pitchFamily="18" charset="0"/>
              </a:rPr>
              <a:t>. </a:t>
            </a:r>
            <a:r>
              <a:rPr lang="fr-FR" altLang="fr-FR" sz="1700" dirty="0" smtClean="0">
                <a:latin typeface="Times New Roman" pitchFamily="18" charset="0"/>
                <a:cs typeface="Times New Roman" pitchFamily="18" charset="0"/>
              </a:rPr>
              <a:t>L’un des gamètes s’accole à l</a:t>
            </a:r>
            <a:r>
              <a:rPr lang="fr-FR" altLang="fr-FR" sz="1700" b="1" dirty="0" smtClean="0">
                <a:latin typeface="Times New Roman" pitchFamily="18" charset="0"/>
                <a:cs typeface="Times New Roman" pitchFamily="18" charset="0"/>
              </a:rPr>
              <a:t>’oosphère </a:t>
            </a:r>
            <a:r>
              <a:rPr lang="fr-FR" altLang="fr-FR" sz="1700" dirty="0" smtClean="0">
                <a:latin typeface="Times New Roman" pitchFamily="18" charset="0"/>
                <a:cs typeface="Times New Roman" pitchFamily="18" charset="0"/>
              </a:rPr>
              <a:t>pénètre et s’y unit ce qui donne un œuf ou zygote diploïde qui entre immédiatement en division, commençant ainsi l’édification de l’embryon. L’ autre gamète mâle s’unit aux deux noyaux polaires ou du sac pour donner un zygote accessoire triploïde qui lui aussi se divise rapidement et donne un tissu sans organisation  L</a:t>
            </a:r>
            <a:r>
              <a:rPr lang="fr-FR" altLang="fr-FR" sz="1700" b="1" dirty="0" smtClean="0">
                <a:latin typeface="Times New Roman" pitchFamily="18" charset="0"/>
                <a:cs typeface="Times New Roman" pitchFamily="18" charset="0"/>
              </a:rPr>
              <a:t>’albumen</a:t>
            </a:r>
            <a:r>
              <a:rPr lang="fr-FR" altLang="fr-FR" sz="1700" dirty="0" smtClean="0">
                <a:latin typeface="Times New Roman" pitchFamily="18" charset="0"/>
                <a:cs typeface="Times New Roman" pitchFamily="18" charset="0"/>
              </a:rPr>
              <a:t> qui se</a:t>
            </a:r>
            <a:r>
              <a:rPr lang="fr-FR" altLang="fr-FR" sz="1700" b="1" dirty="0" smtClean="0">
                <a:latin typeface="Times New Roman" pitchFamily="18" charset="0"/>
                <a:cs typeface="Times New Roman" pitchFamily="18" charset="0"/>
              </a:rPr>
              <a:t> </a:t>
            </a:r>
            <a:r>
              <a:rPr lang="fr-FR" altLang="fr-FR" sz="1700" dirty="0" smtClean="0">
                <a:latin typeface="Times New Roman" pitchFamily="18" charset="0"/>
                <a:cs typeface="Times New Roman" pitchFamily="18" charset="0"/>
              </a:rPr>
              <a:t>charge de réserves dont l’embryon se nourrira ultérieurement</a:t>
            </a:r>
            <a:r>
              <a:rPr lang="fr-FR" altLang="fr-FR" sz="1700" b="1" dirty="0" smtClean="0">
                <a:latin typeface="Times New Roman" pitchFamily="18" charset="0"/>
                <a:cs typeface="Times New Roman" pitchFamily="18" charset="0"/>
              </a:rPr>
              <a:t>.</a:t>
            </a:r>
          </a:p>
          <a:p>
            <a:pPr eaLnBrk="1" hangingPunct="1">
              <a:buNone/>
            </a:pPr>
            <a:r>
              <a:rPr lang="fr-FR" altLang="fr-FR" sz="1700" dirty="0" smtClean="0">
                <a:latin typeface="Times New Roman" pitchFamily="18" charset="0"/>
                <a:cs typeface="Times New Roman" pitchFamily="18" charset="0"/>
              </a:rPr>
              <a:t>La durée comprise entre la pollinisation et la fécondation est très variable: de quelques heures chez le haricot, elle peut atteindre 20 heures chez le maïs et dépasser un mois chez le bouleau, 2 mois chez le chêne et même 4 mois chez le noisetier.</a:t>
            </a:r>
          </a:p>
          <a:p>
            <a:pPr eaLnBrk="1" hangingPunct="1">
              <a:buNone/>
            </a:pPr>
            <a:r>
              <a:rPr lang="fr-FR" altLang="fr-FR" sz="1700" dirty="0" smtClean="0">
                <a:latin typeface="Times New Roman" pitchFamily="18" charset="0"/>
                <a:cs typeface="Times New Roman" pitchFamily="18" charset="0"/>
              </a:rPr>
              <a:t>La grande originalité de la fécondation des angiospermes est d’être double, on peut dire que les deux fusions nucléaire simultanées entraînent l’apparition de deux individus « faux jumeaux », l’un triploïde (l’albumen ) l’autre diploïde ( l’embryon ) les angiospermes commence leur vie au stade embryonnaire , en tant que parasite d’u être étrange , triploïde issu par voie sexuelle des mêmes parents.</a:t>
            </a:r>
          </a:p>
        </p:txBody>
      </p:sp>
    </p:spTree>
  </p:cSld>
  <p:clrMapOvr>
    <a:masterClrMapping/>
  </p:clrMapOvr>
  <p:transition spd="med">
    <p:split orient="vert" dir="in"/>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re 1"/>
          <p:cNvSpPr>
            <a:spLocks noGrp="1"/>
          </p:cNvSpPr>
          <p:nvPr>
            <p:ph type="title"/>
          </p:nvPr>
        </p:nvSpPr>
        <p:spPr/>
        <p:txBody>
          <a:bodyPr/>
          <a:lstStyle/>
          <a:p>
            <a:pPr eaLnBrk="1" hangingPunct="1"/>
            <a:r>
              <a:rPr lang="fr-FR" dirty="0" smtClean="0">
                <a:solidFill>
                  <a:schemeClr val="tx1"/>
                </a:solidFill>
                <a:latin typeface="Comic Sans MS" pitchFamily="66" charset="0"/>
              </a:rPr>
              <a:t>Proverbe du Jour: 10/05/2020</a:t>
            </a:r>
          </a:p>
        </p:txBody>
      </p:sp>
      <p:sp>
        <p:nvSpPr>
          <p:cNvPr id="126979" name="Espace réservé du contenu 2"/>
          <p:cNvSpPr>
            <a:spLocks noGrp="1"/>
          </p:cNvSpPr>
          <p:nvPr>
            <p:ph idx="1"/>
          </p:nvPr>
        </p:nvSpPr>
        <p:spPr/>
        <p:txBody>
          <a:bodyPr/>
          <a:lstStyle/>
          <a:p>
            <a:pPr algn="just" eaLnBrk="1" hangingPunct="1">
              <a:buFont typeface="Wingdings 2" pitchFamily="18" charset="2"/>
              <a:buNone/>
            </a:pPr>
            <a:r>
              <a:rPr lang="fr-FR" sz="7200" dirty="0" smtClean="0"/>
              <a:t>"L'hypocrite est celui qui ne fait pas ce qu'il conseille."</a:t>
            </a:r>
          </a:p>
          <a:p>
            <a:pPr eaLnBrk="1" hangingPunct="1"/>
            <a:endParaRPr lang="fr-FR" dirty="0" smtClean="0"/>
          </a:p>
        </p:txBody>
      </p:sp>
    </p:spTree>
  </p:cSld>
  <p:clrMapOvr>
    <a:masterClrMapping/>
  </p:clrMapOvr>
  <p:transition spd="med">
    <p:split orient="vert" dir="in"/>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500034" y="285728"/>
            <a:ext cx="8229600" cy="509588"/>
          </a:xfrm>
        </p:spPr>
        <p:txBody>
          <a:bodyPr>
            <a:normAutofit fontScale="90000"/>
          </a:bodyPr>
          <a:lstStyle/>
          <a:p>
            <a:pPr eaLnBrk="1" hangingPunct="1"/>
            <a:r>
              <a:rPr lang="fr-FR" altLang="fr-FR" dirty="0" smtClean="0">
                <a:solidFill>
                  <a:schemeClr val="tx1"/>
                </a:solidFill>
              </a:rPr>
              <a:t>LA GRAINE</a:t>
            </a:r>
          </a:p>
        </p:txBody>
      </p:sp>
      <p:sp>
        <p:nvSpPr>
          <p:cNvPr id="128003" name="Rectangle 3"/>
          <p:cNvSpPr>
            <a:spLocks noGrp="1" noChangeArrowheads="1"/>
          </p:cNvSpPr>
          <p:nvPr>
            <p:ph idx="1"/>
          </p:nvPr>
        </p:nvSpPr>
        <p:spPr>
          <a:xfrm>
            <a:off x="457200" y="928670"/>
            <a:ext cx="8229600" cy="5524518"/>
          </a:xfrm>
        </p:spPr>
        <p:txBody>
          <a:bodyPr>
            <a:noAutofit/>
          </a:bodyPr>
          <a:lstStyle/>
          <a:p>
            <a:pPr algn="just" eaLnBrk="1" hangingPunct="1">
              <a:buFont typeface="Wingdings" pitchFamily="2" charset="2"/>
              <a:buNone/>
            </a:pPr>
            <a:r>
              <a:rPr lang="fr-FR" altLang="fr-FR" sz="1600" dirty="0" smtClean="0">
                <a:latin typeface="Times New Roman" pitchFamily="18" charset="0"/>
                <a:cs typeface="Times New Roman" pitchFamily="18" charset="0"/>
              </a:rPr>
              <a:t>D’une manière générale, chez les plantes à fleurs, dès la double fécondation réalisée la fleur se fane entraînant la chute des pièces florales . L’ovaire, quant à lui, subit de profondes modifications morphologiques qui aboutiront à la formation du</a:t>
            </a:r>
            <a:r>
              <a:rPr lang="fr-FR" altLang="fr-FR" sz="1600" b="1" dirty="0" smtClean="0">
                <a:latin typeface="Times New Roman" pitchFamily="18" charset="0"/>
                <a:cs typeface="Times New Roman" pitchFamily="18" charset="0"/>
              </a:rPr>
              <a:t> fruit</a:t>
            </a:r>
            <a:r>
              <a:rPr lang="fr-FR" altLang="fr-FR" sz="1600" dirty="0" smtClean="0">
                <a:latin typeface="Times New Roman" pitchFamily="18" charset="0"/>
                <a:cs typeface="Times New Roman" pitchFamily="18" charset="0"/>
              </a:rPr>
              <a:t>, tandis que les ovules deviennent des</a:t>
            </a:r>
            <a:r>
              <a:rPr lang="fr-FR" altLang="fr-FR" sz="1600" b="1" dirty="0" smtClean="0">
                <a:latin typeface="Times New Roman" pitchFamily="18" charset="0"/>
                <a:cs typeface="Times New Roman" pitchFamily="18" charset="0"/>
              </a:rPr>
              <a:t> graines </a:t>
            </a:r>
            <a:r>
              <a:rPr lang="fr-FR" altLang="fr-FR" sz="1600" dirty="0" smtClean="0">
                <a:latin typeface="Times New Roman" pitchFamily="18" charset="0"/>
                <a:cs typeface="Times New Roman" pitchFamily="18" charset="0"/>
              </a:rPr>
              <a:t> .</a:t>
            </a:r>
          </a:p>
          <a:p>
            <a:pPr algn="just" eaLnBrk="1" hangingPunct="1">
              <a:buFont typeface="Wingdings" pitchFamily="2" charset="2"/>
              <a:buNone/>
            </a:pPr>
            <a:r>
              <a:rPr lang="fr-FR" altLang="fr-FR" sz="1600" dirty="0" smtClean="0">
                <a:latin typeface="Times New Roman" pitchFamily="18" charset="0"/>
                <a:cs typeface="Times New Roman" pitchFamily="18" charset="0"/>
              </a:rPr>
              <a:t>Les graines conservent la forme générale de l’ovule, mais leurs dimensions sont autres. Elles sont plus grosses et contiennent:</a:t>
            </a:r>
          </a:p>
          <a:p>
            <a:pPr algn="just" eaLnBrk="1" hangingPunct="1">
              <a:buFont typeface="Wingdings" pitchFamily="2" charset="2"/>
              <a:buNone/>
            </a:pPr>
            <a:r>
              <a:rPr lang="fr-FR" altLang="fr-FR" sz="1600" dirty="0" smtClean="0">
                <a:latin typeface="Times New Roman" pitchFamily="18" charset="0"/>
                <a:cs typeface="Times New Roman" pitchFamily="18" charset="0"/>
              </a:rPr>
              <a:t>		1- l’embryon qui est une plantule pluricellulaire, différenciée en une radicule ( 1°racine), une gemmule (bourgeon apical), une tigelle ( 1°tige ) et le ou les cotylédons ( 1° feuilles assurant le nutrition de la plante).</a:t>
            </a:r>
          </a:p>
          <a:p>
            <a:pPr algn="just" eaLnBrk="1" hangingPunct="1">
              <a:buFont typeface="Wingdings" pitchFamily="2" charset="2"/>
              <a:buNone/>
            </a:pPr>
            <a:r>
              <a:rPr lang="fr-FR" altLang="fr-FR" sz="1600" dirty="0" smtClean="0">
                <a:latin typeface="Times New Roman" pitchFamily="18" charset="0"/>
                <a:cs typeface="Times New Roman" pitchFamily="18" charset="0"/>
              </a:rPr>
              <a:t>		 2- les téguments plus ou moins durs et coriaces qui résultent de la transformation des téguments de l’ovule. </a:t>
            </a:r>
          </a:p>
          <a:p>
            <a:pPr algn="just" eaLnBrk="1" hangingPunct="1">
              <a:buFont typeface="Wingdings" pitchFamily="2" charset="2"/>
              <a:buNone/>
            </a:pPr>
            <a:r>
              <a:rPr lang="fr-FR" altLang="fr-FR" sz="1600" dirty="0" smtClean="0">
                <a:latin typeface="Times New Roman" pitchFamily="18" charset="0"/>
                <a:cs typeface="Times New Roman" pitchFamily="18" charset="0"/>
              </a:rPr>
              <a:t>		 3- l’albumen substance de réserve qui entoure l’embryon formé au dépens du nucelle. Chez certaines plantes cette digestion est incomplète et le nucelle s’enrichit alors de réserves pour former un tissu nourricier original, le </a:t>
            </a:r>
            <a:r>
              <a:rPr lang="fr-FR" altLang="fr-FR" sz="1600" b="1" dirty="0" smtClean="0">
                <a:latin typeface="Times New Roman" pitchFamily="18" charset="0"/>
                <a:cs typeface="Times New Roman" pitchFamily="18" charset="0"/>
              </a:rPr>
              <a:t>périsperme</a:t>
            </a:r>
            <a:r>
              <a:rPr lang="fr-FR" altLang="fr-FR" sz="1600" dirty="0" smtClean="0">
                <a:latin typeface="Times New Roman" pitchFamily="18" charset="0"/>
                <a:cs typeface="Times New Roman" pitchFamily="18" charset="0"/>
              </a:rPr>
              <a:t> Cet albumen peut se résorber ; les glucides passent alors dans les cotylédons et forme de l’amidon </a:t>
            </a:r>
          </a:p>
          <a:p>
            <a:pPr algn="just" eaLnBrk="1" hangingPunct="1">
              <a:buFont typeface="Wingdings" pitchFamily="2" charset="2"/>
              <a:buNone/>
            </a:pPr>
            <a:r>
              <a:rPr lang="fr-FR" altLang="fr-FR" sz="1600" dirty="0" smtClean="0">
                <a:latin typeface="Times New Roman" pitchFamily="18" charset="0"/>
                <a:cs typeface="Times New Roman" pitchFamily="18" charset="0"/>
              </a:rPr>
              <a:t>Ces différents tissus de réserves permettent de différencier 3 types de graines </a:t>
            </a:r>
          </a:p>
          <a:p>
            <a:pPr algn="just" eaLnBrk="1" hangingPunct="1">
              <a:buFont typeface="Wingdings" pitchFamily="2" charset="2"/>
              <a:buNone/>
            </a:pPr>
            <a:r>
              <a:rPr lang="fr-FR" altLang="fr-FR" sz="1600" dirty="0" smtClean="0">
                <a:latin typeface="Times New Roman" pitchFamily="18" charset="0"/>
                <a:cs typeface="Times New Roman" pitchFamily="18" charset="0"/>
              </a:rPr>
              <a:t>	- les graines à périspermes …..le nucelle s’enrichit complètement  de réserves </a:t>
            </a:r>
          </a:p>
          <a:p>
            <a:pPr algn="just" eaLnBrk="1" hangingPunct="1">
              <a:buFont typeface="Wingdings" pitchFamily="2" charset="2"/>
              <a:buNone/>
            </a:pPr>
            <a:r>
              <a:rPr lang="fr-FR" altLang="fr-FR" sz="1600" dirty="0" smtClean="0">
                <a:latin typeface="Times New Roman" pitchFamily="18" charset="0"/>
                <a:cs typeface="Times New Roman" pitchFamily="18" charset="0"/>
              </a:rPr>
              <a:t>	- les graines albuminées…….l’albumen constitue le tissu de réserve</a:t>
            </a:r>
          </a:p>
          <a:p>
            <a:pPr algn="just" eaLnBrk="1" hangingPunct="1">
              <a:buFont typeface="Wingdings" pitchFamily="2" charset="2"/>
              <a:buNone/>
            </a:pPr>
            <a:r>
              <a:rPr lang="fr-FR" altLang="fr-FR" sz="1600" dirty="0" smtClean="0">
                <a:latin typeface="Times New Roman" pitchFamily="18" charset="0"/>
                <a:cs typeface="Times New Roman" pitchFamily="18" charset="0"/>
              </a:rPr>
              <a:t>	- les graines </a:t>
            </a:r>
            <a:r>
              <a:rPr lang="fr-FR" altLang="fr-FR" sz="1600" dirty="0" err="1" smtClean="0">
                <a:latin typeface="Times New Roman" pitchFamily="18" charset="0"/>
                <a:cs typeface="Times New Roman" pitchFamily="18" charset="0"/>
              </a:rPr>
              <a:t>exalbuminées</a:t>
            </a:r>
            <a:r>
              <a:rPr lang="fr-FR" altLang="fr-FR" sz="1600" dirty="0" smtClean="0">
                <a:latin typeface="Times New Roman" pitchFamily="18" charset="0"/>
                <a:cs typeface="Times New Roman" pitchFamily="18" charset="0"/>
              </a:rPr>
              <a:t> ….l’albumen a été digéré les glucides ont migré vers les </a:t>
            </a:r>
            <a:r>
              <a:rPr lang="fr-FR" altLang="fr-FR" sz="1600" dirty="0" err="1" smtClean="0">
                <a:latin typeface="Times New Roman" pitchFamily="18" charset="0"/>
                <a:cs typeface="Times New Roman" pitchFamily="18" charset="0"/>
              </a:rPr>
              <a:t>cotyledons</a:t>
            </a:r>
            <a:r>
              <a:rPr lang="fr-FR" altLang="fr-FR" sz="1600" dirty="0" smtClean="0">
                <a:latin typeface="Times New Roman" pitchFamily="18" charset="0"/>
                <a:cs typeface="Times New Roman" pitchFamily="18" charset="0"/>
              </a:rPr>
              <a:t> pour former de l’amidon </a:t>
            </a:r>
          </a:p>
        </p:txBody>
      </p:sp>
    </p:spTree>
  </p:cSld>
  <p:clrMapOvr>
    <a:masterClrMapping/>
  </p:clrMapOvr>
  <p:transition spd="med">
    <p:split orient="vert" dir="in"/>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28596" y="285728"/>
            <a:ext cx="4071966" cy="308469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214414" y="3500438"/>
            <a:ext cx="6795074" cy="3143272"/>
          </a:xfrm>
          <a:prstGeom prst="rect">
            <a:avLst/>
          </a:prstGeom>
          <a:noFill/>
          <a:ln w="9525">
            <a:noFill/>
            <a:miter lim="800000"/>
            <a:headEnd/>
            <a:tailEnd/>
          </a:ln>
          <a:effectLst/>
        </p:spPr>
      </p:pic>
    </p:spTree>
  </p:cSld>
  <p:clrMapOvr>
    <a:masterClrMapping/>
  </p:clrMapOvr>
  <p:transition spd="med">
    <p:split orient="vert" dir="in"/>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500034" y="214290"/>
            <a:ext cx="8229600" cy="723900"/>
          </a:xfrm>
        </p:spPr>
        <p:txBody>
          <a:bodyPr/>
          <a:lstStyle/>
          <a:p>
            <a:pPr eaLnBrk="1" hangingPunct="1"/>
            <a:r>
              <a:rPr lang="fr-FR" altLang="fr-FR" dirty="0" smtClean="0">
                <a:solidFill>
                  <a:schemeClr val="tx1"/>
                </a:solidFill>
              </a:rPr>
              <a:t>LES FRUITS</a:t>
            </a:r>
          </a:p>
        </p:txBody>
      </p:sp>
      <p:sp>
        <p:nvSpPr>
          <p:cNvPr id="129027" name="Rectangle 3"/>
          <p:cNvSpPr>
            <a:spLocks noGrp="1" noChangeArrowheads="1"/>
          </p:cNvSpPr>
          <p:nvPr>
            <p:ph idx="1"/>
          </p:nvPr>
        </p:nvSpPr>
        <p:spPr>
          <a:xfrm>
            <a:off x="500034" y="1000108"/>
            <a:ext cx="8229600" cy="4683125"/>
          </a:xfrm>
        </p:spPr>
        <p:txBody>
          <a:bodyPr>
            <a:normAutofit fontScale="92500" lnSpcReduction="20000"/>
          </a:bodyPr>
          <a:lstStyle/>
          <a:p>
            <a:pPr eaLnBrk="1" hangingPunct="1">
              <a:buNone/>
            </a:pPr>
            <a:r>
              <a:rPr lang="fr-FR" altLang="fr-FR" dirty="0" smtClean="0">
                <a:latin typeface="Times New Roman" pitchFamily="18" charset="0"/>
                <a:cs typeface="Times New Roman" pitchFamily="18" charset="0"/>
              </a:rPr>
              <a:t>En même temps que se forment les graines, les parois de l’ovaire subissent des transformations importantes et évoluent en </a:t>
            </a:r>
            <a:r>
              <a:rPr lang="fr-FR" altLang="fr-FR" b="1" dirty="0" smtClean="0">
                <a:latin typeface="Times New Roman" pitchFamily="18" charset="0"/>
                <a:cs typeface="Times New Roman" pitchFamily="18" charset="0"/>
              </a:rPr>
              <a:t>fruit</a:t>
            </a:r>
            <a:r>
              <a:rPr lang="fr-FR" altLang="fr-FR" dirty="0" smtClean="0">
                <a:latin typeface="Times New Roman" pitchFamily="18" charset="0"/>
                <a:cs typeface="Times New Roman" pitchFamily="18" charset="0"/>
              </a:rPr>
              <a:t>. Dans un fruit, on reconnaît 3 ensembles cellulaires qui forme le</a:t>
            </a:r>
            <a:r>
              <a:rPr lang="fr-FR" altLang="fr-FR" b="1" dirty="0" smtClean="0">
                <a:latin typeface="Times New Roman" pitchFamily="18" charset="0"/>
                <a:cs typeface="Times New Roman" pitchFamily="18" charset="0"/>
              </a:rPr>
              <a:t> péricarpe:</a:t>
            </a:r>
          </a:p>
          <a:p>
            <a:pPr lvl="1" eaLnBrk="1" hangingPunct="1"/>
            <a:r>
              <a:rPr lang="fr-FR" altLang="fr-FR" sz="2800" b="1" dirty="0" smtClean="0">
                <a:latin typeface="Times New Roman" pitchFamily="18" charset="0"/>
                <a:cs typeface="Times New Roman" pitchFamily="18" charset="0"/>
              </a:rPr>
              <a:t>L’épicarpe </a:t>
            </a:r>
            <a:r>
              <a:rPr lang="fr-FR" altLang="fr-FR" sz="2800" dirty="0" smtClean="0">
                <a:latin typeface="Times New Roman" pitchFamily="18" charset="0"/>
                <a:cs typeface="Times New Roman" pitchFamily="18" charset="0"/>
              </a:rPr>
              <a:t>correspondant à l’épiderme externe du fruit</a:t>
            </a:r>
          </a:p>
          <a:p>
            <a:pPr lvl="1" eaLnBrk="1" hangingPunct="1"/>
            <a:r>
              <a:rPr lang="fr-FR" altLang="fr-FR" sz="2800" b="1" dirty="0" smtClean="0">
                <a:latin typeface="Times New Roman" pitchFamily="18" charset="0"/>
                <a:cs typeface="Times New Roman" pitchFamily="18" charset="0"/>
              </a:rPr>
              <a:t>Le mésocarpe </a:t>
            </a:r>
            <a:r>
              <a:rPr lang="fr-FR" altLang="fr-FR" sz="2800" dirty="0" smtClean="0">
                <a:latin typeface="Times New Roman" pitchFamily="18" charset="0"/>
                <a:cs typeface="Times New Roman" pitchFamily="18" charset="0"/>
              </a:rPr>
              <a:t>le tissu médiane</a:t>
            </a:r>
          </a:p>
          <a:p>
            <a:pPr lvl="1" eaLnBrk="1" hangingPunct="1"/>
            <a:r>
              <a:rPr lang="fr-FR" altLang="fr-FR" sz="2800" b="1" dirty="0" smtClean="0">
                <a:latin typeface="Times New Roman" pitchFamily="18" charset="0"/>
                <a:cs typeface="Times New Roman" pitchFamily="18" charset="0"/>
              </a:rPr>
              <a:t>L’endocarpe</a:t>
            </a:r>
            <a:r>
              <a:rPr lang="fr-FR" altLang="fr-FR" sz="2800" dirty="0" smtClean="0">
                <a:latin typeface="Times New Roman" pitchFamily="18" charset="0"/>
                <a:cs typeface="Times New Roman" pitchFamily="18" charset="0"/>
              </a:rPr>
              <a:t> ou épiderme interne</a:t>
            </a:r>
          </a:p>
          <a:p>
            <a:pPr lvl="1" eaLnBrk="1" hangingPunct="1">
              <a:buFont typeface="Wingdings" pitchFamily="2" charset="2"/>
              <a:buNone/>
            </a:pPr>
            <a:r>
              <a:rPr lang="fr-FR" altLang="fr-FR" sz="2800" dirty="0" smtClean="0">
                <a:latin typeface="Times New Roman" pitchFamily="18" charset="0"/>
                <a:cs typeface="Times New Roman" pitchFamily="18" charset="0"/>
              </a:rPr>
              <a:t>Mais ces transformations peuvent affecter aussi le réceptacle floral qui peut s’hypertrophier comme chez la pomme dans ce cas on parle de faux fruit ou pseudo fruit  qui s’oppose au vrai fruit.</a:t>
            </a:r>
          </a:p>
          <a:p>
            <a:pPr lvl="1" eaLnBrk="1" hangingPunct="1"/>
            <a:endParaRPr lang="fr-FR" altLang="fr-FR" sz="1800" b="1" dirty="0" smtClean="0">
              <a:latin typeface="Times New Roman" pitchFamily="18" charset="0"/>
              <a:cs typeface="Times New Roman" pitchFamily="18" charset="0"/>
            </a:endParaRPr>
          </a:p>
        </p:txBody>
      </p:sp>
    </p:spTree>
  </p:cSld>
  <p:clrMapOvr>
    <a:masterClrMapping/>
  </p:clrMapOvr>
  <p:transition spd="med">
    <p:split orient="vert" dir="in"/>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4714876" y="0"/>
            <a:ext cx="3143272" cy="3357562"/>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571472" y="0"/>
            <a:ext cx="3714744" cy="3286124"/>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571472" y="3429000"/>
            <a:ext cx="3714776" cy="3214710"/>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4714876" y="3571876"/>
            <a:ext cx="3143272" cy="3082453"/>
          </a:xfrm>
          <a:prstGeom prst="rect">
            <a:avLst/>
          </a:prstGeom>
          <a:noFill/>
          <a:ln w="9525">
            <a:noFill/>
            <a:miter lim="800000"/>
            <a:headEnd/>
            <a:tailEnd/>
          </a:ln>
          <a:effectLst/>
        </p:spPr>
      </p:pic>
    </p:spTree>
  </p:cSld>
  <p:clrMapOvr>
    <a:masterClrMapping/>
  </p:clrMapOvr>
  <p:transition spd="med">
    <p:split orient="vert" dir="in"/>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500034" y="214290"/>
            <a:ext cx="8229600" cy="571504"/>
          </a:xfrm>
        </p:spPr>
        <p:txBody>
          <a:bodyPr>
            <a:normAutofit fontScale="90000"/>
          </a:bodyPr>
          <a:lstStyle/>
          <a:p>
            <a:pPr eaLnBrk="1" hangingPunct="1"/>
            <a:r>
              <a:rPr lang="fr-FR" altLang="fr-FR" dirty="0" smtClean="0">
                <a:solidFill>
                  <a:schemeClr val="tx1"/>
                </a:solidFill>
              </a:rPr>
              <a:t>LES FRUITS</a:t>
            </a:r>
          </a:p>
        </p:txBody>
      </p:sp>
      <p:sp>
        <p:nvSpPr>
          <p:cNvPr id="130051" name="Rectangle 3"/>
          <p:cNvSpPr>
            <a:spLocks noGrp="1" noChangeArrowheads="1"/>
          </p:cNvSpPr>
          <p:nvPr>
            <p:ph idx="1"/>
          </p:nvPr>
        </p:nvSpPr>
        <p:spPr>
          <a:xfrm>
            <a:off x="500063" y="1357313"/>
            <a:ext cx="8229600" cy="4683125"/>
          </a:xfrm>
        </p:spPr>
        <p:txBody>
          <a:bodyPr/>
          <a:lstStyle/>
          <a:p>
            <a:pPr eaLnBrk="1" hangingPunct="1"/>
            <a:endParaRPr lang="fr-FR" altLang="fr-FR" dirty="0" smtClean="0"/>
          </a:p>
          <a:p>
            <a:pPr eaLnBrk="1" hangingPunct="1"/>
            <a:endParaRPr lang="fr-FR" altLang="fr-FR" sz="1800" dirty="0" smtClean="0"/>
          </a:p>
          <a:p>
            <a:pPr eaLnBrk="1" hangingPunct="1">
              <a:buNone/>
            </a:pPr>
            <a:r>
              <a:rPr lang="fr-FR" altLang="fr-FR" sz="1800" dirty="0" smtClean="0"/>
              <a:t>Les vrais fruits                            les faux fruits                  les fruits composés</a:t>
            </a:r>
          </a:p>
          <a:p>
            <a:pPr eaLnBrk="1" hangingPunct="1"/>
            <a:endParaRPr lang="fr-FR" altLang="fr-FR" sz="1800" dirty="0" smtClean="0"/>
          </a:p>
          <a:p>
            <a:pPr eaLnBrk="1" hangingPunct="1"/>
            <a:endParaRPr lang="fr-FR" altLang="fr-FR" sz="1800" dirty="0" smtClean="0"/>
          </a:p>
          <a:p>
            <a:pPr eaLnBrk="1" hangingPunct="1">
              <a:buFont typeface="Wingdings" pitchFamily="2" charset="2"/>
              <a:buNone/>
            </a:pPr>
            <a:r>
              <a:rPr lang="fr-FR" altLang="fr-FR" sz="1800" dirty="0" smtClean="0"/>
              <a:t>Secs                                       charnus       pomme          figue                ananas</a:t>
            </a:r>
          </a:p>
          <a:p>
            <a:pPr eaLnBrk="1" hangingPunct="1">
              <a:buFont typeface="Wingdings" pitchFamily="2" charset="2"/>
              <a:buNone/>
            </a:pPr>
            <a:endParaRPr lang="fr-FR" altLang="fr-FR" sz="1800" dirty="0" smtClean="0"/>
          </a:p>
          <a:p>
            <a:pPr eaLnBrk="1" hangingPunct="1">
              <a:buFont typeface="Wingdings" pitchFamily="2" charset="2"/>
              <a:buNone/>
            </a:pPr>
            <a:r>
              <a:rPr lang="fr-FR" altLang="fr-FR" sz="1800" dirty="0" smtClean="0"/>
              <a:t>Déhiscents   indéhiscents      les drupes   les baies </a:t>
            </a:r>
          </a:p>
          <a:p>
            <a:pPr eaLnBrk="1" hangingPunct="1">
              <a:buFont typeface="Wingdings" pitchFamily="2" charset="2"/>
              <a:buNone/>
            </a:pPr>
            <a:endParaRPr lang="fr-FR" altLang="fr-FR" sz="1800" dirty="0" smtClean="0"/>
          </a:p>
          <a:p>
            <a:pPr eaLnBrk="1" hangingPunct="1">
              <a:buFont typeface="Wingdings" pitchFamily="2" charset="2"/>
              <a:buNone/>
            </a:pPr>
            <a:r>
              <a:rPr lang="fr-FR" altLang="fr-FR" sz="1400" dirty="0" smtClean="0"/>
              <a:t>Capsule gousse  akènes samares caryopse           cerise        tomate     raisin</a:t>
            </a:r>
          </a:p>
          <a:p>
            <a:pPr eaLnBrk="1" hangingPunct="1">
              <a:buFont typeface="Wingdings" pitchFamily="2" charset="2"/>
              <a:buNone/>
            </a:pPr>
            <a:r>
              <a:rPr lang="fr-FR" altLang="fr-FR" sz="1400" dirty="0" smtClean="0"/>
              <a:t>      </a:t>
            </a:r>
          </a:p>
          <a:p>
            <a:pPr eaLnBrk="1" hangingPunct="1">
              <a:buFont typeface="Wingdings" pitchFamily="2" charset="2"/>
              <a:buNone/>
            </a:pPr>
            <a:r>
              <a:rPr lang="fr-FR" altLang="fr-FR" sz="1400" dirty="0" smtClean="0"/>
              <a:t>       silique      follicule</a:t>
            </a:r>
          </a:p>
        </p:txBody>
      </p:sp>
      <p:sp>
        <p:nvSpPr>
          <p:cNvPr id="130052" name="Line 4"/>
          <p:cNvSpPr>
            <a:spLocks noChangeShapeType="1"/>
          </p:cNvSpPr>
          <p:nvPr/>
        </p:nvSpPr>
        <p:spPr bwMode="auto">
          <a:xfrm flipH="1">
            <a:off x="1285852" y="857232"/>
            <a:ext cx="2160588" cy="1008063"/>
          </a:xfrm>
          <a:prstGeom prst="line">
            <a:avLst/>
          </a:prstGeom>
          <a:noFill/>
          <a:ln w="9525">
            <a:solidFill>
              <a:schemeClr val="bg1"/>
            </a:solidFill>
            <a:round/>
            <a:headEnd/>
            <a:tailEnd type="triangle" w="med" len="med"/>
          </a:ln>
        </p:spPr>
        <p:txBody>
          <a:bodyPr/>
          <a:lstStyle/>
          <a:p>
            <a:endParaRPr lang="fr-FR" dirty="0"/>
          </a:p>
        </p:txBody>
      </p:sp>
      <p:sp>
        <p:nvSpPr>
          <p:cNvPr id="130053" name="Line 5"/>
          <p:cNvSpPr>
            <a:spLocks noChangeShapeType="1"/>
          </p:cNvSpPr>
          <p:nvPr/>
        </p:nvSpPr>
        <p:spPr bwMode="auto">
          <a:xfrm>
            <a:off x="4643438" y="785794"/>
            <a:ext cx="0" cy="1368425"/>
          </a:xfrm>
          <a:prstGeom prst="line">
            <a:avLst/>
          </a:prstGeom>
          <a:noFill/>
          <a:ln w="9525">
            <a:solidFill>
              <a:schemeClr val="bg1"/>
            </a:solidFill>
            <a:round/>
            <a:headEnd/>
            <a:tailEnd type="triangle" w="med" len="med"/>
          </a:ln>
        </p:spPr>
        <p:txBody>
          <a:bodyPr/>
          <a:lstStyle/>
          <a:p>
            <a:endParaRPr lang="fr-FR" dirty="0"/>
          </a:p>
        </p:txBody>
      </p:sp>
      <p:sp>
        <p:nvSpPr>
          <p:cNvPr id="130054" name="Line 6"/>
          <p:cNvSpPr>
            <a:spLocks noChangeShapeType="1"/>
          </p:cNvSpPr>
          <p:nvPr/>
        </p:nvSpPr>
        <p:spPr bwMode="auto">
          <a:xfrm>
            <a:off x="5643570" y="857232"/>
            <a:ext cx="1655762" cy="1079500"/>
          </a:xfrm>
          <a:prstGeom prst="line">
            <a:avLst/>
          </a:prstGeom>
          <a:noFill/>
          <a:ln w="9525">
            <a:solidFill>
              <a:schemeClr val="bg1"/>
            </a:solidFill>
            <a:round/>
            <a:headEnd/>
            <a:tailEnd type="triangle" w="med" len="med"/>
          </a:ln>
        </p:spPr>
        <p:txBody>
          <a:bodyPr/>
          <a:lstStyle/>
          <a:p>
            <a:endParaRPr lang="fr-FR" dirty="0"/>
          </a:p>
        </p:txBody>
      </p:sp>
      <p:sp>
        <p:nvSpPr>
          <p:cNvPr id="130055" name="Line 7"/>
          <p:cNvSpPr>
            <a:spLocks noChangeShapeType="1"/>
          </p:cNvSpPr>
          <p:nvPr/>
        </p:nvSpPr>
        <p:spPr bwMode="auto">
          <a:xfrm flipH="1">
            <a:off x="785786" y="2571744"/>
            <a:ext cx="720725" cy="649288"/>
          </a:xfrm>
          <a:prstGeom prst="line">
            <a:avLst/>
          </a:prstGeom>
          <a:noFill/>
          <a:ln w="9525">
            <a:solidFill>
              <a:schemeClr val="bg1"/>
            </a:solidFill>
            <a:round/>
            <a:headEnd/>
            <a:tailEnd type="triangle" w="med" len="med"/>
          </a:ln>
        </p:spPr>
        <p:txBody>
          <a:bodyPr/>
          <a:lstStyle/>
          <a:p>
            <a:endParaRPr lang="fr-FR" dirty="0"/>
          </a:p>
        </p:txBody>
      </p:sp>
      <p:sp>
        <p:nvSpPr>
          <p:cNvPr id="130056" name="Line 8"/>
          <p:cNvSpPr>
            <a:spLocks noChangeShapeType="1"/>
          </p:cNvSpPr>
          <p:nvPr/>
        </p:nvSpPr>
        <p:spPr bwMode="auto">
          <a:xfrm>
            <a:off x="2214546" y="2571744"/>
            <a:ext cx="1008063" cy="720725"/>
          </a:xfrm>
          <a:prstGeom prst="line">
            <a:avLst/>
          </a:prstGeom>
          <a:noFill/>
          <a:ln w="9525">
            <a:solidFill>
              <a:schemeClr val="bg1"/>
            </a:solidFill>
            <a:round/>
            <a:headEnd/>
            <a:tailEnd type="triangle" w="med" len="med"/>
          </a:ln>
        </p:spPr>
        <p:txBody>
          <a:bodyPr/>
          <a:lstStyle/>
          <a:p>
            <a:endParaRPr lang="fr-FR" dirty="0"/>
          </a:p>
        </p:txBody>
      </p:sp>
      <p:sp>
        <p:nvSpPr>
          <p:cNvPr id="130057" name="Line 9"/>
          <p:cNvSpPr>
            <a:spLocks noChangeShapeType="1"/>
          </p:cNvSpPr>
          <p:nvPr/>
        </p:nvSpPr>
        <p:spPr bwMode="auto">
          <a:xfrm>
            <a:off x="857224" y="3500438"/>
            <a:ext cx="0" cy="431800"/>
          </a:xfrm>
          <a:prstGeom prst="line">
            <a:avLst/>
          </a:prstGeom>
          <a:noFill/>
          <a:ln w="9525">
            <a:solidFill>
              <a:schemeClr val="bg1"/>
            </a:solidFill>
            <a:round/>
            <a:headEnd/>
            <a:tailEnd type="triangle" w="med" len="med"/>
          </a:ln>
        </p:spPr>
        <p:txBody>
          <a:bodyPr/>
          <a:lstStyle/>
          <a:p>
            <a:endParaRPr lang="fr-FR" dirty="0"/>
          </a:p>
        </p:txBody>
      </p:sp>
      <p:sp>
        <p:nvSpPr>
          <p:cNvPr id="130058" name="Line 10"/>
          <p:cNvSpPr>
            <a:spLocks noChangeShapeType="1"/>
          </p:cNvSpPr>
          <p:nvPr/>
        </p:nvSpPr>
        <p:spPr bwMode="auto">
          <a:xfrm>
            <a:off x="1357290" y="3357562"/>
            <a:ext cx="865187" cy="503237"/>
          </a:xfrm>
          <a:prstGeom prst="line">
            <a:avLst/>
          </a:prstGeom>
          <a:noFill/>
          <a:ln w="9525">
            <a:solidFill>
              <a:schemeClr val="bg1"/>
            </a:solidFill>
            <a:round/>
            <a:headEnd/>
            <a:tailEnd type="triangle" w="med" len="med"/>
          </a:ln>
        </p:spPr>
        <p:txBody>
          <a:bodyPr/>
          <a:lstStyle/>
          <a:p>
            <a:endParaRPr lang="fr-FR" dirty="0"/>
          </a:p>
        </p:txBody>
      </p:sp>
      <p:sp>
        <p:nvSpPr>
          <p:cNvPr id="130059" name="Line 13"/>
          <p:cNvSpPr>
            <a:spLocks noChangeShapeType="1"/>
          </p:cNvSpPr>
          <p:nvPr/>
        </p:nvSpPr>
        <p:spPr bwMode="auto">
          <a:xfrm>
            <a:off x="3571868" y="3429000"/>
            <a:ext cx="574675" cy="576263"/>
          </a:xfrm>
          <a:prstGeom prst="line">
            <a:avLst/>
          </a:prstGeom>
          <a:noFill/>
          <a:ln w="9525">
            <a:solidFill>
              <a:schemeClr val="bg1"/>
            </a:solidFill>
            <a:round/>
            <a:headEnd/>
            <a:tailEnd type="triangle" w="med" len="med"/>
          </a:ln>
        </p:spPr>
        <p:txBody>
          <a:bodyPr/>
          <a:lstStyle/>
          <a:p>
            <a:endParaRPr lang="fr-FR" dirty="0"/>
          </a:p>
        </p:txBody>
      </p:sp>
      <p:sp>
        <p:nvSpPr>
          <p:cNvPr id="130060" name="Line 14"/>
          <p:cNvSpPr>
            <a:spLocks noChangeShapeType="1"/>
          </p:cNvSpPr>
          <p:nvPr/>
        </p:nvSpPr>
        <p:spPr bwMode="auto">
          <a:xfrm>
            <a:off x="4071934" y="3429000"/>
            <a:ext cx="1512888" cy="504825"/>
          </a:xfrm>
          <a:prstGeom prst="line">
            <a:avLst/>
          </a:prstGeom>
          <a:noFill/>
          <a:ln w="9525">
            <a:solidFill>
              <a:schemeClr val="bg1"/>
            </a:solidFill>
            <a:round/>
            <a:headEnd/>
            <a:tailEnd type="triangle" w="med" len="med"/>
          </a:ln>
        </p:spPr>
        <p:txBody>
          <a:bodyPr/>
          <a:lstStyle/>
          <a:p>
            <a:endParaRPr lang="fr-FR" dirty="0"/>
          </a:p>
        </p:txBody>
      </p:sp>
      <p:sp>
        <p:nvSpPr>
          <p:cNvPr id="130061" name="Line 15"/>
          <p:cNvSpPr>
            <a:spLocks noChangeShapeType="1"/>
          </p:cNvSpPr>
          <p:nvPr/>
        </p:nvSpPr>
        <p:spPr bwMode="auto">
          <a:xfrm>
            <a:off x="2214546" y="4143380"/>
            <a:ext cx="0" cy="360363"/>
          </a:xfrm>
          <a:prstGeom prst="line">
            <a:avLst/>
          </a:prstGeom>
          <a:noFill/>
          <a:ln w="9525">
            <a:solidFill>
              <a:schemeClr val="bg1"/>
            </a:solidFill>
            <a:round/>
            <a:headEnd/>
            <a:tailEnd type="triangle" w="med" len="med"/>
          </a:ln>
        </p:spPr>
        <p:txBody>
          <a:bodyPr/>
          <a:lstStyle/>
          <a:p>
            <a:endParaRPr lang="fr-FR" dirty="0"/>
          </a:p>
        </p:txBody>
      </p:sp>
      <p:sp>
        <p:nvSpPr>
          <p:cNvPr id="130062" name="Line 16"/>
          <p:cNvSpPr>
            <a:spLocks noChangeShapeType="1"/>
          </p:cNvSpPr>
          <p:nvPr/>
        </p:nvSpPr>
        <p:spPr bwMode="auto">
          <a:xfrm>
            <a:off x="2643174" y="4143380"/>
            <a:ext cx="214314" cy="357190"/>
          </a:xfrm>
          <a:prstGeom prst="line">
            <a:avLst/>
          </a:prstGeom>
          <a:noFill/>
          <a:ln w="9525">
            <a:solidFill>
              <a:schemeClr val="bg1"/>
            </a:solidFill>
            <a:round/>
            <a:headEnd/>
            <a:tailEnd type="triangle" w="med" len="med"/>
          </a:ln>
        </p:spPr>
        <p:txBody>
          <a:bodyPr/>
          <a:lstStyle/>
          <a:p>
            <a:endParaRPr lang="fr-FR" dirty="0"/>
          </a:p>
        </p:txBody>
      </p:sp>
      <p:sp>
        <p:nvSpPr>
          <p:cNvPr id="130063" name="Line 18"/>
          <p:cNvSpPr>
            <a:spLocks noChangeShapeType="1"/>
          </p:cNvSpPr>
          <p:nvPr/>
        </p:nvSpPr>
        <p:spPr bwMode="auto">
          <a:xfrm>
            <a:off x="928662" y="4143380"/>
            <a:ext cx="0" cy="360363"/>
          </a:xfrm>
          <a:prstGeom prst="line">
            <a:avLst/>
          </a:prstGeom>
          <a:noFill/>
          <a:ln w="9525">
            <a:solidFill>
              <a:schemeClr val="bg1"/>
            </a:solidFill>
            <a:round/>
            <a:headEnd/>
            <a:tailEnd type="triangle" w="med" len="med"/>
          </a:ln>
        </p:spPr>
        <p:txBody>
          <a:bodyPr/>
          <a:lstStyle/>
          <a:p>
            <a:endParaRPr lang="fr-FR" dirty="0"/>
          </a:p>
        </p:txBody>
      </p:sp>
      <p:sp>
        <p:nvSpPr>
          <p:cNvPr id="130064" name="Line 19"/>
          <p:cNvSpPr>
            <a:spLocks noChangeShapeType="1"/>
          </p:cNvSpPr>
          <p:nvPr/>
        </p:nvSpPr>
        <p:spPr bwMode="auto">
          <a:xfrm>
            <a:off x="1643042" y="4143380"/>
            <a:ext cx="0" cy="433388"/>
          </a:xfrm>
          <a:prstGeom prst="line">
            <a:avLst/>
          </a:prstGeom>
          <a:noFill/>
          <a:ln w="9525">
            <a:solidFill>
              <a:schemeClr val="bg1"/>
            </a:solidFill>
            <a:round/>
            <a:headEnd/>
            <a:tailEnd type="triangle" w="med" len="med"/>
          </a:ln>
        </p:spPr>
        <p:txBody>
          <a:bodyPr/>
          <a:lstStyle/>
          <a:p>
            <a:endParaRPr lang="fr-FR" dirty="0"/>
          </a:p>
        </p:txBody>
      </p:sp>
      <p:sp>
        <p:nvSpPr>
          <p:cNvPr id="130065" name="Line 21"/>
          <p:cNvSpPr>
            <a:spLocks noChangeShapeType="1"/>
          </p:cNvSpPr>
          <p:nvPr/>
        </p:nvSpPr>
        <p:spPr bwMode="auto">
          <a:xfrm>
            <a:off x="3143240" y="4143380"/>
            <a:ext cx="431800" cy="360363"/>
          </a:xfrm>
          <a:prstGeom prst="line">
            <a:avLst/>
          </a:prstGeom>
          <a:noFill/>
          <a:ln w="9525">
            <a:solidFill>
              <a:schemeClr val="bg1"/>
            </a:solidFill>
            <a:round/>
            <a:headEnd/>
            <a:tailEnd type="triangle" w="med" len="med"/>
          </a:ln>
        </p:spPr>
        <p:txBody>
          <a:bodyPr/>
          <a:lstStyle/>
          <a:p>
            <a:endParaRPr lang="fr-FR" dirty="0"/>
          </a:p>
        </p:txBody>
      </p:sp>
      <p:sp>
        <p:nvSpPr>
          <p:cNvPr id="130066" name="Line 22"/>
          <p:cNvSpPr>
            <a:spLocks noChangeShapeType="1"/>
          </p:cNvSpPr>
          <p:nvPr/>
        </p:nvSpPr>
        <p:spPr bwMode="auto">
          <a:xfrm>
            <a:off x="4214810" y="4143380"/>
            <a:ext cx="288925" cy="360363"/>
          </a:xfrm>
          <a:prstGeom prst="line">
            <a:avLst/>
          </a:prstGeom>
          <a:noFill/>
          <a:ln w="9525">
            <a:solidFill>
              <a:schemeClr val="bg1"/>
            </a:solidFill>
            <a:round/>
            <a:headEnd/>
            <a:tailEnd type="triangle" w="med" len="med"/>
          </a:ln>
        </p:spPr>
        <p:txBody>
          <a:bodyPr/>
          <a:lstStyle/>
          <a:p>
            <a:endParaRPr lang="fr-FR" dirty="0"/>
          </a:p>
        </p:txBody>
      </p:sp>
      <p:sp>
        <p:nvSpPr>
          <p:cNvPr id="130067" name="Line 23"/>
          <p:cNvSpPr>
            <a:spLocks noChangeShapeType="1"/>
          </p:cNvSpPr>
          <p:nvPr/>
        </p:nvSpPr>
        <p:spPr bwMode="auto">
          <a:xfrm>
            <a:off x="5357818" y="4143380"/>
            <a:ext cx="71438" cy="360362"/>
          </a:xfrm>
          <a:prstGeom prst="line">
            <a:avLst/>
          </a:prstGeom>
          <a:noFill/>
          <a:ln w="9525">
            <a:solidFill>
              <a:schemeClr val="bg1"/>
            </a:solidFill>
            <a:round/>
            <a:headEnd/>
            <a:tailEnd type="triangle" w="med" len="med"/>
          </a:ln>
        </p:spPr>
        <p:txBody>
          <a:bodyPr/>
          <a:lstStyle/>
          <a:p>
            <a:endParaRPr lang="fr-FR" dirty="0"/>
          </a:p>
        </p:txBody>
      </p:sp>
      <p:sp>
        <p:nvSpPr>
          <p:cNvPr id="130068" name="Line 24"/>
          <p:cNvSpPr>
            <a:spLocks noChangeShapeType="1"/>
          </p:cNvSpPr>
          <p:nvPr/>
        </p:nvSpPr>
        <p:spPr bwMode="auto">
          <a:xfrm>
            <a:off x="5643570" y="4071942"/>
            <a:ext cx="360362" cy="433388"/>
          </a:xfrm>
          <a:prstGeom prst="line">
            <a:avLst/>
          </a:prstGeom>
          <a:noFill/>
          <a:ln w="9525">
            <a:solidFill>
              <a:schemeClr val="bg1"/>
            </a:solidFill>
            <a:round/>
            <a:headEnd/>
            <a:tailEnd type="triangle" w="med" len="med"/>
          </a:ln>
        </p:spPr>
        <p:txBody>
          <a:bodyPr/>
          <a:lstStyle/>
          <a:p>
            <a:endParaRPr lang="fr-FR" dirty="0"/>
          </a:p>
        </p:txBody>
      </p:sp>
      <p:sp>
        <p:nvSpPr>
          <p:cNvPr id="130069" name="Line 25"/>
          <p:cNvSpPr>
            <a:spLocks noChangeShapeType="1"/>
          </p:cNvSpPr>
          <p:nvPr/>
        </p:nvSpPr>
        <p:spPr bwMode="auto">
          <a:xfrm>
            <a:off x="1214413" y="4071942"/>
            <a:ext cx="71439" cy="1000132"/>
          </a:xfrm>
          <a:prstGeom prst="line">
            <a:avLst/>
          </a:prstGeom>
          <a:noFill/>
          <a:ln w="9525">
            <a:solidFill>
              <a:schemeClr val="bg1"/>
            </a:solidFill>
            <a:round/>
            <a:headEnd/>
            <a:tailEnd type="triangle" w="med" len="med"/>
          </a:ln>
        </p:spPr>
        <p:txBody>
          <a:bodyPr/>
          <a:lstStyle/>
          <a:p>
            <a:endParaRPr lang="fr-FR" dirty="0"/>
          </a:p>
        </p:txBody>
      </p:sp>
      <p:sp>
        <p:nvSpPr>
          <p:cNvPr id="130070" name="Line 26"/>
          <p:cNvSpPr>
            <a:spLocks noChangeShapeType="1"/>
          </p:cNvSpPr>
          <p:nvPr/>
        </p:nvSpPr>
        <p:spPr bwMode="auto">
          <a:xfrm>
            <a:off x="1714480" y="4071942"/>
            <a:ext cx="428628" cy="928694"/>
          </a:xfrm>
          <a:prstGeom prst="line">
            <a:avLst/>
          </a:prstGeom>
          <a:noFill/>
          <a:ln w="9525">
            <a:solidFill>
              <a:schemeClr val="bg1"/>
            </a:solidFill>
            <a:round/>
            <a:headEnd/>
            <a:tailEnd type="triangle" w="med" len="med"/>
          </a:ln>
        </p:spPr>
        <p:txBody>
          <a:bodyPr/>
          <a:lstStyle/>
          <a:p>
            <a:endParaRPr lang="fr-FR" dirty="0"/>
          </a:p>
        </p:txBody>
      </p:sp>
      <p:sp>
        <p:nvSpPr>
          <p:cNvPr id="130071" name="Line 28"/>
          <p:cNvSpPr>
            <a:spLocks noChangeShapeType="1"/>
          </p:cNvSpPr>
          <p:nvPr/>
        </p:nvSpPr>
        <p:spPr bwMode="auto">
          <a:xfrm>
            <a:off x="4643438" y="2571744"/>
            <a:ext cx="0" cy="504825"/>
          </a:xfrm>
          <a:prstGeom prst="line">
            <a:avLst/>
          </a:prstGeom>
          <a:noFill/>
          <a:ln w="9525">
            <a:solidFill>
              <a:schemeClr val="bg1"/>
            </a:solidFill>
            <a:round/>
            <a:headEnd/>
            <a:tailEnd type="triangle" w="med" len="med"/>
          </a:ln>
        </p:spPr>
        <p:txBody>
          <a:bodyPr/>
          <a:lstStyle/>
          <a:p>
            <a:endParaRPr lang="fr-FR" dirty="0"/>
          </a:p>
        </p:txBody>
      </p:sp>
      <p:sp>
        <p:nvSpPr>
          <p:cNvPr id="130072" name="Line 29"/>
          <p:cNvSpPr>
            <a:spLocks noChangeShapeType="1"/>
          </p:cNvSpPr>
          <p:nvPr/>
        </p:nvSpPr>
        <p:spPr bwMode="auto">
          <a:xfrm flipH="1">
            <a:off x="6357950" y="2571744"/>
            <a:ext cx="360363" cy="576262"/>
          </a:xfrm>
          <a:prstGeom prst="line">
            <a:avLst/>
          </a:prstGeom>
          <a:noFill/>
          <a:ln w="9525">
            <a:solidFill>
              <a:schemeClr val="bg1"/>
            </a:solidFill>
            <a:round/>
            <a:headEnd/>
            <a:tailEnd type="triangle" w="med" len="med"/>
          </a:ln>
        </p:spPr>
        <p:txBody>
          <a:bodyPr/>
          <a:lstStyle/>
          <a:p>
            <a:endParaRPr lang="fr-FR" dirty="0"/>
          </a:p>
        </p:txBody>
      </p:sp>
      <p:sp>
        <p:nvSpPr>
          <p:cNvPr id="130073" name="Line 30"/>
          <p:cNvSpPr>
            <a:spLocks noChangeShapeType="1"/>
          </p:cNvSpPr>
          <p:nvPr/>
        </p:nvSpPr>
        <p:spPr bwMode="auto">
          <a:xfrm>
            <a:off x="7286644" y="2500306"/>
            <a:ext cx="360362" cy="576262"/>
          </a:xfrm>
          <a:prstGeom prst="line">
            <a:avLst/>
          </a:prstGeom>
          <a:noFill/>
          <a:ln w="9525">
            <a:solidFill>
              <a:schemeClr val="bg1"/>
            </a:solidFill>
            <a:round/>
            <a:headEnd/>
            <a:tailEnd type="triangle" w="med" len="med"/>
          </a:ln>
        </p:spPr>
        <p:txBody>
          <a:bodyPr/>
          <a:lstStyle/>
          <a:p>
            <a:endParaRPr lang="fr-FR" dirty="0"/>
          </a:p>
        </p:txBody>
      </p:sp>
    </p:spTree>
  </p:cSld>
  <p:clrMapOvr>
    <a:masterClrMapping/>
  </p:clrMapOvr>
  <p:transition spd="med">
    <p:split orient="vert" dir="in"/>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70278" y="1071545"/>
            <a:ext cx="8273688" cy="5292545"/>
          </a:xfrm>
          <a:prstGeom prst="rect">
            <a:avLst/>
          </a:prstGeom>
          <a:noFill/>
          <a:ln w="9525">
            <a:noFill/>
            <a:miter lim="800000"/>
            <a:headEnd/>
            <a:tailEnd/>
          </a:ln>
          <a:effectLst/>
        </p:spPr>
      </p:pic>
    </p:spTree>
  </p:cSld>
  <p:clrMapOvr>
    <a:masterClrMapping/>
  </p:clrMapOvr>
  <p:transition spd="med">
    <p:split orient="vert" dir="in"/>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re 1"/>
          <p:cNvSpPr>
            <a:spLocks noGrp="1"/>
          </p:cNvSpPr>
          <p:nvPr>
            <p:ph type="title"/>
          </p:nvPr>
        </p:nvSpPr>
        <p:spPr/>
        <p:txBody>
          <a:bodyPr/>
          <a:lstStyle/>
          <a:p>
            <a:pPr eaLnBrk="1" hangingPunct="1"/>
            <a:r>
              <a:rPr lang="fr-FR" dirty="0" smtClean="0">
                <a:solidFill>
                  <a:schemeClr val="tx1"/>
                </a:solidFill>
                <a:latin typeface="Comic Sans MS" pitchFamily="66" charset="0"/>
              </a:rPr>
              <a:t>Proverbe du Jour: 17/05/2020</a:t>
            </a:r>
          </a:p>
        </p:txBody>
      </p:sp>
      <p:sp>
        <p:nvSpPr>
          <p:cNvPr id="131075" name="Espace réservé du contenu 2"/>
          <p:cNvSpPr>
            <a:spLocks noGrp="1"/>
          </p:cNvSpPr>
          <p:nvPr>
            <p:ph idx="1"/>
          </p:nvPr>
        </p:nvSpPr>
        <p:spPr/>
        <p:txBody>
          <a:bodyPr>
            <a:normAutofit lnSpcReduction="10000"/>
          </a:bodyPr>
          <a:lstStyle/>
          <a:p>
            <a:pPr algn="ctr" eaLnBrk="1" hangingPunct="1">
              <a:buNone/>
            </a:pPr>
            <a:r>
              <a:rPr lang="fr-FR" sz="6600" dirty="0" smtClean="0">
                <a:latin typeface="Comic Sans MS" pitchFamily="66" charset="0"/>
              </a:rPr>
              <a:t>"J'ai regretté des paroles mais je n'ai jamais regretté le silence."</a:t>
            </a:r>
          </a:p>
          <a:p>
            <a:pPr eaLnBrk="1" hangingPunct="1"/>
            <a:endParaRPr lang="fr-FR" dirty="0" smtClean="0"/>
          </a:p>
        </p:txBody>
      </p:sp>
    </p:spTree>
  </p:cSld>
  <p:clrMapOvr>
    <a:masterClrMapping/>
  </p:clrMapOvr>
  <p:transition spd="med">
    <p:split orient="vert" dir="in"/>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re 1"/>
          <p:cNvSpPr>
            <a:spLocks noGrp="1"/>
          </p:cNvSpPr>
          <p:nvPr>
            <p:ph type="title"/>
          </p:nvPr>
        </p:nvSpPr>
        <p:spPr>
          <a:xfrm>
            <a:off x="457200" y="704850"/>
            <a:ext cx="8229600" cy="723900"/>
          </a:xfrm>
        </p:spPr>
        <p:txBody>
          <a:bodyPr/>
          <a:lstStyle/>
          <a:p>
            <a:pPr eaLnBrk="1" hangingPunct="1"/>
            <a:r>
              <a:rPr lang="fr-FR" altLang="fr-FR" dirty="0" smtClean="0">
                <a:solidFill>
                  <a:schemeClr val="tx1"/>
                </a:solidFill>
              </a:rPr>
              <a:t>Organisation d'une plante</a:t>
            </a:r>
          </a:p>
        </p:txBody>
      </p:sp>
      <p:sp>
        <p:nvSpPr>
          <p:cNvPr id="3" name="Espace réservé du contenu 2"/>
          <p:cNvSpPr>
            <a:spLocks noGrp="1"/>
          </p:cNvSpPr>
          <p:nvPr>
            <p:ph idx="1"/>
          </p:nvPr>
        </p:nvSpPr>
        <p:spPr>
          <a:xfrm>
            <a:off x="457200" y="1600200"/>
            <a:ext cx="8435975" cy="4525963"/>
          </a:xfrm>
        </p:spPr>
        <p:txBody>
          <a:bodyPr rtlCol="0">
            <a:normAutofit/>
          </a:bodyPr>
          <a:lstStyle/>
          <a:p>
            <a:pPr marL="274320" indent="-274320" eaLnBrk="1" fontAlgn="auto" hangingPunct="1">
              <a:spcAft>
                <a:spcPts val="0"/>
              </a:spcAft>
              <a:buClr>
                <a:schemeClr val="accent3"/>
              </a:buClr>
              <a:buNone/>
              <a:defRPr/>
            </a:pPr>
            <a:r>
              <a:rPr lang="fr-FR" sz="4000" dirty="0">
                <a:latin typeface="Times New Roman" pitchFamily="18" charset="0"/>
                <a:cs typeface="Times New Roman" pitchFamily="18" charset="0"/>
              </a:rPr>
              <a:t>C'est l'ensemble des organes d'une plante (racine, tige, feuille) qui assurent sa croissance. Il s'oppose à l'appareil reproducteur</a:t>
            </a:r>
            <a:r>
              <a:rPr lang="fr-FR" sz="4000" dirty="0" smtClean="0">
                <a:latin typeface="Times New Roman" pitchFamily="18" charset="0"/>
                <a:cs typeface="Times New Roman" pitchFamily="18" charset="0"/>
              </a:rPr>
              <a:t>.</a:t>
            </a:r>
          </a:p>
          <a:p>
            <a:pPr marL="274320" indent="-274320" eaLnBrk="1" fontAlgn="auto" hangingPunct="1">
              <a:spcAft>
                <a:spcPts val="0"/>
              </a:spcAft>
              <a:buClr>
                <a:schemeClr val="accent3"/>
              </a:buClr>
              <a:buNone/>
              <a:defRPr/>
            </a:pPr>
            <a:r>
              <a:rPr lang="fr-FR" sz="4000" dirty="0" smtClean="0">
                <a:latin typeface="Times New Roman" pitchFamily="18" charset="0"/>
                <a:cs typeface="Times New Roman" pitchFamily="18" charset="0"/>
              </a:rPr>
              <a:t> </a:t>
            </a:r>
            <a:r>
              <a:rPr lang="fr-FR" sz="4000" dirty="0">
                <a:latin typeface="Times New Roman" pitchFamily="18" charset="0"/>
                <a:cs typeface="Times New Roman" pitchFamily="18" charset="0"/>
              </a:rPr>
              <a:t>L'appareil végétatif s'adapte aux conditions extérieures</a:t>
            </a:r>
          </a:p>
          <a:p>
            <a:pPr marL="0" indent="0" eaLnBrk="1" fontAlgn="auto" hangingPunct="1">
              <a:spcAft>
                <a:spcPts val="0"/>
              </a:spcAft>
              <a:buClr>
                <a:schemeClr val="accent3"/>
              </a:buClr>
              <a:buFont typeface="Arial" charset="0"/>
              <a:buNone/>
              <a:defRPr/>
            </a:pPr>
            <a:endParaRPr lang="fr-FR" sz="3600" dirty="0"/>
          </a:p>
        </p:txBody>
      </p:sp>
    </p:spTree>
  </p:cSld>
  <p:clrMapOvr>
    <a:masterClrMapping/>
  </p:clrMapOvr>
  <p:transition spd="med">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14282" y="214290"/>
            <a:ext cx="8229600" cy="796925"/>
          </a:xfrm>
        </p:spPr>
        <p:txBody>
          <a:bodyPr/>
          <a:lstStyle/>
          <a:p>
            <a:pPr eaLnBrk="1" hangingPunct="1"/>
            <a:r>
              <a:rPr lang="fr-FR" altLang="fr-FR" dirty="0" smtClean="0">
                <a:solidFill>
                  <a:schemeClr val="tx1"/>
                </a:solidFill>
              </a:rPr>
              <a:t>REGNE VEGETAL</a:t>
            </a:r>
          </a:p>
        </p:txBody>
      </p:sp>
      <p:sp>
        <p:nvSpPr>
          <p:cNvPr id="16387" name="Rectangle 3"/>
          <p:cNvSpPr>
            <a:spLocks noGrp="1" noChangeArrowheads="1"/>
          </p:cNvSpPr>
          <p:nvPr>
            <p:ph idx="4294967295"/>
          </p:nvPr>
        </p:nvSpPr>
        <p:spPr>
          <a:xfrm>
            <a:off x="214282" y="1143000"/>
            <a:ext cx="8643998" cy="5429272"/>
          </a:xfrm>
          <a:ln w="38100">
            <a:solidFill>
              <a:schemeClr val="bg1"/>
            </a:solidFill>
          </a:ln>
        </p:spPr>
        <p:txBody>
          <a:bodyPr/>
          <a:lstStyle/>
          <a:p>
            <a:pPr eaLnBrk="1" hangingPunct="1">
              <a:lnSpc>
                <a:spcPct val="80000"/>
              </a:lnSpc>
            </a:pPr>
            <a:endParaRPr lang="fr-FR" altLang="fr-FR" sz="2000" dirty="0" smtClean="0"/>
          </a:p>
          <a:p>
            <a:pPr eaLnBrk="1" hangingPunct="1">
              <a:lnSpc>
                <a:spcPct val="80000"/>
              </a:lnSpc>
            </a:pPr>
            <a:endParaRPr lang="fr-FR" altLang="fr-FR" sz="2000" dirty="0" smtClean="0"/>
          </a:p>
          <a:p>
            <a:pPr eaLnBrk="1" hangingPunct="1">
              <a:lnSpc>
                <a:spcPct val="80000"/>
              </a:lnSpc>
              <a:buNone/>
            </a:pPr>
            <a:r>
              <a:rPr lang="fr-FR" altLang="fr-FR" sz="2000" dirty="0" smtClean="0"/>
              <a:t>PROCARYOTES                                             EUCARYOTE                       c</a:t>
            </a:r>
          </a:p>
          <a:p>
            <a:pPr eaLnBrk="1" hangingPunct="1">
              <a:lnSpc>
                <a:spcPct val="80000"/>
              </a:lnSpc>
              <a:buFont typeface="Wingdings" pitchFamily="2" charset="2"/>
              <a:buNone/>
            </a:pPr>
            <a:r>
              <a:rPr lang="fr-FR" altLang="fr-FR" sz="2000" dirty="0" smtClean="0"/>
              <a:t>Bactéries                                                      </a:t>
            </a:r>
            <a:r>
              <a:rPr lang="fr-FR" altLang="fr-FR" sz="1600" dirty="0" smtClean="0"/>
              <a:t>Thallophytes                     Algues        </a:t>
            </a:r>
            <a:r>
              <a:rPr lang="fr-FR" altLang="fr-FR" sz="2000" dirty="0" smtClean="0"/>
              <a:t> r</a:t>
            </a:r>
          </a:p>
          <a:p>
            <a:pPr eaLnBrk="1" hangingPunct="1">
              <a:lnSpc>
                <a:spcPct val="80000"/>
              </a:lnSpc>
              <a:buFont typeface="Wingdings" pitchFamily="2" charset="2"/>
              <a:buNone/>
            </a:pPr>
            <a:r>
              <a:rPr lang="fr-FR" altLang="fr-FR" sz="2000" dirty="0" smtClean="0"/>
              <a:t>Cyanophycées                                                                          </a:t>
            </a:r>
            <a:r>
              <a:rPr lang="fr-FR" altLang="fr-FR" sz="1600" dirty="0" smtClean="0"/>
              <a:t>Champignons    p  				                                                                       Lichens</a:t>
            </a:r>
            <a:r>
              <a:rPr lang="fr-FR" altLang="fr-FR" sz="2000" dirty="0" smtClean="0"/>
              <a:t>              </a:t>
            </a:r>
            <a:r>
              <a:rPr lang="fr-FR" altLang="fr-FR" sz="2400" dirty="0" smtClean="0"/>
              <a:t>t</a:t>
            </a:r>
          </a:p>
          <a:p>
            <a:pPr eaLnBrk="1" hangingPunct="1">
              <a:lnSpc>
                <a:spcPct val="80000"/>
              </a:lnSpc>
              <a:buFont typeface="Wingdings" pitchFamily="2" charset="2"/>
              <a:buNone/>
            </a:pPr>
            <a:r>
              <a:rPr lang="fr-FR" altLang="fr-FR" sz="1600" dirty="0" smtClean="0"/>
              <a:t>				        cormophytes..              Bryophytes                                            </a:t>
            </a:r>
          </a:p>
          <a:p>
            <a:pPr eaLnBrk="1" hangingPunct="1">
              <a:lnSpc>
                <a:spcPct val="80000"/>
              </a:lnSpc>
              <a:buFont typeface="Wingdings" pitchFamily="2" charset="2"/>
              <a:buNone/>
            </a:pPr>
            <a:r>
              <a:rPr lang="fr-FR" altLang="fr-FR" sz="1600" dirty="0" smtClean="0"/>
              <a:t>                                                                                                       Ptéridophytes                    </a:t>
            </a:r>
            <a:r>
              <a:rPr lang="fr-FR" altLang="fr-FR" sz="1600" dirty="0" err="1" smtClean="0"/>
              <a:t>ogames</a:t>
            </a:r>
            <a:endParaRPr lang="fr-FR" altLang="fr-FR" sz="1600" dirty="0" smtClean="0"/>
          </a:p>
          <a:p>
            <a:pPr eaLnBrk="1" hangingPunct="1">
              <a:lnSpc>
                <a:spcPct val="80000"/>
              </a:lnSpc>
              <a:buFont typeface="Wingdings" pitchFamily="2" charset="2"/>
              <a:buNone/>
            </a:pPr>
            <a:r>
              <a:rPr lang="fr-FR" altLang="fr-FR" sz="1600" dirty="0" smtClean="0"/>
              <a:t>                                                                                                        Spermaphytes</a:t>
            </a:r>
            <a:endParaRPr lang="fr-FR" altLang="fr-FR" sz="2000" dirty="0" smtClean="0"/>
          </a:p>
          <a:p>
            <a:pPr eaLnBrk="1" hangingPunct="1">
              <a:lnSpc>
                <a:spcPct val="80000"/>
              </a:lnSpc>
              <a:buFont typeface="Wingdings" pitchFamily="2" charset="2"/>
              <a:buNone/>
            </a:pPr>
            <a:r>
              <a:rPr lang="fr-FR" altLang="fr-FR" sz="1600" dirty="0" smtClean="0"/>
              <a:t>					</a:t>
            </a:r>
          </a:p>
          <a:p>
            <a:pPr eaLnBrk="1" hangingPunct="1">
              <a:lnSpc>
                <a:spcPct val="80000"/>
              </a:lnSpc>
              <a:buFont typeface="Wingdings" pitchFamily="2" charset="2"/>
              <a:buNone/>
            </a:pPr>
            <a:r>
              <a:rPr lang="fr-FR" altLang="fr-FR" sz="1600" dirty="0" smtClean="0"/>
              <a:t>	</a:t>
            </a:r>
            <a:endParaRPr lang="fr-FR" altLang="fr-FR" sz="2000" dirty="0" smtClean="0"/>
          </a:p>
          <a:p>
            <a:pPr eaLnBrk="1" hangingPunct="1">
              <a:lnSpc>
                <a:spcPct val="80000"/>
              </a:lnSpc>
              <a:buFont typeface="Wingdings" pitchFamily="2" charset="2"/>
              <a:buNone/>
            </a:pPr>
            <a:r>
              <a:rPr lang="fr-FR" altLang="fr-FR" sz="1600" dirty="0" smtClean="0"/>
              <a:t>							</a:t>
            </a:r>
            <a:endParaRPr lang="fr-FR" altLang="fr-FR" sz="2000" dirty="0" smtClean="0"/>
          </a:p>
          <a:p>
            <a:pPr eaLnBrk="1" hangingPunct="1">
              <a:lnSpc>
                <a:spcPct val="80000"/>
              </a:lnSpc>
              <a:buFont typeface="Wingdings" pitchFamily="2" charset="2"/>
              <a:buNone/>
            </a:pPr>
            <a:r>
              <a:rPr lang="fr-FR" altLang="fr-FR" sz="2000" dirty="0" smtClean="0"/>
              <a:t>Cryptogames=plantes sans fleurs et appareil reproducteur caché</a:t>
            </a:r>
          </a:p>
          <a:p>
            <a:pPr eaLnBrk="1" hangingPunct="1">
              <a:lnSpc>
                <a:spcPct val="80000"/>
              </a:lnSpc>
              <a:buFont typeface="Wingdings" pitchFamily="2" charset="2"/>
              <a:buNone/>
            </a:pPr>
            <a:r>
              <a:rPr lang="fr-FR" altLang="fr-FR" sz="2000" dirty="0" smtClean="0"/>
              <a:t>Phanérogames=plantes à fleurs et appareil reproducteur apparent</a:t>
            </a:r>
          </a:p>
          <a:p>
            <a:pPr eaLnBrk="1" hangingPunct="1">
              <a:lnSpc>
                <a:spcPct val="80000"/>
              </a:lnSpc>
              <a:buFont typeface="Wingdings" pitchFamily="2" charset="2"/>
              <a:buNone/>
            </a:pPr>
            <a:r>
              <a:rPr lang="fr-FR" altLang="fr-FR" sz="2000" dirty="0" smtClean="0"/>
              <a:t>Cormophytes=plantes à tige</a:t>
            </a:r>
          </a:p>
          <a:p>
            <a:pPr eaLnBrk="1" hangingPunct="1">
              <a:lnSpc>
                <a:spcPct val="80000"/>
              </a:lnSpc>
              <a:buFont typeface="Wingdings" pitchFamily="2" charset="2"/>
              <a:buNone/>
            </a:pPr>
            <a:r>
              <a:rPr lang="fr-FR" altLang="fr-FR" sz="2000" dirty="0" smtClean="0"/>
              <a:t>Thallophytes=plantes ne possédant ni racine ni tige ni feuilles </a:t>
            </a:r>
          </a:p>
        </p:txBody>
      </p:sp>
      <p:sp>
        <p:nvSpPr>
          <p:cNvPr id="16388" name="Line 8"/>
          <p:cNvSpPr>
            <a:spLocks noChangeShapeType="1"/>
          </p:cNvSpPr>
          <p:nvPr/>
        </p:nvSpPr>
        <p:spPr bwMode="auto">
          <a:xfrm flipH="1">
            <a:off x="2000232" y="642918"/>
            <a:ext cx="1225550" cy="1152525"/>
          </a:xfrm>
          <a:prstGeom prst="line">
            <a:avLst/>
          </a:prstGeom>
          <a:noFill/>
          <a:ln w="57150">
            <a:solidFill>
              <a:schemeClr val="bg1"/>
            </a:solidFill>
            <a:round/>
            <a:headEnd/>
            <a:tailEnd type="triangle" w="med" len="med"/>
          </a:ln>
        </p:spPr>
        <p:txBody>
          <a:bodyPr/>
          <a:lstStyle/>
          <a:p>
            <a:endParaRPr lang="fr-FR"/>
          </a:p>
        </p:txBody>
      </p:sp>
      <p:sp>
        <p:nvSpPr>
          <p:cNvPr id="16389" name="Line 9"/>
          <p:cNvSpPr>
            <a:spLocks noChangeShapeType="1"/>
          </p:cNvSpPr>
          <p:nvPr/>
        </p:nvSpPr>
        <p:spPr bwMode="auto">
          <a:xfrm>
            <a:off x="5000625" y="857250"/>
            <a:ext cx="647700" cy="936625"/>
          </a:xfrm>
          <a:prstGeom prst="line">
            <a:avLst/>
          </a:prstGeom>
          <a:noFill/>
          <a:ln w="38100">
            <a:solidFill>
              <a:schemeClr val="bg1"/>
            </a:solidFill>
            <a:round/>
            <a:headEnd/>
            <a:tailEnd type="triangle" w="med" len="med"/>
          </a:ln>
        </p:spPr>
        <p:txBody>
          <a:bodyPr/>
          <a:lstStyle/>
          <a:p>
            <a:endParaRPr lang="fr-FR"/>
          </a:p>
        </p:txBody>
      </p:sp>
      <p:sp>
        <p:nvSpPr>
          <p:cNvPr id="16390" name="Line 10"/>
          <p:cNvSpPr>
            <a:spLocks noChangeShapeType="1"/>
          </p:cNvSpPr>
          <p:nvPr/>
        </p:nvSpPr>
        <p:spPr bwMode="auto">
          <a:xfrm>
            <a:off x="6357950" y="2214554"/>
            <a:ext cx="647700" cy="0"/>
          </a:xfrm>
          <a:prstGeom prst="line">
            <a:avLst/>
          </a:prstGeom>
          <a:noFill/>
          <a:ln w="38100">
            <a:solidFill>
              <a:schemeClr val="bg1"/>
            </a:solidFill>
            <a:round/>
            <a:headEnd/>
            <a:tailEnd type="triangle" w="med" len="med"/>
          </a:ln>
        </p:spPr>
        <p:txBody>
          <a:bodyPr/>
          <a:lstStyle/>
          <a:p>
            <a:endParaRPr lang="fr-FR"/>
          </a:p>
        </p:txBody>
      </p:sp>
      <p:sp>
        <p:nvSpPr>
          <p:cNvPr id="16391" name="Line 11"/>
          <p:cNvSpPr>
            <a:spLocks noChangeShapeType="1"/>
          </p:cNvSpPr>
          <p:nvPr/>
        </p:nvSpPr>
        <p:spPr bwMode="auto">
          <a:xfrm>
            <a:off x="5857884" y="2285992"/>
            <a:ext cx="650875" cy="574675"/>
          </a:xfrm>
          <a:prstGeom prst="line">
            <a:avLst/>
          </a:prstGeom>
          <a:noFill/>
          <a:ln w="38100">
            <a:solidFill>
              <a:schemeClr val="bg1"/>
            </a:solidFill>
            <a:round/>
            <a:headEnd/>
            <a:tailEnd type="triangle" w="med" len="med"/>
          </a:ln>
        </p:spPr>
        <p:txBody>
          <a:bodyPr/>
          <a:lstStyle/>
          <a:p>
            <a:endParaRPr lang="fr-FR"/>
          </a:p>
        </p:txBody>
      </p:sp>
      <p:sp>
        <p:nvSpPr>
          <p:cNvPr id="16392" name="Line 12"/>
          <p:cNvSpPr>
            <a:spLocks noChangeShapeType="1"/>
          </p:cNvSpPr>
          <p:nvPr/>
        </p:nvSpPr>
        <p:spPr bwMode="auto">
          <a:xfrm flipH="1">
            <a:off x="3643304" y="1857364"/>
            <a:ext cx="1500199" cy="1143008"/>
          </a:xfrm>
          <a:prstGeom prst="line">
            <a:avLst/>
          </a:prstGeom>
          <a:noFill/>
          <a:ln w="38100">
            <a:solidFill>
              <a:schemeClr val="bg1"/>
            </a:solidFill>
            <a:round/>
            <a:headEnd/>
            <a:tailEnd type="triangle" w="med" len="med"/>
          </a:ln>
        </p:spPr>
        <p:txBody>
          <a:bodyPr/>
          <a:lstStyle/>
          <a:p>
            <a:endParaRPr lang="fr-FR"/>
          </a:p>
        </p:txBody>
      </p:sp>
      <p:sp>
        <p:nvSpPr>
          <p:cNvPr id="16393" name="Line 13"/>
          <p:cNvSpPr>
            <a:spLocks noChangeShapeType="1"/>
          </p:cNvSpPr>
          <p:nvPr/>
        </p:nvSpPr>
        <p:spPr bwMode="auto">
          <a:xfrm>
            <a:off x="7643834" y="2000240"/>
            <a:ext cx="360362" cy="0"/>
          </a:xfrm>
          <a:prstGeom prst="line">
            <a:avLst/>
          </a:prstGeom>
          <a:noFill/>
          <a:ln w="9525">
            <a:solidFill>
              <a:schemeClr val="bg1"/>
            </a:solidFill>
            <a:round/>
            <a:headEnd/>
            <a:tailEnd/>
          </a:ln>
        </p:spPr>
        <p:txBody>
          <a:bodyPr/>
          <a:lstStyle/>
          <a:p>
            <a:endParaRPr lang="fr-FR"/>
          </a:p>
        </p:txBody>
      </p:sp>
      <p:sp>
        <p:nvSpPr>
          <p:cNvPr id="16394" name="Line 14"/>
          <p:cNvSpPr>
            <a:spLocks noChangeShapeType="1"/>
          </p:cNvSpPr>
          <p:nvPr/>
        </p:nvSpPr>
        <p:spPr bwMode="auto">
          <a:xfrm>
            <a:off x="7715272" y="3214686"/>
            <a:ext cx="288925" cy="0"/>
          </a:xfrm>
          <a:prstGeom prst="line">
            <a:avLst/>
          </a:prstGeom>
          <a:noFill/>
          <a:ln w="9525">
            <a:solidFill>
              <a:schemeClr val="bg1"/>
            </a:solidFill>
            <a:round/>
            <a:headEnd/>
            <a:tailEnd/>
          </a:ln>
        </p:spPr>
        <p:txBody>
          <a:bodyPr/>
          <a:lstStyle/>
          <a:p>
            <a:endParaRPr lang="fr-FR"/>
          </a:p>
        </p:txBody>
      </p:sp>
      <p:sp>
        <p:nvSpPr>
          <p:cNvPr id="16395" name="Line 15"/>
          <p:cNvSpPr>
            <a:spLocks noChangeShapeType="1"/>
          </p:cNvSpPr>
          <p:nvPr/>
        </p:nvSpPr>
        <p:spPr bwMode="auto">
          <a:xfrm flipH="1">
            <a:off x="8001024" y="2000240"/>
            <a:ext cx="71437" cy="1223963"/>
          </a:xfrm>
          <a:prstGeom prst="line">
            <a:avLst/>
          </a:prstGeom>
          <a:noFill/>
          <a:ln w="9525">
            <a:solidFill>
              <a:schemeClr val="bg1"/>
            </a:solidFill>
            <a:round/>
            <a:headEnd/>
            <a:tailEnd/>
          </a:ln>
        </p:spPr>
        <p:txBody>
          <a:bodyPr/>
          <a:lstStyle/>
          <a:p>
            <a:endParaRPr lang="fr-FR"/>
          </a:p>
        </p:txBody>
      </p:sp>
      <p:cxnSp>
        <p:nvCxnSpPr>
          <p:cNvPr id="13" name="Connecteur droit avec flèche 12"/>
          <p:cNvCxnSpPr/>
          <p:nvPr/>
        </p:nvCxnSpPr>
        <p:spPr>
          <a:xfrm>
            <a:off x="4857750" y="3071813"/>
            <a:ext cx="428625" cy="158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4572000" y="3214688"/>
            <a:ext cx="714375" cy="14287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4214813" y="3214688"/>
            <a:ext cx="1214437" cy="35718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399" name="Line 10"/>
          <p:cNvSpPr>
            <a:spLocks noChangeShapeType="1"/>
          </p:cNvSpPr>
          <p:nvPr/>
        </p:nvSpPr>
        <p:spPr bwMode="auto">
          <a:xfrm>
            <a:off x="6000750" y="2286000"/>
            <a:ext cx="719138" cy="142875"/>
          </a:xfrm>
          <a:prstGeom prst="line">
            <a:avLst/>
          </a:prstGeom>
          <a:noFill/>
          <a:ln w="38100">
            <a:solidFill>
              <a:schemeClr val="bg1"/>
            </a:solidFill>
            <a:round/>
            <a:headEnd/>
            <a:tailEnd type="triangle" w="med" len="med"/>
          </a:ln>
        </p:spPr>
        <p:txBody>
          <a:bodyPr/>
          <a:lstStyle/>
          <a:p>
            <a:endParaRPr lang="fr-F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2000" fill="hold"/>
                                        <p:tgtEl>
                                          <p:spTgt spid="16386"/>
                                        </p:tgtEl>
                                        <p:attrNameLst>
                                          <p:attrName>ppt_w</p:attrName>
                                        </p:attrNameLst>
                                      </p:cBhvr>
                                      <p:tavLst>
                                        <p:tav tm="0">
                                          <p:val>
                                            <p:strVal val="#ppt_w*2.5"/>
                                          </p:val>
                                        </p:tav>
                                        <p:tav tm="100000">
                                          <p:val>
                                            <p:strVal val="#ppt_w"/>
                                          </p:val>
                                        </p:tav>
                                      </p:tavLst>
                                    </p:anim>
                                    <p:anim calcmode="lin" valueType="num">
                                      <p:cBhvr>
                                        <p:cTn id="8" dur="2000" fill="hold"/>
                                        <p:tgtEl>
                                          <p:spTgt spid="16386"/>
                                        </p:tgtEl>
                                        <p:attrNameLst>
                                          <p:attrName>ppt_h</p:attrName>
                                        </p:attrNameLst>
                                      </p:cBhvr>
                                      <p:tavLst>
                                        <p:tav tm="0">
                                          <p:val>
                                            <p:strVal val="#ppt_h"/>
                                          </p:val>
                                        </p:tav>
                                        <p:tav tm="100000">
                                          <p:val>
                                            <p:strVal val="#ppt_h"/>
                                          </p:val>
                                        </p:tav>
                                      </p:tavLst>
                                    </p:anim>
                                    <p:anim calcmode="lin" valueType="num">
                                      <p:cBhvr>
                                        <p:cTn id="9" dur="2000" fill="hold"/>
                                        <p:tgtEl>
                                          <p:spTgt spid="1638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638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638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387">
                                            <p:bg/>
                                          </p:spTgt>
                                        </p:tgtEl>
                                        <p:attrNameLst>
                                          <p:attrName>style.visibility</p:attrName>
                                        </p:attrNameLst>
                                      </p:cBhvr>
                                      <p:to>
                                        <p:strVal val="visible"/>
                                      </p:to>
                                    </p:set>
                                    <p:animEffect transition="in" filter="wipe(left)">
                                      <p:cBhvr>
                                        <p:cTn id="16" dur="500"/>
                                        <p:tgtEl>
                                          <p:spTgt spid="16387">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Effect transition="in" filter="wipe(left)">
                                      <p:cBhvr>
                                        <p:cTn id="21" dur="500"/>
                                        <p:tgtEl>
                                          <p:spTgt spid="1638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387">
                                            <p:txEl>
                                              <p:pRg st="3" end="3"/>
                                            </p:txEl>
                                          </p:spTgt>
                                        </p:tgtEl>
                                        <p:attrNameLst>
                                          <p:attrName>style.visibility</p:attrName>
                                        </p:attrNameLst>
                                      </p:cBhvr>
                                      <p:to>
                                        <p:strVal val="visible"/>
                                      </p:to>
                                    </p:set>
                                    <p:animEffect transition="in" filter="wipe(left)">
                                      <p:cBhvr>
                                        <p:cTn id="26" dur="500"/>
                                        <p:tgtEl>
                                          <p:spTgt spid="1638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Effect transition="in" filter="wipe(left)">
                                      <p:cBhvr>
                                        <p:cTn id="31" dur="500"/>
                                        <p:tgtEl>
                                          <p:spTgt spid="1638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387">
                                            <p:txEl>
                                              <p:pRg st="5" end="5"/>
                                            </p:txEl>
                                          </p:spTgt>
                                        </p:tgtEl>
                                        <p:attrNameLst>
                                          <p:attrName>style.visibility</p:attrName>
                                        </p:attrNameLst>
                                      </p:cBhvr>
                                      <p:to>
                                        <p:strVal val="visible"/>
                                      </p:to>
                                    </p:set>
                                    <p:animEffect transition="in" filter="wipe(left)">
                                      <p:cBhvr>
                                        <p:cTn id="36" dur="500"/>
                                        <p:tgtEl>
                                          <p:spTgt spid="1638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387">
                                            <p:txEl>
                                              <p:pRg st="6" end="6"/>
                                            </p:txEl>
                                          </p:spTgt>
                                        </p:tgtEl>
                                        <p:attrNameLst>
                                          <p:attrName>style.visibility</p:attrName>
                                        </p:attrNameLst>
                                      </p:cBhvr>
                                      <p:to>
                                        <p:strVal val="visible"/>
                                      </p:to>
                                    </p:set>
                                    <p:animEffect transition="in" filter="wipe(left)">
                                      <p:cBhvr>
                                        <p:cTn id="41" dur="500"/>
                                        <p:tgtEl>
                                          <p:spTgt spid="16387">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6387">
                                            <p:txEl>
                                              <p:pRg st="7" end="7"/>
                                            </p:txEl>
                                          </p:spTgt>
                                        </p:tgtEl>
                                        <p:attrNameLst>
                                          <p:attrName>style.visibility</p:attrName>
                                        </p:attrNameLst>
                                      </p:cBhvr>
                                      <p:to>
                                        <p:strVal val="visible"/>
                                      </p:to>
                                    </p:set>
                                    <p:animEffect transition="in" filter="wipe(left)">
                                      <p:cBhvr>
                                        <p:cTn id="46" dur="500"/>
                                        <p:tgtEl>
                                          <p:spTgt spid="16387">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6387">
                                            <p:txEl>
                                              <p:pRg st="8" end="8"/>
                                            </p:txEl>
                                          </p:spTgt>
                                        </p:tgtEl>
                                        <p:attrNameLst>
                                          <p:attrName>style.visibility</p:attrName>
                                        </p:attrNameLst>
                                      </p:cBhvr>
                                      <p:to>
                                        <p:strVal val="visible"/>
                                      </p:to>
                                    </p:set>
                                    <p:animEffect transition="in" filter="wipe(left)">
                                      <p:cBhvr>
                                        <p:cTn id="51" dur="500"/>
                                        <p:tgtEl>
                                          <p:spTgt spid="16387">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387">
                                            <p:txEl>
                                              <p:pRg st="9" end="9"/>
                                            </p:txEl>
                                          </p:spTgt>
                                        </p:tgtEl>
                                        <p:attrNameLst>
                                          <p:attrName>style.visibility</p:attrName>
                                        </p:attrNameLst>
                                      </p:cBhvr>
                                      <p:to>
                                        <p:strVal val="visible"/>
                                      </p:to>
                                    </p:set>
                                    <p:animEffect transition="in" filter="wipe(left)">
                                      <p:cBhvr>
                                        <p:cTn id="56" dur="500"/>
                                        <p:tgtEl>
                                          <p:spTgt spid="16387">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6387">
                                            <p:txEl>
                                              <p:pRg st="10" end="10"/>
                                            </p:txEl>
                                          </p:spTgt>
                                        </p:tgtEl>
                                        <p:attrNameLst>
                                          <p:attrName>style.visibility</p:attrName>
                                        </p:attrNameLst>
                                      </p:cBhvr>
                                      <p:to>
                                        <p:strVal val="visible"/>
                                      </p:to>
                                    </p:set>
                                    <p:animEffect transition="in" filter="wipe(left)">
                                      <p:cBhvr>
                                        <p:cTn id="61" dur="500"/>
                                        <p:tgtEl>
                                          <p:spTgt spid="16387">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6387">
                                            <p:txEl>
                                              <p:pRg st="11" end="11"/>
                                            </p:txEl>
                                          </p:spTgt>
                                        </p:tgtEl>
                                        <p:attrNameLst>
                                          <p:attrName>style.visibility</p:attrName>
                                        </p:attrNameLst>
                                      </p:cBhvr>
                                      <p:to>
                                        <p:strVal val="visible"/>
                                      </p:to>
                                    </p:set>
                                    <p:animEffect transition="in" filter="wipe(left)">
                                      <p:cBhvr>
                                        <p:cTn id="66" dur="500"/>
                                        <p:tgtEl>
                                          <p:spTgt spid="16387">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6387">
                                            <p:txEl>
                                              <p:pRg st="12" end="12"/>
                                            </p:txEl>
                                          </p:spTgt>
                                        </p:tgtEl>
                                        <p:attrNameLst>
                                          <p:attrName>style.visibility</p:attrName>
                                        </p:attrNameLst>
                                      </p:cBhvr>
                                      <p:to>
                                        <p:strVal val="visible"/>
                                      </p:to>
                                    </p:set>
                                    <p:animEffect transition="in" filter="wipe(left)">
                                      <p:cBhvr>
                                        <p:cTn id="71" dur="500"/>
                                        <p:tgtEl>
                                          <p:spTgt spid="16387">
                                            <p:txEl>
                                              <p:pRg st="12" end="1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6387">
                                            <p:txEl>
                                              <p:pRg st="13" end="13"/>
                                            </p:txEl>
                                          </p:spTgt>
                                        </p:tgtEl>
                                        <p:attrNameLst>
                                          <p:attrName>style.visibility</p:attrName>
                                        </p:attrNameLst>
                                      </p:cBhvr>
                                      <p:to>
                                        <p:strVal val="visible"/>
                                      </p:to>
                                    </p:set>
                                    <p:animEffect transition="in" filter="wipe(left)">
                                      <p:cBhvr>
                                        <p:cTn id="76" dur="500"/>
                                        <p:tgtEl>
                                          <p:spTgt spid="16387">
                                            <p:txEl>
                                              <p:pRg st="13" end="1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6387">
                                            <p:txEl>
                                              <p:pRg st="14" end="14"/>
                                            </p:txEl>
                                          </p:spTgt>
                                        </p:tgtEl>
                                        <p:attrNameLst>
                                          <p:attrName>style.visibility</p:attrName>
                                        </p:attrNameLst>
                                      </p:cBhvr>
                                      <p:to>
                                        <p:strVal val="visible"/>
                                      </p:to>
                                    </p:set>
                                    <p:animEffect transition="in" filter="wipe(left)">
                                      <p:cBhvr>
                                        <p:cTn id="81" dur="500"/>
                                        <p:tgtEl>
                                          <p:spTgt spid="1638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928662" y="500042"/>
            <a:ext cx="7143800" cy="6143667"/>
          </a:xfrm>
          <a:prstGeom prst="rect">
            <a:avLst/>
          </a:prstGeom>
          <a:noFill/>
          <a:ln w="9525">
            <a:noFill/>
            <a:miter lim="800000"/>
            <a:headEnd/>
            <a:tailEnd/>
          </a:ln>
          <a:effectLst/>
        </p:spPr>
      </p:pic>
    </p:spTree>
  </p:cSld>
  <p:clrMapOvr>
    <a:masterClrMapping/>
  </p:clrMapOvr>
  <p:transition spd="med">
    <p:split orient="vert" dir="in"/>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re 1"/>
          <p:cNvSpPr>
            <a:spLocks noGrp="1"/>
          </p:cNvSpPr>
          <p:nvPr>
            <p:ph type="ctrTitle"/>
          </p:nvPr>
        </p:nvSpPr>
        <p:spPr>
          <a:xfrm>
            <a:off x="714348" y="0"/>
            <a:ext cx="7772400" cy="811196"/>
          </a:xfrm>
        </p:spPr>
        <p:txBody>
          <a:bodyPr/>
          <a:lstStyle/>
          <a:p>
            <a:pPr eaLnBrk="1" hangingPunct="1"/>
            <a:r>
              <a:rPr lang="fr-FR" dirty="0" smtClean="0">
                <a:solidFill>
                  <a:schemeClr val="tx1"/>
                </a:solidFill>
              </a:rPr>
              <a:t>Les racines </a:t>
            </a:r>
          </a:p>
        </p:txBody>
      </p:sp>
      <p:sp>
        <p:nvSpPr>
          <p:cNvPr id="142339" name="Sous-titre 2"/>
          <p:cNvSpPr>
            <a:spLocks noGrp="1"/>
          </p:cNvSpPr>
          <p:nvPr>
            <p:ph type="subTitle" idx="1"/>
          </p:nvPr>
        </p:nvSpPr>
        <p:spPr>
          <a:xfrm>
            <a:off x="357158" y="714356"/>
            <a:ext cx="8350253" cy="4749802"/>
          </a:xfrm>
        </p:spPr>
        <p:txBody>
          <a:bodyPr rtlCol="0">
            <a:normAutofit/>
          </a:bodyPr>
          <a:lstStyle/>
          <a:p>
            <a:pPr algn="l" eaLnBrk="1" fontAlgn="auto" hangingPunct="1">
              <a:lnSpc>
                <a:spcPct val="80000"/>
              </a:lnSpc>
              <a:spcAft>
                <a:spcPts val="0"/>
              </a:spcAft>
              <a:buFont typeface="Wingdings 2"/>
              <a:buNone/>
              <a:defRPr/>
            </a:pPr>
            <a:r>
              <a:rPr lang="fr-FR" altLang="fr-FR" sz="1800" dirty="0" smtClean="0"/>
              <a:t>Les racines ont de nombreuses fonctions:</a:t>
            </a:r>
          </a:p>
          <a:p>
            <a:pPr algn="l" eaLnBrk="1" fontAlgn="auto" hangingPunct="1">
              <a:lnSpc>
                <a:spcPct val="80000"/>
              </a:lnSpc>
              <a:spcAft>
                <a:spcPts val="0"/>
              </a:spcAft>
              <a:buFont typeface="Wingdings 2"/>
              <a:buNone/>
              <a:defRPr/>
            </a:pPr>
            <a:r>
              <a:rPr lang="fr-FR" altLang="fr-FR" sz="1800" dirty="0" smtClean="0"/>
              <a:t>➢ Fixation de la plante dans le sol,</a:t>
            </a:r>
          </a:p>
          <a:p>
            <a:pPr algn="l" eaLnBrk="1" fontAlgn="auto" hangingPunct="1">
              <a:lnSpc>
                <a:spcPct val="80000"/>
              </a:lnSpc>
              <a:spcAft>
                <a:spcPts val="0"/>
              </a:spcAft>
              <a:buFont typeface="Wingdings 2"/>
              <a:buNone/>
              <a:defRPr/>
            </a:pPr>
            <a:r>
              <a:rPr lang="fr-FR" altLang="fr-FR" sz="1800" dirty="0" smtClean="0"/>
              <a:t>➢ Puisage de l'eau et des sels minéraux dans le milieu,</a:t>
            </a:r>
          </a:p>
          <a:p>
            <a:pPr algn="l" eaLnBrk="1" fontAlgn="auto" hangingPunct="1">
              <a:lnSpc>
                <a:spcPct val="80000"/>
              </a:lnSpc>
              <a:spcAft>
                <a:spcPts val="0"/>
              </a:spcAft>
              <a:buFont typeface="Wingdings 2"/>
              <a:buNone/>
              <a:defRPr/>
            </a:pPr>
            <a:r>
              <a:rPr lang="fr-FR" altLang="fr-FR" sz="1800" dirty="0" smtClean="0"/>
              <a:t>➢ Et, dans certains cas, accumulation de réserves.</a:t>
            </a:r>
          </a:p>
          <a:p>
            <a:pPr algn="l" eaLnBrk="1" fontAlgn="auto" hangingPunct="1">
              <a:lnSpc>
                <a:spcPct val="80000"/>
              </a:lnSpc>
              <a:spcAft>
                <a:spcPts val="0"/>
              </a:spcAft>
              <a:buFont typeface="Wingdings 2"/>
              <a:buNone/>
              <a:defRPr/>
            </a:pPr>
            <a:r>
              <a:rPr lang="fr-FR" altLang="fr-FR" sz="1800" dirty="0" smtClean="0"/>
              <a:t>On peut définir 4 parties dans une racine :</a:t>
            </a:r>
          </a:p>
          <a:p>
            <a:pPr algn="l" eaLnBrk="1" fontAlgn="auto" hangingPunct="1">
              <a:lnSpc>
                <a:spcPct val="80000"/>
              </a:lnSpc>
              <a:spcAft>
                <a:spcPts val="0"/>
              </a:spcAft>
              <a:buFont typeface="Wingdings 2"/>
              <a:buNone/>
              <a:defRPr/>
            </a:pPr>
            <a:r>
              <a:rPr lang="fr-FR" altLang="fr-FR" sz="1800" dirty="0" smtClean="0"/>
              <a:t>La zone subéreuse (4): correspond à la partie la plus âgée de la racine; elle porte les racines secondaires ou radicelles.</a:t>
            </a:r>
          </a:p>
          <a:p>
            <a:pPr algn="l" eaLnBrk="1" fontAlgn="auto" hangingPunct="1">
              <a:lnSpc>
                <a:spcPct val="80000"/>
              </a:lnSpc>
              <a:spcAft>
                <a:spcPts val="0"/>
              </a:spcAft>
              <a:buFont typeface="Wingdings 2"/>
              <a:buNone/>
              <a:defRPr/>
            </a:pPr>
            <a:r>
              <a:rPr lang="fr-FR" altLang="fr-FR" sz="1800" dirty="0" smtClean="0"/>
              <a:t>La zone pilifère (3) : émet des poils absorbants. Ce sont eux qui permettent l'absorption de l'eau et des sels minéraux.</a:t>
            </a:r>
          </a:p>
          <a:p>
            <a:pPr algn="l" eaLnBrk="1" fontAlgn="auto" hangingPunct="1">
              <a:lnSpc>
                <a:spcPct val="80000"/>
              </a:lnSpc>
              <a:spcAft>
                <a:spcPts val="0"/>
              </a:spcAft>
              <a:buFont typeface="Wingdings 2"/>
              <a:buNone/>
              <a:defRPr/>
            </a:pPr>
            <a:r>
              <a:rPr lang="fr-FR" altLang="fr-FR" sz="1800" dirty="0" smtClean="0"/>
              <a:t>La zone d'accroissement (2) : située derrière la coiffe, elle est responsable de la multiplication cellulaire.</a:t>
            </a:r>
          </a:p>
          <a:p>
            <a:pPr algn="l" eaLnBrk="1" fontAlgn="auto" hangingPunct="1">
              <a:lnSpc>
                <a:spcPct val="80000"/>
              </a:lnSpc>
              <a:spcAft>
                <a:spcPts val="0"/>
              </a:spcAft>
              <a:buFont typeface="Wingdings 2"/>
              <a:buNone/>
              <a:defRPr/>
            </a:pPr>
            <a:r>
              <a:rPr lang="fr-FR" altLang="fr-FR" sz="1800" dirty="0" smtClean="0"/>
              <a:t>La coiffe (1) : termine et protège la racine. C'est elle qui permet la pénétration dans le sol.</a:t>
            </a:r>
          </a:p>
          <a:p>
            <a:pPr eaLnBrk="1" fontAlgn="auto" hangingPunct="1">
              <a:lnSpc>
                <a:spcPct val="80000"/>
              </a:lnSpc>
              <a:spcAft>
                <a:spcPts val="0"/>
              </a:spcAft>
              <a:buFont typeface="Wingdings 2"/>
              <a:buNone/>
              <a:defRPr/>
            </a:pPr>
            <a:endParaRPr lang="fr-FR" altLang="fr-FR" sz="1800" dirty="0" smtClean="0"/>
          </a:p>
        </p:txBody>
      </p:sp>
      <p:pic>
        <p:nvPicPr>
          <p:cNvPr id="4" name="Espace réservé du contenu 3"/>
          <p:cNvPicPr>
            <a:picLocks/>
          </p:cNvPicPr>
          <p:nvPr/>
        </p:nvPicPr>
        <p:blipFill>
          <a:blip r:embed="rId2"/>
          <a:srcRect/>
          <a:stretch>
            <a:fillRect/>
          </a:stretch>
        </p:blipFill>
        <p:spPr>
          <a:xfrm>
            <a:off x="2000232" y="3929066"/>
            <a:ext cx="3929090" cy="2928934"/>
          </a:xfrm>
          <a:prstGeom prst="rect">
            <a:avLst/>
          </a:prstGeom>
        </p:spPr>
      </p:pic>
    </p:spTree>
  </p:cSld>
  <p:clrMapOvr>
    <a:masterClrMapping/>
  </p:clrMapOvr>
  <p:transition spd="med">
    <p:split orient="vert" dir="in"/>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re 1"/>
          <p:cNvSpPr>
            <a:spLocks noGrp="1"/>
          </p:cNvSpPr>
          <p:nvPr>
            <p:ph type="title"/>
          </p:nvPr>
        </p:nvSpPr>
        <p:spPr>
          <a:xfrm>
            <a:off x="500034" y="0"/>
            <a:ext cx="8229600" cy="857232"/>
          </a:xfrm>
        </p:spPr>
        <p:txBody>
          <a:bodyPr/>
          <a:lstStyle/>
          <a:p>
            <a:pPr eaLnBrk="1" hangingPunct="1"/>
            <a:r>
              <a:rPr lang="fr-FR" altLang="fr-FR" dirty="0" smtClean="0">
                <a:solidFill>
                  <a:schemeClr val="tx1"/>
                </a:solidFill>
              </a:rPr>
              <a:t>Types de racines</a:t>
            </a:r>
          </a:p>
        </p:txBody>
      </p:sp>
      <p:sp>
        <p:nvSpPr>
          <p:cNvPr id="3" name="Espace réservé du contenu 2"/>
          <p:cNvSpPr>
            <a:spLocks noGrp="1"/>
          </p:cNvSpPr>
          <p:nvPr>
            <p:ph idx="1"/>
          </p:nvPr>
        </p:nvSpPr>
        <p:spPr>
          <a:xfrm>
            <a:off x="500034" y="714356"/>
            <a:ext cx="8362950" cy="5340369"/>
          </a:xfrm>
        </p:spPr>
        <p:txBody>
          <a:bodyPr rtlCol="0">
            <a:normAutofit/>
          </a:bodyPr>
          <a:lstStyle/>
          <a:p>
            <a:pPr marL="274320" indent="-274320" eaLnBrk="1" fontAlgn="auto" hangingPunct="1">
              <a:spcAft>
                <a:spcPts val="0"/>
              </a:spcAft>
              <a:buClr>
                <a:schemeClr val="accent3"/>
              </a:buClr>
              <a:buNone/>
              <a:defRPr/>
            </a:pPr>
            <a:r>
              <a:rPr lang="fr-FR" sz="2000" dirty="0"/>
              <a:t>On distingue plusieurs types de racines selon l'écologie de la plante :</a:t>
            </a:r>
          </a:p>
          <a:p>
            <a:pPr marL="274320" indent="-274320" eaLnBrk="1" fontAlgn="auto" hangingPunct="1">
              <a:spcAft>
                <a:spcPts val="0"/>
              </a:spcAft>
              <a:buClr>
                <a:schemeClr val="accent3"/>
              </a:buClr>
              <a:buNone/>
              <a:defRPr/>
            </a:pPr>
            <a:r>
              <a:rPr lang="fr-FR" sz="2000" b="1" dirty="0"/>
              <a:t>Racine pivotante :</a:t>
            </a:r>
            <a:r>
              <a:rPr lang="fr-FR" sz="2000" dirty="0"/>
              <a:t> la racine va chercher l'eau en profondeur. Ce sont principalement les arbres et les plantes de régions sèches qui possèdent ce système.</a:t>
            </a:r>
          </a:p>
          <a:p>
            <a:pPr marL="274320" indent="-274320" eaLnBrk="1" fontAlgn="auto" hangingPunct="1">
              <a:spcAft>
                <a:spcPts val="0"/>
              </a:spcAft>
              <a:buClr>
                <a:schemeClr val="accent3"/>
              </a:buClr>
              <a:buNone/>
              <a:defRPr/>
            </a:pPr>
            <a:r>
              <a:rPr lang="fr-FR" sz="2000" b="1" dirty="0"/>
              <a:t>Racine fasciculée : </a:t>
            </a:r>
            <a:r>
              <a:rPr lang="fr-FR" sz="2000" dirty="0"/>
              <a:t>les racines courent sous la surface du sol.</a:t>
            </a:r>
          </a:p>
          <a:p>
            <a:pPr marL="274320" indent="-274320" eaLnBrk="1" fontAlgn="auto" hangingPunct="1">
              <a:spcAft>
                <a:spcPts val="0"/>
              </a:spcAft>
              <a:buClr>
                <a:schemeClr val="accent3"/>
              </a:buClr>
              <a:buNone/>
              <a:defRPr/>
            </a:pPr>
            <a:r>
              <a:rPr lang="fr-FR" sz="2000" b="1" dirty="0"/>
              <a:t>Racine adventive : </a:t>
            </a:r>
            <a:r>
              <a:rPr lang="fr-FR" sz="2000" dirty="0"/>
              <a:t>racine prenant naissance sur une tige (souterraine ou aérienne) tel que les stolons du fraisier. Sert souvent à la multiplication végétative, au bouturage des plantes.</a:t>
            </a:r>
          </a:p>
          <a:p>
            <a:pPr marL="274320" indent="-274320" eaLnBrk="1" fontAlgn="auto" hangingPunct="1">
              <a:spcAft>
                <a:spcPts val="0"/>
              </a:spcAft>
              <a:buClr>
                <a:schemeClr val="accent3"/>
              </a:buClr>
              <a:buNone/>
              <a:defRPr/>
            </a:pPr>
            <a:r>
              <a:rPr lang="fr-FR" sz="2000" b="1" dirty="0" smtClean="0"/>
              <a:t> </a:t>
            </a:r>
            <a:r>
              <a:rPr lang="fr-FR" sz="2000" b="1" dirty="0"/>
              <a:t>Racine traçante : </a:t>
            </a:r>
            <a:r>
              <a:rPr lang="fr-FR" sz="2000" dirty="0"/>
              <a:t>racine qui s'étend horizontalement, elle peut donner des tiges </a:t>
            </a:r>
            <a:r>
              <a:rPr lang="fr-FR" sz="2000" dirty="0" smtClean="0"/>
              <a:t>adventives </a:t>
            </a:r>
            <a:r>
              <a:rPr lang="fr-FR" sz="2000" dirty="0"/>
              <a:t>ou drageons.</a:t>
            </a:r>
            <a:endParaRPr lang="fr-FR" sz="2000" dirty="0" smtClean="0"/>
          </a:p>
          <a:p>
            <a:pPr marL="274320" indent="-274320" eaLnBrk="1" fontAlgn="auto" hangingPunct="1">
              <a:spcAft>
                <a:spcPts val="0"/>
              </a:spcAft>
              <a:buClr>
                <a:schemeClr val="accent3"/>
              </a:buClr>
              <a:buFont typeface="Wingdings 2"/>
              <a:buChar char=""/>
              <a:defRPr/>
            </a:pPr>
            <a:endParaRPr lang="fr-FR" dirty="0"/>
          </a:p>
        </p:txBody>
      </p:sp>
      <p:pic>
        <p:nvPicPr>
          <p:cNvPr id="4" name="Image 1" descr="http://idata.over-blog.com/4/29/89/31/racines-1.jpg"/>
          <p:cNvPicPr>
            <a:picLocks noChangeAspect="1" noChangeArrowheads="1"/>
          </p:cNvPicPr>
          <p:nvPr/>
        </p:nvPicPr>
        <p:blipFill>
          <a:blip r:embed="rId2"/>
          <a:srcRect/>
          <a:stretch>
            <a:fillRect/>
          </a:stretch>
        </p:blipFill>
        <p:spPr bwMode="auto">
          <a:xfrm>
            <a:off x="4429124" y="4143380"/>
            <a:ext cx="4714876" cy="2575628"/>
          </a:xfrm>
          <a:prstGeom prst="rect">
            <a:avLst/>
          </a:prstGeom>
          <a:noFill/>
          <a:ln w="9525">
            <a:noFill/>
            <a:miter lim="800000"/>
            <a:headEnd/>
            <a:tailEnd/>
          </a:ln>
        </p:spPr>
      </p:pic>
      <p:pic>
        <p:nvPicPr>
          <p:cNvPr id="5" name="Image 1" descr="http://www.infovisual.info/01/img_fr/013%20Racines%20diverses.jpg"/>
          <p:cNvPicPr>
            <a:picLocks noChangeAspect="1" noChangeArrowheads="1"/>
          </p:cNvPicPr>
          <p:nvPr/>
        </p:nvPicPr>
        <p:blipFill>
          <a:blip r:embed="rId3"/>
          <a:srcRect/>
          <a:stretch>
            <a:fillRect/>
          </a:stretch>
        </p:blipFill>
        <p:spPr bwMode="auto">
          <a:xfrm>
            <a:off x="214282" y="4143380"/>
            <a:ext cx="4071966" cy="2571768"/>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
          <p:cNvSpPr>
            <a:spLocks noChangeArrowheads="1"/>
          </p:cNvSpPr>
          <p:nvPr/>
        </p:nvSpPr>
        <p:spPr bwMode="auto">
          <a:xfrm>
            <a:off x="755650" y="582613"/>
            <a:ext cx="7345363" cy="2739211"/>
          </a:xfrm>
          <a:prstGeom prst="rect">
            <a:avLst/>
          </a:prstGeom>
          <a:noFill/>
          <a:ln w="9525">
            <a:noFill/>
            <a:miter lim="800000"/>
            <a:headEnd/>
            <a:tailEnd/>
          </a:ln>
        </p:spPr>
        <p:txBody>
          <a:bodyPr>
            <a:spAutoFit/>
          </a:bodyPr>
          <a:lstStyle/>
          <a:p>
            <a:pPr algn="ctr"/>
            <a:r>
              <a:rPr lang="fr-FR" altLang="fr-FR" sz="3200" dirty="0"/>
              <a:t>La tige</a:t>
            </a:r>
          </a:p>
          <a:p>
            <a:pPr algn="just"/>
            <a:r>
              <a:rPr lang="fr-FR" altLang="fr-FR" dirty="0"/>
              <a:t>Ce sont les tiges de plantes supérieures (plantes vasculaires) qui abritent les réseaux des vaisseaux conducteurs de sève. Ceux-ci assurent :</a:t>
            </a:r>
          </a:p>
          <a:p>
            <a:pPr algn="just"/>
            <a:r>
              <a:rPr lang="fr-FR" altLang="fr-FR" dirty="0"/>
              <a:t>➢ La distribution de l'eau et des sels minéraux indispensables à l'alimentation de la plante (sève brute)</a:t>
            </a:r>
          </a:p>
          <a:p>
            <a:pPr algn="just"/>
            <a:r>
              <a:rPr lang="fr-FR" altLang="fr-FR" dirty="0"/>
              <a:t>➢ Et dirigent, les produits de la photosynthèse (sève élaborée) vers les organes de réserve.</a:t>
            </a:r>
          </a:p>
        </p:txBody>
      </p:sp>
      <p:pic>
        <p:nvPicPr>
          <p:cNvPr id="5122" name="Picture 2"/>
          <p:cNvPicPr>
            <a:picLocks noChangeAspect="1" noChangeArrowheads="1"/>
          </p:cNvPicPr>
          <p:nvPr/>
        </p:nvPicPr>
        <p:blipFill>
          <a:blip r:embed="rId2"/>
          <a:srcRect/>
          <a:stretch>
            <a:fillRect/>
          </a:stretch>
        </p:blipFill>
        <p:spPr bwMode="auto">
          <a:xfrm>
            <a:off x="714348" y="3287655"/>
            <a:ext cx="2388886" cy="3570345"/>
          </a:xfrm>
          <a:prstGeom prst="rect">
            <a:avLst/>
          </a:prstGeom>
          <a:noFill/>
          <a:ln w="9525">
            <a:noFill/>
            <a:miter lim="800000"/>
            <a:headEnd/>
            <a:tailEnd/>
          </a:ln>
          <a:effectLst/>
        </p:spPr>
      </p:pic>
      <p:pic>
        <p:nvPicPr>
          <p:cNvPr id="4" name="Image 1" descr="http://lejournaldeschouettessavantes.cafe-sciences.org/files/2013/04/organ-plverte.jpg"/>
          <p:cNvPicPr>
            <a:picLocks noChangeAspect="1" noChangeArrowheads="1"/>
          </p:cNvPicPr>
          <p:nvPr/>
        </p:nvPicPr>
        <p:blipFill>
          <a:blip r:embed="rId3"/>
          <a:srcRect/>
          <a:stretch>
            <a:fillRect/>
          </a:stretch>
        </p:blipFill>
        <p:spPr bwMode="auto">
          <a:xfrm>
            <a:off x="5357818" y="3000372"/>
            <a:ext cx="3357587" cy="3714776"/>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
          <p:cNvSpPr>
            <a:spLocks noChangeArrowheads="1"/>
          </p:cNvSpPr>
          <p:nvPr/>
        </p:nvSpPr>
        <p:spPr bwMode="auto">
          <a:xfrm>
            <a:off x="857224" y="357166"/>
            <a:ext cx="7416800" cy="3785652"/>
          </a:xfrm>
          <a:prstGeom prst="rect">
            <a:avLst/>
          </a:prstGeom>
          <a:noFill/>
          <a:ln w="9525">
            <a:noFill/>
            <a:miter lim="800000"/>
            <a:headEnd/>
            <a:tailEnd/>
          </a:ln>
        </p:spPr>
        <p:txBody>
          <a:bodyPr>
            <a:spAutoFit/>
          </a:bodyPr>
          <a:lstStyle/>
          <a:p>
            <a:pPr algn="ctr"/>
            <a:r>
              <a:rPr lang="fr-FR" altLang="fr-FR" dirty="0" smtClean="0"/>
              <a:t>Types de tiges formes </a:t>
            </a:r>
            <a:endParaRPr lang="fr-FR" altLang="fr-FR" dirty="0"/>
          </a:p>
          <a:p>
            <a:pPr algn="just"/>
            <a:r>
              <a:rPr lang="fr-FR" altLang="fr-FR" dirty="0"/>
              <a:t> </a:t>
            </a:r>
            <a:r>
              <a:rPr lang="fr-FR" altLang="fr-FR" b="1" dirty="0"/>
              <a:t>Dressée </a:t>
            </a:r>
            <a:r>
              <a:rPr lang="fr-FR" altLang="fr-FR" dirty="0"/>
              <a:t>: la tige est suffisamment robuste pour se développer à la verticale.</a:t>
            </a:r>
          </a:p>
          <a:p>
            <a:pPr algn="just"/>
            <a:r>
              <a:rPr lang="fr-FR" altLang="fr-FR" dirty="0"/>
              <a:t> </a:t>
            </a:r>
            <a:r>
              <a:rPr lang="fr-FR" altLang="fr-FR" b="1" dirty="0"/>
              <a:t>Montante </a:t>
            </a:r>
            <a:r>
              <a:rPr lang="fr-FR" altLang="fr-FR" dirty="0"/>
              <a:t>: concerne souvent des plantes dont la souche est vivace et robuste mais dont les tiges aériennes sont grêles et herbacées.</a:t>
            </a:r>
          </a:p>
          <a:p>
            <a:pPr algn="just"/>
            <a:r>
              <a:rPr lang="fr-FR" altLang="fr-FR" dirty="0"/>
              <a:t> </a:t>
            </a:r>
            <a:r>
              <a:rPr lang="fr-FR" altLang="fr-FR" b="1" dirty="0"/>
              <a:t>Couchée </a:t>
            </a:r>
            <a:r>
              <a:rPr lang="fr-FR" altLang="fr-FR" dirty="0"/>
              <a:t>ou </a:t>
            </a:r>
            <a:r>
              <a:rPr lang="fr-FR" altLang="fr-FR" b="1" dirty="0"/>
              <a:t>rampante </a:t>
            </a:r>
            <a:r>
              <a:rPr lang="fr-FR" altLang="fr-FR" dirty="0"/>
              <a:t>: les tiges sont étalées au sol et ne montent pas ou peu. On parle également de plantes </a:t>
            </a:r>
            <a:r>
              <a:rPr lang="fr-FR" altLang="fr-FR" b="1" dirty="0"/>
              <a:t>prostrées</a:t>
            </a:r>
            <a:r>
              <a:rPr lang="fr-FR" altLang="fr-FR" dirty="0"/>
              <a:t>.</a:t>
            </a:r>
          </a:p>
          <a:p>
            <a:pPr algn="just"/>
            <a:r>
              <a:rPr lang="fr-FR" altLang="fr-FR" b="1" dirty="0"/>
              <a:t>Volubile </a:t>
            </a:r>
            <a:r>
              <a:rPr lang="fr-FR" altLang="fr-FR" dirty="0"/>
              <a:t>: entoure un support pour y prendre appui.</a:t>
            </a:r>
          </a:p>
          <a:p>
            <a:pPr algn="just"/>
            <a:r>
              <a:rPr lang="fr-FR" altLang="fr-FR" b="1" dirty="0"/>
              <a:t>Grimpante </a:t>
            </a:r>
            <a:r>
              <a:rPr lang="fr-FR" altLang="fr-FR" dirty="0"/>
              <a:t>: se fixe sur un support par des crampons qui sont des racines adventives ou par des vrilles, qui sont des feuilles transformées.</a:t>
            </a:r>
          </a:p>
        </p:txBody>
      </p:sp>
      <p:pic>
        <p:nvPicPr>
          <p:cNvPr id="3" name="Image 1"/>
          <p:cNvPicPr>
            <a:picLocks noChangeAspect="1" noChangeArrowheads="1"/>
          </p:cNvPicPr>
          <p:nvPr/>
        </p:nvPicPr>
        <p:blipFill>
          <a:blip r:embed="rId2"/>
          <a:srcRect/>
          <a:stretch>
            <a:fillRect/>
          </a:stretch>
        </p:blipFill>
        <p:spPr bwMode="auto">
          <a:xfrm>
            <a:off x="500035" y="4071942"/>
            <a:ext cx="1289515" cy="2786058"/>
          </a:xfrm>
          <a:prstGeom prst="rect">
            <a:avLst/>
          </a:prstGeom>
          <a:noFill/>
          <a:ln w="9525">
            <a:noFill/>
            <a:miter lim="800000"/>
            <a:headEnd/>
            <a:tailEnd/>
          </a:ln>
        </p:spPr>
      </p:pic>
      <p:pic>
        <p:nvPicPr>
          <p:cNvPr id="4" name="Image 2"/>
          <p:cNvPicPr>
            <a:picLocks noChangeAspect="1" noChangeArrowheads="1"/>
          </p:cNvPicPr>
          <p:nvPr/>
        </p:nvPicPr>
        <p:blipFill>
          <a:blip r:embed="rId3"/>
          <a:srcRect/>
          <a:stretch>
            <a:fillRect/>
          </a:stretch>
        </p:blipFill>
        <p:spPr bwMode="auto">
          <a:xfrm>
            <a:off x="2643174" y="4000504"/>
            <a:ext cx="1584325" cy="2857496"/>
          </a:xfrm>
          <a:prstGeom prst="rect">
            <a:avLst/>
          </a:prstGeom>
          <a:noFill/>
          <a:ln w="9525">
            <a:noFill/>
            <a:miter lim="800000"/>
            <a:headEnd/>
            <a:tailEnd/>
          </a:ln>
        </p:spPr>
      </p:pic>
      <p:pic>
        <p:nvPicPr>
          <p:cNvPr id="5" name="Image 3"/>
          <p:cNvPicPr>
            <a:picLocks noChangeAspect="1" noChangeArrowheads="1"/>
          </p:cNvPicPr>
          <p:nvPr/>
        </p:nvPicPr>
        <p:blipFill>
          <a:blip r:embed="rId4"/>
          <a:srcRect/>
          <a:stretch>
            <a:fillRect/>
          </a:stretch>
        </p:blipFill>
        <p:spPr bwMode="auto">
          <a:xfrm>
            <a:off x="4500562" y="4214818"/>
            <a:ext cx="1498600" cy="2214555"/>
          </a:xfrm>
          <a:prstGeom prst="rect">
            <a:avLst/>
          </a:prstGeom>
          <a:noFill/>
          <a:ln w="9525">
            <a:noFill/>
            <a:miter lim="800000"/>
            <a:headEnd/>
            <a:tailEnd/>
          </a:ln>
        </p:spPr>
      </p:pic>
      <p:pic>
        <p:nvPicPr>
          <p:cNvPr id="6" name="Image 4"/>
          <p:cNvPicPr>
            <a:picLocks noChangeAspect="1" noChangeArrowheads="1"/>
          </p:cNvPicPr>
          <p:nvPr/>
        </p:nvPicPr>
        <p:blipFill>
          <a:blip r:embed="rId5"/>
          <a:srcRect/>
          <a:stretch>
            <a:fillRect/>
          </a:stretch>
        </p:blipFill>
        <p:spPr bwMode="auto">
          <a:xfrm>
            <a:off x="6715140" y="3786190"/>
            <a:ext cx="1655763" cy="2919410"/>
          </a:xfrm>
          <a:prstGeom prst="rect">
            <a:avLst/>
          </a:prstGeom>
          <a:noFill/>
          <a:ln w="9525">
            <a:noFill/>
            <a:miter lim="800000"/>
            <a:headEnd/>
            <a:tailEnd/>
          </a:ln>
        </p:spPr>
      </p:pic>
      <p:sp>
        <p:nvSpPr>
          <p:cNvPr id="7" name="Rectangle 6"/>
          <p:cNvSpPr/>
          <p:nvPr/>
        </p:nvSpPr>
        <p:spPr>
          <a:xfrm>
            <a:off x="428596" y="6027003"/>
            <a:ext cx="8572560" cy="830997"/>
          </a:xfrm>
          <a:prstGeom prst="rect">
            <a:avLst/>
          </a:prstGeom>
        </p:spPr>
        <p:txBody>
          <a:bodyPr wrap="square">
            <a:spAutoFit/>
          </a:bodyPr>
          <a:lstStyle/>
          <a:p>
            <a:r>
              <a:rPr lang="fr-FR" altLang="fr-FR" sz="1600" b="1" dirty="0" smtClean="0">
                <a:solidFill>
                  <a:schemeClr val="bg1"/>
                </a:solidFill>
              </a:rPr>
              <a:t>Dressée                            Montante          Couchée </a:t>
            </a:r>
            <a:r>
              <a:rPr lang="fr-FR" altLang="fr-FR" sz="1600" dirty="0" smtClean="0">
                <a:solidFill>
                  <a:schemeClr val="bg1"/>
                </a:solidFill>
              </a:rPr>
              <a:t>ou </a:t>
            </a:r>
          </a:p>
          <a:p>
            <a:r>
              <a:rPr lang="fr-FR" altLang="fr-FR" sz="1600" dirty="0" smtClean="0">
                <a:solidFill>
                  <a:schemeClr val="bg1"/>
                </a:solidFill>
              </a:rPr>
              <a:t>                                                                 rampante </a:t>
            </a:r>
            <a:r>
              <a:rPr lang="fr-FR" altLang="fr-FR" sz="1600" b="1" dirty="0" smtClean="0">
                <a:solidFill>
                  <a:schemeClr val="bg1"/>
                </a:solidFill>
              </a:rPr>
              <a:t>                         Volubile, </a:t>
            </a:r>
            <a:r>
              <a:rPr lang="fr-FR" altLang="fr-FR" sz="1600" dirty="0" smtClean="0">
                <a:solidFill>
                  <a:schemeClr val="bg1"/>
                </a:solidFill>
              </a:rPr>
              <a:t>ou</a:t>
            </a:r>
          </a:p>
          <a:p>
            <a:r>
              <a:rPr lang="fr-FR" altLang="fr-FR" sz="1600" dirty="0" smtClean="0">
                <a:solidFill>
                  <a:schemeClr val="bg1"/>
                </a:solidFill>
              </a:rPr>
              <a:t>                                                                                                               </a:t>
            </a:r>
            <a:r>
              <a:rPr lang="fr-FR" altLang="fr-FR" sz="1600" b="1" dirty="0" smtClean="0">
                <a:solidFill>
                  <a:schemeClr val="bg1"/>
                </a:solidFill>
              </a:rPr>
              <a:t>grimpante</a:t>
            </a:r>
            <a:endParaRPr lang="fr-FR" sz="1600" dirty="0">
              <a:solidFill>
                <a:schemeClr val="bg1"/>
              </a:solidFill>
            </a:endParaRPr>
          </a:p>
        </p:txBody>
      </p:sp>
    </p:spTree>
  </p:cSld>
  <p:clrMapOvr>
    <a:masterClrMapping/>
  </p:clrMapOvr>
  <p:transition spd="med">
    <p:split orient="vert" dir="in"/>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Image 1" descr="http://www.infovisual.info/01/img_fr/015%20Diff%20types%20de%20tiges.jpg"/>
          <p:cNvPicPr>
            <a:picLocks noChangeAspect="1" noChangeArrowheads="1"/>
          </p:cNvPicPr>
          <p:nvPr/>
        </p:nvPicPr>
        <p:blipFill>
          <a:blip r:embed="rId2"/>
          <a:srcRect/>
          <a:stretch>
            <a:fillRect/>
          </a:stretch>
        </p:blipFill>
        <p:spPr bwMode="auto">
          <a:xfrm>
            <a:off x="500034" y="500042"/>
            <a:ext cx="8190960" cy="5643602"/>
          </a:xfrm>
          <a:prstGeom prst="rect">
            <a:avLst/>
          </a:prstGeom>
          <a:noFill/>
          <a:ln w="9525">
            <a:noFill/>
            <a:miter lim="800000"/>
            <a:headEnd/>
            <a:tailEnd/>
          </a:ln>
        </p:spPr>
      </p:pic>
      <p:sp>
        <p:nvSpPr>
          <p:cNvPr id="3" name="ZoneTexte 2"/>
          <p:cNvSpPr txBox="1"/>
          <p:nvPr/>
        </p:nvSpPr>
        <p:spPr>
          <a:xfrm>
            <a:off x="2571736" y="142852"/>
            <a:ext cx="4000528" cy="400110"/>
          </a:xfrm>
          <a:prstGeom prst="rect">
            <a:avLst/>
          </a:prstGeom>
          <a:noFill/>
        </p:spPr>
        <p:txBody>
          <a:bodyPr wrap="square" rtlCol="0">
            <a:spAutoFit/>
          </a:bodyPr>
          <a:lstStyle/>
          <a:p>
            <a:pPr algn="ctr"/>
            <a:r>
              <a:rPr lang="fr-FR" altLang="fr-FR" b="1" dirty="0" smtClean="0">
                <a:solidFill>
                  <a:schemeClr val="bg1"/>
                </a:solidFill>
              </a:rPr>
              <a:t>Types de tiges fonctions </a:t>
            </a:r>
            <a:endParaRPr lang="fr-FR" altLang="fr-FR" b="1" dirty="0">
              <a:solidFill>
                <a:schemeClr val="bg1"/>
              </a:solidFill>
            </a:endParaRPr>
          </a:p>
        </p:txBody>
      </p:sp>
    </p:spTree>
  </p:cSld>
  <p:clrMapOvr>
    <a:masterClrMapping/>
  </p:clrMapOvr>
  <p:transition spd="med">
    <p:split orient="vert" dir="in"/>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Image 1" descr="http://www.afd-ld.org/%7Efdp_bio/img/taille_arbres.gif"/>
          <p:cNvPicPr>
            <a:picLocks noChangeAspect="1" noChangeArrowheads="1"/>
          </p:cNvPicPr>
          <p:nvPr/>
        </p:nvPicPr>
        <p:blipFill>
          <a:blip r:embed="rId2"/>
          <a:srcRect/>
          <a:stretch>
            <a:fillRect/>
          </a:stretch>
        </p:blipFill>
        <p:spPr bwMode="auto">
          <a:xfrm>
            <a:off x="539750" y="620713"/>
            <a:ext cx="8104216" cy="5962267"/>
          </a:xfrm>
          <a:prstGeom prst="rect">
            <a:avLst/>
          </a:prstGeom>
          <a:noFill/>
          <a:ln w="9525">
            <a:noFill/>
            <a:miter lim="800000"/>
            <a:headEnd/>
            <a:tailEnd/>
          </a:ln>
        </p:spPr>
      </p:pic>
      <p:sp>
        <p:nvSpPr>
          <p:cNvPr id="143363" name="Rectangle 2"/>
          <p:cNvSpPr>
            <a:spLocks noChangeArrowheads="1"/>
          </p:cNvSpPr>
          <p:nvPr/>
        </p:nvSpPr>
        <p:spPr bwMode="auto">
          <a:xfrm>
            <a:off x="2285984" y="214290"/>
            <a:ext cx="4676280" cy="400110"/>
          </a:xfrm>
          <a:prstGeom prst="rect">
            <a:avLst/>
          </a:prstGeom>
          <a:noFill/>
          <a:ln w="9525">
            <a:noFill/>
            <a:miter lim="800000"/>
            <a:headEnd/>
            <a:tailEnd/>
          </a:ln>
        </p:spPr>
        <p:txBody>
          <a:bodyPr wrap="none">
            <a:spAutoFit/>
          </a:bodyPr>
          <a:lstStyle/>
          <a:p>
            <a:r>
              <a:rPr lang="fr-FR" altLang="fr-FR" b="1" u="sng" dirty="0">
                <a:solidFill>
                  <a:schemeClr val="bg1"/>
                </a:solidFill>
              </a:rPr>
              <a:t>Les types de ports selon la hauteur</a:t>
            </a:r>
            <a:endParaRPr lang="fr-FR" altLang="fr-FR" dirty="0">
              <a:solidFill>
                <a:schemeClr val="bg1"/>
              </a:solidFill>
            </a:endParaRPr>
          </a:p>
        </p:txBody>
      </p:sp>
    </p:spTree>
  </p:cSld>
  <p:clrMapOvr>
    <a:masterClrMapping/>
  </p:clrMapOvr>
  <p:transition spd="med">
    <p:split orient="vert" dir="in"/>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
          <p:cNvSpPr>
            <a:spLocks noChangeArrowheads="1"/>
          </p:cNvSpPr>
          <p:nvPr/>
        </p:nvSpPr>
        <p:spPr bwMode="auto">
          <a:xfrm>
            <a:off x="642910" y="285728"/>
            <a:ext cx="8286808" cy="3046988"/>
          </a:xfrm>
          <a:prstGeom prst="rect">
            <a:avLst/>
          </a:prstGeom>
          <a:noFill/>
          <a:ln w="9525">
            <a:noFill/>
            <a:miter lim="800000"/>
            <a:headEnd/>
            <a:tailEnd/>
          </a:ln>
        </p:spPr>
        <p:txBody>
          <a:bodyPr wrap="square">
            <a:spAutoFit/>
          </a:bodyPr>
          <a:lstStyle/>
          <a:p>
            <a:pPr algn="ctr"/>
            <a:r>
              <a:rPr lang="fr-FR" altLang="fr-FR" sz="3200" dirty="0"/>
              <a:t>Les feuilles</a:t>
            </a:r>
          </a:p>
          <a:p>
            <a:pPr algn="just"/>
            <a:r>
              <a:rPr lang="fr-FR" altLang="fr-FR" dirty="0"/>
              <a:t>Sa partie principale, le limbe, est aplatie afin d'augmenter la collecte de la lumière. Les feuilles présentent également des adaptations à d'autres fonctions: elles forment des écailles protectrices des bourgeons...etc. Elles tombent au bout de quelques années chez les arbres caducs.</a:t>
            </a:r>
          </a:p>
          <a:p>
            <a:pPr algn="just"/>
            <a:r>
              <a:rPr lang="fr-FR" altLang="fr-FR" dirty="0"/>
              <a:t>Une feuille est un organe aérien très important dans la nutrition de la plante. C'est en effet le lieu de la photosynthèse qui aboutit à des composés organiques (sucres, protéines) formant la sève, utilisée par le végétal pour alimenter ses cellules.</a:t>
            </a:r>
          </a:p>
        </p:txBody>
      </p:sp>
      <p:pic>
        <p:nvPicPr>
          <p:cNvPr id="6146" name="Picture 2"/>
          <p:cNvPicPr>
            <a:picLocks noChangeAspect="1" noChangeArrowheads="1"/>
          </p:cNvPicPr>
          <p:nvPr/>
        </p:nvPicPr>
        <p:blipFill>
          <a:blip r:embed="rId2"/>
          <a:srcRect/>
          <a:stretch>
            <a:fillRect/>
          </a:stretch>
        </p:blipFill>
        <p:spPr bwMode="auto">
          <a:xfrm>
            <a:off x="571472" y="3357562"/>
            <a:ext cx="4848699" cy="3370201"/>
          </a:xfrm>
          <a:prstGeom prst="rect">
            <a:avLst/>
          </a:prstGeom>
          <a:noFill/>
          <a:ln w="9525">
            <a:noFill/>
            <a:miter lim="800000"/>
            <a:headEnd/>
            <a:tailEnd/>
          </a:ln>
          <a:effectLst/>
        </p:spPr>
      </p:pic>
    </p:spTree>
  </p:cSld>
  <p:clrMapOvr>
    <a:masterClrMapping/>
  </p:clrMapOvr>
  <p:transition spd="med">
    <p:split orient="vert" dir="in"/>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
          <p:cNvSpPr>
            <a:spLocks noChangeArrowheads="1"/>
          </p:cNvSpPr>
          <p:nvPr/>
        </p:nvSpPr>
        <p:spPr bwMode="auto">
          <a:xfrm>
            <a:off x="571472" y="785794"/>
            <a:ext cx="7991475" cy="5940088"/>
          </a:xfrm>
          <a:prstGeom prst="rect">
            <a:avLst/>
          </a:prstGeom>
          <a:noFill/>
          <a:ln w="9525">
            <a:noFill/>
            <a:miter lim="800000"/>
            <a:headEnd/>
            <a:tailEnd/>
          </a:ln>
        </p:spPr>
        <p:txBody>
          <a:bodyPr>
            <a:spAutoFit/>
          </a:bodyPr>
          <a:lstStyle/>
          <a:p>
            <a:r>
              <a:rPr lang="fr-FR" altLang="fr-FR" dirty="0"/>
              <a:t>La feuille est généralement composée de 2 parties :</a:t>
            </a:r>
          </a:p>
          <a:p>
            <a:pPr algn="just"/>
            <a:r>
              <a:rPr lang="fr-FR" altLang="fr-FR" b="1" dirty="0"/>
              <a:t>Le limbe</a:t>
            </a:r>
            <a:r>
              <a:rPr lang="fr-FR" altLang="fr-FR" dirty="0"/>
              <a:t>, partie souvent plate ayant une plus grande surface que le pétiole.</a:t>
            </a:r>
          </a:p>
          <a:p>
            <a:pPr algn="just"/>
            <a:r>
              <a:rPr lang="fr-FR" altLang="fr-FR" dirty="0"/>
              <a:t>Les nervures ; d'une section souvent cylindrique, elles sillonnent le limbe.</a:t>
            </a:r>
          </a:p>
          <a:p>
            <a:pPr algn="just"/>
            <a:r>
              <a:rPr lang="fr-FR" altLang="fr-FR" dirty="0"/>
              <a:t>qui contient les cellules chlorophylliennes responsables de la photosynthèse,</a:t>
            </a:r>
          </a:p>
          <a:p>
            <a:pPr algn="just"/>
            <a:r>
              <a:rPr lang="fr-FR" altLang="fr-FR" b="1" dirty="0"/>
              <a:t>Le pétiole</a:t>
            </a:r>
            <a:r>
              <a:rPr lang="fr-FR" altLang="fr-FR" dirty="0"/>
              <a:t>, partie cylindrique plus ou moins aplatie qui relie le reste de la feuille à la tige au niveau du </a:t>
            </a:r>
            <a:r>
              <a:rPr lang="fr-FR" altLang="fr-FR" dirty="0" err="1"/>
              <a:t>noeud</a:t>
            </a:r>
            <a:r>
              <a:rPr lang="fr-FR" altLang="fr-FR" dirty="0"/>
              <a:t> (sur la tige , à la base du pétiole se situe le bourgeon axillaire) .Passage des vaisseaux conducteurs de sève de la tige vers le limbe. Une feuille sans pétiole apparent est dite </a:t>
            </a:r>
            <a:r>
              <a:rPr lang="fr-FR" altLang="fr-FR" b="1" dirty="0"/>
              <a:t>sessile</a:t>
            </a:r>
            <a:r>
              <a:rPr lang="fr-FR" altLang="fr-FR" dirty="0"/>
              <a:t>.</a:t>
            </a:r>
          </a:p>
          <a:p>
            <a:pPr algn="just"/>
            <a:r>
              <a:rPr lang="fr-FR" altLang="fr-FR" dirty="0"/>
              <a:t> Au point d'attache de la feuille sur la tige, il y a toujours un bourgeon axillaire.</a:t>
            </a:r>
          </a:p>
          <a:p>
            <a:pPr algn="just"/>
            <a:r>
              <a:rPr lang="fr-FR" altLang="fr-FR" dirty="0"/>
              <a:t>NB : Les tiges des plantes herbacées contiennent souvent des cellules chlorophylliennes.</a:t>
            </a:r>
          </a:p>
          <a:p>
            <a:pPr algn="just"/>
            <a:r>
              <a:rPr lang="fr-FR" altLang="fr-FR" dirty="0"/>
              <a:t>Des stipules, sortes de minuscules feuilles, </a:t>
            </a:r>
            <a:r>
              <a:rPr lang="fr-FR" altLang="fr-FR" dirty="0">
                <a:solidFill>
                  <a:schemeClr val="bg1"/>
                </a:solidFill>
              </a:rPr>
              <a:t>peuvent être présentes, par paire, à la base du pétiole, sur la tige.</a:t>
            </a:r>
          </a:p>
          <a:p>
            <a:pPr algn="just"/>
            <a:r>
              <a:rPr lang="fr-FR" altLang="fr-FR" dirty="0">
                <a:solidFill>
                  <a:schemeClr val="bg1"/>
                </a:solidFill>
              </a:rPr>
              <a:t> </a:t>
            </a:r>
          </a:p>
        </p:txBody>
      </p:sp>
    </p:spTree>
  </p:cSld>
  <p:clrMapOvr>
    <a:masterClrMapping/>
  </p:clrMapOvr>
  <p:transition spd="med">
    <p:split orient="vert" dir="in"/>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
          <p:cNvSpPr>
            <a:spLocks noChangeArrowheads="1"/>
          </p:cNvSpPr>
          <p:nvPr/>
        </p:nvSpPr>
        <p:spPr bwMode="auto">
          <a:xfrm>
            <a:off x="642910" y="285728"/>
            <a:ext cx="7488237" cy="5940088"/>
          </a:xfrm>
          <a:prstGeom prst="rect">
            <a:avLst/>
          </a:prstGeom>
          <a:noFill/>
          <a:ln w="9525">
            <a:noFill/>
            <a:miter lim="800000"/>
            <a:headEnd/>
            <a:tailEnd/>
          </a:ln>
        </p:spPr>
        <p:txBody>
          <a:bodyPr>
            <a:spAutoFit/>
          </a:bodyPr>
          <a:lstStyle/>
          <a:p>
            <a:r>
              <a:rPr lang="fr-FR" altLang="fr-FR" u="sng" dirty="0"/>
              <a:t>Différents types de feuilles : </a:t>
            </a:r>
            <a:endParaRPr lang="fr-FR" altLang="fr-FR" dirty="0"/>
          </a:p>
          <a:p>
            <a:r>
              <a:rPr lang="fr-FR" altLang="fr-FR" dirty="0"/>
              <a:t> </a:t>
            </a:r>
          </a:p>
          <a:p>
            <a:pPr algn="just"/>
            <a:r>
              <a:rPr lang="fr-FR" altLang="fr-FR" dirty="0"/>
              <a:t>Les feuilles sont disposées de diverses façons sur la tige : </a:t>
            </a:r>
          </a:p>
          <a:p>
            <a:pPr algn="just"/>
            <a:r>
              <a:rPr lang="fr-FR" altLang="fr-FR" dirty="0"/>
              <a:t>Deux feuilles situées sur un même </a:t>
            </a:r>
            <a:r>
              <a:rPr lang="fr-FR" altLang="fr-FR" dirty="0" err="1"/>
              <a:t>noeud</a:t>
            </a:r>
            <a:r>
              <a:rPr lang="fr-FR" altLang="fr-FR" dirty="0"/>
              <a:t> et disposées à 180 ° sont dites </a:t>
            </a:r>
            <a:r>
              <a:rPr lang="fr-FR" altLang="fr-FR" b="1" dirty="0"/>
              <a:t>opposées</a:t>
            </a:r>
            <a:endParaRPr lang="fr-FR" altLang="fr-FR" dirty="0"/>
          </a:p>
          <a:p>
            <a:pPr algn="just"/>
            <a:r>
              <a:rPr lang="fr-FR" altLang="fr-FR" dirty="0"/>
              <a:t>Des feuilles sont dites </a:t>
            </a:r>
            <a:r>
              <a:rPr lang="fr-FR" altLang="fr-FR" b="1" dirty="0"/>
              <a:t>alternes </a:t>
            </a:r>
            <a:r>
              <a:rPr lang="fr-FR" altLang="fr-FR" dirty="0"/>
              <a:t>lorsqu'une seule feuille apparaît à chaque </a:t>
            </a:r>
            <a:r>
              <a:rPr lang="fr-FR" altLang="fr-FR" dirty="0" err="1"/>
              <a:t>noeud</a:t>
            </a:r>
            <a:r>
              <a:rPr lang="fr-FR" altLang="fr-FR" dirty="0"/>
              <a:t> et qu'elles s'orientent différemment en alternance Lorsque trois feuilles ou plus s'attachent à un </a:t>
            </a:r>
            <a:r>
              <a:rPr lang="fr-FR" altLang="fr-FR" dirty="0" err="1"/>
              <a:t>noeud</a:t>
            </a:r>
            <a:r>
              <a:rPr lang="fr-FR" altLang="fr-FR" dirty="0"/>
              <a:t> , on qualifie cette disposition de </a:t>
            </a:r>
            <a:r>
              <a:rPr lang="fr-FR" altLang="fr-FR" b="1" dirty="0"/>
              <a:t>verticillée.</a:t>
            </a:r>
            <a:endParaRPr lang="fr-FR" altLang="fr-FR" dirty="0"/>
          </a:p>
          <a:p>
            <a:pPr algn="just"/>
            <a:r>
              <a:rPr lang="fr-FR" altLang="fr-FR" dirty="0"/>
              <a:t> Les feuilles peuvent être simples ou composées</a:t>
            </a:r>
          </a:p>
          <a:p>
            <a:pPr algn="just"/>
            <a:r>
              <a:rPr lang="fr-FR" altLang="fr-FR" dirty="0"/>
              <a:t>Une </a:t>
            </a:r>
            <a:r>
              <a:rPr lang="fr-FR" altLang="fr-FR" b="1" dirty="0"/>
              <a:t>feuille simple</a:t>
            </a:r>
            <a:r>
              <a:rPr lang="fr-FR" altLang="fr-FR" dirty="0"/>
              <a:t> possède un seul limbe continu, à l'extrémité d'un pétiole non ramifié, à la base duquel se trouve un bourgeon axillaire.</a:t>
            </a:r>
          </a:p>
          <a:p>
            <a:pPr algn="just"/>
            <a:r>
              <a:rPr lang="fr-FR" altLang="fr-FR" dirty="0"/>
              <a:t>Une </a:t>
            </a:r>
            <a:r>
              <a:rPr lang="fr-FR" altLang="fr-FR" b="1" dirty="0"/>
              <a:t>feuille composée</a:t>
            </a:r>
            <a:r>
              <a:rPr lang="fr-FR" altLang="fr-FR" dirty="0"/>
              <a:t> possède plusieurs folioles et on ne trouve pas de bourgeons à la base des folioles, le bourgeon axillaire se trouvant lui à la base du pétiole. Feuille simple Feuille composée en éventail Feuille composée pennée</a:t>
            </a:r>
          </a:p>
          <a:p>
            <a:pPr algn="just"/>
            <a:r>
              <a:rPr lang="fr-FR" altLang="fr-FR" dirty="0"/>
              <a:t>Les feuilles diffèrent par la forme :</a:t>
            </a:r>
          </a:p>
          <a:p>
            <a:pPr algn="just"/>
            <a:r>
              <a:rPr lang="fr-FR" altLang="fr-FR" dirty="0"/>
              <a:t> Lancéolée Ovale En forme de </a:t>
            </a:r>
            <a:r>
              <a:rPr lang="fr-FR" altLang="fr-FR" dirty="0" err="1"/>
              <a:t>coeur</a:t>
            </a:r>
            <a:r>
              <a:rPr lang="fr-FR" altLang="fr-FR" dirty="0"/>
              <a:t> Triangulaire</a:t>
            </a:r>
          </a:p>
        </p:txBody>
      </p:sp>
    </p:spTree>
  </p:cSld>
  <p:clrMapOvr>
    <a:masterClrMapping/>
  </p:clrMapOvr>
  <p:transition spd="med">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p:txBody>
          <a:bodyPr/>
          <a:lstStyle/>
          <a:p>
            <a:pPr eaLnBrk="1" hangingPunct="1"/>
            <a:r>
              <a:rPr lang="fr-FR" altLang="fr-FR" dirty="0" smtClean="0">
                <a:solidFill>
                  <a:schemeClr val="tx1"/>
                </a:solidFill>
              </a:rPr>
              <a:t>Des arbres </a:t>
            </a:r>
          </a:p>
        </p:txBody>
      </p:sp>
      <p:pic>
        <p:nvPicPr>
          <p:cNvPr id="17411" name="Picture 4" descr="IMG_9757"/>
          <p:cNvPicPr>
            <a:picLocks noGrp="1" noChangeAspect="1" noChangeArrowheads="1"/>
          </p:cNvPicPr>
          <p:nvPr>
            <p:ph idx="1"/>
          </p:nvPr>
        </p:nvPicPr>
        <p:blipFill>
          <a:blip r:embed="rId3"/>
          <a:srcRect/>
          <a:stretch>
            <a:fillRect/>
          </a:stretch>
        </p:blipFill>
        <p:spPr>
          <a:xfrm>
            <a:off x="611188" y="1412875"/>
            <a:ext cx="7921625" cy="4683125"/>
          </a:xfrm>
          <a:noFill/>
        </p:spPr>
      </p:pic>
    </p:spTree>
  </p:cSld>
  <p:clrMapOvr>
    <a:masterClrMapping/>
  </p:clrMapOvr>
  <p:transition spd="med">
    <p:split orient="vert" dir="in"/>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Image 1" descr="http://www.infovisual.info/01/img_fr/011%20Bords%20du%20limbe.jpg"/>
          <p:cNvPicPr>
            <a:picLocks noChangeAspect="1" noChangeArrowheads="1"/>
          </p:cNvPicPr>
          <p:nvPr/>
        </p:nvPicPr>
        <p:blipFill>
          <a:blip r:embed="rId2"/>
          <a:srcRect/>
          <a:stretch>
            <a:fillRect/>
          </a:stretch>
        </p:blipFill>
        <p:spPr bwMode="auto">
          <a:xfrm>
            <a:off x="142844" y="142853"/>
            <a:ext cx="5049035" cy="3643338"/>
          </a:xfrm>
          <a:prstGeom prst="rect">
            <a:avLst/>
          </a:prstGeom>
          <a:noFill/>
          <a:ln w="9525">
            <a:noFill/>
            <a:miter lim="800000"/>
            <a:headEnd/>
            <a:tailEnd/>
          </a:ln>
        </p:spPr>
      </p:pic>
      <p:pic>
        <p:nvPicPr>
          <p:cNvPr id="3" name="Image 1" descr="http://www.randonneepyrenees.com/Images/flore/Documents_botanique/insertion_feuille/Feuille-planche-10.jpg"/>
          <p:cNvPicPr>
            <a:picLocks noChangeAspect="1" noChangeArrowheads="1"/>
          </p:cNvPicPr>
          <p:nvPr/>
        </p:nvPicPr>
        <p:blipFill>
          <a:blip r:embed="rId3"/>
          <a:srcRect/>
          <a:stretch>
            <a:fillRect/>
          </a:stretch>
        </p:blipFill>
        <p:spPr bwMode="auto">
          <a:xfrm>
            <a:off x="4571999" y="3857628"/>
            <a:ext cx="4410059" cy="3000371"/>
          </a:xfrm>
          <a:prstGeom prst="rect">
            <a:avLst/>
          </a:prstGeom>
          <a:noFill/>
          <a:ln w="9525">
            <a:noFill/>
            <a:miter lim="800000"/>
            <a:headEnd/>
            <a:tailEnd/>
          </a:ln>
        </p:spPr>
      </p:pic>
      <p:pic>
        <p:nvPicPr>
          <p:cNvPr id="4" name="Image 1"/>
          <p:cNvPicPr>
            <a:picLocks noChangeAspect="1" noChangeArrowheads="1"/>
          </p:cNvPicPr>
          <p:nvPr/>
        </p:nvPicPr>
        <p:blipFill>
          <a:blip r:embed="rId4"/>
          <a:srcRect/>
          <a:stretch>
            <a:fillRect/>
          </a:stretch>
        </p:blipFill>
        <p:spPr bwMode="auto">
          <a:xfrm>
            <a:off x="142844" y="3857629"/>
            <a:ext cx="4214842" cy="3000372"/>
          </a:xfrm>
          <a:prstGeom prst="rect">
            <a:avLst/>
          </a:prstGeom>
          <a:noFill/>
          <a:ln w="9525">
            <a:noFill/>
            <a:miter lim="800000"/>
            <a:headEnd/>
            <a:tailEnd/>
          </a:ln>
        </p:spPr>
      </p:pic>
      <p:pic>
        <p:nvPicPr>
          <p:cNvPr id="7170" name="Picture 2"/>
          <p:cNvPicPr>
            <a:picLocks noChangeAspect="1" noChangeArrowheads="1"/>
          </p:cNvPicPr>
          <p:nvPr/>
        </p:nvPicPr>
        <p:blipFill>
          <a:blip r:embed="rId5"/>
          <a:srcRect/>
          <a:stretch>
            <a:fillRect/>
          </a:stretch>
        </p:blipFill>
        <p:spPr bwMode="auto">
          <a:xfrm>
            <a:off x="5403386" y="214290"/>
            <a:ext cx="3522705" cy="3429024"/>
          </a:xfrm>
          <a:prstGeom prst="rect">
            <a:avLst/>
          </a:prstGeom>
          <a:noFill/>
          <a:ln w="9525">
            <a:noFill/>
            <a:miter lim="800000"/>
            <a:headEnd/>
            <a:tailEnd/>
          </a:ln>
          <a:effectLst/>
        </p:spPr>
      </p:pic>
    </p:spTree>
  </p:cSld>
  <p:clrMapOvr>
    <a:masterClrMapping/>
  </p:clrMapOvr>
  <p:transition spd="med">
    <p:split orient="vert" dir="in"/>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
          <p:cNvSpPr>
            <a:spLocks noChangeArrowheads="1"/>
          </p:cNvSpPr>
          <p:nvPr/>
        </p:nvSpPr>
        <p:spPr bwMode="auto">
          <a:xfrm>
            <a:off x="500063" y="857250"/>
            <a:ext cx="8072437" cy="5016500"/>
          </a:xfrm>
          <a:prstGeom prst="rect">
            <a:avLst/>
          </a:prstGeom>
          <a:noFill/>
          <a:ln w="9525">
            <a:noFill/>
            <a:miter lim="800000"/>
            <a:headEnd/>
            <a:tailEnd/>
          </a:ln>
        </p:spPr>
        <p:txBody>
          <a:bodyPr>
            <a:spAutoFit/>
          </a:bodyPr>
          <a:lstStyle/>
          <a:p>
            <a:pPr algn="ctr"/>
            <a:r>
              <a:rPr lang="fr-FR" sz="8000" dirty="0">
                <a:latin typeface="Tempus Sans ITC" pitchFamily="82" charset="0"/>
              </a:rPr>
              <a:t>L’obstination est le seul chemin de la réussite</a:t>
            </a:r>
          </a:p>
          <a:p>
            <a:pPr algn="r"/>
            <a:r>
              <a:rPr lang="fr-FR" sz="8000" dirty="0">
                <a:latin typeface="Tempus Sans ITC" pitchFamily="82" charset="0"/>
              </a:rPr>
              <a:t>Bon courage!!</a:t>
            </a:r>
          </a:p>
        </p:txBody>
      </p:sp>
    </p:spTree>
  </p:cSld>
  <p:clrMapOvr>
    <a:masterClrMapping/>
  </p:clrMapOvr>
  <p:transition spd="med">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p:txBody>
          <a:bodyPr/>
          <a:lstStyle/>
          <a:p>
            <a:pPr eaLnBrk="1" hangingPunct="1"/>
            <a:r>
              <a:rPr lang="fr-FR" altLang="fr-FR" dirty="0" smtClean="0">
                <a:solidFill>
                  <a:schemeClr val="tx1"/>
                </a:solidFill>
              </a:rPr>
              <a:t>Herbe avec des lichens</a:t>
            </a:r>
          </a:p>
        </p:txBody>
      </p:sp>
      <p:pic>
        <p:nvPicPr>
          <p:cNvPr id="18436" name="Picture 4"/>
          <p:cNvPicPr>
            <a:picLocks noGrp="1" noChangeAspect="1" noChangeArrowheads="1"/>
          </p:cNvPicPr>
          <p:nvPr>
            <p:ph idx="1"/>
          </p:nvPr>
        </p:nvPicPr>
        <p:blipFill>
          <a:blip r:embed="rId3"/>
          <a:srcRect/>
          <a:stretch>
            <a:fillRect/>
          </a:stretch>
        </p:blipFill>
        <p:spPr bwMode="auto">
          <a:xfrm>
            <a:off x="285720" y="1214422"/>
            <a:ext cx="6715172" cy="3429024"/>
          </a:xfrm>
          <a:prstGeom prst="rect">
            <a:avLst/>
          </a:prstGeom>
          <a:noFill/>
          <a:ln w="9525">
            <a:noFill/>
            <a:miter lim="800000"/>
            <a:headEnd/>
            <a:tailEnd/>
          </a:ln>
          <a:effectLst/>
        </p:spPr>
      </p:pic>
      <p:pic>
        <p:nvPicPr>
          <p:cNvPr id="18438" name="Picture 6" descr="https://4.bp.blogspot.com/-ukbd3p-Rc34/VHHrRuY87lI/AAAAAAAAAKE/UNh46i-szXc/s1600/Sortie%2Blichen.jpg"/>
          <p:cNvPicPr>
            <a:picLocks noChangeAspect="1" noChangeArrowheads="1"/>
          </p:cNvPicPr>
          <p:nvPr/>
        </p:nvPicPr>
        <p:blipFill>
          <a:blip r:embed="rId4"/>
          <a:srcRect/>
          <a:stretch>
            <a:fillRect/>
          </a:stretch>
        </p:blipFill>
        <p:spPr bwMode="auto">
          <a:xfrm>
            <a:off x="2786050" y="3110163"/>
            <a:ext cx="6357950" cy="3747837"/>
          </a:xfrm>
          <a:prstGeom prst="rect">
            <a:avLst/>
          </a:prstGeom>
          <a:noFill/>
        </p:spPr>
      </p:pic>
    </p:spTree>
  </p:cSld>
  <p:clrMapOvr>
    <a:masterClrMapping/>
  </p:clrMapOvr>
  <p:transition spd="med">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fr-FR" altLang="fr-FR" dirty="0" smtClean="0">
                <a:solidFill>
                  <a:schemeClr val="tx1"/>
                </a:solidFill>
              </a:rPr>
              <a:t>Fougère</a:t>
            </a:r>
          </a:p>
        </p:txBody>
      </p:sp>
      <p:pic>
        <p:nvPicPr>
          <p:cNvPr id="19459" name="Picture 4" descr="IMG_1296"/>
          <p:cNvPicPr>
            <a:picLocks noGrp="1" noChangeAspect="1" noChangeArrowheads="1"/>
          </p:cNvPicPr>
          <p:nvPr>
            <p:ph idx="1"/>
          </p:nvPr>
        </p:nvPicPr>
        <p:blipFill>
          <a:blip r:embed="rId3"/>
          <a:srcRect/>
          <a:stretch>
            <a:fillRect/>
          </a:stretch>
        </p:blipFill>
        <p:spPr>
          <a:xfrm>
            <a:off x="755650" y="1557338"/>
            <a:ext cx="7345363" cy="4538662"/>
          </a:xfrm>
          <a:noFill/>
        </p:spPr>
      </p:pic>
      <p:sp>
        <p:nvSpPr>
          <p:cNvPr id="19460" name="AutoShape 5" descr="Z"/>
          <p:cNvSpPr>
            <a:spLocks noChangeAspect="1" noChangeArrowheads="1"/>
          </p:cNvSpPr>
          <p:nvPr/>
        </p:nvSpPr>
        <p:spPr bwMode="auto">
          <a:xfrm>
            <a:off x="2714625" y="1557338"/>
            <a:ext cx="3714750" cy="3743325"/>
          </a:xfrm>
          <a:prstGeom prst="rect">
            <a:avLst/>
          </a:prstGeom>
          <a:noFill/>
          <a:ln w="9525">
            <a:noFill/>
            <a:miter lim="800000"/>
            <a:headEnd/>
            <a:tailEnd/>
          </a:ln>
        </p:spPr>
        <p:txBody>
          <a:bodyPr/>
          <a:lstStyle/>
          <a:p>
            <a:endParaRPr lang="fr-FR" altLang="fr-FR"/>
          </a:p>
        </p:txBody>
      </p:sp>
      <p:sp>
        <p:nvSpPr>
          <p:cNvPr id="19461" name="AutoShape 7" descr="Z"/>
          <p:cNvSpPr>
            <a:spLocks noChangeAspect="1" noChangeArrowheads="1"/>
          </p:cNvSpPr>
          <p:nvPr/>
        </p:nvSpPr>
        <p:spPr bwMode="auto">
          <a:xfrm>
            <a:off x="2714625" y="1557338"/>
            <a:ext cx="3714750" cy="3743325"/>
          </a:xfrm>
          <a:prstGeom prst="rect">
            <a:avLst/>
          </a:prstGeom>
          <a:noFill/>
          <a:ln w="9525">
            <a:noFill/>
            <a:miter lim="800000"/>
            <a:headEnd/>
            <a:tailEnd/>
          </a:ln>
        </p:spPr>
        <p:txBody>
          <a:bodyPr/>
          <a:lstStyle/>
          <a:p>
            <a:endParaRPr lang="fr-FR" altLang="fr-FR"/>
          </a:p>
        </p:txBody>
      </p:sp>
      <p:pic>
        <p:nvPicPr>
          <p:cNvPr id="19462" name="Picture 9" descr="1001099-Foug%C3%A8re"/>
          <p:cNvPicPr>
            <a:picLocks noChangeAspect="1" noChangeArrowheads="1"/>
          </p:cNvPicPr>
          <p:nvPr/>
        </p:nvPicPr>
        <p:blipFill>
          <a:blip r:embed="rId4"/>
          <a:srcRect/>
          <a:stretch>
            <a:fillRect/>
          </a:stretch>
        </p:blipFill>
        <p:spPr bwMode="auto">
          <a:xfrm>
            <a:off x="684213" y="1557338"/>
            <a:ext cx="7488237" cy="4535487"/>
          </a:xfrm>
          <a:prstGeom prst="rect">
            <a:avLst/>
          </a:prstGeom>
          <a:noFill/>
          <a:ln w="9525">
            <a:noFill/>
            <a:miter lim="800000"/>
            <a:headEnd/>
            <a:tailEnd/>
          </a:ln>
        </p:spPr>
      </p:pic>
      <p:pic>
        <p:nvPicPr>
          <p:cNvPr id="19463" name="Picture 7"/>
          <p:cNvPicPr>
            <a:picLocks noChangeAspect="1" noChangeArrowheads="1"/>
          </p:cNvPicPr>
          <p:nvPr/>
        </p:nvPicPr>
        <p:blipFill>
          <a:blip r:embed="rId5"/>
          <a:srcRect/>
          <a:stretch>
            <a:fillRect/>
          </a:stretch>
        </p:blipFill>
        <p:spPr bwMode="auto">
          <a:xfrm>
            <a:off x="3071802" y="1571612"/>
            <a:ext cx="5214974" cy="4476750"/>
          </a:xfrm>
          <a:prstGeom prst="rect">
            <a:avLst/>
          </a:prstGeom>
          <a:noFill/>
          <a:ln w="9525">
            <a:noFill/>
            <a:miter lim="800000"/>
            <a:headEnd/>
            <a:tailEnd/>
          </a:ln>
          <a:effectLst/>
        </p:spPr>
      </p:pic>
    </p:spTree>
  </p:cSld>
  <p:clrMapOvr>
    <a:masterClrMapping/>
  </p:clrMapOvr>
  <p:transition spd="med">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r>
              <a:rPr lang="fr-FR" altLang="fr-FR" dirty="0" smtClean="0">
                <a:solidFill>
                  <a:schemeClr val="tx1"/>
                </a:solidFill>
              </a:rPr>
              <a:t>Champignons</a:t>
            </a:r>
          </a:p>
        </p:txBody>
      </p:sp>
      <p:pic>
        <p:nvPicPr>
          <p:cNvPr id="20485" name="Picture 5"/>
          <p:cNvPicPr>
            <a:picLocks noChangeAspect="1" noChangeArrowheads="1"/>
          </p:cNvPicPr>
          <p:nvPr/>
        </p:nvPicPr>
        <p:blipFill>
          <a:blip r:embed="rId3"/>
          <a:srcRect/>
          <a:stretch>
            <a:fillRect/>
          </a:stretch>
        </p:blipFill>
        <p:spPr bwMode="auto">
          <a:xfrm>
            <a:off x="142844" y="1714488"/>
            <a:ext cx="4714908" cy="3929090"/>
          </a:xfrm>
          <a:prstGeom prst="rect">
            <a:avLst/>
          </a:prstGeom>
          <a:noFill/>
          <a:ln w="9525">
            <a:noFill/>
            <a:miter lim="800000"/>
            <a:headEnd/>
            <a:tailEnd/>
          </a:ln>
          <a:effectLst/>
        </p:spPr>
      </p:pic>
      <p:pic>
        <p:nvPicPr>
          <p:cNvPr id="20486" name="Picture 6"/>
          <p:cNvPicPr>
            <a:picLocks noGrp="1" noChangeAspect="1" noChangeArrowheads="1"/>
          </p:cNvPicPr>
          <p:nvPr>
            <p:ph idx="1"/>
          </p:nvPr>
        </p:nvPicPr>
        <p:blipFill>
          <a:blip r:embed="rId4"/>
          <a:srcRect/>
          <a:stretch>
            <a:fillRect/>
          </a:stretch>
        </p:blipFill>
        <p:spPr bwMode="auto">
          <a:xfrm>
            <a:off x="6357950" y="214290"/>
            <a:ext cx="2581275" cy="1714500"/>
          </a:xfrm>
          <a:prstGeom prst="rect">
            <a:avLst/>
          </a:prstGeom>
          <a:noFill/>
          <a:ln w="9525">
            <a:noFill/>
            <a:miter lim="800000"/>
            <a:headEnd/>
            <a:tailEnd/>
          </a:ln>
          <a:effectLst/>
        </p:spPr>
      </p:pic>
      <p:pic>
        <p:nvPicPr>
          <p:cNvPr id="20487" name="Picture 7"/>
          <p:cNvPicPr>
            <a:picLocks noChangeAspect="1" noChangeArrowheads="1"/>
          </p:cNvPicPr>
          <p:nvPr/>
        </p:nvPicPr>
        <p:blipFill>
          <a:blip r:embed="rId5"/>
          <a:srcRect/>
          <a:stretch>
            <a:fillRect/>
          </a:stretch>
        </p:blipFill>
        <p:spPr bwMode="auto">
          <a:xfrm>
            <a:off x="285721" y="0"/>
            <a:ext cx="2428892" cy="1714500"/>
          </a:xfrm>
          <a:prstGeom prst="rect">
            <a:avLst/>
          </a:prstGeom>
          <a:noFill/>
          <a:ln w="9525">
            <a:noFill/>
            <a:miter lim="800000"/>
            <a:headEnd/>
            <a:tailEnd/>
          </a:ln>
          <a:effectLst/>
        </p:spPr>
      </p:pic>
      <p:pic>
        <p:nvPicPr>
          <p:cNvPr id="20488" name="Picture 8"/>
          <p:cNvPicPr>
            <a:picLocks noChangeAspect="1" noChangeArrowheads="1"/>
          </p:cNvPicPr>
          <p:nvPr/>
        </p:nvPicPr>
        <p:blipFill>
          <a:blip r:embed="rId6"/>
          <a:srcRect/>
          <a:stretch>
            <a:fillRect/>
          </a:stretch>
        </p:blipFill>
        <p:spPr bwMode="auto">
          <a:xfrm>
            <a:off x="5072066" y="1928802"/>
            <a:ext cx="3886000" cy="4643470"/>
          </a:xfrm>
          <a:prstGeom prst="rect">
            <a:avLst/>
          </a:prstGeom>
          <a:noFill/>
          <a:ln w="9525">
            <a:noFill/>
            <a:miter lim="800000"/>
            <a:headEnd/>
            <a:tailEnd/>
          </a:ln>
          <a:effectLst/>
        </p:spPr>
      </p:pic>
    </p:spTree>
  </p:cSld>
  <p:clrMapOvr>
    <a:masterClrMapping/>
  </p:clrMapOvr>
  <p:transition spd="med">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457200" y="274638"/>
            <a:ext cx="8229600" cy="868346"/>
          </a:xfrm>
        </p:spPr>
        <p:txBody>
          <a:bodyPr/>
          <a:lstStyle/>
          <a:p>
            <a:pPr eaLnBrk="1" hangingPunct="1"/>
            <a:r>
              <a:rPr lang="fr-FR" altLang="fr-FR" dirty="0" smtClean="0">
                <a:solidFill>
                  <a:schemeClr val="tx1"/>
                </a:solidFill>
              </a:rPr>
              <a:t>REGNE VEGETAL</a:t>
            </a:r>
          </a:p>
        </p:txBody>
      </p:sp>
      <p:sp>
        <p:nvSpPr>
          <p:cNvPr id="3" name="Espace réservé du contenu 2"/>
          <p:cNvSpPr>
            <a:spLocks noGrp="1"/>
          </p:cNvSpPr>
          <p:nvPr>
            <p:ph idx="1"/>
          </p:nvPr>
        </p:nvSpPr>
        <p:spPr>
          <a:xfrm>
            <a:off x="214282" y="1071546"/>
            <a:ext cx="8643998" cy="5572164"/>
          </a:xfrm>
        </p:spPr>
        <p:txBody>
          <a:bodyPr rtlCol="0">
            <a:normAutofit fontScale="25000" lnSpcReduction="20000"/>
          </a:bodyPr>
          <a:lstStyle/>
          <a:p>
            <a:pPr marL="274320" indent="-274320" eaLnBrk="1" fontAlgn="auto" hangingPunct="1">
              <a:spcAft>
                <a:spcPts val="0"/>
              </a:spcAft>
              <a:buClr>
                <a:schemeClr val="accent3"/>
              </a:buClr>
              <a:buFont typeface="Arial" pitchFamily="34" charset="0"/>
              <a:buChar char="•"/>
              <a:defRPr/>
            </a:pPr>
            <a:r>
              <a:rPr lang="fr-FR" sz="8000" dirty="0" smtClean="0"/>
              <a:t>Définir une plante, de manière simple, est chose plus malaisée qu'il n'y paraît. S'il est vrai qu'en principe les plantes ont en commun un certain nombre de caractères, elles ne les possèdent pas nécessairement de manière exclusive et par ailleurs ne les possèdent pas nécessairement tous. Considérées individuellement, ces caractéristiques ne constituent pas toujours un élément décisif de classement.</a:t>
            </a:r>
          </a:p>
          <a:p>
            <a:pPr>
              <a:buNone/>
            </a:pPr>
            <a:r>
              <a:rPr lang="fr-FR" altLang="fr-FR" sz="8000" dirty="0" smtClean="0"/>
              <a:t>1-</a:t>
            </a:r>
            <a:r>
              <a:rPr lang="fr-FR" altLang="fr-FR" sz="8000" b="1" u="sng" dirty="0" smtClean="0"/>
              <a:t>Le </a:t>
            </a:r>
            <a:r>
              <a:rPr lang="fr-FR" altLang="fr-FR" sz="8000" b="1" u="sng" dirty="0" err="1" smtClean="0"/>
              <a:t>cormus</a:t>
            </a:r>
            <a:r>
              <a:rPr lang="fr-FR" altLang="fr-FR" sz="8000" b="1" u="sng" dirty="0" smtClean="0"/>
              <a:t> </a:t>
            </a:r>
          </a:p>
          <a:p>
            <a:pPr>
              <a:buNone/>
            </a:pPr>
            <a:r>
              <a:rPr lang="fr-FR" altLang="fr-FR" sz="8000" dirty="0" smtClean="0"/>
              <a:t>       Au sein de la lignée végétale, une distinction est opérée entre </a:t>
            </a:r>
            <a:r>
              <a:rPr lang="fr-FR" altLang="fr-FR" sz="8000" b="1" dirty="0" smtClean="0"/>
              <a:t>thallophytes </a:t>
            </a:r>
            <a:r>
              <a:rPr lang="fr-FR" altLang="fr-FR" sz="8000" dirty="0" smtClean="0"/>
              <a:t>et </a:t>
            </a:r>
            <a:r>
              <a:rPr lang="fr-FR" altLang="fr-FR" sz="8000" b="1" dirty="0" smtClean="0"/>
              <a:t>cormophytes. </a:t>
            </a:r>
            <a:r>
              <a:rPr lang="fr-FR" altLang="fr-FR" sz="8000" dirty="0" smtClean="0"/>
              <a:t/>
            </a:r>
            <a:br>
              <a:rPr lang="fr-FR" altLang="fr-FR" sz="8000" dirty="0" smtClean="0"/>
            </a:br>
            <a:r>
              <a:rPr lang="fr-FR" altLang="fr-FR" sz="8000" dirty="0" smtClean="0"/>
              <a:t>Les premiers possèdent un appareil végétatif, le </a:t>
            </a:r>
            <a:r>
              <a:rPr lang="fr-FR" altLang="fr-FR" sz="8000" b="1" dirty="0" smtClean="0"/>
              <a:t>thalle</a:t>
            </a:r>
            <a:r>
              <a:rPr lang="fr-FR" altLang="fr-FR" sz="8000" dirty="0" smtClean="0"/>
              <a:t>, dépourvu de tiges feuillées caractérisées, même au maximum de sa complexité. </a:t>
            </a:r>
            <a:br>
              <a:rPr lang="fr-FR" altLang="fr-FR" sz="8000" dirty="0" smtClean="0"/>
            </a:br>
            <a:r>
              <a:rPr lang="fr-FR" altLang="fr-FR" sz="8000" dirty="0" smtClean="0"/>
              <a:t>L'appareil végétatif des seconds, le </a:t>
            </a:r>
            <a:r>
              <a:rPr lang="fr-FR" altLang="fr-FR" sz="8000" b="1" dirty="0" err="1" smtClean="0"/>
              <a:t>cormus</a:t>
            </a:r>
            <a:r>
              <a:rPr lang="fr-FR" altLang="fr-FR" sz="8000" dirty="0" smtClean="0"/>
              <a:t>, est nécessairement constitué de rameaux feuillés et de racines, édifiés par des méristèmes apicaux. </a:t>
            </a:r>
          </a:p>
          <a:p>
            <a:pPr>
              <a:buNone/>
            </a:pPr>
            <a:r>
              <a:rPr lang="fr-FR" altLang="fr-FR" sz="8000" dirty="0" smtClean="0"/>
              <a:t>2-</a:t>
            </a:r>
            <a:r>
              <a:rPr lang="fr-FR" altLang="fr-FR" sz="8000" b="1" u="sng" dirty="0" smtClean="0"/>
              <a:t>Les sporanges et les gamétanges </a:t>
            </a:r>
          </a:p>
          <a:p>
            <a:pPr>
              <a:buNone/>
            </a:pPr>
            <a:r>
              <a:rPr lang="fr-FR" altLang="fr-FR" sz="8000" dirty="0" smtClean="0"/>
              <a:t>      La structure des organes reproducteurs fournit la possibilité d'opposer thallophytes et cormophytes.</a:t>
            </a:r>
            <a:br>
              <a:rPr lang="fr-FR" altLang="fr-FR" sz="8000" dirty="0" smtClean="0"/>
            </a:br>
            <a:r>
              <a:rPr lang="fr-FR" altLang="fr-FR" sz="8000" dirty="0" smtClean="0"/>
              <a:t>Au moment de la reproduction, les </a:t>
            </a:r>
            <a:r>
              <a:rPr lang="fr-FR" altLang="fr-FR" sz="8000" b="1" dirty="0" smtClean="0"/>
              <a:t>thallophytes</a:t>
            </a:r>
            <a:r>
              <a:rPr lang="fr-FR" altLang="fr-FR" sz="8000" dirty="0" smtClean="0"/>
              <a:t> eucaryotes produisent des </a:t>
            </a:r>
            <a:r>
              <a:rPr lang="fr-FR" altLang="fr-FR" sz="8000" b="1" dirty="0" smtClean="0"/>
              <a:t>spores</a:t>
            </a:r>
            <a:r>
              <a:rPr lang="fr-FR" altLang="fr-FR" sz="8000" dirty="0" smtClean="0"/>
              <a:t> et des </a:t>
            </a:r>
            <a:r>
              <a:rPr lang="fr-FR" altLang="fr-FR" sz="8000" b="1" dirty="0" smtClean="0"/>
              <a:t>gamètes</a:t>
            </a:r>
            <a:r>
              <a:rPr lang="fr-FR" altLang="fr-FR" sz="8000" dirty="0" smtClean="0"/>
              <a:t>. </a:t>
            </a:r>
          </a:p>
          <a:p>
            <a:pPr>
              <a:buNone/>
            </a:pPr>
            <a:r>
              <a:rPr lang="fr-FR" altLang="fr-FR" sz="8000" u="sng" dirty="0" smtClean="0"/>
              <a:t>Double fécondation après pollinisation </a:t>
            </a:r>
            <a:br>
              <a:rPr lang="fr-FR" altLang="fr-FR" sz="8000" u="sng" dirty="0" smtClean="0"/>
            </a:br>
            <a:r>
              <a:rPr lang="fr-FR" sz="8000" dirty="0" smtClean="0"/>
              <a:t> </a:t>
            </a:r>
            <a:r>
              <a:rPr lang="fr-FR" sz="8000" dirty="0" smtClean="0">
                <a:solidFill>
                  <a:schemeClr val="bg1"/>
                </a:solidFill>
              </a:rPr>
              <a:t/>
            </a:r>
            <a:br>
              <a:rPr lang="fr-FR" sz="8000" dirty="0" smtClean="0">
                <a:solidFill>
                  <a:schemeClr val="bg1"/>
                </a:solidFill>
              </a:rPr>
            </a:br>
            <a:r>
              <a:rPr lang="fr-FR" dirty="0" smtClean="0"/>
              <a:t/>
            </a:r>
            <a:br>
              <a:rPr lang="fr-FR" dirty="0" smtClean="0"/>
            </a:br>
            <a:endParaRPr lang="fr-FR" dirty="0"/>
          </a:p>
        </p:txBody>
      </p:sp>
    </p:spTree>
  </p:cSld>
  <p:clrMapOvr>
    <a:masterClrMapping/>
  </p:clrMapOvr>
  <p:transition spd="med">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pPr eaLnBrk="1" hangingPunct="1"/>
            <a:r>
              <a:rPr lang="fr-FR" dirty="0" smtClean="0">
                <a:solidFill>
                  <a:schemeClr val="tx1"/>
                </a:solidFill>
              </a:rPr>
              <a:t>Proverbe du 23/02/2020</a:t>
            </a:r>
          </a:p>
        </p:txBody>
      </p:sp>
      <p:sp>
        <p:nvSpPr>
          <p:cNvPr id="23555" name="Espace réservé du contenu 2"/>
          <p:cNvSpPr>
            <a:spLocks noGrp="1"/>
          </p:cNvSpPr>
          <p:nvPr>
            <p:ph idx="1"/>
          </p:nvPr>
        </p:nvSpPr>
        <p:spPr/>
        <p:txBody>
          <a:bodyPr/>
          <a:lstStyle/>
          <a:p>
            <a:pPr algn="ctr" eaLnBrk="1" hangingPunct="1">
              <a:buFont typeface="Wingdings 2" pitchFamily="18" charset="2"/>
              <a:buNone/>
            </a:pPr>
            <a:r>
              <a:rPr lang="fr-FR" sz="7200" dirty="0" smtClean="0"/>
              <a:t>"Ce n'est pas le temps qui passe, mais nous qui le traversons."</a:t>
            </a:r>
          </a:p>
        </p:txBody>
      </p:sp>
    </p:spTree>
  </p:cSld>
  <p:clrMapOvr>
    <a:masterClrMapping/>
  </p:clrMapOvr>
  <p:transition spd="med">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85750" y="357188"/>
            <a:ext cx="8534400" cy="785796"/>
          </a:xfrm>
        </p:spPr>
        <p:txBody>
          <a:bodyPr>
            <a:normAutofit fontScale="90000"/>
          </a:bodyPr>
          <a:lstStyle/>
          <a:p>
            <a:pPr eaLnBrk="1" hangingPunct="1"/>
            <a:r>
              <a:rPr lang="fr-FR" altLang="fr-FR" sz="3600" dirty="0" smtClean="0">
                <a:solidFill>
                  <a:schemeClr val="bg1"/>
                </a:solidFill>
              </a:rPr>
              <a:t/>
            </a:r>
            <a:br>
              <a:rPr lang="fr-FR" altLang="fr-FR" sz="3600" dirty="0" smtClean="0">
                <a:solidFill>
                  <a:schemeClr val="bg1"/>
                </a:solidFill>
              </a:rPr>
            </a:br>
            <a:r>
              <a:rPr lang="fr-FR" altLang="fr-FR" sz="3600" dirty="0" smtClean="0">
                <a:solidFill>
                  <a:schemeClr val="tx1"/>
                </a:solidFill>
              </a:rPr>
              <a:t>SPERMAPHYTES</a:t>
            </a:r>
          </a:p>
        </p:txBody>
      </p:sp>
      <p:sp>
        <p:nvSpPr>
          <p:cNvPr id="33795" name="Rectangle 3"/>
          <p:cNvSpPr>
            <a:spLocks noGrp="1" noChangeArrowheads="1"/>
          </p:cNvSpPr>
          <p:nvPr>
            <p:ph idx="1"/>
          </p:nvPr>
        </p:nvSpPr>
        <p:spPr>
          <a:xfrm>
            <a:off x="142875" y="1285861"/>
            <a:ext cx="8662988" cy="5072078"/>
          </a:xfrm>
        </p:spPr>
        <p:txBody>
          <a:bodyPr rtlCol="0">
            <a:normAutofit fontScale="85000" lnSpcReduction="10000"/>
          </a:bodyPr>
          <a:lstStyle/>
          <a:p>
            <a:pPr marL="274320" indent="-274320" eaLnBrk="1" fontAlgn="auto" hangingPunct="1">
              <a:lnSpc>
                <a:spcPct val="80000"/>
              </a:lnSpc>
              <a:spcAft>
                <a:spcPts val="0"/>
              </a:spcAft>
              <a:buFont typeface="Wingdings 2"/>
              <a:buChar char=""/>
              <a:defRPr/>
            </a:pPr>
            <a:endParaRPr lang="fr-FR" altLang="fr-FR" sz="2800" dirty="0" smtClean="0"/>
          </a:p>
          <a:p>
            <a:pPr marL="274320" indent="-274320" eaLnBrk="1" fontAlgn="auto" hangingPunct="1">
              <a:lnSpc>
                <a:spcPct val="80000"/>
              </a:lnSpc>
              <a:spcAft>
                <a:spcPts val="0"/>
              </a:spcAft>
              <a:buFont typeface="Wingdings 2"/>
              <a:buChar char=""/>
              <a:defRPr/>
            </a:pPr>
            <a:endParaRPr lang="fr-FR" altLang="fr-FR" sz="2800" dirty="0" smtClean="0"/>
          </a:p>
          <a:p>
            <a:pPr marL="274320" indent="-274320" eaLnBrk="1" fontAlgn="auto" hangingPunct="1">
              <a:lnSpc>
                <a:spcPct val="80000"/>
              </a:lnSpc>
              <a:spcAft>
                <a:spcPts val="0"/>
              </a:spcAft>
              <a:buFont typeface="Wingdings 2"/>
              <a:buChar char=""/>
              <a:defRPr/>
            </a:pPr>
            <a:endParaRPr lang="fr-FR" altLang="fr-FR" sz="2800" dirty="0" smtClean="0"/>
          </a:p>
          <a:p>
            <a:pPr marL="274320" indent="-274320" eaLnBrk="1" fontAlgn="auto" hangingPunct="1">
              <a:lnSpc>
                <a:spcPct val="80000"/>
              </a:lnSpc>
              <a:spcAft>
                <a:spcPts val="0"/>
              </a:spcAft>
              <a:buFont typeface="Wingdings" pitchFamily="2" charset="2"/>
              <a:buNone/>
              <a:defRPr/>
            </a:pPr>
            <a:endParaRPr lang="fr-FR" altLang="fr-FR" sz="2800" dirty="0" smtClean="0"/>
          </a:p>
          <a:p>
            <a:pPr marL="274320" indent="-274320" eaLnBrk="1" fontAlgn="auto" hangingPunct="1">
              <a:lnSpc>
                <a:spcPct val="80000"/>
              </a:lnSpc>
              <a:spcAft>
                <a:spcPts val="0"/>
              </a:spcAft>
              <a:buFont typeface="Wingdings" pitchFamily="2" charset="2"/>
              <a:buNone/>
              <a:defRPr/>
            </a:pPr>
            <a:endParaRPr lang="fr-FR" altLang="fr-FR" sz="2800" dirty="0" smtClean="0"/>
          </a:p>
          <a:p>
            <a:pPr marL="274320" indent="-274320" eaLnBrk="1" fontAlgn="auto" hangingPunct="1">
              <a:lnSpc>
                <a:spcPct val="80000"/>
              </a:lnSpc>
              <a:spcAft>
                <a:spcPts val="0"/>
              </a:spcAft>
              <a:buFont typeface="Wingdings" pitchFamily="2" charset="2"/>
              <a:buNone/>
              <a:defRPr/>
            </a:pPr>
            <a:endParaRPr lang="fr-FR" altLang="fr-FR" sz="2800" dirty="0" smtClean="0"/>
          </a:p>
          <a:p>
            <a:pPr marL="274320" indent="-274320" eaLnBrk="1" fontAlgn="auto" hangingPunct="1">
              <a:lnSpc>
                <a:spcPct val="80000"/>
              </a:lnSpc>
              <a:spcAft>
                <a:spcPts val="0"/>
              </a:spcAft>
              <a:buFont typeface="Wingdings" pitchFamily="2" charset="2"/>
              <a:buNone/>
              <a:defRPr/>
            </a:pPr>
            <a:endParaRPr lang="fr-FR" altLang="fr-FR" sz="2800" dirty="0" smtClean="0"/>
          </a:p>
          <a:p>
            <a:pPr marL="274320" indent="-274320" eaLnBrk="1" fontAlgn="auto" hangingPunct="1">
              <a:lnSpc>
                <a:spcPct val="80000"/>
              </a:lnSpc>
              <a:spcAft>
                <a:spcPts val="0"/>
              </a:spcAft>
              <a:buFont typeface="Wingdings" pitchFamily="2" charset="2"/>
              <a:buNone/>
              <a:defRPr/>
            </a:pPr>
            <a:r>
              <a:rPr lang="fr-FR" altLang="fr-FR" sz="2800" dirty="0" smtClean="0"/>
              <a:t>Gymnospermes                                                     Angiospermes</a:t>
            </a:r>
          </a:p>
          <a:p>
            <a:pPr marL="274320" indent="-274320" eaLnBrk="1" fontAlgn="auto" hangingPunct="1">
              <a:lnSpc>
                <a:spcPct val="80000"/>
              </a:lnSpc>
              <a:spcAft>
                <a:spcPts val="0"/>
              </a:spcAft>
              <a:buFont typeface="Wingdings" pitchFamily="2" charset="2"/>
              <a:buNone/>
              <a:defRPr/>
            </a:pPr>
            <a:endParaRPr lang="fr-FR" altLang="fr-FR" sz="2800" dirty="0" smtClean="0"/>
          </a:p>
          <a:p>
            <a:pPr marL="274320" indent="-274320" eaLnBrk="1" fontAlgn="auto" hangingPunct="1">
              <a:lnSpc>
                <a:spcPct val="80000"/>
              </a:lnSpc>
              <a:spcAft>
                <a:spcPts val="0"/>
              </a:spcAft>
              <a:buFont typeface="Wingdings" pitchFamily="2" charset="2"/>
              <a:buNone/>
              <a:defRPr/>
            </a:pPr>
            <a:endParaRPr lang="fr-FR" altLang="fr-FR" sz="2800" dirty="0" smtClean="0"/>
          </a:p>
          <a:p>
            <a:pPr marL="274320" indent="-274320" eaLnBrk="1" fontAlgn="auto" hangingPunct="1">
              <a:lnSpc>
                <a:spcPct val="80000"/>
              </a:lnSpc>
              <a:spcAft>
                <a:spcPts val="0"/>
              </a:spcAft>
              <a:buFont typeface="Wingdings" pitchFamily="2" charset="2"/>
              <a:buNone/>
              <a:defRPr/>
            </a:pPr>
            <a:endParaRPr lang="fr-FR" altLang="fr-FR" sz="2800" dirty="0" smtClean="0"/>
          </a:p>
          <a:p>
            <a:pPr marL="274320" indent="-274320" eaLnBrk="1" fontAlgn="auto" hangingPunct="1">
              <a:lnSpc>
                <a:spcPct val="80000"/>
              </a:lnSpc>
              <a:spcAft>
                <a:spcPts val="0"/>
              </a:spcAft>
              <a:buFont typeface="Wingdings" pitchFamily="2" charset="2"/>
              <a:buNone/>
              <a:defRPr/>
            </a:pPr>
            <a:endParaRPr lang="fr-FR" altLang="fr-FR" sz="2800" dirty="0" smtClean="0"/>
          </a:p>
          <a:p>
            <a:pPr marL="274320" indent="-274320">
              <a:lnSpc>
                <a:spcPct val="80000"/>
              </a:lnSpc>
              <a:buNone/>
              <a:defRPr/>
            </a:pPr>
            <a:r>
              <a:rPr lang="fr-FR" altLang="fr-FR" sz="2800" dirty="0" smtClean="0"/>
              <a:t>              Monocotylédones                                     </a:t>
            </a:r>
            <a:r>
              <a:rPr lang="fr-FR" altLang="fr-FR" dirty="0" smtClean="0"/>
              <a:t>dicotylédones</a:t>
            </a:r>
            <a:endParaRPr lang="fr-FR" altLang="fr-FR" sz="2800" dirty="0" smtClean="0"/>
          </a:p>
          <a:p>
            <a:pPr marL="274320" indent="-274320" algn="ctr" eaLnBrk="1" fontAlgn="auto" hangingPunct="1">
              <a:lnSpc>
                <a:spcPct val="80000"/>
              </a:lnSpc>
              <a:spcAft>
                <a:spcPts val="0"/>
              </a:spcAft>
              <a:buFont typeface="Wingdings" pitchFamily="2" charset="2"/>
              <a:buNone/>
              <a:defRPr/>
            </a:pPr>
            <a:r>
              <a:rPr lang="fr-FR" altLang="fr-FR" b="1" dirty="0" smtClean="0"/>
              <a:t>                                              </a:t>
            </a:r>
          </a:p>
          <a:p>
            <a:pPr marL="274320" indent="-274320" algn="ctr" eaLnBrk="1" fontAlgn="auto" hangingPunct="1">
              <a:lnSpc>
                <a:spcPct val="80000"/>
              </a:lnSpc>
              <a:spcAft>
                <a:spcPts val="0"/>
              </a:spcAft>
              <a:buFont typeface="Wingdings" pitchFamily="2" charset="2"/>
              <a:buNone/>
              <a:defRPr/>
            </a:pPr>
            <a:r>
              <a:rPr lang="fr-FR" altLang="fr-FR" b="1" dirty="0" smtClean="0"/>
              <a:t>  Phanérogames</a:t>
            </a:r>
          </a:p>
        </p:txBody>
      </p:sp>
      <p:sp>
        <p:nvSpPr>
          <p:cNvPr id="24580" name="Line 4"/>
          <p:cNvSpPr>
            <a:spLocks noChangeShapeType="1"/>
          </p:cNvSpPr>
          <p:nvPr/>
        </p:nvSpPr>
        <p:spPr bwMode="auto">
          <a:xfrm flipH="1">
            <a:off x="1000124" y="1285860"/>
            <a:ext cx="2571743" cy="2214578"/>
          </a:xfrm>
          <a:prstGeom prst="line">
            <a:avLst/>
          </a:prstGeom>
          <a:noFill/>
          <a:ln w="57150">
            <a:solidFill>
              <a:schemeClr val="bg1"/>
            </a:solidFill>
            <a:round/>
            <a:headEnd/>
            <a:tailEnd type="triangle" w="med" len="med"/>
          </a:ln>
        </p:spPr>
        <p:txBody>
          <a:bodyPr/>
          <a:lstStyle/>
          <a:p>
            <a:endParaRPr lang="fr-FR"/>
          </a:p>
        </p:txBody>
      </p:sp>
      <p:sp>
        <p:nvSpPr>
          <p:cNvPr id="24581" name="Line 5"/>
          <p:cNvSpPr>
            <a:spLocks noChangeShapeType="1"/>
          </p:cNvSpPr>
          <p:nvPr/>
        </p:nvSpPr>
        <p:spPr bwMode="auto">
          <a:xfrm>
            <a:off x="5857884" y="1285860"/>
            <a:ext cx="1928804" cy="2143140"/>
          </a:xfrm>
          <a:prstGeom prst="line">
            <a:avLst/>
          </a:prstGeom>
          <a:noFill/>
          <a:ln w="57150">
            <a:solidFill>
              <a:schemeClr val="bg1"/>
            </a:solidFill>
            <a:round/>
            <a:headEnd/>
            <a:tailEnd type="triangle" w="med" len="med"/>
          </a:ln>
        </p:spPr>
        <p:txBody>
          <a:bodyPr/>
          <a:lstStyle/>
          <a:p>
            <a:endParaRPr lang="fr-FR"/>
          </a:p>
        </p:txBody>
      </p:sp>
      <p:sp>
        <p:nvSpPr>
          <p:cNvPr id="24582" name="Line 6"/>
          <p:cNvSpPr>
            <a:spLocks noChangeShapeType="1"/>
          </p:cNvSpPr>
          <p:nvPr/>
        </p:nvSpPr>
        <p:spPr bwMode="auto">
          <a:xfrm flipH="1">
            <a:off x="3500438" y="3714750"/>
            <a:ext cx="2786062" cy="1285875"/>
          </a:xfrm>
          <a:prstGeom prst="line">
            <a:avLst/>
          </a:prstGeom>
          <a:noFill/>
          <a:ln w="38100">
            <a:solidFill>
              <a:schemeClr val="bg1"/>
            </a:solidFill>
            <a:round/>
            <a:headEnd/>
            <a:tailEnd type="triangle" w="med" len="med"/>
          </a:ln>
        </p:spPr>
        <p:txBody>
          <a:bodyPr/>
          <a:lstStyle/>
          <a:p>
            <a:endParaRPr lang="fr-FR"/>
          </a:p>
        </p:txBody>
      </p:sp>
      <p:sp>
        <p:nvSpPr>
          <p:cNvPr id="24583" name="Line 7"/>
          <p:cNvSpPr>
            <a:spLocks noChangeShapeType="1"/>
          </p:cNvSpPr>
          <p:nvPr/>
        </p:nvSpPr>
        <p:spPr bwMode="auto">
          <a:xfrm>
            <a:off x="7572375" y="3929063"/>
            <a:ext cx="0" cy="1079500"/>
          </a:xfrm>
          <a:prstGeom prst="line">
            <a:avLst/>
          </a:prstGeom>
          <a:noFill/>
          <a:ln w="38100">
            <a:solidFill>
              <a:schemeClr val="bg1"/>
            </a:solidFill>
            <a:round/>
            <a:headEnd/>
            <a:tailEnd type="triangle" w="med" len="med"/>
          </a:ln>
        </p:spPr>
        <p:txBody>
          <a:bodyPr/>
          <a:lstStyle/>
          <a:p>
            <a:endParaRPr lang="fr-FR"/>
          </a:p>
        </p:txBody>
      </p:sp>
    </p:spTree>
  </p:cSld>
  <p:clrMapOvr>
    <a:masterClrMapping/>
  </p:clrMapOvr>
  <p:transition spd="med">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301625" y="357188"/>
            <a:ext cx="8534400" cy="630237"/>
          </a:xfrm>
        </p:spPr>
        <p:txBody>
          <a:bodyPr rtlCol="0">
            <a:normAutofit fontScale="90000"/>
          </a:bodyPr>
          <a:lstStyle/>
          <a:p>
            <a:pPr eaLnBrk="1" fontAlgn="auto" hangingPunct="1">
              <a:spcAft>
                <a:spcPts val="0"/>
              </a:spcAft>
              <a:defRPr/>
            </a:pPr>
            <a:r>
              <a:rPr lang="fr-FR" altLang="fr-FR" dirty="0" smtClean="0">
                <a:solidFill>
                  <a:schemeClr val="bg1"/>
                </a:solidFill>
              </a:rPr>
              <a:t>Proverbe du jour 09/02/2020</a:t>
            </a:r>
          </a:p>
        </p:txBody>
      </p:sp>
      <p:sp>
        <p:nvSpPr>
          <p:cNvPr id="8195" name="Espace réservé du contenu 2"/>
          <p:cNvSpPr>
            <a:spLocks noGrp="1"/>
          </p:cNvSpPr>
          <p:nvPr>
            <p:ph idx="1"/>
          </p:nvPr>
        </p:nvSpPr>
        <p:spPr>
          <a:xfrm>
            <a:off x="301625" y="1285875"/>
            <a:ext cx="8504238" cy="4813300"/>
          </a:xfrm>
        </p:spPr>
        <p:txBody>
          <a:bodyPr>
            <a:normAutofit lnSpcReduction="10000"/>
          </a:bodyPr>
          <a:lstStyle/>
          <a:p>
            <a:pPr algn="ctr" eaLnBrk="1" hangingPunct="1"/>
            <a:endParaRPr lang="fr-FR" altLang="fr-FR" sz="6000" dirty="0" smtClean="0">
              <a:solidFill>
                <a:schemeClr val="bg1"/>
              </a:solidFill>
              <a:latin typeface="Comic Sans MS" pitchFamily="66" charset="0"/>
            </a:endParaRPr>
          </a:p>
          <a:p>
            <a:pPr algn="ctr" eaLnBrk="1" hangingPunct="1">
              <a:buNone/>
            </a:pPr>
            <a:r>
              <a:rPr lang="fr-FR" altLang="fr-FR" sz="6000" dirty="0" smtClean="0">
                <a:solidFill>
                  <a:schemeClr val="bg1"/>
                </a:solidFill>
                <a:latin typeface="Comic Sans MS" pitchFamily="66" charset="0"/>
              </a:rPr>
              <a:t>"Sache que celui qui t'a conseillé t'a aimé, et celui qui t'a flatté t'a trompé."</a:t>
            </a:r>
          </a:p>
        </p:txBody>
      </p:sp>
    </p:spTree>
  </p:cSld>
  <p:clrMapOvr>
    <a:masterClrMapping/>
  </p:clrMapOvr>
  <p:transition spd="med">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939784"/>
          </a:xfrm>
        </p:spPr>
        <p:txBody>
          <a:bodyPr/>
          <a:lstStyle/>
          <a:p>
            <a:pPr eaLnBrk="1" hangingPunct="1"/>
            <a:r>
              <a:rPr lang="fr-FR" altLang="fr-FR" dirty="0" smtClean="0">
                <a:solidFill>
                  <a:schemeClr val="bg1"/>
                </a:solidFill>
              </a:rPr>
              <a:t>Savoir décrire un végétal</a:t>
            </a:r>
          </a:p>
        </p:txBody>
      </p:sp>
      <p:sp>
        <p:nvSpPr>
          <p:cNvPr id="25603" name="Rectangle 3"/>
          <p:cNvSpPr>
            <a:spLocks noGrp="1" noChangeArrowheads="1"/>
          </p:cNvSpPr>
          <p:nvPr>
            <p:ph idx="1"/>
          </p:nvPr>
        </p:nvSpPr>
        <p:spPr/>
        <p:txBody>
          <a:bodyPr/>
          <a:lstStyle/>
          <a:p>
            <a:pPr algn="just" eaLnBrk="1" hangingPunct="1">
              <a:lnSpc>
                <a:spcPct val="90000"/>
              </a:lnSpc>
              <a:buFont typeface="Wingdings" pitchFamily="2" charset="2"/>
              <a:buNone/>
            </a:pPr>
            <a:r>
              <a:rPr lang="fr-FR" altLang="fr-FR" sz="2800" dirty="0" smtClean="0">
                <a:solidFill>
                  <a:schemeClr val="bg1"/>
                </a:solidFill>
              </a:rPr>
              <a:t>La biologie étant une science d’observation , il faut savoir reconnaître les différentes parties qui composent les plantes puis les nommer correctement .</a:t>
            </a:r>
          </a:p>
          <a:p>
            <a:pPr algn="just" eaLnBrk="1" hangingPunct="1">
              <a:lnSpc>
                <a:spcPct val="90000"/>
              </a:lnSpc>
              <a:buFont typeface="Wingdings" pitchFamily="2" charset="2"/>
              <a:buNone/>
            </a:pPr>
            <a:r>
              <a:rPr lang="fr-FR" altLang="fr-FR" sz="2800" dirty="0" smtClean="0">
                <a:solidFill>
                  <a:schemeClr val="bg1"/>
                </a:solidFill>
              </a:rPr>
              <a:t>On pense aux plantes ayant des tiges ,des feuilles, et des racines       </a:t>
            </a:r>
            <a:r>
              <a:rPr lang="fr-FR" altLang="fr-FR" sz="2800" b="1" i="1" u="sng" dirty="0" smtClean="0">
                <a:solidFill>
                  <a:schemeClr val="bg1"/>
                </a:solidFill>
              </a:rPr>
              <a:t>CORMOPHYTES</a:t>
            </a:r>
            <a:r>
              <a:rPr lang="fr-FR" altLang="fr-FR" sz="2800" i="1" u="sng" dirty="0" smtClean="0">
                <a:solidFill>
                  <a:schemeClr val="bg1"/>
                </a:solidFill>
              </a:rPr>
              <a:t>  </a:t>
            </a:r>
            <a:r>
              <a:rPr lang="fr-FR" altLang="fr-FR" sz="2800" dirty="0" smtClean="0">
                <a:solidFill>
                  <a:schemeClr val="bg1"/>
                </a:solidFill>
              </a:rPr>
              <a:t>70% des Végétaux </a:t>
            </a:r>
          </a:p>
          <a:p>
            <a:pPr eaLnBrk="1" hangingPunct="1">
              <a:lnSpc>
                <a:spcPct val="90000"/>
              </a:lnSpc>
              <a:buFont typeface="Wingdings" pitchFamily="2" charset="2"/>
              <a:buNone/>
            </a:pPr>
            <a:r>
              <a:rPr lang="fr-FR" altLang="fr-FR" sz="2800" dirty="0" smtClean="0">
                <a:solidFill>
                  <a:schemeClr val="bg1"/>
                </a:solidFill>
              </a:rPr>
              <a:t>D’autres n’ayant ni racine ni tige  ni feuilles </a:t>
            </a:r>
          </a:p>
          <a:p>
            <a:pPr eaLnBrk="1" hangingPunct="1">
              <a:lnSpc>
                <a:spcPct val="90000"/>
              </a:lnSpc>
              <a:buFont typeface="Wingdings" pitchFamily="2" charset="2"/>
              <a:buNone/>
            </a:pPr>
            <a:r>
              <a:rPr lang="fr-FR" altLang="fr-FR" sz="2800" dirty="0" smtClean="0">
                <a:solidFill>
                  <a:schemeClr val="bg1"/>
                </a:solidFill>
              </a:rPr>
              <a:t>                              THALLOPHYTES (thalle)</a:t>
            </a:r>
          </a:p>
        </p:txBody>
      </p:sp>
      <p:sp>
        <p:nvSpPr>
          <p:cNvPr id="25604" name="Line 5"/>
          <p:cNvSpPr>
            <a:spLocks noChangeShapeType="1"/>
          </p:cNvSpPr>
          <p:nvPr/>
        </p:nvSpPr>
        <p:spPr bwMode="auto">
          <a:xfrm>
            <a:off x="1116013" y="5251450"/>
            <a:ext cx="1655762" cy="0"/>
          </a:xfrm>
          <a:prstGeom prst="line">
            <a:avLst/>
          </a:prstGeom>
          <a:noFill/>
          <a:ln w="38100">
            <a:solidFill>
              <a:schemeClr val="bg1"/>
            </a:solidFill>
            <a:round/>
            <a:headEnd/>
            <a:tailEnd type="triangle" w="med" len="med"/>
          </a:ln>
        </p:spPr>
        <p:txBody>
          <a:bodyPr/>
          <a:lstStyle/>
          <a:p>
            <a:endParaRPr lang="fr-FR"/>
          </a:p>
        </p:txBody>
      </p:sp>
    </p:spTree>
  </p:cSld>
  <p:clrMapOvr>
    <a:masterClrMapping/>
  </p:clrMapOvr>
  <p:transition spd="med">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r-FR" altLang="fr-FR" b="1" smtClean="0">
                <a:solidFill>
                  <a:schemeClr val="bg1"/>
                </a:solidFill>
              </a:rPr>
              <a:t>LA CELLULE VEGETALE</a:t>
            </a:r>
          </a:p>
        </p:txBody>
      </p:sp>
      <p:sp>
        <p:nvSpPr>
          <p:cNvPr id="34819" name="Rectangle 3"/>
          <p:cNvSpPr>
            <a:spLocks noGrp="1" noChangeArrowheads="1"/>
          </p:cNvSpPr>
          <p:nvPr>
            <p:ph idx="1"/>
          </p:nvPr>
        </p:nvSpPr>
        <p:spPr/>
        <p:txBody>
          <a:bodyPr rtlCol="0">
            <a:normAutofit lnSpcReduction="10000"/>
          </a:bodyPr>
          <a:lstStyle/>
          <a:p>
            <a:pPr marL="274320" indent="-274320" eaLnBrk="1" fontAlgn="auto" hangingPunct="1">
              <a:spcAft>
                <a:spcPts val="0"/>
              </a:spcAft>
              <a:buClr>
                <a:schemeClr val="accent3"/>
              </a:buClr>
              <a:buFont typeface="Wingdings" pitchFamily="2" charset="2"/>
              <a:buNone/>
              <a:defRPr/>
            </a:pPr>
            <a:endParaRPr lang="fr-FR" sz="2800" dirty="0" smtClean="0"/>
          </a:p>
          <a:p>
            <a:pPr marL="274320" indent="-274320" eaLnBrk="1" fontAlgn="auto" hangingPunct="1">
              <a:spcAft>
                <a:spcPts val="0"/>
              </a:spcAft>
              <a:buClr>
                <a:schemeClr val="accent3"/>
              </a:buClr>
              <a:buFont typeface="Wingdings" pitchFamily="2" charset="2"/>
              <a:buNone/>
              <a:defRPr/>
            </a:pPr>
            <a:r>
              <a:rPr lang="fr-FR" sz="2800" dirty="0" smtClean="0">
                <a:solidFill>
                  <a:schemeClr val="bg1"/>
                </a:solidFill>
              </a:rPr>
              <a:t>Le protoplasme                                        Paroi</a:t>
            </a:r>
            <a:r>
              <a:rPr lang="fr-FR" dirty="0" smtClean="0">
                <a:solidFill>
                  <a:schemeClr val="bg1"/>
                </a:solidFill>
              </a:rPr>
              <a:t> cellulaire</a:t>
            </a:r>
          </a:p>
          <a:p>
            <a:pPr marL="274320" indent="-274320">
              <a:buClr>
                <a:schemeClr val="accent3"/>
              </a:buClr>
              <a:buNone/>
              <a:defRPr/>
            </a:pPr>
            <a:r>
              <a:rPr lang="fr-FR" dirty="0" smtClean="0">
                <a:solidFill>
                  <a:schemeClr val="bg1"/>
                </a:solidFill>
              </a:rPr>
              <a:t>                                                                  </a:t>
            </a:r>
            <a:r>
              <a:rPr lang="fr-FR" b="1" dirty="0" smtClean="0">
                <a:solidFill>
                  <a:schemeClr val="bg1"/>
                </a:solidFill>
              </a:rPr>
              <a:t>Paraplasme</a:t>
            </a:r>
            <a:endParaRPr lang="fr-FR" dirty="0" smtClean="0">
              <a:solidFill>
                <a:schemeClr val="bg1"/>
              </a:solidFill>
            </a:endParaRPr>
          </a:p>
          <a:p>
            <a:pPr marL="274320" indent="-274320" eaLnBrk="1" fontAlgn="auto" hangingPunct="1">
              <a:spcAft>
                <a:spcPts val="0"/>
              </a:spcAft>
              <a:buClr>
                <a:schemeClr val="accent3"/>
              </a:buClr>
              <a:buFont typeface="Wingdings" pitchFamily="2" charset="2"/>
              <a:buNone/>
              <a:defRPr/>
            </a:pPr>
            <a:r>
              <a:rPr lang="fr-FR" sz="2400" dirty="0" smtClean="0">
                <a:solidFill>
                  <a:schemeClr val="bg1"/>
                </a:solidFill>
              </a:rPr>
              <a:t> Noyau       </a:t>
            </a:r>
            <a:r>
              <a:rPr lang="fr-FR" sz="2400" b="1" dirty="0" smtClean="0">
                <a:solidFill>
                  <a:schemeClr val="bg1"/>
                </a:solidFill>
              </a:rPr>
              <a:t>Cytoplasme</a:t>
            </a:r>
          </a:p>
          <a:p>
            <a:pPr marL="274320" indent="-274320" eaLnBrk="1" fontAlgn="auto" hangingPunct="1">
              <a:spcAft>
                <a:spcPts val="0"/>
              </a:spcAft>
              <a:buClr>
                <a:schemeClr val="accent3"/>
              </a:buClr>
              <a:buFont typeface="Wingdings" pitchFamily="2" charset="2"/>
              <a:buNone/>
              <a:defRPr/>
            </a:pPr>
            <a:endParaRPr lang="fr-FR" dirty="0" smtClean="0">
              <a:solidFill>
                <a:schemeClr val="bg1"/>
              </a:solidFill>
            </a:endParaRPr>
          </a:p>
          <a:p>
            <a:pPr marL="274320" indent="-274320" eaLnBrk="1" fontAlgn="auto" hangingPunct="1">
              <a:spcAft>
                <a:spcPts val="0"/>
              </a:spcAft>
              <a:buClr>
                <a:schemeClr val="accent3"/>
              </a:buClr>
              <a:buFont typeface="Wingdings" pitchFamily="2" charset="2"/>
              <a:buNone/>
              <a:defRPr/>
            </a:pPr>
            <a:r>
              <a:rPr lang="fr-FR" dirty="0" smtClean="0">
                <a:solidFill>
                  <a:schemeClr val="bg1"/>
                </a:solidFill>
              </a:rPr>
              <a:t>   </a:t>
            </a:r>
          </a:p>
          <a:p>
            <a:pPr marL="274320" indent="-274320" eaLnBrk="1" fontAlgn="auto" hangingPunct="1">
              <a:spcAft>
                <a:spcPts val="0"/>
              </a:spcAft>
              <a:buClr>
                <a:schemeClr val="accent3"/>
              </a:buClr>
              <a:buFont typeface="Wingdings" pitchFamily="2" charset="2"/>
              <a:buNone/>
              <a:defRPr/>
            </a:pPr>
            <a:r>
              <a:rPr lang="fr-FR" dirty="0" smtClean="0">
                <a:solidFill>
                  <a:schemeClr val="bg1"/>
                </a:solidFill>
              </a:rPr>
              <a:t>  </a:t>
            </a:r>
            <a:r>
              <a:rPr lang="fr-FR" sz="2000" dirty="0" smtClean="0">
                <a:solidFill>
                  <a:schemeClr val="bg1"/>
                </a:solidFill>
              </a:rPr>
              <a:t>Plasmalemme    le hyaloplasme               les Plastes          Vacuoles</a:t>
            </a:r>
          </a:p>
          <a:p>
            <a:pPr marL="274320" indent="-274320" eaLnBrk="1" fontAlgn="auto" hangingPunct="1">
              <a:spcAft>
                <a:spcPts val="0"/>
              </a:spcAft>
              <a:buClr>
                <a:schemeClr val="accent3"/>
              </a:buClr>
              <a:buFont typeface="Wingdings" pitchFamily="2" charset="2"/>
              <a:buNone/>
              <a:defRPr/>
            </a:pPr>
            <a:r>
              <a:rPr lang="fr-FR" sz="2000" dirty="0" smtClean="0">
                <a:solidFill>
                  <a:schemeClr val="bg1"/>
                </a:solidFill>
              </a:rPr>
              <a:t>  </a:t>
            </a:r>
            <a:r>
              <a:rPr lang="fr-FR" sz="1400" dirty="0" smtClean="0">
                <a:solidFill>
                  <a:schemeClr val="bg1"/>
                </a:solidFill>
              </a:rPr>
              <a:t>Pellicule ectoplasmique     Cytoplasme fondamental             organites                           Enclaves  hydrophiles</a:t>
            </a:r>
          </a:p>
          <a:p>
            <a:pPr marL="274320" indent="-274320" eaLnBrk="1" fontAlgn="auto" hangingPunct="1">
              <a:spcAft>
                <a:spcPts val="0"/>
              </a:spcAft>
              <a:buClr>
                <a:schemeClr val="accent3"/>
              </a:buClr>
              <a:buFont typeface="Wingdings" pitchFamily="2" charset="2"/>
              <a:buNone/>
              <a:defRPr/>
            </a:pPr>
            <a:r>
              <a:rPr lang="fr-FR" sz="1400" dirty="0" smtClean="0">
                <a:solidFill>
                  <a:schemeClr val="bg1"/>
                </a:solidFill>
              </a:rPr>
              <a:t>                                                                                                           photosynthétiques</a:t>
            </a:r>
          </a:p>
        </p:txBody>
      </p:sp>
      <p:sp>
        <p:nvSpPr>
          <p:cNvPr id="26628" name="Line 4"/>
          <p:cNvSpPr>
            <a:spLocks noChangeShapeType="1"/>
          </p:cNvSpPr>
          <p:nvPr/>
        </p:nvSpPr>
        <p:spPr bwMode="auto">
          <a:xfrm flipH="1">
            <a:off x="1714479" y="1071546"/>
            <a:ext cx="2000264" cy="1147761"/>
          </a:xfrm>
          <a:prstGeom prst="line">
            <a:avLst/>
          </a:prstGeom>
          <a:noFill/>
          <a:ln w="57150">
            <a:solidFill>
              <a:schemeClr val="bg1"/>
            </a:solidFill>
            <a:round/>
            <a:headEnd/>
            <a:tailEnd type="triangle" w="med" len="med"/>
          </a:ln>
        </p:spPr>
        <p:txBody>
          <a:bodyPr/>
          <a:lstStyle/>
          <a:p>
            <a:endParaRPr lang="fr-FR"/>
          </a:p>
        </p:txBody>
      </p:sp>
      <p:sp>
        <p:nvSpPr>
          <p:cNvPr id="26629" name="Line 5"/>
          <p:cNvSpPr>
            <a:spLocks noChangeShapeType="1"/>
          </p:cNvSpPr>
          <p:nvPr/>
        </p:nvSpPr>
        <p:spPr bwMode="auto">
          <a:xfrm>
            <a:off x="5572133" y="1071546"/>
            <a:ext cx="1363656" cy="1147779"/>
          </a:xfrm>
          <a:prstGeom prst="line">
            <a:avLst/>
          </a:prstGeom>
          <a:noFill/>
          <a:ln w="57150">
            <a:solidFill>
              <a:schemeClr val="bg1"/>
            </a:solidFill>
            <a:round/>
            <a:headEnd/>
            <a:tailEnd type="triangle" w="med" len="med"/>
          </a:ln>
        </p:spPr>
        <p:txBody>
          <a:bodyPr/>
          <a:lstStyle/>
          <a:p>
            <a:endParaRPr lang="fr-FR"/>
          </a:p>
        </p:txBody>
      </p:sp>
      <p:sp>
        <p:nvSpPr>
          <p:cNvPr id="26630" name="Line 6"/>
          <p:cNvSpPr>
            <a:spLocks noChangeShapeType="1"/>
          </p:cNvSpPr>
          <p:nvPr/>
        </p:nvSpPr>
        <p:spPr bwMode="auto">
          <a:xfrm flipH="1">
            <a:off x="928662" y="2786058"/>
            <a:ext cx="215900" cy="647700"/>
          </a:xfrm>
          <a:prstGeom prst="line">
            <a:avLst/>
          </a:prstGeom>
          <a:noFill/>
          <a:ln w="9525">
            <a:solidFill>
              <a:schemeClr val="bg1"/>
            </a:solidFill>
            <a:round/>
            <a:headEnd/>
            <a:tailEnd type="triangle" w="med" len="med"/>
          </a:ln>
        </p:spPr>
        <p:txBody>
          <a:bodyPr/>
          <a:lstStyle/>
          <a:p>
            <a:endParaRPr lang="fr-FR"/>
          </a:p>
        </p:txBody>
      </p:sp>
      <p:sp>
        <p:nvSpPr>
          <p:cNvPr id="26631" name="Line 7"/>
          <p:cNvSpPr>
            <a:spLocks noChangeShapeType="1"/>
          </p:cNvSpPr>
          <p:nvPr/>
        </p:nvSpPr>
        <p:spPr bwMode="auto">
          <a:xfrm>
            <a:off x="2714625" y="2500312"/>
            <a:ext cx="71425" cy="928687"/>
          </a:xfrm>
          <a:prstGeom prst="line">
            <a:avLst/>
          </a:prstGeom>
          <a:noFill/>
          <a:ln w="9525">
            <a:solidFill>
              <a:schemeClr val="bg1"/>
            </a:solidFill>
            <a:round/>
            <a:headEnd/>
            <a:tailEnd type="triangle" w="med" len="med"/>
          </a:ln>
        </p:spPr>
        <p:txBody>
          <a:bodyPr/>
          <a:lstStyle/>
          <a:p>
            <a:endParaRPr lang="fr-FR"/>
          </a:p>
        </p:txBody>
      </p:sp>
      <p:sp>
        <p:nvSpPr>
          <p:cNvPr id="26632" name="Line 8"/>
          <p:cNvSpPr>
            <a:spLocks noChangeShapeType="1"/>
          </p:cNvSpPr>
          <p:nvPr/>
        </p:nvSpPr>
        <p:spPr bwMode="auto">
          <a:xfrm>
            <a:off x="7000892" y="2428868"/>
            <a:ext cx="357190" cy="571504"/>
          </a:xfrm>
          <a:prstGeom prst="line">
            <a:avLst/>
          </a:prstGeom>
          <a:noFill/>
          <a:ln w="9525">
            <a:solidFill>
              <a:schemeClr val="bg1"/>
            </a:solidFill>
            <a:round/>
            <a:headEnd/>
            <a:tailEnd type="triangle" w="med" len="med"/>
          </a:ln>
        </p:spPr>
        <p:txBody>
          <a:bodyPr/>
          <a:lstStyle/>
          <a:p>
            <a:endParaRPr lang="fr-FR"/>
          </a:p>
        </p:txBody>
      </p:sp>
      <p:sp>
        <p:nvSpPr>
          <p:cNvPr id="26633" name="Line 9"/>
          <p:cNvSpPr>
            <a:spLocks noChangeShapeType="1"/>
          </p:cNvSpPr>
          <p:nvPr/>
        </p:nvSpPr>
        <p:spPr bwMode="auto">
          <a:xfrm flipV="1">
            <a:off x="7072330" y="3500437"/>
            <a:ext cx="142876" cy="1071570"/>
          </a:xfrm>
          <a:prstGeom prst="line">
            <a:avLst/>
          </a:prstGeom>
          <a:noFill/>
          <a:ln w="9525">
            <a:solidFill>
              <a:schemeClr val="bg1"/>
            </a:solidFill>
            <a:round/>
            <a:headEnd/>
            <a:tailEnd type="triangle" w="med" len="med"/>
          </a:ln>
        </p:spPr>
        <p:txBody>
          <a:bodyPr/>
          <a:lstStyle/>
          <a:p>
            <a:endParaRPr lang="fr-FR"/>
          </a:p>
        </p:txBody>
      </p:sp>
      <p:sp>
        <p:nvSpPr>
          <p:cNvPr id="26634" name="Line 10"/>
          <p:cNvSpPr>
            <a:spLocks noChangeShapeType="1"/>
          </p:cNvSpPr>
          <p:nvPr/>
        </p:nvSpPr>
        <p:spPr bwMode="auto">
          <a:xfrm flipH="1">
            <a:off x="1285852" y="3714752"/>
            <a:ext cx="1143008" cy="1077912"/>
          </a:xfrm>
          <a:prstGeom prst="line">
            <a:avLst/>
          </a:prstGeom>
          <a:noFill/>
          <a:ln w="9525">
            <a:solidFill>
              <a:schemeClr val="bg1"/>
            </a:solidFill>
            <a:round/>
            <a:headEnd/>
            <a:tailEnd type="triangle" w="med" len="med"/>
          </a:ln>
        </p:spPr>
        <p:txBody>
          <a:bodyPr/>
          <a:lstStyle/>
          <a:p>
            <a:endParaRPr lang="fr-FR"/>
          </a:p>
        </p:txBody>
      </p:sp>
      <p:sp>
        <p:nvSpPr>
          <p:cNvPr id="26635" name="Line 11"/>
          <p:cNvSpPr>
            <a:spLocks noChangeShapeType="1"/>
          </p:cNvSpPr>
          <p:nvPr/>
        </p:nvSpPr>
        <p:spPr bwMode="auto">
          <a:xfrm>
            <a:off x="3000364" y="3857628"/>
            <a:ext cx="73025" cy="863600"/>
          </a:xfrm>
          <a:prstGeom prst="line">
            <a:avLst/>
          </a:prstGeom>
          <a:noFill/>
          <a:ln w="9525">
            <a:solidFill>
              <a:schemeClr val="bg1"/>
            </a:solidFill>
            <a:round/>
            <a:headEnd/>
            <a:tailEnd type="triangle" w="med" len="med"/>
          </a:ln>
        </p:spPr>
        <p:txBody>
          <a:bodyPr/>
          <a:lstStyle/>
          <a:p>
            <a:endParaRPr lang="fr-FR"/>
          </a:p>
        </p:txBody>
      </p:sp>
      <p:sp>
        <p:nvSpPr>
          <p:cNvPr id="26636" name="Line 12"/>
          <p:cNvSpPr>
            <a:spLocks noChangeShapeType="1"/>
          </p:cNvSpPr>
          <p:nvPr/>
        </p:nvSpPr>
        <p:spPr bwMode="auto">
          <a:xfrm>
            <a:off x="3428992" y="3714752"/>
            <a:ext cx="1714500" cy="1000125"/>
          </a:xfrm>
          <a:prstGeom prst="line">
            <a:avLst/>
          </a:prstGeom>
          <a:noFill/>
          <a:ln w="9525">
            <a:solidFill>
              <a:schemeClr val="bg1"/>
            </a:solidFill>
            <a:round/>
            <a:headEnd/>
            <a:tailEnd type="triangle" w="med" len="med"/>
          </a:ln>
        </p:spPr>
        <p:txBody>
          <a:bodyPr/>
          <a:lstStyle/>
          <a:p>
            <a:endParaRPr lang="fr-FR"/>
          </a:p>
        </p:txBody>
      </p:sp>
      <p:sp>
        <p:nvSpPr>
          <p:cNvPr id="26637" name="Line 13"/>
          <p:cNvSpPr>
            <a:spLocks noChangeShapeType="1"/>
          </p:cNvSpPr>
          <p:nvPr/>
        </p:nvSpPr>
        <p:spPr bwMode="auto">
          <a:xfrm>
            <a:off x="3714744" y="3571876"/>
            <a:ext cx="2428892" cy="1143008"/>
          </a:xfrm>
          <a:prstGeom prst="line">
            <a:avLst/>
          </a:prstGeom>
          <a:noFill/>
          <a:ln w="9525">
            <a:solidFill>
              <a:schemeClr val="bg1"/>
            </a:solidFill>
            <a:round/>
            <a:headEnd/>
            <a:tailEnd type="triangle" w="med" len="med"/>
          </a:ln>
        </p:spPr>
        <p:txBody>
          <a:bodyPr/>
          <a:lstStyle/>
          <a:p>
            <a:endParaRPr lang="fr-FR"/>
          </a:p>
        </p:txBody>
      </p:sp>
    </p:spTree>
  </p:cSld>
  <p:clrMapOvr>
    <a:masterClrMapping/>
  </p:clrMapOvr>
  <p:transition spd="med">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fr-FR" b="1" dirty="0" smtClean="0">
                <a:solidFill>
                  <a:schemeClr val="tx1"/>
                </a:solidFill>
              </a:rPr>
              <a:t>LA CELLULE VEGETALE</a:t>
            </a:r>
          </a:p>
        </p:txBody>
      </p:sp>
      <p:sp>
        <p:nvSpPr>
          <p:cNvPr id="23555" name="Rectangle 3"/>
          <p:cNvSpPr>
            <a:spLocks noGrp="1" noChangeArrowheads="1"/>
          </p:cNvSpPr>
          <p:nvPr>
            <p:ph type="body" idx="4294967295"/>
          </p:nvPr>
        </p:nvSpPr>
        <p:spPr>
          <a:xfrm>
            <a:off x="142844" y="1285875"/>
            <a:ext cx="8501094" cy="4818063"/>
          </a:xfrm>
        </p:spPr>
        <p:txBody>
          <a:bodyPr>
            <a:normAutofit lnSpcReduction="10000"/>
          </a:bodyPr>
          <a:lstStyle/>
          <a:p>
            <a:pPr eaLnBrk="1" hangingPunct="1">
              <a:buFont typeface="Wingdings" pitchFamily="2" charset="2"/>
              <a:buNone/>
            </a:pPr>
            <a:r>
              <a:rPr lang="fr-FR" altLang="fr-FR" sz="2400" dirty="0" smtClean="0"/>
              <a:t>Les végétaux supérieurs prennent naissance à partir d’une </a:t>
            </a:r>
            <a:r>
              <a:rPr lang="fr-FR" altLang="fr-FR" sz="2400" i="1" u="sng" dirty="0" smtClean="0"/>
              <a:t>CELLULE =œuf ou zygote</a:t>
            </a:r>
          </a:p>
          <a:p>
            <a:pPr eaLnBrk="1" hangingPunct="1">
              <a:buFont typeface="Wingdings" pitchFamily="2" charset="2"/>
              <a:buNone/>
            </a:pPr>
            <a:r>
              <a:rPr lang="fr-FR" altLang="fr-FR" sz="2400" dirty="0" smtClean="0"/>
              <a:t>L’ŒUF subit une </a:t>
            </a:r>
            <a:r>
              <a:rPr lang="fr-FR" altLang="fr-FR" sz="2400" b="1" dirty="0" smtClean="0"/>
              <a:t>embryogenèse </a:t>
            </a:r>
            <a:r>
              <a:rPr lang="fr-FR" altLang="fr-FR" sz="2400" dirty="0" smtClean="0"/>
              <a:t>qui s’achève par la mise en place d’un jeune organisme avec un corps primaire et deux ensembles de cellules constituant les futurs </a:t>
            </a:r>
            <a:r>
              <a:rPr lang="fr-FR" altLang="fr-FR" sz="2400" b="1" dirty="0" smtClean="0"/>
              <a:t>méristèmes</a:t>
            </a:r>
            <a:r>
              <a:rPr lang="fr-FR" altLang="fr-FR" sz="2400" dirty="0" smtClean="0"/>
              <a:t> de tiges ou de racines ( </a:t>
            </a:r>
            <a:r>
              <a:rPr lang="fr-FR" altLang="fr-FR" sz="2400" dirty="0" err="1" smtClean="0"/>
              <a:t>meristos</a:t>
            </a:r>
            <a:r>
              <a:rPr lang="fr-FR" altLang="fr-FR" sz="2400" dirty="0" smtClean="0"/>
              <a:t>=partage=lieu susceptible de se diviser) </a:t>
            </a:r>
          </a:p>
          <a:p>
            <a:pPr eaLnBrk="1" hangingPunct="1">
              <a:buFont typeface="Wingdings" pitchFamily="2" charset="2"/>
              <a:buNone/>
            </a:pPr>
            <a:r>
              <a:rPr lang="fr-FR" altLang="fr-FR" sz="2400" dirty="0" smtClean="0"/>
              <a:t>Dés la germination et jusqu’à la fin de la vie de la plante ces ensembles assurent par leur prolifération la création de nouvelles cellules qui se regroupent pour former des ensembles de tissus spécialisés</a:t>
            </a:r>
          </a:p>
          <a:p>
            <a:pPr eaLnBrk="1" hangingPunct="1">
              <a:buFont typeface="Wingdings" pitchFamily="2" charset="2"/>
              <a:buNone/>
            </a:pPr>
            <a:r>
              <a:rPr lang="fr-FR" altLang="fr-FR" sz="2400" dirty="0" smtClean="0"/>
              <a:t>1- MERISTEME CAULINAIRE OU POINT VEGETATIF </a:t>
            </a:r>
          </a:p>
          <a:p>
            <a:pPr eaLnBrk="1" hangingPunct="1">
              <a:buFont typeface="Wingdings" pitchFamily="2" charset="2"/>
              <a:buNone/>
            </a:pPr>
            <a:r>
              <a:rPr lang="fr-FR" altLang="fr-FR" sz="2000" dirty="0" smtClean="0"/>
              <a:t>2- MERISTEME RADICULAIRE</a:t>
            </a:r>
          </a:p>
          <a:p>
            <a:pPr eaLnBrk="1" hangingPunct="1">
              <a:buFont typeface="Wingdings" pitchFamily="2" charset="2"/>
              <a:buNone/>
            </a:pPr>
            <a:endParaRPr lang="fr-FR" altLang="fr-FR" dirty="0" smtClean="0"/>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2000" fill="hold"/>
                                        <p:tgtEl>
                                          <p:spTgt spid="23554"/>
                                        </p:tgtEl>
                                        <p:attrNameLst>
                                          <p:attrName>ppt_w</p:attrName>
                                        </p:attrNameLst>
                                      </p:cBhvr>
                                      <p:tavLst>
                                        <p:tav tm="0">
                                          <p:val>
                                            <p:strVal val="#ppt_w*2.5"/>
                                          </p:val>
                                        </p:tav>
                                        <p:tav tm="100000">
                                          <p:val>
                                            <p:strVal val="#ppt_w"/>
                                          </p:val>
                                        </p:tav>
                                      </p:tavLst>
                                    </p:anim>
                                    <p:anim calcmode="lin" valueType="num">
                                      <p:cBhvr>
                                        <p:cTn id="8" dur="2000" fill="hold"/>
                                        <p:tgtEl>
                                          <p:spTgt spid="23554"/>
                                        </p:tgtEl>
                                        <p:attrNameLst>
                                          <p:attrName>ppt_h</p:attrName>
                                        </p:attrNameLst>
                                      </p:cBhvr>
                                      <p:tavLst>
                                        <p:tav tm="0">
                                          <p:val>
                                            <p:strVal val="#ppt_h"/>
                                          </p:val>
                                        </p:tav>
                                        <p:tav tm="100000">
                                          <p:val>
                                            <p:strVal val="#ppt_h"/>
                                          </p:val>
                                        </p:tav>
                                      </p:tavLst>
                                    </p:anim>
                                    <p:anim calcmode="lin" valueType="num">
                                      <p:cBhvr>
                                        <p:cTn id="9" dur="2000" fill="hold"/>
                                        <p:tgtEl>
                                          <p:spTgt spid="2355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355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35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555">
                                            <p:txEl>
                                              <p:pRg st="0" end="0"/>
                                            </p:txEl>
                                          </p:spTgt>
                                        </p:tgtEl>
                                        <p:attrNameLst>
                                          <p:attrName>style.visibility</p:attrName>
                                        </p:attrNameLst>
                                      </p:cBhvr>
                                      <p:to>
                                        <p:strVal val="visible"/>
                                      </p:to>
                                    </p:set>
                                    <p:animEffect transition="in" filter="wipe(left)">
                                      <p:cBhvr>
                                        <p:cTn id="16" dur="500"/>
                                        <p:tgtEl>
                                          <p:spTgt spid="2355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555">
                                            <p:txEl>
                                              <p:pRg st="1" end="1"/>
                                            </p:txEl>
                                          </p:spTgt>
                                        </p:tgtEl>
                                        <p:attrNameLst>
                                          <p:attrName>style.visibility</p:attrName>
                                        </p:attrNameLst>
                                      </p:cBhvr>
                                      <p:to>
                                        <p:strVal val="visible"/>
                                      </p:to>
                                    </p:set>
                                    <p:animEffect transition="in" filter="wipe(left)">
                                      <p:cBhvr>
                                        <p:cTn id="21" dur="500"/>
                                        <p:tgtEl>
                                          <p:spTgt spid="2355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555">
                                            <p:txEl>
                                              <p:pRg st="2" end="2"/>
                                            </p:txEl>
                                          </p:spTgt>
                                        </p:tgtEl>
                                        <p:attrNameLst>
                                          <p:attrName>style.visibility</p:attrName>
                                        </p:attrNameLst>
                                      </p:cBhvr>
                                      <p:to>
                                        <p:strVal val="visible"/>
                                      </p:to>
                                    </p:set>
                                    <p:animEffect transition="in" filter="wipe(left)">
                                      <p:cBhvr>
                                        <p:cTn id="26" dur="500"/>
                                        <p:tgtEl>
                                          <p:spTgt spid="2355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555">
                                            <p:txEl>
                                              <p:pRg st="3" end="3"/>
                                            </p:txEl>
                                          </p:spTgt>
                                        </p:tgtEl>
                                        <p:attrNameLst>
                                          <p:attrName>style.visibility</p:attrName>
                                        </p:attrNameLst>
                                      </p:cBhvr>
                                      <p:to>
                                        <p:strVal val="visible"/>
                                      </p:to>
                                    </p:set>
                                    <p:animEffect transition="in" filter="wipe(left)">
                                      <p:cBhvr>
                                        <p:cTn id="31" dur="500"/>
                                        <p:tgtEl>
                                          <p:spTgt spid="2355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555">
                                            <p:txEl>
                                              <p:pRg st="4" end="4"/>
                                            </p:txEl>
                                          </p:spTgt>
                                        </p:tgtEl>
                                        <p:attrNameLst>
                                          <p:attrName>style.visibility</p:attrName>
                                        </p:attrNameLst>
                                      </p:cBhvr>
                                      <p:to>
                                        <p:strVal val="visible"/>
                                      </p:to>
                                    </p:set>
                                    <p:animEffect transition="in" filter="wipe(left)">
                                      <p:cBhvr>
                                        <p:cTn id="36"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r-FR" b="1" dirty="0" smtClean="0">
                <a:solidFill>
                  <a:schemeClr val="tx1"/>
                </a:solidFill>
              </a:rPr>
              <a:t>LA CELLULE VEGETALE</a:t>
            </a:r>
          </a:p>
        </p:txBody>
      </p:sp>
      <p:sp>
        <p:nvSpPr>
          <p:cNvPr id="25603" name="Rectangle 3"/>
          <p:cNvSpPr>
            <a:spLocks noGrp="1" noChangeArrowheads="1"/>
          </p:cNvSpPr>
          <p:nvPr>
            <p:ph type="body" idx="4294967295"/>
          </p:nvPr>
        </p:nvSpPr>
        <p:spPr>
          <a:xfrm>
            <a:off x="428625" y="1285875"/>
            <a:ext cx="8715375" cy="4829175"/>
          </a:xfrm>
        </p:spPr>
        <p:txBody>
          <a:bodyPr/>
          <a:lstStyle/>
          <a:p>
            <a:pPr eaLnBrk="1" hangingPunct="1">
              <a:lnSpc>
                <a:spcPct val="90000"/>
              </a:lnSpc>
              <a:buFont typeface="Wingdings" pitchFamily="2" charset="2"/>
              <a:buNone/>
            </a:pPr>
            <a:r>
              <a:rPr lang="fr-FR" altLang="fr-FR" sz="2800" dirty="0" smtClean="0"/>
              <a:t>Sous le microscope photonique ces cellules </a:t>
            </a:r>
            <a:r>
              <a:rPr lang="fr-FR" altLang="fr-FR" sz="2800" dirty="0" err="1" smtClean="0"/>
              <a:t>méristèmatiques</a:t>
            </a:r>
            <a:r>
              <a:rPr lang="fr-FR" altLang="fr-FR" sz="2800" dirty="0" smtClean="0"/>
              <a:t> des tiges ou des racines:</a:t>
            </a:r>
          </a:p>
          <a:p>
            <a:pPr eaLnBrk="1" hangingPunct="1">
              <a:lnSpc>
                <a:spcPct val="90000"/>
              </a:lnSpc>
              <a:buFont typeface="Wingdings" pitchFamily="2" charset="2"/>
              <a:buNone/>
            </a:pPr>
            <a:r>
              <a:rPr lang="fr-FR" altLang="fr-FR" sz="2800" dirty="0" smtClean="0"/>
              <a:t> - Ne dépassent pas </a:t>
            </a:r>
            <a:r>
              <a:rPr lang="fr-FR" altLang="fr-FR" sz="2800" u="sng" dirty="0" smtClean="0"/>
              <a:t>25µ</a:t>
            </a:r>
            <a:r>
              <a:rPr lang="fr-FR" altLang="fr-FR" sz="2800" dirty="0" smtClean="0"/>
              <a:t> de diamètre </a:t>
            </a:r>
          </a:p>
          <a:p>
            <a:pPr eaLnBrk="1" hangingPunct="1">
              <a:lnSpc>
                <a:spcPct val="90000"/>
              </a:lnSpc>
              <a:buFont typeface="Wingdings" pitchFamily="2" charset="2"/>
              <a:buNone/>
            </a:pPr>
            <a:r>
              <a:rPr lang="fr-FR" altLang="fr-FR" sz="2800" dirty="0" smtClean="0"/>
              <a:t> - Elles sont </a:t>
            </a:r>
            <a:r>
              <a:rPr lang="fr-FR" altLang="fr-FR" sz="2800" u="sng" dirty="0" smtClean="0"/>
              <a:t>contiguës</a:t>
            </a:r>
          </a:p>
          <a:p>
            <a:pPr eaLnBrk="1" hangingPunct="1">
              <a:lnSpc>
                <a:spcPct val="90000"/>
              </a:lnSpc>
              <a:buFont typeface="Wingdings" pitchFamily="2" charset="2"/>
              <a:buNone/>
            </a:pPr>
            <a:r>
              <a:rPr lang="fr-FR" altLang="fr-FR" sz="2800" dirty="0" smtClean="0"/>
              <a:t>- Limitées par une membrane encore fine(</a:t>
            </a:r>
            <a:r>
              <a:rPr lang="fr-FR" altLang="fr-FR" sz="2800" u="sng" dirty="0" smtClean="0"/>
              <a:t>paroi </a:t>
            </a:r>
            <a:r>
              <a:rPr lang="fr-FR" altLang="fr-FR" sz="2800" u="sng" dirty="0" err="1" smtClean="0"/>
              <a:t>pectocellulosique</a:t>
            </a:r>
            <a:r>
              <a:rPr lang="fr-FR" altLang="fr-FR" sz="2800" dirty="0" smtClean="0"/>
              <a:t>)</a:t>
            </a:r>
          </a:p>
          <a:p>
            <a:pPr eaLnBrk="1" hangingPunct="1">
              <a:lnSpc>
                <a:spcPct val="90000"/>
              </a:lnSpc>
              <a:buFont typeface="Wingdings" pitchFamily="2" charset="2"/>
              <a:buNone/>
            </a:pPr>
            <a:r>
              <a:rPr lang="fr-FR" altLang="fr-FR" sz="2800" dirty="0" smtClean="0"/>
              <a:t>Cette paroi constituée par une </a:t>
            </a:r>
            <a:r>
              <a:rPr lang="fr-FR" altLang="fr-FR" sz="2800" u="sng" dirty="0" smtClean="0"/>
              <a:t>lamelle moyenne</a:t>
            </a:r>
            <a:r>
              <a:rPr lang="fr-FR" altLang="fr-FR" sz="2800" dirty="0" smtClean="0"/>
              <a:t> riche en composés </a:t>
            </a:r>
            <a:r>
              <a:rPr lang="fr-FR" altLang="fr-FR" sz="2800" u="sng" dirty="0" smtClean="0"/>
              <a:t>pectiques</a:t>
            </a:r>
            <a:r>
              <a:rPr lang="fr-FR" altLang="fr-FR" sz="2800" dirty="0" smtClean="0"/>
              <a:t> boudée de part et d’autre par une couche </a:t>
            </a:r>
            <a:r>
              <a:rPr lang="fr-FR" altLang="fr-FR" sz="2800" u="sng" dirty="0" smtClean="0"/>
              <a:t>cellulosique</a:t>
            </a:r>
          </a:p>
          <a:p>
            <a:pPr eaLnBrk="1" hangingPunct="1">
              <a:lnSpc>
                <a:spcPct val="90000"/>
              </a:lnSpc>
              <a:buFont typeface="Wingdings" pitchFamily="2" charset="2"/>
              <a:buNone/>
            </a:pPr>
            <a:r>
              <a:rPr lang="fr-FR" altLang="fr-FR" sz="2800" dirty="0" smtClean="0"/>
              <a:t>Sous la paroi le matériel vivant ou protoplasme comprend deux parties fondamentales:</a:t>
            </a: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2000" fill="hold"/>
                                        <p:tgtEl>
                                          <p:spTgt spid="25602"/>
                                        </p:tgtEl>
                                        <p:attrNameLst>
                                          <p:attrName>ppt_w</p:attrName>
                                        </p:attrNameLst>
                                      </p:cBhvr>
                                      <p:tavLst>
                                        <p:tav tm="0">
                                          <p:val>
                                            <p:strVal val="#ppt_w*2.5"/>
                                          </p:val>
                                        </p:tav>
                                        <p:tav tm="100000">
                                          <p:val>
                                            <p:strVal val="#ppt_w"/>
                                          </p:val>
                                        </p:tav>
                                      </p:tavLst>
                                    </p:anim>
                                    <p:anim calcmode="lin" valueType="num">
                                      <p:cBhvr>
                                        <p:cTn id="8" dur="2000" fill="hold"/>
                                        <p:tgtEl>
                                          <p:spTgt spid="25602"/>
                                        </p:tgtEl>
                                        <p:attrNameLst>
                                          <p:attrName>ppt_h</p:attrName>
                                        </p:attrNameLst>
                                      </p:cBhvr>
                                      <p:tavLst>
                                        <p:tav tm="0">
                                          <p:val>
                                            <p:strVal val="#ppt_h"/>
                                          </p:val>
                                        </p:tav>
                                        <p:tav tm="100000">
                                          <p:val>
                                            <p:strVal val="#ppt_h"/>
                                          </p:val>
                                        </p:tav>
                                      </p:tavLst>
                                    </p:anim>
                                    <p:anim calcmode="lin" valueType="num">
                                      <p:cBhvr>
                                        <p:cTn id="9" dur="2000" fill="hold"/>
                                        <p:tgtEl>
                                          <p:spTgt spid="2560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560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56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603">
                                            <p:txEl>
                                              <p:pRg st="0" end="0"/>
                                            </p:txEl>
                                          </p:spTgt>
                                        </p:tgtEl>
                                        <p:attrNameLst>
                                          <p:attrName>style.visibility</p:attrName>
                                        </p:attrNameLst>
                                      </p:cBhvr>
                                      <p:to>
                                        <p:strVal val="visible"/>
                                      </p:to>
                                    </p:set>
                                    <p:animEffect transition="in" filter="wipe(left)">
                                      <p:cBhvr>
                                        <p:cTn id="16" dur="500"/>
                                        <p:tgtEl>
                                          <p:spTgt spid="2560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603">
                                            <p:txEl>
                                              <p:pRg st="1" end="1"/>
                                            </p:txEl>
                                          </p:spTgt>
                                        </p:tgtEl>
                                        <p:attrNameLst>
                                          <p:attrName>style.visibility</p:attrName>
                                        </p:attrNameLst>
                                      </p:cBhvr>
                                      <p:to>
                                        <p:strVal val="visible"/>
                                      </p:to>
                                    </p:set>
                                    <p:animEffect transition="in" filter="wipe(left)">
                                      <p:cBhvr>
                                        <p:cTn id="21" dur="500"/>
                                        <p:tgtEl>
                                          <p:spTgt spid="2560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603">
                                            <p:txEl>
                                              <p:pRg st="2" end="2"/>
                                            </p:txEl>
                                          </p:spTgt>
                                        </p:tgtEl>
                                        <p:attrNameLst>
                                          <p:attrName>style.visibility</p:attrName>
                                        </p:attrNameLst>
                                      </p:cBhvr>
                                      <p:to>
                                        <p:strVal val="visible"/>
                                      </p:to>
                                    </p:set>
                                    <p:animEffect transition="in" filter="wipe(left)">
                                      <p:cBhvr>
                                        <p:cTn id="26" dur="500"/>
                                        <p:tgtEl>
                                          <p:spTgt spid="2560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603">
                                            <p:txEl>
                                              <p:pRg st="3" end="3"/>
                                            </p:txEl>
                                          </p:spTgt>
                                        </p:tgtEl>
                                        <p:attrNameLst>
                                          <p:attrName>style.visibility</p:attrName>
                                        </p:attrNameLst>
                                      </p:cBhvr>
                                      <p:to>
                                        <p:strVal val="visible"/>
                                      </p:to>
                                    </p:set>
                                    <p:animEffect transition="in" filter="wipe(left)">
                                      <p:cBhvr>
                                        <p:cTn id="31" dur="500"/>
                                        <p:tgtEl>
                                          <p:spTgt spid="25603">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603">
                                            <p:txEl>
                                              <p:pRg st="4" end="4"/>
                                            </p:txEl>
                                          </p:spTgt>
                                        </p:tgtEl>
                                        <p:attrNameLst>
                                          <p:attrName>style.visibility</p:attrName>
                                        </p:attrNameLst>
                                      </p:cBhvr>
                                      <p:to>
                                        <p:strVal val="visible"/>
                                      </p:to>
                                    </p:set>
                                    <p:animEffect transition="in" filter="wipe(left)">
                                      <p:cBhvr>
                                        <p:cTn id="36" dur="500"/>
                                        <p:tgtEl>
                                          <p:spTgt spid="25603">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5603">
                                            <p:txEl>
                                              <p:pRg st="5" end="5"/>
                                            </p:txEl>
                                          </p:spTgt>
                                        </p:tgtEl>
                                        <p:attrNameLst>
                                          <p:attrName>style.visibility</p:attrName>
                                        </p:attrNameLst>
                                      </p:cBhvr>
                                      <p:to>
                                        <p:strVal val="visible"/>
                                      </p:to>
                                    </p:set>
                                    <p:animEffect transition="in" filter="wipe(left)">
                                      <p:cBhvr>
                                        <p:cTn id="41"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28625" y="285750"/>
            <a:ext cx="8305800" cy="1143000"/>
          </a:xfrm>
        </p:spPr>
        <p:txBody>
          <a:bodyPr/>
          <a:lstStyle/>
          <a:p>
            <a:pPr eaLnBrk="1" hangingPunct="1"/>
            <a:r>
              <a:rPr lang="fr-FR" b="1" dirty="0" smtClean="0">
                <a:solidFill>
                  <a:schemeClr val="tx1"/>
                </a:solidFill>
              </a:rPr>
              <a:t>LA CELLULE VEGETALE</a:t>
            </a:r>
          </a:p>
        </p:txBody>
      </p:sp>
      <p:sp>
        <p:nvSpPr>
          <p:cNvPr id="26627" name="Rectangle 3"/>
          <p:cNvSpPr>
            <a:spLocks noGrp="1" noChangeArrowheads="1"/>
          </p:cNvSpPr>
          <p:nvPr>
            <p:ph type="body" idx="4294967295"/>
          </p:nvPr>
        </p:nvSpPr>
        <p:spPr>
          <a:xfrm>
            <a:off x="571500" y="1428750"/>
            <a:ext cx="8572500" cy="5000625"/>
          </a:xfrm>
        </p:spPr>
        <p:txBody>
          <a:bodyPr/>
          <a:lstStyle/>
          <a:p>
            <a:pPr algn="ctr" eaLnBrk="1" hangingPunct="1">
              <a:lnSpc>
                <a:spcPct val="80000"/>
              </a:lnSpc>
              <a:buFont typeface="Wingdings" pitchFamily="2" charset="2"/>
              <a:buNone/>
            </a:pPr>
            <a:r>
              <a:rPr lang="fr-FR" altLang="fr-FR" sz="2800" b="1" u="sng" dirty="0" smtClean="0"/>
              <a:t>1- le cytoplasme</a:t>
            </a:r>
          </a:p>
          <a:p>
            <a:pPr eaLnBrk="1" hangingPunct="1">
              <a:lnSpc>
                <a:spcPct val="80000"/>
              </a:lnSpc>
              <a:buFont typeface="Wingdings" pitchFamily="2" charset="2"/>
              <a:buNone/>
            </a:pPr>
            <a:r>
              <a:rPr lang="fr-FR" altLang="fr-FR" sz="2400" dirty="0" smtClean="0"/>
              <a:t>Il est formé d’une substance fondamentale le hyaloplasme il définit contre la paroi une fine membrane la pellicule ectoplasmique (assure la perméabilité)</a:t>
            </a:r>
          </a:p>
          <a:p>
            <a:pPr eaLnBrk="1" hangingPunct="1">
              <a:lnSpc>
                <a:spcPct val="80000"/>
              </a:lnSpc>
              <a:buFont typeface="Wingdings" pitchFamily="2" charset="2"/>
              <a:buNone/>
            </a:pPr>
            <a:r>
              <a:rPr lang="fr-FR" altLang="fr-FR" sz="2400" dirty="0" smtClean="0"/>
              <a:t>Le contenu cytoplasmique tient en suspension  des granulations sphériques =mitochondries et plastes</a:t>
            </a:r>
          </a:p>
          <a:p>
            <a:pPr eaLnBrk="1" hangingPunct="1">
              <a:lnSpc>
                <a:spcPct val="80000"/>
              </a:lnSpc>
              <a:buFont typeface="Wingdings" pitchFamily="2" charset="2"/>
              <a:buNone/>
            </a:pPr>
            <a:r>
              <a:rPr lang="fr-FR" altLang="fr-FR" sz="2400" dirty="0" smtClean="0"/>
              <a:t>Il élabore des enclaves hydrophiles ou vacuoles avec une membrane = le </a:t>
            </a:r>
            <a:r>
              <a:rPr lang="fr-FR" altLang="fr-FR" sz="2400" dirty="0" err="1" smtClean="0"/>
              <a:t>tonoplasme</a:t>
            </a:r>
            <a:endParaRPr lang="fr-FR" altLang="fr-FR" sz="2400" dirty="0" smtClean="0"/>
          </a:p>
          <a:p>
            <a:pPr eaLnBrk="1" hangingPunct="1">
              <a:lnSpc>
                <a:spcPct val="80000"/>
              </a:lnSpc>
              <a:buFont typeface="Wingdings" pitchFamily="2" charset="2"/>
              <a:buNone/>
            </a:pPr>
            <a:r>
              <a:rPr lang="fr-FR" altLang="fr-FR" sz="2400" dirty="0" smtClean="0"/>
              <a:t>On réunie sous le nom de paraplasme l’ensemble de la paroi et vacuole issues de l’activité du cytoplasme vivant</a:t>
            </a:r>
          </a:p>
          <a:p>
            <a:pPr algn="ctr" eaLnBrk="1" hangingPunct="1">
              <a:lnSpc>
                <a:spcPct val="80000"/>
              </a:lnSpc>
              <a:buFont typeface="Wingdings" pitchFamily="2" charset="2"/>
              <a:buNone/>
            </a:pPr>
            <a:r>
              <a:rPr lang="fr-FR" altLang="fr-FR" sz="2800" b="1" u="sng" dirty="0" smtClean="0"/>
              <a:t>2- le noyau </a:t>
            </a:r>
          </a:p>
          <a:p>
            <a:pPr eaLnBrk="1" hangingPunct="1">
              <a:lnSpc>
                <a:spcPct val="80000"/>
              </a:lnSpc>
              <a:buFont typeface="Wingdings" pitchFamily="2" charset="2"/>
              <a:buNone/>
            </a:pPr>
            <a:r>
              <a:rPr lang="fr-FR" altLang="fr-FR" sz="2400" dirty="0" smtClean="0"/>
              <a:t>pourvu de nucléole occupe les ¾ du volume protoplasmique</a:t>
            </a:r>
          </a:p>
          <a:p>
            <a:pPr eaLnBrk="1" hangingPunct="1">
              <a:lnSpc>
                <a:spcPct val="80000"/>
              </a:lnSpc>
              <a:buFont typeface="Wingdings" pitchFamily="2" charset="2"/>
              <a:buNone/>
            </a:pPr>
            <a:r>
              <a:rPr lang="fr-FR" altLang="fr-FR" sz="2400" dirty="0" smtClean="0"/>
              <a:t>Le noyau es repoussé contre la paroi par le développement de l’appareil vacuolaire</a:t>
            </a:r>
          </a:p>
          <a:p>
            <a:pPr eaLnBrk="1" hangingPunct="1">
              <a:lnSpc>
                <a:spcPct val="80000"/>
              </a:lnSpc>
              <a:buFont typeface="Wingdings" pitchFamily="2" charset="2"/>
              <a:buNone/>
            </a:pPr>
            <a:endParaRPr lang="fr-FR" altLang="fr-FR" sz="2000" dirty="0" smtClean="0"/>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2000" fill="hold"/>
                                        <p:tgtEl>
                                          <p:spTgt spid="26626"/>
                                        </p:tgtEl>
                                        <p:attrNameLst>
                                          <p:attrName>ppt_w</p:attrName>
                                        </p:attrNameLst>
                                      </p:cBhvr>
                                      <p:tavLst>
                                        <p:tav tm="0">
                                          <p:val>
                                            <p:strVal val="#ppt_w*2.5"/>
                                          </p:val>
                                        </p:tav>
                                        <p:tav tm="100000">
                                          <p:val>
                                            <p:strVal val="#ppt_w"/>
                                          </p:val>
                                        </p:tav>
                                      </p:tavLst>
                                    </p:anim>
                                    <p:anim calcmode="lin" valueType="num">
                                      <p:cBhvr>
                                        <p:cTn id="8" dur="2000" fill="hold"/>
                                        <p:tgtEl>
                                          <p:spTgt spid="26626"/>
                                        </p:tgtEl>
                                        <p:attrNameLst>
                                          <p:attrName>ppt_h</p:attrName>
                                        </p:attrNameLst>
                                      </p:cBhvr>
                                      <p:tavLst>
                                        <p:tav tm="0">
                                          <p:val>
                                            <p:strVal val="#ppt_h"/>
                                          </p:val>
                                        </p:tav>
                                        <p:tav tm="100000">
                                          <p:val>
                                            <p:strVal val="#ppt_h"/>
                                          </p:val>
                                        </p:tav>
                                      </p:tavLst>
                                    </p:anim>
                                    <p:anim calcmode="lin" valueType="num">
                                      <p:cBhvr>
                                        <p:cTn id="9" dur="2000" fill="hold"/>
                                        <p:tgtEl>
                                          <p:spTgt spid="2662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662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66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627">
                                            <p:txEl>
                                              <p:pRg st="0" end="0"/>
                                            </p:txEl>
                                          </p:spTgt>
                                        </p:tgtEl>
                                        <p:attrNameLst>
                                          <p:attrName>style.visibility</p:attrName>
                                        </p:attrNameLst>
                                      </p:cBhvr>
                                      <p:to>
                                        <p:strVal val="visible"/>
                                      </p:to>
                                    </p:set>
                                    <p:animEffect transition="in" filter="wipe(left)">
                                      <p:cBhvr>
                                        <p:cTn id="16" dur="500"/>
                                        <p:tgtEl>
                                          <p:spTgt spid="2662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627">
                                            <p:txEl>
                                              <p:pRg st="1" end="1"/>
                                            </p:txEl>
                                          </p:spTgt>
                                        </p:tgtEl>
                                        <p:attrNameLst>
                                          <p:attrName>style.visibility</p:attrName>
                                        </p:attrNameLst>
                                      </p:cBhvr>
                                      <p:to>
                                        <p:strVal val="visible"/>
                                      </p:to>
                                    </p:set>
                                    <p:animEffect transition="in" filter="wipe(left)">
                                      <p:cBhvr>
                                        <p:cTn id="21" dur="500"/>
                                        <p:tgtEl>
                                          <p:spTgt spid="2662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627">
                                            <p:txEl>
                                              <p:pRg st="2" end="2"/>
                                            </p:txEl>
                                          </p:spTgt>
                                        </p:tgtEl>
                                        <p:attrNameLst>
                                          <p:attrName>style.visibility</p:attrName>
                                        </p:attrNameLst>
                                      </p:cBhvr>
                                      <p:to>
                                        <p:strVal val="visible"/>
                                      </p:to>
                                    </p:set>
                                    <p:animEffect transition="in" filter="wipe(left)">
                                      <p:cBhvr>
                                        <p:cTn id="26" dur="500"/>
                                        <p:tgtEl>
                                          <p:spTgt spid="26627">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Effect transition="in" filter="wipe(left)">
                                      <p:cBhvr>
                                        <p:cTn id="31" dur="500"/>
                                        <p:tgtEl>
                                          <p:spTgt spid="26627">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627">
                                            <p:txEl>
                                              <p:pRg st="4" end="4"/>
                                            </p:txEl>
                                          </p:spTgt>
                                        </p:tgtEl>
                                        <p:attrNameLst>
                                          <p:attrName>style.visibility</p:attrName>
                                        </p:attrNameLst>
                                      </p:cBhvr>
                                      <p:to>
                                        <p:strVal val="visible"/>
                                      </p:to>
                                    </p:set>
                                    <p:animEffect transition="in" filter="wipe(left)">
                                      <p:cBhvr>
                                        <p:cTn id="36" dur="500"/>
                                        <p:tgtEl>
                                          <p:spTgt spid="26627">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6627">
                                            <p:txEl>
                                              <p:pRg st="5" end="5"/>
                                            </p:txEl>
                                          </p:spTgt>
                                        </p:tgtEl>
                                        <p:attrNameLst>
                                          <p:attrName>style.visibility</p:attrName>
                                        </p:attrNameLst>
                                      </p:cBhvr>
                                      <p:to>
                                        <p:strVal val="visible"/>
                                      </p:to>
                                    </p:set>
                                    <p:animEffect transition="in" filter="wipe(left)">
                                      <p:cBhvr>
                                        <p:cTn id="41" dur="500"/>
                                        <p:tgtEl>
                                          <p:spTgt spid="26627">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6627">
                                            <p:txEl>
                                              <p:pRg st="6" end="6"/>
                                            </p:txEl>
                                          </p:spTgt>
                                        </p:tgtEl>
                                        <p:attrNameLst>
                                          <p:attrName>style.visibility</p:attrName>
                                        </p:attrNameLst>
                                      </p:cBhvr>
                                      <p:to>
                                        <p:strVal val="visible"/>
                                      </p:to>
                                    </p:set>
                                    <p:animEffect transition="in" filter="wipe(left)">
                                      <p:cBhvr>
                                        <p:cTn id="46" dur="500"/>
                                        <p:tgtEl>
                                          <p:spTgt spid="26627">
                                            <p:txEl>
                                              <p:pRg st="6" end="6"/>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6627">
                                            <p:txEl>
                                              <p:pRg st="7" end="7"/>
                                            </p:txEl>
                                          </p:spTgt>
                                        </p:tgtEl>
                                        <p:attrNameLst>
                                          <p:attrName>style.visibility</p:attrName>
                                        </p:attrNameLst>
                                      </p:cBhvr>
                                      <p:to>
                                        <p:strVal val="visible"/>
                                      </p:to>
                                    </p:set>
                                    <p:animEffect transition="in" filter="wipe(left)">
                                      <p:cBhvr>
                                        <p:cTn id="51"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r-FR" b="1" dirty="0" smtClean="0">
                <a:solidFill>
                  <a:schemeClr val="tx1"/>
                </a:solidFill>
              </a:rPr>
              <a:t>LA CELLULE VEGETALE</a:t>
            </a:r>
          </a:p>
        </p:txBody>
      </p:sp>
      <p:sp>
        <p:nvSpPr>
          <p:cNvPr id="27651" name="Rectangle 3"/>
          <p:cNvSpPr>
            <a:spLocks noGrp="1" noChangeArrowheads="1"/>
          </p:cNvSpPr>
          <p:nvPr>
            <p:ph type="body" idx="4294967295"/>
          </p:nvPr>
        </p:nvSpPr>
        <p:spPr>
          <a:xfrm>
            <a:off x="642938" y="1357313"/>
            <a:ext cx="8215342" cy="4857750"/>
          </a:xfrm>
        </p:spPr>
        <p:txBody>
          <a:bodyPr/>
          <a:lstStyle/>
          <a:p>
            <a:pPr algn="ctr" eaLnBrk="1" hangingPunct="1">
              <a:lnSpc>
                <a:spcPct val="90000"/>
              </a:lnSpc>
              <a:buFont typeface="Wingdings" pitchFamily="2" charset="2"/>
              <a:buNone/>
            </a:pPr>
            <a:r>
              <a:rPr lang="fr-FR" altLang="fr-FR" dirty="0" smtClean="0"/>
              <a:t>Elle parcourt plusieurs  étapes pendant sa vie</a:t>
            </a:r>
          </a:p>
          <a:p>
            <a:pPr algn="ctr" eaLnBrk="1" hangingPunct="1">
              <a:lnSpc>
                <a:spcPct val="90000"/>
              </a:lnSpc>
              <a:buFont typeface="Wingdings" pitchFamily="2" charset="2"/>
              <a:buNone/>
            </a:pPr>
            <a:endParaRPr lang="fr-FR" altLang="fr-FR" dirty="0" smtClean="0"/>
          </a:p>
          <a:p>
            <a:pPr algn="ctr" eaLnBrk="1" hangingPunct="1">
              <a:lnSpc>
                <a:spcPct val="90000"/>
              </a:lnSpc>
              <a:buFont typeface="Wingdings" pitchFamily="2" charset="2"/>
              <a:buNone/>
            </a:pPr>
            <a:r>
              <a:rPr lang="fr-FR" altLang="fr-FR" dirty="0" smtClean="0"/>
              <a:t>1- phase de jeunesse</a:t>
            </a:r>
          </a:p>
          <a:p>
            <a:pPr algn="ctr" eaLnBrk="1" hangingPunct="1">
              <a:lnSpc>
                <a:spcPct val="90000"/>
              </a:lnSpc>
              <a:buFont typeface="Wingdings" pitchFamily="2" charset="2"/>
              <a:buNone/>
            </a:pPr>
            <a:endParaRPr lang="fr-FR" altLang="fr-FR" dirty="0" smtClean="0"/>
          </a:p>
          <a:p>
            <a:pPr algn="ctr" eaLnBrk="1" hangingPunct="1">
              <a:lnSpc>
                <a:spcPct val="90000"/>
              </a:lnSpc>
              <a:buFont typeface="Wingdings" pitchFamily="2" charset="2"/>
              <a:buNone/>
            </a:pPr>
            <a:r>
              <a:rPr lang="fr-FR" altLang="fr-FR" dirty="0" smtClean="0"/>
              <a:t>2- phase de maturation</a:t>
            </a:r>
          </a:p>
          <a:p>
            <a:pPr algn="ctr" eaLnBrk="1" hangingPunct="1">
              <a:lnSpc>
                <a:spcPct val="90000"/>
              </a:lnSpc>
              <a:buFont typeface="Wingdings" pitchFamily="2" charset="2"/>
              <a:buNone/>
            </a:pPr>
            <a:endParaRPr lang="fr-FR" altLang="fr-FR" dirty="0" smtClean="0"/>
          </a:p>
          <a:p>
            <a:pPr algn="ctr" eaLnBrk="1" hangingPunct="1">
              <a:lnSpc>
                <a:spcPct val="90000"/>
              </a:lnSpc>
              <a:buFont typeface="Wingdings" pitchFamily="2" charset="2"/>
              <a:buNone/>
            </a:pPr>
            <a:r>
              <a:rPr lang="fr-FR" altLang="fr-FR" dirty="0" smtClean="0"/>
              <a:t>3- phase de sénescence </a:t>
            </a:r>
          </a:p>
          <a:p>
            <a:pPr algn="ctr" eaLnBrk="1" hangingPunct="1">
              <a:lnSpc>
                <a:spcPct val="90000"/>
              </a:lnSpc>
              <a:buFont typeface="Wingdings" pitchFamily="2" charset="2"/>
              <a:buNone/>
            </a:pPr>
            <a:r>
              <a:rPr lang="fr-FR" altLang="fr-FR" dirty="0" smtClean="0"/>
              <a:t> ( elle se vide de son protoplasme mais grâce à la membrane </a:t>
            </a:r>
            <a:r>
              <a:rPr lang="fr-FR" altLang="fr-FR" dirty="0" err="1" smtClean="0"/>
              <a:t>pectocellulosique</a:t>
            </a:r>
            <a:r>
              <a:rPr lang="fr-FR" altLang="fr-FR" dirty="0" smtClean="0"/>
              <a:t> elle demeure </a:t>
            </a:r>
          </a:p>
          <a:p>
            <a:pPr algn="ctr" eaLnBrk="1" hangingPunct="1">
              <a:lnSpc>
                <a:spcPct val="90000"/>
              </a:lnSpc>
              <a:buFont typeface="Wingdings" pitchFamily="2" charset="2"/>
              <a:buNone/>
            </a:pPr>
            <a:r>
              <a:rPr lang="fr-FR" altLang="fr-FR" dirty="0" smtClean="0"/>
              <a:t>en place assurant la fonction de soutien.</a:t>
            </a: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2000" fill="hold"/>
                                        <p:tgtEl>
                                          <p:spTgt spid="27650"/>
                                        </p:tgtEl>
                                        <p:attrNameLst>
                                          <p:attrName>ppt_w</p:attrName>
                                        </p:attrNameLst>
                                      </p:cBhvr>
                                      <p:tavLst>
                                        <p:tav tm="0">
                                          <p:val>
                                            <p:strVal val="#ppt_w*2.5"/>
                                          </p:val>
                                        </p:tav>
                                        <p:tav tm="100000">
                                          <p:val>
                                            <p:strVal val="#ppt_w"/>
                                          </p:val>
                                        </p:tav>
                                      </p:tavLst>
                                    </p:anim>
                                    <p:anim calcmode="lin" valueType="num">
                                      <p:cBhvr>
                                        <p:cTn id="8" dur="2000" fill="hold"/>
                                        <p:tgtEl>
                                          <p:spTgt spid="27650"/>
                                        </p:tgtEl>
                                        <p:attrNameLst>
                                          <p:attrName>ppt_h</p:attrName>
                                        </p:attrNameLst>
                                      </p:cBhvr>
                                      <p:tavLst>
                                        <p:tav tm="0">
                                          <p:val>
                                            <p:strVal val="#ppt_h"/>
                                          </p:val>
                                        </p:tav>
                                        <p:tav tm="100000">
                                          <p:val>
                                            <p:strVal val="#ppt_h"/>
                                          </p:val>
                                        </p:tav>
                                      </p:tavLst>
                                    </p:anim>
                                    <p:anim calcmode="lin" valueType="num">
                                      <p:cBhvr>
                                        <p:cTn id="9" dur="2000" fill="hold"/>
                                        <p:tgtEl>
                                          <p:spTgt spid="2765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765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76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651">
                                            <p:txEl>
                                              <p:pRg st="0" end="0"/>
                                            </p:txEl>
                                          </p:spTgt>
                                        </p:tgtEl>
                                        <p:attrNameLst>
                                          <p:attrName>style.visibility</p:attrName>
                                        </p:attrNameLst>
                                      </p:cBhvr>
                                      <p:to>
                                        <p:strVal val="visible"/>
                                      </p:to>
                                    </p:set>
                                    <p:animEffect transition="in" filter="wipe(left)">
                                      <p:cBhvr>
                                        <p:cTn id="16" dur="500"/>
                                        <p:tgtEl>
                                          <p:spTgt spid="2765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Effect transition="in" filter="wipe(left)">
                                      <p:cBhvr>
                                        <p:cTn id="21" dur="500"/>
                                        <p:tgtEl>
                                          <p:spTgt spid="2765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651">
                                            <p:txEl>
                                              <p:pRg st="4" end="4"/>
                                            </p:txEl>
                                          </p:spTgt>
                                        </p:tgtEl>
                                        <p:attrNameLst>
                                          <p:attrName>style.visibility</p:attrName>
                                        </p:attrNameLst>
                                      </p:cBhvr>
                                      <p:to>
                                        <p:strVal val="visible"/>
                                      </p:to>
                                    </p:set>
                                    <p:animEffect transition="in" filter="wipe(left)">
                                      <p:cBhvr>
                                        <p:cTn id="26" dur="500"/>
                                        <p:tgtEl>
                                          <p:spTgt spid="2765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animEffect transition="in" filter="wipe(left)">
                                      <p:cBhvr>
                                        <p:cTn id="31" dur="500"/>
                                        <p:tgtEl>
                                          <p:spTgt spid="276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7651">
                                            <p:txEl>
                                              <p:pRg st="7" end="7"/>
                                            </p:txEl>
                                          </p:spTgt>
                                        </p:tgtEl>
                                        <p:attrNameLst>
                                          <p:attrName>style.visibility</p:attrName>
                                        </p:attrNameLst>
                                      </p:cBhvr>
                                      <p:to>
                                        <p:strVal val="visible"/>
                                      </p:to>
                                    </p:set>
                                    <p:animEffect transition="in" filter="wipe(left)">
                                      <p:cBhvr>
                                        <p:cTn id="36" dur="500"/>
                                        <p:tgtEl>
                                          <p:spTgt spid="27651">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7651">
                                            <p:txEl>
                                              <p:pRg st="8" end="8"/>
                                            </p:txEl>
                                          </p:spTgt>
                                        </p:tgtEl>
                                        <p:attrNameLst>
                                          <p:attrName>style.visibility</p:attrName>
                                        </p:attrNameLst>
                                      </p:cBhvr>
                                      <p:to>
                                        <p:strVal val="visible"/>
                                      </p:to>
                                    </p:set>
                                    <p:animEffect transition="in" filter="wipe(left)">
                                      <p:cBhvr>
                                        <p:cTn id="41" dur="500"/>
                                        <p:tgtEl>
                                          <p:spTgt spid="27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p:txBody>
          <a:bodyPr/>
          <a:lstStyle/>
          <a:p>
            <a:pPr eaLnBrk="1" hangingPunct="1"/>
            <a:r>
              <a:rPr lang="fr-FR" altLang="fr-FR" b="1" dirty="0" smtClean="0">
                <a:solidFill>
                  <a:schemeClr val="tx1"/>
                </a:solidFill>
              </a:rPr>
              <a:t>LA CELLULE VEGETALE</a:t>
            </a:r>
          </a:p>
        </p:txBody>
      </p:sp>
      <p:pic>
        <p:nvPicPr>
          <p:cNvPr id="5" name="Espace réservé du contenu 4" descr="https://scientificsentence.net/Equations/Sciences_Technologies/cellule_vegetale_colore.png"/>
          <p:cNvPicPr>
            <a:picLocks noGrp="1"/>
          </p:cNvPicPr>
          <p:nvPr>
            <p:ph idx="1"/>
          </p:nvPr>
        </p:nvPicPr>
        <p:blipFill>
          <a:blip r:embed="rId3"/>
          <a:srcRect/>
          <a:stretch>
            <a:fillRect/>
          </a:stretch>
        </p:blipFill>
        <p:spPr bwMode="auto">
          <a:xfrm>
            <a:off x="357158" y="1214422"/>
            <a:ext cx="8358246" cy="5500726"/>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642942"/>
          </a:xfrm>
        </p:spPr>
        <p:txBody>
          <a:bodyPr rtlCol="0">
            <a:noAutofit/>
          </a:bodyPr>
          <a:lstStyle/>
          <a:p>
            <a:pPr eaLnBrk="1" fontAlgn="auto" hangingPunct="1">
              <a:spcAft>
                <a:spcPts val="0"/>
              </a:spcAft>
              <a:defRPr/>
            </a:pPr>
            <a:r>
              <a:rPr lang="fr-FR" sz="3200" b="1" dirty="0" smtClean="0">
                <a:solidFill>
                  <a:schemeClr val="tx1"/>
                </a:solidFill>
              </a:rPr>
              <a:t>Constituants de la cellule végétale</a:t>
            </a:r>
            <a:endParaRPr lang="fr-FR" sz="3200" b="1" dirty="0">
              <a:solidFill>
                <a:schemeClr val="tx1"/>
              </a:solidFill>
            </a:endParaRPr>
          </a:p>
        </p:txBody>
      </p:sp>
      <p:pic>
        <p:nvPicPr>
          <p:cNvPr id="32771" name="Espace réservé du contenu 3" descr="Cellule végétale"/>
          <p:cNvPicPr>
            <a:picLocks noGrp="1"/>
          </p:cNvPicPr>
          <p:nvPr>
            <p:ph idx="1"/>
          </p:nvPr>
        </p:nvPicPr>
        <p:blipFill>
          <a:blip r:embed="rId2" cstate="print"/>
          <a:stretch>
            <a:fillRect/>
          </a:stretch>
        </p:blipFill>
        <p:spPr>
          <a:xfrm>
            <a:off x="428596" y="1000108"/>
            <a:ext cx="8286808" cy="5572164"/>
          </a:xfrm>
        </p:spPr>
      </p:pic>
    </p:spTree>
  </p:cSld>
  <p:clrMapOvr>
    <a:masterClrMapping/>
  </p:clrMapOvr>
  <p:transition spd="med">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p:txBody>
          <a:bodyPr/>
          <a:lstStyle/>
          <a:p>
            <a:pPr eaLnBrk="1" hangingPunct="1"/>
            <a:r>
              <a:rPr lang="fr-FR" dirty="0" smtClean="0">
                <a:solidFill>
                  <a:schemeClr val="tx1"/>
                </a:solidFill>
              </a:rPr>
              <a:t>Proverbe du 01/03/2020</a:t>
            </a:r>
          </a:p>
        </p:txBody>
      </p:sp>
      <p:sp>
        <p:nvSpPr>
          <p:cNvPr id="33795" name="Espace réservé du contenu 2"/>
          <p:cNvSpPr>
            <a:spLocks noGrp="1"/>
          </p:cNvSpPr>
          <p:nvPr>
            <p:ph idx="1"/>
          </p:nvPr>
        </p:nvSpPr>
        <p:spPr/>
        <p:txBody>
          <a:bodyPr/>
          <a:lstStyle/>
          <a:p>
            <a:pPr algn="ctr" eaLnBrk="1" hangingPunct="1">
              <a:buNone/>
            </a:pPr>
            <a:endParaRPr lang="fr-FR" sz="6000" dirty="0" smtClean="0">
              <a:solidFill>
                <a:schemeClr val="bg1"/>
              </a:solidFill>
            </a:endParaRPr>
          </a:p>
          <a:p>
            <a:pPr algn="ctr" eaLnBrk="1" hangingPunct="1">
              <a:buNone/>
            </a:pPr>
            <a:r>
              <a:rPr lang="fr-FR" sz="6000" dirty="0" smtClean="0"/>
              <a:t>"La vérité est amère mais ses fruits sont doux."</a:t>
            </a:r>
          </a:p>
        </p:txBody>
      </p:sp>
    </p:spTree>
  </p:cSld>
  <p:clrMapOvr>
    <a:masterClrMapping/>
  </p:clrMapOvr>
  <p:transition spd="med">
    <p:split orient="ver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14313" y="142853"/>
            <a:ext cx="8643937" cy="7371600"/>
          </a:xfrm>
          <a:prstGeom prst="rect">
            <a:avLst/>
          </a:prstGeom>
          <a:noFill/>
          <a:ln w="9525">
            <a:noFill/>
            <a:miter lim="800000"/>
            <a:headEnd/>
            <a:tailEnd/>
          </a:ln>
        </p:spPr>
        <p:txBody>
          <a:bodyPr wrap="square">
            <a:spAutoFit/>
          </a:bodyPr>
          <a:lstStyle/>
          <a:p>
            <a:r>
              <a:rPr lang="fr-FR" altLang="fr-FR" sz="2400" b="1" dirty="0"/>
              <a:t>Cellule végétale</a:t>
            </a:r>
            <a:r>
              <a:rPr lang="fr-FR" altLang="fr-FR" sz="2400" dirty="0"/>
              <a:t>: la cellule est un système hautement complexe qui est le siège d'intenses échanges d'énergie et qui présente de vastes surfaces d'interphase. Comme tout être vivant, elle se nourrit, grandit, se multiplie, et meurt.</a:t>
            </a:r>
            <a:br>
              <a:rPr lang="fr-FR" altLang="fr-FR" sz="2400" dirty="0"/>
            </a:br>
            <a:r>
              <a:rPr lang="fr-FR" altLang="fr-FR" sz="2400" b="1" i="1" u="sng" dirty="0" err="1"/>
              <a:t>Plasmodesme</a:t>
            </a:r>
            <a:r>
              <a:rPr lang="fr-FR" altLang="fr-FR" sz="2400" i="1" u="sng" dirty="0"/>
              <a:t>: pont intercellulaire.</a:t>
            </a:r>
            <a:br>
              <a:rPr lang="fr-FR" altLang="fr-FR" sz="2400" i="1" u="sng" dirty="0"/>
            </a:br>
            <a:r>
              <a:rPr lang="fr-FR" altLang="fr-FR" sz="2400" b="1" dirty="0" err="1"/>
              <a:t>Dictyosome</a:t>
            </a:r>
            <a:r>
              <a:rPr lang="fr-FR" altLang="fr-FR" sz="2400" dirty="0"/>
              <a:t>: </a:t>
            </a:r>
            <a:r>
              <a:rPr lang="fr-FR" altLang="fr-FR" sz="2400" i="1" u="sng" dirty="0"/>
              <a:t>o</a:t>
            </a:r>
            <a:r>
              <a:rPr lang="fr-FR" altLang="fr-FR" sz="2400" dirty="0"/>
              <a:t>rganite cellulaire élaborant des sucres et des protéines.</a:t>
            </a:r>
            <a:br>
              <a:rPr lang="fr-FR" altLang="fr-FR" sz="2400" dirty="0"/>
            </a:br>
            <a:r>
              <a:rPr lang="fr-FR" altLang="fr-FR" sz="2400" b="1" dirty="0"/>
              <a:t>Chromatine</a:t>
            </a:r>
            <a:r>
              <a:rPr lang="fr-FR" altLang="fr-FR" sz="2400" dirty="0"/>
              <a:t>: substance du noyau de la cellule qui donne la couleur.</a:t>
            </a:r>
            <a:br>
              <a:rPr lang="fr-FR" altLang="fr-FR" sz="2400" dirty="0"/>
            </a:br>
            <a:r>
              <a:rPr lang="fr-FR" altLang="fr-FR" sz="2400" b="1" dirty="0" smtClean="0"/>
              <a:t>Réticulum </a:t>
            </a:r>
            <a:r>
              <a:rPr lang="fr-FR" altLang="fr-FR" sz="2400" b="1" dirty="0"/>
              <a:t>endoplasmique</a:t>
            </a:r>
            <a:r>
              <a:rPr lang="fr-FR" altLang="fr-FR" sz="2400" dirty="0"/>
              <a:t>: formation dans le cytoplasme qui joue un rôle dans la production de substances diverses.</a:t>
            </a:r>
            <a:br>
              <a:rPr lang="fr-FR" altLang="fr-FR" sz="2400" dirty="0"/>
            </a:br>
            <a:r>
              <a:rPr lang="fr-FR" altLang="fr-FR" sz="2400" b="1" dirty="0"/>
              <a:t>Peroxysome</a:t>
            </a:r>
            <a:r>
              <a:rPr lang="fr-FR" altLang="fr-FR" sz="2400" dirty="0"/>
              <a:t>: organelle du cytoplasme contenant des enzymes.</a:t>
            </a:r>
            <a:br>
              <a:rPr lang="fr-FR" altLang="fr-FR" sz="2400" dirty="0"/>
            </a:br>
            <a:r>
              <a:rPr lang="fr-FR" altLang="fr-FR" sz="2400" b="1" dirty="0" smtClean="0"/>
              <a:t>Mitochondrie</a:t>
            </a:r>
            <a:r>
              <a:rPr lang="fr-FR" altLang="fr-FR" sz="2400" dirty="0"/>
              <a:t>: granule jouant un rôle important dans la respiration et les réactions énergétiques de la cellule vivante.</a:t>
            </a:r>
            <a:br>
              <a:rPr lang="fr-FR" altLang="fr-FR" sz="2400" dirty="0"/>
            </a:br>
            <a:r>
              <a:rPr lang="fr-FR" altLang="fr-FR" sz="2400" b="1" dirty="0"/>
              <a:t>Cytosol</a:t>
            </a:r>
            <a:r>
              <a:rPr lang="fr-FR" altLang="fr-FR" sz="2400" dirty="0"/>
              <a:t>: partie liquide du cytoplasme.</a:t>
            </a:r>
            <a:br>
              <a:rPr lang="fr-FR" altLang="fr-FR" sz="2400" dirty="0"/>
            </a:br>
            <a:r>
              <a:rPr lang="fr-FR" altLang="fr-FR" sz="2400" b="1" dirty="0"/>
              <a:t>Ribosome libre</a:t>
            </a:r>
            <a:r>
              <a:rPr lang="fr-FR" altLang="fr-FR" sz="2400" dirty="0"/>
              <a:t>: organe du cytoplasme qui assure la synthèse des protéines.</a:t>
            </a:r>
            <a:r>
              <a:rPr lang="fr-FR" altLang="fr-FR" sz="2400" dirty="0">
                <a:solidFill>
                  <a:schemeClr val="bg1"/>
                </a:solidFill>
              </a:rPr>
              <a:t/>
            </a:r>
            <a:br>
              <a:rPr lang="fr-FR" altLang="fr-FR" sz="2400" dirty="0">
                <a:solidFill>
                  <a:schemeClr val="bg1"/>
                </a:solidFill>
              </a:rPr>
            </a:br>
            <a:endParaRPr lang="fr-FR" altLang="fr-FR" sz="2400" dirty="0">
              <a:solidFill>
                <a:schemeClr val="bg1"/>
              </a:solidFill>
            </a:endParaRPr>
          </a:p>
        </p:txBody>
      </p:sp>
    </p:spTree>
  </p:cSld>
  <p:clrMapOvr>
    <a:masterClrMapping/>
  </p:clrMapOvr>
  <p:transition spd="med">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1625" y="228600"/>
            <a:ext cx="8534400" cy="1128713"/>
          </a:xfrm>
          <a:extLst>
            <a:ext uri="{909E8E84-426E-40DD-AFC4-6F175D3DCCD1}"/>
            <a:ext uri="{91240B29-F687-4F45-9708-019B960494DF}"/>
          </a:extLst>
        </p:spPr>
        <p:txBody>
          <a:bodyPr rtlCol="0">
            <a:normAutofit fontScale="90000"/>
          </a:bodyPr>
          <a:lstStyle/>
          <a:p>
            <a:pPr eaLnBrk="1" fontAlgn="auto" hangingPunct="1">
              <a:spcAft>
                <a:spcPts val="0"/>
              </a:spcAft>
              <a:defRPr/>
            </a:pPr>
            <a:r>
              <a:rPr lang="fr-FR" sz="4000" dirty="0" smtClean="0">
                <a:solidFill>
                  <a:schemeClr val="accent3">
                    <a:shade val="75000"/>
                  </a:schemeClr>
                </a:solidFill>
              </a:rPr>
              <a:t/>
            </a:r>
            <a:br>
              <a:rPr lang="fr-FR" sz="4000" dirty="0" smtClean="0">
                <a:solidFill>
                  <a:schemeClr val="accent3">
                    <a:shade val="75000"/>
                  </a:schemeClr>
                </a:solidFill>
              </a:rPr>
            </a:br>
            <a:r>
              <a:rPr lang="fr-FR" sz="4000" dirty="0" smtClean="0">
                <a:solidFill>
                  <a:schemeClr val="bg1"/>
                </a:solidFill>
              </a:rPr>
              <a:t>PROGRAMME</a:t>
            </a:r>
            <a:br>
              <a:rPr lang="fr-FR" sz="4000" dirty="0" smtClean="0">
                <a:solidFill>
                  <a:schemeClr val="bg1"/>
                </a:solidFill>
              </a:rPr>
            </a:br>
            <a:endParaRPr lang="fr-FR" sz="4000" dirty="0" smtClean="0">
              <a:solidFill>
                <a:schemeClr val="bg1"/>
              </a:solidFill>
            </a:endParaRPr>
          </a:p>
        </p:txBody>
      </p:sp>
      <p:sp>
        <p:nvSpPr>
          <p:cNvPr id="10243" name="Rectangle 3"/>
          <p:cNvSpPr>
            <a:spLocks noGrp="1" noChangeArrowheads="1"/>
          </p:cNvSpPr>
          <p:nvPr>
            <p:ph type="body" idx="4294967295"/>
          </p:nvPr>
        </p:nvSpPr>
        <p:spPr>
          <a:xfrm>
            <a:off x="0" y="1357313"/>
            <a:ext cx="8715375" cy="5072062"/>
          </a:xfrm>
        </p:spPr>
        <p:txBody>
          <a:bodyPr>
            <a:normAutofit lnSpcReduction="10000"/>
          </a:bodyPr>
          <a:lstStyle/>
          <a:p>
            <a:pPr eaLnBrk="1" hangingPunct="1"/>
            <a:r>
              <a:rPr lang="fr-FR" sz="1800" b="1" dirty="0" smtClean="0">
                <a:solidFill>
                  <a:schemeClr val="bg1"/>
                </a:solidFill>
              </a:rPr>
              <a:t>1</a:t>
            </a:r>
            <a:r>
              <a:rPr lang="fr-FR" sz="2000" b="1" dirty="0" smtClean="0">
                <a:solidFill>
                  <a:schemeClr val="bg1"/>
                </a:solidFill>
              </a:rPr>
              <a:t>.   Introduction à la biologie végétale</a:t>
            </a:r>
            <a:endParaRPr lang="fr-FR" sz="2000" dirty="0" smtClean="0">
              <a:solidFill>
                <a:schemeClr val="bg1"/>
              </a:solidFill>
            </a:endParaRPr>
          </a:p>
          <a:p>
            <a:pPr eaLnBrk="1" hangingPunct="1"/>
            <a:r>
              <a:rPr lang="fr-FR" sz="2000" b="1" dirty="0" smtClean="0">
                <a:solidFill>
                  <a:schemeClr val="bg1"/>
                </a:solidFill>
              </a:rPr>
              <a:t>2.  Différents types de tissus</a:t>
            </a:r>
            <a:endParaRPr lang="fr-FR" sz="2000" dirty="0" smtClean="0">
              <a:solidFill>
                <a:schemeClr val="bg1"/>
              </a:solidFill>
            </a:endParaRPr>
          </a:p>
          <a:p>
            <a:pPr eaLnBrk="1" hangingPunct="1"/>
            <a:r>
              <a:rPr lang="fr-FR" sz="2000" dirty="0" smtClean="0">
                <a:solidFill>
                  <a:schemeClr val="bg1"/>
                </a:solidFill>
              </a:rPr>
              <a:t>2.1. Méristème primaire (racinaire et cellulaire)</a:t>
            </a:r>
          </a:p>
          <a:p>
            <a:pPr eaLnBrk="1" hangingPunct="1"/>
            <a:r>
              <a:rPr lang="fr-FR" sz="2000" dirty="0" smtClean="0">
                <a:solidFill>
                  <a:schemeClr val="bg1"/>
                </a:solidFill>
              </a:rPr>
              <a:t>        2.1.1.    Tissus primaires</a:t>
            </a:r>
          </a:p>
          <a:p>
            <a:pPr eaLnBrk="1" hangingPunct="1"/>
            <a:r>
              <a:rPr lang="fr-FR" sz="2000" b="1" dirty="0" smtClean="0">
                <a:solidFill>
                  <a:schemeClr val="bg1"/>
                </a:solidFill>
              </a:rPr>
              <a:t>        </a:t>
            </a:r>
            <a:r>
              <a:rPr lang="fr-FR" sz="2000" dirty="0" smtClean="0">
                <a:solidFill>
                  <a:schemeClr val="bg1"/>
                </a:solidFill>
              </a:rPr>
              <a:t>2.1.2.</a:t>
            </a:r>
            <a:r>
              <a:rPr lang="fr-FR" sz="2000" b="1" dirty="0" smtClean="0">
                <a:solidFill>
                  <a:schemeClr val="bg1"/>
                </a:solidFill>
              </a:rPr>
              <a:t>  </a:t>
            </a:r>
            <a:r>
              <a:rPr lang="fr-FR" sz="2000" dirty="0" smtClean="0">
                <a:solidFill>
                  <a:schemeClr val="bg1"/>
                </a:solidFill>
              </a:rPr>
              <a:t>Tissus protecteurs (épiderme)</a:t>
            </a:r>
          </a:p>
          <a:p>
            <a:pPr eaLnBrk="1" hangingPunct="1"/>
            <a:r>
              <a:rPr lang="fr-FR" sz="2000" b="1" dirty="0" smtClean="0">
                <a:solidFill>
                  <a:schemeClr val="bg1"/>
                </a:solidFill>
              </a:rPr>
              <a:t>        </a:t>
            </a:r>
            <a:r>
              <a:rPr lang="fr-FR" sz="2000" dirty="0" smtClean="0">
                <a:solidFill>
                  <a:schemeClr val="bg1"/>
                </a:solidFill>
              </a:rPr>
              <a:t>2.1.3.</a:t>
            </a:r>
            <a:r>
              <a:rPr lang="fr-FR" sz="2000" b="1" dirty="0" smtClean="0">
                <a:solidFill>
                  <a:schemeClr val="bg1"/>
                </a:solidFill>
              </a:rPr>
              <a:t>  </a:t>
            </a:r>
            <a:r>
              <a:rPr lang="fr-FR" sz="2000" dirty="0" smtClean="0">
                <a:solidFill>
                  <a:schemeClr val="bg1"/>
                </a:solidFill>
              </a:rPr>
              <a:t>Tissus de remplissage (parenchyme)</a:t>
            </a:r>
          </a:p>
          <a:p>
            <a:pPr eaLnBrk="1" hangingPunct="1"/>
            <a:r>
              <a:rPr lang="fr-FR" sz="2000" b="1" dirty="0" smtClean="0">
                <a:solidFill>
                  <a:schemeClr val="bg1"/>
                </a:solidFill>
              </a:rPr>
              <a:t>        </a:t>
            </a:r>
            <a:r>
              <a:rPr lang="fr-FR" sz="2000" dirty="0" smtClean="0">
                <a:solidFill>
                  <a:schemeClr val="bg1"/>
                </a:solidFill>
              </a:rPr>
              <a:t>2.1.4.  Tissus de soutien (collenchyme et sclérenchyme)</a:t>
            </a:r>
          </a:p>
          <a:p>
            <a:pPr eaLnBrk="1" hangingPunct="1"/>
            <a:r>
              <a:rPr lang="fr-FR" sz="2000" b="1" dirty="0" smtClean="0">
                <a:solidFill>
                  <a:schemeClr val="bg1"/>
                </a:solidFill>
              </a:rPr>
              <a:t>        </a:t>
            </a:r>
            <a:r>
              <a:rPr lang="fr-FR" sz="2000" dirty="0" smtClean="0">
                <a:solidFill>
                  <a:schemeClr val="bg1"/>
                </a:solidFill>
              </a:rPr>
              <a:t>2.1.5.</a:t>
            </a:r>
            <a:r>
              <a:rPr lang="fr-FR" sz="2000" b="1" dirty="0" smtClean="0">
                <a:solidFill>
                  <a:schemeClr val="bg1"/>
                </a:solidFill>
              </a:rPr>
              <a:t>  </a:t>
            </a:r>
            <a:r>
              <a:rPr lang="fr-FR" sz="2000" dirty="0" smtClean="0">
                <a:solidFill>
                  <a:schemeClr val="bg1"/>
                </a:solidFill>
              </a:rPr>
              <a:t>Tissus conducteurs (xylème primaire, phloème primaire)</a:t>
            </a:r>
          </a:p>
          <a:p>
            <a:pPr eaLnBrk="1" hangingPunct="1"/>
            <a:r>
              <a:rPr lang="fr-FR" sz="2000" b="1" dirty="0" smtClean="0">
                <a:solidFill>
                  <a:schemeClr val="bg1"/>
                </a:solidFill>
              </a:rPr>
              <a:t>        </a:t>
            </a:r>
            <a:r>
              <a:rPr lang="fr-FR" sz="2000" dirty="0" smtClean="0">
                <a:solidFill>
                  <a:schemeClr val="bg1"/>
                </a:solidFill>
              </a:rPr>
              <a:t>2.1.6.</a:t>
            </a:r>
            <a:r>
              <a:rPr lang="fr-FR" sz="2000" b="1" dirty="0" smtClean="0">
                <a:solidFill>
                  <a:schemeClr val="bg1"/>
                </a:solidFill>
              </a:rPr>
              <a:t>  </a:t>
            </a:r>
            <a:r>
              <a:rPr lang="fr-FR" sz="2000" dirty="0" smtClean="0">
                <a:solidFill>
                  <a:schemeClr val="bg1"/>
                </a:solidFill>
              </a:rPr>
              <a:t>Tissus sécréteurs</a:t>
            </a:r>
          </a:p>
          <a:p>
            <a:pPr eaLnBrk="1" hangingPunct="1"/>
            <a:r>
              <a:rPr lang="fr-FR" sz="2000" b="1" dirty="0" smtClean="0">
                <a:solidFill>
                  <a:schemeClr val="bg1"/>
                </a:solidFill>
              </a:rPr>
              <a:t>   </a:t>
            </a:r>
            <a:r>
              <a:rPr lang="fr-FR" sz="2000" dirty="0" smtClean="0">
                <a:solidFill>
                  <a:schemeClr val="bg1"/>
                </a:solidFill>
              </a:rPr>
              <a:t>2.2.   Méristèmes secondaires (latéraux) (le cambium et le phellogène)</a:t>
            </a:r>
          </a:p>
          <a:p>
            <a:pPr eaLnBrk="1" hangingPunct="1"/>
            <a:r>
              <a:rPr lang="fr-FR" sz="2000" b="1" dirty="0" smtClean="0">
                <a:solidFill>
                  <a:schemeClr val="bg1"/>
                </a:solidFill>
              </a:rPr>
              <a:t>        </a:t>
            </a:r>
            <a:r>
              <a:rPr lang="fr-FR" sz="2000" dirty="0" smtClean="0">
                <a:solidFill>
                  <a:schemeClr val="bg1"/>
                </a:solidFill>
              </a:rPr>
              <a:t>2.2.1.</a:t>
            </a:r>
            <a:r>
              <a:rPr lang="fr-FR" sz="2000" b="1" dirty="0" smtClean="0">
                <a:solidFill>
                  <a:schemeClr val="bg1"/>
                </a:solidFill>
              </a:rPr>
              <a:t>  </a:t>
            </a:r>
            <a:r>
              <a:rPr lang="fr-FR" sz="2000" dirty="0" smtClean="0">
                <a:solidFill>
                  <a:schemeClr val="bg1"/>
                </a:solidFill>
              </a:rPr>
              <a:t>Tissus secondaires</a:t>
            </a:r>
          </a:p>
          <a:p>
            <a:pPr eaLnBrk="1" hangingPunct="1"/>
            <a:r>
              <a:rPr lang="fr-FR" sz="2000" b="1" dirty="0" smtClean="0">
                <a:solidFill>
                  <a:schemeClr val="bg1"/>
                </a:solidFill>
              </a:rPr>
              <a:t>        </a:t>
            </a:r>
            <a:r>
              <a:rPr lang="fr-FR" sz="2000" dirty="0" smtClean="0">
                <a:solidFill>
                  <a:schemeClr val="bg1"/>
                </a:solidFill>
              </a:rPr>
              <a:t>2.2.2.</a:t>
            </a:r>
            <a:r>
              <a:rPr lang="fr-FR" sz="2000" b="1" dirty="0" smtClean="0">
                <a:solidFill>
                  <a:schemeClr val="bg1"/>
                </a:solidFill>
              </a:rPr>
              <a:t>  </a:t>
            </a:r>
            <a:r>
              <a:rPr lang="fr-FR" sz="2000" dirty="0" smtClean="0">
                <a:solidFill>
                  <a:schemeClr val="bg1"/>
                </a:solidFill>
              </a:rPr>
              <a:t>Tissus conducteurs (xylème secondaire et Phloème secondaire)</a:t>
            </a:r>
          </a:p>
          <a:p>
            <a:pPr eaLnBrk="1" hangingPunct="1"/>
            <a:r>
              <a:rPr lang="fr-FR" sz="2000" b="1" dirty="0" smtClean="0">
                <a:solidFill>
                  <a:schemeClr val="bg1"/>
                </a:solidFill>
              </a:rPr>
              <a:t>        </a:t>
            </a:r>
            <a:r>
              <a:rPr lang="fr-FR" sz="2000" dirty="0" smtClean="0">
                <a:solidFill>
                  <a:schemeClr val="bg1"/>
                </a:solidFill>
              </a:rPr>
              <a:t>2.2.3.</a:t>
            </a:r>
            <a:r>
              <a:rPr lang="fr-FR" sz="2000" b="1" dirty="0" smtClean="0">
                <a:solidFill>
                  <a:schemeClr val="bg1"/>
                </a:solidFill>
              </a:rPr>
              <a:t>  </a:t>
            </a:r>
            <a:r>
              <a:rPr lang="fr-FR" sz="2000" dirty="0" smtClean="0">
                <a:solidFill>
                  <a:schemeClr val="bg1"/>
                </a:solidFill>
              </a:rPr>
              <a:t>Tissus protecteurs (suber ou liège, phelloderme)</a:t>
            </a:r>
          </a:p>
          <a:p>
            <a:pPr eaLnBrk="1" hangingPunct="1"/>
            <a:r>
              <a:rPr lang="fr-FR" sz="1400" dirty="0" smtClean="0">
                <a:solidFill>
                  <a:schemeClr val="bg1"/>
                </a:solidFill>
              </a:rPr>
              <a:t> </a:t>
            </a: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2000" fill="hold"/>
                                        <p:tgtEl>
                                          <p:spTgt spid="10242"/>
                                        </p:tgtEl>
                                        <p:attrNameLst>
                                          <p:attrName>ppt_w</p:attrName>
                                        </p:attrNameLst>
                                      </p:cBhvr>
                                      <p:tavLst>
                                        <p:tav tm="0">
                                          <p:val>
                                            <p:strVal val="#ppt_w*2.5"/>
                                          </p:val>
                                        </p:tav>
                                        <p:tav tm="100000">
                                          <p:val>
                                            <p:strVal val="#ppt_w"/>
                                          </p:val>
                                        </p:tav>
                                      </p:tavLst>
                                    </p:anim>
                                    <p:anim calcmode="lin" valueType="num">
                                      <p:cBhvr>
                                        <p:cTn id="8" dur="2000" fill="hold"/>
                                        <p:tgtEl>
                                          <p:spTgt spid="10242"/>
                                        </p:tgtEl>
                                        <p:attrNameLst>
                                          <p:attrName>ppt_h</p:attrName>
                                        </p:attrNameLst>
                                      </p:cBhvr>
                                      <p:tavLst>
                                        <p:tav tm="0">
                                          <p:val>
                                            <p:strVal val="#ppt_h"/>
                                          </p:val>
                                        </p:tav>
                                        <p:tav tm="100000">
                                          <p:val>
                                            <p:strVal val="#ppt_h"/>
                                          </p:val>
                                        </p:tav>
                                      </p:tavLst>
                                    </p:anim>
                                    <p:anim calcmode="lin" valueType="num">
                                      <p:cBhvr>
                                        <p:cTn id="9" dur="2000" fill="hold"/>
                                        <p:tgtEl>
                                          <p:spTgt spid="1024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024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02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43">
                                            <p:txEl>
                                              <p:pRg st="0" end="0"/>
                                            </p:txEl>
                                          </p:spTgt>
                                        </p:tgtEl>
                                        <p:attrNameLst>
                                          <p:attrName>style.visibility</p:attrName>
                                        </p:attrNameLst>
                                      </p:cBhvr>
                                      <p:to>
                                        <p:strVal val="visible"/>
                                      </p:to>
                                    </p:set>
                                    <p:animEffect transition="in" filter="wipe(left)">
                                      <p:cBhvr>
                                        <p:cTn id="16" dur="500"/>
                                        <p:tgtEl>
                                          <p:spTgt spid="1024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243">
                                            <p:txEl>
                                              <p:pRg st="1" end="1"/>
                                            </p:txEl>
                                          </p:spTgt>
                                        </p:tgtEl>
                                        <p:attrNameLst>
                                          <p:attrName>style.visibility</p:attrName>
                                        </p:attrNameLst>
                                      </p:cBhvr>
                                      <p:to>
                                        <p:strVal val="visible"/>
                                      </p:to>
                                    </p:set>
                                    <p:animEffect transition="in" filter="wipe(left)">
                                      <p:cBhvr>
                                        <p:cTn id="21" dur="500"/>
                                        <p:tgtEl>
                                          <p:spTgt spid="1024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243">
                                            <p:txEl>
                                              <p:pRg st="2" end="2"/>
                                            </p:txEl>
                                          </p:spTgt>
                                        </p:tgtEl>
                                        <p:attrNameLst>
                                          <p:attrName>style.visibility</p:attrName>
                                        </p:attrNameLst>
                                      </p:cBhvr>
                                      <p:to>
                                        <p:strVal val="visible"/>
                                      </p:to>
                                    </p:set>
                                    <p:animEffect transition="in" filter="wipe(left)">
                                      <p:cBhvr>
                                        <p:cTn id="26" dur="500"/>
                                        <p:tgtEl>
                                          <p:spTgt spid="1024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243">
                                            <p:txEl>
                                              <p:pRg st="3" end="3"/>
                                            </p:txEl>
                                          </p:spTgt>
                                        </p:tgtEl>
                                        <p:attrNameLst>
                                          <p:attrName>style.visibility</p:attrName>
                                        </p:attrNameLst>
                                      </p:cBhvr>
                                      <p:to>
                                        <p:strVal val="visible"/>
                                      </p:to>
                                    </p:set>
                                    <p:animEffect transition="in" filter="wipe(left)">
                                      <p:cBhvr>
                                        <p:cTn id="31" dur="500"/>
                                        <p:tgtEl>
                                          <p:spTgt spid="1024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243">
                                            <p:txEl>
                                              <p:pRg st="4" end="4"/>
                                            </p:txEl>
                                          </p:spTgt>
                                        </p:tgtEl>
                                        <p:attrNameLst>
                                          <p:attrName>style.visibility</p:attrName>
                                        </p:attrNameLst>
                                      </p:cBhvr>
                                      <p:to>
                                        <p:strVal val="visible"/>
                                      </p:to>
                                    </p:set>
                                    <p:animEffect transition="in" filter="wipe(left)">
                                      <p:cBhvr>
                                        <p:cTn id="36" dur="500"/>
                                        <p:tgtEl>
                                          <p:spTgt spid="1024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243">
                                            <p:txEl>
                                              <p:pRg st="5" end="5"/>
                                            </p:txEl>
                                          </p:spTgt>
                                        </p:tgtEl>
                                        <p:attrNameLst>
                                          <p:attrName>style.visibility</p:attrName>
                                        </p:attrNameLst>
                                      </p:cBhvr>
                                      <p:to>
                                        <p:strVal val="visible"/>
                                      </p:to>
                                    </p:set>
                                    <p:animEffect transition="in" filter="wipe(left)">
                                      <p:cBhvr>
                                        <p:cTn id="41" dur="500"/>
                                        <p:tgtEl>
                                          <p:spTgt spid="1024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243">
                                            <p:txEl>
                                              <p:pRg st="6" end="6"/>
                                            </p:txEl>
                                          </p:spTgt>
                                        </p:tgtEl>
                                        <p:attrNameLst>
                                          <p:attrName>style.visibility</p:attrName>
                                        </p:attrNameLst>
                                      </p:cBhvr>
                                      <p:to>
                                        <p:strVal val="visible"/>
                                      </p:to>
                                    </p:set>
                                    <p:animEffect transition="in" filter="wipe(left)">
                                      <p:cBhvr>
                                        <p:cTn id="46" dur="500"/>
                                        <p:tgtEl>
                                          <p:spTgt spid="1024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243">
                                            <p:txEl>
                                              <p:pRg st="7" end="7"/>
                                            </p:txEl>
                                          </p:spTgt>
                                        </p:tgtEl>
                                        <p:attrNameLst>
                                          <p:attrName>style.visibility</p:attrName>
                                        </p:attrNameLst>
                                      </p:cBhvr>
                                      <p:to>
                                        <p:strVal val="visible"/>
                                      </p:to>
                                    </p:set>
                                    <p:animEffect transition="in" filter="wipe(left)">
                                      <p:cBhvr>
                                        <p:cTn id="51" dur="500"/>
                                        <p:tgtEl>
                                          <p:spTgt spid="1024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243">
                                            <p:txEl>
                                              <p:pRg st="8" end="8"/>
                                            </p:txEl>
                                          </p:spTgt>
                                        </p:tgtEl>
                                        <p:attrNameLst>
                                          <p:attrName>style.visibility</p:attrName>
                                        </p:attrNameLst>
                                      </p:cBhvr>
                                      <p:to>
                                        <p:strVal val="visible"/>
                                      </p:to>
                                    </p:set>
                                    <p:animEffect transition="in" filter="wipe(left)">
                                      <p:cBhvr>
                                        <p:cTn id="56" dur="500"/>
                                        <p:tgtEl>
                                          <p:spTgt spid="1024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0243">
                                            <p:txEl>
                                              <p:pRg st="9" end="9"/>
                                            </p:txEl>
                                          </p:spTgt>
                                        </p:tgtEl>
                                        <p:attrNameLst>
                                          <p:attrName>style.visibility</p:attrName>
                                        </p:attrNameLst>
                                      </p:cBhvr>
                                      <p:to>
                                        <p:strVal val="visible"/>
                                      </p:to>
                                    </p:set>
                                    <p:animEffect transition="in" filter="wipe(left)">
                                      <p:cBhvr>
                                        <p:cTn id="61" dur="500"/>
                                        <p:tgtEl>
                                          <p:spTgt spid="10243">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243">
                                            <p:txEl>
                                              <p:pRg st="10" end="10"/>
                                            </p:txEl>
                                          </p:spTgt>
                                        </p:tgtEl>
                                        <p:attrNameLst>
                                          <p:attrName>style.visibility</p:attrName>
                                        </p:attrNameLst>
                                      </p:cBhvr>
                                      <p:to>
                                        <p:strVal val="visible"/>
                                      </p:to>
                                    </p:set>
                                    <p:animEffect transition="in" filter="wipe(left)">
                                      <p:cBhvr>
                                        <p:cTn id="66" dur="500"/>
                                        <p:tgtEl>
                                          <p:spTgt spid="10243">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0243">
                                            <p:txEl>
                                              <p:pRg st="11" end="11"/>
                                            </p:txEl>
                                          </p:spTgt>
                                        </p:tgtEl>
                                        <p:attrNameLst>
                                          <p:attrName>style.visibility</p:attrName>
                                        </p:attrNameLst>
                                      </p:cBhvr>
                                      <p:to>
                                        <p:strVal val="visible"/>
                                      </p:to>
                                    </p:set>
                                    <p:animEffect transition="in" filter="wipe(left)">
                                      <p:cBhvr>
                                        <p:cTn id="71" dur="500"/>
                                        <p:tgtEl>
                                          <p:spTgt spid="10243">
                                            <p:txEl>
                                              <p:pRg st="11" end="1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243">
                                            <p:txEl>
                                              <p:pRg st="12" end="12"/>
                                            </p:txEl>
                                          </p:spTgt>
                                        </p:tgtEl>
                                        <p:attrNameLst>
                                          <p:attrName>style.visibility</p:attrName>
                                        </p:attrNameLst>
                                      </p:cBhvr>
                                      <p:to>
                                        <p:strVal val="visible"/>
                                      </p:to>
                                    </p:set>
                                    <p:animEffect transition="in" filter="wipe(left)">
                                      <p:cBhvr>
                                        <p:cTn id="76" dur="500"/>
                                        <p:tgtEl>
                                          <p:spTgt spid="10243">
                                            <p:txEl>
                                              <p:pRg st="12" end="1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0243">
                                            <p:txEl>
                                              <p:pRg st="13" end="13"/>
                                            </p:txEl>
                                          </p:spTgt>
                                        </p:tgtEl>
                                        <p:attrNameLst>
                                          <p:attrName>style.visibility</p:attrName>
                                        </p:attrNameLst>
                                      </p:cBhvr>
                                      <p:to>
                                        <p:strVal val="visible"/>
                                      </p:to>
                                    </p:set>
                                    <p:animEffect transition="in" filter="wipe(left)">
                                      <p:cBhvr>
                                        <p:cTn id="81" dur="500"/>
                                        <p:tgtEl>
                                          <p:spTgt spid="1024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785794"/>
            <a:ext cx="8358246" cy="4893647"/>
          </a:xfrm>
          <a:prstGeom prst="rect">
            <a:avLst/>
          </a:prstGeom>
        </p:spPr>
        <p:txBody>
          <a:bodyPr wrap="square">
            <a:spAutoFit/>
          </a:bodyPr>
          <a:lstStyle/>
          <a:p>
            <a:r>
              <a:rPr lang="fr-FR" altLang="fr-FR" sz="2400" b="1" i="1" u="sng" dirty="0" smtClean="0"/>
              <a:t>Chloroplaste</a:t>
            </a:r>
            <a:r>
              <a:rPr lang="fr-FR" altLang="fr-FR" sz="2400" dirty="0" smtClean="0"/>
              <a:t>: grain de chlorophylle assurant la photosynthèse.</a:t>
            </a:r>
          </a:p>
          <a:p>
            <a:r>
              <a:rPr lang="fr-FR" altLang="fr-FR" sz="2400" b="1" i="1" u="sng" dirty="0" err="1" smtClean="0"/>
              <a:t>Tonoplasme</a:t>
            </a:r>
            <a:r>
              <a:rPr lang="fr-FR" altLang="fr-FR" sz="2400" dirty="0" smtClean="0"/>
              <a:t>: membrane vacuolaire.</a:t>
            </a:r>
            <a:br>
              <a:rPr lang="fr-FR" altLang="fr-FR" sz="2400" dirty="0" smtClean="0"/>
            </a:br>
            <a:r>
              <a:rPr lang="fr-FR" altLang="fr-FR" sz="2400" b="1" dirty="0" smtClean="0"/>
              <a:t>Vacuole</a:t>
            </a:r>
            <a:r>
              <a:rPr lang="fr-FR" altLang="fr-FR" sz="2400" dirty="0" smtClean="0"/>
              <a:t>: cavité du cytoplasme d'une cellule contenant diverses substances</a:t>
            </a:r>
          </a:p>
          <a:p>
            <a:r>
              <a:rPr lang="fr-FR" altLang="fr-FR" sz="2400" b="1" i="1" u="sng" dirty="0" smtClean="0"/>
              <a:t>Paroi cellulosique</a:t>
            </a:r>
            <a:r>
              <a:rPr lang="fr-FR" altLang="fr-FR" sz="2400" dirty="0" smtClean="0"/>
              <a:t>: bord de la cellule.</a:t>
            </a:r>
          </a:p>
          <a:p>
            <a:r>
              <a:rPr lang="fr-FR" altLang="fr-FR" sz="2400" b="1" dirty="0" smtClean="0"/>
              <a:t>Membrane plasmique</a:t>
            </a:r>
            <a:r>
              <a:rPr lang="fr-FR" altLang="fr-FR" sz="2400" dirty="0" smtClean="0"/>
              <a:t>: enveloppe faite de plasma.</a:t>
            </a:r>
            <a:br>
              <a:rPr lang="fr-FR" altLang="fr-FR" sz="2400" dirty="0" smtClean="0"/>
            </a:br>
            <a:r>
              <a:rPr lang="fr-FR" altLang="fr-FR" sz="2400" b="1" dirty="0" err="1" smtClean="0"/>
              <a:t>Thylakoïdes</a:t>
            </a:r>
            <a:r>
              <a:rPr lang="fr-FR" altLang="fr-FR" sz="2400" dirty="0" smtClean="0"/>
              <a:t>: structure moléculaire membraneuse qui assure la photosynthèse.</a:t>
            </a:r>
            <a:br>
              <a:rPr lang="fr-FR" altLang="fr-FR" sz="2400" dirty="0" smtClean="0"/>
            </a:br>
            <a:r>
              <a:rPr lang="fr-FR" altLang="fr-FR" sz="2400" b="1" dirty="0" smtClean="0"/>
              <a:t>Grain d'amidon</a:t>
            </a:r>
            <a:r>
              <a:rPr lang="fr-FR" altLang="fr-FR" sz="2400" dirty="0" smtClean="0"/>
              <a:t>: granule de fécule.</a:t>
            </a:r>
          </a:p>
          <a:p>
            <a:r>
              <a:rPr lang="fr-FR" altLang="fr-FR" sz="2400" b="1" dirty="0" smtClean="0"/>
              <a:t>Nucléole</a:t>
            </a:r>
            <a:r>
              <a:rPr lang="fr-FR" altLang="fr-FR" sz="2400" dirty="0" smtClean="0"/>
              <a:t>: petit corps sphérique présent dans le noyau de la cellule.</a:t>
            </a:r>
            <a:br>
              <a:rPr lang="fr-FR" altLang="fr-FR" sz="2400" dirty="0" smtClean="0"/>
            </a:br>
            <a:r>
              <a:rPr lang="fr-FR" altLang="fr-FR" sz="2400" b="1" dirty="0" smtClean="0"/>
              <a:t>Enveloppe nucléaire</a:t>
            </a:r>
            <a:r>
              <a:rPr lang="fr-FR" altLang="fr-FR" sz="2400" dirty="0" smtClean="0"/>
              <a:t>: membrane enveloppant le nucléole.</a:t>
            </a:r>
            <a:endParaRPr lang="fr-FR" sz="2400" dirty="0"/>
          </a:p>
        </p:txBody>
      </p:sp>
    </p:spTree>
  </p:cSld>
  <p:clrMapOvr>
    <a:masterClrMapping/>
  </p:clrMapOvr>
  <p:transition spd="med">
    <p:split orient="ver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fr-FR" altLang="fr-FR" dirty="0" smtClean="0">
                <a:solidFill>
                  <a:schemeClr val="tx1"/>
                </a:solidFill>
              </a:rPr>
              <a:t>LA CELLULE VEGETALE</a:t>
            </a:r>
          </a:p>
        </p:txBody>
      </p:sp>
      <p:sp>
        <p:nvSpPr>
          <p:cNvPr id="35843" name="Rectangle 3"/>
          <p:cNvSpPr>
            <a:spLocks noGrp="1" noChangeArrowheads="1"/>
          </p:cNvSpPr>
          <p:nvPr>
            <p:ph idx="1"/>
          </p:nvPr>
        </p:nvSpPr>
        <p:spPr>
          <a:xfrm>
            <a:off x="457200" y="1214422"/>
            <a:ext cx="8329642" cy="5429288"/>
          </a:xfrm>
        </p:spPr>
        <p:txBody>
          <a:bodyPr>
            <a:normAutofit fontScale="92500" lnSpcReduction="20000"/>
          </a:bodyPr>
          <a:lstStyle/>
          <a:p>
            <a:pPr algn="ctr" eaLnBrk="1" hangingPunct="1">
              <a:lnSpc>
                <a:spcPct val="90000"/>
              </a:lnSpc>
              <a:buNone/>
            </a:pPr>
            <a:r>
              <a:rPr lang="fr-FR" altLang="fr-FR" b="1" dirty="0" smtClean="0">
                <a:latin typeface="Times New Roman" pitchFamily="18" charset="0"/>
                <a:cs typeface="Times New Roman" pitchFamily="18" charset="0"/>
              </a:rPr>
              <a:t>La paroi </a:t>
            </a:r>
          </a:p>
          <a:p>
            <a:pPr eaLnBrk="1" hangingPunct="1">
              <a:lnSpc>
                <a:spcPct val="90000"/>
              </a:lnSpc>
              <a:buNone/>
            </a:pPr>
            <a:r>
              <a:rPr lang="fr-FR" altLang="fr-FR" b="1" dirty="0" smtClean="0">
                <a:latin typeface="Times New Roman" pitchFamily="18" charset="0"/>
                <a:cs typeface="Times New Roman" pitchFamily="18" charset="0"/>
              </a:rPr>
              <a:t>Toutes les cellules possèdent une membrane plasmique qui limite vers l’extérieur leur cytoplasme</a:t>
            </a:r>
          </a:p>
          <a:p>
            <a:pPr eaLnBrk="1" hangingPunct="1">
              <a:lnSpc>
                <a:spcPct val="90000"/>
              </a:lnSpc>
              <a:buNone/>
            </a:pPr>
            <a:r>
              <a:rPr lang="fr-FR" altLang="fr-FR" b="1" dirty="0" smtClean="0">
                <a:latin typeface="Times New Roman" pitchFamily="18" charset="0"/>
                <a:cs typeface="Times New Roman" pitchFamily="18" charset="0"/>
              </a:rPr>
              <a:t>La cellule végétale possède une paroi rigide fabriquée par le cytoplasme et constituant un véritable squelette protecteur </a:t>
            </a:r>
          </a:p>
          <a:p>
            <a:pPr eaLnBrk="1" hangingPunct="1">
              <a:lnSpc>
                <a:spcPct val="90000"/>
              </a:lnSpc>
              <a:buNone/>
            </a:pPr>
            <a:r>
              <a:rPr lang="fr-FR" altLang="fr-FR" b="1" dirty="0" smtClean="0">
                <a:latin typeface="Times New Roman" pitchFamily="18" charset="0"/>
                <a:cs typeface="Times New Roman" pitchFamily="18" charset="0"/>
              </a:rPr>
              <a:t>Elle est constituée de 90% de glucides et 10% de protéines</a:t>
            </a:r>
          </a:p>
          <a:p>
            <a:pPr eaLnBrk="1" hangingPunct="1">
              <a:lnSpc>
                <a:spcPct val="90000"/>
              </a:lnSpc>
              <a:buNone/>
            </a:pPr>
            <a:r>
              <a:rPr lang="fr-FR" altLang="fr-FR" b="1" dirty="0" smtClean="0">
                <a:latin typeface="Times New Roman" pitchFamily="18" charset="0"/>
                <a:cs typeface="Times New Roman" pitchFamily="18" charset="0"/>
              </a:rPr>
              <a:t>Les glucides sont des </a:t>
            </a:r>
            <a:r>
              <a:rPr lang="fr-FR" altLang="fr-FR" b="1" dirty="0" err="1" smtClean="0">
                <a:latin typeface="Times New Roman" pitchFamily="18" charset="0"/>
                <a:cs typeface="Times New Roman" pitchFamily="18" charset="0"/>
              </a:rPr>
              <a:t>polysacharides</a:t>
            </a:r>
            <a:r>
              <a:rPr lang="fr-FR" altLang="fr-FR" b="1" dirty="0" smtClean="0">
                <a:latin typeface="Times New Roman" pitchFamily="18" charset="0"/>
                <a:cs typeface="Times New Roman" pitchFamily="18" charset="0"/>
              </a:rPr>
              <a:t> :</a:t>
            </a:r>
          </a:p>
          <a:p>
            <a:pPr lvl="3" eaLnBrk="1" hangingPunct="1">
              <a:lnSpc>
                <a:spcPct val="90000"/>
              </a:lnSpc>
            </a:pPr>
            <a:r>
              <a:rPr lang="fr-FR" altLang="fr-FR" sz="2800" b="1" dirty="0" smtClean="0">
                <a:latin typeface="Times New Roman" pitchFamily="18" charset="0"/>
                <a:cs typeface="Times New Roman" pitchFamily="18" charset="0"/>
              </a:rPr>
              <a:t>Celluloses</a:t>
            </a:r>
          </a:p>
          <a:p>
            <a:pPr lvl="3" eaLnBrk="1" hangingPunct="1">
              <a:lnSpc>
                <a:spcPct val="90000"/>
              </a:lnSpc>
            </a:pPr>
            <a:r>
              <a:rPr lang="fr-FR" altLang="fr-FR" sz="2800" b="1" dirty="0" smtClean="0">
                <a:latin typeface="Times New Roman" pitchFamily="18" charset="0"/>
                <a:cs typeface="Times New Roman" pitchFamily="18" charset="0"/>
              </a:rPr>
              <a:t>Pectines</a:t>
            </a:r>
          </a:p>
          <a:p>
            <a:pPr lvl="3" eaLnBrk="1" hangingPunct="1">
              <a:lnSpc>
                <a:spcPct val="90000"/>
              </a:lnSpc>
            </a:pPr>
            <a:r>
              <a:rPr lang="fr-FR" altLang="fr-FR" sz="2800" b="1" dirty="0" smtClean="0">
                <a:latin typeface="Times New Roman" pitchFamily="18" charset="0"/>
                <a:cs typeface="Times New Roman" pitchFamily="18" charset="0"/>
              </a:rPr>
              <a:t>Hémicelluloses</a:t>
            </a:r>
          </a:p>
          <a:p>
            <a:pPr eaLnBrk="1" hangingPunct="1">
              <a:lnSpc>
                <a:spcPct val="90000"/>
              </a:lnSpc>
              <a:buNone/>
            </a:pPr>
            <a:r>
              <a:rPr lang="fr-FR" altLang="fr-FR" b="1" dirty="0" smtClean="0">
                <a:latin typeface="Times New Roman" pitchFamily="18" charset="0"/>
                <a:cs typeface="Times New Roman" pitchFamily="18" charset="0"/>
              </a:rPr>
              <a:t>Les protéines : glycoprotéines </a:t>
            </a:r>
          </a:p>
          <a:p>
            <a:pPr eaLnBrk="1" hangingPunct="1">
              <a:lnSpc>
                <a:spcPct val="90000"/>
              </a:lnSpc>
              <a:buNone/>
            </a:pPr>
            <a:r>
              <a:rPr lang="fr-FR" altLang="fr-FR" b="1" dirty="0" smtClean="0">
                <a:latin typeface="Times New Roman" pitchFamily="18" charset="0"/>
                <a:cs typeface="Times New Roman" pitchFamily="18" charset="0"/>
              </a:rPr>
              <a:t>Le développement de la paroi commence dès la fin de la mitose lors de la Télophase </a:t>
            </a:r>
          </a:p>
          <a:p>
            <a:pPr eaLnBrk="1" hangingPunct="1">
              <a:lnSpc>
                <a:spcPct val="90000"/>
              </a:lnSpc>
              <a:buFont typeface="Wingdings" pitchFamily="2" charset="2"/>
              <a:buNone/>
            </a:pPr>
            <a:endParaRPr lang="fr-FR" altLang="fr-FR" sz="2000" b="1" dirty="0" smtClean="0"/>
          </a:p>
          <a:p>
            <a:pPr lvl="3" eaLnBrk="1" hangingPunct="1">
              <a:lnSpc>
                <a:spcPct val="90000"/>
              </a:lnSpc>
            </a:pPr>
            <a:endParaRPr lang="fr-FR" altLang="fr-FR" dirty="0" smtClean="0"/>
          </a:p>
        </p:txBody>
      </p:sp>
    </p:spTree>
  </p:cSld>
  <p:clrMapOvr>
    <a:masterClrMapping/>
  </p:clrMapOvr>
  <p:transition spd="med">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457200" y="274638"/>
            <a:ext cx="8229600" cy="2217737"/>
          </a:xfrm>
        </p:spPr>
        <p:txBody>
          <a:bodyPr/>
          <a:lstStyle/>
          <a:p>
            <a:pPr eaLnBrk="1" hangingPunct="1"/>
            <a:endParaRPr lang="fr-FR" altLang="fr-FR" smtClean="0">
              <a:solidFill>
                <a:srgbClr val="7B9899"/>
              </a:solidFill>
            </a:endParaRPr>
          </a:p>
        </p:txBody>
      </p:sp>
      <p:pic>
        <p:nvPicPr>
          <p:cNvPr id="36867" name="Espace réservé du contenu 3" descr="Structure de la paroi végétale">
            <a:hlinkClick r:id="rId2"/>
          </p:cNvPr>
          <p:cNvPicPr>
            <a:picLocks noGrp="1"/>
          </p:cNvPicPr>
          <p:nvPr>
            <p:ph idx="1"/>
          </p:nvPr>
        </p:nvPicPr>
        <p:blipFill>
          <a:blip r:embed="rId3"/>
          <a:stretch>
            <a:fillRect/>
          </a:stretch>
        </p:blipFill>
        <p:spPr>
          <a:xfrm>
            <a:off x="357158" y="3214686"/>
            <a:ext cx="8358246" cy="3409950"/>
          </a:xfrm>
        </p:spPr>
      </p:pic>
      <p:pic>
        <p:nvPicPr>
          <p:cNvPr id="36868" name="Image 4" descr="http://t1.gstatic.com/images?q=tbn:ANd9GcQQ7rFgkL0QZ5aWATxK6sDF6QxOWc2oRTkfSVU4jD_nizSEy_OhXA"/>
          <p:cNvPicPr>
            <a:picLocks noChangeAspect="1" noChangeArrowheads="1"/>
          </p:cNvPicPr>
          <p:nvPr/>
        </p:nvPicPr>
        <p:blipFill>
          <a:blip r:embed="rId4"/>
          <a:srcRect/>
          <a:stretch>
            <a:fillRect/>
          </a:stretch>
        </p:blipFill>
        <p:spPr bwMode="auto">
          <a:xfrm>
            <a:off x="323850" y="260350"/>
            <a:ext cx="8391554" cy="2811460"/>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fr-FR" altLang="fr-FR" dirty="0" smtClean="0">
                <a:solidFill>
                  <a:schemeClr val="tx1"/>
                </a:solidFill>
              </a:rPr>
              <a:t>LA CELLULE VEGETALE</a:t>
            </a:r>
          </a:p>
        </p:txBody>
      </p:sp>
      <p:sp>
        <p:nvSpPr>
          <p:cNvPr id="37891" name="Rectangle 3"/>
          <p:cNvSpPr>
            <a:spLocks noGrp="1" noChangeArrowheads="1"/>
          </p:cNvSpPr>
          <p:nvPr>
            <p:ph idx="1"/>
          </p:nvPr>
        </p:nvSpPr>
        <p:spPr>
          <a:xfrm>
            <a:off x="179388" y="1214422"/>
            <a:ext cx="8750330" cy="5429288"/>
          </a:xfrm>
        </p:spPr>
        <p:txBody>
          <a:bodyPr>
            <a:normAutofit/>
          </a:bodyPr>
          <a:lstStyle/>
          <a:p>
            <a:pPr eaLnBrk="1" hangingPunct="1">
              <a:lnSpc>
                <a:spcPct val="80000"/>
              </a:lnSpc>
              <a:buFont typeface="Wingdings" pitchFamily="2" charset="2"/>
              <a:buNone/>
            </a:pPr>
            <a:endParaRPr lang="fr-FR" altLang="fr-FR" sz="1200" b="1" dirty="0" smtClean="0"/>
          </a:p>
          <a:p>
            <a:pPr algn="ctr" eaLnBrk="1" hangingPunct="1">
              <a:lnSpc>
                <a:spcPct val="80000"/>
              </a:lnSpc>
              <a:buFont typeface="Wingdings" pitchFamily="2" charset="2"/>
              <a:buNone/>
            </a:pPr>
            <a:r>
              <a:rPr lang="fr-FR" altLang="fr-FR" sz="2000" b="1" dirty="0" smtClean="0">
                <a:latin typeface="Times New Roman" pitchFamily="18" charset="0"/>
                <a:cs typeface="Times New Roman" pitchFamily="18" charset="0"/>
              </a:rPr>
              <a:t>Autres constituants</a:t>
            </a:r>
            <a:r>
              <a:rPr lang="fr-FR" altLang="fr-FR" sz="2000" dirty="0" smtClean="0">
                <a:latin typeface="Times New Roman" pitchFamily="18" charset="0"/>
                <a:cs typeface="Times New Roman" pitchFamily="18" charset="0"/>
              </a:rPr>
              <a:t> </a:t>
            </a:r>
          </a:p>
          <a:p>
            <a:pPr eaLnBrk="1" hangingPunct="1">
              <a:lnSpc>
                <a:spcPct val="80000"/>
              </a:lnSpc>
              <a:buNone/>
            </a:pPr>
            <a:r>
              <a:rPr lang="fr-FR" altLang="fr-FR" sz="2000" dirty="0" smtClean="0">
                <a:latin typeface="Times New Roman" pitchFamily="18" charset="0"/>
                <a:cs typeface="Times New Roman" pitchFamily="18" charset="0"/>
              </a:rPr>
              <a:t>La paroi ne contient pas que des polysaccharides. Les autres constituants les plus importants sont :</a:t>
            </a:r>
          </a:p>
          <a:p>
            <a:pPr eaLnBrk="1" hangingPunct="1">
              <a:lnSpc>
                <a:spcPct val="80000"/>
              </a:lnSpc>
              <a:buNone/>
            </a:pPr>
            <a:r>
              <a:rPr lang="fr-FR" altLang="fr-FR" sz="2000" dirty="0" smtClean="0">
                <a:latin typeface="Times New Roman" pitchFamily="18" charset="0"/>
                <a:cs typeface="Times New Roman" pitchFamily="18" charset="0"/>
              </a:rPr>
              <a:t>l'eau : les constituants polysaccharidiques sont hydrophiles et la paroi contient un très fort pourcentage d'eau </a:t>
            </a:r>
          </a:p>
          <a:p>
            <a:pPr eaLnBrk="1" hangingPunct="1">
              <a:lnSpc>
                <a:spcPct val="80000"/>
              </a:lnSpc>
              <a:buNone/>
            </a:pPr>
            <a:r>
              <a:rPr lang="fr-FR" altLang="fr-FR" sz="2000" dirty="0" smtClean="0">
                <a:latin typeface="Times New Roman" pitchFamily="18" charset="0"/>
                <a:cs typeface="Times New Roman" pitchFamily="18" charset="0"/>
              </a:rPr>
              <a:t>les ions : on trouve de très nombreux ions dont deux jouent un rôle essentiel: </a:t>
            </a:r>
          </a:p>
          <a:p>
            <a:pPr lvl="1" eaLnBrk="1" hangingPunct="1">
              <a:lnSpc>
                <a:spcPct val="80000"/>
              </a:lnSpc>
            </a:pPr>
            <a:r>
              <a:rPr lang="fr-FR" altLang="fr-FR" sz="2000" dirty="0" smtClean="0">
                <a:latin typeface="Times New Roman" pitchFamily="18" charset="0"/>
                <a:cs typeface="Times New Roman" pitchFamily="18" charset="0"/>
              </a:rPr>
              <a:t>le calcium : qui joue un rôle important dans la gélification des pectines </a:t>
            </a:r>
          </a:p>
          <a:p>
            <a:pPr lvl="1" eaLnBrk="1" hangingPunct="1">
              <a:lnSpc>
                <a:spcPct val="80000"/>
              </a:lnSpc>
            </a:pPr>
            <a:r>
              <a:rPr lang="fr-FR" altLang="fr-FR" sz="2000" dirty="0" smtClean="0">
                <a:latin typeface="Times New Roman" pitchFamily="18" charset="0"/>
                <a:cs typeface="Times New Roman" pitchFamily="18" charset="0"/>
              </a:rPr>
              <a:t>les protons : le pH de la paroi est acide et ce pH joue un rôle important aussi bien dans l'expression de la croissance (intermédiaire de la réaction auxinique à court terme), que dans un antagonisme avec le calcium vis à vis de la gélification des pectines. </a:t>
            </a:r>
          </a:p>
          <a:p>
            <a:pPr eaLnBrk="1" hangingPunct="1">
              <a:lnSpc>
                <a:spcPct val="80000"/>
              </a:lnSpc>
              <a:buNone/>
            </a:pPr>
            <a:r>
              <a:rPr lang="fr-FR" altLang="fr-FR" sz="2000" dirty="0" smtClean="0">
                <a:latin typeface="Times New Roman" pitchFamily="18" charset="0"/>
                <a:cs typeface="Times New Roman" pitchFamily="18" charset="0"/>
              </a:rPr>
              <a:t>des enzymes très variés : </a:t>
            </a:r>
          </a:p>
          <a:p>
            <a:pPr lvl="1" eaLnBrk="1" hangingPunct="1">
              <a:lnSpc>
                <a:spcPct val="80000"/>
              </a:lnSpc>
            </a:pPr>
            <a:r>
              <a:rPr lang="fr-FR" altLang="fr-FR" sz="2000" dirty="0" smtClean="0">
                <a:latin typeface="Times New Roman" pitchFamily="18" charset="0"/>
                <a:cs typeface="Times New Roman" pitchFamily="18" charset="0"/>
              </a:rPr>
              <a:t>peroxydases </a:t>
            </a:r>
          </a:p>
          <a:p>
            <a:pPr lvl="1" eaLnBrk="1" hangingPunct="1">
              <a:lnSpc>
                <a:spcPct val="80000"/>
              </a:lnSpc>
            </a:pPr>
            <a:r>
              <a:rPr lang="fr-FR" altLang="fr-FR" sz="2000" dirty="0" err="1" smtClean="0">
                <a:latin typeface="Times New Roman" pitchFamily="18" charset="0"/>
                <a:cs typeface="Times New Roman" pitchFamily="18" charset="0"/>
              </a:rPr>
              <a:t>endo</a:t>
            </a:r>
            <a:r>
              <a:rPr lang="fr-FR" altLang="fr-FR" sz="2000" dirty="0" smtClean="0">
                <a:latin typeface="Times New Roman" pitchFamily="18" charset="0"/>
                <a:cs typeface="Times New Roman" pitchFamily="18" charset="0"/>
              </a:rPr>
              <a:t> </a:t>
            </a:r>
            <a:r>
              <a:rPr lang="fr-FR" altLang="fr-FR" sz="2000" dirty="0" err="1" smtClean="0">
                <a:latin typeface="Times New Roman" pitchFamily="18" charset="0"/>
                <a:cs typeface="Times New Roman" pitchFamily="18" charset="0"/>
              </a:rPr>
              <a:t>xyloglucane</a:t>
            </a:r>
            <a:r>
              <a:rPr lang="fr-FR" altLang="fr-FR" sz="2000" dirty="0" smtClean="0">
                <a:latin typeface="Times New Roman" pitchFamily="18" charset="0"/>
                <a:cs typeface="Times New Roman" pitchFamily="18" charset="0"/>
              </a:rPr>
              <a:t> transférases (EXT) </a:t>
            </a:r>
          </a:p>
          <a:p>
            <a:pPr lvl="1" eaLnBrk="1" hangingPunct="1">
              <a:lnSpc>
                <a:spcPct val="80000"/>
              </a:lnSpc>
            </a:pPr>
            <a:r>
              <a:rPr lang="fr-FR" altLang="fr-FR" sz="2000" dirty="0" smtClean="0">
                <a:latin typeface="Times New Roman" pitchFamily="18" charset="0"/>
                <a:cs typeface="Times New Roman" pitchFamily="18" charset="0"/>
              </a:rPr>
              <a:t>pectines </a:t>
            </a:r>
            <a:r>
              <a:rPr lang="fr-FR" altLang="fr-FR" sz="2000" dirty="0" err="1" smtClean="0">
                <a:latin typeface="Times New Roman" pitchFamily="18" charset="0"/>
                <a:cs typeface="Times New Roman" pitchFamily="18" charset="0"/>
              </a:rPr>
              <a:t>méthyl</a:t>
            </a:r>
            <a:r>
              <a:rPr lang="fr-FR" altLang="fr-FR" sz="2000" dirty="0" smtClean="0">
                <a:latin typeface="Times New Roman" pitchFamily="18" charset="0"/>
                <a:cs typeface="Times New Roman" pitchFamily="18" charset="0"/>
              </a:rPr>
              <a:t> estérases (PME) </a:t>
            </a:r>
          </a:p>
          <a:p>
            <a:pPr lvl="1" eaLnBrk="1" hangingPunct="1">
              <a:lnSpc>
                <a:spcPct val="80000"/>
              </a:lnSpc>
            </a:pPr>
            <a:r>
              <a:rPr lang="fr-FR" altLang="fr-FR" sz="2000" dirty="0" err="1" smtClean="0">
                <a:latin typeface="Times New Roman" pitchFamily="18" charset="0"/>
                <a:cs typeface="Times New Roman" pitchFamily="18" charset="0"/>
              </a:rPr>
              <a:t>pectinases</a:t>
            </a:r>
            <a:r>
              <a:rPr lang="fr-FR" altLang="fr-FR" sz="2000" dirty="0" smtClean="0">
                <a:latin typeface="Times New Roman" pitchFamily="18" charset="0"/>
                <a:cs typeface="Times New Roman" pitchFamily="18" charset="0"/>
              </a:rPr>
              <a:t> </a:t>
            </a:r>
          </a:p>
          <a:p>
            <a:pPr eaLnBrk="1" hangingPunct="1">
              <a:lnSpc>
                <a:spcPct val="80000"/>
              </a:lnSpc>
              <a:buNone/>
            </a:pPr>
            <a:r>
              <a:rPr lang="fr-FR" altLang="fr-FR" sz="2000" dirty="0" smtClean="0">
                <a:latin typeface="Times New Roman" pitchFamily="18" charset="0"/>
                <a:cs typeface="Times New Roman" pitchFamily="18" charset="0"/>
              </a:rPr>
              <a:t>des protéines de structure : la principale est l'HRGP (</a:t>
            </a:r>
            <a:r>
              <a:rPr lang="fr-FR" altLang="fr-FR" sz="2000" dirty="0" err="1" smtClean="0">
                <a:latin typeface="Times New Roman" pitchFamily="18" charset="0"/>
                <a:cs typeface="Times New Roman" pitchFamily="18" charset="0"/>
              </a:rPr>
              <a:t>Hydroxyprolin</a:t>
            </a:r>
            <a:r>
              <a:rPr lang="fr-FR" altLang="fr-FR" sz="2000" dirty="0" smtClean="0">
                <a:latin typeface="Times New Roman" pitchFamily="18" charset="0"/>
                <a:cs typeface="Times New Roman" pitchFamily="18" charset="0"/>
              </a:rPr>
              <a:t> </a:t>
            </a:r>
            <a:r>
              <a:rPr lang="fr-FR" altLang="fr-FR" sz="2000" dirty="0" err="1" smtClean="0">
                <a:latin typeface="Times New Roman" pitchFamily="18" charset="0"/>
                <a:cs typeface="Times New Roman" pitchFamily="18" charset="0"/>
              </a:rPr>
              <a:t>Rich</a:t>
            </a:r>
            <a:r>
              <a:rPr lang="fr-FR" altLang="fr-FR" sz="2000" dirty="0" smtClean="0">
                <a:latin typeface="Times New Roman" pitchFamily="18" charset="0"/>
                <a:cs typeface="Times New Roman" pitchFamily="18" charset="0"/>
              </a:rPr>
              <a:t> </a:t>
            </a:r>
            <a:r>
              <a:rPr lang="fr-FR" altLang="fr-FR" sz="2000" dirty="0" err="1" smtClean="0">
                <a:latin typeface="Times New Roman" pitchFamily="18" charset="0"/>
                <a:cs typeface="Times New Roman" pitchFamily="18" charset="0"/>
              </a:rPr>
              <a:t>Glyco</a:t>
            </a:r>
            <a:r>
              <a:rPr lang="fr-FR" altLang="fr-FR" sz="2000" dirty="0" smtClean="0">
                <a:latin typeface="Times New Roman" pitchFamily="18" charset="0"/>
                <a:cs typeface="Times New Roman" pitchFamily="18" charset="0"/>
              </a:rPr>
              <a:t> </a:t>
            </a:r>
            <a:r>
              <a:rPr lang="fr-FR" altLang="fr-FR" sz="2000" dirty="0" err="1" smtClean="0">
                <a:latin typeface="Times New Roman" pitchFamily="18" charset="0"/>
                <a:cs typeface="Times New Roman" pitchFamily="18" charset="0"/>
              </a:rPr>
              <a:t>Protein</a:t>
            </a:r>
            <a:r>
              <a:rPr lang="fr-FR" altLang="fr-FR" sz="2000" dirty="0" smtClean="0">
                <a:latin typeface="Times New Roman" pitchFamily="18" charset="0"/>
                <a:cs typeface="Times New Roman" pitchFamily="18" charset="0"/>
              </a:rPr>
              <a:t>) appelée à tort "</a:t>
            </a:r>
            <a:r>
              <a:rPr lang="fr-FR" altLang="fr-FR" sz="2000" dirty="0" err="1" smtClean="0">
                <a:latin typeface="Times New Roman" pitchFamily="18" charset="0"/>
                <a:cs typeface="Times New Roman" pitchFamily="18" charset="0"/>
              </a:rPr>
              <a:t>extensine</a:t>
            </a:r>
            <a:r>
              <a:rPr lang="fr-FR" altLang="fr-FR" sz="2000" dirty="0" smtClean="0">
                <a:latin typeface="Times New Roman" pitchFamily="18" charset="0"/>
                <a:cs typeface="Times New Roman" pitchFamily="18" charset="0"/>
              </a:rPr>
              <a:t>" lors de sa découverte</a:t>
            </a:r>
          </a:p>
          <a:p>
            <a:pPr eaLnBrk="1" hangingPunct="1">
              <a:lnSpc>
                <a:spcPct val="80000"/>
              </a:lnSpc>
            </a:pPr>
            <a:endParaRPr lang="fr-FR" altLang="fr-FR" sz="1600" dirty="0" smtClean="0">
              <a:latin typeface="Times New Roman" pitchFamily="18" charset="0"/>
              <a:cs typeface="Times New Roman" pitchFamily="18" charset="0"/>
            </a:endParaRPr>
          </a:p>
        </p:txBody>
      </p:sp>
    </p:spTree>
  </p:cSld>
  <p:clrMapOvr>
    <a:masterClrMapping/>
  </p:clrMapOvr>
  <p:transition spd="med">
    <p:split orient="ver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fr-FR" altLang="fr-FR" dirty="0" smtClean="0">
                <a:solidFill>
                  <a:schemeClr val="bg1"/>
                </a:solidFill>
              </a:rPr>
              <a:t>LA CELLULE VEGETALE</a:t>
            </a:r>
          </a:p>
        </p:txBody>
      </p:sp>
      <p:sp>
        <p:nvSpPr>
          <p:cNvPr id="38915" name="Rectangle 3"/>
          <p:cNvSpPr>
            <a:spLocks noGrp="1" noChangeArrowheads="1"/>
          </p:cNvSpPr>
          <p:nvPr>
            <p:ph idx="1"/>
          </p:nvPr>
        </p:nvSpPr>
        <p:spPr/>
        <p:txBody>
          <a:bodyPr/>
          <a:lstStyle/>
          <a:p>
            <a:pPr eaLnBrk="1" hangingPunct="1">
              <a:lnSpc>
                <a:spcPct val="90000"/>
              </a:lnSpc>
              <a:buNone/>
            </a:pPr>
            <a:r>
              <a:rPr lang="fr-FR" altLang="fr-FR" sz="3200" dirty="0" smtClean="0">
                <a:latin typeface="Times New Roman" pitchFamily="18" charset="0"/>
                <a:cs typeface="Times New Roman" pitchFamily="18" charset="0"/>
              </a:rPr>
              <a:t>Les vacuoles: les cellules végétales                                          sont caractérisées par de grandes vacuoles centrales. </a:t>
            </a:r>
          </a:p>
          <a:p>
            <a:pPr eaLnBrk="1" hangingPunct="1">
              <a:lnSpc>
                <a:spcPct val="90000"/>
              </a:lnSpc>
              <a:buNone/>
            </a:pPr>
            <a:r>
              <a:rPr lang="fr-FR" altLang="fr-FR" sz="3200" dirty="0" smtClean="0">
                <a:latin typeface="Times New Roman" pitchFamily="18" charset="0"/>
                <a:cs typeface="Times New Roman" pitchFamily="18" charset="0"/>
              </a:rPr>
              <a:t>Plus de 40% du volume cellulaire total</a:t>
            </a:r>
          </a:p>
          <a:p>
            <a:pPr eaLnBrk="1" hangingPunct="1">
              <a:lnSpc>
                <a:spcPct val="90000"/>
              </a:lnSpc>
              <a:buNone/>
            </a:pPr>
            <a:r>
              <a:rPr lang="fr-FR" altLang="fr-FR" sz="3200" dirty="0" smtClean="0">
                <a:latin typeface="Times New Roman" pitchFamily="18" charset="0"/>
                <a:cs typeface="Times New Roman" pitchFamily="18" charset="0"/>
              </a:rPr>
              <a:t> Elles  finissent par repousser tout le contenu cellulaire contre la paroi</a:t>
            </a:r>
          </a:p>
          <a:p>
            <a:pPr eaLnBrk="1" hangingPunct="1">
              <a:lnSpc>
                <a:spcPct val="90000"/>
              </a:lnSpc>
              <a:buNone/>
            </a:pPr>
            <a:r>
              <a:rPr lang="fr-FR" altLang="fr-FR" sz="3200" dirty="0" smtClean="0">
                <a:latin typeface="Times New Roman" pitchFamily="18" charset="0"/>
                <a:cs typeface="Times New Roman" pitchFamily="18" charset="0"/>
              </a:rPr>
              <a:t> chaque vacuole est entourée d’une membrane ou </a:t>
            </a:r>
            <a:r>
              <a:rPr lang="fr-FR" altLang="fr-FR" sz="3200" dirty="0" err="1" smtClean="0">
                <a:latin typeface="Times New Roman" pitchFamily="18" charset="0"/>
                <a:cs typeface="Times New Roman" pitchFamily="18" charset="0"/>
              </a:rPr>
              <a:t>Tonoplaste</a:t>
            </a:r>
            <a:endParaRPr lang="fr-FR" altLang="fr-FR" sz="3200" dirty="0" smtClean="0">
              <a:latin typeface="Times New Roman" pitchFamily="18" charset="0"/>
              <a:cs typeface="Times New Roman" pitchFamily="18" charset="0"/>
            </a:endParaRPr>
          </a:p>
          <a:p>
            <a:pPr eaLnBrk="1" hangingPunct="1">
              <a:lnSpc>
                <a:spcPct val="90000"/>
              </a:lnSpc>
            </a:pPr>
            <a:endParaRPr lang="fr-FR" altLang="fr-FR" dirty="0" smtClean="0">
              <a:latin typeface="Times New Roman" pitchFamily="18" charset="0"/>
              <a:cs typeface="Times New Roman" pitchFamily="18" charset="0"/>
            </a:endParaRPr>
          </a:p>
        </p:txBody>
      </p:sp>
    </p:spTree>
  </p:cSld>
  <p:clrMapOvr>
    <a:masterClrMapping/>
  </p:clrMapOvr>
  <p:transition spd="med">
    <p:split orient="ver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p:txBody>
          <a:bodyPr>
            <a:normAutofit fontScale="90000"/>
          </a:bodyPr>
          <a:lstStyle/>
          <a:p>
            <a:pPr eaLnBrk="1" hangingPunct="1"/>
            <a:r>
              <a:rPr lang="fr-FR" b="1" dirty="0" smtClean="0">
                <a:solidFill>
                  <a:schemeClr val="bg1"/>
                </a:solidFill>
              </a:rPr>
              <a:t>Proverbe du Jour: 08/03/2020</a:t>
            </a:r>
          </a:p>
        </p:txBody>
      </p:sp>
      <p:sp>
        <p:nvSpPr>
          <p:cNvPr id="45059" name="Espace réservé du contenu 2"/>
          <p:cNvSpPr>
            <a:spLocks noGrp="1"/>
          </p:cNvSpPr>
          <p:nvPr>
            <p:ph idx="1"/>
          </p:nvPr>
        </p:nvSpPr>
        <p:spPr/>
        <p:txBody>
          <a:bodyPr/>
          <a:lstStyle/>
          <a:p>
            <a:pPr algn="just" eaLnBrk="1" hangingPunct="1">
              <a:buNone/>
            </a:pPr>
            <a:r>
              <a:rPr lang="fr-FR" dirty="0" smtClean="0">
                <a:solidFill>
                  <a:schemeClr val="bg1"/>
                </a:solidFill>
              </a:rPr>
              <a:t>"</a:t>
            </a:r>
            <a:r>
              <a:rPr lang="fr-FR" sz="5400" dirty="0" smtClean="0">
                <a:solidFill>
                  <a:schemeClr val="bg1"/>
                </a:solidFill>
              </a:rPr>
              <a:t>Qui veut faire quelque chose trouve un moyen -Qui ne veut rien faire trouve une excuse."</a:t>
            </a:r>
          </a:p>
          <a:p>
            <a:pPr eaLnBrk="1" hangingPunct="1"/>
            <a:endParaRPr lang="fr-FR" dirty="0" smtClean="0">
              <a:solidFill>
                <a:schemeClr val="bg1"/>
              </a:solidFill>
            </a:endParaRPr>
          </a:p>
        </p:txBody>
      </p:sp>
    </p:spTree>
  </p:cSld>
  <p:clrMapOvr>
    <a:masterClrMapping/>
  </p:clrMapOvr>
  <p:transition spd="med">
    <p:split orient="ver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457200" y="381000"/>
            <a:ext cx="8229600" cy="815975"/>
          </a:xfrm>
        </p:spPr>
        <p:txBody>
          <a:bodyPr/>
          <a:lstStyle/>
          <a:p>
            <a:pPr eaLnBrk="1" hangingPunct="1"/>
            <a:r>
              <a:rPr lang="fr-FR" altLang="fr-FR" dirty="0" smtClean="0">
                <a:solidFill>
                  <a:schemeClr val="bg1"/>
                </a:solidFill>
              </a:rPr>
              <a:t>Les tissus </a:t>
            </a:r>
          </a:p>
        </p:txBody>
      </p:sp>
      <p:sp>
        <p:nvSpPr>
          <p:cNvPr id="39939" name="Espace réservé du contenu 2"/>
          <p:cNvSpPr>
            <a:spLocks noGrp="1"/>
          </p:cNvSpPr>
          <p:nvPr>
            <p:ph idx="1"/>
          </p:nvPr>
        </p:nvSpPr>
        <p:spPr>
          <a:xfrm>
            <a:off x="539750" y="1412875"/>
            <a:ext cx="8229600" cy="4691063"/>
          </a:xfrm>
        </p:spPr>
        <p:txBody>
          <a:bodyPr/>
          <a:lstStyle/>
          <a:p>
            <a:pPr algn="just" eaLnBrk="1" hangingPunct="1">
              <a:buNone/>
            </a:pPr>
            <a:r>
              <a:rPr lang="fr-FR" altLang="fr-FR" sz="3600" b="1" dirty="0" smtClean="0">
                <a:solidFill>
                  <a:schemeClr val="bg1"/>
                </a:solidFill>
              </a:rPr>
              <a:t>Chez la plupart des végétaux, les différentes fonctions vitales sont assurées par des organes différents, formés de tissus spécialisés. </a:t>
            </a:r>
          </a:p>
          <a:p>
            <a:pPr algn="just" eaLnBrk="1" hangingPunct="1">
              <a:buNone/>
            </a:pPr>
            <a:r>
              <a:rPr lang="fr-FR" altLang="fr-FR" sz="3600" b="1" dirty="0" smtClean="0">
                <a:solidFill>
                  <a:schemeClr val="bg1"/>
                </a:solidFill>
              </a:rPr>
              <a:t>Un tissu est un groupement de cellules de même origine, assurant les mêmes fonctions.</a:t>
            </a:r>
          </a:p>
          <a:p>
            <a:pPr algn="just" eaLnBrk="1" hangingPunct="1"/>
            <a:endParaRPr lang="fr-FR" altLang="fr-FR" sz="3600" dirty="0" smtClean="0"/>
          </a:p>
        </p:txBody>
      </p:sp>
    </p:spTree>
  </p:cSld>
  <p:clrMapOvr>
    <a:masterClrMapping/>
  </p:clrMapOvr>
  <p:transition spd="med">
    <p:split orient="ver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457200" y="381000"/>
            <a:ext cx="8229600" cy="887413"/>
          </a:xfrm>
        </p:spPr>
        <p:txBody>
          <a:bodyPr/>
          <a:lstStyle/>
          <a:p>
            <a:pPr eaLnBrk="1" hangingPunct="1"/>
            <a:r>
              <a:rPr lang="fr-FR" altLang="fr-FR" dirty="0" smtClean="0">
                <a:solidFill>
                  <a:schemeClr val="bg1"/>
                </a:solidFill>
              </a:rPr>
              <a:t>Les tissus</a:t>
            </a:r>
          </a:p>
        </p:txBody>
      </p:sp>
      <p:sp>
        <p:nvSpPr>
          <p:cNvPr id="40963" name="Espace réservé du contenu 2"/>
          <p:cNvSpPr>
            <a:spLocks noGrp="1"/>
          </p:cNvSpPr>
          <p:nvPr>
            <p:ph idx="1"/>
          </p:nvPr>
        </p:nvSpPr>
        <p:spPr>
          <a:xfrm>
            <a:off x="457200" y="1341438"/>
            <a:ext cx="8229600" cy="4754562"/>
          </a:xfrm>
        </p:spPr>
        <p:txBody>
          <a:bodyPr/>
          <a:lstStyle/>
          <a:p>
            <a:pPr algn="just" eaLnBrk="1" hangingPunct="1">
              <a:buNone/>
            </a:pPr>
            <a:r>
              <a:rPr lang="fr-FR" altLang="fr-FR" sz="3200" dirty="0" smtClean="0">
                <a:solidFill>
                  <a:schemeClr val="bg1"/>
                </a:solidFill>
                <a:latin typeface="Times New Roman" pitchFamily="18" charset="0"/>
                <a:cs typeface="Times New Roman" pitchFamily="18" charset="0"/>
              </a:rPr>
              <a:t>Les tissus se forment à partir des méristèmes, massifs organisés de jeunes cellules indifférenciées qui sont le siège de divisions orientées actives.</a:t>
            </a:r>
          </a:p>
          <a:p>
            <a:pPr algn="just" eaLnBrk="1" hangingPunct="1">
              <a:buNone/>
            </a:pPr>
            <a:r>
              <a:rPr lang="fr-FR" altLang="fr-FR" sz="3200" dirty="0" smtClean="0">
                <a:solidFill>
                  <a:schemeClr val="bg1"/>
                </a:solidFill>
                <a:latin typeface="Times New Roman" pitchFamily="18" charset="0"/>
                <a:cs typeface="Times New Roman" pitchFamily="18" charset="0"/>
              </a:rPr>
              <a:t> Ces méristèmes peuvent être fonctionnels peu de temps (plantes annuelles), ou pendant de nombreuses années.</a:t>
            </a:r>
          </a:p>
          <a:p>
            <a:pPr algn="just" eaLnBrk="1" hangingPunct="1">
              <a:buNone/>
            </a:pPr>
            <a:r>
              <a:rPr lang="fr-FR" altLang="fr-FR" sz="3200" dirty="0" smtClean="0">
                <a:solidFill>
                  <a:schemeClr val="bg1"/>
                </a:solidFill>
                <a:latin typeface="Times New Roman" pitchFamily="18" charset="0"/>
                <a:cs typeface="Times New Roman" pitchFamily="18" charset="0"/>
              </a:rPr>
              <a:t>Structure primaire ou secondaire</a:t>
            </a:r>
            <a:br>
              <a:rPr lang="fr-FR" altLang="fr-FR" sz="3200" dirty="0" smtClean="0">
                <a:solidFill>
                  <a:schemeClr val="bg1"/>
                </a:solidFill>
                <a:latin typeface="Times New Roman" pitchFamily="18" charset="0"/>
                <a:cs typeface="Times New Roman" pitchFamily="18" charset="0"/>
              </a:rPr>
            </a:br>
            <a:endParaRPr lang="fr-FR" altLang="fr-FR" sz="3200" dirty="0" smtClean="0">
              <a:solidFill>
                <a:schemeClr val="bg1"/>
              </a:solidFill>
              <a:latin typeface="Times New Roman" pitchFamily="18" charset="0"/>
              <a:cs typeface="Times New Roman" pitchFamily="18" charset="0"/>
            </a:endParaRPr>
          </a:p>
        </p:txBody>
      </p:sp>
    </p:spTree>
  </p:cSld>
  <p:clrMapOvr>
    <a:masterClrMapping/>
  </p:clrMapOvr>
  <p:transition spd="med">
    <p:split orient="vert"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81000"/>
            <a:ext cx="8229600" cy="527050"/>
          </a:xfrm>
        </p:spPr>
        <p:txBody>
          <a:bodyPr rtlCol="0">
            <a:normAutofit fontScale="90000"/>
          </a:bodyPr>
          <a:lstStyle/>
          <a:p>
            <a:pPr eaLnBrk="1" fontAlgn="auto" hangingPunct="1">
              <a:spcAft>
                <a:spcPts val="0"/>
              </a:spcAft>
              <a:defRPr/>
            </a:pPr>
            <a:r>
              <a:rPr lang="fr-FR" dirty="0" smtClean="0">
                <a:solidFill>
                  <a:schemeClr val="bg1"/>
                </a:solidFill>
              </a:rPr>
              <a:t>Les tissus</a:t>
            </a:r>
            <a:endParaRPr lang="fr-FR" dirty="0">
              <a:solidFill>
                <a:schemeClr val="bg1"/>
              </a:solidFill>
            </a:endParaRPr>
          </a:p>
        </p:txBody>
      </p:sp>
      <p:sp>
        <p:nvSpPr>
          <p:cNvPr id="50179" name="Espace réservé du contenu 2"/>
          <p:cNvSpPr>
            <a:spLocks noGrp="1"/>
          </p:cNvSpPr>
          <p:nvPr>
            <p:ph idx="1"/>
          </p:nvPr>
        </p:nvSpPr>
        <p:spPr>
          <a:xfrm>
            <a:off x="142875" y="1357313"/>
            <a:ext cx="8858250" cy="5072062"/>
          </a:xfrm>
        </p:spPr>
        <p:txBody>
          <a:bodyPr rtlCol="0">
            <a:normAutofit lnSpcReduction="10000"/>
          </a:bodyPr>
          <a:lstStyle/>
          <a:p>
            <a:pPr marL="274320" indent="-274320" algn="just" eaLnBrk="1" fontAlgn="auto" hangingPunct="1">
              <a:spcAft>
                <a:spcPts val="0"/>
              </a:spcAft>
              <a:buClr>
                <a:schemeClr val="accent3"/>
              </a:buClr>
              <a:buFont typeface="Wingdings 2"/>
              <a:buChar char=""/>
              <a:defRPr/>
            </a:pPr>
            <a:r>
              <a:rPr lang="fr-FR" sz="3200" dirty="0" smtClean="0">
                <a:solidFill>
                  <a:schemeClr val="bg1"/>
                </a:solidFill>
                <a:latin typeface="Times New Roman" pitchFamily="18" charset="0"/>
                <a:cs typeface="Times New Roman" pitchFamily="18" charset="0"/>
              </a:rPr>
              <a:t>On distingue deux types de méristèmes: </a:t>
            </a:r>
            <a:br>
              <a:rPr lang="fr-FR" sz="3200" dirty="0" smtClean="0">
                <a:solidFill>
                  <a:schemeClr val="bg1"/>
                </a:solidFill>
                <a:latin typeface="Times New Roman" pitchFamily="18" charset="0"/>
                <a:cs typeface="Times New Roman" pitchFamily="18" charset="0"/>
              </a:rPr>
            </a:br>
            <a:r>
              <a:rPr lang="fr-FR" sz="3200" dirty="0" smtClean="0">
                <a:solidFill>
                  <a:schemeClr val="bg1"/>
                </a:solidFill>
                <a:latin typeface="Times New Roman" pitchFamily="18" charset="0"/>
                <a:cs typeface="Times New Roman" pitchFamily="18" charset="0"/>
              </a:rPr>
              <a:t>- les </a:t>
            </a:r>
            <a:r>
              <a:rPr lang="fr-FR" sz="3200" u="sng" dirty="0" smtClean="0">
                <a:solidFill>
                  <a:schemeClr val="bg1"/>
                </a:solidFill>
                <a:latin typeface="Times New Roman" pitchFamily="18" charset="0"/>
                <a:cs typeface="Times New Roman" pitchFamily="18" charset="0"/>
              </a:rPr>
              <a:t>méristèmes primaires</a:t>
            </a:r>
            <a:r>
              <a:rPr lang="fr-FR" sz="3200" dirty="0" smtClean="0">
                <a:solidFill>
                  <a:schemeClr val="bg1"/>
                </a:solidFill>
                <a:latin typeface="Times New Roman" pitchFamily="18" charset="0"/>
                <a:cs typeface="Times New Roman" pitchFamily="18" charset="0"/>
              </a:rPr>
              <a:t>, d'origine embryonnaire, situés à l'apex des tiges (méristèmes caulinaires) et des racines (méristèmes racinaires), et à la base des feuilles. Ils forment les tissus primaires qui constituent la structure primaire.</a:t>
            </a:r>
            <a:br>
              <a:rPr lang="fr-FR" sz="3200" dirty="0" smtClean="0">
                <a:solidFill>
                  <a:schemeClr val="bg1"/>
                </a:solidFill>
                <a:latin typeface="Times New Roman" pitchFamily="18" charset="0"/>
                <a:cs typeface="Times New Roman" pitchFamily="18" charset="0"/>
              </a:rPr>
            </a:br>
            <a:r>
              <a:rPr lang="fr-FR" sz="3200" dirty="0" smtClean="0">
                <a:solidFill>
                  <a:schemeClr val="bg1"/>
                </a:solidFill>
                <a:latin typeface="Times New Roman" pitchFamily="18" charset="0"/>
                <a:cs typeface="Times New Roman" pitchFamily="18" charset="0"/>
              </a:rPr>
              <a:t>- les </a:t>
            </a:r>
            <a:r>
              <a:rPr lang="fr-FR" sz="3200" u="sng" dirty="0" smtClean="0">
                <a:solidFill>
                  <a:schemeClr val="bg1"/>
                </a:solidFill>
                <a:latin typeface="Times New Roman" pitchFamily="18" charset="0"/>
                <a:cs typeface="Times New Roman" pitchFamily="18" charset="0"/>
              </a:rPr>
              <a:t>méristèmes secondaires</a:t>
            </a:r>
            <a:r>
              <a:rPr lang="fr-FR" sz="3200" dirty="0" smtClean="0">
                <a:solidFill>
                  <a:schemeClr val="bg1"/>
                </a:solidFill>
                <a:latin typeface="Times New Roman" pitchFamily="18" charset="0"/>
                <a:cs typeface="Times New Roman" pitchFamily="18" charset="0"/>
              </a:rPr>
              <a:t>, cambium , apparaissent après les méristèmes primaires. Ils assurent la croissance en épaisseur et donnent les tissus secondaires qui constituent la structure secondaire</a:t>
            </a:r>
            <a:r>
              <a:rPr lang="fr-FR" sz="3200" dirty="0" smtClean="0">
                <a:solidFill>
                  <a:schemeClr val="bg1"/>
                </a:solidFill>
              </a:rPr>
              <a:t>. </a:t>
            </a:r>
          </a:p>
          <a:p>
            <a:pPr marL="274320" indent="-274320" eaLnBrk="1" fontAlgn="auto" hangingPunct="1">
              <a:spcAft>
                <a:spcPts val="0"/>
              </a:spcAft>
              <a:buClr>
                <a:schemeClr val="accent3"/>
              </a:buClr>
              <a:buFont typeface="Wingdings 2"/>
              <a:buChar char=""/>
              <a:defRPr/>
            </a:pPr>
            <a:endParaRPr lang="fr-FR" sz="2800" dirty="0" smtClean="0"/>
          </a:p>
        </p:txBody>
      </p:sp>
    </p:spTree>
  </p:cSld>
  <p:clrMapOvr>
    <a:masterClrMapping/>
  </p:clrMapOvr>
  <p:transition spd="med">
    <p:split orient="ver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a:xfrm>
            <a:off x="571500" y="274638"/>
            <a:ext cx="7215188" cy="725487"/>
          </a:xfrm>
        </p:spPr>
        <p:txBody>
          <a:bodyPr>
            <a:normAutofit fontScale="90000"/>
          </a:bodyPr>
          <a:lstStyle/>
          <a:p>
            <a:pPr eaLnBrk="1" hangingPunct="1"/>
            <a:r>
              <a:rPr lang="fr-FR" altLang="fr-FR" sz="5400" b="1" dirty="0" smtClean="0">
                <a:solidFill>
                  <a:schemeClr val="bg1"/>
                </a:solidFill>
              </a:rPr>
              <a:t>Les méristèmes </a:t>
            </a:r>
          </a:p>
        </p:txBody>
      </p:sp>
      <p:pic>
        <p:nvPicPr>
          <p:cNvPr id="43011" name="Picture 3" descr="meristeme_fr"/>
          <p:cNvPicPr>
            <a:picLocks noGrp="1" noChangeAspect="1" noChangeArrowheads="1"/>
          </p:cNvPicPr>
          <p:nvPr>
            <p:ph idx="1"/>
          </p:nvPr>
        </p:nvPicPr>
        <p:blipFill>
          <a:blip r:embed="rId2"/>
          <a:srcRect/>
          <a:stretch>
            <a:fillRect/>
          </a:stretch>
        </p:blipFill>
        <p:spPr>
          <a:xfrm>
            <a:off x="642910" y="1071546"/>
            <a:ext cx="8001056" cy="5643634"/>
          </a:xfrm>
          <a:noFill/>
          <a:ln w="19050">
            <a:solidFill>
              <a:schemeClr val="tx1"/>
            </a:solidFill>
          </a:ln>
        </p:spPr>
      </p:pic>
    </p:spTree>
  </p:cSld>
  <p:clrMapOvr>
    <a:masterClrMapping/>
  </p:clrMapOvr>
  <p:transition spd="med">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1625" y="285750"/>
            <a:ext cx="8534400" cy="701675"/>
          </a:xfrm>
          <a:extLst>
            <a:ext uri="{909E8E84-426E-40DD-AFC4-6F175D3DCCD1}"/>
            <a:ext uri="{91240B29-F687-4F45-9708-019B960494DF}"/>
          </a:extLst>
        </p:spPr>
        <p:txBody>
          <a:bodyPr rtlCol="0">
            <a:normAutofit/>
          </a:bodyPr>
          <a:lstStyle/>
          <a:p>
            <a:pPr eaLnBrk="1" fontAlgn="auto" hangingPunct="1">
              <a:spcAft>
                <a:spcPts val="0"/>
              </a:spcAft>
              <a:defRPr/>
            </a:pPr>
            <a:r>
              <a:rPr lang="fr-FR" sz="4000" dirty="0" smtClean="0">
                <a:solidFill>
                  <a:schemeClr val="bg1"/>
                </a:solidFill>
              </a:rPr>
              <a:t>Programme </a:t>
            </a:r>
          </a:p>
        </p:txBody>
      </p:sp>
      <p:sp>
        <p:nvSpPr>
          <p:cNvPr id="11267" name="Rectangle 3"/>
          <p:cNvSpPr>
            <a:spLocks noGrp="1" noChangeArrowheads="1"/>
          </p:cNvSpPr>
          <p:nvPr>
            <p:ph type="body" idx="4294967295"/>
          </p:nvPr>
        </p:nvSpPr>
        <p:spPr>
          <a:xfrm>
            <a:off x="0" y="1071563"/>
            <a:ext cx="8858250" cy="5286375"/>
          </a:xfrm>
        </p:spPr>
        <p:txBody>
          <a:bodyPr/>
          <a:lstStyle/>
          <a:p>
            <a:pPr eaLnBrk="1" hangingPunct="1"/>
            <a:r>
              <a:rPr lang="fr-FR" sz="2000" b="1" dirty="0" smtClean="0">
                <a:solidFill>
                  <a:schemeClr val="bg1"/>
                </a:solidFill>
              </a:rPr>
              <a:t>3.    Anatomie des végétaux supérieurs</a:t>
            </a:r>
            <a:endParaRPr lang="fr-FR" sz="2000" dirty="0" smtClean="0">
              <a:solidFill>
                <a:schemeClr val="bg1"/>
              </a:solidFill>
            </a:endParaRPr>
          </a:p>
          <a:p>
            <a:pPr eaLnBrk="1" hangingPunct="1"/>
            <a:r>
              <a:rPr lang="fr-FR" sz="2000" b="1" dirty="0" smtClean="0">
                <a:solidFill>
                  <a:schemeClr val="bg1"/>
                </a:solidFill>
              </a:rPr>
              <a:t>   </a:t>
            </a:r>
            <a:r>
              <a:rPr lang="fr-FR" sz="2000" dirty="0" smtClean="0">
                <a:solidFill>
                  <a:schemeClr val="bg1"/>
                </a:solidFill>
              </a:rPr>
              <a:t>3.1.   Etude de la racine</a:t>
            </a:r>
          </a:p>
          <a:p>
            <a:pPr eaLnBrk="1" hangingPunct="1"/>
            <a:r>
              <a:rPr lang="fr-FR" sz="2000" b="1" dirty="0" smtClean="0">
                <a:solidFill>
                  <a:schemeClr val="bg1"/>
                </a:solidFill>
              </a:rPr>
              <a:t>   </a:t>
            </a:r>
            <a:r>
              <a:rPr lang="fr-FR" sz="2000" dirty="0" smtClean="0">
                <a:solidFill>
                  <a:schemeClr val="bg1"/>
                </a:solidFill>
              </a:rPr>
              <a:t>3.2.   Etude de la tige</a:t>
            </a:r>
          </a:p>
          <a:p>
            <a:pPr eaLnBrk="1" hangingPunct="1"/>
            <a:r>
              <a:rPr lang="fr-FR" sz="2000" b="1" dirty="0" smtClean="0">
                <a:solidFill>
                  <a:schemeClr val="bg1"/>
                </a:solidFill>
              </a:rPr>
              <a:t>   </a:t>
            </a:r>
            <a:r>
              <a:rPr lang="fr-FR" sz="2000" dirty="0" smtClean="0">
                <a:solidFill>
                  <a:schemeClr val="bg1"/>
                </a:solidFill>
              </a:rPr>
              <a:t>3.3.   Etude de la feuille</a:t>
            </a:r>
          </a:p>
          <a:p>
            <a:pPr eaLnBrk="1" hangingPunct="1"/>
            <a:r>
              <a:rPr lang="fr-FR" sz="2000" b="1" dirty="0" smtClean="0">
                <a:solidFill>
                  <a:schemeClr val="bg1"/>
                </a:solidFill>
              </a:rPr>
              <a:t>   </a:t>
            </a:r>
            <a:r>
              <a:rPr lang="fr-FR" sz="2000" dirty="0" smtClean="0">
                <a:solidFill>
                  <a:schemeClr val="bg1"/>
                </a:solidFill>
              </a:rPr>
              <a:t>3.4.   Anatomie comparée entre mono et dicotylédones</a:t>
            </a:r>
          </a:p>
          <a:p>
            <a:pPr eaLnBrk="1" hangingPunct="1"/>
            <a:r>
              <a:rPr lang="fr-FR" sz="2000" b="1" dirty="0" smtClean="0">
                <a:solidFill>
                  <a:schemeClr val="bg1"/>
                </a:solidFill>
              </a:rPr>
              <a:t> 4.    Morphologie des végétaux supérieurs et adaptation</a:t>
            </a:r>
            <a:endParaRPr lang="fr-FR" sz="2000" dirty="0" smtClean="0">
              <a:solidFill>
                <a:schemeClr val="bg1"/>
              </a:solidFill>
            </a:endParaRPr>
          </a:p>
          <a:p>
            <a:pPr eaLnBrk="1" hangingPunct="1"/>
            <a:r>
              <a:rPr lang="fr-FR" sz="2000" b="1" dirty="0" smtClean="0">
                <a:solidFill>
                  <a:schemeClr val="bg1"/>
                </a:solidFill>
              </a:rPr>
              <a:t>   </a:t>
            </a:r>
            <a:r>
              <a:rPr lang="fr-FR" sz="2000" dirty="0" smtClean="0">
                <a:solidFill>
                  <a:schemeClr val="bg1"/>
                </a:solidFill>
              </a:rPr>
              <a:t>4.1.   Racines,    4.2.   Feuilles,    4.3.   Tiges,    4.4.   Fleurs</a:t>
            </a:r>
          </a:p>
          <a:p>
            <a:pPr eaLnBrk="1" hangingPunct="1"/>
            <a:r>
              <a:rPr lang="fr-FR" sz="2000" dirty="0" smtClean="0">
                <a:solidFill>
                  <a:schemeClr val="bg1"/>
                </a:solidFill>
              </a:rPr>
              <a:t>   4.5.   Graines,    4.6.   Fruits</a:t>
            </a:r>
          </a:p>
          <a:p>
            <a:pPr eaLnBrk="1" hangingPunct="1"/>
            <a:r>
              <a:rPr lang="fr-FR" sz="2000" dirty="0" smtClean="0">
                <a:solidFill>
                  <a:schemeClr val="bg1"/>
                </a:solidFill>
              </a:rPr>
              <a:t> </a:t>
            </a:r>
            <a:r>
              <a:rPr lang="fr-FR" sz="2000" b="1" dirty="0" smtClean="0">
                <a:solidFill>
                  <a:schemeClr val="bg1"/>
                </a:solidFill>
              </a:rPr>
              <a:t>5. Gamétogénèse</a:t>
            </a:r>
            <a:endParaRPr lang="fr-FR" sz="2000" dirty="0" smtClean="0">
              <a:solidFill>
                <a:schemeClr val="bg1"/>
              </a:solidFill>
            </a:endParaRPr>
          </a:p>
          <a:p>
            <a:pPr eaLnBrk="1" hangingPunct="1"/>
            <a:r>
              <a:rPr lang="fr-FR" sz="2000" b="1" dirty="0" smtClean="0">
                <a:solidFill>
                  <a:schemeClr val="bg1"/>
                </a:solidFill>
              </a:rPr>
              <a:t>   </a:t>
            </a:r>
            <a:r>
              <a:rPr lang="fr-FR" sz="2000" dirty="0" smtClean="0">
                <a:solidFill>
                  <a:schemeClr val="bg1"/>
                </a:solidFill>
              </a:rPr>
              <a:t>5.1.   Grain de pollen</a:t>
            </a:r>
          </a:p>
          <a:p>
            <a:pPr eaLnBrk="1" hangingPunct="1"/>
            <a:r>
              <a:rPr lang="fr-FR" sz="2000" dirty="0" smtClean="0">
                <a:solidFill>
                  <a:schemeClr val="bg1"/>
                </a:solidFill>
              </a:rPr>
              <a:t>   5.2.   Ovule et sac embryonnaire</a:t>
            </a:r>
          </a:p>
          <a:p>
            <a:pPr eaLnBrk="1" hangingPunct="1"/>
            <a:r>
              <a:rPr lang="fr-FR" sz="2000" dirty="0" smtClean="0">
                <a:solidFill>
                  <a:schemeClr val="bg1"/>
                </a:solidFill>
              </a:rPr>
              <a:t> </a:t>
            </a:r>
            <a:r>
              <a:rPr lang="fr-FR" sz="2000" b="1" dirty="0" smtClean="0">
                <a:solidFill>
                  <a:schemeClr val="bg1"/>
                </a:solidFill>
              </a:rPr>
              <a:t>6.  Fécondation</a:t>
            </a:r>
            <a:endParaRPr lang="fr-FR" sz="2000" dirty="0" smtClean="0">
              <a:solidFill>
                <a:schemeClr val="bg1"/>
              </a:solidFill>
            </a:endParaRPr>
          </a:p>
          <a:p>
            <a:pPr eaLnBrk="1" hangingPunct="1"/>
            <a:r>
              <a:rPr lang="fr-FR" sz="2000" b="1" dirty="0" smtClean="0">
                <a:solidFill>
                  <a:schemeClr val="bg1"/>
                </a:solidFill>
              </a:rPr>
              <a:t>   </a:t>
            </a:r>
            <a:r>
              <a:rPr lang="fr-FR" sz="2000" dirty="0" smtClean="0">
                <a:solidFill>
                  <a:schemeClr val="bg1"/>
                </a:solidFill>
              </a:rPr>
              <a:t>6.1.   Œuf et embryon</a:t>
            </a:r>
          </a:p>
          <a:p>
            <a:pPr eaLnBrk="1" hangingPunct="1"/>
            <a:r>
              <a:rPr lang="fr-FR" sz="2000" b="1" dirty="0" smtClean="0">
                <a:solidFill>
                  <a:schemeClr val="bg1"/>
                </a:solidFill>
              </a:rPr>
              <a:t>   </a:t>
            </a:r>
            <a:r>
              <a:rPr lang="fr-FR" sz="2000" dirty="0" smtClean="0">
                <a:solidFill>
                  <a:schemeClr val="bg1"/>
                </a:solidFill>
              </a:rPr>
              <a:t>6.2.   Notion de cycle de développement</a:t>
            </a:r>
          </a:p>
          <a:p>
            <a:pPr eaLnBrk="1" hangingPunct="1">
              <a:lnSpc>
                <a:spcPct val="90000"/>
              </a:lnSpc>
              <a:buFont typeface="Wingdings" pitchFamily="2" charset="2"/>
              <a:buNone/>
            </a:pPr>
            <a:endParaRPr lang="fr-FR" altLang="fr-FR" sz="2000" dirty="0" smtClean="0">
              <a:solidFill>
                <a:schemeClr val="bg1"/>
              </a:solidFill>
            </a:endParaRP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2000" fill="hold"/>
                                        <p:tgtEl>
                                          <p:spTgt spid="11266"/>
                                        </p:tgtEl>
                                        <p:attrNameLst>
                                          <p:attrName>ppt_w</p:attrName>
                                        </p:attrNameLst>
                                      </p:cBhvr>
                                      <p:tavLst>
                                        <p:tav tm="0">
                                          <p:val>
                                            <p:strVal val="#ppt_w*2.5"/>
                                          </p:val>
                                        </p:tav>
                                        <p:tav tm="100000">
                                          <p:val>
                                            <p:strVal val="#ppt_w"/>
                                          </p:val>
                                        </p:tav>
                                      </p:tavLst>
                                    </p:anim>
                                    <p:anim calcmode="lin" valueType="num">
                                      <p:cBhvr>
                                        <p:cTn id="8" dur="2000" fill="hold"/>
                                        <p:tgtEl>
                                          <p:spTgt spid="11266"/>
                                        </p:tgtEl>
                                        <p:attrNameLst>
                                          <p:attrName>ppt_h</p:attrName>
                                        </p:attrNameLst>
                                      </p:cBhvr>
                                      <p:tavLst>
                                        <p:tav tm="0">
                                          <p:val>
                                            <p:strVal val="#ppt_h"/>
                                          </p:val>
                                        </p:tav>
                                        <p:tav tm="100000">
                                          <p:val>
                                            <p:strVal val="#ppt_h"/>
                                          </p:val>
                                        </p:tav>
                                      </p:tavLst>
                                    </p:anim>
                                    <p:anim calcmode="lin" valueType="num">
                                      <p:cBhvr>
                                        <p:cTn id="9" dur="2000" fill="hold"/>
                                        <p:tgtEl>
                                          <p:spTgt spid="1126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126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12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267">
                                            <p:txEl>
                                              <p:pRg st="0" end="0"/>
                                            </p:txEl>
                                          </p:spTgt>
                                        </p:tgtEl>
                                        <p:attrNameLst>
                                          <p:attrName>style.visibility</p:attrName>
                                        </p:attrNameLst>
                                      </p:cBhvr>
                                      <p:to>
                                        <p:strVal val="visible"/>
                                      </p:to>
                                    </p:set>
                                    <p:animEffect transition="in" filter="wipe(left)">
                                      <p:cBhvr>
                                        <p:cTn id="16" dur="500"/>
                                        <p:tgtEl>
                                          <p:spTgt spid="112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Effect transition="in" filter="wipe(left)">
                                      <p:cBhvr>
                                        <p:cTn id="21" dur="500"/>
                                        <p:tgtEl>
                                          <p:spTgt spid="1126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267">
                                            <p:txEl>
                                              <p:pRg st="2" end="2"/>
                                            </p:txEl>
                                          </p:spTgt>
                                        </p:tgtEl>
                                        <p:attrNameLst>
                                          <p:attrName>style.visibility</p:attrName>
                                        </p:attrNameLst>
                                      </p:cBhvr>
                                      <p:to>
                                        <p:strVal val="visible"/>
                                      </p:to>
                                    </p:set>
                                    <p:animEffect transition="in" filter="wipe(left)">
                                      <p:cBhvr>
                                        <p:cTn id="26" dur="500"/>
                                        <p:tgtEl>
                                          <p:spTgt spid="1126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Effect transition="in" filter="wipe(left)">
                                      <p:cBhvr>
                                        <p:cTn id="31" dur="500"/>
                                        <p:tgtEl>
                                          <p:spTgt spid="1126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267">
                                            <p:txEl>
                                              <p:pRg st="4" end="4"/>
                                            </p:txEl>
                                          </p:spTgt>
                                        </p:tgtEl>
                                        <p:attrNameLst>
                                          <p:attrName>style.visibility</p:attrName>
                                        </p:attrNameLst>
                                      </p:cBhvr>
                                      <p:to>
                                        <p:strVal val="visible"/>
                                      </p:to>
                                    </p:set>
                                    <p:animEffect transition="in" filter="wipe(left)">
                                      <p:cBhvr>
                                        <p:cTn id="36" dur="500"/>
                                        <p:tgtEl>
                                          <p:spTgt spid="1126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267">
                                            <p:txEl>
                                              <p:pRg st="5" end="5"/>
                                            </p:txEl>
                                          </p:spTgt>
                                        </p:tgtEl>
                                        <p:attrNameLst>
                                          <p:attrName>style.visibility</p:attrName>
                                        </p:attrNameLst>
                                      </p:cBhvr>
                                      <p:to>
                                        <p:strVal val="visible"/>
                                      </p:to>
                                    </p:set>
                                    <p:animEffect transition="in" filter="wipe(left)">
                                      <p:cBhvr>
                                        <p:cTn id="41" dur="500"/>
                                        <p:tgtEl>
                                          <p:spTgt spid="1126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267">
                                            <p:txEl>
                                              <p:pRg st="6" end="6"/>
                                            </p:txEl>
                                          </p:spTgt>
                                        </p:tgtEl>
                                        <p:attrNameLst>
                                          <p:attrName>style.visibility</p:attrName>
                                        </p:attrNameLst>
                                      </p:cBhvr>
                                      <p:to>
                                        <p:strVal val="visible"/>
                                      </p:to>
                                    </p:set>
                                    <p:animEffect transition="in" filter="wipe(left)">
                                      <p:cBhvr>
                                        <p:cTn id="46" dur="500"/>
                                        <p:tgtEl>
                                          <p:spTgt spid="11267">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267">
                                            <p:txEl>
                                              <p:pRg st="7" end="7"/>
                                            </p:txEl>
                                          </p:spTgt>
                                        </p:tgtEl>
                                        <p:attrNameLst>
                                          <p:attrName>style.visibility</p:attrName>
                                        </p:attrNameLst>
                                      </p:cBhvr>
                                      <p:to>
                                        <p:strVal val="visible"/>
                                      </p:to>
                                    </p:set>
                                    <p:animEffect transition="in" filter="wipe(left)">
                                      <p:cBhvr>
                                        <p:cTn id="51" dur="500"/>
                                        <p:tgtEl>
                                          <p:spTgt spid="11267">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267">
                                            <p:txEl>
                                              <p:pRg st="8" end="8"/>
                                            </p:txEl>
                                          </p:spTgt>
                                        </p:tgtEl>
                                        <p:attrNameLst>
                                          <p:attrName>style.visibility</p:attrName>
                                        </p:attrNameLst>
                                      </p:cBhvr>
                                      <p:to>
                                        <p:strVal val="visible"/>
                                      </p:to>
                                    </p:set>
                                    <p:animEffect transition="in" filter="wipe(left)">
                                      <p:cBhvr>
                                        <p:cTn id="56" dur="500"/>
                                        <p:tgtEl>
                                          <p:spTgt spid="11267">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267">
                                            <p:txEl>
                                              <p:pRg st="9" end="9"/>
                                            </p:txEl>
                                          </p:spTgt>
                                        </p:tgtEl>
                                        <p:attrNameLst>
                                          <p:attrName>style.visibility</p:attrName>
                                        </p:attrNameLst>
                                      </p:cBhvr>
                                      <p:to>
                                        <p:strVal val="visible"/>
                                      </p:to>
                                    </p:set>
                                    <p:animEffect transition="in" filter="wipe(left)">
                                      <p:cBhvr>
                                        <p:cTn id="61" dur="500"/>
                                        <p:tgtEl>
                                          <p:spTgt spid="11267">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1267">
                                            <p:txEl>
                                              <p:pRg st="10" end="10"/>
                                            </p:txEl>
                                          </p:spTgt>
                                        </p:tgtEl>
                                        <p:attrNameLst>
                                          <p:attrName>style.visibility</p:attrName>
                                        </p:attrNameLst>
                                      </p:cBhvr>
                                      <p:to>
                                        <p:strVal val="visible"/>
                                      </p:to>
                                    </p:set>
                                    <p:animEffect transition="in" filter="wipe(left)">
                                      <p:cBhvr>
                                        <p:cTn id="66" dur="500"/>
                                        <p:tgtEl>
                                          <p:spTgt spid="11267">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1267">
                                            <p:txEl>
                                              <p:pRg st="11" end="11"/>
                                            </p:txEl>
                                          </p:spTgt>
                                        </p:tgtEl>
                                        <p:attrNameLst>
                                          <p:attrName>style.visibility</p:attrName>
                                        </p:attrNameLst>
                                      </p:cBhvr>
                                      <p:to>
                                        <p:strVal val="visible"/>
                                      </p:to>
                                    </p:set>
                                    <p:animEffect transition="in" filter="wipe(left)">
                                      <p:cBhvr>
                                        <p:cTn id="71" dur="500"/>
                                        <p:tgtEl>
                                          <p:spTgt spid="11267">
                                            <p:txEl>
                                              <p:pRg st="11" end="1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267">
                                            <p:txEl>
                                              <p:pRg st="12" end="12"/>
                                            </p:txEl>
                                          </p:spTgt>
                                        </p:tgtEl>
                                        <p:attrNameLst>
                                          <p:attrName>style.visibility</p:attrName>
                                        </p:attrNameLst>
                                      </p:cBhvr>
                                      <p:to>
                                        <p:strVal val="visible"/>
                                      </p:to>
                                    </p:set>
                                    <p:animEffect transition="in" filter="wipe(left)">
                                      <p:cBhvr>
                                        <p:cTn id="76" dur="500"/>
                                        <p:tgtEl>
                                          <p:spTgt spid="11267">
                                            <p:txEl>
                                              <p:pRg st="12" end="1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1267">
                                            <p:txEl>
                                              <p:pRg st="13" end="13"/>
                                            </p:txEl>
                                          </p:spTgt>
                                        </p:tgtEl>
                                        <p:attrNameLst>
                                          <p:attrName>style.visibility</p:attrName>
                                        </p:attrNameLst>
                                      </p:cBhvr>
                                      <p:to>
                                        <p:strVal val="visible"/>
                                      </p:to>
                                    </p:set>
                                    <p:animEffect transition="in" filter="wipe(left)">
                                      <p:cBhvr>
                                        <p:cTn id="81" dur="500"/>
                                        <p:tgtEl>
                                          <p:spTgt spid="1126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p:cNvSpPr>
            <a:spLocks noGrp="1"/>
          </p:cNvSpPr>
          <p:nvPr>
            <p:ph type="title"/>
          </p:nvPr>
        </p:nvSpPr>
        <p:spPr>
          <a:xfrm>
            <a:off x="457200" y="381000"/>
            <a:ext cx="8229600" cy="671513"/>
          </a:xfrm>
        </p:spPr>
        <p:txBody>
          <a:bodyPr rtlCol="0">
            <a:normAutofit fontScale="90000"/>
          </a:bodyPr>
          <a:lstStyle/>
          <a:p>
            <a:pPr eaLnBrk="1" fontAlgn="auto" hangingPunct="1">
              <a:spcAft>
                <a:spcPts val="0"/>
              </a:spcAft>
              <a:defRPr/>
            </a:pPr>
            <a:r>
              <a:rPr lang="fr-FR" b="1" dirty="0" smtClean="0">
                <a:solidFill>
                  <a:schemeClr val="bg1"/>
                </a:solidFill>
              </a:rPr>
              <a:t>Les Tissus </a:t>
            </a:r>
          </a:p>
        </p:txBody>
      </p:sp>
      <p:sp>
        <p:nvSpPr>
          <p:cNvPr id="3" name="Espace réservé du contenu 2"/>
          <p:cNvSpPr>
            <a:spLocks noGrp="1"/>
          </p:cNvSpPr>
          <p:nvPr>
            <p:ph idx="1"/>
          </p:nvPr>
        </p:nvSpPr>
        <p:spPr>
          <a:xfrm>
            <a:off x="142875" y="1428750"/>
            <a:ext cx="8858281" cy="4929188"/>
          </a:xfrm>
        </p:spPr>
        <p:txBody>
          <a:bodyPr rtlCol="0">
            <a:normAutofit lnSpcReduction="10000"/>
          </a:bodyPr>
          <a:lstStyle/>
          <a:p>
            <a:pPr marL="274320" indent="-274320" algn="ctr" eaLnBrk="1" fontAlgn="auto" hangingPunct="1">
              <a:spcAft>
                <a:spcPts val="0"/>
              </a:spcAft>
              <a:buClr>
                <a:schemeClr val="accent3"/>
              </a:buClr>
              <a:buFont typeface="Arial" pitchFamily="34" charset="0"/>
              <a:buChar char="•"/>
              <a:defRPr/>
            </a:pPr>
            <a:r>
              <a:rPr lang="fr-FR" sz="3200" b="1" u="sng" dirty="0" smtClean="0">
                <a:solidFill>
                  <a:schemeClr val="bg1"/>
                </a:solidFill>
              </a:rPr>
              <a:t>Deux assises génératrices</a:t>
            </a:r>
            <a:r>
              <a:rPr lang="fr-FR" sz="3200" b="1" dirty="0" smtClean="0">
                <a:solidFill>
                  <a:schemeClr val="bg1"/>
                </a:solidFill>
              </a:rPr>
              <a:t>:</a:t>
            </a:r>
          </a:p>
          <a:p>
            <a:pPr marL="0" indent="0" eaLnBrk="1" fontAlgn="auto" hangingPunct="1">
              <a:spcAft>
                <a:spcPts val="0"/>
              </a:spcAft>
              <a:buClr>
                <a:schemeClr val="accent3"/>
              </a:buClr>
              <a:buFont typeface="Arial" pitchFamily="34" charset="0"/>
              <a:buNone/>
              <a:defRPr/>
            </a:pPr>
            <a:r>
              <a:rPr lang="fr-FR" sz="3200" b="1" dirty="0" smtClean="0">
                <a:solidFill>
                  <a:schemeClr val="bg1"/>
                </a:solidFill>
              </a:rPr>
              <a:t>1/ assise </a:t>
            </a:r>
            <a:r>
              <a:rPr lang="fr-FR" sz="3200" b="1" dirty="0" err="1" smtClean="0">
                <a:solidFill>
                  <a:schemeClr val="bg1"/>
                </a:solidFill>
              </a:rPr>
              <a:t>suberophellodermique</a:t>
            </a:r>
            <a:r>
              <a:rPr lang="fr-FR" sz="3200" b="1" dirty="0" smtClean="0">
                <a:solidFill>
                  <a:schemeClr val="bg1"/>
                </a:solidFill>
              </a:rPr>
              <a:t> </a:t>
            </a:r>
            <a:endParaRPr lang="fr-FR" sz="3200" b="1" dirty="0" smtClean="0">
              <a:solidFill>
                <a:schemeClr val="bg1"/>
              </a:solidFill>
            </a:endParaRPr>
          </a:p>
          <a:p>
            <a:pPr marL="0" indent="0" eaLnBrk="1" fontAlgn="auto" hangingPunct="1">
              <a:spcAft>
                <a:spcPts val="0"/>
              </a:spcAft>
              <a:buClr>
                <a:schemeClr val="accent3"/>
              </a:buClr>
              <a:buFont typeface="Arial" pitchFamily="34" charset="0"/>
              <a:buNone/>
              <a:defRPr/>
            </a:pPr>
            <a:endParaRPr lang="fr-FR" sz="3200" b="1" dirty="0" smtClean="0">
              <a:solidFill>
                <a:schemeClr val="bg1"/>
              </a:solidFill>
            </a:endParaRPr>
          </a:p>
          <a:p>
            <a:pPr marL="0" indent="0" eaLnBrk="1" fontAlgn="auto" hangingPunct="1">
              <a:spcAft>
                <a:spcPts val="0"/>
              </a:spcAft>
              <a:buClr>
                <a:schemeClr val="accent3"/>
              </a:buClr>
              <a:buFont typeface="Arial" pitchFamily="34" charset="0"/>
              <a:buNone/>
              <a:defRPr/>
            </a:pPr>
            <a:r>
              <a:rPr lang="fr-FR" sz="3200" b="1" dirty="0" smtClean="0">
                <a:solidFill>
                  <a:schemeClr val="bg1"/>
                </a:solidFill>
              </a:rPr>
              <a:t>         Dans l’ écorce de la racine et de la </a:t>
            </a:r>
            <a:r>
              <a:rPr lang="fr-FR" sz="3200" b="1" dirty="0" smtClean="0">
                <a:solidFill>
                  <a:schemeClr val="bg1"/>
                </a:solidFill>
              </a:rPr>
              <a:t>tige</a:t>
            </a:r>
          </a:p>
          <a:p>
            <a:pPr marL="0" indent="0" eaLnBrk="1" fontAlgn="auto" hangingPunct="1">
              <a:spcAft>
                <a:spcPts val="0"/>
              </a:spcAft>
              <a:buClr>
                <a:schemeClr val="accent3"/>
              </a:buClr>
              <a:buFont typeface="Arial" pitchFamily="34" charset="0"/>
              <a:buNone/>
              <a:defRPr/>
            </a:pPr>
            <a:endParaRPr lang="fr-FR" sz="3200" b="1" dirty="0" smtClean="0">
              <a:solidFill>
                <a:schemeClr val="bg1"/>
              </a:solidFill>
            </a:endParaRPr>
          </a:p>
          <a:p>
            <a:pPr marL="0" indent="0" eaLnBrk="1" fontAlgn="auto" hangingPunct="1">
              <a:spcAft>
                <a:spcPts val="0"/>
              </a:spcAft>
              <a:buClr>
                <a:schemeClr val="accent3"/>
              </a:buClr>
              <a:buFont typeface="Arial" pitchFamily="34" charset="0"/>
              <a:buNone/>
              <a:defRPr/>
            </a:pPr>
            <a:r>
              <a:rPr lang="fr-FR" sz="3200" b="1" dirty="0" smtClean="0">
                <a:solidFill>
                  <a:schemeClr val="bg1"/>
                </a:solidFill>
              </a:rPr>
              <a:t>                    2/ assise </a:t>
            </a:r>
            <a:r>
              <a:rPr lang="fr-FR" sz="3200" b="1" dirty="0" smtClean="0">
                <a:solidFill>
                  <a:schemeClr val="bg1"/>
                </a:solidFill>
              </a:rPr>
              <a:t>libéroligneuse</a:t>
            </a:r>
          </a:p>
          <a:p>
            <a:pPr marL="0" indent="0" eaLnBrk="1" fontAlgn="auto" hangingPunct="1">
              <a:spcAft>
                <a:spcPts val="0"/>
              </a:spcAft>
              <a:buClr>
                <a:schemeClr val="accent3"/>
              </a:buClr>
              <a:buFont typeface="Arial" pitchFamily="34" charset="0"/>
              <a:buNone/>
              <a:defRPr/>
            </a:pPr>
            <a:endParaRPr lang="fr-FR" sz="3200" b="1" dirty="0" smtClean="0">
              <a:solidFill>
                <a:schemeClr val="bg1"/>
              </a:solidFill>
            </a:endParaRPr>
          </a:p>
          <a:p>
            <a:pPr marL="0" indent="0" eaLnBrk="1" fontAlgn="auto" hangingPunct="1">
              <a:spcAft>
                <a:spcPts val="0"/>
              </a:spcAft>
              <a:buClr>
                <a:schemeClr val="accent3"/>
              </a:buClr>
              <a:buFont typeface="Arial" pitchFamily="34" charset="0"/>
              <a:buNone/>
              <a:defRPr/>
            </a:pPr>
            <a:r>
              <a:rPr lang="fr-FR" sz="3200" b="1" dirty="0" smtClean="0">
                <a:solidFill>
                  <a:schemeClr val="bg1"/>
                </a:solidFill>
              </a:rPr>
              <a:t>                          Dans le cylindre central de la</a:t>
            </a:r>
          </a:p>
          <a:p>
            <a:pPr marL="0" indent="0" eaLnBrk="1" fontAlgn="auto" hangingPunct="1">
              <a:spcAft>
                <a:spcPts val="0"/>
              </a:spcAft>
              <a:buClr>
                <a:schemeClr val="accent3"/>
              </a:buClr>
              <a:buFont typeface="Arial" pitchFamily="34" charset="0"/>
              <a:buNone/>
              <a:defRPr/>
            </a:pPr>
            <a:r>
              <a:rPr lang="fr-FR" sz="3200" b="1" dirty="0" smtClean="0">
                <a:solidFill>
                  <a:schemeClr val="bg1"/>
                </a:solidFill>
              </a:rPr>
              <a:t>                                                 tige et de la racine</a:t>
            </a:r>
          </a:p>
        </p:txBody>
      </p:sp>
    </p:spTree>
  </p:cSld>
  <p:clrMapOvr>
    <a:masterClrMapping/>
  </p:clrMapOvr>
  <p:transition spd="med">
    <p:split orient="ver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500034" y="142852"/>
            <a:ext cx="8229600" cy="976313"/>
          </a:xfrm>
        </p:spPr>
        <p:txBody>
          <a:bodyPr/>
          <a:lstStyle/>
          <a:p>
            <a:pPr eaLnBrk="1" hangingPunct="1"/>
            <a:r>
              <a:rPr lang="fr-FR" sz="5400" dirty="0" smtClean="0">
                <a:solidFill>
                  <a:schemeClr val="bg1"/>
                </a:solidFill>
              </a:rPr>
              <a:t>Les tissus</a:t>
            </a:r>
          </a:p>
        </p:txBody>
      </p:sp>
      <p:sp>
        <p:nvSpPr>
          <p:cNvPr id="46083" name="Espace réservé du contenu 2"/>
          <p:cNvSpPr>
            <a:spLocks noGrp="1"/>
          </p:cNvSpPr>
          <p:nvPr>
            <p:ph idx="1"/>
          </p:nvPr>
        </p:nvSpPr>
        <p:spPr>
          <a:xfrm>
            <a:off x="214313" y="1214438"/>
            <a:ext cx="8713787" cy="5429250"/>
          </a:xfrm>
          <a:ln>
            <a:solidFill>
              <a:schemeClr val="tx2"/>
            </a:solidFill>
          </a:ln>
        </p:spPr>
        <p:txBody>
          <a:bodyPr/>
          <a:lstStyle/>
          <a:p>
            <a:pPr marL="0" indent="0" eaLnBrk="1" hangingPunct="1">
              <a:buFont typeface="Arial" charset="0"/>
              <a:buNone/>
            </a:pPr>
            <a:r>
              <a:rPr lang="fr-FR" altLang="fr-FR" dirty="0" smtClean="0">
                <a:solidFill>
                  <a:schemeClr val="bg1"/>
                </a:solidFill>
              </a:rPr>
              <a:t>1 </a:t>
            </a:r>
            <a:r>
              <a:rPr lang="fr-FR" altLang="fr-FR" b="1" u="sng" dirty="0" smtClean="0">
                <a:solidFill>
                  <a:schemeClr val="bg1"/>
                </a:solidFill>
              </a:rPr>
              <a:t>Parenchymes ou tissus fondamentaux</a:t>
            </a:r>
          </a:p>
          <a:p>
            <a:pPr marL="0" indent="0" eaLnBrk="1" hangingPunct="1">
              <a:buFont typeface="Arial" charset="0"/>
              <a:buNone/>
            </a:pPr>
            <a:r>
              <a:rPr lang="fr-FR" altLang="fr-FR" sz="2400" dirty="0" smtClean="0">
                <a:solidFill>
                  <a:schemeClr val="bg1"/>
                </a:solidFill>
                <a:latin typeface="Times New Roman" pitchFamily="18" charset="0"/>
                <a:cs typeface="Times New Roman" pitchFamily="18" charset="0"/>
              </a:rPr>
              <a:t>Tissus peu différenciés issus des méristèmes</a:t>
            </a:r>
          </a:p>
          <a:p>
            <a:pPr marL="0" indent="0" eaLnBrk="1" hangingPunct="1">
              <a:buFont typeface="Arial" charset="0"/>
              <a:buNone/>
            </a:pPr>
            <a:r>
              <a:rPr lang="fr-FR" altLang="fr-FR" sz="2400" dirty="0" smtClean="0">
                <a:solidFill>
                  <a:schemeClr val="bg1"/>
                </a:solidFill>
                <a:latin typeface="Times New Roman" pitchFamily="18" charset="0"/>
                <a:cs typeface="Times New Roman" pitchFamily="18" charset="0"/>
              </a:rPr>
              <a:t>Du point de vu fonction:</a:t>
            </a:r>
          </a:p>
          <a:p>
            <a:pPr marL="0" indent="0" eaLnBrk="1" hangingPunct="1">
              <a:buFont typeface="Arial" charset="0"/>
              <a:buNone/>
            </a:pPr>
            <a:r>
              <a:rPr lang="fr-FR" altLang="fr-FR" sz="2400" dirty="0" smtClean="0">
                <a:solidFill>
                  <a:schemeClr val="bg1"/>
                </a:solidFill>
                <a:latin typeface="Times New Roman" pitchFamily="18" charset="0"/>
                <a:cs typeface="Times New Roman" pitchFamily="18" charset="0"/>
              </a:rPr>
              <a:t>a/parenchymes chlorophylliens </a:t>
            </a:r>
          </a:p>
          <a:p>
            <a:pPr marL="0" indent="0" eaLnBrk="1" hangingPunct="1">
              <a:buFont typeface="Arial" charset="0"/>
              <a:buNone/>
            </a:pPr>
            <a:r>
              <a:rPr lang="fr-FR" altLang="fr-FR" sz="2400" dirty="0" smtClean="0">
                <a:solidFill>
                  <a:schemeClr val="bg1"/>
                </a:solidFill>
                <a:latin typeface="Times New Roman" pitchFamily="18" charset="0"/>
                <a:cs typeface="Times New Roman" pitchFamily="18" charset="0"/>
              </a:rPr>
              <a:t>Formés de cellules riches en chloroplastes assure la photosynthèse</a:t>
            </a:r>
          </a:p>
          <a:p>
            <a:pPr marL="0" indent="0" eaLnBrk="1" hangingPunct="1">
              <a:buFont typeface="Arial" charset="0"/>
              <a:buNone/>
            </a:pPr>
            <a:r>
              <a:rPr lang="fr-FR" altLang="fr-FR" sz="2400" dirty="0" smtClean="0">
                <a:solidFill>
                  <a:schemeClr val="bg1"/>
                </a:solidFill>
                <a:latin typeface="Times New Roman" pitchFamily="18" charset="0"/>
                <a:cs typeface="Times New Roman" pitchFamily="18" charset="0"/>
              </a:rPr>
              <a:t>Se situe dans les régions externes des tiges et limbe des feuilles</a:t>
            </a:r>
          </a:p>
          <a:p>
            <a:pPr marL="0" indent="0" eaLnBrk="1" hangingPunct="1">
              <a:buFont typeface="Arial" charset="0"/>
              <a:buNone/>
            </a:pPr>
            <a:r>
              <a:rPr lang="fr-FR" altLang="fr-FR" sz="2400" dirty="0" smtClean="0">
                <a:solidFill>
                  <a:schemeClr val="bg1"/>
                </a:solidFill>
                <a:latin typeface="Times New Roman" pitchFamily="18" charset="0"/>
                <a:cs typeface="Times New Roman" pitchFamily="18" charset="0"/>
              </a:rPr>
              <a:t>b/ parenchymes de réserves</a:t>
            </a:r>
          </a:p>
          <a:p>
            <a:pPr marL="0" indent="0" eaLnBrk="1" hangingPunct="1">
              <a:buFont typeface="Arial" charset="0"/>
              <a:buNone/>
            </a:pPr>
            <a:r>
              <a:rPr lang="fr-FR" altLang="fr-FR" sz="2400" dirty="0" smtClean="0">
                <a:solidFill>
                  <a:schemeClr val="bg1"/>
                </a:solidFill>
                <a:latin typeface="Times New Roman" pitchFamily="18" charset="0"/>
                <a:cs typeface="Times New Roman" pitchFamily="18" charset="0"/>
              </a:rPr>
              <a:t>Dans les organes souterraines  racines ou tiges souterraines  rhizome, tubercules ; dans les graines; et dans la moelle.</a:t>
            </a:r>
          </a:p>
          <a:p>
            <a:pPr marL="0" indent="0" eaLnBrk="1" hangingPunct="1">
              <a:buFont typeface="Arial" charset="0"/>
              <a:buNone/>
            </a:pPr>
            <a:r>
              <a:rPr lang="fr-FR" altLang="fr-FR" sz="2400" dirty="0" smtClean="0">
                <a:solidFill>
                  <a:schemeClr val="bg1"/>
                </a:solidFill>
                <a:latin typeface="Times New Roman" pitchFamily="18" charset="0"/>
                <a:cs typeface="Times New Roman" pitchFamily="18" charset="0"/>
              </a:rPr>
              <a:t>réserves: lipides, protides et glucides </a:t>
            </a:r>
          </a:p>
          <a:p>
            <a:pPr marL="0" indent="0" eaLnBrk="1" hangingPunct="1">
              <a:buFont typeface="Arial" charset="0"/>
              <a:buNone/>
            </a:pPr>
            <a:r>
              <a:rPr lang="fr-FR" altLang="fr-FR" sz="2400" dirty="0" smtClean="0">
                <a:solidFill>
                  <a:schemeClr val="bg1"/>
                </a:solidFill>
                <a:latin typeface="Times New Roman" pitchFamily="18" charset="0"/>
                <a:cs typeface="Times New Roman" pitchFamily="18" charset="0"/>
              </a:rPr>
              <a:t>c/ parenchymes aquifères et aérifères</a:t>
            </a:r>
          </a:p>
          <a:p>
            <a:pPr marL="0" indent="0" eaLnBrk="1" hangingPunct="1">
              <a:buFont typeface="Arial" charset="0"/>
              <a:buNone/>
            </a:pPr>
            <a:r>
              <a:rPr lang="fr-FR" altLang="fr-FR" sz="2400" dirty="0" smtClean="0">
                <a:solidFill>
                  <a:schemeClr val="bg1"/>
                </a:solidFill>
                <a:latin typeface="Times New Roman" pitchFamily="18" charset="0"/>
                <a:cs typeface="Times New Roman" pitchFamily="18" charset="0"/>
              </a:rPr>
              <a:t>Eau  plantes xériques, ou grasses;  air plantes aquatiques  </a:t>
            </a:r>
          </a:p>
          <a:p>
            <a:pPr marL="0" indent="0" eaLnBrk="1" hangingPunct="1">
              <a:buFont typeface="Arial" charset="0"/>
              <a:buNone/>
            </a:pPr>
            <a:endParaRPr lang="fr-FR" altLang="fr-FR" dirty="0" smtClean="0">
              <a:latin typeface="Times New Roman" pitchFamily="18" charset="0"/>
              <a:cs typeface="Times New Roman" pitchFamily="18" charset="0"/>
            </a:endParaRPr>
          </a:p>
        </p:txBody>
      </p:sp>
    </p:spTree>
  </p:cSld>
  <p:clrMapOvr>
    <a:masterClrMapping/>
  </p:clrMapOvr>
  <p:transition spd="med">
    <p:split orient="ver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a:xfrm>
            <a:off x="357188" y="214313"/>
            <a:ext cx="8401050" cy="785812"/>
          </a:xfrm>
        </p:spPr>
        <p:txBody>
          <a:bodyPr>
            <a:normAutofit/>
          </a:bodyPr>
          <a:lstStyle/>
          <a:p>
            <a:pPr eaLnBrk="1" hangingPunct="1"/>
            <a:r>
              <a:rPr lang="fr-FR" sz="3200" dirty="0" smtClean="0">
                <a:solidFill>
                  <a:schemeClr val="bg1"/>
                </a:solidFill>
              </a:rPr>
              <a:t>Parenchymes avec des </a:t>
            </a:r>
            <a:r>
              <a:rPr lang="fr-FR" sz="3200" dirty="0" err="1" smtClean="0">
                <a:solidFill>
                  <a:schemeClr val="bg1"/>
                </a:solidFill>
              </a:rPr>
              <a:t>amyloplastes</a:t>
            </a:r>
            <a:r>
              <a:rPr lang="fr-FR" sz="3200" dirty="0" smtClean="0">
                <a:solidFill>
                  <a:schemeClr val="bg1"/>
                </a:solidFill>
              </a:rPr>
              <a:t> </a:t>
            </a:r>
          </a:p>
        </p:txBody>
      </p:sp>
      <p:pic>
        <p:nvPicPr>
          <p:cNvPr id="47107" name="Picture 3" descr="parenchyme"/>
          <p:cNvPicPr>
            <a:picLocks noGrp="1" noChangeAspect="1" noChangeArrowheads="1"/>
          </p:cNvPicPr>
          <p:nvPr>
            <p:ph idx="1"/>
          </p:nvPr>
        </p:nvPicPr>
        <p:blipFill>
          <a:blip r:embed="rId2">
            <a:lum contrast="6000"/>
          </a:blip>
          <a:stretch>
            <a:fillRect/>
          </a:stretch>
        </p:blipFill>
        <p:spPr>
          <a:xfrm>
            <a:off x="1428727" y="1285860"/>
            <a:ext cx="6646237" cy="5214974"/>
          </a:xfrm>
          <a:noFill/>
          <a:ln>
            <a:solidFill>
              <a:schemeClr val="tx1"/>
            </a:solidFill>
          </a:ln>
        </p:spPr>
      </p:pic>
    </p:spTree>
  </p:cSld>
  <p:clrMapOvr>
    <a:masterClrMapping/>
  </p:clrMapOvr>
  <p:transition spd="med">
    <p:split orient="vert"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p:txBody>
          <a:bodyPr/>
          <a:lstStyle/>
          <a:p>
            <a:pPr eaLnBrk="1" hangingPunct="1"/>
            <a:r>
              <a:rPr lang="fr-FR" altLang="fr-FR" dirty="0" smtClean="0">
                <a:solidFill>
                  <a:schemeClr val="bg1"/>
                </a:solidFill>
              </a:rPr>
              <a:t>Parenchymes</a:t>
            </a:r>
            <a:r>
              <a:rPr lang="fr-FR" altLang="fr-FR" dirty="0" smtClean="0">
                <a:solidFill>
                  <a:srgbClr val="7B9899"/>
                </a:solidFill>
              </a:rPr>
              <a:t> </a:t>
            </a:r>
          </a:p>
        </p:txBody>
      </p:sp>
      <p:sp>
        <p:nvSpPr>
          <p:cNvPr id="3" name="Espace réservé du contenu 2"/>
          <p:cNvSpPr>
            <a:spLocks noGrp="1"/>
          </p:cNvSpPr>
          <p:nvPr>
            <p:ph idx="1"/>
          </p:nvPr>
        </p:nvSpPr>
        <p:spPr>
          <a:xfrm>
            <a:off x="457200" y="1214422"/>
            <a:ext cx="8229600" cy="5094938"/>
          </a:xfrm>
        </p:spPr>
        <p:txBody>
          <a:bodyPr rtlCol="0">
            <a:normAutofit/>
          </a:bodyPr>
          <a:lstStyle/>
          <a:p>
            <a:pPr marL="176213" indent="-176213" eaLnBrk="1" fontAlgn="auto" hangingPunct="1">
              <a:spcAft>
                <a:spcPts val="0"/>
              </a:spcAft>
              <a:buClr>
                <a:schemeClr val="accent3"/>
              </a:buClr>
              <a:buNone/>
              <a:defRPr/>
            </a:pPr>
            <a:r>
              <a:rPr lang="fr-CA" dirty="0" smtClean="0">
                <a:solidFill>
                  <a:schemeClr val="bg1"/>
                </a:solidFill>
              </a:rPr>
              <a:t>Cellules </a:t>
            </a:r>
            <a:r>
              <a:rPr lang="fr-CA" b="1" dirty="0" smtClean="0">
                <a:solidFill>
                  <a:schemeClr val="bg1"/>
                </a:solidFill>
              </a:rPr>
              <a:t>peu différenciées</a:t>
            </a:r>
            <a:r>
              <a:rPr lang="fr-CA" dirty="0" smtClean="0">
                <a:solidFill>
                  <a:schemeClr val="bg1"/>
                </a:solidFill>
              </a:rPr>
              <a:t>.</a:t>
            </a:r>
          </a:p>
          <a:p>
            <a:pPr marL="176213" indent="-176213" eaLnBrk="1" fontAlgn="auto" hangingPunct="1">
              <a:spcAft>
                <a:spcPts val="0"/>
              </a:spcAft>
              <a:buClr>
                <a:schemeClr val="accent3"/>
              </a:buClr>
              <a:buNone/>
              <a:defRPr/>
            </a:pPr>
            <a:r>
              <a:rPr lang="fr-CA" dirty="0" smtClean="0">
                <a:solidFill>
                  <a:schemeClr val="bg1"/>
                </a:solidFill>
              </a:rPr>
              <a:t>Paroi primaire </a:t>
            </a:r>
            <a:r>
              <a:rPr lang="fr-CA" b="1" dirty="0" smtClean="0">
                <a:solidFill>
                  <a:schemeClr val="bg1"/>
                </a:solidFill>
              </a:rPr>
              <a:t>mince et flexible</a:t>
            </a:r>
            <a:r>
              <a:rPr lang="fr-CA" dirty="0" smtClean="0">
                <a:solidFill>
                  <a:schemeClr val="bg1"/>
                </a:solidFill>
              </a:rPr>
              <a:t>; </a:t>
            </a:r>
            <a:r>
              <a:rPr lang="fr-CA" b="1" dirty="0" smtClean="0">
                <a:solidFill>
                  <a:schemeClr val="bg1"/>
                </a:solidFill>
              </a:rPr>
              <a:t>pas de paroi secondaire.</a:t>
            </a:r>
          </a:p>
          <a:p>
            <a:pPr marL="176213" indent="-176213" eaLnBrk="1" fontAlgn="auto" hangingPunct="1">
              <a:spcAft>
                <a:spcPts val="0"/>
              </a:spcAft>
              <a:buClr>
                <a:schemeClr val="accent3"/>
              </a:buClr>
              <a:buNone/>
              <a:defRPr/>
            </a:pPr>
            <a:r>
              <a:rPr lang="fr-CA" dirty="0" smtClean="0">
                <a:solidFill>
                  <a:schemeClr val="bg1"/>
                </a:solidFill>
              </a:rPr>
              <a:t>Effectuent la plupart des fonctions métaboliques (synthèse, photosynthèse).</a:t>
            </a:r>
          </a:p>
          <a:p>
            <a:pPr marL="176213" indent="-176213" eaLnBrk="1" fontAlgn="auto" hangingPunct="1">
              <a:spcAft>
                <a:spcPts val="0"/>
              </a:spcAft>
              <a:buClr>
                <a:schemeClr val="accent3"/>
              </a:buClr>
              <a:buNone/>
              <a:defRPr/>
            </a:pPr>
            <a:r>
              <a:rPr lang="fr-CA" dirty="0" smtClean="0">
                <a:solidFill>
                  <a:schemeClr val="bg1"/>
                </a:solidFill>
              </a:rPr>
              <a:t>Peuvent </a:t>
            </a:r>
            <a:r>
              <a:rPr lang="fr-CA" b="1" dirty="0" smtClean="0">
                <a:solidFill>
                  <a:schemeClr val="bg1"/>
                </a:solidFill>
              </a:rPr>
              <a:t>accumuler des réserves</a:t>
            </a:r>
            <a:r>
              <a:rPr lang="fr-CA" dirty="0" smtClean="0">
                <a:solidFill>
                  <a:schemeClr val="bg1"/>
                </a:solidFill>
              </a:rPr>
              <a:t> (amidon sous forme </a:t>
            </a:r>
            <a:r>
              <a:rPr lang="fr-CA" i="1" dirty="0" smtClean="0">
                <a:solidFill>
                  <a:schemeClr val="bg1"/>
                </a:solidFill>
              </a:rPr>
              <a:t>d’</a:t>
            </a:r>
            <a:r>
              <a:rPr lang="fr-CA" i="1" dirty="0" err="1" smtClean="0">
                <a:solidFill>
                  <a:schemeClr val="bg1"/>
                </a:solidFill>
              </a:rPr>
              <a:t>amyloplastes</a:t>
            </a:r>
            <a:r>
              <a:rPr lang="fr-CA" dirty="0" smtClean="0">
                <a:solidFill>
                  <a:schemeClr val="bg1"/>
                </a:solidFill>
              </a:rPr>
              <a:t> généralement).</a:t>
            </a:r>
          </a:p>
          <a:p>
            <a:pPr marL="176213" indent="-176213" eaLnBrk="1" fontAlgn="auto" hangingPunct="1">
              <a:spcAft>
                <a:spcPts val="0"/>
              </a:spcAft>
              <a:buClr>
                <a:schemeClr val="accent3"/>
              </a:buClr>
              <a:buNone/>
              <a:defRPr/>
            </a:pPr>
            <a:r>
              <a:rPr lang="fr-CA" dirty="0" smtClean="0">
                <a:solidFill>
                  <a:schemeClr val="bg1"/>
                </a:solidFill>
              </a:rPr>
              <a:t>Peuvent se transformer en d’autres types de cellules dans certaines conditions (blessure, par exemple).</a:t>
            </a:r>
          </a:p>
          <a:p>
            <a:pPr marL="274320" indent="-274320" eaLnBrk="1" fontAlgn="auto" hangingPunct="1">
              <a:spcAft>
                <a:spcPts val="0"/>
              </a:spcAft>
              <a:buClr>
                <a:schemeClr val="accent3"/>
              </a:buClr>
              <a:buFont typeface="Arial" pitchFamily="34" charset="0"/>
              <a:buChar char="•"/>
              <a:defRPr/>
            </a:pPr>
            <a:endParaRPr lang="fr-FR" dirty="0" smtClean="0"/>
          </a:p>
        </p:txBody>
      </p:sp>
    </p:spTree>
  </p:cSld>
  <p:clrMapOvr>
    <a:masterClrMapping/>
  </p:clrMapOvr>
  <p:transition spd="med">
    <p:split orient="ver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p:cNvSpPr>
            <a:spLocks noGrp="1"/>
          </p:cNvSpPr>
          <p:nvPr>
            <p:ph type="title"/>
          </p:nvPr>
        </p:nvSpPr>
        <p:spPr>
          <a:xfrm>
            <a:off x="457200" y="381000"/>
            <a:ext cx="8229600" cy="600075"/>
          </a:xfrm>
        </p:spPr>
        <p:txBody>
          <a:bodyPr rtlCol="0">
            <a:normAutofit fontScale="90000"/>
          </a:bodyPr>
          <a:lstStyle/>
          <a:p>
            <a:pPr eaLnBrk="1" fontAlgn="auto" hangingPunct="1">
              <a:spcAft>
                <a:spcPts val="0"/>
              </a:spcAft>
              <a:defRPr/>
            </a:pPr>
            <a:r>
              <a:rPr lang="fr-FR" dirty="0" smtClean="0">
                <a:solidFill>
                  <a:schemeClr val="bg1"/>
                </a:solidFill>
              </a:rPr>
              <a:t>Les parenchymes </a:t>
            </a:r>
          </a:p>
        </p:txBody>
      </p:sp>
      <p:sp>
        <p:nvSpPr>
          <p:cNvPr id="3" name="Espace réservé du contenu 2"/>
          <p:cNvSpPr>
            <a:spLocks noGrp="1"/>
          </p:cNvSpPr>
          <p:nvPr>
            <p:ph idx="1"/>
          </p:nvPr>
        </p:nvSpPr>
        <p:spPr>
          <a:xfrm>
            <a:off x="500063" y="1214438"/>
            <a:ext cx="8183562" cy="5167312"/>
          </a:xfrm>
        </p:spPr>
        <p:txBody>
          <a:bodyPr rtlCol="0">
            <a:normAutofit/>
          </a:bodyPr>
          <a:lstStyle/>
          <a:p>
            <a:pPr marL="0" indent="0" algn="ctr" eaLnBrk="1" fontAlgn="auto" hangingPunct="1">
              <a:spcAft>
                <a:spcPts val="0"/>
              </a:spcAft>
              <a:buClr>
                <a:schemeClr val="accent3"/>
              </a:buClr>
              <a:buFont typeface="Arial" pitchFamily="34" charset="0"/>
              <a:buNone/>
              <a:defRPr/>
            </a:pPr>
            <a:endParaRPr lang="fr-FR" sz="4400" dirty="0" smtClean="0">
              <a:latin typeface="Times New Roman" pitchFamily="18" charset="0"/>
              <a:cs typeface="Times New Roman" pitchFamily="18" charset="0"/>
            </a:endParaRPr>
          </a:p>
          <a:p>
            <a:pPr marL="0" indent="0" algn="ctr" eaLnBrk="1" fontAlgn="auto" hangingPunct="1">
              <a:spcAft>
                <a:spcPts val="0"/>
              </a:spcAft>
              <a:buClr>
                <a:schemeClr val="accent3"/>
              </a:buClr>
              <a:buFont typeface="Arial" pitchFamily="34" charset="0"/>
              <a:buNone/>
              <a:defRPr/>
            </a:pPr>
            <a:r>
              <a:rPr lang="fr-FR" sz="5400" dirty="0" smtClean="0">
                <a:solidFill>
                  <a:schemeClr val="bg1"/>
                </a:solidFill>
                <a:latin typeface="Times New Roman" pitchFamily="18" charset="0"/>
                <a:cs typeface="Times New Roman" pitchFamily="18" charset="0"/>
              </a:rPr>
              <a:t>Du point de vu forme </a:t>
            </a:r>
          </a:p>
          <a:p>
            <a:pPr marL="0" indent="0" algn="ctr" eaLnBrk="1" fontAlgn="auto" hangingPunct="1">
              <a:spcAft>
                <a:spcPts val="0"/>
              </a:spcAft>
              <a:buClr>
                <a:schemeClr val="accent3"/>
              </a:buClr>
              <a:buFont typeface="Arial" pitchFamily="34" charset="0"/>
              <a:buNone/>
              <a:defRPr/>
            </a:pPr>
            <a:r>
              <a:rPr lang="fr-FR" sz="5400" dirty="0" smtClean="0">
                <a:solidFill>
                  <a:schemeClr val="bg1"/>
                </a:solidFill>
                <a:latin typeface="Times New Roman" pitchFamily="18" charset="0"/>
                <a:cs typeface="Times New Roman" pitchFamily="18" charset="0"/>
              </a:rPr>
              <a:t>a/parenchyme palissadique</a:t>
            </a:r>
          </a:p>
          <a:p>
            <a:pPr marL="0" indent="0" algn="ctr" eaLnBrk="1" fontAlgn="auto" hangingPunct="1">
              <a:spcAft>
                <a:spcPts val="0"/>
              </a:spcAft>
              <a:buClr>
                <a:schemeClr val="accent3"/>
              </a:buClr>
              <a:buFont typeface="Arial" pitchFamily="34" charset="0"/>
              <a:buNone/>
              <a:defRPr/>
            </a:pPr>
            <a:r>
              <a:rPr lang="fr-FR" sz="5400" dirty="0" smtClean="0">
                <a:solidFill>
                  <a:schemeClr val="bg1"/>
                </a:solidFill>
                <a:latin typeface="Times New Roman" pitchFamily="18" charset="0"/>
                <a:cs typeface="Times New Roman" pitchFamily="18" charset="0"/>
              </a:rPr>
              <a:t>b/parenchyme à méats</a:t>
            </a:r>
          </a:p>
          <a:p>
            <a:pPr marL="0" indent="0" algn="ctr" eaLnBrk="1" fontAlgn="auto" hangingPunct="1">
              <a:spcAft>
                <a:spcPts val="0"/>
              </a:spcAft>
              <a:buClr>
                <a:schemeClr val="accent3"/>
              </a:buClr>
              <a:buFont typeface="Arial" pitchFamily="34" charset="0"/>
              <a:buNone/>
              <a:defRPr/>
            </a:pPr>
            <a:r>
              <a:rPr lang="fr-FR" sz="5400" dirty="0" smtClean="0">
                <a:solidFill>
                  <a:schemeClr val="bg1"/>
                </a:solidFill>
                <a:latin typeface="Times New Roman" pitchFamily="18" charset="0"/>
                <a:cs typeface="Times New Roman" pitchFamily="18" charset="0"/>
              </a:rPr>
              <a:t>c/parenchyme lacuneux</a:t>
            </a:r>
          </a:p>
          <a:p>
            <a:pPr marL="274320" indent="-274320" eaLnBrk="1" fontAlgn="auto" hangingPunct="1">
              <a:spcAft>
                <a:spcPts val="0"/>
              </a:spcAft>
              <a:buClr>
                <a:schemeClr val="accent3"/>
              </a:buClr>
              <a:buFont typeface="Arial" pitchFamily="34" charset="0"/>
              <a:buChar char="•"/>
              <a:defRPr/>
            </a:pPr>
            <a:endParaRPr lang="fr-FR" dirty="0" smtClean="0"/>
          </a:p>
        </p:txBody>
      </p:sp>
    </p:spTree>
  </p:cSld>
  <p:clrMapOvr>
    <a:masterClrMapping/>
  </p:clrMapOvr>
  <p:transition spd="med">
    <p:split orient="vert"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p:txBody>
          <a:bodyPr/>
          <a:lstStyle/>
          <a:p>
            <a:pPr eaLnBrk="1" hangingPunct="1"/>
            <a:r>
              <a:rPr lang="fr-FR" altLang="fr-FR" dirty="0" smtClean="0">
                <a:solidFill>
                  <a:schemeClr val="bg1"/>
                </a:solidFill>
              </a:rPr>
              <a:t>Tissus d’une feuille </a:t>
            </a:r>
          </a:p>
        </p:txBody>
      </p:sp>
      <p:pic>
        <p:nvPicPr>
          <p:cNvPr id="50179" name="Picture 2" descr="leafdiagram"/>
          <p:cNvPicPr>
            <a:picLocks noGrp="1" noChangeAspect="1" noChangeArrowheads="1"/>
          </p:cNvPicPr>
          <p:nvPr>
            <p:ph idx="1"/>
          </p:nvPr>
        </p:nvPicPr>
        <p:blipFill>
          <a:blip r:embed="rId2"/>
          <a:srcRect/>
          <a:stretch>
            <a:fillRect/>
          </a:stretch>
        </p:blipFill>
        <p:spPr>
          <a:xfrm>
            <a:off x="857224" y="1323212"/>
            <a:ext cx="7429552" cy="5128763"/>
          </a:xfrm>
          <a:noFill/>
        </p:spPr>
      </p:pic>
    </p:spTree>
  </p:cSld>
  <p:clrMapOvr>
    <a:masterClrMapping/>
  </p:clrMapOvr>
  <p:transition spd="med">
    <p:split orient="vert"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p:txBody>
          <a:bodyPr/>
          <a:lstStyle/>
          <a:p>
            <a:pPr eaLnBrk="1" hangingPunct="1"/>
            <a:r>
              <a:rPr lang="fr-FR" altLang="fr-FR" dirty="0" smtClean="0">
                <a:solidFill>
                  <a:schemeClr val="bg1"/>
                </a:solidFill>
              </a:rPr>
              <a:t>Les parenchymes</a:t>
            </a:r>
          </a:p>
        </p:txBody>
      </p:sp>
      <p:sp>
        <p:nvSpPr>
          <p:cNvPr id="61443" name="Espace réservé du contenu 2"/>
          <p:cNvSpPr>
            <a:spLocks noGrp="1"/>
          </p:cNvSpPr>
          <p:nvPr>
            <p:ph idx="1"/>
          </p:nvPr>
        </p:nvSpPr>
        <p:spPr>
          <a:xfrm>
            <a:off x="457200" y="1600200"/>
            <a:ext cx="8329642" cy="4972072"/>
          </a:xfrm>
        </p:spPr>
        <p:txBody>
          <a:bodyPr rtlCol="0">
            <a:normAutofit fontScale="92500" lnSpcReduction="20000"/>
          </a:bodyPr>
          <a:lstStyle/>
          <a:p>
            <a:pPr eaLnBrk="1" fontAlgn="auto" hangingPunct="1">
              <a:spcAft>
                <a:spcPts val="0"/>
              </a:spcAft>
              <a:buFont typeface="Wingdings 2" pitchFamily="18" charset="2"/>
              <a:buNone/>
              <a:defRPr/>
            </a:pPr>
            <a:r>
              <a:rPr lang="fr-FR" altLang="fr-FR" b="1" u="sng" dirty="0" smtClean="0">
                <a:solidFill>
                  <a:schemeClr val="bg1"/>
                </a:solidFill>
              </a:rPr>
              <a:t>Les tissus parenchymateux</a:t>
            </a:r>
            <a:endParaRPr lang="fr-FR" altLang="fr-FR" dirty="0" smtClean="0">
              <a:solidFill>
                <a:schemeClr val="bg1"/>
              </a:solidFill>
            </a:endParaRPr>
          </a:p>
          <a:p>
            <a:pPr eaLnBrk="1" fontAlgn="auto" hangingPunct="1">
              <a:spcAft>
                <a:spcPts val="0"/>
              </a:spcAft>
              <a:buFont typeface="Wingdings 2" pitchFamily="18" charset="2"/>
              <a:buNone/>
              <a:defRPr/>
            </a:pPr>
            <a:r>
              <a:rPr lang="fr-FR" altLang="fr-FR" dirty="0" smtClean="0">
                <a:solidFill>
                  <a:schemeClr val="bg1"/>
                </a:solidFill>
              </a:rPr>
              <a:t> Les tissus parenchymateux sont les plus volumineux au sein de la plante (tiges, racines, feuilles…). Ils peuvent être présents soit dès le début soit apparaître par la suite. Ils présentent des cellules cellulosiques qui peuvent parfois être lignifiés. On les distingue suivant leur rôle au sein de la plante.</a:t>
            </a:r>
          </a:p>
          <a:p>
            <a:pPr eaLnBrk="1" fontAlgn="auto" hangingPunct="1">
              <a:spcAft>
                <a:spcPts val="0"/>
              </a:spcAft>
              <a:buFont typeface="Arial" pitchFamily="34" charset="0"/>
              <a:buChar char="•"/>
              <a:defRPr/>
            </a:pPr>
            <a:r>
              <a:rPr lang="fr-FR" altLang="fr-FR" dirty="0" smtClean="0">
                <a:solidFill>
                  <a:schemeClr val="bg1"/>
                </a:solidFill>
              </a:rPr>
              <a:t>Le </a:t>
            </a:r>
            <a:r>
              <a:rPr lang="fr-FR" altLang="fr-FR" b="1" dirty="0" smtClean="0">
                <a:solidFill>
                  <a:schemeClr val="bg1"/>
                </a:solidFill>
              </a:rPr>
              <a:t>parenchyme simple</a:t>
            </a:r>
            <a:r>
              <a:rPr lang="fr-FR" altLang="fr-FR" dirty="0" smtClean="0">
                <a:solidFill>
                  <a:schemeClr val="bg1"/>
                </a:solidFill>
              </a:rPr>
              <a:t> a un rôle de remplissage.</a:t>
            </a:r>
          </a:p>
          <a:p>
            <a:pPr eaLnBrk="1" fontAlgn="auto" hangingPunct="1">
              <a:spcAft>
                <a:spcPts val="0"/>
              </a:spcAft>
              <a:buFont typeface="Arial" pitchFamily="34" charset="0"/>
              <a:buChar char="•"/>
              <a:defRPr/>
            </a:pPr>
            <a:r>
              <a:rPr lang="fr-FR" altLang="fr-FR" dirty="0" smtClean="0">
                <a:solidFill>
                  <a:schemeClr val="bg1"/>
                </a:solidFill>
              </a:rPr>
              <a:t>Le </a:t>
            </a:r>
            <a:r>
              <a:rPr lang="fr-FR" altLang="fr-FR" b="1" dirty="0" smtClean="0">
                <a:solidFill>
                  <a:schemeClr val="bg1"/>
                </a:solidFill>
              </a:rPr>
              <a:t>parenchyme chlorophyllien</a:t>
            </a:r>
            <a:r>
              <a:rPr lang="fr-FR" altLang="fr-FR" dirty="0" smtClean="0">
                <a:solidFill>
                  <a:schemeClr val="bg1"/>
                </a:solidFill>
              </a:rPr>
              <a:t> a un rôle d’assimilation grâce à la chlorophylle.</a:t>
            </a:r>
          </a:p>
          <a:p>
            <a:pPr eaLnBrk="1" fontAlgn="auto" hangingPunct="1">
              <a:spcAft>
                <a:spcPts val="0"/>
              </a:spcAft>
              <a:buFont typeface="Arial" pitchFamily="34" charset="0"/>
              <a:buChar char="•"/>
              <a:defRPr/>
            </a:pPr>
            <a:r>
              <a:rPr lang="fr-FR" altLang="fr-FR" dirty="0" smtClean="0">
                <a:solidFill>
                  <a:schemeClr val="bg1"/>
                </a:solidFill>
              </a:rPr>
              <a:t>Le </a:t>
            </a:r>
            <a:r>
              <a:rPr lang="fr-FR" altLang="fr-FR" b="1" dirty="0" smtClean="0">
                <a:solidFill>
                  <a:schemeClr val="bg1"/>
                </a:solidFill>
              </a:rPr>
              <a:t>parenchyme de réserve</a:t>
            </a:r>
            <a:r>
              <a:rPr lang="fr-FR" altLang="fr-FR" dirty="0" smtClean="0">
                <a:solidFill>
                  <a:schemeClr val="bg1"/>
                </a:solidFill>
              </a:rPr>
              <a:t> un rôle d’accumulation (par exemple de l’amidon).</a:t>
            </a:r>
          </a:p>
          <a:p>
            <a:pPr eaLnBrk="1" fontAlgn="auto" hangingPunct="1">
              <a:spcAft>
                <a:spcPts val="0"/>
              </a:spcAft>
              <a:buFont typeface="Arial" pitchFamily="34" charset="0"/>
              <a:buChar char="•"/>
              <a:defRPr/>
            </a:pPr>
            <a:r>
              <a:rPr lang="fr-FR" altLang="fr-FR" dirty="0" smtClean="0">
                <a:solidFill>
                  <a:schemeClr val="bg1"/>
                </a:solidFill>
              </a:rPr>
              <a:t>Le </a:t>
            </a:r>
            <a:r>
              <a:rPr lang="fr-FR" altLang="fr-FR" b="1" dirty="0" smtClean="0">
                <a:solidFill>
                  <a:schemeClr val="bg1"/>
                </a:solidFill>
              </a:rPr>
              <a:t>parenchyme ligneux</a:t>
            </a:r>
            <a:r>
              <a:rPr lang="fr-FR" altLang="fr-FR" dirty="0" smtClean="0">
                <a:solidFill>
                  <a:schemeClr val="bg1"/>
                </a:solidFill>
              </a:rPr>
              <a:t> a un rôle de soutien.</a:t>
            </a:r>
          </a:p>
          <a:p>
            <a:pPr eaLnBrk="1" fontAlgn="auto" hangingPunct="1">
              <a:spcAft>
                <a:spcPts val="0"/>
              </a:spcAft>
              <a:buFont typeface="Arial" pitchFamily="34" charset="0"/>
              <a:buChar char="•"/>
              <a:defRPr/>
            </a:pPr>
            <a:endParaRPr lang="fr-FR" altLang="fr-FR" dirty="0" smtClean="0"/>
          </a:p>
        </p:txBody>
      </p:sp>
    </p:spTree>
  </p:cSld>
  <p:clrMapOvr>
    <a:masterClrMapping/>
  </p:clrMapOvr>
  <p:transition spd="med">
    <p:split orient="vert"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p:txBody>
          <a:bodyPr/>
          <a:lstStyle/>
          <a:p>
            <a:pPr eaLnBrk="1" hangingPunct="1"/>
            <a:r>
              <a:rPr lang="fr-FR" altLang="fr-FR" dirty="0" smtClean="0">
                <a:solidFill>
                  <a:schemeClr val="bg1"/>
                </a:solidFill>
              </a:rPr>
              <a:t>Les parenchymes</a:t>
            </a:r>
          </a:p>
        </p:txBody>
      </p:sp>
      <p:sp>
        <p:nvSpPr>
          <p:cNvPr id="52227" name="Espace réservé du contenu 2"/>
          <p:cNvSpPr>
            <a:spLocks noGrp="1"/>
          </p:cNvSpPr>
          <p:nvPr>
            <p:ph idx="1"/>
          </p:nvPr>
        </p:nvSpPr>
        <p:spPr/>
        <p:txBody>
          <a:bodyPr/>
          <a:lstStyle/>
          <a:p>
            <a:pPr eaLnBrk="1" hangingPunct="1">
              <a:buNone/>
            </a:pPr>
            <a:r>
              <a:rPr lang="fr-FR" altLang="fr-FR" dirty="0" smtClean="0">
                <a:solidFill>
                  <a:schemeClr val="bg1"/>
                </a:solidFill>
              </a:rPr>
              <a:t>Sont des tissus peu différenciés issus du fonctionnement des divers méristèmes</a:t>
            </a:r>
          </a:p>
          <a:p>
            <a:pPr eaLnBrk="1" hangingPunct="1">
              <a:buNone/>
            </a:pPr>
            <a:r>
              <a:rPr lang="fr-FR" altLang="fr-FR" dirty="0" smtClean="0">
                <a:solidFill>
                  <a:schemeClr val="bg1"/>
                </a:solidFill>
              </a:rPr>
              <a:t>Forme variable; vacuole bien </a:t>
            </a:r>
            <a:r>
              <a:rPr lang="fr-FR" altLang="fr-FR" dirty="0" err="1" smtClean="0">
                <a:solidFill>
                  <a:schemeClr val="bg1"/>
                </a:solidFill>
              </a:rPr>
              <a:t>dvp</a:t>
            </a:r>
            <a:r>
              <a:rPr lang="fr-FR" altLang="fr-FR" dirty="0" smtClean="0">
                <a:solidFill>
                  <a:schemeClr val="bg1"/>
                </a:solidFill>
              </a:rPr>
              <a:t>; plastes abondants vivantes</a:t>
            </a:r>
          </a:p>
          <a:p>
            <a:pPr eaLnBrk="1" hangingPunct="1">
              <a:buNone/>
            </a:pPr>
            <a:r>
              <a:rPr lang="fr-FR" altLang="fr-FR" dirty="0" smtClean="0">
                <a:solidFill>
                  <a:schemeClr val="bg1"/>
                </a:solidFill>
              </a:rPr>
              <a:t>Parenchymes chlorophylliens</a:t>
            </a:r>
          </a:p>
          <a:p>
            <a:pPr eaLnBrk="1" hangingPunct="1">
              <a:buNone/>
            </a:pPr>
            <a:r>
              <a:rPr lang="fr-FR" altLang="fr-FR" dirty="0" smtClean="0">
                <a:solidFill>
                  <a:schemeClr val="bg1"/>
                </a:solidFill>
              </a:rPr>
              <a:t>De réserve</a:t>
            </a:r>
          </a:p>
          <a:p>
            <a:pPr eaLnBrk="1" hangingPunct="1">
              <a:buNone/>
            </a:pPr>
            <a:r>
              <a:rPr lang="fr-FR" altLang="fr-FR" dirty="0" smtClean="0">
                <a:solidFill>
                  <a:schemeClr val="bg1"/>
                </a:solidFill>
              </a:rPr>
              <a:t>aquifère</a:t>
            </a:r>
          </a:p>
          <a:p>
            <a:pPr eaLnBrk="1" hangingPunct="1"/>
            <a:endParaRPr lang="fr-FR" altLang="fr-FR" dirty="0" smtClean="0"/>
          </a:p>
        </p:txBody>
      </p:sp>
    </p:spTree>
  </p:cSld>
  <p:clrMapOvr>
    <a:masterClrMapping/>
  </p:clrMapOvr>
  <p:transition spd="med">
    <p:split orient="vert"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p:nvPr>
        </p:nvSpPr>
        <p:spPr>
          <a:xfrm>
            <a:off x="457200" y="381000"/>
            <a:ext cx="8229600" cy="815975"/>
          </a:xfrm>
        </p:spPr>
        <p:txBody>
          <a:bodyPr/>
          <a:lstStyle/>
          <a:p>
            <a:pPr eaLnBrk="1" hangingPunct="1"/>
            <a:r>
              <a:rPr lang="fr-FR" altLang="fr-FR" dirty="0" smtClean="0">
                <a:solidFill>
                  <a:schemeClr val="bg1"/>
                </a:solidFill>
              </a:rPr>
              <a:t>Les tissus</a:t>
            </a:r>
          </a:p>
        </p:txBody>
      </p:sp>
      <p:sp>
        <p:nvSpPr>
          <p:cNvPr id="3" name="Espace réservé du contenu 2"/>
          <p:cNvSpPr>
            <a:spLocks noGrp="1"/>
          </p:cNvSpPr>
          <p:nvPr>
            <p:ph idx="1"/>
          </p:nvPr>
        </p:nvSpPr>
        <p:spPr>
          <a:xfrm>
            <a:off x="457200" y="1268413"/>
            <a:ext cx="8229600" cy="4827587"/>
          </a:xfrm>
        </p:spPr>
        <p:txBody>
          <a:bodyPr rtlCol="0">
            <a:normAutofit/>
          </a:bodyPr>
          <a:lstStyle/>
          <a:p>
            <a:pPr marL="0" indent="0" eaLnBrk="1" fontAlgn="auto" hangingPunct="1">
              <a:spcAft>
                <a:spcPts val="0"/>
              </a:spcAft>
              <a:buClr>
                <a:schemeClr val="accent3"/>
              </a:buClr>
              <a:buFont typeface="Arial" pitchFamily="34" charset="0"/>
              <a:buNone/>
              <a:defRPr/>
            </a:pPr>
            <a:r>
              <a:rPr lang="fr-FR" sz="2800" b="1" u="sng" dirty="0" smtClean="0">
                <a:solidFill>
                  <a:schemeClr val="bg1"/>
                </a:solidFill>
              </a:rPr>
              <a:t>2/Tissu de protection ou de revêtements  </a:t>
            </a:r>
          </a:p>
          <a:p>
            <a:pPr marL="0" indent="0" eaLnBrk="1" fontAlgn="auto" hangingPunct="1">
              <a:spcAft>
                <a:spcPts val="0"/>
              </a:spcAft>
              <a:buClr>
                <a:schemeClr val="accent3"/>
              </a:buClr>
              <a:buFont typeface="Arial" pitchFamily="34" charset="0"/>
              <a:buNone/>
              <a:defRPr/>
            </a:pPr>
            <a:r>
              <a:rPr lang="fr-FR" sz="2000" b="1" dirty="0" smtClean="0">
                <a:solidFill>
                  <a:schemeClr val="bg1"/>
                </a:solidFill>
              </a:rPr>
              <a:t>a/L'EPIDERME</a:t>
            </a:r>
            <a:endParaRPr lang="fr-FR" sz="2000" dirty="0" smtClean="0">
              <a:solidFill>
                <a:schemeClr val="bg1"/>
              </a:solidFill>
            </a:endParaRPr>
          </a:p>
          <a:p>
            <a:pPr marL="274320" indent="-274320" eaLnBrk="1" fontAlgn="auto" hangingPunct="1">
              <a:spcAft>
                <a:spcPts val="0"/>
              </a:spcAft>
              <a:buClr>
                <a:schemeClr val="accent3"/>
              </a:buClr>
              <a:buFont typeface="Wingdings" pitchFamily="2" charset="2"/>
              <a:buNone/>
              <a:defRPr/>
            </a:pPr>
            <a:r>
              <a:rPr lang="fr-FR" sz="2400" dirty="0" smtClean="0">
                <a:solidFill>
                  <a:schemeClr val="bg1"/>
                </a:solidFill>
              </a:rPr>
              <a:t>	</a:t>
            </a:r>
            <a:r>
              <a:rPr lang="fr-FR" sz="2800" dirty="0" smtClean="0">
                <a:solidFill>
                  <a:schemeClr val="bg1"/>
                </a:solidFill>
              </a:rPr>
              <a:t>L'épiderme est une assise continue de cellules qui recouvre les organes aériens et les protège contre la dessiccation et les agressions extérieures tout en permettant de réguler les échanges gazeux avec l'atmosphère. C'est un tissu vivant constitué d'une assise unique de cellules de revêtement jointives, de cellules stomatiques et parfois de poils.</a:t>
            </a:r>
          </a:p>
          <a:p>
            <a:pPr marL="274320" indent="-274320" eaLnBrk="1" fontAlgn="auto" hangingPunct="1">
              <a:spcAft>
                <a:spcPts val="0"/>
              </a:spcAft>
              <a:buClr>
                <a:schemeClr val="accent3"/>
              </a:buClr>
              <a:buFont typeface="Arial" pitchFamily="34" charset="0"/>
              <a:buChar char="•"/>
              <a:defRPr/>
            </a:pPr>
            <a:endParaRPr lang="fr-FR" dirty="0"/>
          </a:p>
        </p:txBody>
      </p:sp>
    </p:spTree>
  </p:cSld>
  <p:clrMapOvr>
    <a:masterClrMapping/>
  </p:clrMapOvr>
  <p:transition spd="med">
    <p:split orient="vert"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81000"/>
            <a:ext cx="8229600" cy="547670"/>
          </a:xfrm>
        </p:spPr>
        <p:txBody>
          <a:bodyPr rtlCol="0">
            <a:normAutofit fontScale="90000"/>
          </a:bodyPr>
          <a:lstStyle/>
          <a:p>
            <a:pPr eaLnBrk="1" fontAlgn="auto" hangingPunct="1">
              <a:spcAft>
                <a:spcPts val="0"/>
              </a:spcAft>
              <a:defRPr/>
            </a:pPr>
            <a:r>
              <a:rPr lang="fr-FR" dirty="0" smtClean="0">
                <a:solidFill>
                  <a:schemeClr val="bg1"/>
                </a:solidFill>
              </a:rPr>
              <a:t>Epiderme</a:t>
            </a:r>
            <a:endParaRPr lang="fr-FR" dirty="0">
              <a:solidFill>
                <a:schemeClr val="bg1"/>
              </a:solidFill>
            </a:endParaRPr>
          </a:p>
        </p:txBody>
      </p:sp>
      <p:sp>
        <p:nvSpPr>
          <p:cNvPr id="54275" name="Espace réservé du contenu 2"/>
          <p:cNvSpPr>
            <a:spLocks noGrp="1"/>
          </p:cNvSpPr>
          <p:nvPr>
            <p:ph idx="1"/>
          </p:nvPr>
        </p:nvSpPr>
        <p:spPr>
          <a:xfrm>
            <a:off x="214313" y="1071563"/>
            <a:ext cx="8750300" cy="5643562"/>
          </a:xfrm>
        </p:spPr>
        <p:txBody>
          <a:bodyPr/>
          <a:lstStyle/>
          <a:p>
            <a:pPr marL="0" indent="0" eaLnBrk="1" hangingPunct="1">
              <a:buFont typeface="Arial" charset="0"/>
              <a:buNone/>
            </a:pPr>
            <a:r>
              <a:rPr lang="fr-FR" altLang="fr-FR" sz="2200" b="1" dirty="0" smtClean="0">
                <a:solidFill>
                  <a:schemeClr val="bg1"/>
                </a:solidFill>
              </a:rPr>
              <a:t>b/les Stomates</a:t>
            </a:r>
          </a:p>
          <a:p>
            <a:pPr marL="0" indent="0" eaLnBrk="1" hangingPunct="1">
              <a:buFont typeface="Arial" charset="0"/>
              <a:buNone/>
            </a:pPr>
            <a:r>
              <a:rPr lang="fr-FR" altLang="fr-FR" sz="2200" dirty="0" smtClean="0">
                <a:solidFill>
                  <a:schemeClr val="bg1"/>
                </a:solidFill>
              </a:rPr>
              <a:t>L’épiderme est interrompu au niveau des </a:t>
            </a:r>
            <a:r>
              <a:rPr lang="fr-FR" altLang="fr-FR" sz="2200" b="1" dirty="0" smtClean="0">
                <a:solidFill>
                  <a:schemeClr val="bg1"/>
                </a:solidFill>
              </a:rPr>
              <a:t>stomates</a:t>
            </a:r>
            <a:r>
              <a:rPr lang="fr-FR" altLang="fr-FR" sz="2200" dirty="0" smtClean="0">
                <a:solidFill>
                  <a:schemeClr val="bg1"/>
                </a:solidFill>
              </a:rPr>
              <a:t>. Ce sont des structures épidermiques spécialisées, souvent présentent à la face inférieur des feuilles non exposé au soleil (épiderme inférieur), et jouant un rôle indispensable dans les régulations de la transpiration de la plante, ainsi que dans les échanges gazeux. Les stomates sont formés de deux </a:t>
            </a:r>
            <a:r>
              <a:rPr lang="fr-FR" altLang="fr-FR" sz="2200" b="1" dirty="0" smtClean="0">
                <a:solidFill>
                  <a:schemeClr val="bg1"/>
                </a:solidFill>
              </a:rPr>
              <a:t>cellules de garde</a:t>
            </a:r>
            <a:r>
              <a:rPr lang="fr-FR" altLang="fr-FR" sz="2200" dirty="0" smtClean="0">
                <a:solidFill>
                  <a:schemeClr val="bg1"/>
                </a:solidFill>
              </a:rPr>
              <a:t> qui possèdent de nombreux chloroplastes et qui sont capables de faire varier l’ostiole par des mécanismes osmotiques. L’ostiole correspond à l’orifice présent entre les deux cellules stomatiques réniformes. Les cellules de garde sont plus épaisses du côté interne qui délimite l’ostiole, et sont souvent accompagnées de </a:t>
            </a:r>
            <a:r>
              <a:rPr lang="fr-FR" altLang="fr-FR" sz="2200" b="1" dirty="0" smtClean="0">
                <a:solidFill>
                  <a:schemeClr val="bg1"/>
                </a:solidFill>
              </a:rPr>
              <a:t>cellules compagnes</a:t>
            </a:r>
            <a:r>
              <a:rPr lang="fr-FR" altLang="fr-FR" sz="2200" dirty="0" smtClean="0">
                <a:solidFill>
                  <a:schemeClr val="bg1"/>
                </a:solidFill>
              </a:rPr>
              <a:t>, dépourvues de chloroplastes, avec lesquelles elles sont intimement en contact par leur face externe.</a:t>
            </a:r>
          </a:p>
          <a:p>
            <a:pPr marL="0" indent="0" algn="ctr" eaLnBrk="1" hangingPunct="1">
              <a:buFont typeface="Arial" charset="0"/>
              <a:buNone/>
            </a:pPr>
            <a:r>
              <a:rPr lang="fr-FR" altLang="fr-FR" sz="2200" b="1" dirty="0" smtClean="0">
                <a:solidFill>
                  <a:srgbClr val="FF0000"/>
                </a:solidFill>
              </a:rPr>
              <a:t>Les stomates peuvent être comparés aux glandes sudoripares chez l’Homme.</a:t>
            </a:r>
          </a:p>
          <a:p>
            <a:pPr marL="0" indent="0" eaLnBrk="1" hangingPunct="1">
              <a:buFont typeface="Arial" charset="0"/>
              <a:buNone/>
            </a:pPr>
            <a:endParaRPr lang="fr-FR" altLang="fr-FR" dirty="0" smtClean="0"/>
          </a:p>
        </p:txBody>
      </p:sp>
    </p:spTree>
  </p:cSld>
  <p:clrMapOvr>
    <a:masterClrMapping/>
  </p:clrMapOvr>
  <p:transition spd="med">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extLst>
            <a:ext uri="{909E8E84-426E-40DD-AFC4-6F175D3DCCD1}"/>
            <a:ext uri="{91240B29-F687-4F45-9708-019B960494DF}"/>
          </a:extLst>
        </p:spPr>
        <p:txBody>
          <a:bodyPr rtlCol="0">
            <a:normAutofit fontScale="90000"/>
          </a:bodyPr>
          <a:lstStyle/>
          <a:p>
            <a:pPr eaLnBrk="1" fontAlgn="auto" hangingPunct="1">
              <a:spcAft>
                <a:spcPts val="0"/>
              </a:spcAft>
              <a:defRPr/>
            </a:pPr>
            <a:r>
              <a:rPr lang="fr-FR" sz="4000" dirty="0" smtClean="0">
                <a:solidFill>
                  <a:schemeClr val="bg1"/>
                </a:solidFill>
              </a:rPr>
              <a:t>PROGRAMME</a:t>
            </a:r>
            <a:br>
              <a:rPr lang="fr-FR" sz="4000" dirty="0" smtClean="0">
                <a:solidFill>
                  <a:schemeClr val="bg1"/>
                </a:solidFill>
              </a:rPr>
            </a:br>
            <a:r>
              <a:rPr lang="fr-FR" sz="4000" dirty="0" smtClean="0">
                <a:solidFill>
                  <a:schemeClr val="bg1"/>
                </a:solidFill>
              </a:rPr>
              <a:t>suite</a:t>
            </a:r>
          </a:p>
        </p:txBody>
      </p:sp>
      <p:sp>
        <p:nvSpPr>
          <p:cNvPr id="12291" name="Rectangle 3"/>
          <p:cNvSpPr>
            <a:spLocks noGrp="1" noChangeArrowheads="1"/>
          </p:cNvSpPr>
          <p:nvPr>
            <p:ph type="body" idx="4294967295"/>
          </p:nvPr>
        </p:nvSpPr>
        <p:spPr>
          <a:xfrm>
            <a:off x="0" y="1285875"/>
            <a:ext cx="8715375" cy="5072063"/>
          </a:xfrm>
        </p:spPr>
        <p:txBody>
          <a:bodyPr/>
          <a:lstStyle/>
          <a:p>
            <a:pPr eaLnBrk="1" hangingPunct="1"/>
            <a:r>
              <a:rPr lang="fr-FR" sz="2000" b="1" dirty="0" smtClean="0">
                <a:solidFill>
                  <a:schemeClr val="bg1"/>
                </a:solidFill>
              </a:rPr>
              <a:t>Travaux pratiques : </a:t>
            </a:r>
            <a:endParaRPr lang="fr-FR" sz="2000" dirty="0" smtClean="0">
              <a:solidFill>
                <a:schemeClr val="bg1"/>
              </a:solidFill>
            </a:endParaRPr>
          </a:p>
          <a:p>
            <a:pPr eaLnBrk="1" hangingPunct="1"/>
            <a:r>
              <a:rPr lang="fr-FR" sz="2000" b="1" dirty="0" smtClean="0">
                <a:solidFill>
                  <a:schemeClr val="bg1"/>
                </a:solidFill>
              </a:rPr>
              <a:t>N°1 :</a:t>
            </a:r>
            <a:r>
              <a:rPr lang="fr-FR" sz="2000" dirty="0" smtClean="0">
                <a:solidFill>
                  <a:schemeClr val="bg1"/>
                </a:solidFill>
              </a:rPr>
              <a:t> Etude morphologique des Angiospermes (racines-tiges-feuilles-fleurs)</a:t>
            </a:r>
          </a:p>
          <a:p>
            <a:pPr eaLnBrk="1" hangingPunct="1"/>
            <a:r>
              <a:rPr lang="fr-FR" sz="2000" b="1" dirty="0" smtClean="0">
                <a:solidFill>
                  <a:schemeClr val="bg1"/>
                </a:solidFill>
              </a:rPr>
              <a:t>N°2 :</a:t>
            </a:r>
            <a:r>
              <a:rPr lang="fr-FR" sz="2000" dirty="0" smtClean="0">
                <a:solidFill>
                  <a:schemeClr val="bg1"/>
                </a:solidFill>
              </a:rPr>
              <a:t> Etude morphologique des Gymnospermes (racines-tiges-feuilles-fleurs)</a:t>
            </a:r>
          </a:p>
          <a:p>
            <a:pPr eaLnBrk="1" hangingPunct="1"/>
            <a:r>
              <a:rPr lang="fr-FR" sz="2000" b="1" dirty="0" smtClean="0">
                <a:solidFill>
                  <a:schemeClr val="bg1"/>
                </a:solidFill>
              </a:rPr>
              <a:t>N°3 : </a:t>
            </a:r>
            <a:r>
              <a:rPr lang="fr-FR" sz="2000" dirty="0" smtClean="0">
                <a:solidFill>
                  <a:schemeClr val="bg1"/>
                </a:solidFill>
              </a:rPr>
              <a:t>Méristèmes primaires (racinaire  et caulinaire) </a:t>
            </a:r>
          </a:p>
          <a:p>
            <a:pPr eaLnBrk="1" hangingPunct="1"/>
            <a:r>
              <a:rPr lang="fr-FR" sz="2000" b="1" dirty="0" smtClean="0">
                <a:solidFill>
                  <a:schemeClr val="bg1"/>
                </a:solidFill>
              </a:rPr>
              <a:t>N°4 :</a:t>
            </a:r>
            <a:r>
              <a:rPr lang="fr-FR" sz="2000" dirty="0" smtClean="0">
                <a:solidFill>
                  <a:schemeClr val="bg1"/>
                </a:solidFill>
              </a:rPr>
              <a:t> Tissus de revêtements : épiderme – assise pilifère –assise subéreuse - </a:t>
            </a:r>
            <a:r>
              <a:rPr lang="fr-FR" sz="2000" dirty="0" err="1" smtClean="0">
                <a:solidFill>
                  <a:schemeClr val="bg1"/>
                </a:solidFill>
              </a:rPr>
              <a:t>subéroide</a:t>
            </a:r>
            <a:r>
              <a:rPr lang="fr-FR" sz="2000" dirty="0" smtClean="0">
                <a:solidFill>
                  <a:schemeClr val="bg1"/>
                </a:solidFill>
              </a:rPr>
              <a:t> </a:t>
            </a:r>
          </a:p>
          <a:p>
            <a:pPr eaLnBrk="1" hangingPunct="1"/>
            <a:r>
              <a:rPr lang="fr-FR" sz="2000" b="1" dirty="0" smtClean="0">
                <a:solidFill>
                  <a:schemeClr val="bg1"/>
                </a:solidFill>
              </a:rPr>
              <a:t>N°5 : </a:t>
            </a:r>
            <a:r>
              <a:rPr lang="fr-FR" sz="2000" dirty="0" smtClean="0">
                <a:solidFill>
                  <a:schemeClr val="bg1"/>
                </a:solidFill>
              </a:rPr>
              <a:t>Parenchymes (chlorophyllien-réserve- aérifère-aquifère)  </a:t>
            </a:r>
          </a:p>
          <a:p>
            <a:pPr eaLnBrk="1" hangingPunct="1"/>
            <a:r>
              <a:rPr lang="fr-FR" sz="2000" b="1" dirty="0" smtClean="0">
                <a:solidFill>
                  <a:schemeClr val="bg1"/>
                </a:solidFill>
              </a:rPr>
              <a:t>N°6 :</a:t>
            </a:r>
            <a:r>
              <a:rPr lang="fr-FR" sz="2000" dirty="0" smtClean="0">
                <a:solidFill>
                  <a:schemeClr val="bg1"/>
                </a:solidFill>
              </a:rPr>
              <a:t> Tissus de soutien (collenchyme-sclérenchyme)</a:t>
            </a:r>
            <a:r>
              <a:rPr lang="fr-FR" sz="2000" b="1" dirty="0" smtClean="0">
                <a:solidFill>
                  <a:schemeClr val="bg1"/>
                </a:solidFill>
              </a:rPr>
              <a:t> </a:t>
            </a:r>
            <a:endParaRPr lang="fr-FR" sz="2000" dirty="0" smtClean="0">
              <a:solidFill>
                <a:schemeClr val="bg1"/>
              </a:solidFill>
            </a:endParaRPr>
          </a:p>
          <a:p>
            <a:pPr eaLnBrk="1" hangingPunct="1"/>
            <a:r>
              <a:rPr lang="fr-FR" sz="2000" b="1" dirty="0" smtClean="0">
                <a:solidFill>
                  <a:schemeClr val="bg1"/>
                </a:solidFill>
              </a:rPr>
              <a:t>N°7 : </a:t>
            </a:r>
            <a:r>
              <a:rPr lang="fr-FR" sz="2000" dirty="0" smtClean="0">
                <a:solidFill>
                  <a:schemeClr val="bg1"/>
                </a:solidFill>
              </a:rPr>
              <a:t>Tissus sécréteurs (poils-glandes-cellule à tanins-laticifères)</a:t>
            </a:r>
          </a:p>
          <a:p>
            <a:pPr eaLnBrk="1" hangingPunct="1"/>
            <a:r>
              <a:rPr lang="fr-FR" sz="2000" b="1" dirty="0" smtClean="0">
                <a:solidFill>
                  <a:schemeClr val="bg1"/>
                </a:solidFill>
              </a:rPr>
              <a:t>N°8 </a:t>
            </a:r>
            <a:r>
              <a:rPr lang="fr-FR" sz="2000" dirty="0" smtClean="0">
                <a:solidFill>
                  <a:schemeClr val="bg1"/>
                </a:solidFill>
              </a:rPr>
              <a:t>: Tissus conducteurs primaires (phloème-xylème)</a:t>
            </a:r>
          </a:p>
          <a:p>
            <a:pPr eaLnBrk="1" hangingPunct="1">
              <a:buFont typeface="Wingdings" pitchFamily="2" charset="2"/>
              <a:buNone/>
            </a:pPr>
            <a:endParaRPr lang="fr-FR" altLang="fr-FR" sz="2800" dirty="0" smtClean="0"/>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ppt_w</p:attrName>
                                        </p:attrNameLst>
                                      </p:cBhvr>
                                      <p:tavLst>
                                        <p:tav tm="0">
                                          <p:val>
                                            <p:strVal val="#ppt_w*2.5"/>
                                          </p:val>
                                        </p:tav>
                                        <p:tav tm="100000">
                                          <p:val>
                                            <p:strVal val="#ppt_w"/>
                                          </p:val>
                                        </p:tav>
                                      </p:tavLst>
                                    </p:anim>
                                    <p:anim calcmode="lin" valueType="num">
                                      <p:cBhvr>
                                        <p:cTn id="8" dur="2000" fill="hold"/>
                                        <p:tgtEl>
                                          <p:spTgt spid="12290"/>
                                        </p:tgtEl>
                                        <p:attrNameLst>
                                          <p:attrName>ppt_h</p:attrName>
                                        </p:attrNameLst>
                                      </p:cBhvr>
                                      <p:tavLst>
                                        <p:tav tm="0">
                                          <p:val>
                                            <p:strVal val="#ppt_h"/>
                                          </p:val>
                                        </p:tav>
                                        <p:tav tm="100000">
                                          <p:val>
                                            <p:strVal val="#ppt_h"/>
                                          </p:val>
                                        </p:tav>
                                      </p:tavLst>
                                    </p:anim>
                                    <p:anim calcmode="lin" valueType="num">
                                      <p:cBhvr>
                                        <p:cTn id="9" dur="2000" fill="hold"/>
                                        <p:tgtEl>
                                          <p:spTgt spid="1229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229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22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291">
                                            <p:txEl>
                                              <p:pRg st="0" end="0"/>
                                            </p:txEl>
                                          </p:spTgt>
                                        </p:tgtEl>
                                        <p:attrNameLst>
                                          <p:attrName>style.visibility</p:attrName>
                                        </p:attrNameLst>
                                      </p:cBhvr>
                                      <p:to>
                                        <p:strVal val="visible"/>
                                      </p:to>
                                    </p:set>
                                    <p:animEffect transition="in" filter="wipe(left)">
                                      <p:cBhvr>
                                        <p:cTn id="16" dur="500"/>
                                        <p:tgtEl>
                                          <p:spTgt spid="1229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291">
                                            <p:txEl>
                                              <p:pRg st="1" end="1"/>
                                            </p:txEl>
                                          </p:spTgt>
                                        </p:tgtEl>
                                        <p:attrNameLst>
                                          <p:attrName>style.visibility</p:attrName>
                                        </p:attrNameLst>
                                      </p:cBhvr>
                                      <p:to>
                                        <p:strVal val="visible"/>
                                      </p:to>
                                    </p:set>
                                    <p:animEffect transition="in" filter="wipe(left)">
                                      <p:cBhvr>
                                        <p:cTn id="21" dur="500"/>
                                        <p:tgtEl>
                                          <p:spTgt spid="1229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291">
                                            <p:txEl>
                                              <p:pRg st="2" end="2"/>
                                            </p:txEl>
                                          </p:spTgt>
                                        </p:tgtEl>
                                        <p:attrNameLst>
                                          <p:attrName>style.visibility</p:attrName>
                                        </p:attrNameLst>
                                      </p:cBhvr>
                                      <p:to>
                                        <p:strVal val="visible"/>
                                      </p:to>
                                    </p:set>
                                    <p:animEffect transition="in" filter="wipe(left)">
                                      <p:cBhvr>
                                        <p:cTn id="26" dur="500"/>
                                        <p:tgtEl>
                                          <p:spTgt spid="1229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Effect transition="in" filter="wipe(left)">
                                      <p:cBhvr>
                                        <p:cTn id="31" dur="500"/>
                                        <p:tgtEl>
                                          <p:spTgt spid="1229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291">
                                            <p:txEl>
                                              <p:pRg st="4" end="4"/>
                                            </p:txEl>
                                          </p:spTgt>
                                        </p:tgtEl>
                                        <p:attrNameLst>
                                          <p:attrName>style.visibility</p:attrName>
                                        </p:attrNameLst>
                                      </p:cBhvr>
                                      <p:to>
                                        <p:strVal val="visible"/>
                                      </p:to>
                                    </p:set>
                                    <p:animEffect transition="in" filter="wipe(left)">
                                      <p:cBhvr>
                                        <p:cTn id="36" dur="500"/>
                                        <p:tgtEl>
                                          <p:spTgt spid="1229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291">
                                            <p:txEl>
                                              <p:pRg st="5" end="5"/>
                                            </p:txEl>
                                          </p:spTgt>
                                        </p:tgtEl>
                                        <p:attrNameLst>
                                          <p:attrName>style.visibility</p:attrName>
                                        </p:attrNameLst>
                                      </p:cBhvr>
                                      <p:to>
                                        <p:strVal val="visible"/>
                                      </p:to>
                                    </p:set>
                                    <p:animEffect transition="in" filter="wipe(left)">
                                      <p:cBhvr>
                                        <p:cTn id="41" dur="500"/>
                                        <p:tgtEl>
                                          <p:spTgt spid="12291">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291">
                                            <p:txEl>
                                              <p:pRg st="6" end="6"/>
                                            </p:txEl>
                                          </p:spTgt>
                                        </p:tgtEl>
                                        <p:attrNameLst>
                                          <p:attrName>style.visibility</p:attrName>
                                        </p:attrNameLst>
                                      </p:cBhvr>
                                      <p:to>
                                        <p:strVal val="visible"/>
                                      </p:to>
                                    </p:set>
                                    <p:animEffect transition="in" filter="wipe(left)">
                                      <p:cBhvr>
                                        <p:cTn id="46" dur="500"/>
                                        <p:tgtEl>
                                          <p:spTgt spid="12291">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291">
                                            <p:txEl>
                                              <p:pRg st="7" end="7"/>
                                            </p:txEl>
                                          </p:spTgt>
                                        </p:tgtEl>
                                        <p:attrNameLst>
                                          <p:attrName>style.visibility</p:attrName>
                                        </p:attrNameLst>
                                      </p:cBhvr>
                                      <p:to>
                                        <p:strVal val="visible"/>
                                      </p:to>
                                    </p:set>
                                    <p:animEffect transition="in" filter="wipe(left)">
                                      <p:cBhvr>
                                        <p:cTn id="51" dur="500"/>
                                        <p:tgtEl>
                                          <p:spTgt spid="12291">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291">
                                            <p:txEl>
                                              <p:pRg st="8" end="8"/>
                                            </p:txEl>
                                          </p:spTgt>
                                        </p:tgtEl>
                                        <p:attrNameLst>
                                          <p:attrName>style.visibility</p:attrName>
                                        </p:attrNameLst>
                                      </p:cBhvr>
                                      <p:to>
                                        <p:strVal val="visible"/>
                                      </p:to>
                                    </p:set>
                                    <p:animEffect transition="in" filter="wipe(left)">
                                      <p:cBhvr>
                                        <p:cTn id="56"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fr-FR" dirty="0" smtClean="0">
                <a:solidFill>
                  <a:schemeClr val="bg1"/>
                </a:solidFill>
              </a:rPr>
              <a:t>stomates</a:t>
            </a:r>
          </a:p>
        </p:txBody>
      </p:sp>
      <p:sp>
        <p:nvSpPr>
          <p:cNvPr id="3" name="Espace réservé du contenu 2"/>
          <p:cNvSpPr>
            <a:spLocks noGrp="1"/>
          </p:cNvSpPr>
          <p:nvPr>
            <p:ph idx="1"/>
          </p:nvPr>
        </p:nvSpPr>
        <p:spPr>
          <a:xfrm>
            <a:off x="457200" y="1071546"/>
            <a:ext cx="8329642" cy="5286412"/>
          </a:xfrm>
        </p:spPr>
        <p:txBody>
          <a:bodyPr rtlCol="0">
            <a:normAutofit/>
          </a:bodyPr>
          <a:lstStyle/>
          <a:p>
            <a:pPr marL="274320" indent="-274320" eaLnBrk="1" fontAlgn="auto" hangingPunct="1">
              <a:spcAft>
                <a:spcPts val="0"/>
              </a:spcAft>
              <a:buClr>
                <a:schemeClr val="accent3"/>
              </a:buClr>
              <a:buFont typeface="Arial" pitchFamily="34" charset="0"/>
              <a:buChar char="•"/>
              <a:defRPr/>
            </a:pPr>
            <a:r>
              <a:rPr lang="fr-FR" dirty="0" smtClean="0">
                <a:solidFill>
                  <a:schemeClr val="bg1"/>
                </a:solidFill>
              </a:rPr>
              <a:t>Répartition</a:t>
            </a:r>
          </a:p>
          <a:p>
            <a:pPr marL="0" indent="0" eaLnBrk="1" fontAlgn="auto" hangingPunct="1">
              <a:spcAft>
                <a:spcPts val="0"/>
              </a:spcAft>
              <a:buClr>
                <a:schemeClr val="accent3"/>
              </a:buClr>
              <a:buFont typeface="Arial" pitchFamily="34" charset="0"/>
              <a:buNone/>
              <a:defRPr/>
            </a:pPr>
            <a:r>
              <a:rPr lang="fr-FR" sz="2400" dirty="0" smtClean="0">
                <a:solidFill>
                  <a:schemeClr val="bg1"/>
                </a:solidFill>
              </a:rPr>
              <a:t>On trouve des stomates dans les tiges et les feuilles jeunes </a:t>
            </a:r>
          </a:p>
          <a:p>
            <a:pPr marL="0" indent="0" eaLnBrk="1" fontAlgn="auto" hangingPunct="1">
              <a:spcAft>
                <a:spcPts val="0"/>
              </a:spcAft>
              <a:buClr>
                <a:schemeClr val="accent3"/>
              </a:buClr>
              <a:buFont typeface="Arial" pitchFamily="34" charset="0"/>
              <a:buNone/>
              <a:defRPr/>
            </a:pPr>
            <a:r>
              <a:rPr lang="fr-FR" sz="2400" dirty="0" smtClean="0">
                <a:solidFill>
                  <a:schemeClr val="bg1"/>
                </a:solidFill>
              </a:rPr>
              <a:t>Si les feuilles sont éclairés  uniformément, on trouve des stomates sur les deux faces (cas des feuilles verticales) monocotylédones</a:t>
            </a:r>
          </a:p>
          <a:p>
            <a:pPr marL="0" indent="0" eaLnBrk="1" fontAlgn="auto" hangingPunct="1">
              <a:spcAft>
                <a:spcPts val="0"/>
              </a:spcAft>
              <a:buClr>
                <a:schemeClr val="accent3"/>
              </a:buClr>
              <a:buFont typeface="Arial" pitchFamily="34" charset="0"/>
              <a:buNone/>
              <a:defRPr/>
            </a:pPr>
            <a:r>
              <a:rPr lang="fr-FR" sz="2400" dirty="0" smtClean="0">
                <a:solidFill>
                  <a:schemeClr val="bg1"/>
                </a:solidFill>
              </a:rPr>
              <a:t>Si  les feuilles ont une face exposée au soleil et une face à l’ombre, les stomates sont sur la face inferieure ( la moins éclairée)</a:t>
            </a:r>
          </a:p>
          <a:p>
            <a:pPr marL="0" indent="0" eaLnBrk="1" fontAlgn="auto" hangingPunct="1">
              <a:spcAft>
                <a:spcPts val="0"/>
              </a:spcAft>
              <a:buClr>
                <a:schemeClr val="accent3"/>
              </a:buClr>
              <a:buFont typeface="Arial" pitchFamily="34" charset="0"/>
              <a:buNone/>
              <a:defRPr/>
            </a:pPr>
            <a:r>
              <a:rPr lang="fr-FR" sz="2400" dirty="0" smtClean="0">
                <a:solidFill>
                  <a:schemeClr val="bg1"/>
                </a:solidFill>
              </a:rPr>
              <a:t>Si les feuilles sont flottantes les stomates sur la face supérieure</a:t>
            </a:r>
          </a:p>
          <a:p>
            <a:pPr marL="0" indent="0" eaLnBrk="1" fontAlgn="auto" hangingPunct="1">
              <a:spcAft>
                <a:spcPts val="0"/>
              </a:spcAft>
              <a:buClr>
                <a:schemeClr val="accent3"/>
              </a:buClr>
              <a:buFont typeface="Arial" pitchFamily="34" charset="0"/>
              <a:buNone/>
              <a:defRPr/>
            </a:pPr>
            <a:r>
              <a:rPr lang="fr-FR" sz="2400" dirty="0" smtClean="0">
                <a:solidFill>
                  <a:schemeClr val="bg1"/>
                </a:solidFill>
              </a:rPr>
              <a:t>Si les feuilles sont immergées, pas de stomates</a:t>
            </a:r>
          </a:p>
          <a:p>
            <a:pPr marL="0" indent="0" algn="ctr" eaLnBrk="1" fontAlgn="auto" hangingPunct="1">
              <a:spcAft>
                <a:spcPts val="0"/>
              </a:spcAft>
              <a:buClr>
                <a:schemeClr val="accent3"/>
              </a:buClr>
              <a:buFont typeface="Arial" pitchFamily="34" charset="0"/>
              <a:buNone/>
              <a:defRPr/>
            </a:pPr>
            <a:r>
              <a:rPr lang="fr-FR" sz="2400" dirty="0" smtClean="0">
                <a:solidFill>
                  <a:schemeClr val="bg1"/>
                </a:solidFill>
              </a:rPr>
              <a:t>Le nombre varie de 50 à 200par mm2 de surface foliaire</a:t>
            </a:r>
          </a:p>
        </p:txBody>
      </p:sp>
    </p:spTree>
  </p:cSld>
  <p:clrMapOvr>
    <a:masterClrMapping/>
  </p:clrMapOvr>
  <p:transition spd="med">
    <p:split orient="vert"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a:xfrm>
            <a:off x="500063" y="285750"/>
            <a:ext cx="8229600" cy="857250"/>
          </a:xfrm>
        </p:spPr>
        <p:txBody>
          <a:bodyPr/>
          <a:lstStyle/>
          <a:p>
            <a:pPr eaLnBrk="1" hangingPunct="1"/>
            <a:r>
              <a:rPr lang="fr-FR" altLang="fr-FR" dirty="0" smtClean="0">
                <a:solidFill>
                  <a:schemeClr val="bg1"/>
                </a:solidFill>
              </a:rPr>
              <a:t>Stomates </a:t>
            </a:r>
          </a:p>
        </p:txBody>
      </p:sp>
      <p:pic>
        <p:nvPicPr>
          <p:cNvPr id="56323" name="Picture 5"/>
          <p:cNvPicPr>
            <a:picLocks noGrp="1" noChangeAspect="1" noChangeArrowheads="1"/>
          </p:cNvPicPr>
          <p:nvPr>
            <p:ph idx="1"/>
          </p:nvPr>
        </p:nvPicPr>
        <p:blipFill>
          <a:blip r:embed="rId2"/>
          <a:stretch>
            <a:fillRect/>
          </a:stretch>
        </p:blipFill>
        <p:spPr>
          <a:xfrm>
            <a:off x="642910" y="1173512"/>
            <a:ext cx="7500990" cy="5255883"/>
          </a:xfrm>
          <a:noFill/>
        </p:spPr>
      </p:pic>
    </p:spTree>
  </p:cSld>
  <p:clrMapOvr>
    <a:masterClrMapping/>
  </p:clrMapOvr>
  <p:transition spd="med">
    <p:split orient="vert"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a:xfrm>
            <a:off x="571500" y="214313"/>
            <a:ext cx="8229600" cy="857250"/>
          </a:xfrm>
        </p:spPr>
        <p:txBody>
          <a:bodyPr/>
          <a:lstStyle/>
          <a:p>
            <a:pPr eaLnBrk="1" hangingPunct="1"/>
            <a:r>
              <a:rPr lang="fr-FR" altLang="fr-FR" dirty="0" smtClean="0">
                <a:solidFill>
                  <a:schemeClr val="bg1"/>
                </a:solidFill>
              </a:rPr>
              <a:t>Stomates</a:t>
            </a:r>
          </a:p>
        </p:txBody>
      </p:sp>
      <p:sp>
        <p:nvSpPr>
          <p:cNvPr id="57347" name="Espace réservé du contenu 2"/>
          <p:cNvSpPr>
            <a:spLocks noGrp="1"/>
          </p:cNvSpPr>
          <p:nvPr>
            <p:ph idx="1"/>
          </p:nvPr>
        </p:nvSpPr>
        <p:spPr/>
        <p:txBody>
          <a:bodyPr/>
          <a:lstStyle/>
          <a:p>
            <a:pPr eaLnBrk="1" hangingPunct="1"/>
            <a:endParaRPr lang="fr-FR" altLang="fr-FR" smtClean="0"/>
          </a:p>
        </p:txBody>
      </p:sp>
      <p:pic>
        <p:nvPicPr>
          <p:cNvPr id="57348" name="Picture 2" descr="C:\Users\fsnv-stu\Desktop\Cellulef.jpg"/>
          <p:cNvPicPr>
            <a:picLocks noChangeAspect="1" noChangeArrowheads="1"/>
          </p:cNvPicPr>
          <p:nvPr/>
        </p:nvPicPr>
        <p:blipFill>
          <a:blip r:embed="rId2"/>
          <a:srcRect/>
          <a:stretch>
            <a:fillRect/>
          </a:stretch>
        </p:blipFill>
        <p:spPr bwMode="auto">
          <a:xfrm>
            <a:off x="428625" y="1214422"/>
            <a:ext cx="8215313" cy="4714891"/>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285750" y="642938"/>
            <a:ext cx="8429625" cy="4708525"/>
          </a:xfrm>
          <a:prstGeom prst="rect">
            <a:avLst/>
          </a:prstGeom>
          <a:noFill/>
          <a:ln w="9525">
            <a:noFill/>
            <a:miter lim="800000"/>
            <a:headEnd/>
            <a:tailEnd/>
          </a:ln>
        </p:spPr>
        <p:txBody>
          <a:bodyPr>
            <a:spAutoFit/>
          </a:bodyPr>
          <a:lstStyle/>
          <a:p>
            <a:pPr algn="ctr"/>
            <a:r>
              <a:rPr lang="fr-FR" sz="4000" dirty="0">
                <a:solidFill>
                  <a:schemeClr val="bg1"/>
                </a:solidFill>
                <a:latin typeface="Comic Sans MS" pitchFamily="66" charset="0"/>
              </a:rPr>
              <a:t>Proverbe du Jour: </a:t>
            </a:r>
            <a:r>
              <a:rPr lang="fr-FR" sz="4000" dirty="0" smtClean="0">
                <a:solidFill>
                  <a:schemeClr val="bg1"/>
                </a:solidFill>
                <a:latin typeface="Comic Sans MS" pitchFamily="66" charset="0"/>
              </a:rPr>
              <a:t>15/03/2020</a:t>
            </a:r>
            <a:endParaRPr lang="fr-FR" sz="4000" dirty="0">
              <a:solidFill>
                <a:schemeClr val="bg1"/>
              </a:solidFill>
              <a:latin typeface="Comic Sans MS" pitchFamily="66" charset="0"/>
            </a:endParaRPr>
          </a:p>
          <a:p>
            <a:endParaRPr lang="fr-FR" sz="4000" dirty="0">
              <a:latin typeface="Comic Sans MS" pitchFamily="66" charset="0"/>
            </a:endParaRPr>
          </a:p>
          <a:p>
            <a:endParaRPr lang="fr-FR" sz="4000" dirty="0">
              <a:latin typeface="Comic Sans MS" pitchFamily="66" charset="0"/>
            </a:endParaRPr>
          </a:p>
          <a:p>
            <a:r>
              <a:rPr lang="fr-FR" sz="6000" dirty="0">
                <a:solidFill>
                  <a:schemeClr val="bg1"/>
                </a:solidFill>
                <a:latin typeface="Comic Sans MS" pitchFamily="66" charset="0"/>
              </a:rPr>
              <a:t>"Le bas-monde est un pont, traverse le et ne compte pas y résider."</a:t>
            </a:r>
          </a:p>
        </p:txBody>
      </p:sp>
    </p:spTree>
  </p:cSld>
  <p:clrMapOvr>
    <a:masterClrMapping/>
  </p:clrMapOvr>
  <p:transition spd="med">
    <p:split orient="vert"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1"/>
          <p:cNvSpPr>
            <a:spLocks noGrp="1"/>
          </p:cNvSpPr>
          <p:nvPr>
            <p:ph type="title"/>
          </p:nvPr>
        </p:nvSpPr>
        <p:spPr>
          <a:xfrm>
            <a:off x="457200" y="381000"/>
            <a:ext cx="8229600" cy="600075"/>
          </a:xfrm>
        </p:spPr>
        <p:txBody>
          <a:bodyPr rtlCol="0">
            <a:normAutofit fontScale="90000"/>
          </a:bodyPr>
          <a:lstStyle/>
          <a:p>
            <a:pPr eaLnBrk="1" fontAlgn="auto" hangingPunct="1">
              <a:spcAft>
                <a:spcPts val="0"/>
              </a:spcAft>
              <a:defRPr/>
            </a:pPr>
            <a:r>
              <a:rPr lang="fr-FR" dirty="0" smtClean="0">
                <a:solidFill>
                  <a:schemeClr val="bg1"/>
                </a:solidFill>
              </a:rPr>
              <a:t>Tissus de protection</a:t>
            </a:r>
          </a:p>
        </p:txBody>
      </p:sp>
      <p:sp>
        <p:nvSpPr>
          <p:cNvPr id="3" name="Espace réservé du contenu 2"/>
          <p:cNvSpPr>
            <a:spLocks noGrp="1"/>
          </p:cNvSpPr>
          <p:nvPr>
            <p:ph idx="1"/>
          </p:nvPr>
        </p:nvSpPr>
        <p:spPr>
          <a:xfrm>
            <a:off x="457200" y="1000125"/>
            <a:ext cx="8401050" cy="5095875"/>
          </a:xfrm>
        </p:spPr>
        <p:txBody>
          <a:bodyPr rtlCol="0">
            <a:normAutofit/>
          </a:bodyPr>
          <a:lstStyle/>
          <a:p>
            <a:pPr marL="0" indent="0" algn="just" eaLnBrk="1" fontAlgn="auto" hangingPunct="1">
              <a:spcAft>
                <a:spcPts val="0"/>
              </a:spcAft>
              <a:buClr>
                <a:schemeClr val="accent3"/>
              </a:buClr>
              <a:buFont typeface="Arial" pitchFamily="34" charset="0"/>
              <a:buNone/>
              <a:defRPr/>
            </a:pPr>
            <a:r>
              <a:rPr lang="fr-FR" sz="2400" b="1" dirty="0" smtClean="0">
                <a:solidFill>
                  <a:schemeClr val="bg1"/>
                </a:solidFill>
              </a:rPr>
              <a:t>c/L’assise </a:t>
            </a:r>
            <a:r>
              <a:rPr lang="fr-FR" sz="2400" b="1" dirty="0">
                <a:solidFill>
                  <a:schemeClr val="bg1"/>
                </a:solidFill>
              </a:rPr>
              <a:t>pilifère</a:t>
            </a:r>
            <a:endParaRPr lang="fr-FR" sz="2400" dirty="0">
              <a:solidFill>
                <a:schemeClr val="bg1"/>
              </a:solidFill>
            </a:endParaRPr>
          </a:p>
          <a:p>
            <a:pPr marL="0" indent="0" algn="just" eaLnBrk="1" fontAlgn="auto" hangingPunct="1">
              <a:spcAft>
                <a:spcPts val="0"/>
              </a:spcAft>
              <a:buClr>
                <a:schemeClr val="accent3"/>
              </a:buClr>
              <a:buFont typeface="Arial" pitchFamily="34" charset="0"/>
              <a:buNone/>
              <a:defRPr/>
            </a:pPr>
            <a:endParaRPr lang="fr-FR" sz="2500" dirty="0" smtClean="0">
              <a:solidFill>
                <a:schemeClr val="bg1"/>
              </a:solidFill>
            </a:endParaRPr>
          </a:p>
          <a:p>
            <a:pPr marL="0" indent="0" algn="just" eaLnBrk="1" fontAlgn="auto" hangingPunct="1">
              <a:spcAft>
                <a:spcPts val="0"/>
              </a:spcAft>
              <a:buClr>
                <a:schemeClr val="accent3"/>
              </a:buClr>
              <a:buFont typeface="Arial" pitchFamily="34" charset="0"/>
              <a:buNone/>
              <a:defRPr/>
            </a:pPr>
            <a:r>
              <a:rPr lang="fr-FR" sz="2500" dirty="0" smtClean="0">
                <a:solidFill>
                  <a:schemeClr val="bg1"/>
                </a:solidFill>
              </a:rPr>
              <a:t>Comme </a:t>
            </a:r>
            <a:r>
              <a:rPr lang="fr-FR" sz="2500" dirty="0">
                <a:solidFill>
                  <a:schemeClr val="bg1"/>
                </a:solidFill>
              </a:rPr>
              <a:t>dit précédemment, les cellules épidermiques peuvent être remplacées au niveau de la racine (plus particulièrement au niveau des radicelles) par l’assise pilifère, mais attention les poils sont toujours associés à l’épiderme. Cette assise est présente au niveau de jeune racine au niveau de la région absorbante. L’assise pilifère contient des cellules très perméable et indispensable à l’assimilation de l’eau et des nutriments solubles (sels). Certaines de ces cellules sont hypertrophiées et prennent de cette manière la forme d’un poil, dit </a:t>
            </a:r>
            <a:r>
              <a:rPr lang="fr-FR" sz="2500" b="1" dirty="0">
                <a:solidFill>
                  <a:schemeClr val="bg1"/>
                </a:solidFill>
              </a:rPr>
              <a:t>poil absorbant</a:t>
            </a:r>
            <a:r>
              <a:rPr lang="fr-FR" sz="2500" dirty="0">
                <a:solidFill>
                  <a:schemeClr val="bg1"/>
                </a:solidFill>
              </a:rPr>
              <a:t>.</a:t>
            </a:r>
          </a:p>
          <a:p>
            <a:pPr marL="274320" indent="-274320" algn="just" eaLnBrk="1" fontAlgn="auto" hangingPunct="1">
              <a:spcAft>
                <a:spcPts val="0"/>
              </a:spcAft>
              <a:buClr>
                <a:schemeClr val="accent3"/>
              </a:buClr>
              <a:buFont typeface="Arial" pitchFamily="34" charset="0"/>
              <a:buChar char="•"/>
              <a:defRPr/>
            </a:pPr>
            <a:endParaRPr lang="fr-FR" sz="1800" dirty="0">
              <a:solidFill>
                <a:schemeClr val="bg1"/>
              </a:solidFill>
            </a:endParaRPr>
          </a:p>
        </p:txBody>
      </p:sp>
    </p:spTree>
  </p:cSld>
  <p:clrMapOvr>
    <a:masterClrMapping/>
  </p:clrMapOvr>
  <p:transition spd="med">
    <p:split orient="vert"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noGrp="1"/>
          </p:cNvSpPr>
          <p:nvPr>
            <p:ph type="title"/>
          </p:nvPr>
        </p:nvSpPr>
        <p:spPr/>
        <p:txBody>
          <a:bodyPr/>
          <a:lstStyle/>
          <a:p>
            <a:pPr eaLnBrk="1" hangingPunct="1"/>
            <a:r>
              <a:rPr lang="fr-FR" altLang="fr-FR" dirty="0" smtClean="0">
                <a:solidFill>
                  <a:schemeClr val="bg1"/>
                </a:solidFill>
              </a:rPr>
              <a:t>Coupe d’une racine </a:t>
            </a:r>
          </a:p>
        </p:txBody>
      </p:sp>
      <p:pic>
        <p:nvPicPr>
          <p:cNvPr id="60419" name="Espace réservé du contenu 3" descr="Structure de la racine">
            <a:hlinkClick r:id="rId2"/>
          </p:cNvPr>
          <p:cNvPicPr>
            <a:picLocks noGrp="1"/>
          </p:cNvPicPr>
          <p:nvPr>
            <p:ph idx="1"/>
          </p:nvPr>
        </p:nvPicPr>
        <p:blipFill>
          <a:blip r:embed="rId3"/>
          <a:stretch>
            <a:fillRect/>
          </a:stretch>
        </p:blipFill>
        <p:spPr>
          <a:xfrm>
            <a:off x="642910" y="1600200"/>
            <a:ext cx="7929618" cy="4972072"/>
          </a:xfrm>
        </p:spPr>
      </p:pic>
    </p:spTree>
  </p:cSld>
  <p:clrMapOvr>
    <a:masterClrMapping/>
  </p:clrMapOvr>
  <p:transition spd="med">
    <p:split orient="vert"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285750" y="714375"/>
            <a:ext cx="8572500" cy="5108575"/>
          </a:xfrm>
          <a:prstGeom prst="rect">
            <a:avLst/>
          </a:prstGeom>
          <a:noFill/>
          <a:ln w="9525">
            <a:noFill/>
            <a:miter lim="800000"/>
            <a:headEnd/>
            <a:tailEnd/>
          </a:ln>
        </p:spPr>
        <p:txBody>
          <a:bodyPr>
            <a:spAutoFit/>
          </a:bodyPr>
          <a:lstStyle/>
          <a:p>
            <a:pPr algn="ctr"/>
            <a:r>
              <a:rPr lang="fr-FR" altLang="fr-FR" sz="2800" b="1" dirty="0"/>
              <a:t> </a:t>
            </a:r>
            <a:r>
              <a:rPr lang="fr-FR" altLang="fr-FR" sz="2800" b="1" u="sng" dirty="0">
                <a:solidFill>
                  <a:schemeClr val="bg1"/>
                </a:solidFill>
              </a:rPr>
              <a:t>Le suber</a:t>
            </a:r>
            <a:endParaRPr lang="fr-FR" altLang="fr-FR" sz="2800" dirty="0">
              <a:solidFill>
                <a:schemeClr val="bg1"/>
              </a:solidFill>
            </a:endParaRPr>
          </a:p>
          <a:p>
            <a:pPr algn="just"/>
            <a:endParaRPr lang="fr-FR" altLang="fr-FR" sz="2800" dirty="0">
              <a:solidFill>
                <a:schemeClr val="bg1"/>
              </a:solidFill>
            </a:endParaRPr>
          </a:p>
          <a:p>
            <a:pPr algn="just"/>
            <a:r>
              <a:rPr lang="fr-FR" altLang="fr-FR" sz="2800" dirty="0">
                <a:solidFill>
                  <a:schemeClr val="bg1"/>
                </a:solidFill>
              </a:rPr>
              <a:t>Le suber (ou liège) est le deuxième tissu de remplacement des cellules épidermiques ; il peut également remplacer l’assise pilifère. En effet le suber n’est jamais présent dès le départ, mais apparait au niveau d’organe subissant une croissance en épaisseur, plus précisément au niveau du </a:t>
            </a:r>
            <a:r>
              <a:rPr lang="fr-FR" altLang="fr-FR" sz="2800" b="1" dirty="0">
                <a:solidFill>
                  <a:schemeClr val="bg1"/>
                </a:solidFill>
              </a:rPr>
              <a:t>cambium </a:t>
            </a:r>
            <a:r>
              <a:rPr lang="fr-FR" altLang="fr-FR" sz="2800" b="1" dirty="0" err="1">
                <a:solidFill>
                  <a:schemeClr val="bg1"/>
                </a:solidFill>
              </a:rPr>
              <a:t>subéro</a:t>
            </a:r>
            <a:r>
              <a:rPr lang="fr-FR" altLang="fr-FR" sz="2800" b="1" dirty="0">
                <a:solidFill>
                  <a:schemeClr val="bg1"/>
                </a:solidFill>
              </a:rPr>
              <a:t>-</a:t>
            </a:r>
            <a:r>
              <a:rPr lang="fr-FR" altLang="fr-FR" sz="2800" b="1" dirty="0" err="1">
                <a:solidFill>
                  <a:schemeClr val="bg1"/>
                </a:solidFill>
              </a:rPr>
              <a:t>phellodermique</a:t>
            </a:r>
            <a:r>
              <a:rPr lang="fr-FR" altLang="fr-FR" sz="2800" dirty="0">
                <a:solidFill>
                  <a:schemeClr val="bg1"/>
                </a:solidFill>
              </a:rPr>
              <a:t>.</a:t>
            </a:r>
          </a:p>
          <a:p>
            <a:pPr algn="just"/>
            <a:r>
              <a:rPr lang="fr-FR" altLang="fr-FR" sz="2800" dirty="0">
                <a:solidFill>
                  <a:schemeClr val="bg1"/>
                </a:solidFill>
              </a:rPr>
              <a:t>La formation du suber nécessite la </a:t>
            </a:r>
            <a:r>
              <a:rPr lang="fr-FR" altLang="fr-FR" sz="2800" dirty="0" err="1">
                <a:solidFill>
                  <a:schemeClr val="bg1"/>
                </a:solidFill>
              </a:rPr>
              <a:t>subérification</a:t>
            </a:r>
            <a:r>
              <a:rPr lang="fr-FR" altLang="fr-FR" sz="2800" dirty="0">
                <a:solidFill>
                  <a:schemeClr val="bg1"/>
                </a:solidFill>
              </a:rPr>
              <a:t> des cellules qui le constitue, ceci induisant leur mort.</a:t>
            </a:r>
          </a:p>
          <a:p>
            <a:pPr algn="just"/>
            <a:r>
              <a:rPr lang="fr-FR" altLang="fr-FR" sz="1800" b="1" dirty="0">
                <a:solidFill>
                  <a:schemeClr val="bg1"/>
                </a:solidFill>
              </a:rPr>
              <a:t> </a:t>
            </a:r>
            <a:endParaRPr lang="fr-FR" altLang="fr-FR" sz="1800" dirty="0">
              <a:solidFill>
                <a:schemeClr val="bg1"/>
              </a:solidFill>
            </a:endParaRPr>
          </a:p>
        </p:txBody>
      </p:sp>
    </p:spTree>
  </p:cSld>
  <p:clrMapOvr>
    <a:masterClrMapping/>
  </p:clrMapOvr>
  <p:transition spd="med">
    <p:split orient="vert"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323850" y="214313"/>
            <a:ext cx="8569325" cy="6308725"/>
          </a:xfrm>
          <a:prstGeom prst="rect">
            <a:avLst/>
          </a:prstGeom>
          <a:noFill/>
          <a:ln w="9525">
            <a:noFill/>
            <a:miter lim="800000"/>
            <a:headEnd/>
            <a:tailEnd/>
          </a:ln>
        </p:spPr>
        <p:txBody>
          <a:bodyPr>
            <a:spAutoFit/>
          </a:bodyPr>
          <a:lstStyle/>
          <a:p>
            <a:r>
              <a:rPr lang="fr-FR" altLang="fr-FR" b="1" u="sng" dirty="0">
                <a:solidFill>
                  <a:schemeClr val="bg1"/>
                </a:solidFill>
              </a:rPr>
              <a:t>L’endoderme</a:t>
            </a:r>
            <a:endParaRPr lang="fr-FR" altLang="fr-FR" dirty="0">
              <a:solidFill>
                <a:schemeClr val="bg1"/>
              </a:solidFill>
            </a:endParaRPr>
          </a:p>
          <a:p>
            <a:pPr algn="just"/>
            <a:r>
              <a:rPr lang="fr-FR" altLang="fr-FR" sz="2400" dirty="0">
                <a:solidFill>
                  <a:schemeClr val="bg1"/>
                </a:solidFill>
              </a:rPr>
              <a:t>L’endoderme est l’assise la plus profonde de l’écorce au niveau des jeunes tiges et des jeunes racines. Le classement de l’endoderme dans les tissus de revêtement est donc mal choisi, mais il a bien un rôle de protection au sein de la plante, et ceci par trie des substances assimilées par la plante. De cette manière seules certaines d’entre elles pourront migrer jusqu’aux tissus conducteurs et être ainsi répartie dans la plante.</a:t>
            </a:r>
          </a:p>
          <a:p>
            <a:pPr algn="just"/>
            <a:r>
              <a:rPr lang="fr-FR" altLang="fr-FR" sz="2400" dirty="0">
                <a:solidFill>
                  <a:schemeClr val="bg1"/>
                </a:solidFill>
              </a:rPr>
              <a:t>Les cellules de l’endoderme présentent une lignification et </a:t>
            </a:r>
            <a:r>
              <a:rPr lang="fr-FR" altLang="fr-FR" sz="2400" dirty="0" err="1">
                <a:solidFill>
                  <a:schemeClr val="bg1"/>
                </a:solidFill>
              </a:rPr>
              <a:t>subérification</a:t>
            </a:r>
            <a:r>
              <a:rPr lang="fr-FR" altLang="fr-FR" sz="2400" dirty="0">
                <a:solidFill>
                  <a:schemeClr val="bg1"/>
                </a:solidFill>
              </a:rPr>
              <a:t> caractéristique d’un groupe de plante : </a:t>
            </a:r>
            <a:r>
              <a:rPr lang="fr-FR" altLang="fr-FR" sz="2400" b="1" dirty="0">
                <a:solidFill>
                  <a:schemeClr val="bg1"/>
                </a:solidFill>
              </a:rPr>
              <a:t>endoderme à cadre </a:t>
            </a:r>
            <a:r>
              <a:rPr lang="fr-FR" altLang="fr-FR" sz="2400" dirty="0">
                <a:solidFill>
                  <a:schemeClr val="bg1"/>
                </a:solidFill>
              </a:rPr>
              <a:t>caractéristique des dicotylédones, </a:t>
            </a:r>
            <a:r>
              <a:rPr lang="fr-FR" altLang="fr-FR" sz="2400" b="1" dirty="0">
                <a:solidFill>
                  <a:schemeClr val="bg1"/>
                </a:solidFill>
              </a:rPr>
              <a:t>endoderme en fer à cheval</a:t>
            </a:r>
            <a:r>
              <a:rPr lang="fr-FR" altLang="fr-FR" sz="2400" dirty="0">
                <a:solidFill>
                  <a:schemeClr val="bg1"/>
                </a:solidFill>
              </a:rPr>
              <a:t> caractéristique des monocotylédones… Plus les plantes vieillissent plus l’endoderme va se lignifier.</a:t>
            </a:r>
          </a:p>
          <a:p>
            <a:pPr algn="just"/>
            <a:r>
              <a:rPr lang="fr-FR" altLang="fr-FR" sz="2400" dirty="0">
                <a:solidFill>
                  <a:schemeClr val="bg1"/>
                </a:solidFill>
              </a:rPr>
              <a:t>On observe également des épaississements subéreux en forme de cadre formant les </a:t>
            </a:r>
            <a:r>
              <a:rPr lang="fr-FR" altLang="fr-FR" sz="2400" b="1" dirty="0">
                <a:solidFill>
                  <a:schemeClr val="bg1"/>
                </a:solidFill>
              </a:rPr>
              <a:t>cadres de </a:t>
            </a:r>
            <a:r>
              <a:rPr lang="fr-FR" altLang="fr-FR" sz="2400" b="1" dirty="0" err="1">
                <a:solidFill>
                  <a:schemeClr val="bg1"/>
                </a:solidFill>
              </a:rPr>
              <a:t>Caspary</a:t>
            </a:r>
            <a:endParaRPr lang="fr-FR" altLang="fr-FR" sz="2400" dirty="0">
              <a:solidFill>
                <a:schemeClr val="bg1"/>
              </a:solidFill>
            </a:endParaRPr>
          </a:p>
        </p:txBody>
      </p:sp>
    </p:spTree>
  </p:cSld>
  <p:clrMapOvr>
    <a:masterClrMapping/>
  </p:clrMapOvr>
  <p:transition spd="med">
    <p:split orient="vert" dir="in"/>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a:srcRect/>
          <a:stretch>
            <a:fillRect/>
          </a:stretch>
        </p:blipFill>
        <p:spPr bwMode="auto">
          <a:xfrm>
            <a:off x="428625" y="357188"/>
            <a:ext cx="8572500" cy="5929312"/>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age 1" descr="Structure de l'endoderme &amp; Cadres de Caspary">
            <a:hlinkClick r:id="rId2"/>
          </p:cNvPr>
          <p:cNvPicPr>
            <a:picLocks noChangeAspect="1" noChangeArrowheads="1"/>
          </p:cNvPicPr>
          <p:nvPr/>
        </p:nvPicPr>
        <p:blipFill>
          <a:blip r:embed="rId3"/>
          <a:srcRect/>
          <a:stretch>
            <a:fillRect/>
          </a:stretch>
        </p:blipFill>
        <p:spPr bwMode="auto">
          <a:xfrm>
            <a:off x="212378" y="642938"/>
            <a:ext cx="8502997" cy="5643582"/>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582594"/>
          </a:xfrm>
        </p:spPr>
        <p:txBody>
          <a:bodyPr>
            <a:normAutofit fontScale="90000"/>
          </a:bodyPr>
          <a:lstStyle/>
          <a:p>
            <a:pPr eaLnBrk="1" hangingPunct="1"/>
            <a:r>
              <a:rPr lang="fr-FR" dirty="0" smtClean="0">
                <a:solidFill>
                  <a:schemeClr val="bg1"/>
                </a:solidFill>
              </a:rPr>
              <a:t>Bibliographie</a:t>
            </a:r>
          </a:p>
        </p:txBody>
      </p:sp>
      <p:sp>
        <p:nvSpPr>
          <p:cNvPr id="13315" name="Rectangle 3"/>
          <p:cNvSpPr>
            <a:spLocks noGrp="1" noChangeArrowheads="1"/>
          </p:cNvSpPr>
          <p:nvPr>
            <p:ph type="body" idx="4294967295"/>
          </p:nvPr>
        </p:nvSpPr>
        <p:spPr>
          <a:xfrm>
            <a:off x="357158" y="1000108"/>
            <a:ext cx="8389938" cy="4251325"/>
          </a:xfrm>
        </p:spPr>
        <p:txBody>
          <a:bodyPr>
            <a:noAutofit/>
          </a:bodyPr>
          <a:lstStyle/>
          <a:p>
            <a:pPr eaLnBrk="1" hangingPunct="1">
              <a:lnSpc>
                <a:spcPct val="90000"/>
              </a:lnSpc>
              <a:buFont typeface="Wingdings" pitchFamily="2" charset="2"/>
              <a:buNone/>
            </a:pPr>
            <a:r>
              <a:rPr lang="fr-FR" altLang="fr-FR" sz="2000" dirty="0" smtClean="0">
                <a:solidFill>
                  <a:schemeClr val="bg1"/>
                </a:solidFill>
              </a:rPr>
              <a:t>1- biologie végétale par G </a:t>
            </a:r>
            <a:r>
              <a:rPr lang="fr-FR" altLang="fr-FR" sz="2000" dirty="0" err="1" smtClean="0">
                <a:solidFill>
                  <a:schemeClr val="bg1"/>
                </a:solidFill>
              </a:rPr>
              <a:t>Barel</a:t>
            </a:r>
            <a:r>
              <a:rPr lang="fr-FR" altLang="fr-FR" sz="2000" dirty="0" smtClean="0">
                <a:solidFill>
                  <a:schemeClr val="bg1"/>
                </a:solidFill>
              </a:rPr>
              <a:t> INA Botanique </a:t>
            </a:r>
          </a:p>
          <a:p>
            <a:pPr eaLnBrk="1" hangingPunct="1">
              <a:lnSpc>
                <a:spcPct val="90000"/>
              </a:lnSpc>
              <a:buFont typeface="Wingdings" pitchFamily="2" charset="2"/>
              <a:buNone/>
            </a:pPr>
            <a:r>
              <a:rPr lang="fr-FR" altLang="fr-FR" sz="2000" dirty="0" smtClean="0">
                <a:solidFill>
                  <a:schemeClr val="bg1"/>
                </a:solidFill>
              </a:rPr>
              <a:t>2- Initiation à la Biologie Végétale </a:t>
            </a:r>
            <a:r>
              <a:rPr lang="fr-FR" altLang="fr-FR" sz="2000" dirty="0" err="1" smtClean="0">
                <a:solidFill>
                  <a:schemeClr val="bg1"/>
                </a:solidFill>
              </a:rPr>
              <a:t>Jacque</a:t>
            </a:r>
            <a:r>
              <a:rPr lang="fr-FR" altLang="fr-FR" sz="2000" dirty="0" smtClean="0">
                <a:solidFill>
                  <a:schemeClr val="bg1"/>
                </a:solidFill>
              </a:rPr>
              <a:t> </a:t>
            </a:r>
            <a:r>
              <a:rPr lang="fr-FR" altLang="fr-FR" sz="2000" dirty="0" err="1" smtClean="0">
                <a:solidFill>
                  <a:schemeClr val="bg1"/>
                </a:solidFill>
              </a:rPr>
              <a:t>Zaffran</a:t>
            </a:r>
            <a:r>
              <a:rPr lang="fr-FR" altLang="fr-FR" sz="2000" dirty="0" smtClean="0">
                <a:solidFill>
                  <a:schemeClr val="bg1"/>
                </a:solidFill>
              </a:rPr>
              <a:t> Ellips2000</a:t>
            </a:r>
          </a:p>
          <a:p>
            <a:pPr eaLnBrk="1" hangingPunct="1">
              <a:lnSpc>
                <a:spcPct val="90000"/>
              </a:lnSpc>
              <a:buFont typeface="Wingdings" pitchFamily="2" charset="2"/>
              <a:buNone/>
            </a:pPr>
            <a:r>
              <a:rPr lang="fr-FR" altLang="fr-FR" sz="2000" dirty="0" smtClean="0">
                <a:solidFill>
                  <a:schemeClr val="bg1"/>
                </a:solidFill>
              </a:rPr>
              <a:t>3-Biologie Végétale Plantes supérieurs</a:t>
            </a:r>
          </a:p>
          <a:p>
            <a:pPr eaLnBrk="1" hangingPunct="1">
              <a:lnSpc>
                <a:spcPct val="90000"/>
              </a:lnSpc>
              <a:buFont typeface="Wingdings" pitchFamily="2" charset="2"/>
              <a:buNone/>
            </a:pPr>
            <a:r>
              <a:rPr lang="fr-FR" altLang="fr-FR" sz="2000" dirty="0" smtClean="0">
                <a:solidFill>
                  <a:schemeClr val="bg1"/>
                </a:solidFill>
              </a:rPr>
              <a:t>			1- Appareil Végétatif 1997</a:t>
            </a:r>
          </a:p>
          <a:p>
            <a:pPr eaLnBrk="1" hangingPunct="1">
              <a:lnSpc>
                <a:spcPct val="90000"/>
              </a:lnSpc>
              <a:buFont typeface="Wingdings" pitchFamily="2" charset="2"/>
              <a:buNone/>
            </a:pPr>
            <a:r>
              <a:rPr lang="fr-FR" altLang="fr-FR" sz="2000" dirty="0" smtClean="0">
                <a:solidFill>
                  <a:schemeClr val="bg1"/>
                </a:solidFill>
              </a:rPr>
              <a:t>			2- Appareil Reproducteur  1983 	Par R. Gorenflot </a:t>
            </a:r>
          </a:p>
          <a:p>
            <a:pPr eaLnBrk="1" hangingPunct="1">
              <a:lnSpc>
                <a:spcPct val="90000"/>
              </a:lnSpc>
              <a:buFont typeface="Wingdings" pitchFamily="2" charset="2"/>
              <a:buNone/>
            </a:pPr>
            <a:r>
              <a:rPr lang="fr-FR" altLang="fr-FR" sz="2000" dirty="0" smtClean="0">
                <a:solidFill>
                  <a:schemeClr val="bg1"/>
                </a:solidFill>
              </a:rPr>
              <a:t>4- Biologie Animale et Végétale en Arabe OPU</a:t>
            </a:r>
          </a:p>
          <a:p>
            <a:pPr eaLnBrk="1" hangingPunct="1">
              <a:lnSpc>
                <a:spcPct val="90000"/>
              </a:lnSpc>
              <a:buFont typeface="Wingdings" pitchFamily="2" charset="2"/>
              <a:buNone/>
            </a:pPr>
            <a:r>
              <a:rPr lang="fr-FR" altLang="fr-FR" sz="2000" dirty="0" smtClean="0">
                <a:solidFill>
                  <a:schemeClr val="bg1"/>
                </a:solidFill>
              </a:rPr>
              <a:t>5-Biologie Végétale T1-2 côte n°581.3-12</a:t>
            </a:r>
          </a:p>
          <a:p>
            <a:pPr eaLnBrk="1" hangingPunct="1">
              <a:lnSpc>
                <a:spcPct val="90000"/>
              </a:lnSpc>
              <a:buFont typeface="Wingdings" pitchFamily="2" charset="2"/>
              <a:buNone/>
            </a:pPr>
            <a:r>
              <a:rPr lang="fr-FR" altLang="fr-FR" sz="2000" dirty="0" smtClean="0">
                <a:solidFill>
                  <a:schemeClr val="bg1"/>
                </a:solidFill>
              </a:rPr>
              <a:t>6-Biologie Végétale T1-2 côte n°581.3-05 </a:t>
            </a:r>
          </a:p>
          <a:p>
            <a:pPr>
              <a:lnSpc>
                <a:spcPct val="90000"/>
              </a:lnSpc>
              <a:buNone/>
              <a:defRPr/>
            </a:pPr>
            <a:r>
              <a:rPr lang="fr-FR" altLang="fr-FR" sz="2000" dirty="0" smtClean="0">
                <a:solidFill>
                  <a:schemeClr val="bg1"/>
                </a:solidFill>
              </a:rPr>
              <a:t>7- Cytologie Végétale côte n°581.3-18</a:t>
            </a:r>
          </a:p>
          <a:p>
            <a:pPr>
              <a:buNone/>
              <a:defRPr/>
            </a:pPr>
            <a:r>
              <a:rPr lang="fr-FR" sz="2000" dirty="0" smtClean="0">
                <a:solidFill>
                  <a:schemeClr val="bg1"/>
                </a:solidFill>
              </a:rPr>
              <a:t>8- Biologie végétale Alain </a:t>
            </a:r>
            <a:r>
              <a:rPr lang="fr-FR" sz="2000" dirty="0" err="1" smtClean="0">
                <a:solidFill>
                  <a:schemeClr val="bg1"/>
                </a:solidFill>
              </a:rPr>
              <a:t>Raveneau</a:t>
            </a:r>
            <a:r>
              <a:rPr lang="fr-FR" sz="2000" dirty="0" smtClean="0">
                <a:solidFill>
                  <a:schemeClr val="bg1"/>
                </a:solidFill>
              </a:rPr>
              <a:t> et al., 2014-. Ed. De Boeck, 733p.</a:t>
            </a:r>
          </a:p>
          <a:p>
            <a:pPr>
              <a:buNone/>
              <a:defRPr/>
            </a:pPr>
            <a:r>
              <a:rPr lang="fr-FR" sz="2000" dirty="0" smtClean="0">
                <a:solidFill>
                  <a:schemeClr val="bg1"/>
                </a:solidFill>
              </a:rPr>
              <a:t>9-  Biologie végétale Jean François </a:t>
            </a:r>
            <a:r>
              <a:rPr lang="fr-FR" sz="2000" dirty="0" err="1" smtClean="0">
                <a:solidFill>
                  <a:schemeClr val="bg1"/>
                </a:solidFill>
              </a:rPr>
              <a:t>Morot</a:t>
            </a:r>
            <a:r>
              <a:rPr lang="fr-FR" sz="2000" dirty="0" smtClean="0">
                <a:solidFill>
                  <a:schemeClr val="bg1"/>
                </a:solidFill>
              </a:rPr>
              <a:t>-Gaudry et al., 2012-. Ed. </a:t>
            </a:r>
            <a:r>
              <a:rPr lang="fr-FR" sz="2000" dirty="0" err="1" smtClean="0">
                <a:solidFill>
                  <a:schemeClr val="bg1"/>
                </a:solidFill>
              </a:rPr>
              <a:t>Dunod</a:t>
            </a:r>
            <a:r>
              <a:rPr lang="fr-FR" sz="2000" dirty="0" smtClean="0">
                <a:solidFill>
                  <a:schemeClr val="bg1"/>
                </a:solidFill>
              </a:rPr>
              <a:t>, Paris, 213p.</a:t>
            </a:r>
          </a:p>
          <a:p>
            <a:pPr>
              <a:lnSpc>
                <a:spcPct val="90000"/>
              </a:lnSpc>
              <a:buNone/>
              <a:defRPr/>
            </a:pPr>
            <a:r>
              <a:rPr lang="fr-FR" altLang="fr-FR" sz="2000" dirty="0" smtClean="0">
                <a:solidFill>
                  <a:schemeClr val="bg1"/>
                </a:solidFill>
              </a:rPr>
              <a:t>10- Anatomie des Végétaux Vasculaires côte n°581.3-16</a:t>
            </a:r>
          </a:p>
          <a:p>
            <a:pPr>
              <a:lnSpc>
                <a:spcPct val="90000"/>
              </a:lnSpc>
              <a:buNone/>
              <a:defRPr/>
            </a:pPr>
            <a:r>
              <a:rPr lang="fr-FR" altLang="fr-FR" sz="2000" dirty="0" smtClean="0">
                <a:solidFill>
                  <a:schemeClr val="bg1"/>
                </a:solidFill>
              </a:rPr>
              <a:t>11- Atlas de Biologie Végétale T1-2 côte n°581.3-13</a:t>
            </a:r>
          </a:p>
          <a:p>
            <a:pPr>
              <a:lnSpc>
                <a:spcPct val="90000"/>
              </a:lnSpc>
              <a:buNone/>
              <a:defRPr/>
            </a:pPr>
            <a:r>
              <a:rPr lang="fr-FR" altLang="fr-FR" sz="2000" dirty="0" smtClean="0">
                <a:solidFill>
                  <a:schemeClr val="bg1"/>
                </a:solidFill>
              </a:rPr>
              <a:t>12-encarta CD Internet</a:t>
            </a:r>
          </a:p>
          <a:p>
            <a:pPr>
              <a:lnSpc>
                <a:spcPct val="90000"/>
              </a:lnSpc>
              <a:buNone/>
              <a:defRPr/>
            </a:pPr>
            <a:r>
              <a:rPr lang="fr-FR" altLang="fr-FR" sz="2000" dirty="0" smtClean="0">
                <a:solidFill>
                  <a:schemeClr val="bg1"/>
                </a:solidFill>
              </a:rPr>
              <a:t>13-</a:t>
            </a:r>
            <a:r>
              <a:rPr lang="fr-FR" altLang="fr-FR" sz="2000" dirty="0" err="1" smtClean="0">
                <a:solidFill>
                  <a:schemeClr val="bg1"/>
                </a:solidFill>
              </a:rPr>
              <a:t>encyclopedia</a:t>
            </a:r>
            <a:r>
              <a:rPr lang="fr-FR" altLang="fr-FR" sz="2000" dirty="0" smtClean="0">
                <a:solidFill>
                  <a:schemeClr val="bg1"/>
                </a:solidFill>
              </a:rPr>
              <a:t> </a:t>
            </a:r>
            <a:r>
              <a:rPr lang="fr-FR" altLang="fr-FR" sz="2000" dirty="0" err="1" smtClean="0">
                <a:solidFill>
                  <a:schemeClr val="bg1"/>
                </a:solidFill>
              </a:rPr>
              <a:t>Universalis</a:t>
            </a:r>
            <a:r>
              <a:rPr lang="fr-FR" altLang="fr-FR" sz="2000" dirty="0" smtClean="0">
                <a:solidFill>
                  <a:schemeClr val="bg1"/>
                </a:solidFill>
              </a:rPr>
              <a:t> CD Internet</a:t>
            </a:r>
          </a:p>
          <a:p>
            <a:pPr>
              <a:lnSpc>
                <a:spcPct val="90000"/>
              </a:lnSpc>
              <a:buNone/>
              <a:defRPr/>
            </a:pPr>
            <a:r>
              <a:rPr lang="fr-FR" altLang="fr-FR" sz="2000" dirty="0" smtClean="0">
                <a:solidFill>
                  <a:schemeClr val="bg1"/>
                </a:solidFill>
              </a:rPr>
              <a:t>14-http://www.snv.jussieu.fr/bmedia/</a:t>
            </a:r>
          </a:p>
          <a:p>
            <a:pPr eaLnBrk="1" hangingPunct="1">
              <a:lnSpc>
                <a:spcPct val="90000"/>
              </a:lnSpc>
              <a:buFont typeface="Wingdings" pitchFamily="2" charset="2"/>
              <a:buNone/>
            </a:pPr>
            <a:endParaRPr lang="fr-FR" altLang="fr-FR" sz="2000" dirty="0" smtClean="0">
              <a:solidFill>
                <a:schemeClr val="bg1"/>
              </a:solidFill>
            </a:endParaRP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2000" fill="hold"/>
                                        <p:tgtEl>
                                          <p:spTgt spid="13314"/>
                                        </p:tgtEl>
                                        <p:attrNameLst>
                                          <p:attrName>ppt_w</p:attrName>
                                        </p:attrNameLst>
                                      </p:cBhvr>
                                      <p:tavLst>
                                        <p:tav tm="0">
                                          <p:val>
                                            <p:strVal val="#ppt_w*2.5"/>
                                          </p:val>
                                        </p:tav>
                                        <p:tav tm="100000">
                                          <p:val>
                                            <p:strVal val="#ppt_w"/>
                                          </p:val>
                                        </p:tav>
                                      </p:tavLst>
                                    </p:anim>
                                    <p:anim calcmode="lin" valueType="num">
                                      <p:cBhvr>
                                        <p:cTn id="8" dur="2000" fill="hold"/>
                                        <p:tgtEl>
                                          <p:spTgt spid="13314"/>
                                        </p:tgtEl>
                                        <p:attrNameLst>
                                          <p:attrName>ppt_h</p:attrName>
                                        </p:attrNameLst>
                                      </p:cBhvr>
                                      <p:tavLst>
                                        <p:tav tm="0">
                                          <p:val>
                                            <p:strVal val="#ppt_h"/>
                                          </p:val>
                                        </p:tav>
                                        <p:tav tm="100000">
                                          <p:val>
                                            <p:strVal val="#ppt_h"/>
                                          </p:val>
                                        </p:tav>
                                      </p:tavLst>
                                    </p:anim>
                                    <p:anim calcmode="lin" valueType="num">
                                      <p:cBhvr>
                                        <p:cTn id="9" dur="2000" fill="hold"/>
                                        <p:tgtEl>
                                          <p:spTgt spid="1331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331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33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315">
                                            <p:txEl>
                                              <p:pRg st="0" end="0"/>
                                            </p:txEl>
                                          </p:spTgt>
                                        </p:tgtEl>
                                        <p:attrNameLst>
                                          <p:attrName>style.visibility</p:attrName>
                                        </p:attrNameLst>
                                      </p:cBhvr>
                                      <p:to>
                                        <p:strVal val="visible"/>
                                      </p:to>
                                    </p:set>
                                    <p:animEffect transition="in" filter="wipe(left)">
                                      <p:cBhvr>
                                        <p:cTn id="16" dur="500"/>
                                        <p:tgtEl>
                                          <p:spTgt spid="1331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315">
                                            <p:txEl>
                                              <p:pRg st="1" end="1"/>
                                            </p:txEl>
                                          </p:spTgt>
                                        </p:tgtEl>
                                        <p:attrNameLst>
                                          <p:attrName>style.visibility</p:attrName>
                                        </p:attrNameLst>
                                      </p:cBhvr>
                                      <p:to>
                                        <p:strVal val="visible"/>
                                      </p:to>
                                    </p:set>
                                    <p:animEffect transition="in" filter="wipe(left)">
                                      <p:cBhvr>
                                        <p:cTn id="21" dur="500"/>
                                        <p:tgtEl>
                                          <p:spTgt spid="13315">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315">
                                            <p:txEl>
                                              <p:pRg st="2" end="2"/>
                                            </p:txEl>
                                          </p:spTgt>
                                        </p:tgtEl>
                                        <p:attrNameLst>
                                          <p:attrName>style.visibility</p:attrName>
                                        </p:attrNameLst>
                                      </p:cBhvr>
                                      <p:to>
                                        <p:strVal val="visible"/>
                                      </p:to>
                                    </p:set>
                                    <p:animEffect transition="in" filter="wipe(left)">
                                      <p:cBhvr>
                                        <p:cTn id="26" dur="500"/>
                                        <p:tgtEl>
                                          <p:spTgt spid="1331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315">
                                            <p:txEl>
                                              <p:pRg st="3" end="3"/>
                                            </p:txEl>
                                          </p:spTgt>
                                        </p:tgtEl>
                                        <p:attrNameLst>
                                          <p:attrName>style.visibility</p:attrName>
                                        </p:attrNameLst>
                                      </p:cBhvr>
                                      <p:to>
                                        <p:strVal val="visible"/>
                                      </p:to>
                                    </p:set>
                                    <p:animEffect transition="in" filter="wipe(left)">
                                      <p:cBhvr>
                                        <p:cTn id="31" dur="500"/>
                                        <p:tgtEl>
                                          <p:spTgt spid="13315">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315">
                                            <p:txEl>
                                              <p:pRg st="4" end="4"/>
                                            </p:txEl>
                                          </p:spTgt>
                                        </p:tgtEl>
                                        <p:attrNameLst>
                                          <p:attrName>style.visibility</p:attrName>
                                        </p:attrNameLst>
                                      </p:cBhvr>
                                      <p:to>
                                        <p:strVal val="visible"/>
                                      </p:to>
                                    </p:set>
                                    <p:animEffect transition="in" filter="wipe(left)">
                                      <p:cBhvr>
                                        <p:cTn id="36" dur="500"/>
                                        <p:tgtEl>
                                          <p:spTgt spid="13315">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315">
                                            <p:txEl>
                                              <p:pRg st="5" end="5"/>
                                            </p:txEl>
                                          </p:spTgt>
                                        </p:tgtEl>
                                        <p:attrNameLst>
                                          <p:attrName>style.visibility</p:attrName>
                                        </p:attrNameLst>
                                      </p:cBhvr>
                                      <p:to>
                                        <p:strVal val="visible"/>
                                      </p:to>
                                    </p:set>
                                    <p:animEffect transition="in" filter="wipe(left)">
                                      <p:cBhvr>
                                        <p:cTn id="41" dur="500"/>
                                        <p:tgtEl>
                                          <p:spTgt spid="13315">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315">
                                            <p:txEl>
                                              <p:pRg st="6" end="6"/>
                                            </p:txEl>
                                          </p:spTgt>
                                        </p:tgtEl>
                                        <p:attrNameLst>
                                          <p:attrName>style.visibility</p:attrName>
                                        </p:attrNameLst>
                                      </p:cBhvr>
                                      <p:to>
                                        <p:strVal val="visible"/>
                                      </p:to>
                                    </p:set>
                                    <p:animEffect transition="in" filter="wipe(left)">
                                      <p:cBhvr>
                                        <p:cTn id="46" dur="500"/>
                                        <p:tgtEl>
                                          <p:spTgt spid="13315">
                                            <p:txEl>
                                              <p:pRg st="6" end="6"/>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315">
                                            <p:txEl>
                                              <p:pRg st="7" end="7"/>
                                            </p:txEl>
                                          </p:spTgt>
                                        </p:tgtEl>
                                        <p:attrNameLst>
                                          <p:attrName>style.visibility</p:attrName>
                                        </p:attrNameLst>
                                      </p:cBhvr>
                                      <p:to>
                                        <p:strVal val="visible"/>
                                      </p:to>
                                    </p:set>
                                    <p:animEffect transition="in" filter="wipe(left)">
                                      <p:cBhvr>
                                        <p:cTn id="51" dur="500"/>
                                        <p:tgtEl>
                                          <p:spTgt spid="1331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315">
                                            <p:txEl>
                                              <p:pRg st="8" end="8"/>
                                            </p:txEl>
                                          </p:spTgt>
                                        </p:tgtEl>
                                        <p:attrNameLst>
                                          <p:attrName>style.visibility</p:attrName>
                                        </p:attrNameLst>
                                      </p:cBhvr>
                                      <p:to>
                                        <p:strVal val="visible"/>
                                      </p:to>
                                    </p:set>
                                    <p:animEffect transition="in" filter="wipe(left)">
                                      <p:cBhvr>
                                        <p:cTn id="56" dur="500"/>
                                        <p:tgtEl>
                                          <p:spTgt spid="13315">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315">
                                            <p:txEl>
                                              <p:pRg st="9" end="9"/>
                                            </p:txEl>
                                          </p:spTgt>
                                        </p:tgtEl>
                                        <p:attrNameLst>
                                          <p:attrName>style.visibility</p:attrName>
                                        </p:attrNameLst>
                                      </p:cBhvr>
                                      <p:to>
                                        <p:strVal val="visible"/>
                                      </p:to>
                                    </p:set>
                                    <p:animEffect transition="in" filter="wipe(left)">
                                      <p:cBhvr>
                                        <p:cTn id="61" dur="500"/>
                                        <p:tgtEl>
                                          <p:spTgt spid="13315">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3315">
                                            <p:txEl>
                                              <p:pRg st="10" end="10"/>
                                            </p:txEl>
                                          </p:spTgt>
                                        </p:tgtEl>
                                        <p:attrNameLst>
                                          <p:attrName>style.visibility</p:attrName>
                                        </p:attrNameLst>
                                      </p:cBhvr>
                                      <p:to>
                                        <p:strVal val="visible"/>
                                      </p:to>
                                    </p:set>
                                    <p:animEffect transition="in" filter="wipe(left)">
                                      <p:cBhvr>
                                        <p:cTn id="66" dur="500"/>
                                        <p:tgtEl>
                                          <p:spTgt spid="13315">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3315">
                                            <p:txEl>
                                              <p:pRg st="11" end="11"/>
                                            </p:txEl>
                                          </p:spTgt>
                                        </p:tgtEl>
                                        <p:attrNameLst>
                                          <p:attrName>style.visibility</p:attrName>
                                        </p:attrNameLst>
                                      </p:cBhvr>
                                      <p:to>
                                        <p:strVal val="visible"/>
                                      </p:to>
                                    </p:set>
                                    <p:animEffect transition="in" filter="wipe(left)">
                                      <p:cBhvr>
                                        <p:cTn id="71" dur="500"/>
                                        <p:tgtEl>
                                          <p:spTgt spid="13315">
                                            <p:txEl>
                                              <p:pRg st="11" end="1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3315">
                                            <p:txEl>
                                              <p:pRg st="12" end="12"/>
                                            </p:txEl>
                                          </p:spTgt>
                                        </p:tgtEl>
                                        <p:attrNameLst>
                                          <p:attrName>style.visibility</p:attrName>
                                        </p:attrNameLst>
                                      </p:cBhvr>
                                      <p:to>
                                        <p:strVal val="visible"/>
                                      </p:to>
                                    </p:set>
                                    <p:animEffect transition="in" filter="wipe(left)">
                                      <p:cBhvr>
                                        <p:cTn id="76" dur="500"/>
                                        <p:tgtEl>
                                          <p:spTgt spid="13315">
                                            <p:txEl>
                                              <p:pRg st="12" end="1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3315">
                                            <p:txEl>
                                              <p:pRg st="13" end="13"/>
                                            </p:txEl>
                                          </p:spTgt>
                                        </p:tgtEl>
                                        <p:attrNameLst>
                                          <p:attrName>style.visibility</p:attrName>
                                        </p:attrNameLst>
                                      </p:cBhvr>
                                      <p:to>
                                        <p:strVal val="visible"/>
                                      </p:to>
                                    </p:set>
                                    <p:animEffect transition="in" filter="wipe(left)">
                                      <p:cBhvr>
                                        <p:cTn id="81" dur="500"/>
                                        <p:tgtEl>
                                          <p:spTgt spid="13315">
                                            <p:txEl>
                                              <p:pRg st="13" end="1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3315">
                                            <p:txEl>
                                              <p:pRg st="14" end="14"/>
                                            </p:txEl>
                                          </p:spTgt>
                                        </p:tgtEl>
                                        <p:attrNameLst>
                                          <p:attrName>style.visibility</p:attrName>
                                        </p:attrNameLst>
                                      </p:cBhvr>
                                      <p:to>
                                        <p:strVal val="visible"/>
                                      </p:to>
                                    </p:set>
                                    <p:animEffect transition="in" filter="wipe(left)">
                                      <p:cBhvr>
                                        <p:cTn id="86" dur="500"/>
                                        <p:tgtEl>
                                          <p:spTgt spid="13315">
                                            <p:txEl>
                                              <p:pRg st="14" end="1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3315">
                                            <p:txEl>
                                              <p:pRg st="15" end="15"/>
                                            </p:txEl>
                                          </p:spTgt>
                                        </p:tgtEl>
                                        <p:attrNameLst>
                                          <p:attrName>style.visibility</p:attrName>
                                        </p:attrNameLst>
                                      </p:cBhvr>
                                      <p:to>
                                        <p:strVal val="visible"/>
                                      </p:to>
                                    </p:set>
                                    <p:animEffect transition="in" filter="wipe(left)">
                                      <p:cBhvr>
                                        <p:cTn id="91" dur="500"/>
                                        <p:tgtEl>
                                          <p:spTgt spid="1331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fr-FR" dirty="0" smtClean="0">
                <a:solidFill>
                  <a:schemeClr val="bg1"/>
                </a:solidFill>
              </a:rPr>
              <a:t>3/Tissus conducteurs </a:t>
            </a:r>
          </a:p>
        </p:txBody>
      </p:sp>
      <p:sp>
        <p:nvSpPr>
          <p:cNvPr id="65539" name="Text Box 1028"/>
          <p:cNvSpPr>
            <a:spLocks noGrp="1" noChangeArrowheads="1"/>
          </p:cNvSpPr>
          <p:nvPr>
            <p:ph idx="1"/>
          </p:nvPr>
        </p:nvSpPr>
        <p:spPr>
          <a:xfrm>
            <a:off x="428625" y="2071688"/>
            <a:ext cx="8229600" cy="3108543"/>
          </a:xfrm>
        </p:spPr>
        <p:txBody>
          <a:bodyPr>
            <a:spAutoFit/>
          </a:bodyPr>
          <a:lstStyle/>
          <a:p>
            <a:pPr marL="381000" indent="-381000" eaLnBrk="1" hangingPunct="1">
              <a:spcBef>
                <a:spcPct val="50000"/>
              </a:spcBef>
              <a:buNone/>
            </a:pPr>
            <a:r>
              <a:rPr lang="fr-CA" altLang="fr-FR" b="1" dirty="0" smtClean="0">
                <a:solidFill>
                  <a:schemeClr val="bg1"/>
                </a:solidFill>
                <a:latin typeface="Arial" charset="0"/>
              </a:rPr>
              <a:t>Les plantes terrestres ont besoin :</a:t>
            </a:r>
          </a:p>
          <a:p>
            <a:pPr marL="381000" indent="-381000" eaLnBrk="1" hangingPunct="1">
              <a:spcBef>
                <a:spcPct val="50000"/>
              </a:spcBef>
              <a:buFontTx/>
              <a:buChar char="•"/>
            </a:pPr>
            <a:r>
              <a:rPr lang="fr-CA" altLang="fr-FR" b="1" dirty="0" smtClean="0">
                <a:solidFill>
                  <a:schemeClr val="bg1"/>
                </a:solidFill>
                <a:latin typeface="Arial" charset="0"/>
              </a:rPr>
              <a:t>Gaz (CO</a:t>
            </a:r>
            <a:r>
              <a:rPr lang="fr-CA" altLang="fr-FR" b="1" baseline="-25000" dirty="0" smtClean="0">
                <a:solidFill>
                  <a:schemeClr val="bg1"/>
                </a:solidFill>
                <a:latin typeface="Arial" charset="0"/>
              </a:rPr>
              <a:t>2</a:t>
            </a:r>
            <a:r>
              <a:rPr lang="fr-CA" altLang="fr-FR" b="1" dirty="0" smtClean="0">
                <a:solidFill>
                  <a:schemeClr val="bg1"/>
                </a:solidFill>
                <a:latin typeface="Arial" charset="0"/>
              </a:rPr>
              <a:t>)</a:t>
            </a:r>
          </a:p>
          <a:p>
            <a:pPr marL="381000" indent="-381000" eaLnBrk="1" hangingPunct="1">
              <a:spcBef>
                <a:spcPct val="50000"/>
              </a:spcBef>
              <a:buFontTx/>
              <a:buChar char="•"/>
            </a:pPr>
            <a:r>
              <a:rPr lang="fr-CA" altLang="fr-FR" b="1" dirty="0" smtClean="0">
                <a:solidFill>
                  <a:schemeClr val="bg1"/>
                </a:solidFill>
                <a:latin typeface="Arial" charset="0"/>
              </a:rPr>
              <a:t>Lumière</a:t>
            </a:r>
          </a:p>
          <a:p>
            <a:pPr marL="381000" indent="-381000" eaLnBrk="1" hangingPunct="1">
              <a:spcBef>
                <a:spcPct val="50000"/>
              </a:spcBef>
              <a:buFontTx/>
              <a:buChar char="•"/>
            </a:pPr>
            <a:r>
              <a:rPr lang="fr-CA" altLang="fr-FR" b="1" dirty="0" smtClean="0">
                <a:solidFill>
                  <a:schemeClr val="bg1"/>
                </a:solidFill>
                <a:latin typeface="Arial" charset="0"/>
              </a:rPr>
              <a:t>Minéraux</a:t>
            </a:r>
          </a:p>
          <a:p>
            <a:pPr marL="381000" indent="-381000" eaLnBrk="1" hangingPunct="1">
              <a:spcBef>
                <a:spcPct val="50000"/>
              </a:spcBef>
              <a:buFontTx/>
              <a:buChar char="•"/>
            </a:pPr>
            <a:r>
              <a:rPr lang="fr-CA" altLang="fr-FR" b="1" dirty="0" smtClean="0">
                <a:solidFill>
                  <a:schemeClr val="bg1"/>
                </a:solidFill>
                <a:latin typeface="Arial" charset="0"/>
              </a:rPr>
              <a:t>Eau</a:t>
            </a:r>
          </a:p>
        </p:txBody>
      </p:sp>
      <p:grpSp>
        <p:nvGrpSpPr>
          <p:cNvPr id="2" name="Group 1029"/>
          <p:cNvGrpSpPr>
            <a:grpSpLocks/>
          </p:cNvGrpSpPr>
          <p:nvPr/>
        </p:nvGrpSpPr>
        <p:grpSpPr bwMode="auto">
          <a:xfrm>
            <a:off x="3214688" y="3071813"/>
            <a:ext cx="2209800" cy="2105025"/>
            <a:chOff x="1824" y="1920"/>
            <a:chExt cx="1392" cy="1056"/>
          </a:xfrm>
        </p:grpSpPr>
        <p:sp>
          <p:nvSpPr>
            <p:cNvPr id="65542" name="Line 1030"/>
            <p:cNvSpPr>
              <a:spLocks noChangeShapeType="1"/>
            </p:cNvSpPr>
            <p:nvPr/>
          </p:nvSpPr>
          <p:spPr bwMode="auto">
            <a:xfrm>
              <a:off x="1824" y="2003"/>
              <a:ext cx="0" cy="528"/>
            </a:xfrm>
            <a:prstGeom prst="line">
              <a:avLst/>
            </a:prstGeom>
            <a:noFill/>
            <a:ln w="28575">
              <a:solidFill>
                <a:srgbClr val="FF3300"/>
              </a:solidFill>
              <a:round/>
              <a:headEnd/>
              <a:tailEnd/>
            </a:ln>
          </p:spPr>
          <p:txBody>
            <a:bodyPr wrap="none" anchor="ctr">
              <a:spAutoFit/>
            </a:bodyPr>
            <a:lstStyle/>
            <a:p>
              <a:endParaRPr lang="fr-FR"/>
            </a:p>
          </p:txBody>
        </p:sp>
        <p:sp>
          <p:nvSpPr>
            <p:cNvPr id="65543" name="Line 1031"/>
            <p:cNvSpPr>
              <a:spLocks noChangeShapeType="1"/>
            </p:cNvSpPr>
            <p:nvPr/>
          </p:nvSpPr>
          <p:spPr bwMode="auto">
            <a:xfrm>
              <a:off x="1824" y="1992"/>
              <a:ext cx="240" cy="0"/>
            </a:xfrm>
            <a:prstGeom prst="line">
              <a:avLst/>
            </a:prstGeom>
            <a:noFill/>
            <a:ln w="28575">
              <a:solidFill>
                <a:srgbClr val="FF3300"/>
              </a:solidFill>
              <a:round/>
              <a:headEnd/>
              <a:tailEnd/>
            </a:ln>
          </p:spPr>
          <p:txBody>
            <a:bodyPr anchor="ctr">
              <a:spAutoFit/>
            </a:bodyPr>
            <a:lstStyle/>
            <a:p>
              <a:endParaRPr lang="fr-FR"/>
            </a:p>
          </p:txBody>
        </p:sp>
        <p:sp>
          <p:nvSpPr>
            <p:cNvPr id="65544" name="Text Box 1032"/>
            <p:cNvSpPr txBox="1">
              <a:spLocks noChangeArrowheads="1"/>
            </p:cNvSpPr>
            <p:nvPr/>
          </p:nvSpPr>
          <p:spPr bwMode="auto">
            <a:xfrm>
              <a:off x="2112" y="1920"/>
              <a:ext cx="1104" cy="201"/>
            </a:xfrm>
            <a:prstGeom prst="rect">
              <a:avLst/>
            </a:prstGeom>
            <a:noFill/>
            <a:ln w="28575">
              <a:noFill/>
              <a:miter lim="800000"/>
              <a:headEnd/>
              <a:tailEnd/>
            </a:ln>
          </p:spPr>
          <p:txBody>
            <a:bodyPr>
              <a:spAutoFit/>
            </a:bodyPr>
            <a:lstStyle/>
            <a:p>
              <a:r>
                <a:rPr lang="fr-CA" altLang="fr-FR" dirty="0">
                  <a:solidFill>
                    <a:schemeClr val="bg1"/>
                  </a:solidFill>
                </a:rPr>
                <a:t>Dans l’air</a:t>
              </a:r>
            </a:p>
          </p:txBody>
        </p:sp>
        <p:sp>
          <p:nvSpPr>
            <p:cNvPr id="65545" name="Line 1033"/>
            <p:cNvSpPr>
              <a:spLocks noChangeShapeType="1"/>
            </p:cNvSpPr>
            <p:nvPr/>
          </p:nvSpPr>
          <p:spPr bwMode="auto">
            <a:xfrm>
              <a:off x="1824" y="2448"/>
              <a:ext cx="0" cy="528"/>
            </a:xfrm>
            <a:prstGeom prst="line">
              <a:avLst/>
            </a:prstGeom>
            <a:noFill/>
            <a:ln w="28575">
              <a:solidFill>
                <a:srgbClr val="FF3300"/>
              </a:solidFill>
              <a:round/>
              <a:headEnd/>
              <a:tailEnd/>
            </a:ln>
          </p:spPr>
          <p:txBody>
            <a:bodyPr wrap="none" anchor="ctr">
              <a:spAutoFit/>
            </a:bodyPr>
            <a:lstStyle/>
            <a:p>
              <a:endParaRPr lang="fr-FR"/>
            </a:p>
          </p:txBody>
        </p:sp>
        <p:sp>
          <p:nvSpPr>
            <p:cNvPr id="65546" name="Line 1034"/>
            <p:cNvSpPr>
              <a:spLocks noChangeShapeType="1"/>
            </p:cNvSpPr>
            <p:nvPr/>
          </p:nvSpPr>
          <p:spPr bwMode="auto">
            <a:xfrm>
              <a:off x="1824" y="2688"/>
              <a:ext cx="240" cy="0"/>
            </a:xfrm>
            <a:prstGeom prst="line">
              <a:avLst/>
            </a:prstGeom>
            <a:noFill/>
            <a:ln w="28575">
              <a:solidFill>
                <a:srgbClr val="FF3300"/>
              </a:solidFill>
              <a:round/>
              <a:headEnd/>
              <a:tailEnd/>
            </a:ln>
          </p:spPr>
          <p:txBody>
            <a:bodyPr anchor="ctr">
              <a:spAutoFit/>
            </a:bodyPr>
            <a:lstStyle/>
            <a:p>
              <a:endParaRPr lang="fr-FR"/>
            </a:p>
          </p:txBody>
        </p:sp>
        <p:sp>
          <p:nvSpPr>
            <p:cNvPr id="65547" name="Text Box 1035"/>
            <p:cNvSpPr txBox="1">
              <a:spLocks noChangeArrowheads="1"/>
            </p:cNvSpPr>
            <p:nvPr/>
          </p:nvSpPr>
          <p:spPr bwMode="auto">
            <a:xfrm>
              <a:off x="2112" y="2544"/>
              <a:ext cx="1104" cy="201"/>
            </a:xfrm>
            <a:prstGeom prst="rect">
              <a:avLst/>
            </a:prstGeom>
            <a:noFill/>
            <a:ln w="28575">
              <a:noFill/>
              <a:miter lim="800000"/>
              <a:headEnd/>
              <a:tailEnd/>
            </a:ln>
          </p:spPr>
          <p:txBody>
            <a:bodyPr>
              <a:spAutoFit/>
            </a:bodyPr>
            <a:lstStyle/>
            <a:p>
              <a:r>
                <a:rPr lang="fr-CA" altLang="fr-FR" dirty="0">
                  <a:solidFill>
                    <a:schemeClr val="bg1"/>
                  </a:solidFill>
                </a:rPr>
                <a:t>Dans le sol</a:t>
              </a:r>
            </a:p>
          </p:txBody>
        </p:sp>
      </p:grpSp>
      <p:pic>
        <p:nvPicPr>
          <p:cNvPr id="65541" name="Picture 1027" descr="plante1"/>
          <p:cNvPicPr>
            <a:picLocks noChangeAspect="1" noChangeArrowheads="1"/>
          </p:cNvPicPr>
          <p:nvPr/>
        </p:nvPicPr>
        <p:blipFill>
          <a:blip r:embed="rId2"/>
          <a:srcRect/>
          <a:stretch>
            <a:fillRect/>
          </a:stretch>
        </p:blipFill>
        <p:spPr bwMode="auto">
          <a:xfrm>
            <a:off x="5929313" y="2571744"/>
            <a:ext cx="2781300" cy="3671894"/>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re 1"/>
          <p:cNvSpPr>
            <a:spLocks noGrp="1"/>
          </p:cNvSpPr>
          <p:nvPr>
            <p:ph type="title"/>
          </p:nvPr>
        </p:nvSpPr>
        <p:spPr>
          <a:xfrm>
            <a:off x="428625" y="285750"/>
            <a:ext cx="8229600" cy="1143000"/>
          </a:xfrm>
        </p:spPr>
        <p:txBody>
          <a:bodyPr/>
          <a:lstStyle/>
          <a:p>
            <a:pPr eaLnBrk="1" hangingPunct="1"/>
            <a:r>
              <a:rPr lang="fr-FR" altLang="fr-FR" smtClean="0">
                <a:solidFill>
                  <a:schemeClr val="bg1"/>
                </a:solidFill>
              </a:rPr>
              <a:t>Tissus conducteurs</a:t>
            </a:r>
          </a:p>
        </p:txBody>
      </p:sp>
      <p:sp>
        <p:nvSpPr>
          <p:cNvPr id="3" name="Espace réservé du contenu 2"/>
          <p:cNvSpPr>
            <a:spLocks noGrp="1"/>
          </p:cNvSpPr>
          <p:nvPr>
            <p:ph idx="1"/>
          </p:nvPr>
        </p:nvSpPr>
        <p:spPr>
          <a:xfrm>
            <a:off x="214313" y="1935163"/>
            <a:ext cx="8786812" cy="4389437"/>
          </a:xfrm>
        </p:spPr>
        <p:txBody>
          <a:bodyPr rtlCol="0">
            <a:normAutofit/>
          </a:bodyPr>
          <a:lstStyle/>
          <a:p>
            <a:pPr marL="274320" indent="-274320" eaLnBrk="1" fontAlgn="auto" hangingPunct="1">
              <a:spcBef>
                <a:spcPct val="50000"/>
              </a:spcBef>
              <a:spcAft>
                <a:spcPts val="0"/>
              </a:spcAft>
              <a:buClr>
                <a:schemeClr val="accent3"/>
              </a:buClr>
              <a:buFont typeface="Wingdings 2" pitchFamily="18" charset="2"/>
              <a:buNone/>
              <a:defRPr/>
            </a:pPr>
            <a:r>
              <a:rPr lang="fr-CA" sz="2000" dirty="0" smtClean="0">
                <a:solidFill>
                  <a:schemeClr val="bg1"/>
                </a:solidFill>
                <a:latin typeface="Arial" charset="0"/>
              </a:rPr>
              <a:t>Les plantes terrestres doivent donc se diviser en deux:</a:t>
            </a:r>
          </a:p>
          <a:p>
            <a:pPr marL="274320" indent="-274320" eaLnBrk="1" fontAlgn="auto" hangingPunct="1">
              <a:spcBef>
                <a:spcPct val="50000"/>
              </a:spcBef>
              <a:spcAft>
                <a:spcPts val="0"/>
              </a:spcAft>
              <a:buClr>
                <a:schemeClr val="accent3"/>
              </a:buClr>
              <a:buFont typeface="Wingdings 2" pitchFamily="18" charset="2"/>
              <a:buNone/>
              <a:defRPr/>
            </a:pPr>
            <a:r>
              <a:rPr lang="fr-CA" sz="2000" dirty="0" smtClean="0">
                <a:solidFill>
                  <a:schemeClr val="bg1"/>
                </a:solidFill>
                <a:latin typeface="Arial" charset="0"/>
              </a:rPr>
              <a:t>Partie dans le sol : </a:t>
            </a:r>
            <a:r>
              <a:rPr lang="fr-CA" sz="2000" b="1" dirty="0" smtClean="0">
                <a:solidFill>
                  <a:schemeClr val="bg1"/>
                </a:solidFill>
                <a:latin typeface="Arial" charset="0"/>
              </a:rPr>
              <a:t>système racinaire </a:t>
            </a:r>
            <a:r>
              <a:rPr lang="fr-CA" sz="2000" dirty="0" smtClean="0">
                <a:solidFill>
                  <a:schemeClr val="bg1"/>
                </a:solidFill>
                <a:latin typeface="Arial" charset="0"/>
              </a:rPr>
              <a:t>(racines)</a:t>
            </a:r>
          </a:p>
          <a:p>
            <a:pPr marL="274320" indent="-274320" eaLnBrk="1" fontAlgn="auto" hangingPunct="1">
              <a:spcBef>
                <a:spcPct val="50000"/>
              </a:spcBef>
              <a:spcAft>
                <a:spcPts val="0"/>
              </a:spcAft>
              <a:buClr>
                <a:schemeClr val="accent3"/>
              </a:buClr>
              <a:buFont typeface="Wingdings 2" pitchFamily="18" charset="2"/>
              <a:buNone/>
              <a:defRPr/>
            </a:pPr>
            <a:r>
              <a:rPr lang="fr-CA" sz="2000" dirty="0" smtClean="0">
                <a:solidFill>
                  <a:schemeClr val="bg1"/>
                </a:solidFill>
                <a:latin typeface="Arial" charset="0"/>
              </a:rPr>
              <a:t>Partie aérienne : </a:t>
            </a:r>
            <a:r>
              <a:rPr lang="fr-CA" sz="2000" b="1" dirty="0" smtClean="0">
                <a:solidFill>
                  <a:schemeClr val="bg1"/>
                </a:solidFill>
                <a:latin typeface="Arial" charset="0"/>
              </a:rPr>
              <a:t>système caulinaire </a:t>
            </a:r>
            <a:r>
              <a:rPr lang="fr-CA" sz="2000" dirty="0" smtClean="0">
                <a:solidFill>
                  <a:schemeClr val="bg1"/>
                </a:solidFill>
                <a:latin typeface="Arial" charset="0"/>
              </a:rPr>
              <a:t>(tige, feuilles,</a:t>
            </a:r>
          </a:p>
          <a:p>
            <a:pPr marL="274320" indent="-274320" eaLnBrk="1" fontAlgn="auto" hangingPunct="1">
              <a:spcBef>
                <a:spcPct val="50000"/>
              </a:spcBef>
              <a:spcAft>
                <a:spcPts val="0"/>
              </a:spcAft>
              <a:buClr>
                <a:schemeClr val="accent3"/>
              </a:buClr>
              <a:buFont typeface="Wingdings 2" pitchFamily="18" charset="2"/>
              <a:buNone/>
              <a:defRPr/>
            </a:pPr>
            <a:r>
              <a:rPr lang="fr-CA" sz="2000" dirty="0" smtClean="0">
                <a:solidFill>
                  <a:schemeClr val="bg1"/>
                </a:solidFill>
                <a:latin typeface="Arial" charset="0"/>
              </a:rPr>
              <a:t> fleurs, etc.)</a:t>
            </a:r>
          </a:p>
          <a:p>
            <a:pPr marL="274320" indent="-274320" eaLnBrk="1" fontAlgn="auto" hangingPunct="1">
              <a:spcBef>
                <a:spcPct val="50000"/>
              </a:spcBef>
              <a:spcAft>
                <a:spcPts val="0"/>
              </a:spcAft>
              <a:buClr>
                <a:schemeClr val="accent3"/>
              </a:buClr>
              <a:buFont typeface="Wingdings 2" pitchFamily="18" charset="2"/>
              <a:buNone/>
              <a:defRPr/>
            </a:pPr>
            <a:r>
              <a:rPr lang="fr-CA" sz="2000" dirty="0" smtClean="0">
                <a:solidFill>
                  <a:schemeClr val="bg1"/>
                </a:solidFill>
              </a:rPr>
              <a:t>Entre les deux : </a:t>
            </a:r>
            <a:r>
              <a:rPr lang="fr-CA" sz="2000" b="1" dirty="0" smtClean="0">
                <a:solidFill>
                  <a:schemeClr val="bg1"/>
                </a:solidFill>
              </a:rPr>
              <a:t>tissus conducteurs</a:t>
            </a:r>
            <a:r>
              <a:rPr lang="fr-CA" sz="2000" dirty="0" smtClean="0">
                <a:solidFill>
                  <a:schemeClr val="bg1"/>
                </a:solidFill>
              </a:rPr>
              <a:t> assurent le lien :</a:t>
            </a:r>
          </a:p>
          <a:p>
            <a:pPr marL="274320" indent="-274320" eaLnBrk="1" fontAlgn="auto" hangingPunct="1">
              <a:spcBef>
                <a:spcPct val="50000"/>
              </a:spcBef>
              <a:spcAft>
                <a:spcPts val="0"/>
              </a:spcAft>
              <a:buClr>
                <a:schemeClr val="accent3"/>
              </a:buClr>
              <a:buFont typeface="Wingdings 2" pitchFamily="18" charset="2"/>
              <a:buNone/>
              <a:defRPr/>
            </a:pPr>
            <a:r>
              <a:rPr lang="fr-CA" sz="2000" b="1" dirty="0" smtClean="0">
                <a:solidFill>
                  <a:schemeClr val="bg1"/>
                </a:solidFill>
                <a:latin typeface="Arial" charset="0"/>
              </a:rPr>
              <a:t>Xylème : transporte sève brute (eau et minéraux)</a:t>
            </a:r>
          </a:p>
          <a:p>
            <a:pPr marL="274320" indent="-274320" eaLnBrk="1" fontAlgn="auto" hangingPunct="1">
              <a:spcBef>
                <a:spcPct val="50000"/>
              </a:spcBef>
              <a:spcAft>
                <a:spcPts val="0"/>
              </a:spcAft>
              <a:buClr>
                <a:schemeClr val="accent3"/>
              </a:buClr>
              <a:buFont typeface="Wingdings 2" pitchFamily="18" charset="2"/>
              <a:buNone/>
              <a:defRPr/>
            </a:pPr>
            <a:r>
              <a:rPr lang="fr-CA" sz="2000" b="1" dirty="0" smtClean="0">
                <a:solidFill>
                  <a:schemeClr val="bg1"/>
                </a:solidFill>
                <a:latin typeface="Arial" charset="0"/>
              </a:rPr>
              <a:t>Phloème : transporte sève élaborée</a:t>
            </a:r>
          </a:p>
          <a:p>
            <a:pPr marL="274320" indent="-274320" eaLnBrk="1" fontAlgn="auto" hangingPunct="1">
              <a:spcBef>
                <a:spcPct val="50000"/>
              </a:spcBef>
              <a:spcAft>
                <a:spcPts val="0"/>
              </a:spcAft>
              <a:buClr>
                <a:schemeClr val="accent3"/>
              </a:buClr>
              <a:buFont typeface="Wingdings 2" pitchFamily="18" charset="2"/>
              <a:buNone/>
              <a:defRPr/>
            </a:pPr>
            <a:r>
              <a:rPr lang="fr-CA" sz="2000" b="1" dirty="0" smtClean="0">
                <a:solidFill>
                  <a:schemeClr val="bg1"/>
                </a:solidFill>
                <a:latin typeface="Arial" charset="0"/>
              </a:rPr>
              <a:t>(sucres et autres matières organiques)</a:t>
            </a:r>
          </a:p>
          <a:p>
            <a:pPr marL="274320" indent="-274320" eaLnBrk="1" fontAlgn="auto" hangingPunct="1">
              <a:spcBef>
                <a:spcPct val="50000"/>
              </a:spcBef>
              <a:spcAft>
                <a:spcPts val="0"/>
              </a:spcAft>
              <a:buClr>
                <a:schemeClr val="accent3"/>
              </a:buClr>
              <a:buFont typeface="Wingdings 2" pitchFamily="18" charset="2"/>
              <a:buNone/>
              <a:defRPr/>
            </a:pPr>
            <a:r>
              <a:rPr lang="fr-CA" sz="2000" b="1" dirty="0" smtClean="0">
                <a:solidFill>
                  <a:schemeClr val="bg1"/>
                </a:solidFill>
                <a:latin typeface="Arial" charset="0"/>
              </a:rPr>
              <a:t> vers les parties qui ne font pas de photosynthèse</a:t>
            </a:r>
          </a:p>
          <a:p>
            <a:pPr marL="274320" indent="-274320" eaLnBrk="1" fontAlgn="auto" hangingPunct="1">
              <a:spcBef>
                <a:spcPct val="50000"/>
              </a:spcBef>
              <a:spcAft>
                <a:spcPts val="0"/>
              </a:spcAft>
              <a:buClr>
                <a:schemeClr val="accent3"/>
              </a:buClr>
              <a:buFontTx/>
              <a:buChar char="•"/>
              <a:defRPr/>
            </a:pPr>
            <a:endParaRPr lang="fr-CA" sz="1800" dirty="0">
              <a:latin typeface="Arial" charset="0"/>
            </a:endParaRPr>
          </a:p>
        </p:txBody>
      </p:sp>
      <p:pic>
        <p:nvPicPr>
          <p:cNvPr id="66564" name="Picture 1028" descr="plante"/>
          <p:cNvPicPr>
            <a:picLocks noChangeAspect="1" noChangeArrowheads="1"/>
          </p:cNvPicPr>
          <p:nvPr/>
        </p:nvPicPr>
        <p:blipFill>
          <a:blip r:embed="rId2"/>
          <a:srcRect/>
          <a:stretch>
            <a:fillRect/>
          </a:stretch>
        </p:blipFill>
        <p:spPr bwMode="auto">
          <a:xfrm>
            <a:off x="6357938" y="2000250"/>
            <a:ext cx="2786062" cy="3776663"/>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re 1"/>
          <p:cNvSpPr>
            <a:spLocks noGrp="1"/>
          </p:cNvSpPr>
          <p:nvPr>
            <p:ph type="title"/>
          </p:nvPr>
        </p:nvSpPr>
        <p:spPr>
          <a:xfrm>
            <a:off x="500063" y="285750"/>
            <a:ext cx="8229600" cy="1228725"/>
          </a:xfrm>
        </p:spPr>
        <p:txBody>
          <a:bodyPr rtlCol="0">
            <a:normAutofit fontScale="90000"/>
          </a:bodyPr>
          <a:lstStyle/>
          <a:p>
            <a:pPr eaLnBrk="1" fontAlgn="auto" hangingPunct="1">
              <a:spcBef>
                <a:spcPct val="50000"/>
              </a:spcBef>
              <a:spcAft>
                <a:spcPts val="0"/>
              </a:spcAft>
              <a:defRPr/>
            </a:pPr>
            <a:r>
              <a:rPr lang="fr-CA" altLang="fr-FR" sz="2400" dirty="0" smtClean="0">
                <a:solidFill>
                  <a:srgbClr val="7B9899"/>
                </a:solidFill>
                <a:latin typeface="Arial" charset="0"/>
              </a:rPr>
              <a:t/>
            </a:r>
            <a:br>
              <a:rPr lang="fr-CA" altLang="fr-FR" sz="2400" dirty="0" smtClean="0">
                <a:solidFill>
                  <a:srgbClr val="7B9899"/>
                </a:solidFill>
                <a:latin typeface="Arial" charset="0"/>
              </a:rPr>
            </a:br>
            <a:r>
              <a:rPr lang="fr-CA" altLang="fr-FR" sz="2400" dirty="0" smtClean="0">
                <a:solidFill>
                  <a:srgbClr val="7B9899"/>
                </a:solidFill>
                <a:latin typeface="Arial" charset="0"/>
              </a:rPr>
              <a:t/>
            </a:r>
            <a:br>
              <a:rPr lang="fr-CA" altLang="fr-FR" sz="2400" dirty="0" smtClean="0">
                <a:solidFill>
                  <a:srgbClr val="7B9899"/>
                </a:solidFill>
                <a:latin typeface="Arial" charset="0"/>
              </a:rPr>
            </a:br>
            <a:r>
              <a:rPr lang="fr-CA" altLang="fr-FR" sz="2800" dirty="0" smtClean="0">
                <a:solidFill>
                  <a:schemeClr val="bg1"/>
                </a:solidFill>
                <a:latin typeface="Arial" charset="0"/>
              </a:rPr>
              <a:t>Xylème et phloème = tissus complexes </a:t>
            </a:r>
            <a:br>
              <a:rPr lang="fr-CA" altLang="fr-FR" sz="2800" dirty="0" smtClean="0">
                <a:solidFill>
                  <a:schemeClr val="bg1"/>
                </a:solidFill>
                <a:latin typeface="Arial" charset="0"/>
              </a:rPr>
            </a:br>
            <a:r>
              <a:rPr lang="fr-CA" altLang="fr-FR" sz="2800" dirty="0" smtClean="0">
                <a:solidFill>
                  <a:schemeClr val="bg1"/>
                </a:solidFill>
                <a:latin typeface="Arial" charset="0"/>
              </a:rPr>
              <a:t> (formés de plusieurs sortes de cellules)</a:t>
            </a:r>
            <a:br>
              <a:rPr lang="fr-CA" altLang="fr-FR" sz="2800" dirty="0" smtClean="0">
                <a:solidFill>
                  <a:schemeClr val="bg1"/>
                </a:solidFill>
                <a:latin typeface="Arial" charset="0"/>
              </a:rPr>
            </a:br>
            <a:endParaRPr lang="fr-FR" altLang="fr-FR" sz="2800" dirty="0" smtClean="0">
              <a:solidFill>
                <a:schemeClr val="bg1"/>
              </a:solidFill>
            </a:endParaRPr>
          </a:p>
        </p:txBody>
      </p:sp>
      <p:sp>
        <p:nvSpPr>
          <p:cNvPr id="4" name="Text Box 2051"/>
          <p:cNvSpPr txBox="1">
            <a:spLocks noGrp="1" noChangeArrowheads="1"/>
          </p:cNvSpPr>
          <p:nvPr>
            <p:ph idx="1"/>
          </p:nvPr>
        </p:nvSpPr>
        <p:spPr>
          <a:xfrm>
            <a:off x="357158" y="1600200"/>
            <a:ext cx="8329642" cy="4606925"/>
          </a:xfrm>
          <a:extLst/>
        </p:spPr>
        <p:txBody>
          <a:bodyPr wrap="square" rtlCol="0">
            <a:spAutoFit/>
          </a:bodyPr>
          <a:lstStyle/>
          <a:p>
            <a:pPr marL="274320" indent="-274320" eaLnBrk="1" fontAlgn="auto" hangingPunct="1">
              <a:spcBef>
                <a:spcPts val="0"/>
              </a:spcBef>
              <a:spcAft>
                <a:spcPts val="0"/>
              </a:spcAft>
              <a:buClr>
                <a:schemeClr val="accent3"/>
              </a:buClr>
              <a:buNone/>
              <a:defRPr/>
            </a:pPr>
            <a:r>
              <a:rPr lang="fr-CA" sz="3600" b="1" dirty="0" smtClean="0">
                <a:solidFill>
                  <a:schemeClr val="bg1"/>
                </a:solidFill>
              </a:rPr>
              <a:t>Xylème</a:t>
            </a:r>
            <a:r>
              <a:rPr lang="fr-CA" sz="3600" dirty="0" smtClean="0">
                <a:solidFill>
                  <a:schemeClr val="bg1"/>
                </a:solidFill>
              </a:rPr>
              <a:t> (du grec </a:t>
            </a:r>
            <a:r>
              <a:rPr lang="fr-CA" sz="3600" i="1" dirty="0" err="1" smtClean="0">
                <a:solidFill>
                  <a:schemeClr val="bg1"/>
                </a:solidFill>
              </a:rPr>
              <a:t>xylos</a:t>
            </a:r>
            <a:r>
              <a:rPr lang="fr-CA" sz="3600" dirty="0" smtClean="0">
                <a:solidFill>
                  <a:schemeClr val="bg1"/>
                </a:solidFill>
              </a:rPr>
              <a:t> : bois)</a:t>
            </a:r>
          </a:p>
          <a:p>
            <a:pPr marL="0" indent="0" eaLnBrk="1" fontAlgn="auto" hangingPunct="1">
              <a:spcBef>
                <a:spcPts val="0"/>
              </a:spcBef>
              <a:spcAft>
                <a:spcPts val="0"/>
              </a:spcAft>
              <a:buClr>
                <a:schemeClr val="accent3"/>
              </a:buClr>
              <a:buFont typeface="Arial" pitchFamily="34" charset="0"/>
              <a:buNone/>
              <a:defRPr/>
            </a:pPr>
            <a:r>
              <a:rPr lang="fr-CA" sz="3600" dirty="0" smtClean="0">
                <a:solidFill>
                  <a:schemeClr val="bg1"/>
                </a:solidFill>
              </a:rPr>
              <a:t>Contient deux types de cellules conductrices de sève:</a:t>
            </a:r>
          </a:p>
          <a:p>
            <a:pPr marL="274638" indent="-274638" eaLnBrk="1" fontAlgn="auto" hangingPunct="1">
              <a:spcAft>
                <a:spcPts val="0"/>
              </a:spcAft>
              <a:buClr>
                <a:schemeClr val="accent3"/>
              </a:buClr>
              <a:buNone/>
              <a:defRPr/>
            </a:pPr>
            <a:r>
              <a:rPr lang="fr-CA" sz="3600" b="1" dirty="0" smtClean="0">
                <a:solidFill>
                  <a:schemeClr val="bg1"/>
                </a:solidFill>
              </a:rPr>
              <a:t>Trachéides</a:t>
            </a:r>
            <a:r>
              <a:rPr lang="fr-CA" sz="3600" dirty="0" smtClean="0">
                <a:solidFill>
                  <a:schemeClr val="bg1"/>
                </a:solidFill>
              </a:rPr>
              <a:t> : cellules minces et allongées.</a:t>
            </a:r>
          </a:p>
          <a:p>
            <a:pPr marL="274638" indent="-274638" eaLnBrk="1" fontAlgn="auto" hangingPunct="1">
              <a:spcAft>
                <a:spcPts val="0"/>
              </a:spcAft>
              <a:buClr>
                <a:schemeClr val="accent3"/>
              </a:buClr>
              <a:buNone/>
              <a:defRPr/>
            </a:pPr>
            <a:r>
              <a:rPr lang="fr-CA" sz="3600" b="1" dirty="0" smtClean="0">
                <a:solidFill>
                  <a:schemeClr val="bg1"/>
                </a:solidFill>
              </a:rPr>
              <a:t>Éléments de vaisseau</a:t>
            </a:r>
            <a:r>
              <a:rPr lang="fr-CA" sz="3600" dirty="0" smtClean="0">
                <a:solidFill>
                  <a:schemeClr val="bg1"/>
                </a:solidFill>
              </a:rPr>
              <a:t> : plus courts et plus gros</a:t>
            </a:r>
          </a:p>
          <a:p>
            <a:pPr marL="274320" indent="-274320" eaLnBrk="1" fontAlgn="auto" hangingPunct="1">
              <a:spcBef>
                <a:spcPts val="0"/>
              </a:spcBef>
              <a:spcAft>
                <a:spcPts val="0"/>
              </a:spcAft>
              <a:buClr>
                <a:schemeClr val="accent3"/>
              </a:buClr>
              <a:buFont typeface="Arial" pitchFamily="34" charset="0"/>
              <a:buChar char="•"/>
              <a:defRPr/>
            </a:pPr>
            <a:endParaRPr lang="fr-CA" dirty="0" smtClean="0"/>
          </a:p>
        </p:txBody>
      </p:sp>
    </p:spTree>
  </p:cSld>
  <p:clrMapOvr>
    <a:masterClrMapping/>
  </p:clrMapOvr>
  <p:transition spd="med">
    <p:split orient="vert" dir="in"/>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1"/>
          <p:cNvSpPr>
            <a:spLocks noGrp="1"/>
          </p:cNvSpPr>
          <p:nvPr>
            <p:ph type="title"/>
          </p:nvPr>
        </p:nvSpPr>
        <p:spPr>
          <a:xfrm>
            <a:off x="428625" y="214313"/>
            <a:ext cx="8229600" cy="1143000"/>
          </a:xfrm>
        </p:spPr>
        <p:txBody>
          <a:bodyPr/>
          <a:lstStyle/>
          <a:p>
            <a:pPr eaLnBrk="1" hangingPunct="1"/>
            <a:r>
              <a:rPr lang="fr-FR" altLang="fr-FR" dirty="0" smtClean="0">
                <a:solidFill>
                  <a:schemeClr val="bg1"/>
                </a:solidFill>
              </a:rPr>
              <a:t>Tissus conducteurs</a:t>
            </a:r>
          </a:p>
        </p:txBody>
      </p:sp>
      <p:sp>
        <p:nvSpPr>
          <p:cNvPr id="68611" name="Espace réservé du contenu 2"/>
          <p:cNvSpPr>
            <a:spLocks noGrp="1"/>
          </p:cNvSpPr>
          <p:nvPr>
            <p:ph idx="1"/>
          </p:nvPr>
        </p:nvSpPr>
        <p:spPr/>
        <p:txBody>
          <a:bodyPr>
            <a:normAutofit/>
          </a:bodyPr>
          <a:lstStyle/>
          <a:p>
            <a:pPr eaLnBrk="1" hangingPunct="1">
              <a:buNone/>
            </a:pPr>
            <a:r>
              <a:rPr lang="fr-FR" altLang="fr-FR" sz="3200" dirty="0" smtClean="0">
                <a:solidFill>
                  <a:schemeClr val="bg1"/>
                </a:solidFill>
              </a:rPr>
              <a:t>Le xylème primaire : les éléments du xylème groupés en amas : les faisceaux ligneux</a:t>
            </a:r>
          </a:p>
          <a:p>
            <a:pPr eaLnBrk="1" hangingPunct="1">
              <a:buNone/>
            </a:pPr>
            <a:r>
              <a:rPr lang="fr-FR" altLang="fr-FR" sz="3200" dirty="0" smtClean="0">
                <a:solidFill>
                  <a:schemeClr val="bg1"/>
                </a:solidFill>
              </a:rPr>
              <a:t>La disposition est un caractère important, la différenciation du xylème se fait en deux étapes: le </a:t>
            </a:r>
            <a:r>
              <a:rPr lang="fr-FR" altLang="fr-FR" sz="3200" dirty="0" err="1" smtClean="0">
                <a:solidFill>
                  <a:schemeClr val="bg1"/>
                </a:solidFill>
              </a:rPr>
              <a:t>protoxyléme</a:t>
            </a:r>
            <a:r>
              <a:rPr lang="fr-FR" altLang="fr-FR" sz="3200" dirty="0" smtClean="0">
                <a:solidFill>
                  <a:schemeClr val="bg1"/>
                </a:solidFill>
              </a:rPr>
              <a:t>  et le </a:t>
            </a:r>
            <a:r>
              <a:rPr lang="fr-FR" altLang="fr-FR" sz="3200" dirty="0" err="1" smtClean="0">
                <a:solidFill>
                  <a:schemeClr val="bg1"/>
                </a:solidFill>
              </a:rPr>
              <a:t>métaxylème</a:t>
            </a:r>
            <a:r>
              <a:rPr lang="fr-FR" altLang="fr-FR" sz="3200" dirty="0" smtClean="0">
                <a:solidFill>
                  <a:schemeClr val="bg1"/>
                </a:solidFill>
              </a:rPr>
              <a:t> </a:t>
            </a:r>
          </a:p>
          <a:p>
            <a:pPr eaLnBrk="1" hangingPunct="1">
              <a:buNone/>
            </a:pPr>
            <a:r>
              <a:rPr lang="fr-FR" altLang="fr-FR" sz="3200" dirty="0" smtClean="0">
                <a:solidFill>
                  <a:schemeClr val="bg1"/>
                </a:solidFill>
              </a:rPr>
              <a:t>On définie le sens de différenciation allant des éléments les plus anciens aux plus jeunes </a:t>
            </a:r>
          </a:p>
        </p:txBody>
      </p:sp>
    </p:spTree>
  </p:cSld>
  <p:clrMapOvr>
    <a:masterClrMapping/>
  </p:clrMapOvr>
  <p:transition spd="med">
    <p:split orient="vert" dir="in"/>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1"/>
          <p:cNvSpPr>
            <a:spLocks noGrp="1"/>
          </p:cNvSpPr>
          <p:nvPr>
            <p:ph type="title"/>
          </p:nvPr>
        </p:nvSpPr>
        <p:spPr>
          <a:xfrm>
            <a:off x="500063" y="214313"/>
            <a:ext cx="8229600" cy="1000125"/>
          </a:xfrm>
        </p:spPr>
        <p:txBody>
          <a:bodyPr/>
          <a:lstStyle/>
          <a:p>
            <a:pPr eaLnBrk="1" hangingPunct="1"/>
            <a:r>
              <a:rPr lang="fr-FR" altLang="fr-FR" smtClean="0">
                <a:solidFill>
                  <a:schemeClr val="bg1"/>
                </a:solidFill>
              </a:rPr>
              <a:t>Tissus conducteurs</a:t>
            </a:r>
          </a:p>
        </p:txBody>
      </p:sp>
      <p:sp>
        <p:nvSpPr>
          <p:cNvPr id="3" name="Espace réservé du contenu 2"/>
          <p:cNvSpPr>
            <a:spLocks noGrp="1"/>
          </p:cNvSpPr>
          <p:nvPr>
            <p:ph idx="1"/>
          </p:nvPr>
        </p:nvSpPr>
        <p:spPr/>
        <p:txBody>
          <a:bodyPr rtlCol="0">
            <a:normAutofit/>
          </a:bodyPr>
          <a:lstStyle/>
          <a:p>
            <a:pPr marL="274320" indent="-274320" eaLnBrk="1" fontAlgn="auto" hangingPunct="1">
              <a:spcAft>
                <a:spcPts val="0"/>
              </a:spcAft>
              <a:buClr>
                <a:schemeClr val="accent3"/>
              </a:buClr>
              <a:buNone/>
              <a:defRPr/>
            </a:pPr>
            <a:r>
              <a:rPr lang="fr-FR" sz="3600" dirty="0" smtClean="0">
                <a:solidFill>
                  <a:schemeClr val="bg1"/>
                </a:solidFill>
              </a:rPr>
              <a:t>Dans la tige : la différenciation est centrifuge </a:t>
            </a:r>
          </a:p>
          <a:p>
            <a:pPr marL="274320" indent="-274320" eaLnBrk="1" fontAlgn="auto" hangingPunct="1">
              <a:spcAft>
                <a:spcPts val="0"/>
              </a:spcAft>
              <a:buClr>
                <a:schemeClr val="accent3"/>
              </a:buClr>
              <a:buNone/>
              <a:defRPr/>
            </a:pPr>
            <a:r>
              <a:rPr lang="fr-FR" sz="3600" dirty="0" smtClean="0">
                <a:solidFill>
                  <a:schemeClr val="bg1"/>
                </a:solidFill>
              </a:rPr>
              <a:t>Dans la racine la différenciation est </a:t>
            </a:r>
            <a:r>
              <a:rPr lang="fr-FR" sz="3600" dirty="0" err="1" smtClean="0">
                <a:solidFill>
                  <a:schemeClr val="bg1"/>
                </a:solidFill>
              </a:rPr>
              <a:t>centipéte</a:t>
            </a:r>
            <a:endParaRPr lang="fr-FR" sz="3600" dirty="0" smtClean="0">
              <a:solidFill>
                <a:schemeClr val="bg1"/>
              </a:solidFill>
            </a:endParaRPr>
          </a:p>
          <a:p>
            <a:pPr marL="274320" indent="-274320" algn="ctr" eaLnBrk="1" fontAlgn="auto" hangingPunct="1">
              <a:spcAft>
                <a:spcPts val="0"/>
              </a:spcAft>
              <a:buClr>
                <a:schemeClr val="accent3"/>
              </a:buClr>
              <a:buFont typeface="Arial" charset="0"/>
              <a:buNone/>
              <a:defRPr/>
            </a:pPr>
            <a:r>
              <a:rPr lang="fr-FR" sz="3600" dirty="0" smtClean="0">
                <a:solidFill>
                  <a:schemeClr val="bg1"/>
                </a:solidFill>
              </a:rPr>
              <a:t>Pour le phloème la différenciation est toujours centripète </a:t>
            </a:r>
            <a:endParaRPr lang="fr-FR" sz="3600" dirty="0">
              <a:solidFill>
                <a:schemeClr val="bg1"/>
              </a:solidFill>
            </a:endParaRPr>
          </a:p>
        </p:txBody>
      </p:sp>
    </p:spTree>
  </p:cSld>
  <p:clrMapOvr>
    <a:masterClrMapping/>
  </p:clrMapOvr>
  <p:transition spd="med">
    <p:split orient="vert" dir="in"/>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1"/>
          <p:cNvSpPr>
            <a:spLocks noGrp="1"/>
          </p:cNvSpPr>
          <p:nvPr>
            <p:ph type="title"/>
          </p:nvPr>
        </p:nvSpPr>
        <p:spPr>
          <a:xfrm>
            <a:off x="428625" y="285750"/>
            <a:ext cx="8229600" cy="1143000"/>
          </a:xfrm>
        </p:spPr>
        <p:txBody>
          <a:bodyPr/>
          <a:lstStyle/>
          <a:p>
            <a:pPr eaLnBrk="1" hangingPunct="1"/>
            <a:r>
              <a:rPr lang="fr-FR" altLang="fr-FR" dirty="0" smtClean="0">
                <a:solidFill>
                  <a:schemeClr val="bg1"/>
                </a:solidFill>
              </a:rPr>
              <a:t>Tissus conducteurs </a:t>
            </a:r>
          </a:p>
        </p:txBody>
      </p:sp>
      <p:sp>
        <p:nvSpPr>
          <p:cNvPr id="3" name="Espace réservé du contenu 2"/>
          <p:cNvSpPr>
            <a:spLocks noGrp="1"/>
          </p:cNvSpPr>
          <p:nvPr>
            <p:ph idx="1"/>
          </p:nvPr>
        </p:nvSpPr>
        <p:spPr>
          <a:xfrm>
            <a:off x="457200" y="1600200"/>
            <a:ext cx="8543925" cy="4525963"/>
          </a:xfrm>
        </p:spPr>
        <p:txBody>
          <a:bodyPr rtlCol="0">
            <a:normAutofit/>
          </a:bodyPr>
          <a:lstStyle/>
          <a:p>
            <a:pPr marL="274320" indent="-274320" eaLnBrk="1" fontAlgn="auto" hangingPunct="1">
              <a:spcAft>
                <a:spcPts val="0"/>
              </a:spcAft>
              <a:buClr>
                <a:schemeClr val="accent3"/>
              </a:buClr>
              <a:buNone/>
              <a:defRPr/>
            </a:pPr>
            <a:r>
              <a:rPr lang="fr-FR" dirty="0" smtClean="0">
                <a:solidFill>
                  <a:schemeClr val="bg1"/>
                </a:solidFill>
              </a:rPr>
              <a:t>Tige et racine la symétrie est axiale</a:t>
            </a:r>
          </a:p>
          <a:p>
            <a:pPr marL="0" indent="0" eaLnBrk="1" fontAlgn="auto" hangingPunct="1">
              <a:spcAft>
                <a:spcPts val="0"/>
              </a:spcAft>
              <a:buClr>
                <a:schemeClr val="accent3"/>
              </a:buClr>
              <a:buFont typeface="Arial" charset="0"/>
              <a:buNone/>
              <a:defRPr/>
            </a:pPr>
            <a:r>
              <a:rPr lang="fr-FR" dirty="0" smtClean="0">
                <a:solidFill>
                  <a:schemeClr val="bg1"/>
                </a:solidFill>
              </a:rPr>
              <a:t>Xylème et phloème superposés        tige  centrifuge , cylindre central développé</a:t>
            </a:r>
          </a:p>
          <a:p>
            <a:pPr marL="0" indent="0" eaLnBrk="1" fontAlgn="auto" hangingPunct="1">
              <a:spcAft>
                <a:spcPts val="0"/>
              </a:spcAft>
              <a:buClr>
                <a:schemeClr val="accent3"/>
              </a:buClr>
              <a:buFont typeface="Arial" charset="0"/>
              <a:buNone/>
              <a:defRPr/>
            </a:pPr>
            <a:r>
              <a:rPr lang="fr-FR" dirty="0" smtClean="0">
                <a:solidFill>
                  <a:schemeClr val="bg1"/>
                </a:solidFill>
              </a:rPr>
              <a:t>Xylème et phloème alternés              racine  centripète , écorce plus important </a:t>
            </a:r>
          </a:p>
          <a:p>
            <a:pPr marL="0" indent="0" eaLnBrk="1" fontAlgn="auto" hangingPunct="1">
              <a:spcAft>
                <a:spcPts val="0"/>
              </a:spcAft>
              <a:buClr>
                <a:schemeClr val="accent3"/>
              </a:buClr>
              <a:buFont typeface="Arial" charset="0"/>
              <a:buNone/>
              <a:defRPr/>
            </a:pPr>
            <a:r>
              <a:rPr lang="fr-FR" dirty="0" smtClean="0">
                <a:solidFill>
                  <a:schemeClr val="bg1"/>
                </a:solidFill>
              </a:rPr>
              <a:t>Nombre de faisceaux Supérieur ou égal à 7 </a:t>
            </a:r>
            <a:r>
              <a:rPr lang="fr-FR" dirty="0" err="1" smtClean="0">
                <a:solidFill>
                  <a:schemeClr val="bg1"/>
                </a:solidFill>
              </a:rPr>
              <a:t>monocotes</a:t>
            </a:r>
            <a:r>
              <a:rPr lang="fr-FR" dirty="0" smtClean="0">
                <a:solidFill>
                  <a:schemeClr val="bg1"/>
                </a:solidFill>
              </a:rPr>
              <a:t>; Inferieur à 7 </a:t>
            </a:r>
            <a:r>
              <a:rPr lang="fr-FR" dirty="0" err="1" smtClean="0">
                <a:solidFill>
                  <a:schemeClr val="bg1"/>
                </a:solidFill>
              </a:rPr>
              <a:t>dicotes</a:t>
            </a:r>
            <a:endParaRPr lang="fr-FR" dirty="0">
              <a:solidFill>
                <a:schemeClr val="bg1"/>
              </a:solidFill>
            </a:endParaRPr>
          </a:p>
        </p:txBody>
      </p:sp>
      <p:cxnSp>
        <p:nvCxnSpPr>
          <p:cNvPr id="5" name="Connecteur droit avec flèche 4"/>
          <p:cNvCxnSpPr/>
          <p:nvPr/>
        </p:nvCxnSpPr>
        <p:spPr>
          <a:xfrm>
            <a:off x="6072188" y="2500313"/>
            <a:ext cx="35718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5572125" y="3643313"/>
            <a:ext cx="10001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dir="in"/>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p:cNvSpPr>
            <a:spLocks noGrp="1"/>
          </p:cNvSpPr>
          <p:nvPr>
            <p:ph type="title"/>
          </p:nvPr>
        </p:nvSpPr>
        <p:spPr/>
        <p:txBody>
          <a:bodyPr/>
          <a:lstStyle/>
          <a:p>
            <a:pPr eaLnBrk="1" hangingPunct="1"/>
            <a:r>
              <a:rPr lang="fr-FR" altLang="fr-FR" dirty="0" err="1" smtClean="0">
                <a:solidFill>
                  <a:schemeClr val="bg1"/>
                </a:solidFill>
              </a:rPr>
              <a:t>xyléme</a:t>
            </a:r>
            <a:endParaRPr lang="fr-FR" altLang="fr-FR" dirty="0" smtClean="0">
              <a:solidFill>
                <a:schemeClr val="bg1"/>
              </a:solidFill>
            </a:endParaRPr>
          </a:p>
        </p:txBody>
      </p:sp>
      <p:pic>
        <p:nvPicPr>
          <p:cNvPr id="71683" name="Picture 2"/>
          <p:cNvPicPr>
            <a:picLocks noGrp="1" noChangeAspect="1" noChangeArrowheads="1"/>
          </p:cNvPicPr>
          <p:nvPr>
            <p:ph idx="1"/>
          </p:nvPr>
        </p:nvPicPr>
        <p:blipFill>
          <a:blip r:embed="rId2"/>
          <a:srcRect l="56609"/>
          <a:stretch>
            <a:fillRect/>
          </a:stretch>
        </p:blipFill>
        <p:spPr>
          <a:xfrm>
            <a:off x="648707" y="1428736"/>
            <a:ext cx="7709507" cy="5266815"/>
          </a:xfrm>
          <a:noFill/>
        </p:spPr>
      </p:pic>
    </p:spTree>
  </p:cSld>
  <p:clrMapOvr>
    <a:masterClrMapping/>
  </p:clrMapOvr>
  <p:transition spd="med">
    <p:split orient="vert" dir="in"/>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1"/>
          <p:cNvSpPr>
            <a:spLocks noGrp="1"/>
          </p:cNvSpPr>
          <p:nvPr>
            <p:ph type="title"/>
          </p:nvPr>
        </p:nvSpPr>
        <p:spPr/>
        <p:txBody>
          <a:bodyPr/>
          <a:lstStyle/>
          <a:p>
            <a:pPr eaLnBrk="1" hangingPunct="1"/>
            <a:r>
              <a:rPr lang="fr-FR" altLang="fr-FR" dirty="0" smtClean="0">
                <a:solidFill>
                  <a:schemeClr val="bg1"/>
                </a:solidFill>
              </a:rPr>
              <a:t>Xylème </a:t>
            </a:r>
          </a:p>
        </p:txBody>
      </p:sp>
      <p:pic>
        <p:nvPicPr>
          <p:cNvPr id="72707" name="Picture 2"/>
          <p:cNvPicPr>
            <a:picLocks noGrp="1" noChangeAspect="1" noChangeArrowheads="1"/>
          </p:cNvPicPr>
          <p:nvPr>
            <p:ph idx="1"/>
          </p:nvPr>
        </p:nvPicPr>
        <p:blipFill>
          <a:blip r:embed="rId2"/>
          <a:stretch>
            <a:fillRect/>
          </a:stretch>
        </p:blipFill>
        <p:spPr>
          <a:xfrm>
            <a:off x="457200" y="1758704"/>
            <a:ext cx="8229600" cy="4391516"/>
          </a:xfrm>
          <a:noFill/>
        </p:spPr>
      </p:pic>
    </p:spTree>
  </p:cSld>
  <p:clrMapOvr>
    <a:masterClrMapping/>
  </p:clrMapOvr>
  <p:transition spd="med">
    <p:split orient="vert" dir="in"/>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Espace réservé du contenu 3" descr="http://www.lesbeauxjardins.com/cours/botanique/8-Anatomie/"/>
          <p:cNvPicPr>
            <a:picLocks noGrp="1"/>
          </p:cNvPicPr>
          <p:nvPr>
            <p:ph idx="1"/>
          </p:nvPr>
        </p:nvPicPr>
        <p:blipFill>
          <a:blip r:embed="rId2" cstate="print"/>
          <a:stretch>
            <a:fillRect/>
          </a:stretch>
        </p:blipFill>
        <p:spPr>
          <a:xfrm>
            <a:off x="785786" y="1000108"/>
            <a:ext cx="7429552" cy="5715040"/>
          </a:xfrm>
        </p:spPr>
      </p:pic>
      <p:sp>
        <p:nvSpPr>
          <p:cNvPr id="73731" name="Rectangle 2"/>
          <p:cNvSpPr>
            <a:spLocks noChangeArrowheads="1"/>
          </p:cNvSpPr>
          <p:nvPr/>
        </p:nvSpPr>
        <p:spPr bwMode="auto">
          <a:xfrm>
            <a:off x="285750" y="214313"/>
            <a:ext cx="8143875" cy="646331"/>
          </a:xfrm>
          <a:prstGeom prst="rect">
            <a:avLst/>
          </a:prstGeom>
          <a:noFill/>
          <a:ln w="9525">
            <a:noFill/>
            <a:miter lim="800000"/>
            <a:headEnd/>
            <a:tailEnd/>
          </a:ln>
        </p:spPr>
        <p:txBody>
          <a:bodyPr>
            <a:spAutoFit/>
          </a:bodyPr>
          <a:lstStyle/>
          <a:p>
            <a:pPr algn="ctr"/>
            <a:r>
              <a:rPr lang="fr-FR" altLang="fr-FR" sz="3600" b="1" dirty="0">
                <a:solidFill>
                  <a:schemeClr val="bg1"/>
                </a:solidFill>
              </a:rPr>
              <a:t>Tissus conducteurs</a:t>
            </a:r>
            <a:endParaRPr lang="fr-FR" sz="3600" b="1" dirty="0">
              <a:solidFill>
                <a:schemeClr val="bg1"/>
              </a:solidFill>
            </a:endParaRPr>
          </a:p>
        </p:txBody>
      </p:sp>
    </p:spTree>
  </p:cSld>
  <p:clrMapOvr>
    <a:masterClrMapping/>
  </p:clrMapOvr>
  <p:transition spd="med">
    <p:split orient="vert"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1"/>
          <p:cNvSpPr>
            <a:spLocks noGrp="1"/>
          </p:cNvSpPr>
          <p:nvPr>
            <p:ph type="title"/>
          </p:nvPr>
        </p:nvSpPr>
        <p:spPr/>
        <p:txBody>
          <a:bodyPr/>
          <a:lstStyle/>
          <a:p>
            <a:pPr eaLnBrk="1" hangingPunct="1"/>
            <a:endParaRPr lang="fr-FR" altLang="fr-FR" smtClean="0">
              <a:solidFill>
                <a:srgbClr val="7B9899"/>
              </a:solidFill>
            </a:endParaRPr>
          </a:p>
        </p:txBody>
      </p:sp>
      <p:pic>
        <p:nvPicPr>
          <p:cNvPr id="74755" name="Picture 2" descr="111"/>
          <p:cNvPicPr>
            <a:picLocks noGrp="1" noChangeAspect="1" noChangeArrowheads="1"/>
          </p:cNvPicPr>
          <p:nvPr>
            <p:ph idx="1"/>
          </p:nvPr>
        </p:nvPicPr>
        <p:blipFill>
          <a:blip r:embed="rId2"/>
          <a:stretch>
            <a:fillRect/>
          </a:stretch>
        </p:blipFill>
        <p:spPr>
          <a:xfrm>
            <a:off x="1828800" y="1897062"/>
            <a:ext cx="6029348" cy="4114800"/>
          </a:xfrm>
          <a:noFill/>
          <a:ln>
            <a:solidFill>
              <a:schemeClr val="tx1"/>
            </a:solidFill>
          </a:ln>
        </p:spPr>
      </p:pic>
      <p:pic>
        <p:nvPicPr>
          <p:cNvPr id="74756" name="Picture 11" descr="stem3ans"/>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2844" y="4000504"/>
            <a:ext cx="2589244" cy="2573338"/>
          </a:xfrm>
          <a:prstGeom prst="rect">
            <a:avLst/>
          </a:prstGeom>
          <a:noFill/>
          <a:ln w="9525">
            <a:noFill/>
            <a:miter lim="800000"/>
            <a:headEnd/>
            <a:tailEnd/>
          </a:ln>
        </p:spPr>
      </p:pic>
      <p:sp>
        <p:nvSpPr>
          <p:cNvPr id="74757" name="Text Box 10"/>
          <p:cNvSpPr txBox="1">
            <a:spLocks noChangeArrowheads="1"/>
          </p:cNvSpPr>
          <p:nvPr/>
        </p:nvSpPr>
        <p:spPr bwMode="auto">
          <a:xfrm>
            <a:off x="785813" y="285750"/>
            <a:ext cx="7858153" cy="1200150"/>
          </a:xfrm>
          <a:prstGeom prst="rect">
            <a:avLst/>
          </a:prstGeom>
          <a:solidFill>
            <a:srgbClr val="F5FAE8"/>
          </a:solidFill>
          <a:ln w="9525" algn="ctr">
            <a:solidFill>
              <a:schemeClr val="tx1"/>
            </a:solidFill>
            <a:miter lim="800000"/>
            <a:headEnd/>
            <a:tailEnd/>
          </a:ln>
        </p:spPr>
        <p:txBody>
          <a:bodyPr wrap="square">
            <a:spAutoFit/>
          </a:bodyPr>
          <a:lstStyle/>
          <a:p>
            <a:pPr algn="ctr"/>
            <a:r>
              <a:rPr lang="fr-CA" altLang="fr-FR" sz="3600" b="1" dirty="0">
                <a:solidFill>
                  <a:schemeClr val="bg1"/>
                </a:solidFill>
              </a:rPr>
              <a:t>Le xylème constitue le bois des plantes ligneuses</a:t>
            </a:r>
          </a:p>
        </p:txBody>
      </p:sp>
    </p:spTree>
  </p:cSld>
  <p:clrMapOvr>
    <a:masterClrMapping/>
  </p:clrMapOvr>
  <p:transition spd="med">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1625" y="228601"/>
            <a:ext cx="8534400" cy="771508"/>
          </a:xfrm>
          <a:extLst>
            <a:ext uri="{909E8E84-426E-40DD-AFC4-6F175D3DCCD1}"/>
            <a:ext uri="{91240B29-F687-4F45-9708-019B960494DF}"/>
          </a:extLst>
        </p:spPr>
        <p:txBody>
          <a:bodyPr rtlCol="0">
            <a:normAutofit fontScale="90000"/>
          </a:bodyPr>
          <a:lstStyle/>
          <a:p>
            <a:pPr eaLnBrk="1" fontAlgn="auto" hangingPunct="1">
              <a:spcAft>
                <a:spcPts val="0"/>
              </a:spcAft>
              <a:defRPr/>
            </a:pPr>
            <a:r>
              <a:rPr lang="fr-FR" sz="4000" dirty="0" smtClean="0">
                <a:solidFill>
                  <a:schemeClr val="bg1"/>
                </a:solidFill>
              </a:rPr>
              <a:t>Introduction à la Biologie Végétale</a:t>
            </a:r>
            <a:br>
              <a:rPr lang="fr-FR" sz="4000" dirty="0" smtClean="0">
                <a:solidFill>
                  <a:schemeClr val="bg1"/>
                </a:solidFill>
              </a:rPr>
            </a:br>
            <a:endParaRPr lang="fr-FR" sz="4000" dirty="0" smtClean="0">
              <a:solidFill>
                <a:schemeClr val="bg1"/>
              </a:solidFill>
            </a:endParaRPr>
          </a:p>
        </p:txBody>
      </p:sp>
      <p:sp>
        <p:nvSpPr>
          <p:cNvPr id="14339" name="Rectangle 3"/>
          <p:cNvSpPr>
            <a:spLocks noGrp="1" noChangeArrowheads="1"/>
          </p:cNvSpPr>
          <p:nvPr>
            <p:ph type="body" idx="4294967295"/>
          </p:nvPr>
        </p:nvSpPr>
        <p:spPr>
          <a:xfrm>
            <a:off x="214282" y="714356"/>
            <a:ext cx="8715436" cy="6143644"/>
          </a:xfrm>
        </p:spPr>
        <p:txBody>
          <a:bodyPr>
            <a:normAutofit fontScale="25000" lnSpcReduction="20000"/>
          </a:bodyPr>
          <a:lstStyle/>
          <a:p>
            <a:pPr eaLnBrk="1" hangingPunct="1">
              <a:lnSpc>
                <a:spcPct val="90000"/>
              </a:lnSpc>
              <a:buFont typeface="Wingdings" pitchFamily="2" charset="2"/>
              <a:buNone/>
            </a:pPr>
            <a:r>
              <a:rPr lang="fr-FR" altLang="fr-FR" sz="7200" dirty="0" smtClean="0">
                <a:solidFill>
                  <a:schemeClr val="bg1"/>
                </a:solidFill>
              </a:rPr>
              <a:t>La Biologie est l’étude scientifique des phénomènes vitaux des êtres vivants</a:t>
            </a:r>
          </a:p>
          <a:p>
            <a:pPr eaLnBrk="1" hangingPunct="1">
              <a:lnSpc>
                <a:spcPct val="90000"/>
              </a:lnSpc>
              <a:buFont typeface="Wingdings" pitchFamily="2" charset="2"/>
              <a:buNone/>
            </a:pPr>
            <a:r>
              <a:rPr lang="fr-FR" altLang="fr-FR" sz="7200" dirty="0" smtClean="0">
                <a:solidFill>
                  <a:schemeClr val="bg1"/>
                </a:solidFill>
              </a:rPr>
              <a:t>C’est la science de la vie</a:t>
            </a:r>
          </a:p>
          <a:p>
            <a:pPr eaLnBrk="1" hangingPunct="1">
              <a:lnSpc>
                <a:spcPct val="90000"/>
              </a:lnSpc>
              <a:buFont typeface="Wingdings" pitchFamily="2" charset="2"/>
              <a:buNone/>
            </a:pPr>
            <a:r>
              <a:rPr lang="fr-FR" altLang="fr-FR" sz="7200" dirty="0" smtClean="0">
                <a:solidFill>
                  <a:schemeClr val="bg1"/>
                </a:solidFill>
              </a:rPr>
              <a:t>C’est la sciences des propriétés des êtres vivants</a:t>
            </a:r>
          </a:p>
          <a:p>
            <a:pPr eaLnBrk="1" hangingPunct="1">
              <a:lnSpc>
                <a:spcPct val="90000"/>
              </a:lnSpc>
              <a:buFont typeface="Wingdings" pitchFamily="2" charset="2"/>
              <a:buNone/>
            </a:pPr>
            <a:r>
              <a:rPr lang="fr-FR" altLang="fr-FR" sz="7200" dirty="0" smtClean="0">
                <a:solidFill>
                  <a:schemeClr val="bg1"/>
                </a:solidFill>
              </a:rPr>
              <a:t>La Biologie végétale est l’étude des propriétés des végétaux</a:t>
            </a:r>
          </a:p>
          <a:p>
            <a:pPr eaLnBrk="1" hangingPunct="1">
              <a:lnSpc>
                <a:spcPct val="90000"/>
              </a:lnSpc>
              <a:buFont typeface="Wingdings" pitchFamily="2" charset="2"/>
              <a:buNone/>
            </a:pPr>
            <a:r>
              <a:rPr lang="fr-FR" altLang="fr-FR" sz="7200" dirty="0" smtClean="0">
                <a:solidFill>
                  <a:schemeClr val="bg1"/>
                </a:solidFill>
              </a:rPr>
              <a:t>Elle étudie les végétaux sous tous leurs aspects; on distingue la Botanique générale et la Botanique Spéciale</a:t>
            </a:r>
          </a:p>
          <a:p>
            <a:pPr>
              <a:lnSpc>
                <a:spcPct val="90000"/>
              </a:lnSpc>
              <a:buNone/>
            </a:pPr>
            <a:r>
              <a:rPr lang="fr-FR" altLang="fr-FR" sz="7200" dirty="0" smtClean="0">
                <a:solidFill>
                  <a:schemeClr val="bg1"/>
                </a:solidFill>
              </a:rPr>
              <a:t>QU’EST –CE QU’UN VEGETAL?</a:t>
            </a:r>
          </a:p>
          <a:p>
            <a:pPr>
              <a:buNone/>
            </a:pPr>
            <a:r>
              <a:rPr lang="fr-FR" altLang="fr-FR" sz="7200" dirty="0" smtClean="0">
                <a:solidFill>
                  <a:schemeClr val="bg1"/>
                </a:solidFill>
              </a:rPr>
              <a:t>1- Ce n’est pas un animal</a:t>
            </a:r>
          </a:p>
          <a:p>
            <a:pPr>
              <a:buNone/>
            </a:pPr>
            <a:r>
              <a:rPr lang="fr-FR" altLang="fr-FR" sz="7200" dirty="0" smtClean="0">
                <a:solidFill>
                  <a:schemeClr val="bg1"/>
                </a:solidFill>
              </a:rPr>
              <a:t>2- C’est un être vivant</a:t>
            </a:r>
          </a:p>
          <a:p>
            <a:pPr>
              <a:buNone/>
            </a:pPr>
            <a:r>
              <a:rPr lang="fr-FR" altLang="fr-FR" sz="7200" dirty="0" smtClean="0">
                <a:solidFill>
                  <a:schemeClr val="bg1"/>
                </a:solidFill>
              </a:rPr>
              <a:t>		généralement chlorophyllien</a:t>
            </a:r>
          </a:p>
          <a:p>
            <a:pPr>
              <a:buNone/>
            </a:pPr>
            <a:r>
              <a:rPr lang="fr-FR" altLang="fr-FR" sz="7200" dirty="0" smtClean="0">
                <a:solidFill>
                  <a:schemeClr val="bg1"/>
                </a:solidFill>
              </a:rPr>
              <a:t>		immobile</a:t>
            </a:r>
          </a:p>
          <a:p>
            <a:pPr>
              <a:buNone/>
            </a:pPr>
            <a:r>
              <a:rPr lang="fr-FR" altLang="fr-FR" sz="7200" dirty="0" smtClean="0">
                <a:solidFill>
                  <a:schemeClr val="bg1"/>
                </a:solidFill>
              </a:rPr>
              <a:t>		composé de cellules</a:t>
            </a:r>
          </a:p>
          <a:p>
            <a:pPr>
              <a:buNone/>
            </a:pPr>
            <a:r>
              <a:rPr lang="fr-FR" altLang="fr-FR" sz="7200" dirty="0" smtClean="0">
                <a:solidFill>
                  <a:schemeClr val="bg1"/>
                </a:solidFill>
              </a:rPr>
              <a:t>		capable de se reproduire de différentes façons  </a:t>
            </a:r>
          </a:p>
          <a:p>
            <a:pPr>
              <a:buNone/>
            </a:pPr>
            <a:r>
              <a:rPr lang="fr-FR" altLang="fr-FR" sz="7200" dirty="0" smtClean="0">
                <a:solidFill>
                  <a:schemeClr val="bg1"/>
                </a:solidFill>
              </a:rPr>
              <a:t>		se nourrissant d’éléments minéraux simples </a:t>
            </a:r>
          </a:p>
          <a:p>
            <a:pPr lvl="5">
              <a:buFont typeface="Wingdings" pitchFamily="2" charset="2"/>
              <a:buNone/>
            </a:pPr>
            <a:r>
              <a:rPr lang="fr-FR" altLang="fr-FR" sz="7200" dirty="0" smtClean="0">
                <a:solidFill>
                  <a:schemeClr val="bg1"/>
                </a:solidFill>
              </a:rPr>
              <a:t>Plantes à fleurs</a:t>
            </a:r>
          </a:p>
          <a:p>
            <a:pPr>
              <a:buNone/>
            </a:pPr>
            <a:r>
              <a:rPr lang="fr-FR" altLang="fr-FR" sz="7200" dirty="0" smtClean="0">
                <a:solidFill>
                  <a:schemeClr val="bg1"/>
                </a:solidFill>
              </a:rPr>
              <a:t>                                          Arbres</a:t>
            </a:r>
          </a:p>
          <a:p>
            <a:pPr>
              <a:buNone/>
            </a:pPr>
            <a:r>
              <a:rPr lang="fr-FR" altLang="fr-FR" sz="7200" dirty="0" smtClean="0">
                <a:solidFill>
                  <a:schemeClr val="bg1"/>
                </a:solidFill>
              </a:rPr>
              <a:t>                                              Les mousses</a:t>
            </a:r>
          </a:p>
          <a:p>
            <a:pPr>
              <a:buNone/>
            </a:pPr>
            <a:r>
              <a:rPr lang="fr-FR" altLang="fr-FR" sz="7200" dirty="0" smtClean="0">
                <a:solidFill>
                  <a:schemeClr val="bg1"/>
                </a:solidFill>
              </a:rPr>
              <a:t>                                                              Les champignons</a:t>
            </a:r>
          </a:p>
          <a:p>
            <a:pPr>
              <a:buNone/>
            </a:pPr>
            <a:r>
              <a:rPr lang="fr-FR" altLang="fr-FR" sz="7200" dirty="0" smtClean="0">
                <a:solidFill>
                  <a:schemeClr val="bg1"/>
                </a:solidFill>
              </a:rPr>
              <a:t>                                                                                      Les fougères   </a:t>
            </a:r>
          </a:p>
          <a:p>
            <a:pPr>
              <a:buNone/>
            </a:pPr>
            <a:r>
              <a:rPr lang="fr-FR" altLang="fr-FR" sz="7200" dirty="0" smtClean="0">
                <a:solidFill>
                  <a:schemeClr val="bg1"/>
                </a:solidFill>
              </a:rPr>
              <a:t>                                                                                                Les algues</a:t>
            </a:r>
          </a:p>
          <a:p>
            <a:pPr>
              <a:buNone/>
            </a:pPr>
            <a:r>
              <a:rPr lang="fr-FR" altLang="fr-FR" sz="7200" dirty="0" smtClean="0">
                <a:solidFill>
                  <a:schemeClr val="bg1"/>
                </a:solidFill>
              </a:rPr>
              <a:t>Il y a près de 250 000 espèces de plantes à fleurs</a:t>
            </a:r>
          </a:p>
          <a:p>
            <a:pPr>
              <a:buNone/>
            </a:pPr>
            <a:endParaRPr lang="fr-FR" altLang="fr-FR" sz="7200" dirty="0" smtClean="0">
              <a:solidFill>
                <a:schemeClr val="bg1"/>
              </a:solidFill>
            </a:endParaRPr>
          </a:p>
          <a:p>
            <a:pPr>
              <a:lnSpc>
                <a:spcPct val="90000"/>
              </a:lnSpc>
              <a:buNone/>
            </a:pPr>
            <a:endParaRPr lang="fr-FR" altLang="fr-FR" sz="7200" dirty="0" smtClean="0">
              <a:solidFill>
                <a:schemeClr val="bg1"/>
              </a:solidFill>
            </a:endParaRPr>
          </a:p>
          <a:p>
            <a:pPr>
              <a:lnSpc>
                <a:spcPct val="90000"/>
              </a:lnSpc>
              <a:buNone/>
            </a:pPr>
            <a:endParaRPr lang="fr-FR" altLang="fr-FR" sz="2800" dirty="0" smtClean="0">
              <a:solidFill>
                <a:schemeClr val="bg1"/>
              </a:solidFill>
            </a:endParaRP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2000" fill="hold"/>
                                        <p:tgtEl>
                                          <p:spTgt spid="14338"/>
                                        </p:tgtEl>
                                        <p:attrNameLst>
                                          <p:attrName>ppt_w</p:attrName>
                                        </p:attrNameLst>
                                      </p:cBhvr>
                                      <p:tavLst>
                                        <p:tav tm="0">
                                          <p:val>
                                            <p:strVal val="#ppt_w*2.5"/>
                                          </p:val>
                                        </p:tav>
                                        <p:tav tm="100000">
                                          <p:val>
                                            <p:strVal val="#ppt_w"/>
                                          </p:val>
                                        </p:tav>
                                      </p:tavLst>
                                    </p:anim>
                                    <p:anim calcmode="lin" valueType="num">
                                      <p:cBhvr>
                                        <p:cTn id="8" dur="2000" fill="hold"/>
                                        <p:tgtEl>
                                          <p:spTgt spid="14338"/>
                                        </p:tgtEl>
                                        <p:attrNameLst>
                                          <p:attrName>ppt_h</p:attrName>
                                        </p:attrNameLst>
                                      </p:cBhvr>
                                      <p:tavLst>
                                        <p:tav tm="0">
                                          <p:val>
                                            <p:strVal val="#ppt_h"/>
                                          </p:val>
                                        </p:tav>
                                        <p:tav tm="100000">
                                          <p:val>
                                            <p:strVal val="#ppt_h"/>
                                          </p:val>
                                        </p:tav>
                                      </p:tavLst>
                                    </p:anim>
                                    <p:anim calcmode="lin" valueType="num">
                                      <p:cBhvr>
                                        <p:cTn id="9" dur="2000" fill="hold"/>
                                        <p:tgtEl>
                                          <p:spTgt spid="1433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433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43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339">
                                            <p:txEl>
                                              <p:pRg st="0" end="0"/>
                                            </p:txEl>
                                          </p:spTgt>
                                        </p:tgtEl>
                                        <p:attrNameLst>
                                          <p:attrName>style.visibility</p:attrName>
                                        </p:attrNameLst>
                                      </p:cBhvr>
                                      <p:to>
                                        <p:strVal val="visible"/>
                                      </p:to>
                                    </p:set>
                                    <p:animEffect transition="in" filter="wipe(left)">
                                      <p:cBhvr>
                                        <p:cTn id="16" dur="500"/>
                                        <p:tgtEl>
                                          <p:spTgt spid="1433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339">
                                            <p:txEl>
                                              <p:pRg st="1" end="1"/>
                                            </p:txEl>
                                          </p:spTgt>
                                        </p:tgtEl>
                                        <p:attrNameLst>
                                          <p:attrName>style.visibility</p:attrName>
                                        </p:attrNameLst>
                                      </p:cBhvr>
                                      <p:to>
                                        <p:strVal val="visible"/>
                                      </p:to>
                                    </p:set>
                                    <p:animEffect transition="in" filter="wipe(left)">
                                      <p:cBhvr>
                                        <p:cTn id="21" dur="500"/>
                                        <p:tgtEl>
                                          <p:spTgt spid="14339">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339">
                                            <p:txEl>
                                              <p:pRg st="2" end="2"/>
                                            </p:txEl>
                                          </p:spTgt>
                                        </p:tgtEl>
                                        <p:attrNameLst>
                                          <p:attrName>style.visibility</p:attrName>
                                        </p:attrNameLst>
                                      </p:cBhvr>
                                      <p:to>
                                        <p:strVal val="visible"/>
                                      </p:to>
                                    </p:set>
                                    <p:animEffect transition="in" filter="wipe(left)">
                                      <p:cBhvr>
                                        <p:cTn id="26" dur="500"/>
                                        <p:tgtEl>
                                          <p:spTgt spid="1433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339">
                                            <p:txEl>
                                              <p:pRg st="3" end="3"/>
                                            </p:txEl>
                                          </p:spTgt>
                                        </p:tgtEl>
                                        <p:attrNameLst>
                                          <p:attrName>style.visibility</p:attrName>
                                        </p:attrNameLst>
                                      </p:cBhvr>
                                      <p:to>
                                        <p:strVal val="visible"/>
                                      </p:to>
                                    </p:set>
                                    <p:animEffect transition="in" filter="wipe(left)">
                                      <p:cBhvr>
                                        <p:cTn id="31" dur="500"/>
                                        <p:tgtEl>
                                          <p:spTgt spid="14339">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339">
                                            <p:txEl>
                                              <p:pRg st="4" end="4"/>
                                            </p:txEl>
                                          </p:spTgt>
                                        </p:tgtEl>
                                        <p:attrNameLst>
                                          <p:attrName>style.visibility</p:attrName>
                                        </p:attrNameLst>
                                      </p:cBhvr>
                                      <p:to>
                                        <p:strVal val="visible"/>
                                      </p:to>
                                    </p:set>
                                    <p:animEffect transition="in" filter="wipe(left)">
                                      <p:cBhvr>
                                        <p:cTn id="36" dur="500"/>
                                        <p:tgtEl>
                                          <p:spTgt spid="1433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339">
                                            <p:txEl>
                                              <p:pRg st="5" end="5"/>
                                            </p:txEl>
                                          </p:spTgt>
                                        </p:tgtEl>
                                        <p:attrNameLst>
                                          <p:attrName>style.visibility</p:attrName>
                                        </p:attrNameLst>
                                      </p:cBhvr>
                                      <p:to>
                                        <p:strVal val="visible"/>
                                      </p:to>
                                    </p:set>
                                    <p:animEffect transition="in" filter="wipe(left)">
                                      <p:cBhvr>
                                        <p:cTn id="41" dur="500"/>
                                        <p:tgtEl>
                                          <p:spTgt spid="1433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339">
                                            <p:txEl>
                                              <p:pRg st="6" end="6"/>
                                            </p:txEl>
                                          </p:spTgt>
                                        </p:tgtEl>
                                        <p:attrNameLst>
                                          <p:attrName>style.visibility</p:attrName>
                                        </p:attrNameLst>
                                      </p:cBhvr>
                                      <p:to>
                                        <p:strVal val="visible"/>
                                      </p:to>
                                    </p:set>
                                    <p:animEffect transition="in" filter="wipe(left)">
                                      <p:cBhvr>
                                        <p:cTn id="46" dur="500"/>
                                        <p:tgtEl>
                                          <p:spTgt spid="14339">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339">
                                            <p:txEl>
                                              <p:pRg st="7" end="7"/>
                                            </p:txEl>
                                          </p:spTgt>
                                        </p:tgtEl>
                                        <p:attrNameLst>
                                          <p:attrName>style.visibility</p:attrName>
                                        </p:attrNameLst>
                                      </p:cBhvr>
                                      <p:to>
                                        <p:strVal val="visible"/>
                                      </p:to>
                                    </p:set>
                                    <p:animEffect transition="in" filter="wipe(left)">
                                      <p:cBhvr>
                                        <p:cTn id="51" dur="500"/>
                                        <p:tgtEl>
                                          <p:spTgt spid="14339">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339">
                                            <p:txEl>
                                              <p:pRg st="8" end="8"/>
                                            </p:txEl>
                                          </p:spTgt>
                                        </p:tgtEl>
                                        <p:attrNameLst>
                                          <p:attrName>style.visibility</p:attrName>
                                        </p:attrNameLst>
                                      </p:cBhvr>
                                      <p:to>
                                        <p:strVal val="visible"/>
                                      </p:to>
                                    </p:set>
                                    <p:animEffect transition="in" filter="wipe(left)">
                                      <p:cBhvr>
                                        <p:cTn id="56" dur="500"/>
                                        <p:tgtEl>
                                          <p:spTgt spid="14339">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4339">
                                            <p:txEl>
                                              <p:pRg st="9" end="9"/>
                                            </p:txEl>
                                          </p:spTgt>
                                        </p:tgtEl>
                                        <p:attrNameLst>
                                          <p:attrName>style.visibility</p:attrName>
                                        </p:attrNameLst>
                                      </p:cBhvr>
                                      <p:to>
                                        <p:strVal val="visible"/>
                                      </p:to>
                                    </p:set>
                                    <p:animEffect transition="in" filter="wipe(left)">
                                      <p:cBhvr>
                                        <p:cTn id="61" dur="500"/>
                                        <p:tgtEl>
                                          <p:spTgt spid="14339">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4339">
                                            <p:txEl>
                                              <p:pRg st="10" end="10"/>
                                            </p:txEl>
                                          </p:spTgt>
                                        </p:tgtEl>
                                        <p:attrNameLst>
                                          <p:attrName>style.visibility</p:attrName>
                                        </p:attrNameLst>
                                      </p:cBhvr>
                                      <p:to>
                                        <p:strVal val="visible"/>
                                      </p:to>
                                    </p:set>
                                    <p:animEffect transition="in" filter="wipe(left)">
                                      <p:cBhvr>
                                        <p:cTn id="66" dur="500"/>
                                        <p:tgtEl>
                                          <p:spTgt spid="14339">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4339">
                                            <p:txEl>
                                              <p:pRg st="11" end="11"/>
                                            </p:txEl>
                                          </p:spTgt>
                                        </p:tgtEl>
                                        <p:attrNameLst>
                                          <p:attrName>style.visibility</p:attrName>
                                        </p:attrNameLst>
                                      </p:cBhvr>
                                      <p:to>
                                        <p:strVal val="visible"/>
                                      </p:to>
                                    </p:set>
                                    <p:animEffect transition="in" filter="wipe(left)">
                                      <p:cBhvr>
                                        <p:cTn id="71" dur="500"/>
                                        <p:tgtEl>
                                          <p:spTgt spid="14339">
                                            <p:txEl>
                                              <p:pRg st="11" end="1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4339">
                                            <p:txEl>
                                              <p:pRg st="12" end="12"/>
                                            </p:txEl>
                                          </p:spTgt>
                                        </p:tgtEl>
                                        <p:attrNameLst>
                                          <p:attrName>style.visibility</p:attrName>
                                        </p:attrNameLst>
                                      </p:cBhvr>
                                      <p:to>
                                        <p:strVal val="visible"/>
                                      </p:to>
                                    </p:set>
                                    <p:animEffect transition="in" filter="wipe(left)">
                                      <p:cBhvr>
                                        <p:cTn id="76" dur="500"/>
                                        <p:tgtEl>
                                          <p:spTgt spid="14339">
                                            <p:txEl>
                                              <p:pRg st="12" end="12"/>
                                            </p:tx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4339">
                                            <p:txEl>
                                              <p:pRg st="13" end="13"/>
                                            </p:txEl>
                                          </p:spTgt>
                                        </p:tgtEl>
                                        <p:attrNameLst>
                                          <p:attrName>style.visibility</p:attrName>
                                        </p:attrNameLst>
                                      </p:cBhvr>
                                      <p:to>
                                        <p:strVal val="visible"/>
                                      </p:to>
                                    </p:set>
                                    <p:animEffect transition="in" filter="wipe(left)">
                                      <p:cBhvr>
                                        <p:cTn id="79" dur="500"/>
                                        <p:tgtEl>
                                          <p:spTgt spid="14339">
                                            <p:txEl>
                                              <p:pRg st="13" end="1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4339">
                                            <p:txEl>
                                              <p:pRg st="14" end="14"/>
                                            </p:txEl>
                                          </p:spTgt>
                                        </p:tgtEl>
                                        <p:attrNameLst>
                                          <p:attrName>style.visibility</p:attrName>
                                        </p:attrNameLst>
                                      </p:cBhvr>
                                      <p:to>
                                        <p:strVal val="visible"/>
                                      </p:to>
                                    </p:set>
                                    <p:animEffect transition="in" filter="wipe(left)">
                                      <p:cBhvr>
                                        <p:cTn id="84" dur="500"/>
                                        <p:tgtEl>
                                          <p:spTgt spid="14339">
                                            <p:txEl>
                                              <p:pRg st="14" end="1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4339">
                                            <p:txEl>
                                              <p:pRg st="15" end="15"/>
                                            </p:txEl>
                                          </p:spTgt>
                                        </p:tgtEl>
                                        <p:attrNameLst>
                                          <p:attrName>style.visibility</p:attrName>
                                        </p:attrNameLst>
                                      </p:cBhvr>
                                      <p:to>
                                        <p:strVal val="visible"/>
                                      </p:to>
                                    </p:set>
                                    <p:animEffect transition="in" filter="wipe(left)">
                                      <p:cBhvr>
                                        <p:cTn id="89" dur="500"/>
                                        <p:tgtEl>
                                          <p:spTgt spid="14339">
                                            <p:txEl>
                                              <p:pRg st="15" end="1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4339">
                                            <p:txEl>
                                              <p:pRg st="16" end="16"/>
                                            </p:txEl>
                                          </p:spTgt>
                                        </p:tgtEl>
                                        <p:attrNameLst>
                                          <p:attrName>style.visibility</p:attrName>
                                        </p:attrNameLst>
                                      </p:cBhvr>
                                      <p:to>
                                        <p:strVal val="visible"/>
                                      </p:to>
                                    </p:set>
                                    <p:animEffect transition="in" filter="wipe(left)">
                                      <p:cBhvr>
                                        <p:cTn id="94" dur="500"/>
                                        <p:tgtEl>
                                          <p:spTgt spid="14339">
                                            <p:txEl>
                                              <p:pRg st="16" end="1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4339">
                                            <p:txEl>
                                              <p:pRg st="17" end="17"/>
                                            </p:txEl>
                                          </p:spTgt>
                                        </p:tgtEl>
                                        <p:attrNameLst>
                                          <p:attrName>style.visibility</p:attrName>
                                        </p:attrNameLst>
                                      </p:cBhvr>
                                      <p:to>
                                        <p:strVal val="visible"/>
                                      </p:to>
                                    </p:set>
                                    <p:animEffect transition="in" filter="wipe(left)">
                                      <p:cBhvr>
                                        <p:cTn id="99" dur="500"/>
                                        <p:tgtEl>
                                          <p:spTgt spid="14339">
                                            <p:txEl>
                                              <p:pRg st="17" end="1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4339">
                                            <p:txEl>
                                              <p:pRg st="18" end="18"/>
                                            </p:txEl>
                                          </p:spTgt>
                                        </p:tgtEl>
                                        <p:attrNameLst>
                                          <p:attrName>style.visibility</p:attrName>
                                        </p:attrNameLst>
                                      </p:cBhvr>
                                      <p:to>
                                        <p:strVal val="visible"/>
                                      </p:to>
                                    </p:set>
                                    <p:animEffect transition="in" filter="wipe(left)">
                                      <p:cBhvr>
                                        <p:cTn id="104" dur="500"/>
                                        <p:tgtEl>
                                          <p:spTgt spid="14339">
                                            <p:txEl>
                                              <p:pRg st="18" end="18"/>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4339">
                                            <p:txEl>
                                              <p:pRg st="19" end="19"/>
                                            </p:txEl>
                                          </p:spTgt>
                                        </p:tgtEl>
                                        <p:attrNameLst>
                                          <p:attrName>style.visibility</p:attrName>
                                        </p:attrNameLst>
                                      </p:cBhvr>
                                      <p:to>
                                        <p:strVal val="visible"/>
                                      </p:to>
                                    </p:set>
                                    <p:animEffect transition="in" filter="wipe(left)">
                                      <p:cBhvr>
                                        <p:cTn id="109" dur="500"/>
                                        <p:tgtEl>
                                          <p:spTgt spid="14339">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p:cNvSpPr>
            <a:spLocks noGrp="1"/>
          </p:cNvSpPr>
          <p:nvPr>
            <p:ph type="title"/>
          </p:nvPr>
        </p:nvSpPr>
        <p:spPr/>
        <p:txBody>
          <a:bodyPr/>
          <a:lstStyle/>
          <a:p>
            <a:r>
              <a:rPr lang="fr-FR" sz="4000" dirty="0" smtClean="0">
                <a:solidFill>
                  <a:schemeClr val="bg1"/>
                </a:solidFill>
                <a:latin typeface="Comic Sans MS" pitchFamily="66" charset="0"/>
              </a:rPr>
              <a:t>Proverbe du Jour: 05/04/2020</a:t>
            </a:r>
          </a:p>
        </p:txBody>
      </p:sp>
      <p:sp>
        <p:nvSpPr>
          <p:cNvPr id="75779" name="Espace réservé du contenu 2"/>
          <p:cNvSpPr>
            <a:spLocks noGrp="1"/>
          </p:cNvSpPr>
          <p:nvPr>
            <p:ph idx="1"/>
          </p:nvPr>
        </p:nvSpPr>
        <p:spPr/>
        <p:txBody>
          <a:bodyPr/>
          <a:lstStyle/>
          <a:p>
            <a:pPr algn="just" eaLnBrk="1" hangingPunct="1">
              <a:buFont typeface="Wingdings 2" pitchFamily="18" charset="2"/>
              <a:buNone/>
            </a:pPr>
            <a:r>
              <a:rPr lang="fr-FR" sz="7200" dirty="0" smtClean="0">
                <a:solidFill>
                  <a:schemeClr val="bg1"/>
                </a:solidFill>
                <a:latin typeface="Comic Sans MS" pitchFamily="66" charset="0"/>
              </a:rPr>
              <a:t>"L'hypocrite est celui qui ne fait pas ce qu'il conseille."</a:t>
            </a:r>
          </a:p>
          <a:p>
            <a:pPr eaLnBrk="1" hangingPunct="1"/>
            <a:endParaRPr lang="fr-FR" dirty="0" smtClean="0">
              <a:latin typeface="Comic Sans MS" pitchFamily="66" charset="0"/>
            </a:endParaRPr>
          </a:p>
        </p:txBody>
      </p:sp>
    </p:spTree>
  </p:cSld>
  <p:clrMapOvr>
    <a:masterClrMapping/>
  </p:clrMapOvr>
  <p:transition spd="med">
    <p:split orient="vert" dir="in"/>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re 1"/>
          <p:cNvSpPr>
            <a:spLocks noGrp="1"/>
          </p:cNvSpPr>
          <p:nvPr>
            <p:ph type="title"/>
          </p:nvPr>
        </p:nvSpPr>
        <p:spPr/>
        <p:txBody>
          <a:bodyPr/>
          <a:lstStyle/>
          <a:p>
            <a:pPr eaLnBrk="1" hangingPunct="1"/>
            <a:r>
              <a:rPr lang="fr-FR" altLang="fr-FR" dirty="0" smtClean="0">
                <a:solidFill>
                  <a:schemeClr val="bg1"/>
                </a:solidFill>
              </a:rPr>
              <a:t>Tissu secondaire</a:t>
            </a:r>
          </a:p>
        </p:txBody>
      </p:sp>
      <p:sp>
        <p:nvSpPr>
          <p:cNvPr id="76803" name="Espace réservé du contenu 2"/>
          <p:cNvSpPr>
            <a:spLocks noGrp="1"/>
          </p:cNvSpPr>
          <p:nvPr>
            <p:ph idx="1"/>
          </p:nvPr>
        </p:nvSpPr>
        <p:spPr>
          <a:xfrm>
            <a:off x="457200" y="1285860"/>
            <a:ext cx="8229600" cy="5023500"/>
          </a:xfrm>
        </p:spPr>
        <p:txBody>
          <a:bodyPr/>
          <a:lstStyle/>
          <a:p>
            <a:pPr eaLnBrk="1" hangingPunct="1">
              <a:buNone/>
            </a:pPr>
            <a:r>
              <a:rPr lang="fr-FR" altLang="fr-FR" sz="3200" dirty="0" smtClean="0">
                <a:solidFill>
                  <a:schemeClr val="bg1"/>
                </a:solidFill>
              </a:rPr>
              <a:t>Sur une coupe transversale d’un tronc d’arbre</a:t>
            </a:r>
          </a:p>
          <a:p>
            <a:pPr eaLnBrk="1" hangingPunct="1">
              <a:buNone/>
            </a:pPr>
            <a:r>
              <a:rPr lang="fr-FR" altLang="fr-FR" sz="3200" dirty="0" smtClean="0">
                <a:solidFill>
                  <a:schemeClr val="bg1"/>
                </a:solidFill>
              </a:rPr>
              <a:t>Une région centrale   </a:t>
            </a:r>
            <a:r>
              <a:rPr lang="fr-FR" altLang="fr-FR" sz="3200" dirty="0" err="1" smtClean="0">
                <a:solidFill>
                  <a:schemeClr val="bg1"/>
                </a:solidFill>
              </a:rPr>
              <a:t>duremen</a:t>
            </a:r>
            <a:r>
              <a:rPr lang="fr-FR" altLang="fr-FR" sz="3200" dirty="0" smtClean="0">
                <a:solidFill>
                  <a:schemeClr val="bg1"/>
                </a:solidFill>
              </a:rPr>
              <a:t> ou cœur </a:t>
            </a:r>
          </a:p>
          <a:p>
            <a:pPr eaLnBrk="1" hangingPunct="1">
              <a:buNone/>
            </a:pPr>
            <a:r>
              <a:rPr lang="fr-FR" altLang="fr-FR" sz="3200" dirty="0" smtClean="0">
                <a:solidFill>
                  <a:schemeClr val="bg1"/>
                </a:solidFill>
              </a:rPr>
              <a:t>Une région  périphérique aubier</a:t>
            </a:r>
          </a:p>
          <a:p>
            <a:pPr eaLnBrk="1" hangingPunct="1">
              <a:buNone/>
            </a:pPr>
            <a:r>
              <a:rPr lang="fr-FR" altLang="fr-FR" sz="3200" dirty="0" smtClean="0">
                <a:solidFill>
                  <a:schemeClr val="bg1"/>
                </a:solidFill>
              </a:rPr>
              <a:t>Une série de couches concentriques /</a:t>
            </a:r>
          </a:p>
          <a:p>
            <a:pPr eaLnBrk="1" hangingPunct="1">
              <a:buNone/>
            </a:pPr>
            <a:r>
              <a:rPr lang="fr-FR" altLang="fr-FR" sz="3200" dirty="0" smtClean="0">
                <a:solidFill>
                  <a:schemeClr val="bg1"/>
                </a:solidFill>
              </a:rPr>
              <a:t> les cernes et des rayons </a:t>
            </a:r>
          </a:p>
          <a:p>
            <a:pPr eaLnBrk="1" hangingPunct="1">
              <a:buNone/>
            </a:pPr>
            <a:r>
              <a:rPr lang="fr-FR" altLang="fr-FR" sz="3200" dirty="0" smtClean="0">
                <a:solidFill>
                  <a:schemeClr val="bg1"/>
                </a:solidFill>
              </a:rPr>
              <a:t>Bois initial et bois final</a:t>
            </a:r>
          </a:p>
          <a:p>
            <a:pPr eaLnBrk="1" hangingPunct="1"/>
            <a:endParaRPr lang="fr-FR" altLang="fr-FR" dirty="0" smtClean="0"/>
          </a:p>
        </p:txBody>
      </p:sp>
    </p:spTree>
  </p:cSld>
  <p:clrMapOvr>
    <a:masterClrMapping/>
  </p:clrMapOvr>
  <p:transition spd="med">
    <p:split orient="vert" dir="in"/>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re 1"/>
          <p:cNvSpPr>
            <a:spLocks noGrp="1"/>
          </p:cNvSpPr>
          <p:nvPr>
            <p:ph type="title"/>
          </p:nvPr>
        </p:nvSpPr>
        <p:spPr/>
        <p:txBody>
          <a:bodyPr/>
          <a:lstStyle/>
          <a:p>
            <a:pPr eaLnBrk="1" hangingPunct="1"/>
            <a:r>
              <a:rPr lang="fr-FR" altLang="fr-FR" dirty="0" smtClean="0">
                <a:solidFill>
                  <a:schemeClr val="bg1"/>
                </a:solidFill>
              </a:rPr>
              <a:t>Tissus de soutiens</a:t>
            </a:r>
          </a:p>
        </p:txBody>
      </p:sp>
      <p:sp>
        <p:nvSpPr>
          <p:cNvPr id="77827" name="Espace réservé du contenu 2"/>
          <p:cNvSpPr>
            <a:spLocks noGrp="1"/>
          </p:cNvSpPr>
          <p:nvPr>
            <p:ph idx="1"/>
          </p:nvPr>
        </p:nvSpPr>
        <p:spPr/>
        <p:txBody>
          <a:bodyPr/>
          <a:lstStyle/>
          <a:p>
            <a:pPr eaLnBrk="1" hangingPunct="1">
              <a:buNone/>
            </a:pPr>
            <a:r>
              <a:rPr lang="fr-FR" altLang="fr-FR" sz="2800" dirty="0" smtClean="0">
                <a:solidFill>
                  <a:schemeClr val="bg1"/>
                </a:solidFill>
              </a:rPr>
              <a:t>Ils peuvent être </a:t>
            </a:r>
            <a:r>
              <a:rPr lang="fr-FR" altLang="fr-FR" sz="2800" dirty="0" err="1" smtClean="0">
                <a:solidFill>
                  <a:schemeClr val="bg1"/>
                </a:solidFill>
              </a:rPr>
              <a:t>pectocellulosiques</a:t>
            </a:r>
            <a:r>
              <a:rPr lang="fr-FR" altLang="fr-FR" sz="2800" dirty="0" smtClean="0">
                <a:solidFill>
                  <a:schemeClr val="bg1"/>
                </a:solidFill>
              </a:rPr>
              <a:t> (=roses) comme le collenchyme, ou ligneux (=verts) comme le sclérenchyme à parois épaisses, </a:t>
            </a:r>
          </a:p>
          <a:p>
            <a:pPr eaLnBrk="1" hangingPunct="1">
              <a:buNone/>
            </a:pPr>
            <a:r>
              <a:rPr lang="fr-FR" altLang="fr-FR" sz="2800" dirty="0" smtClean="0">
                <a:solidFill>
                  <a:schemeClr val="bg1"/>
                </a:solidFill>
              </a:rPr>
              <a:t>Les tissus de soutien assurent souplesse et rigidité aux organes de la plante. </a:t>
            </a:r>
          </a:p>
          <a:p>
            <a:pPr eaLnBrk="1" hangingPunct="1">
              <a:buNone/>
            </a:pPr>
            <a:r>
              <a:rPr lang="fr-FR" altLang="fr-FR" sz="2800" dirty="0" smtClean="0">
                <a:solidFill>
                  <a:schemeClr val="bg1"/>
                </a:solidFill>
              </a:rPr>
              <a:t>Le collenchyme </a:t>
            </a:r>
            <a:r>
              <a:rPr lang="fr-FR" altLang="fr-FR" sz="2800" dirty="0" err="1" smtClean="0">
                <a:solidFill>
                  <a:schemeClr val="bg1"/>
                </a:solidFill>
              </a:rPr>
              <a:t>seforme</a:t>
            </a:r>
            <a:r>
              <a:rPr lang="fr-FR" altLang="fr-FR" sz="2800" dirty="0" smtClean="0">
                <a:solidFill>
                  <a:schemeClr val="bg1"/>
                </a:solidFill>
              </a:rPr>
              <a:t> dans les organes jeunes tandis que le sclérenchyme se rencontre dans les organes dont l'allongement est achevé.</a:t>
            </a:r>
          </a:p>
          <a:p>
            <a:pPr eaLnBrk="1" hangingPunct="1"/>
            <a:endParaRPr lang="fr-FR" altLang="fr-FR" sz="2800" dirty="0" smtClean="0"/>
          </a:p>
        </p:txBody>
      </p:sp>
    </p:spTree>
  </p:cSld>
  <p:clrMapOvr>
    <a:masterClrMapping/>
  </p:clrMapOvr>
  <p:transition spd="med">
    <p:split orient="vert" dir="in"/>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1"/>
          <p:cNvSpPr>
            <a:spLocks noGrp="1"/>
          </p:cNvSpPr>
          <p:nvPr>
            <p:ph type="title"/>
          </p:nvPr>
        </p:nvSpPr>
        <p:spPr/>
        <p:txBody>
          <a:bodyPr/>
          <a:lstStyle/>
          <a:p>
            <a:pPr eaLnBrk="1" hangingPunct="1"/>
            <a:r>
              <a:rPr lang="fr-FR" altLang="fr-FR" dirty="0" smtClean="0">
                <a:solidFill>
                  <a:schemeClr val="bg1"/>
                </a:solidFill>
              </a:rPr>
              <a:t>Tissu de soutien</a:t>
            </a:r>
          </a:p>
        </p:txBody>
      </p:sp>
      <p:sp>
        <p:nvSpPr>
          <p:cNvPr id="3" name="Espace réservé du contenu 2"/>
          <p:cNvSpPr>
            <a:spLocks noGrp="1"/>
          </p:cNvSpPr>
          <p:nvPr>
            <p:ph idx="1"/>
          </p:nvPr>
        </p:nvSpPr>
        <p:spPr/>
        <p:txBody>
          <a:bodyPr rtlCol="0">
            <a:normAutofit/>
          </a:bodyPr>
          <a:lstStyle/>
          <a:p>
            <a:pPr marL="274320" indent="-274320" eaLnBrk="1" fontAlgn="auto" hangingPunct="1">
              <a:spcAft>
                <a:spcPts val="0"/>
              </a:spcAft>
              <a:buClr>
                <a:schemeClr val="accent3"/>
              </a:buClr>
              <a:buNone/>
              <a:defRPr/>
            </a:pPr>
            <a:r>
              <a:rPr lang="fr-FR" sz="3200" dirty="0" smtClean="0">
                <a:solidFill>
                  <a:schemeClr val="bg1"/>
                </a:solidFill>
              </a:rPr>
              <a:t>Le collenchyme annulaire: épaississement uniforme de la paroi </a:t>
            </a:r>
          </a:p>
          <a:p>
            <a:pPr marL="0" indent="0" eaLnBrk="1" fontAlgn="auto" hangingPunct="1">
              <a:spcAft>
                <a:spcPts val="0"/>
              </a:spcAft>
              <a:buClr>
                <a:schemeClr val="accent3"/>
              </a:buClr>
              <a:buFont typeface="Arial" charset="0"/>
              <a:buNone/>
              <a:defRPr/>
            </a:pPr>
            <a:r>
              <a:rPr lang="fr-FR" sz="3200" dirty="0" smtClean="0">
                <a:solidFill>
                  <a:schemeClr val="bg1"/>
                </a:solidFill>
              </a:rPr>
              <a:t>angulaire et tangentiel selon la forme de l’</a:t>
            </a:r>
            <a:r>
              <a:rPr lang="fr-FR" sz="3200" dirty="0">
                <a:solidFill>
                  <a:schemeClr val="bg1"/>
                </a:solidFill>
              </a:rPr>
              <a:t>é</a:t>
            </a:r>
            <a:r>
              <a:rPr lang="fr-FR" sz="3200" dirty="0" smtClean="0">
                <a:solidFill>
                  <a:schemeClr val="bg1"/>
                </a:solidFill>
              </a:rPr>
              <a:t>paississement dans les  cellules  tissu vivant souplesse et élasticité</a:t>
            </a:r>
          </a:p>
          <a:p>
            <a:pPr marL="0" indent="0" eaLnBrk="1" fontAlgn="auto" hangingPunct="1">
              <a:spcAft>
                <a:spcPts val="0"/>
              </a:spcAft>
              <a:buClr>
                <a:schemeClr val="accent3"/>
              </a:buClr>
              <a:buFont typeface="Arial" charset="0"/>
              <a:buNone/>
              <a:defRPr/>
            </a:pPr>
            <a:r>
              <a:rPr lang="fr-FR" sz="3200" dirty="0" smtClean="0">
                <a:solidFill>
                  <a:schemeClr val="bg1"/>
                </a:solidFill>
              </a:rPr>
              <a:t>Le </a:t>
            </a:r>
            <a:r>
              <a:rPr lang="fr-FR" sz="3200" dirty="0" err="1" smtClean="0">
                <a:solidFill>
                  <a:schemeClr val="bg1"/>
                </a:solidFill>
              </a:rPr>
              <a:t>schlerenchyme</a:t>
            </a:r>
            <a:r>
              <a:rPr lang="fr-FR" sz="3200" dirty="0" smtClean="0">
                <a:solidFill>
                  <a:schemeClr val="bg1"/>
                </a:solidFill>
              </a:rPr>
              <a:t> est un tissu mort rigide </a:t>
            </a:r>
            <a:endParaRPr lang="fr-FR" sz="3200" dirty="0">
              <a:solidFill>
                <a:schemeClr val="bg1"/>
              </a:solidFill>
            </a:endParaRPr>
          </a:p>
        </p:txBody>
      </p:sp>
    </p:spTree>
  </p:cSld>
  <p:clrMapOvr>
    <a:masterClrMapping/>
  </p:clrMapOvr>
  <p:transition spd="med">
    <p:split orient="vert" dir="in"/>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1"/>
          <p:cNvSpPr>
            <a:spLocks noGrp="1"/>
          </p:cNvSpPr>
          <p:nvPr>
            <p:ph type="title"/>
          </p:nvPr>
        </p:nvSpPr>
        <p:spPr>
          <a:xfrm>
            <a:off x="301625" y="0"/>
            <a:ext cx="8534400" cy="1000108"/>
          </a:xfrm>
        </p:spPr>
        <p:txBody>
          <a:bodyPr>
            <a:normAutofit fontScale="90000"/>
          </a:bodyPr>
          <a:lstStyle/>
          <a:p>
            <a:pPr eaLnBrk="1" hangingPunct="1"/>
            <a:r>
              <a:rPr lang="fr-FR" altLang="fr-FR" dirty="0" smtClean="0">
                <a:solidFill>
                  <a:srgbClr val="7B9899"/>
                </a:solidFill>
              </a:rPr>
              <a:t/>
            </a:r>
            <a:br>
              <a:rPr lang="fr-FR" altLang="fr-FR" dirty="0" smtClean="0">
                <a:solidFill>
                  <a:srgbClr val="7B9899"/>
                </a:solidFill>
              </a:rPr>
            </a:br>
            <a:r>
              <a:rPr lang="fr-FR" altLang="fr-FR" dirty="0" smtClean="0">
                <a:solidFill>
                  <a:srgbClr val="7B9899"/>
                </a:solidFill>
              </a:rPr>
              <a:t/>
            </a:r>
            <a:br>
              <a:rPr lang="fr-FR" altLang="fr-FR" dirty="0" smtClean="0">
                <a:solidFill>
                  <a:srgbClr val="7B9899"/>
                </a:solidFill>
              </a:rPr>
            </a:br>
            <a:r>
              <a:rPr lang="fr-FR" altLang="fr-FR" b="1" dirty="0" smtClean="0">
                <a:solidFill>
                  <a:schemeClr val="bg1"/>
                </a:solidFill>
              </a:rPr>
              <a:t>LE COLLENCHYME</a:t>
            </a:r>
            <a:r>
              <a:rPr lang="fr-FR" altLang="fr-FR" dirty="0" smtClean="0">
                <a:solidFill>
                  <a:srgbClr val="7B9899"/>
                </a:solidFill>
              </a:rPr>
              <a:t/>
            </a:r>
            <a:br>
              <a:rPr lang="fr-FR" altLang="fr-FR" dirty="0" smtClean="0">
                <a:solidFill>
                  <a:srgbClr val="7B9899"/>
                </a:solidFill>
              </a:rPr>
            </a:br>
            <a:endParaRPr lang="fr-FR" altLang="fr-FR" dirty="0" smtClean="0">
              <a:solidFill>
                <a:srgbClr val="7B9899"/>
              </a:solidFill>
            </a:endParaRPr>
          </a:p>
        </p:txBody>
      </p:sp>
      <p:sp>
        <p:nvSpPr>
          <p:cNvPr id="79875" name="Espace réservé du contenu 2"/>
          <p:cNvSpPr>
            <a:spLocks noGrp="1"/>
          </p:cNvSpPr>
          <p:nvPr>
            <p:ph idx="1"/>
          </p:nvPr>
        </p:nvSpPr>
        <p:spPr>
          <a:xfrm>
            <a:off x="357158" y="1214422"/>
            <a:ext cx="8504238" cy="4527550"/>
          </a:xfrm>
        </p:spPr>
        <p:txBody>
          <a:bodyPr/>
          <a:lstStyle/>
          <a:p>
            <a:pPr algn="just" eaLnBrk="1" hangingPunct="1">
              <a:buNone/>
            </a:pPr>
            <a:r>
              <a:rPr lang="fr-FR" altLang="fr-FR" sz="2000" dirty="0" smtClean="0">
                <a:solidFill>
                  <a:schemeClr val="bg1"/>
                </a:solidFill>
              </a:rPr>
              <a:t>Le collenchyme se forme dans les organes jeunes en croissance, aériens essentiellement. C'est un tissu vivant dont les parois sont épaissies par un dépôt de cellulose, ce qui confère à la plante une grande résistance à la flexion et à la traction, une élasticité et une certaine souplesse.</a:t>
            </a:r>
          </a:p>
          <a:p>
            <a:pPr algn="just" eaLnBrk="1" hangingPunct="1">
              <a:buNone/>
            </a:pPr>
            <a:r>
              <a:rPr lang="fr-FR" altLang="fr-FR" sz="2000" dirty="0" smtClean="0">
                <a:solidFill>
                  <a:schemeClr val="bg1"/>
                </a:solidFill>
              </a:rPr>
              <a:t> Il est généralement situé en anneaux ou en îlots sous l'épiderme des tiges et des pétioles, ou encore accolé à des vaisseaux conducteurs dans les pétioles ou les limbes des feuilles.</a:t>
            </a:r>
          </a:p>
          <a:p>
            <a:pPr eaLnBrk="1" hangingPunct="1"/>
            <a:endParaRPr lang="fr-FR" altLang="fr-FR" sz="2400" dirty="0" smtClean="0"/>
          </a:p>
        </p:txBody>
      </p:sp>
      <p:pic>
        <p:nvPicPr>
          <p:cNvPr id="4" name="Espace réservé du contenu 3" descr="Structure du&amp;nbsp;collenchyme, tissu végétal de soutien.&amp;nbsp;© DR"/>
          <p:cNvPicPr>
            <a:picLocks/>
          </p:cNvPicPr>
          <p:nvPr/>
        </p:nvPicPr>
        <p:blipFill>
          <a:blip r:embed="rId2"/>
          <a:stretch>
            <a:fillRect/>
          </a:stretch>
        </p:blipFill>
        <p:spPr>
          <a:xfrm>
            <a:off x="5000628" y="4000504"/>
            <a:ext cx="3857652" cy="2500330"/>
          </a:xfrm>
          <a:prstGeom prst="rect">
            <a:avLst/>
          </a:prstGeom>
        </p:spPr>
      </p:pic>
      <p:pic>
        <p:nvPicPr>
          <p:cNvPr id="5" name="Espace réservé du contenu 3" descr="http://i.imgur.com/anC0xpM.jpg"/>
          <p:cNvPicPr>
            <a:picLocks/>
          </p:cNvPicPr>
          <p:nvPr/>
        </p:nvPicPr>
        <p:blipFill>
          <a:blip r:embed="rId3"/>
          <a:stretch>
            <a:fillRect/>
          </a:stretch>
        </p:blipFill>
        <p:spPr>
          <a:xfrm>
            <a:off x="357158" y="4000504"/>
            <a:ext cx="4419600" cy="2524125"/>
          </a:xfrm>
          <a:prstGeom prst="rect">
            <a:avLst/>
          </a:prstGeom>
        </p:spPr>
      </p:pic>
    </p:spTree>
  </p:cSld>
  <p:clrMapOvr>
    <a:masterClrMapping/>
  </p:clrMapOvr>
  <p:transition spd="med">
    <p:split orient="vert" dir="in"/>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p:cNvSpPr>
            <a:spLocks noGrp="1"/>
          </p:cNvSpPr>
          <p:nvPr>
            <p:ph type="title"/>
          </p:nvPr>
        </p:nvSpPr>
        <p:spPr>
          <a:xfrm>
            <a:off x="301625" y="142852"/>
            <a:ext cx="8534400" cy="1000132"/>
          </a:xfrm>
        </p:spPr>
        <p:txBody>
          <a:bodyPr>
            <a:normAutofit fontScale="90000"/>
          </a:bodyPr>
          <a:lstStyle/>
          <a:p>
            <a:pPr eaLnBrk="1" hangingPunct="1"/>
            <a:r>
              <a:rPr lang="fr-FR" altLang="fr-FR" dirty="0" smtClean="0">
                <a:solidFill>
                  <a:schemeClr val="bg1"/>
                </a:solidFill>
              </a:rPr>
              <a:t>LE SCLÉRENCHYME</a:t>
            </a:r>
            <a:br>
              <a:rPr lang="fr-FR" altLang="fr-FR" dirty="0" smtClean="0">
                <a:solidFill>
                  <a:schemeClr val="bg1"/>
                </a:solidFill>
              </a:rPr>
            </a:br>
            <a:endParaRPr lang="fr-FR" altLang="fr-FR" dirty="0" smtClean="0">
              <a:solidFill>
                <a:schemeClr val="bg1"/>
              </a:solidFill>
            </a:endParaRPr>
          </a:p>
        </p:txBody>
      </p:sp>
      <p:sp>
        <p:nvSpPr>
          <p:cNvPr id="80899" name="Espace réservé du contenu 2"/>
          <p:cNvSpPr>
            <a:spLocks noGrp="1"/>
          </p:cNvSpPr>
          <p:nvPr>
            <p:ph idx="1"/>
          </p:nvPr>
        </p:nvSpPr>
        <p:spPr>
          <a:xfrm>
            <a:off x="428596" y="928670"/>
            <a:ext cx="8229600" cy="4709160"/>
          </a:xfrm>
        </p:spPr>
        <p:txBody>
          <a:bodyPr>
            <a:normAutofit/>
          </a:bodyPr>
          <a:lstStyle/>
          <a:p>
            <a:pPr algn="just" eaLnBrk="1" hangingPunct="1">
              <a:buNone/>
            </a:pPr>
            <a:r>
              <a:rPr lang="fr-FR" altLang="fr-FR" sz="2400" dirty="0" smtClean="0">
                <a:solidFill>
                  <a:schemeClr val="bg1"/>
                </a:solidFill>
              </a:rPr>
              <a:t>Le sclérenchyme est le tissu de soutien des organes dont l'allongement est achevé. C'est un tissu constitué de cellules mortes dont les parois sont épaissies par un dépôt de lignine qui confère dureté et rigidité à la plante</a:t>
            </a:r>
          </a:p>
          <a:p>
            <a:pPr eaLnBrk="1" hangingPunct="1"/>
            <a:endParaRPr lang="fr-FR" altLang="fr-FR" sz="3600" dirty="0" smtClean="0"/>
          </a:p>
        </p:txBody>
      </p:sp>
      <p:pic>
        <p:nvPicPr>
          <p:cNvPr id="4" name="Espace réservé du contenu 3" descr="Structure du sclérenchyme.&amp;nbsp;© DR"/>
          <p:cNvPicPr>
            <a:picLocks/>
          </p:cNvPicPr>
          <p:nvPr/>
        </p:nvPicPr>
        <p:blipFill>
          <a:blip r:embed="rId2"/>
          <a:srcRect/>
          <a:stretch>
            <a:fillRect/>
          </a:stretch>
        </p:blipFill>
        <p:spPr>
          <a:xfrm>
            <a:off x="500034" y="2500306"/>
            <a:ext cx="8215313" cy="3929071"/>
          </a:xfrm>
          <a:prstGeom prst="rect">
            <a:avLst/>
          </a:prstGeom>
        </p:spPr>
      </p:pic>
    </p:spTree>
  </p:cSld>
  <p:clrMapOvr>
    <a:masterClrMapping/>
  </p:clrMapOvr>
  <p:transition spd="med">
    <p:split orient="vert" dir="in"/>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1"/>
          <p:cNvSpPr>
            <a:spLocks noGrp="1"/>
          </p:cNvSpPr>
          <p:nvPr>
            <p:ph type="title"/>
          </p:nvPr>
        </p:nvSpPr>
        <p:spPr>
          <a:xfrm>
            <a:off x="457200" y="274638"/>
            <a:ext cx="8229600" cy="796908"/>
          </a:xfrm>
        </p:spPr>
        <p:txBody>
          <a:bodyPr/>
          <a:lstStyle/>
          <a:p>
            <a:pPr eaLnBrk="1" hangingPunct="1"/>
            <a:r>
              <a:rPr lang="fr-FR" altLang="fr-FR" dirty="0" smtClean="0">
                <a:solidFill>
                  <a:schemeClr val="bg1"/>
                </a:solidFill>
              </a:rPr>
              <a:t>Tissus sécréteurs </a:t>
            </a:r>
          </a:p>
        </p:txBody>
      </p:sp>
      <p:sp>
        <p:nvSpPr>
          <p:cNvPr id="84995" name="Espace réservé du contenu 2"/>
          <p:cNvSpPr>
            <a:spLocks noGrp="1"/>
          </p:cNvSpPr>
          <p:nvPr>
            <p:ph idx="1"/>
          </p:nvPr>
        </p:nvSpPr>
        <p:spPr>
          <a:xfrm>
            <a:off x="500034" y="1214422"/>
            <a:ext cx="8229600" cy="4709160"/>
          </a:xfrm>
        </p:spPr>
        <p:txBody>
          <a:bodyPr>
            <a:normAutofit fontScale="92500" lnSpcReduction="20000"/>
          </a:bodyPr>
          <a:lstStyle/>
          <a:p>
            <a:pPr eaLnBrk="1" hangingPunct="1">
              <a:buNone/>
            </a:pPr>
            <a:r>
              <a:rPr lang="fr-FR" altLang="fr-FR" dirty="0" smtClean="0">
                <a:solidFill>
                  <a:schemeClr val="bg1"/>
                </a:solidFill>
              </a:rPr>
              <a:t>Synthèse de certaines substances : essences , résines, le latex (hévéa)  caoutchouc</a:t>
            </a:r>
          </a:p>
          <a:p>
            <a:pPr eaLnBrk="1" hangingPunct="1">
              <a:buNone/>
            </a:pPr>
            <a:r>
              <a:rPr lang="fr-FR" altLang="fr-FR" dirty="0" smtClean="0">
                <a:solidFill>
                  <a:schemeClr val="bg1"/>
                </a:solidFill>
              </a:rPr>
              <a:t>La substance secrété reste à l’intérieur de la cellule </a:t>
            </a:r>
          </a:p>
          <a:p>
            <a:pPr eaLnBrk="1" hangingPunct="1">
              <a:buNone/>
            </a:pPr>
            <a:r>
              <a:rPr lang="fr-FR" altLang="fr-FR" dirty="0" smtClean="0">
                <a:solidFill>
                  <a:schemeClr val="bg1"/>
                </a:solidFill>
              </a:rPr>
              <a:t>Elle quitte la cellule et s’accumule dans les méats </a:t>
            </a:r>
          </a:p>
          <a:p>
            <a:pPr eaLnBrk="1" hangingPunct="1">
              <a:buNone/>
            </a:pPr>
            <a:r>
              <a:rPr lang="fr-FR" altLang="fr-FR" dirty="0" smtClean="0">
                <a:solidFill>
                  <a:schemeClr val="bg1"/>
                </a:solidFill>
              </a:rPr>
              <a:t>Sécrétion et excrétion </a:t>
            </a:r>
          </a:p>
          <a:p>
            <a:pPr marL="274320" indent="-274320" algn="r">
              <a:buClr>
                <a:schemeClr val="accent3"/>
              </a:buClr>
              <a:buNone/>
              <a:defRPr/>
            </a:pPr>
            <a:r>
              <a:rPr lang="fr-FR" dirty="0" smtClean="0">
                <a:solidFill>
                  <a:schemeClr val="bg1"/>
                </a:solidFill>
              </a:rPr>
              <a:t>-Cellules sécrétrices  des parenchymes </a:t>
            </a:r>
          </a:p>
          <a:p>
            <a:pPr marL="0" indent="0" algn="r">
              <a:buClr>
                <a:schemeClr val="accent3"/>
              </a:buClr>
              <a:buNone/>
              <a:defRPr/>
            </a:pPr>
            <a:r>
              <a:rPr lang="fr-FR" dirty="0" smtClean="0">
                <a:solidFill>
                  <a:schemeClr val="bg1"/>
                </a:solidFill>
              </a:rPr>
              <a:t>Le tanin produit imputrescible (Qui ne peut pas pourrir.) </a:t>
            </a:r>
          </a:p>
          <a:p>
            <a:pPr marL="0" indent="0" algn="r">
              <a:buClr>
                <a:schemeClr val="accent3"/>
              </a:buClr>
              <a:buNone/>
              <a:defRPr/>
            </a:pPr>
            <a:r>
              <a:rPr lang="fr-FR" dirty="0" smtClean="0">
                <a:solidFill>
                  <a:schemeClr val="bg1"/>
                </a:solidFill>
              </a:rPr>
              <a:t>-Cellule épidermiques  essences volatiles </a:t>
            </a:r>
          </a:p>
          <a:p>
            <a:pPr marL="0" indent="0" algn="r">
              <a:buClr>
                <a:schemeClr val="accent3"/>
              </a:buClr>
              <a:buNone/>
              <a:defRPr/>
            </a:pPr>
            <a:r>
              <a:rPr lang="fr-FR" dirty="0" smtClean="0">
                <a:solidFill>
                  <a:schemeClr val="bg1"/>
                </a:solidFill>
              </a:rPr>
              <a:t>-Les poches  comme l’oranger  citronnier</a:t>
            </a:r>
          </a:p>
          <a:p>
            <a:pPr marL="0" indent="0" algn="r">
              <a:buClr>
                <a:schemeClr val="accent3"/>
              </a:buClr>
              <a:buNone/>
              <a:defRPr/>
            </a:pPr>
            <a:r>
              <a:rPr lang="fr-FR" dirty="0" smtClean="0">
                <a:solidFill>
                  <a:schemeClr val="bg1"/>
                </a:solidFill>
              </a:rPr>
              <a:t>- et canaux sécréteurs   chez les conifères </a:t>
            </a:r>
          </a:p>
          <a:p>
            <a:pPr marL="0" indent="0" algn="r">
              <a:buClr>
                <a:schemeClr val="accent3"/>
              </a:buClr>
              <a:buNone/>
              <a:defRPr/>
            </a:pPr>
            <a:r>
              <a:rPr lang="fr-FR" dirty="0" smtClean="0">
                <a:solidFill>
                  <a:schemeClr val="bg1"/>
                </a:solidFill>
              </a:rPr>
              <a:t>-Les laticifères </a:t>
            </a:r>
          </a:p>
          <a:p>
            <a:pPr eaLnBrk="1" hangingPunct="1">
              <a:buNone/>
            </a:pPr>
            <a:endParaRPr lang="fr-FR" altLang="fr-FR" dirty="0" smtClean="0">
              <a:solidFill>
                <a:schemeClr val="bg1"/>
              </a:solidFill>
            </a:endParaRPr>
          </a:p>
        </p:txBody>
      </p:sp>
    </p:spTree>
  </p:cSld>
  <p:clrMapOvr>
    <a:masterClrMapping/>
  </p:clrMapOvr>
  <p:transition spd="med">
    <p:split orient="vert" dir="in"/>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p:nvPr>
        </p:nvSpPr>
        <p:spPr>
          <a:xfrm>
            <a:off x="457200" y="274638"/>
            <a:ext cx="8229600" cy="1082660"/>
          </a:xfrm>
        </p:spPr>
        <p:txBody>
          <a:bodyPr/>
          <a:lstStyle/>
          <a:p>
            <a:pPr eaLnBrk="1" hangingPunct="1"/>
            <a:r>
              <a:rPr lang="fr-FR" altLang="fr-FR" dirty="0" smtClean="0">
                <a:solidFill>
                  <a:schemeClr val="bg1"/>
                </a:solidFill>
              </a:rPr>
              <a:t>Tissus sécréteurs </a:t>
            </a:r>
          </a:p>
        </p:txBody>
      </p:sp>
      <p:sp>
        <p:nvSpPr>
          <p:cNvPr id="3" name="Espace réservé du contenu 2"/>
          <p:cNvSpPr>
            <a:spLocks noGrp="1"/>
          </p:cNvSpPr>
          <p:nvPr>
            <p:ph idx="1"/>
          </p:nvPr>
        </p:nvSpPr>
        <p:spPr>
          <a:xfrm>
            <a:off x="285720" y="1285860"/>
            <a:ext cx="8372476" cy="4709160"/>
          </a:xfrm>
        </p:spPr>
        <p:txBody>
          <a:bodyPr rtlCol="0">
            <a:normAutofit/>
          </a:bodyPr>
          <a:lstStyle/>
          <a:p>
            <a:pPr marL="0" indent="0" eaLnBrk="1" fontAlgn="auto" hangingPunct="1">
              <a:spcAft>
                <a:spcPts val="0"/>
              </a:spcAft>
              <a:buClr>
                <a:schemeClr val="accent3"/>
              </a:buClr>
              <a:buFont typeface="Arial" charset="0"/>
              <a:buNone/>
              <a:defRPr/>
            </a:pPr>
            <a:endParaRPr lang="fr-FR" sz="2400" dirty="0" smtClean="0">
              <a:solidFill>
                <a:schemeClr val="bg1"/>
              </a:solidFill>
            </a:endParaRPr>
          </a:p>
          <a:p>
            <a:pPr marL="0" indent="0" eaLnBrk="1" fontAlgn="auto" hangingPunct="1">
              <a:spcAft>
                <a:spcPts val="0"/>
              </a:spcAft>
              <a:buClr>
                <a:schemeClr val="accent3"/>
              </a:buClr>
              <a:buFont typeface="Arial" charset="0"/>
              <a:buNone/>
              <a:defRPr/>
            </a:pPr>
            <a:endParaRPr lang="fr-FR" dirty="0" smtClean="0"/>
          </a:p>
          <a:p>
            <a:pPr marL="0" indent="0" eaLnBrk="1" fontAlgn="auto" hangingPunct="1">
              <a:spcAft>
                <a:spcPts val="0"/>
              </a:spcAft>
              <a:buClr>
                <a:schemeClr val="accent3"/>
              </a:buClr>
              <a:buFont typeface="Arial" charset="0"/>
              <a:buNone/>
              <a:defRPr/>
            </a:pPr>
            <a:endParaRPr lang="fr-FR" dirty="0"/>
          </a:p>
        </p:txBody>
      </p:sp>
      <p:pic>
        <p:nvPicPr>
          <p:cNvPr id="4" name="Picture 2"/>
          <p:cNvPicPr>
            <a:picLocks noChangeAspect="1" noChangeArrowheads="1"/>
          </p:cNvPicPr>
          <p:nvPr/>
        </p:nvPicPr>
        <p:blipFill>
          <a:blip r:embed="rId2"/>
          <a:srcRect/>
          <a:stretch>
            <a:fillRect/>
          </a:stretch>
        </p:blipFill>
        <p:spPr bwMode="auto">
          <a:xfrm>
            <a:off x="214282" y="1214422"/>
            <a:ext cx="2777262" cy="2500330"/>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6858016" y="1214422"/>
            <a:ext cx="1905000" cy="2471737"/>
          </a:xfrm>
          <a:prstGeom prst="rect">
            <a:avLst/>
          </a:prstGeom>
          <a:noFill/>
          <a:ln w="9525">
            <a:noFill/>
            <a:miter lim="800000"/>
            <a:headEnd/>
            <a:tailEnd/>
          </a:ln>
          <a:effectLst/>
        </p:spPr>
      </p:pic>
      <p:pic>
        <p:nvPicPr>
          <p:cNvPr id="10" name="Picture 4"/>
          <p:cNvPicPr>
            <a:picLocks noChangeAspect="1" noChangeArrowheads="1"/>
          </p:cNvPicPr>
          <p:nvPr/>
        </p:nvPicPr>
        <p:blipFill>
          <a:blip r:embed="rId4"/>
          <a:srcRect/>
          <a:stretch>
            <a:fillRect/>
          </a:stretch>
        </p:blipFill>
        <p:spPr bwMode="auto">
          <a:xfrm>
            <a:off x="3214678" y="2000240"/>
            <a:ext cx="3000396" cy="2565503"/>
          </a:xfrm>
          <a:prstGeom prst="rect">
            <a:avLst/>
          </a:prstGeom>
          <a:noFill/>
          <a:ln w="9525">
            <a:noFill/>
            <a:miter lim="800000"/>
            <a:headEnd/>
            <a:tailEnd/>
          </a:ln>
          <a:effectLst/>
        </p:spPr>
      </p:pic>
      <p:pic>
        <p:nvPicPr>
          <p:cNvPr id="11" name="Picture 5"/>
          <p:cNvPicPr>
            <a:picLocks noChangeAspect="1" noChangeArrowheads="1"/>
          </p:cNvPicPr>
          <p:nvPr/>
        </p:nvPicPr>
        <p:blipFill>
          <a:blip r:embed="rId5"/>
          <a:srcRect/>
          <a:stretch>
            <a:fillRect/>
          </a:stretch>
        </p:blipFill>
        <p:spPr bwMode="auto">
          <a:xfrm>
            <a:off x="6429388" y="4143380"/>
            <a:ext cx="2562225" cy="2071702"/>
          </a:xfrm>
          <a:prstGeom prst="rect">
            <a:avLst/>
          </a:prstGeom>
          <a:noFill/>
          <a:ln w="9525">
            <a:noFill/>
            <a:miter lim="800000"/>
            <a:headEnd/>
            <a:tailEnd/>
          </a:ln>
          <a:effectLst/>
        </p:spPr>
      </p:pic>
      <p:sp>
        <p:nvSpPr>
          <p:cNvPr id="12" name="ZoneTexte 11"/>
          <p:cNvSpPr txBox="1"/>
          <p:nvPr/>
        </p:nvSpPr>
        <p:spPr>
          <a:xfrm>
            <a:off x="7072330" y="3714752"/>
            <a:ext cx="1500198" cy="400110"/>
          </a:xfrm>
          <a:prstGeom prst="rect">
            <a:avLst/>
          </a:prstGeom>
          <a:noFill/>
        </p:spPr>
        <p:txBody>
          <a:bodyPr wrap="square" rtlCol="0">
            <a:spAutoFit/>
          </a:bodyPr>
          <a:lstStyle/>
          <a:p>
            <a:pPr algn="ctr"/>
            <a:r>
              <a:rPr lang="fr-FR" dirty="0" smtClean="0">
                <a:solidFill>
                  <a:schemeClr val="bg1"/>
                </a:solidFill>
              </a:rPr>
              <a:t>Latex</a:t>
            </a:r>
            <a:endParaRPr lang="fr-FR" dirty="0">
              <a:solidFill>
                <a:schemeClr val="bg1"/>
              </a:solidFill>
            </a:endParaRPr>
          </a:p>
        </p:txBody>
      </p:sp>
      <p:sp>
        <p:nvSpPr>
          <p:cNvPr id="14" name="ZoneTexte 13"/>
          <p:cNvSpPr txBox="1"/>
          <p:nvPr/>
        </p:nvSpPr>
        <p:spPr>
          <a:xfrm>
            <a:off x="7215206" y="6286520"/>
            <a:ext cx="1143008" cy="400110"/>
          </a:xfrm>
          <a:prstGeom prst="rect">
            <a:avLst/>
          </a:prstGeom>
          <a:noFill/>
        </p:spPr>
        <p:txBody>
          <a:bodyPr wrap="square" rtlCol="0">
            <a:spAutoFit/>
          </a:bodyPr>
          <a:lstStyle/>
          <a:p>
            <a:r>
              <a:rPr lang="fr-FR" dirty="0" smtClean="0">
                <a:solidFill>
                  <a:schemeClr val="bg1"/>
                </a:solidFill>
              </a:rPr>
              <a:t>Tanin</a:t>
            </a:r>
            <a:endParaRPr lang="fr-FR" dirty="0">
              <a:solidFill>
                <a:schemeClr val="bg1"/>
              </a:solidFill>
            </a:endParaRPr>
          </a:p>
        </p:txBody>
      </p:sp>
      <p:sp>
        <p:nvSpPr>
          <p:cNvPr id="15" name="ZoneTexte 14"/>
          <p:cNvSpPr txBox="1"/>
          <p:nvPr/>
        </p:nvSpPr>
        <p:spPr>
          <a:xfrm>
            <a:off x="3714744" y="4786322"/>
            <a:ext cx="2286016" cy="369332"/>
          </a:xfrm>
          <a:prstGeom prst="rect">
            <a:avLst/>
          </a:prstGeom>
          <a:noFill/>
        </p:spPr>
        <p:txBody>
          <a:bodyPr wrap="square" rtlCol="0">
            <a:spAutoFit/>
          </a:bodyPr>
          <a:lstStyle/>
          <a:p>
            <a:r>
              <a:rPr lang="fr-FR" sz="1800" dirty="0" smtClean="0">
                <a:solidFill>
                  <a:schemeClr val="bg1"/>
                </a:solidFill>
              </a:rPr>
              <a:t>Cellules sécrétrices </a:t>
            </a:r>
            <a:endParaRPr lang="fr-FR" sz="1800" dirty="0">
              <a:solidFill>
                <a:schemeClr val="bg1"/>
              </a:solidFill>
            </a:endParaRPr>
          </a:p>
        </p:txBody>
      </p:sp>
      <p:pic>
        <p:nvPicPr>
          <p:cNvPr id="2054" name="Picture 6"/>
          <p:cNvPicPr>
            <a:picLocks noChangeAspect="1" noChangeArrowheads="1"/>
          </p:cNvPicPr>
          <p:nvPr/>
        </p:nvPicPr>
        <p:blipFill>
          <a:blip r:embed="rId6"/>
          <a:srcRect/>
          <a:stretch>
            <a:fillRect/>
          </a:stretch>
        </p:blipFill>
        <p:spPr bwMode="auto">
          <a:xfrm>
            <a:off x="285720" y="4071942"/>
            <a:ext cx="2500330" cy="2247900"/>
          </a:xfrm>
          <a:prstGeom prst="rect">
            <a:avLst/>
          </a:prstGeom>
          <a:noFill/>
          <a:ln w="9525">
            <a:noFill/>
            <a:miter lim="800000"/>
            <a:headEnd/>
            <a:tailEnd/>
          </a:ln>
          <a:effectLst/>
        </p:spPr>
      </p:pic>
    </p:spTree>
  </p:cSld>
  <p:clrMapOvr>
    <a:masterClrMapping/>
  </p:clrMapOvr>
  <p:transition spd="med">
    <p:split orient="vert" dir="in"/>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Espace réservé du contenu 3" descr="sans-titre-384.png">
            <a:hlinkClick r:id="rId2" tooltip="&quot;sans-titre-384.png&quot;"/>
          </p:cNvPr>
          <p:cNvPicPr>
            <a:picLocks noGrp="1"/>
          </p:cNvPicPr>
          <p:nvPr>
            <p:ph idx="1"/>
          </p:nvPr>
        </p:nvPicPr>
        <p:blipFill>
          <a:blip r:embed="rId3"/>
          <a:stretch>
            <a:fillRect/>
          </a:stretch>
        </p:blipFill>
        <p:spPr>
          <a:xfrm>
            <a:off x="642910" y="357166"/>
            <a:ext cx="7358114" cy="6143668"/>
          </a:xfrm>
        </p:spPr>
      </p:pic>
    </p:spTree>
  </p:cSld>
  <p:clrMapOvr>
    <a:masterClrMapping/>
  </p:clrMapOvr>
  <p:transition spd="med">
    <p:split orient="vert" dir="in"/>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p:nvPr>
        </p:nvSpPr>
        <p:spPr/>
        <p:txBody>
          <a:bodyPr>
            <a:normAutofit fontScale="90000"/>
          </a:bodyPr>
          <a:lstStyle/>
          <a:p>
            <a:pPr eaLnBrk="1" hangingPunct="1"/>
            <a:r>
              <a:rPr lang="fr-FR" dirty="0" smtClean="0">
                <a:solidFill>
                  <a:schemeClr val="bg1"/>
                </a:solidFill>
              </a:rPr>
              <a:t>Proverbe du Jour: 12/04/2020</a:t>
            </a:r>
          </a:p>
        </p:txBody>
      </p:sp>
      <p:sp>
        <p:nvSpPr>
          <p:cNvPr id="88067" name="Espace réservé du contenu 2"/>
          <p:cNvSpPr>
            <a:spLocks noGrp="1"/>
          </p:cNvSpPr>
          <p:nvPr>
            <p:ph idx="1"/>
          </p:nvPr>
        </p:nvSpPr>
        <p:spPr/>
        <p:txBody>
          <a:bodyPr/>
          <a:lstStyle/>
          <a:p>
            <a:pPr algn="ctr" eaLnBrk="1" hangingPunct="1">
              <a:buNone/>
            </a:pPr>
            <a:r>
              <a:rPr lang="fr-FR" sz="6600" dirty="0" smtClean="0">
                <a:solidFill>
                  <a:schemeClr val="bg1"/>
                </a:solidFill>
              </a:rPr>
              <a:t>"J'ai regretté des paroles mais je n'ai jamais regretté le silence."</a:t>
            </a:r>
          </a:p>
          <a:p>
            <a:pPr eaLnBrk="1" hangingPunct="1"/>
            <a:endParaRPr lang="fr-FR" dirty="0" smtClean="0"/>
          </a:p>
        </p:txBody>
      </p:sp>
    </p:spTree>
  </p:cSld>
  <p:clrMapOvr>
    <a:masterClrMapping/>
  </p:clrMapOvr>
  <p:transition spd="med">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pPr eaLnBrk="1" hangingPunct="1"/>
            <a:r>
              <a:rPr lang="fr-FR" dirty="0" smtClean="0">
                <a:solidFill>
                  <a:schemeClr val="tx1"/>
                </a:solidFill>
              </a:rPr>
              <a:t>Proverbe du 16/02/2020</a:t>
            </a:r>
          </a:p>
        </p:txBody>
      </p:sp>
      <p:sp>
        <p:nvSpPr>
          <p:cNvPr id="12291" name="Espace réservé du contenu 2"/>
          <p:cNvSpPr>
            <a:spLocks noGrp="1"/>
          </p:cNvSpPr>
          <p:nvPr>
            <p:ph idx="1"/>
          </p:nvPr>
        </p:nvSpPr>
        <p:spPr/>
        <p:txBody>
          <a:bodyPr/>
          <a:lstStyle/>
          <a:p>
            <a:pPr algn="ctr" eaLnBrk="1" hangingPunct="1">
              <a:buNone/>
            </a:pPr>
            <a:r>
              <a:rPr lang="fr-FR" altLang="fr-FR" sz="6000" dirty="0" smtClean="0"/>
              <a:t>"L'erreur n'annule pas la valeur de l'effort accompli."</a:t>
            </a:r>
          </a:p>
          <a:p>
            <a:pPr eaLnBrk="1" hangingPunct="1"/>
            <a:endParaRPr lang="fr-FR" dirty="0" smtClean="0"/>
          </a:p>
        </p:txBody>
      </p:sp>
    </p:spTree>
  </p:cSld>
  <p:clrMapOvr>
    <a:masterClrMapping/>
  </p:clrMapOvr>
  <p:transition spd="med">
    <p:split orient="vert" dir="in"/>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fr-FR" altLang="fr-FR" dirty="0" smtClean="0">
                <a:solidFill>
                  <a:schemeClr val="bg1"/>
                </a:solidFill>
              </a:rPr>
              <a:t>GAMETOGENESE</a:t>
            </a:r>
          </a:p>
        </p:txBody>
      </p:sp>
      <p:sp>
        <p:nvSpPr>
          <p:cNvPr id="89091" name="Rectangle 3"/>
          <p:cNvSpPr>
            <a:spLocks noGrp="1" noChangeArrowheads="1"/>
          </p:cNvSpPr>
          <p:nvPr>
            <p:ph idx="1"/>
          </p:nvPr>
        </p:nvSpPr>
        <p:spPr/>
        <p:txBody>
          <a:bodyPr/>
          <a:lstStyle/>
          <a:p>
            <a:pPr eaLnBrk="1" hangingPunct="1">
              <a:buFont typeface="Wingdings" pitchFamily="2" charset="2"/>
              <a:buNone/>
            </a:pPr>
            <a:r>
              <a:rPr lang="fr-FR" altLang="fr-FR" sz="3600" dirty="0" smtClean="0">
                <a:solidFill>
                  <a:schemeClr val="bg1"/>
                </a:solidFill>
                <a:latin typeface="Times New Roman" pitchFamily="18" charset="0"/>
                <a:cs typeface="Times New Roman" pitchFamily="18" charset="0"/>
              </a:rPr>
              <a:t>FORMATION DES GAMETES</a:t>
            </a:r>
          </a:p>
          <a:p>
            <a:pPr eaLnBrk="1" hangingPunct="1">
              <a:buFont typeface="Wingdings" pitchFamily="2" charset="2"/>
              <a:buNone/>
            </a:pPr>
            <a:r>
              <a:rPr lang="fr-FR" altLang="fr-FR" sz="3600" dirty="0" smtClean="0">
                <a:solidFill>
                  <a:schemeClr val="bg1"/>
                </a:solidFill>
                <a:latin typeface="Times New Roman" pitchFamily="18" charset="0"/>
                <a:cs typeface="Times New Roman" pitchFamily="18" charset="0"/>
              </a:rPr>
              <a:t>	GAMETE = cellule haploïde assurant la reproduction sexuée</a:t>
            </a:r>
          </a:p>
          <a:p>
            <a:pPr eaLnBrk="1" hangingPunct="1">
              <a:buFont typeface="Wingdings" pitchFamily="2" charset="2"/>
              <a:buNone/>
            </a:pPr>
            <a:r>
              <a:rPr lang="fr-FR" altLang="fr-FR" sz="3600" dirty="0" smtClean="0">
                <a:solidFill>
                  <a:schemeClr val="bg1"/>
                </a:solidFill>
                <a:latin typeface="Times New Roman" pitchFamily="18" charset="0"/>
                <a:cs typeface="Times New Roman" pitchFamily="18" charset="0"/>
              </a:rPr>
              <a:t>GAMETOCYSTE= cellule dont laquelle se forment les gamètes </a:t>
            </a:r>
          </a:p>
          <a:p>
            <a:pPr eaLnBrk="1" hangingPunct="1">
              <a:buFont typeface="Wingdings" pitchFamily="2" charset="2"/>
              <a:buNone/>
            </a:pPr>
            <a:r>
              <a:rPr lang="fr-FR" altLang="fr-FR" sz="3600" dirty="0" smtClean="0">
                <a:solidFill>
                  <a:schemeClr val="bg1"/>
                </a:solidFill>
                <a:latin typeface="Times New Roman" pitchFamily="18" charset="0"/>
                <a:cs typeface="Times New Roman" pitchFamily="18" charset="0"/>
              </a:rPr>
              <a:t>GAMETOPHYTE = phase haploïde du cycle des végétaux</a:t>
            </a:r>
          </a:p>
          <a:p>
            <a:pPr eaLnBrk="1" hangingPunct="1"/>
            <a:endParaRPr lang="fr-FR" altLang="fr-FR" dirty="0" smtClean="0"/>
          </a:p>
        </p:txBody>
      </p:sp>
    </p:spTree>
  </p:cSld>
  <p:clrMapOvr>
    <a:masterClrMapping/>
  </p:clrMapOvr>
  <p:transition spd="med">
    <p:split orient="vert" dir="in"/>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188913"/>
            <a:ext cx="8401050" cy="596900"/>
          </a:xfrm>
        </p:spPr>
        <p:txBody>
          <a:bodyPr>
            <a:normAutofit fontScale="90000"/>
          </a:bodyPr>
          <a:lstStyle/>
          <a:p>
            <a:pPr eaLnBrk="1" hangingPunct="1"/>
            <a:r>
              <a:rPr lang="fr-FR" altLang="fr-FR" dirty="0" smtClean="0">
                <a:solidFill>
                  <a:schemeClr val="bg1"/>
                </a:solidFill>
              </a:rPr>
              <a:t>Rappels</a:t>
            </a:r>
          </a:p>
        </p:txBody>
      </p:sp>
      <p:sp>
        <p:nvSpPr>
          <p:cNvPr id="90115" name="Rectangle 3"/>
          <p:cNvSpPr>
            <a:spLocks noGrp="1" noChangeArrowheads="1"/>
          </p:cNvSpPr>
          <p:nvPr>
            <p:ph idx="1"/>
          </p:nvPr>
        </p:nvSpPr>
        <p:spPr>
          <a:xfrm>
            <a:off x="179388" y="1000125"/>
            <a:ext cx="8713787" cy="5572125"/>
          </a:xfrm>
        </p:spPr>
        <p:txBody>
          <a:bodyPr/>
          <a:lstStyle/>
          <a:p>
            <a:pPr eaLnBrk="1" hangingPunct="1">
              <a:lnSpc>
                <a:spcPct val="80000"/>
              </a:lnSpc>
              <a:buFont typeface="Wingdings" pitchFamily="2" charset="2"/>
              <a:buNone/>
            </a:pPr>
            <a:endParaRPr lang="fr-FR" altLang="fr-FR" sz="2200" b="1" u="sng" dirty="0" smtClean="0">
              <a:latin typeface="Times New Roman" pitchFamily="18" charset="0"/>
            </a:endParaRPr>
          </a:p>
          <a:p>
            <a:pPr eaLnBrk="1" hangingPunct="1">
              <a:lnSpc>
                <a:spcPct val="80000"/>
              </a:lnSpc>
              <a:buFont typeface="Wingdings" pitchFamily="2" charset="2"/>
              <a:buNone/>
            </a:pPr>
            <a:r>
              <a:rPr lang="fr-FR" altLang="fr-FR" sz="2200" b="1" u="sng" dirty="0" smtClean="0">
                <a:solidFill>
                  <a:schemeClr val="bg1"/>
                </a:solidFill>
                <a:latin typeface="Times New Roman" pitchFamily="18" charset="0"/>
              </a:rPr>
              <a:t>Gymnospermes:</a:t>
            </a:r>
            <a:r>
              <a:rPr lang="fr-FR" altLang="fr-FR" sz="2200" u="sng" dirty="0" smtClean="0">
                <a:solidFill>
                  <a:schemeClr val="bg1"/>
                </a:solidFill>
                <a:latin typeface="Times New Roman" pitchFamily="18" charset="0"/>
              </a:rPr>
              <a:t> </a:t>
            </a:r>
            <a:r>
              <a:rPr lang="fr-FR" altLang="fr-FR" sz="2200" dirty="0" err="1" smtClean="0">
                <a:solidFill>
                  <a:schemeClr val="bg1"/>
                </a:solidFill>
                <a:latin typeface="Times New Roman" pitchFamily="18" charset="0"/>
              </a:rPr>
              <a:t>gymnos</a:t>
            </a:r>
            <a:r>
              <a:rPr lang="fr-FR" altLang="fr-FR" sz="2200" dirty="0" smtClean="0">
                <a:solidFill>
                  <a:schemeClr val="bg1"/>
                </a:solidFill>
                <a:latin typeface="Times New Roman" pitchFamily="18" charset="0"/>
              </a:rPr>
              <a:t>: nu – </a:t>
            </a:r>
            <a:r>
              <a:rPr lang="fr-FR" altLang="fr-FR" sz="2200" dirty="0" err="1" smtClean="0">
                <a:solidFill>
                  <a:schemeClr val="bg1"/>
                </a:solidFill>
                <a:latin typeface="Times New Roman" pitchFamily="18" charset="0"/>
              </a:rPr>
              <a:t>sperma</a:t>
            </a:r>
            <a:r>
              <a:rPr lang="fr-FR" altLang="fr-FR" sz="2200" dirty="0" smtClean="0">
                <a:solidFill>
                  <a:schemeClr val="bg1"/>
                </a:solidFill>
                <a:latin typeface="Times New Roman" pitchFamily="18" charset="0"/>
              </a:rPr>
              <a:t>: graine</a:t>
            </a:r>
          </a:p>
          <a:p>
            <a:pPr eaLnBrk="1" hangingPunct="1">
              <a:lnSpc>
                <a:spcPct val="80000"/>
              </a:lnSpc>
              <a:buFont typeface="Wingdings" pitchFamily="2" charset="2"/>
              <a:buNone/>
            </a:pPr>
            <a:r>
              <a:rPr lang="fr-FR" altLang="fr-FR" sz="2200" dirty="0" smtClean="0">
                <a:solidFill>
                  <a:schemeClr val="bg1"/>
                </a:solidFill>
                <a:latin typeface="Times New Roman" pitchFamily="18" charset="0"/>
              </a:rPr>
              <a:t>Se sont des plantes ligneuses à feuilles réduites à aiguilles ou écailles, très résistants à la sécheresse et au froid ( les pins, sapins, cèdres, cyprès, genévriers,…). Les organes sexuels sont groupés dans des cônes unisexués soit mâle soit femelle mais généralement par un même pied</a:t>
            </a:r>
          </a:p>
          <a:p>
            <a:pPr eaLnBrk="1" hangingPunct="1">
              <a:lnSpc>
                <a:spcPct val="80000"/>
              </a:lnSpc>
              <a:buFont typeface="Wingdings" pitchFamily="2" charset="2"/>
              <a:buNone/>
            </a:pPr>
            <a:r>
              <a:rPr lang="fr-FR" altLang="fr-FR" sz="2200" dirty="0" smtClean="0">
                <a:solidFill>
                  <a:schemeClr val="bg1"/>
                </a:solidFill>
                <a:latin typeface="Times New Roman" pitchFamily="18" charset="0"/>
              </a:rPr>
              <a:t>( espèce monoïque ). Les cônes ont un aspect caractéristique d’où le nom de conifères ( du latin cône </a:t>
            </a:r>
            <a:r>
              <a:rPr lang="fr-FR" altLang="fr-FR" sz="2200" dirty="0" err="1" smtClean="0">
                <a:solidFill>
                  <a:schemeClr val="bg1"/>
                </a:solidFill>
                <a:latin typeface="Times New Roman" pitchFamily="18" charset="0"/>
              </a:rPr>
              <a:t>fère</a:t>
            </a:r>
            <a:r>
              <a:rPr lang="fr-FR" altLang="fr-FR" sz="2200" dirty="0" smtClean="0">
                <a:solidFill>
                  <a:schemeClr val="bg1"/>
                </a:solidFill>
                <a:latin typeface="Times New Roman" pitchFamily="18" charset="0"/>
              </a:rPr>
              <a:t> je porte)</a:t>
            </a:r>
          </a:p>
          <a:p>
            <a:pPr eaLnBrk="1" hangingPunct="1">
              <a:lnSpc>
                <a:spcPct val="80000"/>
              </a:lnSpc>
              <a:buFont typeface="Wingdings" pitchFamily="2" charset="2"/>
              <a:buNone/>
            </a:pPr>
            <a:r>
              <a:rPr lang="fr-FR" altLang="fr-FR" sz="2200" b="1" u="sng" dirty="0" smtClean="0">
                <a:solidFill>
                  <a:schemeClr val="bg1"/>
                </a:solidFill>
                <a:latin typeface="Times New Roman" pitchFamily="18" charset="0"/>
              </a:rPr>
              <a:t>Angiospermes</a:t>
            </a:r>
            <a:r>
              <a:rPr lang="fr-FR" altLang="fr-FR" sz="2200" u="sng" dirty="0" smtClean="0">
                <a:solidFill>
                  <a:schemeClr val="bg1"/>
                </a:solidFill>
                <a:latin typeface="Times New Roman" pitchFamily="18" charset="0"/>
              </a:rPr>
              <a:t>: </a:t>
            </a:r>
            <a:r>
              <a:rPr lang="fr-FR" altLang="fr-FR" sz="2200" dirty="0" err="1" smtClean="0">
                <a:solidFill>
                  <a:schemeClr val="bg1"/>
                </a:solidFill>
                <a:latin typeface="Times New Roman" pitchFamily="18" charset="0"/>
              </a:rPr>
              <a:t>aggeion</a:t>
            </a:r>
            <a:r>
              <a:rPr lang="fr-FR" altLang="fr-FR" sz="2200" dirty="0" smtClean="0">
                <a:solidFill>
                  <a:schemeClr val="bg1"/>
                </a:solidFill>
                <a:latin typeface="Times New Roman" pitchFamily="18" charset="0"/>
              </a:rPr>
              <a:t>: récipient</a:t>
            </a:r>
          </a:p>
          <a:p>
            <a:pPr eaLnBrk="1" hangingPunct="1">
              <a:lnSpc>
                <a:spcPct val="80000"/>
              </a:lnSpc>
              <a:buFont typeface="Wingdings" pitchFamily="2" charset="2"/>
              <a:buNone/>
            </a:pPr>
            <a:r>
              <a:rPr lang="fr-FR" altLang="fr-FR" sz="2200" dirty="0" smtClean="0">
                <a:solidFill>
                  <a:schemeClr val="bg1"/>
                </a:solidFill>
                <a:latin typeface="Times New Roman" pitchFamily="18" charset="0"/>
              </a:rPr>
              <a:t>L’ovule est situé à l’intérieur d’un organe clos qu’on appelle </a:t>
            </a:r>
            <a:r>
              <a:rPr lang="fr-FR" altLang="fr-FR" sz="2200" u="sng" dirty="0" smtClean="0">
                <a:solidFill>
                  <a:schemeClr val="bg1"/>
                </a:solidFill>
                <a:latin typeface="Times New Roman" pitchFamily="18" charset="0"/>
              </a:rPr>
              <a:t>ovaire, </a:t>
            </a:r>
            <a:r>
              <a:rPr lang="fr-FR" altLang="fr-FR" sz="2200" dirty="0" smtClean="0">
                <a:solidFill>
                  <a:schemeClr val="bg1"/>
                </a:solidFill>
                <a:latin typeface="Times New Roman" pitchFamily="18" charset="0"/>
              </a:rPr>
              <a:t>la graine se formera à l’intérieur du fruit</a:t>
            </a:r>
          </a:p>
          <a:p>
            <a:pPr eaLnBrk="1" hangingPunct="1">
              <a:lnSpc>
                <a:spcPct val="80000"/>
              </a:lnSpc>
              <a:buFont typeface="Wingdings" pitchFamily="2" charset="2"/>
              <a:buNone/>
            </a:pPr>
            <a:r>
              <a:rPr lang="fr-FR" altLang="fr-FR" sz="2200" dirty="0" smtClean="0">
                <a:solidFill>
                  <a:schemeClr val="bg1"/>
                </a:solidFill>
                <a:latin typeface="Times New Roman" pitchFamily="18" charset="0"/>
              </a:rPr>
              <a:t>Les angiospermes sont définies par 3 caractères:</a:t>
            </a:r>
          </a:p>
          <a:p>
            <a:pPr eaLnBrk="1" hangingPunct="1">
              <a:lnSpc>
                <a:spcPct val="80000"/>
              </a:lnSpc>
              <a:buFont typeface="Wingdings" pitchFamily="2" charset="2"/>
              <a:buNone/>
            </a:pPr>
            <a:r>
              <a:rPr lang="fr-FR" altLang="fr-FR" sz="2200" dirty="0" smtClean="0">
                <a:solidFill>
                  <a:schemeClr val="bg1"/>
                </a:solidFill>
                <a:latin typeface="Times New Roman" pitchFamily="18" charset="0"/>
              </a:rPr>
              <a:t>1- les écailles ovulaires ou carpelles (du grec </a:t>
            </a:r>
            <a:r>
              <a:rPr lang="fr-FR" altLang="fr-FR" sz="2200" dirty="0" err="1" smtClean="0">
                <a:solidFill>
                  <a:schemeClr val="bg1"/>
                </a:solidFill>
                <a:latin typeface="Times New Roman" pitchFamily="18" charset="0"/>
              </a:rPr>
              <a:t>karpos</a:t>
            </a:r>
            <a:r>
              <a:rPr lang="fr-FR" altLang="fr-FR" sz="2200" dirty="0" smtClean="0">
                <a:solidFill>
                  <a:schemeClr val="bg1"/>
                </a:solidFill>
                <a:latin typeface="Times New Roman" pitchFamily="18" charset="0"/>
              </a:rPr>
              <a:t> : fruit) entoure  complètement les ovules, après la fécondation ils se transforment en fruits</a:t>
            </a:r>
          </a:p>
          <a:p>
            <a:pPr eaLnBrk="1" hangingPunct="1">
              <a:lnSpc>
                <a:spcPct val="80000"/>
              </a:lnSpc>
              <a:buFont typeface="Wingdings" pitchFamily="2" charset="2"/>
              <a:buNone/>
            </a:pPr>
            <a:r>
              <a:rPr lang="fr-FR" altLang="fr-FR" sz="2200" dirty="0" smtClean="0">
                <a:solidFill>
                  <a:schemeClr val="bg1"/>
                </a:solidFill>
                <a:latin typeface="Times New Roman" pitchFamily="18" charset="0"/>
              </a:rPr>
              <a:t>2- les organes reproducteurs se regroupent en fleurs bisexuées</a:t>
            </a:r>
          </a:p>
          <a:p>
            <a:pPr eaLnBrk="1" hangingPunct="1">
              <a:lnSpc>
                <a:spcPct val="80000"/>
              </a:lnSpc>
              <a:buFont typeface="Wingdings" pitchFamily="2" charset="2"/>
              <a:buNone/>
            </a:pPr>
            <a:r>
              <a:rPr lang="fr-FR" altLang="fr-FR" sz="2200" dirty="0" smtClean="0">
                <a:solidFill>
                  <a:schemeClr val="bg1"/>
                </a:solidFill>
                <a:latin typeface="Times New Roman" pitchFamily="18" charset="0"/>
              </a:rPr>
              <a:t>3- il y a une double fécondation.</a:t>
            </a:r>
          </a:p>
          <a:p>
            <a:pPr eaLnBrk="1" hangingPunct="1">
              <a:lnSpc>
                <a:spcPct val="80000"/>
              </a:lnSpc>
              <a:buFont typeface="Wingdings" pitchFamily="2" charset="2"/>
              <a:buNone/>
            </a:pPr>
            <a:endParaRPr lang="fr-FR" altLang="fr-FR" sz="2200" u="sng" dirty="0" smtClean="0">
              <a:latin typeface="Times New Roman" pitchFamily="18" charset="0"/>
            </a:endParaRPr>
          </a:p>
          <a:p>
            <a:pPr eaLnBrk="1" hangingPunct="1">
              <a:lnSpc>
                <a:spcPct val="80000"/>
              </a:lnSpc>
            </a:pPr>
            <a:endParaRPr lang="fr-FR" altLang="fr-FR" sz="1800" u="sng" dirty="0" smtClean="0"/>
          </a:p>
        </p:txBody>
      </p:sp>
    </p:spTree>
  </p:cSld>
  <p:clrMapOvr>
    <a:masterClrMapping/>
  </p:clrMapOvr>
  <p:transition spd="med">
    <p:split orient="vert" dir="in"/>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Rappels</a:t>
            </a:r>
            <a:endParaRPr lang="fr-FR" dirty="0">
              <a:solidFill>
                <a:schemeClr val="bg1"/>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571472" y="1357297"/>
            <a:ext cx="8072494" cy="5157427"/>
          </a:xfrm>
          <a:prstGeom prst="rect">
            <a:avLst/>
          </a:prstGeom>
          <a:noFill/>
          <a:ln w="9525">
            <a:noFill/>
            <a:miter lim="800000"/>
            <a:headEnd/>
            <a:tailEnd/>
          </a:ln>
          <a:effectLst/>
        </p:spPr>
      </p:pic>
      <p:sp>
        <p:nvSpPr>
          <p:cNvPr id="6" name="Rectangle 5"/>
          <p:cNvSpPr/>
          <p:nvPr/>
        </p:nvSpPr>
        <p:spPr>
          <a:xfrm>
            <a:off x="1000100" y="6457890"/>
            <a:ext cx="1891865" cy="400110"/>
          </a:xfrm>
          <a:prstGeom prst="rect">
            <a:avLst/>
          </a:prstGeom>
        </p:spPr>
        <p:txBody>
          <a:bodyPr wrap="none">
            <a:spAutoFit/>
          </a:bodyPr>
          <a:lstStyle/>
          <a:p>
            <a:r>
              <a:rPr lang="fr-FR" altLang="fr-FR" b="1" u="sng" dirty="0" smtClean="0">
                <a:solidFill>
                  <a:schemeClr val="bg1"/>
                </a:solidFill>
                <a:latin typeface="Times New Roman" pitchFamily="18" charset="0"/>
              </a:rPr>
              <a:t>Gymnospermes</a:t>
            </a:r>
            <a:endParaRPr lang="fr-FR" dirty="0"/>
          </a:p>
        </p:txBody>
      </p:sp>
      <p:sp>
        <p:nvSpPr>
          <p:cNvPr id="7" name="Rectangle 6"/>
          <p:cNvSpPr/>
          <p:nvPr/>
        </p:nvSpPr>
        <p:spPr>
          <a:xfrm>
            <a:off x="5572132" y="6457890"/>
            <a:ext cx="1736373" cy="400110"/>
          </a:xfrm>
          <a:prstGeom prst="rect">
            <a:avLst/>
          </a:prstGeom>
        </p:spPr>
        <p:txBody>
          <a:bodyPr wrap="none">
            <a:spAutoFit/>
          </a:bodyPr>
          <a:lstStyle/>
          <a:p>
            <a:r>
              <a:rPr lang="fr-FR" altLang="fr-FR" b="1" u="sng" dirty="0" smtClean="0">
                <a:solidFill>
                  <a:schemeClr val="bg1"/>
                </a:solidFill>
                <a:latin typeface="Times New Roman" pitchFamily="18" charset="0"/>
              </a:rPr>
              <a:t>Angiospermes</a:t>
            </a:r>
            <a:endParaRPr lang="fr-FR" dirty="0"/>
          </a:p>
        </p:txBody>
      </p:sp>
    </p:spTree>
  </p:cSld>
  <p:clrMapOvr>
    <a:masterClrMapping/>
  </p:clrMapOvr>
  <p:transition spd="med">
    <p:split orient="vert" dir="in"/>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1625" y="428625"/>
            <a:ext cx="8534400" cy="428625"/>
          </a:xfrm>
        </p:spPr>
        <p:txBody>
          <a:bodyPr>
            <a:normAutofit fontScale="90000"/>
          </a:bodyPr>
          <a:lstStyle/>
          <a:p>
            <a:pPr eaLnBrk="1" hangingPunct="1"/>
            <a:r>
              <a:rPr lang="fr-FR" sz="3200" dirty="0" smtClean="0">
                <a:solidFill>
                  <a:schemeClr val="bg1"/>
                </a:solidFill>
              </a:rPr>
              <a:t>CONSTITUTION GENERALE DE LA FLEUR</a:t>
            </a:r>
          </a:p>
        </p:txBody>
      </p:sp>
      <p:sp>
        <p:nvSpPr>
          <p:cNvPr id="91139" name="Rectangle 3"/>
          <p:cNvSpPr>
            <a:spLocks noGrp="1" noChangeArrowheads="1"/>
          </p:cNvSpPr>
          <p:nvPr>
            <p:ph idx="1"/>
          </p:nvPr>
        </p:nvSpPr>
        <p:spPr>
          <a:xfrm>
            <a:off x="142875" y="928688"/>
            <a:ext cx="8858250" cy="5572125"/>
          </a:xfrm>
        </p:spPr>
        <p:txBody>
          <a:bodyPr/>
          <a:lstStyle/>
          <a:p>
            <a:pPr eaLnBrk="1" hangingPunct="1">
              <a:buNone/>
            </a:pPr>
            <a:r>
              <a:rPr lang="fr-FR" altLang="fr-FR" sz="2800" dirty="0" smtClean="0">
                <a:solidFill>
                  <a:schemeClr val="bg1"/>
                </a:solidFill>
              </a:rPr>
              <a:t>Les fleurs les plus complètes, insérées sur leur réceptacle qui est l’extrémité élargie du pédoncule floral, 4 verticilles de pièces</a:t>
            </a:r>
          </a:p>
          <a:p>
            <a:pPr lvl="2" eaLnBrk="1" hangingPunct="1"/>
            <a:r>
              <a:rPr lang="fr-FR" altLang="fr-FR" dirty="0" smtClean="0">
                <a:solidFill>
                  <a:schemeClr val="bg1"/>
                </a:solidFill>
              </a:rPr>
              <a:t>2 verticilles forment </a:t>
            </a:r>
            <a:r>
              <a:rPr lang="fr-FR" altLang="fr-FR" b="1" i="1" u="sng" dirty="0" smtClean="0">
                <a:solidFill>
                  <a:schemeClr val="bg1"/>
                </a:solidFill>
              </a:rPr>
              <a:t>le périanthe</a:t>
            </a:r>
            <a:r>
              <a:rPr lang="fr-FR" altLang="fr-FR" dirty="0" smtClean="0">
                <a:solidFill>
                  <a:schemeClr val="bg1"/>
                </a:solidFill>
              </a:rPr>
              <a:t>: le premier est le calice comprend des pièces chlorophylliennes , les sépales; et le second verticille appelé corolle se sont des pièces non chlorophylliennes diversement colorés, les pétales </a:t>
            </a:r>
          </a:p>
          <a:p>
            <a:pPr lvl="2" eaLnBrk="1" hangingPunct="1"/>
            <a:r>
              <a:rPr lang="fr-FR" altLang="fr-FR" b="1" i="1" u="sng" dirty="0" smtClean="0">
                <a:solidFill>
                  <a:schemeClr val="bg1"/>
                </a:solidFill>
              </a:rPr>
              <a:t>L’androcée:</a:t>
            </a:r>
            <a:r>
              <a:rPr lang="fr-FR" altLang="fr-FR" dirty="0" smtClean="0">
                <a:solidFill>
                  <a:schemeClr val="bg1"/>
                </a:solidFill>
              </a:rPr>
              <a:t> ensemble d’organes mâle qui sont les étamines. chaque étamine est constitué par un filet que surmonte un massif élargie l’anthère qui renferme les grains de pollen</a:t>
            </a:r>
          </a:p>
          <a:p>
            <a:pPr lvl="2" eaLnBrk="1" hangingPunct="1"/>
            <a:r>
              <a:rPr lang="fr-FR" altLang="fr-FR" b="1" i="1" u="sng" dirty="0" smtClean="0">
                <a:solidFill>
                  <a:schemeClr val="bg1"/>
                </a:solidFill>
              </a:rPr>
              <a:t>Les carpelles</a:t>
            </a:r>
            <a:r>
              <a:rPr lang="fr-FR" altLang="fr-FR" dirty="0" smtClean="0">
                <a:solidFill>
                  <a:schemeClr val="bg1"/>
                </a:solidFill>
              </a:rPr>
              <a:t>:  qui forment l’ensemble du pistil ou gynécée , chaque carpelle comprend une cavité close , l’ovaire surmontée d’une partie amincie le style terminée par un stigmate.</a:t>
            </a:r>
          </a:p>
        </p:txBody>
      </p:sp>
    </p:spTree>
  </p:cSld>
  <p:clrMapOvr>
    <a:masterClrMapping/>
  </p:clrMapOvr>
  <p:transition spd="med">
    <p:split orient="vert" dir="in"/>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smtClean="0">
                <a:solidFill>
                  <a:schemeClr val="bg1"/>
                </a:solidFill>
              </a:rPr>
              <a:t>Structure d’une Fleur</a:t>
            </a:r>
            <a:endParaRPr lang="fr-FR" dirty="0"/>
          </a:p>
        </p:txBody>
      </p:sp>
      <p:pic>
        <p:nvPicPr>
          <p:cNvPr id="4" name="Espace réservé du contenu 3" descr="http://www.proftnj.com/fleursch.gif"/>
          <p:cNvPicPr>
            <a:picLocks noGrp="1"/>
          </p:cNvPicPr>
          <p:nvPr>
            <p:ph idx="1"/>
          </p:nvPr>
        </p:nvPicPr>
        <p:blipFill>
          <a:blip r:embed="rId2"/>
          <a:srcRect/>
          <a:stretch>
            <a:fillRect/>
          </a:stretch>
        </p:blipFill>
        <p:spPr bwMode="auto">
          <a:xfrm>
            <a:off x="928662" y="1357298"/>
            <a:ext cx="7143800" cy="5000660"/>
          </a:xfrm>
          <a:prstGeom prst="rect">
            <a:avLst/>
          </a:prstGeom>
          <a:noFill/>
          <a:ln w="9525">
            <a:noFill/>
            <a:miter lim="800000"/>
            <a:headEnd/>
            <a:tailEnd/>
          </a:ln>
        </p:spPr>
      </p:pic>
    </p:spTree>
  </p:cSld>
  <p:clrMapOvr>
    <a:masterClrMapping/>
  </p:clrMapOvr>
  <p:transition spd="med">
    <p:split orient="vert" dir="in"/>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74638"/>
            <a:ext cx="8229600" cy="582612"/>
          </a:xfrm>
        </p:spPr>
        <p:txBody>
          <a:bodyPr>
            <a:normAutofit fontScale="90000"/>
          </a:bodyPr>
          <a:lstStyle/>
          <a:p>
            <a:pPr eaLnBrk="1" hangingPunct="1"/>
            <a:r>
              <a:rPr lang="fr-FR" altLang="fr-FR" sz="3200" dirty="0" smtClean="0">
                <a:solidFill>
                  <a:schemeClr val="bg1"/>
                </a:solidFill>
              </a:rPr>
              <a:t>CONSTITUTION GENERALE DE LA FLEUR</a:t>
            </a:r>
          </a:p>
        </p:txBody>
      </p:sp>
      <p:sp>
        <p:nvSpPr>
          <p:cNvPr id="93187" name="Rectangle 3"/>
          <p:cNvSpPr>
            <a:spLocks noGrp="1" noChangeArrowheads="1"/>
          </p:cNvSpPr>
          <p:nvPr>
            <p:ph idx="1"/>
          </p:nvPr>
        </p:nvSpPr>
        <p:spPr>
          <a:xfrm>
            <a:off x="214313" y="928688"/>
            <a:ext cx="8715375" cy="5786437"/>
          </a:xfrm>
        </p:spPr>
        <p:txBody>
          <a:bodyPr>
            <a:normAutofit lnSpcReduction="10000"/>
          </a:bodyPr>
          <a:lstStyle/>
          <a:p>
            <a:pPr eaLnBrk="1" hangingPunct="1">
              <a:lnSpc>
                <a:spcPct val="90000"/>
              </a:lnSpc>
              <a:buFont typeface="Wingdings" pitchFamily="2" charset="2"/>
              <a:buNone/>
            </a:pPr>
            <a:r>
              <a:rPr lang="fr-FR" altLang="fr-FR" sz="2400" dirty="0" smtClean="0">
                <a:solidFill>
                  <a:schemeClr val="bg1"/>
                </a:solidFill>
              </a:rPr>
              <a:t>Les variations au niveau des constituants de la fleur</a:t>
            </a:r>
          </a:p>
          <a:p>
            <a:pPr eaLnBrk="1" hangingPunct="1">
              <a:lnSpc>
                <a:spcPct val="90000"/>
              </a:lnSpc>
              <a:buFont typeface="Wingdings" pitchFamily="2" charset="2"/>
              <a:buNone/>
            </a:pPr>
            <a:r>
              <a:rPr lang="fr-FR" altLang="fr-FR" sz="2400" dirty="0" smtClean="0">
                <a:solidFill>
                  <a:schemeClr val="bg1"/>
                </a:solidFill>
              </a:rPr>
              <a:t>	</a:t>
            </a:r>
            <a:r>
              <a:rPr lang="fr-FR" altLang="fr-FR" sz="2400" u="sng" dirty="0" smtClean="0">
                <a:solidFill>
                  <a:schemeClr val="bg1"/>
                </a:solidFill>
                <a:latin typeface="Times New Roman" pitchFamily="18" charset="0"/>
              </a:rPr>
              <a:t>Tépales</a:t>
            </a:r>
            <a:r>
              <a:rPr lang="fr-FR" altLang="fr-FR" sz="2400" dirty="0" smtClean="0">
                <a:solidFill>
                  <a:schemeClr val="bg1"/>
                </a:solidFill>
                <a:latin typeface="Times New Roman" pitchFamily="18" charset="0"/>
              </a:rPr>
              <a:t>: quand les pétales et les sépales sont de forment et de coloration identiques </a:t>
            </a:r>
          </a:p>
          <a:p>
            <a:pPr eaLnBrk="1" hangingPunct="1">
              <a:lnSpc>
                <a:spcPct val="90000"/>
              </a:lnSpc>
              <a:buFont typeface="Wingdings" pitchFamily="2" charset="2"/>
              <a:buNone/>
            </a:pPr>
            <a:r>
              <a:rPr lang="fr-FR" altLang="fr-FR" sz="2400" dirty="0" smtClean="0">
                <a:solidFill>
                  <a:schemeClr val="bg1"/>
                </a:solidFill>
                <a:latin typeface="Times New Roman" pitchFamily="18" charset="0"/>
              </a:rPr>
              <a:t>	</a:t>
            </a:r>
            <a:r>
              <a:rPr lang="fr-FR" altLang="fr-FR" sz="2400" u="sng" dirty="0" smtClean="0">
                <a:solidFill>
                  <a:schemeClr val="bg1"/>
                </a:solidFill>
                <a:latin typeface="Times New Roman" pitchFamily="18" charset="0"/>
              </a:rPr>
              <a:t>Actinomorphe:</a:t>
            </a:r>
            <a:r>
              <a:rPr lang="fr-FR" altLang="fr-FR" sz="2400" dirty="0" smtClean="0">
                <a:solidFill>
                  <a:schemeClr val="bg1"/>
                </a:solidFill>
                <a:latin typeface="Times New Roman" pitchFamily="18" charset="0"/>
              </a:rPr>
              <a:t> quand la fleur présente une symétrie radiale </a:t>
            </a:r>
          </a:p>
          <a:p>
            <a:pPr eaLnBrk="1" hangingPunct="1">
              <a:lnSpc>
                <a:spcPct val="90000"/>
              </a:lnSpc>
              <a:buFont typeface="Wingdings" pitchFamily="2" charset="2"/>
              <a:buNone/>
            </a:pPr>
            <a:r>
              <a:rPr lang="fr-FR" altLang="fr-FR" sz="2400" dirty="0" smtClean="0">
                <a:solidFill>
                  <a:schemeClr val="bg1"/>
                </a:solidFill>
                <a:latin typeface="Times New Roman" pitchFamily="18" charset="0"/>
              </a:rPr>
              <a:t>	</a:t>
            </a:r>
            <a:r>
              <a:rPr lang="fr-FR" altLang="fr-FR" sz="2400" u="sng" dirty="0" smtClean="0">
                <a:solidFill>
                  <a:schemeClr val="bg1"/>
                </a:solidFill>
                <a:latin typeface="Times New Roman" pitchFamily="18" charset="0"/>
              </a:rPr>
              <a:t>Asymétrique</a:t>
            </a:r>
            <a:r>
              <a:rPr lang="fr-FR" altLang="fr-FR" sz="2400" dirty="0" smtClean="0">
                <a:solidFill>
                  <a:schemeClr val="bg1"/>
                </a:solidFill>
                <a:latin typeface="Times New Roman" pitchFamily="18" charset="0"/>
              </a:rPr>
              <a:t> : quand la fleur est dépourvue  de tout plan de symétrie</a:t>
            </a:r>
          </a:p>
          <a:p>
            <a:pPr eaLnBrk="1" hangingPunct="1">
              <a:lnSpc>
                <a:spcPct val="90000"/>
              </a:lnSpc>
              <a:buFont typeface="Wingdings" pitchFamily="2" charset="2"/>
              <a:buNone/>
            </a:pPr>
            <a:r>
              <a:rPr lang="fr-FR" altLang="fr-FR" sz="2400" dirty="0" smtClean="0">
                <a:solidFill>
                  <a:schemeClr val="bg1"/>
                </a:solidFill>
                <a:latin typeface="Times New Roman" pitchFamily="18" charset="0"/>
              </a:rPr>
              <a:t>	</a:t>
            </a:r>
            <a:r>
              <a:rPr lang="fr-FR" altLang="fr-FR" sz="2400" u="sng" dirty="0" smtClean="0">
                <a:solidFill>
                  <a:schemeClr val="bg1"/>
                </a:solidFill>
                <a:latin typeface="Times New Roman" pitchFamily="18" charset="0"/>
              </a:rPr>
              <a:t>Zygomorphe:</a:t>
            </a:r>
            <a:r>
              <a:rPr lang="fr-FR" altLang="fr-FR" sz="2400" dirty="0" smtClean="0">
                <a:solidFill>
                  <a:schemeClr val="bg1"/>
                </a:solidFill>
                <a:latin typeface="Times New Roman" pitchFamily="18" charset="0"/>
              </a:rPr>
              <a:t> la fleur est irrégulière avec un plan de symétrie </a:t>
            </a:r>
            <a:r>
              <a:rPr lang="fr-FR" altLang="fr-FR" sz="2400" dirty="0" err="1" smtClean="0">
                <a:solidFill>
                  <a:schemeClr val="bg1"/>
                </a:solidFill>
                <a:latin typeface="Times New Roman" pitchFamily="18" charset="0"/>
              </a:rPr>
              <a:t>bilaterale</a:t>
            </a:r>
            <a:endParaRPr lang="fr-FR" altLang="fr-FR" sz="2400" dirty="0" smtClean="0">
              <a:solidFill>
                <a:schemeClr val="bg1"/>
              </a:solidFill>
              <a:latin typeface="Times New Roman" pitchFamily="18" charset="0"/>
            </a:endParaRPr>
          </a:p>
          <a:p>
            <a:pPr eaLnBrk="1" hangingPunct="1">
              <a:lnSpc>
                <a:spcPct val="90000"/>
              </a:lnSpc>
              <a:buFont typeface="Wingdings" pitchFamily="2" charset="2"/>
              <a:buNone/>
            </a:pPr>
            <a:r>
              <a:rPr lang="fr-FR" altLang="fr-FR" sz="2400" dirty="0" smtClean="0">
                <a:solidFill>
                  <a:schemeClr val="bg1"/>
                </a:solidFill>
                <a:latin typeface="Times New Roman" pitchFamily="18" charset="0"/>
              </a:rPr>
              <a:t>	</a:t>
            </a:r>
            <a:r>
              <a:rPr lang="fr-FR" altLang="fr-FR" sz="2400" u="sng" dirty="0" smtClean="0">
                <a:solidFill>
                  <a:schemeClr val="bg1"/>
                </a:solidFill>
                <a:latin typeface="Times New Roman" pitchFamily="18" charset="0"/>
              </a:rPr>
              <a:t>hermaphrodite</a:t>
            </a:r>
            <a:r>
              <a:rPr lang="fr-FR" altLang="fr-FR" sz="2400" dirty="0" smtClean="0">
                <a:solidFill>
                  <a:schemeClr val="bg1"/>
                </a:solidFill>
                <a:latin typeface="Times New Roman" pitchFamily="18" charset="0"/>
              </a:rPr>
              <a:t>: la fleur possède à la fois l’androcée et le gynécée</a:t>
            </a:r>
          </a:p>
          <a:p>
            <a:pPr eaLnBrk="1" hangingPunct="1">
              <a:lnSpc>
                <a:spcPct val="90000"/>
              </a:lnSpc>
              <a:buFont typeface="Wingdings" pitchFamily="2" charset="2"/>
              <a:buNone/>
            </a:pPr>
            <a:r>
              <a:rPr lang="fr-FR" altLang="fr-FR" sz="2400" dirty="0" smtClean="0">
                <a:solidFill>
                  <a:schemeClr val="bg1"/>
                </a:solidFill>
                <a:latin typeface="Times New Roman" pitchFamily="18" charset="0"/>
              </a:rPr>
              <a:t>	</a:t>
            </a:r>
            <a:r>
              <a:rPr lang="fr-FR" altLang="fr-FR" sz="2400" u="sng" dirty="0" smtClean="0">
                <a:solidFill>
                  <a:schemeClr val="bg1"/>
                </a:solidFill>
                <a:latin typeface="Times New Roman" pitchFamily="18" charset="0"/>
              </a:rPr>
              <a:t>unisexuée</a:t>
            </a:r>
            <a:r>
              <a:rPr lang="fr-FR" altLang="fr-FR" sz="2400" dirty="0" smtClean="0">
                <a:solidFill>
                  <a:schemeClr val="bg1"/>
                </a:solidFill>
                <a:latin typeface="Times New Roman" pitchFamily="18" charset="0"/>
              </a:rPr>
              <a:t>: elle possède soit l’androcée donc fleur staminée ou mâle , soit le gynécée  fleur à </a:t>
            </a:r>
            <a:r>
              <a:rPr lang="fr-FR" altLang="fr-FR" sz="2400" dirty="0" err="1" smtClean="0">
                <a:solidFill>
                  <a:schemeClr val="bg1"/>
                </a:solidFill>
                <a:latin typeface="Times New Roman" pitchFamily="18" charset="0"/>
              </a:rPr>
              <a:t>pistile</a:t>
            </a:r>
            <a:r>
              <a:rPr lang="fr-FR" altLang="fr-FR" sz="2400" dirty="0" smtClean="0">
                <a:solidFill>
                  <a:schemeClr val="bg1"/>
                </a:solidFill>
                <a:latin typeface="Times New Roman" pitchFamily="18" charset="0"/>
              </a:rPr>
              <a:t> ou femelle .</a:t>
            </a:r>
          </a:p>
          <a:p>
            <a:pPr eaLnBrk="1" hangingPunct="1">
              <a:lnSpc>
                <a:spcPct val="90000"/>
              </a:lnSpc>
              <a:buFont typeface="Wingdings" pitchFamily="2" charset="2"/>
              <a:buNone/>
            </a:pPr>
            <a:r>
              <a:rPr lang="fr-FR" altLang="fr-FR" sz="2400" dirty="0" smtClean="0">
                <a:solidFill>
                  <a:schemeClr val="bg1"/>
                </a:solidFill>
                <a:latin typeface="Times New Roman" pitchFamily="18" charset="0"/>
              </a:rPr>
              <a:t>	</a:t>
            </a:r>
            <a:r>
              <a:rPr lang="fr-FR" altLang="fr-FR" sz="2400" u="sng" dirty="0" smtClean="0">
                <a:solidFill>
                  <a:schemeClr val="bg1"/>
                </a:solidFill>
                <a:latin typeface="Times New Roman" pitchFamily="18" charset="0"/>
              </a:rPr>
              <a:t>une plante dioïque</a:t>
            </a:r>
            <a:r>
              <a:rPr lang="fr-FR" altLang="fr-FR" sz="2400" dirty="0" smtClean="0">
                <a:solidFill>
                  <a:schemeClr val="bg1"/>
                </a:solidFill>
                <a:latin typeface="Times New Roman" pitchFamily="18" charset="0"/>
              </a:rPr>
              <a:t>: si chaque individu ne porte que les fleurs mâles ou femelles </a:t>
            </a:r>
          </a:p>
          <a:p>
            <a:pPr eaLnBrk="1" hangingPunct="1">
              <a:lnSpc>
                <a:spcPct val="90000"/>
              </a:lnSpc>
              <a:buFont typeface="Wingdings" pitchFamily="2" charset="2"/>
              <a:buNone/>
            </a:pPr>
            <a:r>
              <a:rPr lang="fr-FR" altLang="fr-FR" sz="2400" dirty="0" smtClean="0">
                <a:solidFill>
                  <a:schemeClr val="bg1"/>
                </a:solidFill>
                <a:latin typeface="Times New Roman" pitchFamily="18" charset="0"/>
              </a:rPr>
              <a:t>	</a:t>
            </a:r>
            <a:r>
              <a:rPr lang="fr-FR" altLang="fr-FR" sz="2400" u="sng" dirty="0" smtClean="0">
                <a:solidFill>
                  <a:schemeClr val="bg1"/>
                </a:solidFill>
                <a:latin typeface="Times New Roman" pitchFamily="18" charset="0"/>
              </a:rPr>
              <a:t>une plante monoïque</a:t>
            </a:r>
            <a:r>
              <a:rPr lang="fr-FR" altLang="fr-FR" sz="2400" dirty="0" smtClean="0">
                <a:solidFill>
                  <a:schemeClr val="bg1"/>
                </a:solidFill>
                <a:latin typeface="Times New Roman" pitchFamily="18" charset="0"/>
              </a:rPr>
              <a:t>: quand elle ne produit que des fleurs unisexuées mais chaque individu porte à la fois des fleurs mâles et femelles  </a:t>
            </a:r>
          </a:p>
        </p:txBody>
      </p:sp>
    </p:spTree>
  </p:cSld>
  <p:clrMapOvr>
    <a:masterClrMapping/>
  </p:clrMapOvr>
  <p:transition spd="med">
    <p:split orient="vert" dir="in"/>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re 1"/>
          <p:cNvSpPr>
            <a:spLocks noGrp="1"/>
          </p:cNvSpPr>
          <p:nvPr>
            <p:ph type="title"/>
          </p:nvPr>
        </p:nvSpPr>
        <p:spPr/>
        <p:txBody>
          <a:bodyPr/>
          <a:lstStyle/>
          <a:p>
            <a:pPr eaLnBrk="1" hangingPunct="1"/>
            <a:r>
              <a:rPr lang="fr-FR" dirty="0" smtClean="0">
                <a:solidFill>
                  <a:schemeClr val="bg1"/>
                </a:solidFill>
                <a:latin typeface="Comic Sans MS" pitchFamily="66" charset="0"/>
              </a:rPr>
              <a:t>Proverbe du Jour: 19/04/2020</a:t>
            </a:r>
          </a:p>
        </p:txBody>
      </p:sp>
      <p:sp>
        <p:nvSpPr>
          <p:cNvPr id="96259" name="Espace réservé du contenu 2"/>
          <p:cNvSpPr>
            <a:spLocks noGrp="1"/>
          </p:cNvSpPr>
          <p:nvPr>
            <p:ph idx="1"/>
          </p:nvPr>
        </p:nvSpPr>
        <p:spPr>
          <a:xfrm>
            <a:off x="357188" y="1500188"/>
            <a:ext cx="8372475" cy="4786312"/>
          </a:xfrm>
        </p:spPr>
        <p:txBody>
          <a:bodyPr/>
          <a:lstStyle/>
          <a:p>
            <a:pPr algn="just" eaLnBrk="1" hangingPunct="1">
              <a:buFont typeface="Wingdings 2" pitchFamily="18" charset="2"/>
              <a:buNone/>
            </a:pPr>
            <a:r>
              <a:rPr lang="fr-FR" sz="6000" dirty="0" smtClean="0">
                <a:solidFill>
                  <a:schemeClr val="bg1"/>
                </a:solidFill>
                <a:latin typeface="Comic Sans MS" pitchFamily="66" charset="0"/>
              </a:rPr>
              <a:t>"Ce qui est passé a fui ; ce que tu espères est absent ; mais le présent est à toi."</a:t>
            </a:r>
          </a:p>
          <a:p>
            <a:pPr eaLnBrk="1" hangingPunct="1"/>
            <a:endParaRPr lang="fr-FR" dirty="0" smtClean="0"/>
          </a:p>
        </p:txBody>
      </p:sp>
    </p:spTree>
  </p:cSld>
  <p:clrMapOvr>
    <a:masterClrMapping/>
  </p:clrMapOvr>
  <p:transition spd="med">
    <p:split orient="vert" dir="in"/>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74638"/>
            <a:ext cx="8229600" cy="511175"/>
          </a:xfrm>
        </p:spPr>
        <p:txBody>
          <a:bodyPr>
            <a:normAutofit fontScale="90000"/>
          </a:bodyPr>
          <a:lstStyle/>
          <a:p>
            <a:pPr eaLnBrk="1" hangingPunct="1"/>
            <a:r>
              <a:rPr lang="fr-FR" altLang="fr-FR" dirty="0" smtClean="0">
                <a:solidFill>
                  <a:schemeClr val="bg1"/>
                </a:solidFill>
              </a:rPr>
              <a:t>ETAMINES ET POLLEN</a:t>
            </a:r>
          </a:p>
        </p:txBody>
      </p:sp>
      <p:sp>
        <p:nvSpPr>
          <p:cNvPr id="94211" name="Rectangle 3"/>
          <p:cNvSpPr>
            <a:spLocks noGrp="1" noChangeArrowheads="1"/>
          </p:cNvSpPr>
          <p:nvPr>
            <p:ph idx="1"/>
          </p:nvPr>
        </p:nvSpPr>
        <p:spPr>
          <a:xfrm>
            <a:off x="457200" y="928688"/>
            <a:ext cx="8401050" cy="5643562"/>
          </a:xfrm>
        </p:spPr>
        <p:txBody>
          <a:bodyPr/>
          <a:lstStyle/>
          <a:p>
            <a:pPr eaLnBrk="1" hangingPunct="1">
              <a:lnSpc>
                <a:spcPct val="90000"/>
              </a:lnSpc>
              <a:buNone/>
            </a:pPr>
            <a:r>
              <a:rPr lang="fr-FR" altLang="fr-FR" sz="2400" dirty="0" smtClean="0">
                <a:solidFill>
                  <a:schemeClr val="bg1"/>
                </a:solidFill>
                <a:latin typeface="Times New Roman" pitchFamily="18" charset="0"/>
              </a:rPr>
              <a:t>L’ étamine est formée d’un filet surmonté d’une masse allongée l’anthère, divisée en deux loges qui se déchirent à maturité pour laisser échapper le pollen constitué de grains très fins(1/100 de mm de diamètre) masse protoplasmique à 2 noyaux entourés d’une membrane cellulosique percée de pores en certains points.</a:t>
            </a:r>
          </a:p>
          <a:p>
            <a:pPr eaLnBrk="1" hangingPunct="1">
              <a:lnSpc>
                <a:spcPct val="90000"/>
              </a:lnSpc>
              <a:buNone/>
            </a:pPr>
            <a:r>
              <a:rPr lang="fr-FR" altLang="fr-FR" sz="2400" dirty="0" smtClean="0">
                <a:solidFill>
                  <a:schemeClr val="bg1"/>
                </a:solidFill>
                <a:latin typeface="Times New Roman" pitchFamily="18" charset="0"/>
              </a:rPr>
              <a:t>Dans le connectif on reconnaît un faisceau libero ligneux noyé dans un tissu parenchymateux . De chaque côté se trouve les sacs polliniques, qui sont limités à l’extérieur par une assise mécanique et un épiderme simple recouvre l’anthère </a:t>
            </a:r>
          </a:p>
          <a:p>
            <a:pPr eaLnBrk="1" hangingPunct="1">
              <a:lnSpc>
                <a:spcPct val="90000"/>
              </a:lnSpc>
              <a:buNone/>
            </a:pPr>
            <a:r>
              <a:rPr lang="fr-FR" altLang="fr-FR" sz="2400" dirty="0" smtClean="0">
                <a:solidFill>
                  <a:schemeClr val="bg1"/>
                </a:solidFill>
                <a:latin typeface="Times New Roman" pitchFamily="18" charset="0"/>
              </a:rPr>
              <a:t>Dans les sacs polliniques sont des grains de pollens.</a:t>
            </a:r>
          </a:p>
          <a:p>
            <a:pPr eaLnBrk="1" hangingPunct="1">
              <a:lnSpc>
                <a:spcPct val="90000"/>
              </a:lnSpc>
              <a:buNone/>
            </a:pPr>
            <a:r>
              <a:rPr lang="fr-FR" altLang="fr-FR" sz="2400" dirty="0" smtClean="0">
                <a:solidFill>
                  <a:schemeClr val="bg1"/>
                </a:solidFill>
                <a:latin typeface="Times New Roman" pitchFamily="18" charset="0"/>
              </a:rPr>
              <a:t>À la périphérie une ou plusieurs assises de cellules à protoplasme riche en matières nutritives les cellules nourricières au centre un amas de grandes cellules </a:t>
            </a:r>
            <a:r>
              <a:rPr lang="fr-FR" altLang="fr-FR" sz="2400" dirty="0" err="1" smtClean="0">
                <a:solidFill>
                  <a:schemeClr val="bg1"/>
                </a:solidFill>
                <a:latin typeface="Times New Roman" pitchFamily="18" charset="0"/>
              </a:rPr>
              <a:t>polyedriques</a:t>
            </a:r>
            <a:r>
              <a:rPr lang="fr-FR" altLang="fr-FR" sz="2400" dirty="0" smtClean="0">
                <a:solidFill>
                  <a:schemeClr val="bg1"/>
                </a:solidFill>
                <a:latin typeface="Times New Roman" pitchFamily="18" charset="0"/>
              </a:rPr>
              <a:t> les cellules mères des grains de pollens</a:t>
            </a:r>
          </a:p>
          <a:p>
            <a:pPr eaLnBrk="1" hangingPunct="1">
              <a:lnSpc>
                <a:spcPct val="90000"/>
              </a:lnSpc>
              <a:buFont typeface="Wingdings" pitchFamily="2" charset="2"/>
              <a:buNone/>
            </a:pPr>
            <a:endParaRPr lang="fr-FR" altLang="fr-FR" sz="2000" dirty="0" smtClean="0">
              <a:latin typeface="Times New Roman" pitchFamily="18" charset="0"/>
            </a:endParaRPr>
          </a:p>
        </p:txBody>
      </p:sp>
    </p:spTree>
  </p:cSld>
  <p:clrMapOvr>
    <a:masterClrMapping/>
  </p:clrMapOvr>
  <p:transition spd="med">
    <p:split orient="vert" dir="in"/>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title"/>
          </p:nvPr>
        </p:nvSpPr>
        <p:spPr>
          <a:xfrm>
            <a:off x="457200" y="188913"/>
            <a:ext cx="8229600" cy="792162"/>
          </a:xfrm>
        </p:spPr>
        <p:txBody>
          <a:bodyPr/>
          <a:lstStyle/>
          <a:p>
            <a:pPr eaLnBrk="1" hangingPunct="1"/>
            <a:r>
              <a:rPr lang="fr-FR" altLang="fr-FR" dirty="0" smtClean="0">
                <a:solidFill>
                  <a:schemeClr val="bg1"/>
                </a:solidFill>
              </a:rPr>
              <a:t>UN GRAIN DE POLLEN</a:t>
            </a:r>
          </a:p>
        </p:txBody>
      </p:sp>
      <p:pic>
        <p:nvPicPr>
          <p:cNvPr id="4099" name="Picture 3"/>
          <p:cNvPicPr>
            <a:picLocks noChangeAspect="1" noChangeArrowheads="1"/>
          </p:cNvPicPr>
          <p:nvPr/>
        </p:nvPicPr>
        <p:blipFill>
          <a:blip r:embed="rId3"/>
          <a:srcRect/>
          <a:stretch>
            <a:fillRect/>
          </a:stretch>
        </p:blipFill>
        <p:spPr bwMode="auto">
          <a:xfrm>
            <a:off x="43961" y="928670"/>
            <a:ext cx="8942878" cy="5643603"/>
          </a:xfrm>
          <a:prstGeom prst="rect">
            <a:avLst/>
          </a:prstGeom>
          <a:noFill/>
          <a:ln w="9525">
            <a:noFill/>
            <a:miter lim="800000"/>
            <a:headEnd/>
            <a:tailEnd/>
          </a:ln>
          <a:effectLst/>
        </p:spPr>
      </p:pic>
    </p:spTree>
  </p:cSld>
  <p:clrMapOvr>
    <a:masterClrMapping/>
  </p:clrMapOvr>
  <p:transition spd="med">
    <p:split orient="vert" dir="in"/>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68313" y="188913"/>
            <a:ext cx="8229600" cy="1060450"/>
          </a:xfrm>
        </p:spPr>
        <p:txBody>
          <a:bodyPr>
            <a:normAutofit fontScale="90000"/>
          </a:bodyPr>
          <a:lstStyle/>
          <a:p>
            <a:pPr eaLnBrk="1" hangingPunct="1"/>
            <a:r>
              <a:rPr lang="fr-FR" altLang="fr-FR" sz="3600" dirty="0" smtClean="0">
                <a:solidFill>
                  <a:schemeClr val="bg1"/>
                </a:solidFill>
              </a:rPr>
              <a:t>FORMATION DU GRAIN DE POLLEN</a:t>
            </a:r>
          </a:p>
        </p:txBody>
      </p:sp>
      <p:sp>
        <p:nvSpPr>
          <p:cNvPr id="97283" name="Rectangle 3"/>
          <p:cNvSpPr>
            <a:spLocks noGrp="1" noChangeArrowheads="1"/>
          </p:cNvSpPr>
          <p:nvPr>
            <p:ph idx="1"/>
          </p:nvPr>
        </p:nvSpPr>
        <p:spPr>
          <a:xfrm>
            <a:off x="457200" y="1052513"/>
            <a:ext cx="8229600" cy="5043487"/>
          </a:xfrm>
        </p:spPr>
        <p:txBody>
          <a:bodyPr>
            <a:normAutofit fontScale="92500"/>
          </a:bodyPr>
          <a:lstStyle/>
          <a:p>
            <a:pPr algn="just" eaLnBrk="1" hangingPunct="1">
              <a:buNone/>
            </a:pPr>
            <a:r>
              <a:rPr lang="fr-FR" altLang="fr-FR" sz="2400" dirty="0" smtClean="0">
                <a:solidFill>
                  <a:schemeClr val="bg1"/>
                </a:solidFill>
                <a:latin typeface="Times New Roman" pitchFamily="18" charset="0"/>
              </a:rPr>
              <a:t>Les grains de pollens se forment dans les étamines . À l’origine se trouvent des microspores diploïdes entourées de </a:t>
            </a:r>
            <a:r>
              <a:rPr lang="fr-FR" altLang="fr-FR" sz="2400" u="sng" dirty="0" smtClean="0">
                <a:solidFill>
                  <a:schemeClr val="bg1"/>
                </a:solidFill>
                <a:latin typeface="Times New Roman" pitchFamily="18" charset="0"/>
              </a:rPr>
              <a:t>cellules nourricières</a:t>
            </a:r>
            <a:r>
              <a:rPr lang="fr-FR" altLang="fr-FR" sz="2400" dirty="0" smtClean="0">
                <a:solidFill>
                  <a:schemeClr val="bg1"/>
                </a:solidFill>
                <a:latin typeface="Times New Roman" pitchFamily="18" charset="0"/>
              </a:rPr>
              <a:t> . Par la méiose ces microspores évoluent en </a:t>
            </a:r>
            <a:r>
              <a:rPr lang="fr-FR" altLang="fr-FR" sz="2400" dirty="0" err="1" smtClean="0">
                <a:solidFill>
                  <a:schemeClr val="bg1"/>
                </a:solidFill>
                <a:latin typeface="Times New Roman" pitchFamily="18" charset="0"/>
              </a:rPr>
              <a:t>tetraspores</a:t>
            </a:r>
            <a:r>
              <a:rPr lang="fr-FR" altLang="fr-FR" sz="2400" dirty="0" smtClean="0">
                <a:solidFill>
                  <a:schemeClr val="bg1"/>
                </a:solidFill>
                <a:latin typeface="Times New Roman" pitchFamily="18" charset="0"/>
              </a:rPr>
              <a:t> haploïdes qui vont continuer à se diviser, au moins une fois par   une simple mitose avant de s’entourer d’une enveloppe rigide épaisse constitué de deux couches contenant de la cellulose: </a:t>
            </a:r>
            <a:r>
              <a:rPr lang="fr-FR" altLang="fr-FR" sz="2400" u="sng" dirty="0" smtClean="0">
                <a:solidFill>
                  <a:schemeClr val="bg1"/>
                </a:solidFill>
                <a:latin typeface="Times New Roman" pitchFamily="18" charset="0"/>
              </a:rPr>
              <a:t>l’</a:t>
            </a:r>
            <a:r>
              <a:rPr lang="fr-FR" altLang="fr-FR" sz="2400" u="sng" dirty="0" err="1" smtClean="0">
                <a:solidFill>
                  <a:schemeClr val="bg1"/>
                </a:solidFill>
                <a:latin typeface="Times New Roman" pitchFamily="18" charset="0"/>
              </a:rPr>
              <a:t>exine</a:t>
            </a:r>
            <a:r>
              <a:rPr lang="fr-FR" altLang="fr-FR" sz="2400" u="sng" dirty="0" smtClean="0">
                <a:solidFill>
                  <a:schemeClr val="bg1"/>
                </a:solidFill>
                <a:latin typeface="Times New Roman" pitchFamily="18" charset="0"/>
              </a:rPr>
              <a:t> </a:t>
            </a:r>
            <a:r>
              <a:rPr lang="fr-FR" altLang="fr-FR" sz="2400" dirty="0" smtClean="0">
                <a:solidFill>
                  <a:schemeClr val="bg1"/>
                </a:solidFill>
                <a:latin typeface="Times New Roman" pitchFamily="18" charset="0"/>
              </a:rPr>
              <a:t>(externe et fortement  ornementée) et l’</a:t>
            </a:r>
            <a:r>
              <a:rPr lang="fr-FR" altLang="fr-FR" sz="2400" dirty="0" err="1" smtClean="0">
                <a:solidFill>
                  <a:schemeClr val="bg1"/>
                </a:solidFill>
                <a:latin typeface="Times New Roman" pitchFamily="18" charset="0"/>
              </a:rPr>
              <a:t>intine</a:t>
            </a:r>
            <a:r>
              <a:rPr lang="fr-FR" altLang="fr-FR" sz="2400" dirty="0" smtClean="0">
                <a:solidFill>
                  <a:schemeClr val="bg1"/>
                </a:solidFill>
                <a:latin typeface="Times New Roman" pitchFamily="18" charset="0"/>
              </a:rPr>
              <a:t> (interne) ce grain de pollen est un gamétophyte mâle, très réduite constitué de deux cellules souvent non cloisonnées: une cellule végétative et une cellule générative ou spermatogenèse </a:t>
            </a:r>
          </a:p>
          <a:p>
            <a:pPr algn="just" eaLnBrk="1" hangingPunct="1">
              <a:buNone/>
            </a:pPr>
            <a:r>
              <a:rPr lang="fr-FR" altLang="fr-FR" sz="2400" dirty="0" smtClean="0">
                <a:solidFill>
                  <a:schemeClr val="bg1"/>
                </a:solidFill>
                <a:latin typeface="Times New Roman" pitchFamily="18" charset="0"/>
              </a:rPr>
              <a:t>Au moment de l’anthèse court laps de temps où les fleurs sont fonctionnelles pour les organes reproducteurs mâles et femelles, les grains de pollens seront libérés dans l’atmosphère par déchirure des sacs polliniques.</a:t>
            </a:r>
          </a:p>
        </p:txBody>
      </p:sp>
    </p:spTree>
  </p:cSld>
  <p:clrMapOvr>
    <a:masterClrMapping/>
  </p:clrMapOvr>
  <p:transition spd="med">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457200" y="274638"/>
            <a:ext cx="8229600" cy="868346"/>
          </a:xfrm>
        </p:spPr>
        <p:txBody>
          <a:bodyPr/>
          <a:lstStyle/>
          <a:p>
            <a:pPr eaLnBrk="1" hangingPunct="1"/>
            <a:r>
              <a:rPr lang="fr-FR" altLang="fr-FR" dirty="0" smtClean="0">
                <a:solidFill>
                  <a:schemeClr val="tx1"/>
                </a:solidFill>
              </a:rPr>
              <a:t>Le végétal </a:t>
            </a:r>
          </a:p>
        </p:txBody>
      </p:sp>
      <p:sp>
        <p:nvSpPr>
          <p:cNvPr id="13315" name="Espace réservé du contenu 2"/>
          <p:cNvSpPr>
            <a:spLocks noGrp="1"/>
          </p:cNvSpPr>
          <p:nvPr>
            <p:ph idx="1"/>
          </p:nvPr>
        </p:nvSpPr>
        <p:spPr>
          <a:xfrm>
            <a:off x="285720" y="1142984"/>
            <a:ext cx="8501063" cy="4786312"/>
          </a:xfrm>
        </p:spPr>
        <p:txBody>
          <a:bodyPr/>
          <a:lstStyle/>
          <a:p>
            <a:pPr eaLnBrk="1" hangingPunct="1"/>
            <a:endParaRPr lang="fr-FR" altLang="fr-FR" sz="2800" dirty="0" smtClean="0"/>
          </a:p>
          <a:p>
            <a:pPr algn="just" eaLnBrk="1" hangingPunct="1">
              <a:buNone/>
            </a:pPr>
            <a:r>
              <a:rPr lang="fr-FR" altLang="fr-FR" sz="2400" dirty="0" smtClean="0"/>
              <a:t>Les plantes font partie de la lignée végétale, c'est-à-dire d'un ensemble d'organismes autotrophes et phototrophes .</a:t>
            </a:r>
            <a:br>
              <a:rPr lang="fr-FR" altLang="fr-FR" sz="2400" dirty="0" smtClean="0"/>
            </a:br>
            <a:r>
              <a:rPr lang="fr-FR" altLang="fr-FR" sz="2400" dirty="0" smtClean="0"/>
              <a:t>La </a:t>
            </a:r>
            <a:r>
              <a:rPr lang="fr-FR" altLang="fr-FR" sz="2400" b="1" dirty="0" smtClean="0"/>
              <a:t>lignée végétale</a:t>
            </a:r>
            <a:r>
              <a:rPr lang="fr-FR" altLang="fr-FR" sz="2400" dirty="0" smtClean="0"/>
              <a:t> traverse divers règnes. Elle prend naissance au sein des procaryotes avec les </a:t>
            </a:r>
            <a:r>
              <a:rPr lang="fr-FR" altLang="fr-FR" sz="2400" b="1" dirty="0" smtClean="0"/>
              <a:t>cyanobactéries</a:t>
            </a:r>
            <a:r>
              <a:rPr lang="fr-FR" altLang="fr-FR" sz="2400" dirty="0" smtClean="0"/>
              <a:t> (algues bleues) et les </a:t>
            </a:r>
            <a:r>
              <a:rPr lang="fr-FR" altLang="fr-FR" sz="2400" b="1" dirty="0" err="1" smtClean="0"/>
              <a:t>chloroxybactéries</a:t>
            </a:r>
            <a:r>
              <a:rPr lang="fr-FR" altLang="fr-FR" sz="2400" dirty="0" smtClean="0"/>
              <a:t>. Elle inclut de nombreux organismes appartenant au règne des protistes/</a:t>
            </a:r>
            <a:r>
              <a:rPr lang="fr-FR" altLang="fr-FR" sz="2400" dirty="0" err="1" smtClean="0"/>
              <a:t>protoctistes</a:t>
            </a:r>
            <a:r>
              <a:rPr lang="fr-FR" altLang="fr-FR" sz="2400" dirty="0" smtClean="0"/>
              <a:t> (rassemblés communément sous le vocable "</a:t>
            </a:r>
            <a:r>
              <a:rPr lang="fr-FR" altLang="fr-FR" sz="2400" b="1" dirty="0" smtClean="0"/>
              <a:t>algues</a:t>
            </a:r>
            <a:r>
              <a:rPr lang="fr-FR" altLang="fr-FR" sz="2400" dirty="0" smtClean="0"/>
              <a:t>") et s'épanouit avec les </a:t>
            </a:r>
            <a:r>
              <a:rPr lang="fr-FR" altLang="fr-FR" sz="2400" b="1" dirty="0" smtClean="0"/>
              <a:t>plantes</a:t>
            </a:r>
            <a:r>
              <a:rPr lang="fr-FR" altLang="fr-FR" sz="2400" dirty="0" smtClean="0"/>
              <a:t>. Selon les classifications, les plantes sont également appelées </a:t>
            </a:r>
            <a:r>
              <a:rPr lang="fr-FR" altLang="fr-FR" sz="2400" dirty="0" err="1" smtClean="0"/>
              <a:t>Embryophytes</a:t>
            </a:r>
            <a:r>
              <a:rPr lang="fr-FR" altLang="fr-FR" sz="2400" dirty="0" smtClean="0"/>
              <a:t>, Cormophytes ou Archégoniates.</a:t>
            </a:r>
          </a:p>
          <a:p>
            <a:pPr algn="just" eaLnBrk="1" hangingPunct="1"/>
            <a:endParaRPr lang="fr-FR" altLang="fr-FR" sz="2400" dirty="0" smtClean="0">
              <a:solidFill>
                <a:schemeClr val="bg1"/>
              </a:solidFill>
            </a:endParaRPr>
          </a:p>
        </p:txBody>
      </p:sp>
    </p:spTree>
  </p:cSld>
  <p:clrMapOvr>
    <a:masterClrMapping/>
  </p:clrMapOvr>
  <p:transition spd="med">
    <p:split orient="vert" dir="in"/>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81000"/>
            <a:ext cx="8229600" cy="671513"/>
          </a:xfrm>
        </p:spPr>
        <p:txBody>
          <a:bodyPr>
            <a:normAutofit fontScale="90000"/>
          </a:bodyPr>
          <a:lstStyle/>
          <a:p>
            <a:pPr eaLnBrk="1" hangingPunct="1"/>
            <a:r>
              <a:rPr lang="fr-FR" altLang="fr-FR" sz="3600" dirty="0" smtClean="0">
                <a:solidFill>
                  <a:schemeClr val="bg1"/>
                </a:solidFill>
              </a:rPr>
              <a:t>FORMATION DU GRAIN DE POLLEN</a:t>
            </a:r>
          </a:p>
        </p:txBody>
      </p:sp>
      <p:sp>
        <p:nvSpPr>
          <p:cNvPr id="98307" name="Rectangle 3"/>
          <p:cNvSpPr>
            <a:spLocks noGrp="1" noChangeArrowheads="1"/>
          </p:cNvSpPr>
          <p:nvPr>
            <p:ph idx="1"/>
          </p:nvPr>
        </p:nvSpPr>
        <p:spPr>
          <a:xfrm>
            <a:off x="457200" y="1125538"/>
            <a:ext cx="8229600" cy="4970462"/>
          </a:xfrm>
        </p:spPr>
        <p:txBody>
          <a:bodyPr/>
          <a:lstStyle/>
          <a:p>
            <a:pPr eaLnBrk="1" hangingPunct="1">
              <a:lnSpc>
                <a:spcPct val="90000"/>
              </a:lnSpc>
              <a:buNone/>
            </a:pPr>
            <a:r>
              <a:rPr lang="fr-FR" altLang="fr-FR" sz="1800" dirty="0" smtClean="0">
                <a:solidFill>
                  <a:schemeClr val="bg1"/>
                </a:solidFill>
                <a:latin typeface="Times New Roman" pitchFamily="18" charset="0"/>
              </a:rPr>
              <a:t>Les noyaux des cellules mères des grains de pollens subissent 2 divisions qui aboutissent à la formation de 4 noyaux,</a:t>
            </a:r>
          </a:p>
          <a:p>
            <a:pPr eaLnBrk="1" hangingPunct="1">
              <a:lnSpc>
                <a:spcPct val="90000"/>
              </a:lnSpc>
              <a:buNone/>
            </a:pPr>
            <a:r>
              <a:rPr lang="fr-FR" altLang="fr-FR" sz="1800" dirty="0" smtClean="0">
                <a:solidFill>
                  <a:schemeClr val="bg1"/>
                </a:solidFill>
                <a:latin typeface="Times New Roman" pitchFamily="18" charset="0"/>
              </a:rPr>
              <a:t> la 1° division est une division particulière</a:t>
            </a:r>
            <a:r>
              <a:rPr lang="fr-FR" altLang="fr-FR" sz="1800" dirty="0" smtClean="0">
                <a:solidFill>
                  <a:schemeClr val="bg1"/>
                </a:solidFill>
              </a:rPr>
              <a:t> en effet les chromosomes se mettent 2 par 2 il se fait un échange de substances entre les chromosomes d’une même plante ensuite ils se séparent les 2n chromosomes de la cellule se trouvent répartis en 2 groupes de n chromosomes on dit qu’il y a eu réduction chromatique ou méiose on l’appelle hétérotopique  .</a:t>
            </a:r>
          </a:p>
          <a:p>
            <a:pPr eaLnBrk="1" hangingPunct="1">
              <a:lnSpc>
                <a:spcPct val="90000"/>
              </a:lnSpc>
              <a:buNone/>
            </a:pPr>
            <a:r>
              <a:rPr lang="fr-FR" altLang="fr-FR" sz="1800" dirty="0" smtClean="0">
                <a:solidFill>
                  <a:schemeClr val="bg1"/>
                </a:solidFill>
              </a:rPr>
              <a:t>Elle est immédiatement suivie d’une division normale homéotypique dans l’enveloppe de la cellule mère , 4 noyaux possédant la moitié du nombre normal de chromosomes de l’espèce c’est-à-dire n chromosome .</a:t>
            </a:r>
          </a:p>
          <a:p>
            <a:pPr eaLnBrk="1" hangingPunct="1">
              <a:lnSpc>
                <a:spcPct val="90000"/>
              </a:lnSpc>
              <a:buNone/>
            </a:pPr>
            <a:r>
              <a:rPr lang="fr-FR" altLang="fr-FR" sz="1800" dirty="0" smtClean="0">
                <a:solidFill>
                  <a:schemeClr val="bg1"/>
                </a:solidFill>
              </a:rPr>
              <a:t>Autour de chaque noyaux s’individualise une plage de cytoplasme qui s’entoure d’une membrane propre.</a:t>
            </a:r>
          </a:p>
          <a:p>
            <a:pPr eaLnBrk="1" hangingPunct="1">
              <a:lnSpc>
                <a:spcPct val="90000"/>
              </a:lnSpc>
              <a:buNone/>
            </a:pPr>
            <a:r>
              <a:rPr lang="fr-FR" altLang="fr-FR" sz="1800" dirty="0" smtClean="0">
                <a:solidFill>
                  <a:schemeClr val="bg1"/>
                </a:solidFill>
              </a:rPr>
              <a:t>A la place de chaque cellule mère dont la membrane ne tarde pas à disparaître se trouve un amas de 4 cellules c’est la tétrade</a:t>
            </a:r>
          </a:p>
          <a:p>
            <a:pPr eaLnBrk="1" hangingPunct="1">
              <a:lnSpc>
                <a:spcPct val="90000"/>
              </a:lnSpc>
              <a:buNone/>
            </a:pPr>
            <a:r>
              <a:rPr lang="fr-FR" altLang="fr-FR" sz="1800" dirty="0" smtClean="0">
                <a:solidFill>
                  <a:schemeClr val="bg1"/>
                </a:solidFill>
              </a:rPr>
              <a:t>Chaque cellule de la tétrade va se séparer de ses compagnes , elle se nourrit à partir des cellules nourricières du sac pollinique.</a:t>
            </a:r>
          </a:p>
          <a:p>
            <a:pPr eaLnBrk="1" hangingPunct="1">
              <a:lnSpc>
                <a:spcPct val="90000"/>
              </a:lnSpc>
              <a:buNone/>
            </a:pPr>
            <a:r>
              <a:rPr lang="fr-FR" altLang="fr-FR" sz="1800" dirty="0" smtClean="0">
                <a:solidFill>
                  <a:schemeClr val="bg1"/>
                </a:solidFill>
              </a:rPr>
              <a:t>Sa membrane se transforme en 2 couches l’une interne et l’autre externe et le noyau se divise en 2 le grain de pollen est maintenant for</a:t>
            </a:r>
            <a:r>
              <a:rPr lang="fr-FR" altLang="fr-FR" sz="1800" dirty="0" smtClean="0"/>
              <a:t>mé.</a:t>
            </a:r>
          </a:p>
        </p:txBody>
      </p:sp>
    </p:spTree>
  </p:cSld>
  <p:clrMapOvr>
    <a:masterClrMapping/>
  </p:clrMapOvr>
  <p:transition spd="med">
    <p:split orient="vert" dir="in"/>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p:txBody>
          <a:bodyPr/>
          <a:lstStyle/>
          <a:p>
            <a:pPr eaLnBrk="1" hangingPunct="1"/>
            <a:r>
              <a:rPr lang="fr-FR" altLang="fr-FR" dirty="0" smtClean="0">
                <a:solidFill>
                  <a:schemeClr val="bg1"/>
                </a:solidFill>
              </a:rPr>
              <a:t>Formation du grain de pollen</a:t>
            </a:r>
          </a:p>
        </p:txBody>
      </p:sp>
      <p:sp>
        <p:nvSpPr>
          <p:cNvPr id="99331" name="Rectangle 3"/>
          <p:cNvSpPr>
            <a:spLocks noGrp="1"/>
          </p:cNvSpPr>
          <p:nvPr>
            <p:ph idx="1"/>
          </p:nvPr>
        </p:nvSpPr>
        <p:spPr>
          <a:xfrm>
            <a:off x="457200" y="1341438"/>
            <a:ext cx="8229600" cy="4784725"/>
          </a:xfrm>
        </p:spPr>
        <p:txBody>
          <a:bodyPr/>
          <a:lstStyle/>
          <a:p>
            <a:pPr eaLnBrk="1" hangingPunct="1">
              <a:buFont typeface="Arial" charset="0"/>
              <a:buNone/>
            </a:pPr>
            <a:endParaRPr lang="fr-FR" altLang="fr-FR" smtClean="0"/>
          </a:p>
        </p:txBody>
      </p:sp>
      <p:pic>
        <p:nvPicPr>
          <p:cNvPr id="99332" name="Picture 5" descr="dev_pollen"/>
          <p:cNvPicPr>
            <a:picLocks noChangeAspect="1" noChangeArrowheads="1"/>
          </p:cNvPicPr>
          <p:nvPr/>
        </p:nvPicPr>
        <p:blipFill>
          <a:blip r:embed="rId2"/>
          <a:srcRect/>
          <a:stretch>
            <a:fillRect/>
          </a:stretch>
        </p:blipFill>
        <p:spPr bwMode="auto">
          <a:xfrm>
            <a:off x="285720" y="1214422"/>
            <a:ext cx="8572559" cy="5643578"/>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fr-FR" altLang="fr-FR" dirty="0" smtClean="0">
                <a:solidFill>
                  <a:schemeClr val="bg1"/>
                </a:solidFill>
              </a:rPr>
              <a:t>REMARQUES</a:t>
            </a:r>
          </a:p>
        </p:txBody>
      </p:sp>
      <p:sp>
        <p:nvSpPr>
          <p:cNvPr id="100355" name="Rectangle 3"/>
          <p:cNvSpPr>
            <a:spLocks noGrp="1" noChangeArrowheads="1"/>
          </p:cNvSpPr>
          <p:nvPr>
            <p:ph idx="1"/>
          </p:nvPr>
        </p:nvSpPr>
        <p:spPr>
          <a:xfrm>
            <a:off x="457200" y="1285860"/>
            <a:ext cx="8229600" cy="5023500"/>
          </a:xfrm>
        </p:spPr>
        <p:txBody>
          <a:bodyPr>
            <a:noAutofit/>
          </a:bodyPr>
          <a:lstStyle/>
          <a:p>
            <a:pPr eaLnBrk="1" hangingPunct="1">
              <a:lnSpc>
                <a:spcPct val="80000"/>
              </a:lnSpc>
              <a:buNone/>
            </a:pPr>
            <a:r>
              <a:rPr lang="fr-FR" altLang="fr-FR" dirty="0" smtClean="0">
                <a:solidFill>
                  <a:schemeClr val="bg1"/>
                </a:solidFill>
                <a:latin typeface="Comic Sans MS" pitchFamily="66" charset="0"/>
              </a:rPr>
              <a:t>le grain de pollen est entoure d’une enveloppe résistante rigide et hydrofuge l’</a:t>
            </a:r>
            <a:r>
              <a:rPr lang="fr-FR" altLang="fr-FR" dirty="0" err="1" smtClean="0">
                <a:solidFill>
                  <a:schemeClr val="bg1"/>
                </a:solidFill>
                <a:latin typeface="Comic Sans MS" pitchFamily="66" charset="0"/>
              </a:rPr>
              <a:t>éxine</a:t>
            </a:r>
            <a:r>
              <a:rPr lang="fr-FR" altLang="fr-FR" dirty="0" smtClean="0">
                <a:solidFill>
                  <a:schemeClr val="bg1"/>
                </a:solidFill>
                <a:latin typeface="Comic Sans MS" pitchFamily="66" charset="0"/>
              </a:rPr>
              <a:t> qui se conserve a l’état fossile</a:t>
            </a:r>
          </a:p>
          <a:p>
            <a:pPr eaLnBrk="1" hangingPunct="1">
              <a:lnSpc>
                <a:spcPct val="80000"/>
              </a:lnSpc>
              <a:buNone/>
            </a:pPr>
            <a:r>
              <a:rPr lang="fr-FR" altLang="fr-FR" dirty="0" smtClean="0">
                <a:solidFill>
                  <a:schemeClr val="bg1"/>
                </a:solidFill>
                <a:latin typeface="Comic Sans MS" pitchFamily="66" charset="0"/>
              </a:rPr>
              <a:t>les petits pollens lisses sont transportes par le vent</a:t>
            </a:r>
          </a:p>
          <a:p>
            <a:pPr eaLnBrk="1" hangingPunct="1">
              <a:lnSpc>
                <a:spcPct val="80000"/>
              </a:lnSpc>
              <a:buNone/>
            </a:pPr>
            <a:r>
              <a:rPr lang="fr-FR" altLang="fr-FR" dirty="0" smtClean="0">
                <a:solidFill>
                  <a:schemeClr val="bg1"/>
                </a:solidFill>
                <a:latin typeface="Comic Sans MS" pitchFamily="66" charset="0"/>
              </a:rPr>
              <a:t>les gros fortement ornementes sont transportes par les animaux</a:t>
            </a:r>
          </a:p>
          <a:p>
            <a:pPr eaLnBrk="1" hangingPunct="1">
              <a:lnSpc>
                <a:spcPct val="80000"/>
              </a:lnSpc>
              <a:buNone/>
            </a:pPr>
            <a:r>
              <a:rPr lang="fr-FR" altLang="fr-FR" dirty="0" smtClean="0">
                <a:solidFill>
                  <a:schemeClr val="bg1"/>
                </a:solidFill>
                <a:latin typeface="Comic Sans MS" pitchFamily="66" charset="0"/>
              </a:rPr>
              <a:t>les fossiles végétaux sont rares l’</a:t>
            </a:r>
            <a:r>
              <a:rPr lang="fr-FR" altLang="fr-FR" dirty="0" err="1" smtClean="0">
                <a:solidFill>
                  <a:schemeClr val="bg1"/>
                </a:solidFill>
                <a:latin typeface="Comic Sans MS" pitchFamily="66" charset="0"/>
              </a:rPr>
              <a:t>ètude</a:t>
            </a:r>
            <a:r>
              <a:rPr lang="fr-FR" altLang="fr-FR" dirty="0" smtClean="0">
                <a:solidFill>
                  <a:schemeClr val="bg1"/>
                </a:solidFill>
                <a:latin typeface="Comic Sans MS" pitchFamily="66" charset="0"/>
              </a:rPr>
              <a:t> des pollen ou palynologie permet de connaître la végétation d’alors</a:t>
            </a:r>
          </a:p>
          <a:p>
            <a:pPr eaLnBrk="1" hangingPunct="1">
              <a:lnSpc>
                <a:spcPct val="80000"/>
              </a:lnSpc>
              <a:buNone/>
            </a:pPr>
            <a:r>
              <a:rPr lang="fr-FR" altLang="fr-FR" dirty="0" smtClean="0">
                <a:solidFill>
                  <a:schemeClr val="bg1"/>
                </a:solidFill>
                <a:latin typeface="Comic Sans MS" pitchFamily="66" charset="0"/>
              </a:rPr>
              <a:t>en industrie agroalimentaire il permet aussi de contrôler l’origine des miels</a:t>
            </a:r>
          </a:p>
        </p:txBody>
      </p:sp>
    </p:spTree>
  </p:cSld>
  <p:clrMapOvr>
    <a:masterClrMapping/>
  </p:clrMapOvr>
  <p:transition spd="med">
    <p:split orient="vert" dir="in"/>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428596" y="714375"/>
            <a:ext cx="8286779" cy="4862870"/>
          </a:xfrm>
          <a:prstGeom prst="rect">
            <a:avLst/>
          </a:prstGeom>
          <a:noFill/>
          <a:ln w="9525">
            <a:noFill/>
            <a:miter lim="800000"/>
            <a:headEnd/>
            <a:tailEnd/>
          </a:ln>
        </p:spPr>
        <p:txBody>
          <a:bodyPr wrap="square">
            <a:spAutoFit/>
          </a:bodyPr>
          <a:lstStyle/>
          <a:p>
            <a:pPr algn="ctr"/>
            <a:r>
              <a:rPr lang="fr-FR" sz="4000" dirty="0">
                <a:solidFill>
                  <a:schemeClr val="bg1"/>
                </a:solidFill>
                <a:latin typeface="Comic Sans MS" pitchFamily="66" charset="0"/>
              </a:rPr>
              <a:t>Proverbe du Jour: </a:t>
            </a:r>
            <a:r>
              <a:rPr lang="fr-FR" sz="4000" dirty="0" smtClean="0">
                <a:solidFill>
                  <a:schemeClr val="bg1"/>
                </a:solidFill>
                <a:latin typeface="Comic Sans MS" pitchFamily="66" charset="0"/>
              </a:rPr>
              <a:t>26/04/2020</a:t>
            </a:r>
            <a:endParaRPr lang="fr-FR" sz="4000" dirty="0">
              <a:solidFill>
                <a:schemeClr val="bg1"/>
              </a:solidFill>
              <a:latin typeface="Comic Sans MS" pitchFamily="66" charset="0"/>
            </a:endParaRPr>
          </a:p>
          <a:p>
            <a:pPr algn="just"/>
            <a:r>
              <a:rPr lang="fr-FR" sz="5400" dirty="0">
                <a:solidFill>
                  <a:schemeClr val="bg1"/>
                </a:solidFill>
                <a:latin typeface="Comic Sans MS" pitchFamily="66" charset="0"/>
              </a:rPr>
              <a:t>"L'ignorant qui ignore qu'il ignore est plus ignorant que l'ignorant qui n'ignore pas qu'il ignore."</a:t>
            </a:r>
          </a:p>
        </p:txBody>
      </p:sp>
    </p:spTree>
  </p:cSld>
  <p:clrMapOvr>
    <a:masterClrMapping/>
  </p:clrMapOvr>
  <p:transition spd="med">
    <p:split orient="vert" dir="in"/>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74638"/>
            <a:ext cx="8229600" cy="939784"/>
          </a:xfrm>
        </p:spPr>
        <p:txBody>
          <a:bodyPr/>
          <a:lstStyle/>
          <a:p>
            <a:pPr eaLnBrk="1" hangingPunct="1"/>
            <a:r>
              <a:rPr lang="fr-FR" altLang="fr-FR" dirty="0" smtClean="0">
                <a:solidFill>
                  <a:schemeClr val="bg1"/>
                </a:solidFill>
              </a:rPr>
              <a:t>PISTIL OVAIRE ET OVULE</a:t>
            </a:r>
          </a:p>
        </p:txBody>
      </p:sp>
      <p:sp>
        <p:nvSpPr>
          <p:cNvPr id="102403" name="Rectangle 3"/>
          <p:cNvSpPr>
            <a:spLocks noGrp="1" noChangeArrowheads="1"/>
          </p:cNvSpPr>
          <p:nvPr>
            <p:ph idx="1"/>
          </p:nvPr>
        </p:nvSpPr>
        <p:spPr>
          <a:xfrm>
            <a:off x="214282" y="1071546"/>
            <a:ext cx="8786874" cy="5786454"/>
          </a:xfrm>
        </p:spPr>
        <p:txBody>
          <a:bodyPr>
            <a:noAutofit/>
          </a:bodyPr>
          <a:lstStyle/>
          <a:p>
            <a:pPr eaLnBrk="1" hangingPunct="1">
              <a:buNone/>
            </a:pPr>
            <a:r>
              <a:rPr lang="fr-FR" altLang="fr-FR" sz="1800" dirty="0" smtClean="0">
                <a:solidFill>
                  <a:schemeClr val="bg1"/>
                </a:solidFill>
              </a:rPr>
              <a:t>Le pistil est constitué par de feuilles modifiées ou carpelles où l’on distingue un sac renflé l’ovaire surmonté d’un filament le style terminé par un renflement à sa surface humide et visqueuse le stigmate.</a:t>
            </a:r>
          </a:p>
          <a:p>
            <a:pPr eaLnBrk="1" hangingPunct="1">
              <a:buNone/>
            </a:pPr>
            <a:r>
              <a:rPr lang="fr-FR" altLang="fr-FR" sz="1800" dirty="0" smtClean="0">
                <a:solidFill>
                  <a:schemeClr val="bg1"/>
                </a:solidFill>
              </a:rPr>
              <a:t>Les ovules petites masses arrondies sont fixés en une rangée aux bords de la feuille carpellaire par un petit filament ou funicule . Chaque ovule est constitué par un massif cellulaire la nucelle entourée de deux enveloppes ou téguments sauf en un point le micropyle ou la nucelle reste à nu</a:t>
            </a:r>
          </a:p>
          <a:p>
            <a:pPr eaLnBrk="1" hangingPunct="1">
              <a:buNone/>
            </a:pPr>
            <a:r>
              <a:rPr lang="fr-FR" altLang="fr-FR" sz="1800" dirty="0" smtClean="0">
                <a:solidFill>
                  <a:schemeClr val="bg1"/>
                </a:solidFill>
              </a:rPr>
              <a:t>Dans le nucelle une cellule grandit considérablement </a:t>
            </a:r>
          </a:p>
          <a:p>
            <a:pPr eaLnBrk="1" hangingPunct="1">
              <a:buNone/>
            </a:pPr>
            <a:r>
              <a:rPr lang="fr-FR" altLang="fr-FR" sz="1800" dirty="0" smtClean="0">
                <a:solidFill>
                  <a:schemeClr val="bg1"/>
                </a:solidFill>
              </a:rPr>
              <a:t>L’ovule : se sont des organes de très petite taille de 1à2 mm de diamètre dont le nombre est très différent  </a:t>
            </a:r>
          </a:p>
          <a:p>
            <a:pPr eaLnBrk="1" hangingPunct="1">
              <a:buNone/>
            </a:pPr>
            <a:r>
              <a:rPr lang="fr-FR" altLang="fr-FR" sz="1800" dirty="0" smtClean="0">
                <a:solidFill>
                  <a:schemeClr val="bg1"/>
                </a:solidFill>
              </a:rPr>
              <a:t>Il est constitué d’un funicule qui est à la base étroite de l’ovule et qui en assure la fixation sur le placenta et d’un massif ovoïde de nature parenchymateuse: le nucelle contenant un organe essentiel appelé sac embryonnaire et entouré d’un ou deux téguments (primaire et secondaire). Le sommet est perforé (micropyle) et la base porte un pédicelle (funicule) qui unit l’ovule au placenta. Le point d’attache du funicule à l’ovule constitue le hile . D’une façon générale , un faisceau </a:t>
            </a:r>
            <a:r>
              <a:rPr lang="fr-FR" altLang="fr-FR" sz="1800" dirty="0" err="1" smtClean="0">
                <a:solidFill>
                  <a:schemeClr val="bg1"/>
                </a:solidFill>
              </a:rPr>
              <a:t>criblovasculaire</a:t>
            </a:r>
            <a:r>
              <a:rPr lang="fr-FR" altLang="fr-FR" sz="1800" dirty="0" smtClean="0">
                <a:solidFill>
                  <a:schemeClr val="bg1"/>
                </a:solidFill>
              </a:rPr>
              <a:t> est en rapport avec les tissus conducteurs du placenta , emprunte le funicule et se termine à la base du nucelle au niveau de la chalaze donc c’est le point d’épanouissement du faisceau conducteur venu du placenta.</a:t>
            </a:r>
          </a:p>
        </p:txBody>
      </p:sp>
    </p:spTree>
  </p:cSld>
  <p:clrMapOvr>
    <a:masterClrMapping/>
  </p:clrMapOvr>
  <p:transition spd="med">
    <p:split orient="vert" dir="in"/>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type="title"/>
          </p:nvPr>
        </p:nvSpPr>
        <p:spPr>
          <a:xfrm>
            <a:off x="457200" y="0"/>
            <a:ext cx="8229600" cy="765175"/>
          </a:xfrm>
        </p:spPr>
        <p:txBody>
          <a:bodyPr>
            <a:normAutofit fontScale="90000"/>
          </a:bodyPr>
          <a:lstStyle/>
          <a:p>
            <a:pPr eaLnBrk="1" hangingPunct="1"/>
            <a:r>
              <a:rPr lang="fr-FR" altLang="fr-FR" dirty="0" smtClean="0">
                <a:solidFill>
                  <a:schemeClr val="bg1"/>
                </a:solidFill>
              </a:rPr>
              <a:t>Formation du sac embryonnaire </a:t>
            </a:r>
          </a:p>
        </p:txBody>
      </p:sp>
      <p:pic>
        <p:nvPicPr>
          <p:cNvPr id="103427" name="Picture 8" descr="ANd9GcT-GUqCmgp7vOaZE4fjCYxwuAyVRaA5UJ1mYl9DR357hN8QI-kr"/>
          <p:cNvPicPr>
            <a:picLocks noChangeAspect="1" noChangeArrowheads="1"/>
          </p:cNvPicPr>
          <p:nvPr/>
        </p:nvPicPr>
        <p:blipFill>
          <a:blip r:embed="rId3"/>
          <a:srcRect/>
          <a:stretch>
            <a:fillRect/>
          </a:stretch>
        </p:blipFill>
        <p:spPr bwMode="auto">
          <a:xfrm>
            <a:off x="348588" y="928670"/>
            <a:ext cx="8550057" cy="5643602"/>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Image 1" descr="http://static.intellego.fr/uploads/1/1/1163/media/DIJON%20SCHEMAS/TROIS%20TYPES%20D%27OVULES%20CHEZ%20LES%20VEGETAUX%281%29.jpg"/>
          <p:cNvPicPr>
            <a:picLocks noChangeAspect="1" noChangeArrowheads="1"/>
          </p:cNvPicPr>
          <p:nvPr/>
        </p:nvPicPr>
        <p:blipFill>
          <a:blip r:embed="rId2"/>
          <a:srcRect/>
          <a:stretch>
            <a:fillRect/>
          </a:stretch>
        </p:blipFill>
        <p:spPr bwMode="auto">
          <a:xfrm>
            <a:off x="149418" y="928670"/>
            <a:ext cx="8825150" cy="5500726"/>
          </a:xfrm>
          <a:prstGeom prst="rect">
            <a:avLst/>
          </a:prstGeom>
          <a:noFill/>
          <a:ln w="9525">
            <a:noFill/>
            <a:miter lim="800000"/>
            <a:headEnd/>
            <a:tailEnd/>
          </a:ln>
        </p:spPr>
      </p:pic>
      <p:sp>
        <p:nvSpPr>
          <p:cNvPr id="3" name="Rectangle 2"/>
          <p:cNvSpPr/>
          <p:nvPr/>
        </p:nvSpPr>
        <p:spPr>
          <a:xfrm>
            <a:off x="1571604" y="285728"/>
            <a:ext cx="5500726" cy="523220"/>
          </a:xfrm>
          <a:prstGeom prst="rect">
            <a:avLst/>
          </a:prstGeom>
        </p:spPr>
        <p:txBody>
          <a:bodyPr wrap="square">
            <a:spAutoFit/>
          </a:bodyPr>
          <a:lstStyle/>
          <a:p>
            <a:pPr algn="ctr"/>
            <a:r>
              <a:rPr lang="fr-FR" altLang="fr-FR" sz="2800" b="1" dirty="0" smtClean="0">
                <a:solidFill>
                  <a:schemeClr val="bg1"/>
                </a:solidFill>
              </a:rPr>
              <a:t>TYPES D’OVULES</a:t>
            </a:r>
            <a:endParaRPr lang="fr-FR" sz="2800" b="1" dirty="0"/>
          </a:p>
        </p:txBody>
      </p:sp>
    </p:spTree>
  </p:cSld>
  <p:clrMapOvr>
    <a:masterClrMapping/>
  </p:clrMapOvr>
  <p:transition spd="med">
    <p:split orient="vert" dir="in"/>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274638"/>
            <a:ext cx="8229600" cy="796908"/>
          </a:xfrm>
        </p:spPr>
        <p:txBody>
          <a:bodyPr>
            <a:normAutofit fontScale="90000"/>
          </a:bodyPr>
          <a:lstStyle/>
          <a:p>
            <a:pPr eaLnBrk="1" hangingPunct="1"/>
            <a:r>
              <a:rPr lang="fr-FR" altLang="fr-FR" dirty="0" smtClean="0">
                <a:solidFill>
                  <a:schemeClr val="bg1"/>
                </a:solidFill>
              </a:rPr>
              <a:t>ETUDE DU SAC EMBRYONNAIRE</a:t>
            </a:r>
          </a:p>
        </p:txBody>
      </p:sp>
      <p:sp>
        <p:nvSpPr>
          <p:cNvPr id="106499" name="Rectangle 3"/>
          <p:cNvSpPr>
            <a:spLocks noGrp="1" noChangeArrowheads="1"/>
          </p:cNvSpPr>
          <p:nvPr>
            <p:ph idx="1"/>
          </p:nvPr>
        </p:nvSpPr>
        <p:spPr>
          <a:xfrm>
            <a:off x="142844" y="928670"/>
            <a:ext cx="8858312" cy="5715040"/>
          </a:xfrm>
        </p:spPr>
        <p:txBody>
          <a:bodyPr>
            <a:noAutofit/>
          </a:bodyPr>
          <a:lstStyle/>
          <a:p>
            <a:pPr eaLnBrk="1" hangingPunct="1">
              <a:lnSpc>
                <a:spcPct val="90000"/>
              </a:lnSpc>
              <a:buNone/>
            </a:pPr>
            <a:r>
              <a:rPr lang="fr-FR" altLang="fr-FR" sz="2400" dirty="0" smtClean="0">
                <a:solidFill>
                  <a:schemeClr val="bg1"/>
                </a:solidFill>
              </a:rPr>
              <a:t>Sous une paroi commune à touts les constituants du sac se forme au pôle micropyle du nucelle, une cellule sous épidermique subit une mitose et la cellule fille la plus interne subit une méiose donnant quatre cellules haploïdes dont une cellule se développera c’est la macrospore: l’ovule est donc la macrosporange.</a:t>
            </a:r>
          </a:p>
          <a:p>
            <a:pPr eaLnBrk="1" hangingPunct="1">
              <a:lnSpc>
                <a:spcPct val="90000"/>
              </a:lnSpc>
              <a:buNone/>
            </a:pPr>
            <a:r>
              <a:rPr lang="fr-FR" altLang="fr-FR" sz="2400" dirty="0" smtClean="0">
                <a:solidFill>
                  <a:schemeClr val="bg1"/>
                </a:solidFill>
              </a:rPr>
              <a:t>La macrospore engendre un prothalle femelle très réduit le sac embryonnaire la macrospore subit un accroissement  considérable tandis que son noyau subit 3 mitoses successives les 8 noyaux ainsi formés se regroupent de façon suivante </a:t>
            </a:r>
          </a:p>
          <a:p>
            <a:pPr eaLnBrk="1" hangingPunct="1">
              <a:lnSpc>
                <a:spcPct val="90000"/>
              </a:lnSpc>
              <a:buNone/>
            </a:pPr>
            <a:r>
              <a:rPr lang="fr-FR" altLang="fr-FR" sz="2400" dirty="0" smtClean="0">
                <a:solidFill>
                  <a:schemeClr val="bg1"/>
                </a:solidFill>
              </a:rPr>
              <a:t>A- au pôle micropylaire: 3noyaux forment 3 cellules entourées d’une membrane protoplasmique: l’oosphère ( gamète femelle  et les 2 synergides </a:t>
            </a:r>
          </a:p>
          <a:p>
            <a:pPr eaLnBrk="1" hangingPunct="1">
              <a:lnSpc>
                <a:spcPct val="90000"/>
              </a:lnSpc>
              <a:buNone/>
            </a:pPr>
            <a:r>
              <a:rPr lang="fr-FR" altLang="fr-FR" sz="2400" dirty="0" smtClean="0">
                <a:solidFill>
                  <a:schemeClr val="bg1"/>
                </a:solidFill>
              </a:rPr>
              <a:t>B- au pôle </a:t>
            </a:r>
            <a:r>
              <a:rPr lang="fr-FR" altLang="fr-FR" sz="2400" dirty="0" err="1" smtClean="0">
                <a:solidFill>
                  <a:schemeClr val="bg1"/>
                </a:solidFill>
              </a:rPr>
              <a:t>chalazien</a:t>
            </a:r>
            <a:r>
              <a:rPr lang="fr-FR" altLang="fr-FR" sz="2400" dirty="0" smtClean="0">
                <a:solidFill>
                  <a:schemeClr val="bg1"/>
                </a:solidFill>
              </a:rPr>
              <a:t> 3 noyaux forment les 3 antipodes entourés d’une membrane cellulosique</a:t>
            </a:r>
          </a:p>
          <a:p>
            <a:pPr eaLnBrk="1" hangingPunct="1">
              <a:lnSpc>
                <a:spcPct val="90000"/>
              </a:lnSpc>
              <a:buNone/>
            </a:pPr>
            <a:r>
              <a:rPr lang="fr-FR" altLang="fr-FR" sz="2400" dirty="0" smtClean="0">
                <a:solidFill>
                  <a:schemeClr val="bg1"/>
                </a:solidFill>
              </a:rPr>
              <a:t>C- au centre ; 2 noyaux du sac restent côte à côte</a:t>
            </a:r>
          </a:p>
        </p:txBody>
      </p:sp>
    </p:spTree>
  </p:cSld>
  <p:clrMapOvr>
    <a:masterClrMapping/>
  </p:clrMapOvr>
  <p:transition spd="med">
    <p:split orient="vert" dir="in"/>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01625" y="142875"/>
            <a:ext cx="8534400" cy="571481"/>
          </a:xfrm>
        </p:spPr>
        <p:txBody>
          <a:bodyPr>
            <a:normAutofit fontScale="90000"/>
          </a:bodyPr>
          <a:lstStyle/>
          <a:p>
            <a:pPr eaLnBrk="1" hangingPunct="1"/>
            <a:r>
              <a:rPr lang="fr-FR" altLang="fr-FR" sz="3200" dirty="0" smtClean="0">
                <a:solidFill>
                  <a:schemeClr val="bg1"/>
                </a:solidFill>
              </a:rPr>
              <a:t>FORMATION DU SAC EMBRYONNAIRE</a:t>
            </a:r>
          </a:p>
        </p:txBody>
      </p:sp>
      <p:sp>
        <p:nvSpPr>
          <p:cNvPr id="107523" name="Rectangle 3"/>
          <p:cNvSpPr>
            <a:spLocks noGrp="1" noChangeArrowheads="1"/>
          </p:cNvSpPr>
          <p:nvPr>
            <p:ph idx="1"/>
          </p:nvPr>
        </p:nvSpPr>
        <p:spPr>
          <a:xfrm>
            <a:off x="214282" y="642918"/>
            <a:ext cx="8786874" cy="6000792"/>
          </a:xfrm>
        </p:spPr>
        <p:txBody>
          <a:bodyPr>
            <a:noAutofit/>
          </a:bodyPr>
          <a:lstStyle/>
          <a:p>
            <a:pPr eaLnBrk="1" hangingPunct="1">
              <a:buNone/>
            </a:pPr>
            <a:r>
              <a:rPr lang="fr-FR" altLang="fr-FR" sz="2000" dirty="0" smtClean="0">
                <a:solidFill>
                  <a:schemeClr val="bg1"/>
                </a:solidFill>
              </a:rPr>
              <a:t>1- Développement : le début de la formation d’un ovule est marqué par l’apparition sur le placenta d’une saillie hémisphérique qui est le </a:t>
            </a:r>
            <a:r>
              <a:rPr lang="fr-FR" altLang="fr-FR" sz="2000" dirty="0" err="1" smtClean="0">
                <a:solidFill>
                  <a:schemeClr val="bg1"/>
                </a:solidFill>
              </a:rPr>
              <a:t>primordium</a:t>
            </a:r>
            <a:r>
              <a:rPr lang="fr-FR" altLang="fr-FR" sz="2000" dirty="0" smtClean="0">
                <a:solidFill>
                  <a:schemeClr val="bg1"/>
                </a:solidFill>
              </a:rPr>
              <a:t> du nucelle ( tissu parenchymateux) très tôt au cours de la croissance du nucelle il apparaît à la base de celui-ci 1 ou 2 bourrelets annulaires qui en se développant formeront les téguments de l’ovule, grâce à une croissance plus rapide que celle du nucelle les téguments entourent très rapidement ce dernier. Cependant un orifice étroit est réservé à la partie supérieur de l’ovule le micropyle</a:t>
            </a:r>
          </a:p>
          <a:p>
            <a:pPr eaLnBrk="1" hangingPunct="1">
              <a:buNone/>
            </a:pPr>
            <a:r>
              <a:rPr lang="fr-FR" altLang="fr-FR" sz="2000" dirty="0" smtClean="0">
                <a:solidFill>
                  <a:schemeClr val="bg1"/>
                </a:solidFill>
              </a:rPr>
              <a:t>2- différenciation de la cellule mère: précocement , lors de l’apparition des bourrelets tégumentaires une cellule située immédiatement sous l’épiderme nucellaire s’agrandit tandis que son noyau s’élargit et que son cytoplasme devient plus dense cette cellule est dite </a:t>
            </a:r>
            <a:r>
              <a:rPr lang="fr-FR" altLang="fr-FR" sz="2000" dirty="0" err="1" smtClean="0">
                <a:solidFill>
                  <a:schemeClr val="bg1"/>
                </a:solidFill>
              </a:rPr>
              <a:t>archésporiale</a:t>
            </a:r>
            <a:r>
              <a:rPr lang="fr-FR" altLang="fr-FR" sz="2000" dirty="0" smtClean="0">
                <a:solidFill>
                  <a:schemeClr val="bg1"/>
                </a:solidFill>
              </a:rPr>
              <a:t>.</a:t>
            </a:r>
          </a:p>
          <a:p>
            <a:pPr eaLnBrk="1" hangingPunct="1">
              <a:buNone/>
            </a:pPr>
            <a:r>
              <a:rPr lang="fr-FR" altLang="fr-FR" sz="2000" dirty="0" smtClean="0">
                <a:solidFill>
                  <a:schemeClr val="bg1"/>
                </a:solidFill>
              </a:rPr>
              <a:t>3- méiose: la cellule mère subit une méiose à l’issue de laquelle 4 </a:t>
            </a:r>
            <a:r>
              <a:rPr lang="fr-FR" altLang="fr-FR" sz="2000" dirty="0" err="1" smtClean="0">
                <a:solidFill>
                  <a:schemeClr val="bg1"/>
                </a:solidFill>
              </a:rPr>
              <a:t>mégaspores</a:t>
            </a:r>
            <a:r>
              <a:rPr lang="fr-FR" altLang="fr-FR" sz="2000" dirty="0" smtClean="0">
                <a:solidFill>
                  <a:schemeClr val="bg1"/>
                </a:solidFill>
              </a:rPr>
              <a:t> haploïdes sont formées, le plus généralement  ces </a:t>
            </a:r>
            <a:r>
              <a:rPr lang="fr-FR" altLang="fr-FR" sz="2000" dirty="0" err="1" smtClean="0">
                <a:solidFill>
                  <a:schemeClr val="bg1"/>
                </a:solidFill>
              </a:rPr>
              <a:t>mégaspores</a:t>
            </a:r>
            <a:r>
              <a:rPr lang="fr-FR" altLang="fr-FR" sz="2000" dirty="0" smtClean="0">
                <a:solidFill>
                  <a:schemeClr val="bg1"/>
                </a:solidFill>
              </a:rPr>
              <a:t> sont disposées linéairement , les une au dessus des autres. Les 3 supérieures dégénèrent très rapidement puis disparaissent il ne reste que la </a:t>
            </a:r>
            <a:r>
              <a:rPr lang="fr-FR" altLang="fr-FR" sz="2000" dirty="0" err="1" smtClean="0">
                <a:solidFill>
                  <a:schemeClr val="bg1"/>
                </a:solidFill>
              </a:rPr>
              <a:t>mégaspore</a:t>
            </a:r>
            <a:r>
              <a:rPr lang="fr-FR" altLang="fr-FR" sz="2000" dirty="0" smtClean="0">
                <a:solidFill>
                  <a:schemeClr val="bg1"/>
                </a:solidFill>
              </a:rPr>
              <a:t> inférieure   qui sera à l’origine du sac embryonnaire</a:t>
            </a:r>
          </a:p>
        </p:txBody>
      </p:sp>
    </p:spTree>
  </p:cSld>
  <p:clrMapOvr>
    <a:masterClrMapping/>
  </p:clrMapOvr>
  <p:transition spd="med">
    <p:split orient="vert" dir="in"/>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Image 1" descr="https://encrypted-tbn1.gstatic.com/images?q=tbn:ANd9GcRSwQEpsghBPv0XEs5z0V40KDzwmRPpIyW6VcSDx34El96SZwba"/>
          <p:cNvPicPr>
            <a:picLocks noChangeAspect="1" noChangeArrowheads="1"/>
          </p:cNvPicPr>
          <p:nvPr/>
        </p:nvPicPr>
        <p:blipFill>
          <a:blip r:embed="rId2"/>
          <a:srcRect/>
          <a:stretch>
            <a:fillRect/>
          </a:stretch>
        </p:blipFill>
        <p:spPr bwMode="auto">
          <a:xfrm>
            <a:off x="571500" y="428625"/>
            <a:ext cx="7858125" cy="5616575"/>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1977</TotalTime>
  <Words>6042</Words>
  <Application>Microsoft Office PowerPoint</Application>
  <PresentationFormat>Affichage à l'écran (4:3)</PresentationFormat>
  <Paragraphs>669</Paragraphs>
  <Slides>131</Slides>
  <Notes>53</Notes>
  <HiddenSlides>0</HiddenSlides>
  <MMClips>0</MMClips>
  <ScaleCrop>false</ScaleCrop>
  <HeadingPairs>
    <vt:vector size="4" baseType="variant">
      <vt:variant>
        <vt:lpstr>Thème</vt:lpstr>
      </vt:variant>
      <vt:variant>
        <vt:i4>1</vt:i4>
      </vt:variant>
      <vt:variant>
        <vt:lpstr>Titres des diapositives</vt:lpstr>
      </vt:variant>
      <vt:variant>
        <vt:i4>131</vt:i4>
      </vt:variant>
    </vt:vector>
  </HeadingPairs>
  <TitlesOfParts>
    <vt:vector size="132" baseType="lpstr">
      <vt:lpstr>Apex</vt:lpstr>
      <vt:lpstr>REPUBLIQUE ALGERIENNE DEMOCRATIQUE ET POPULAIRE   MINISTERE DE L'ENSEIGNEMENT SUPERIEUR ET DE LA RECHERCHE SCIENTIFIQUE 1°ANNEE Licence SNV UNITE D’ENSEIGNEMENT FONDAMENTALE  SEMESTRE 2 ANNEE UNIVERSITAIRE 2019/2020</vt:lpstr>
      <vt:lpstr>Proverbe du jour 09/02/2020</vt:lpstr>
      <vt:lpstr> PROGRAMME </vt:lpstr>
      <vt:lpstr>Programme </vt:lpstr>
      <vt:lpstr>PROGRAMME suite</vt:lpstr>
      <vt:lpstr>Bibliographie</vt:lpstr>
      <vt:lpstr>Introduction à la Biologie Végétale </vt:lpstr>
      <vt:lpstr>Proverbe du 16/02/2020</vt:lpstr>
      <vt:lpstr>Le végétal </vt:lpstr>
      <vt:lpstr>  Systématique botanique </vt:lpstr>
      <vt:lpstr>Diapositive 11</vt:lpstr>
      <vt:lpstr>REGNE VEGETAL</vt:lpstr>
      <vt:lpstr>Des arbres </vt:lpstr>
      <vt:lpstr>Herbe avec des lichens</vt:lpstr>
      <vt:lpstr>Fougère</vt:lpstr>
      <vt:lpstr>Champignons</vt:lpstr>
      <vt:lpstr>REGNE VEGETAL</vt:lpstr>
      <vt:lpstr>Proverbe du 23/02/2020</vt:lpstr>
      <vt:lpstr> SPERMAPHYTES</vt:lpstr>
      <vt:lpstr>Savoir décrire un végétal</vt:lpstr>
      <vt:lpstr>LA CELLULE VEGETALE</vt:lpstr>
      <vt:lpstr>LA CELLULE VEGETALE</vt:lpstr>
      <vt:lpstr>LA CELLULE VEGETALE</vt:lpstr>
      <vt:lpstr>LA CELLULE VEGETALE</vt:lpstr>
      <vt:lpstr>LA CELLULE VEGETALE</vt:lpstr>
      <vt:lpstr>LA CELLULE VEGETALE</vt:lpstr>
      <vt:lpstr>Constituants de la cellule végétale</vt:lpstr>
      <vt:lpstr>Proverbe du 01/03/2020</vt:lpstr>
      <vt:lpstr>Diapositive 29</vt:lpstr>
      <vt:lpstr>Diapositive 30</vt:lpstr>
      <vt:lpstr>LA CELLULE VEGETALE</vt:lpstr>
      <vt:lpstr>Diapositive 32</vt:lpstr>
      <vt:lpstr>LA CELLULE VEGETALE</vt:lpstr>
      <vt:lpstr>LA CELLULE VEGETALE</vt:lpstr>
      <vt:lpstr>Proverbe du Jour: 08/03/2020</vt:lpstr>
      <vt:lpstr>Les tissus </vt:lpstr>
      <vt:lpstr>Les tissus</vt:lpstr>
      <vt:lpstr>Les tissus</vt:lpstr>
      <vt:lpstr>Les méristèmes </vt:lpstr>
      <vt:lpstr>Les Tissus </vt:lpstr>
      <vt:lpstr>Les tissus</vt:lpstr>
      <vt:lpstr>Parenchymes avec des amyloplastes </vt:lpstr>
      <vt:lpstr>Parenchymes </vt:lpstr>
      <vt:lpstr>Les parenchymes </vt:lpstr>
      <vt:lpstr>Tissus d’une feuille </vt:lpstr>
      <vt:lpstr>Les parenchymes</vt:lpstr>
      <vt:lpstr>Les parenchymes</vt:lpstr>
      <vt:lpstr>Les tissus</vt:lpstr>
      <vt:lpstr>Epiderme</vt:lpstr>
      <vt:lpstr>stomates</vt:lpstr>
      <vt:lpstr>Stomates </vt:lpstr>
      <vt:lpstr>Stomates</vt:lpstr>
      <vt:lpstr>Diapositive 53</vt:lpstr>
      <vt:lpstr>Tissus de protection</vt:lpstr>
      <vt:lpstr>Coupe d’une racine </vt:lpstr>
      <vt:lpstr>Diapositive 56</vt:lpstr>
      <vt:lpstr>Diapositive 57</vt:lpstr>
      <vt:lpstr>Diapositive 58</vt:lpstr>
      <vt:lpstr>Diapositive 59</vt:lpstr>
      <vt:lpstr>3/Tissus conducteurs </vt:lpstr>
      <vt:lpstr>Tissus conducteurs</vt:lpstr>
      <vt:lpstr>  Xylème et phloème = tissus complexes   (formés de plusieurs sortes de cellules) </vt:lpstr>
      <vt:lpstr>Tissus conducteurs</vt:lpstr>
      <vt:lpstr>Tissus conducteurs</vt:lpstr>
      <vt:lpstr>Tissus conducteurs </vt:lpstr>
      <vt:lpstr>xyléme</vt:lpstr>
      <vt:lpstr>Xylème </vt:lpstr>
      <vt:lpstr>Diapositive 68</vt:lpstr>
      <vt:lpstr>Diapositive 69</vt:lpstr>
      <vt:lpstr>Proverbe du Jour: 05/04/2020</vt:lpstr>
      <vt:lpstr>Tissu secondaire</vt:lpstr>
      <vt:lpstr>Tissus de soutiens</vt:lpstr>
      <vt:lpstr>Tissu de soutien</vt:lpstr>
      <vt:lpstr>  LE COLLENCHYME </vt:lpstr>
      <vt:lpstr>LE SCLÉRENCHYME </vt:lpstr>
      <vt:lpstr>Tissus sécréteurs </vt:lpstr>
      <vt:lpstr>Tissus sécréteurs </vt:lpstr>
      <vt:lpstr>Diapositive 78</vt:lpstr>
      <vt:lpstr>Proverbe du Jour: 12/04/2020</vt:lpstr>
      <vt:lpstr>GAMETOGENESE</vt:lpstr>
      <vt:lpstr>Rappels</vt:lpstr>
      <vt:lpstr>Rappels</vt:lpstr>
      <vt:lpstr>CONSTITUTION GENERALE DE LA FLEUR</vt:lpstr>
      <vt:lpstr>Structure d’une Fleur</vt:lpstr>
      <vt:lpstr>CONSTITUTION GENERALE DE LA FLEUR</vt:lpstr>
      <vt:lpstr>Proverbe du Jour: 19/04/2020</vt:lpstr>
      <vt:lpstr>ETAMINES ET POLLEN</vt:lpstr>
      <vt:lpstr>UN GRAIN DE POLLEN</vt:lpstr>
      <vt:lpstr>FORMATION DU GRAIN DE POLLEN</vt:lpstr>
      <vt:lpstr>FORMATION DU GRAIN DE POLLEN</vt:lpstr>
      <vt:lpstr>Formation du grain de pollen</vt:lpstr>
      <vt:lpstr>REMARQUES</vt:lpstr>
      <vt:lpstr>Diapositive 93</vt:lpstr>
      <vt:lpstr>PISTIL OVAIRE ET OVULE</vt:lpstr>
      <vt:lpstr>Formation du sac embryonnaire </vt:lpstr>
      <vt:lpstr>Diapositive 96</vt:lpstr>
      <vt:lpstr>ETUDE DU SAC EMBRYONNAIRE</vt:lpstr>
      <vt:lpstr>FORMATION DU SAC EMBRYONNAIRE</vt:lpstr>
      <vt:lpstr>Diapositive 99</vt:lpstr>
      <vt:lpstr>Diapositive 100</vt:lpstr>
      <vt:lpstr>Proverbe du Jour: 03/05/2020</vt:lpstr>
      <vt:lpstr>POLLINISATION</vt:lpstr>
      <vt:lpstr>Diapositive 103</vt:lpstr>
      <vt:lpstr>Pollinisation</vt:lpstr>
      <vt:lpstr>Agents de pollinisation</vt:lpstr>
      <vt:lpstr> Allogamie ( pollinisation croisée) Les fleurs sont bisexuées. Un dispositif autorise seulement la fécondation croisée. C'est dans ce cas que l'on trouve la plus grande variété de stratégies. Ces stratégies sont de nature :anatomiques (en relation souvent avec la pollinisation par les  insectes).  </vt:lpstr>
      <vt:lpstr> Double fécondation chez les plantes à fleurs  </vt:lpstr>
      <vt:lpstr>Double fécondation chez les plantes à fleurs  </vt:lpstr>
      <vt:lpstr>LES GRAINS DE POLLEN GERMENT SUR LE STIGMATE</vt:lpstr>
      <vt:lpstr>LA DOUBLE FECONDATION</vt:lpstr>
      <vt:lpstr>Proverbe du Jour: 10/05/2020</vt:lpstr>
      <vt:lpstr>LA GRAINE</vt:lpstr>
      <vt:lpstr>Diapositive 113</vt:lpstr>
      <vt:lpstr>LES FRUITS</vt:lpstr>
      <vt:lpstr>Diapositive 115</vt:lpstr>
      <vt:lpstr>LES FRUITS</vt:lpstr>
      <vt:lpstr>Diapositive 117</vt:lpstr>
      <vt:lpstr>Proverbe du Jour: 17/05/2020</vt:lpstr>
      <vt:lpstr>Organisation d'une plante</vt:lpstr>
      <vt:lpstr>Diapositive 120</vt:lpstr>
      <vt:lpstr>Les racines </vt:lpstr>
      <vt:lpstr>Types de racines</vt:lpstr>
      <vt:lpstr>Diapositive 123</vt:lpstr>
      <vt:lpstr>Diapositive 124</vt:lpstr>
      <vt:lpstr>Diapositive 125</vt:lpstr>
      <vt:lpstr>Diapositive 126</vt:lpstr>
      <vt:lpstr>Diapositive 127</vt:lpstr>
      <vt:lpstr>Diapositive 128</vt:lpstr>
      <vt:lpstr>Diapositive 129</vt:lpstr>
      <vt:lpstr>Diapositive 130</vt:lpstr>
      <vt:lpstr>Diapositive 131</vt:lpstr>
    </vt:vector>
  </TitlesOfParts>
  <Company>SUT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1°ANNEE LMD UNITE D’ENSEIGNEMENT FONDAMENTALE 2 SEMESTRE 2</dc:title>
  <dc:creator>merzouk</dc:creator>
  <cp:lastModifiedBy>Merzouk</cp:lastModifiedBy>
  <cp:revision>202</cp:revision>
  <dcterms:created xsi:type="dcterms:W3CDTF">2008-02-10T18:16:45Z</dcterms:created>
  <dcterms:modified xsi:type="dcterms:W3CDTF">2020-03-09T15:28:36Z</dcterms:modified>
</cp:coreProperties>
</file>