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735" r:id="rId2"/>
  </p:sldMasterIdLst>
  <p:notesMasterIdLst>
    <p:notesMasterId r:id="rId45"/>
  </p:notesMasterIdLst>
  <p:sldIdLst>
    <p:sldId id="320" r:id="rId3"/>
    <p:sldId id="32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22" r:id="rId24"/>
    <p:sldId id="318" r:id="rId25"/>
    <p:sldId id="284" r:id="rId26"/>
    <p:sldId id="285" r:id="rId27"/>
    <p:sldId id="287" r:id="rId28"/>
    <p:sldId id="319" r:id="rId29"/>
    <p:sldId id="295" r:id="rId30"/>
    <p:sldId id="296" r:id="rId31"/>
    <p:sldId id="297" r:id="rId32"/>
    <p:sldId id="298" r:id="rId33"/>
    <p:sldId id="302" r:id="rId34"/>
    <p:sldId id="303" r:id="rId35"/>
    <p:sldId id="304" r:id="rId36"/>
    <p:sldId id="307" r:id="rId37"/>
    <p:sldId id="323" r:id="rId38"/>
    <p:sldId id="308" r:id="rId39"/>
    <p:sldId id="312" r:id="rId40"/>
    <p:sldId id="314" r:id="rId41"/>
    <p:sldId id="316" r:id="rId42"/>
    <p:sldId id="315" r:id="rId43"/>
    <p:sldId id="317" r:id="rId4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80"/>
    <a:srgbClr val="FFFFE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>
      <p:cViewPr varScale="1">
        <p:scale>
          <a:sx n="81" d="100"/>
          <a:sy n="81" d="100"/>
        </p:scale>
        <p:origin x="130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85FC64-9165-43C5-88D2-F4A06F6CA4AF}" type="datetimeFigureOut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87CAFD-0861-4322-B5EE-66E5B0E57BA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4629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84FA-2243-4EBE-AE6B-3DA724531E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783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3660-4161-4C93-B028-10A5B105B51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536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08B2-ACDF-49F3-BBB3-8344A929BBE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7104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7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8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344E-6F38-4E49-A700-C7BA43ACE0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8753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E2FC-740D-4F49-8341-1CFFF5BDBB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5656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D086A-B61E-4D51-B5CD-0D2E79520E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302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3974-6A44-4155-97CD-5EA6D3DEF9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164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C5D37D-BD28-4D35-8D3E-3594A585BC08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EBB8-72F8-48F9-BDEF-CCCAA397205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437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477-4706-462F-AC3D-ABE46B7C3017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1070-26B4-47C7-8843-592ADFD6FB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3480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4407D-3499-43B7-A38C-9708D267ECE8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37B8-C404-4C0D-9E1E-9053EBCDBB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78538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5F9A2-7E04-4462-9EA2-2E84B03FF888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00F82-F702-410E-827D-C970F640D8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514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A85F-ED69-4610-9A0C-1D0CD142D7C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168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7F1A-9AB6-44E5-BEF0-87BE27628836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30C9C-93A5-4670-B370-61D913651E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22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6206-27E8-4F5A-91B8-786C12B88099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9F2E-7A45-4201-9F61-D2C3EF7F09B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0632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E4EA4B-D13B-43E9-A559-EECC59897F61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BCE6-C8FB-45D8-8746-EE210E7D8A7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0114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0835-396A-4527-9DB9-8F535486F7FA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2154-0EC2-4CC6-BD6F-26416808B6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584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494BA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743FF4-2275-44A8-ADEA-BED625CA0C68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6B71-20B3-402A-8FC6-21BEF9AC6B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8701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5177-32AD-4A73-9B5A-CB2BD275C229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8FB9-0E8A-414E-A461-20CFC008C6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6059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04F3-B36C-4DFE-B50C-CAE0C0B2458E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7C4B-3FD2-416F-9417-2E5056FB17E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316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369A-413A-4D1F-AE63-79A8667E92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846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37BFB-88BC-4477-841A-0A961F1400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700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F3DC-7EA4-4749-94C7-E22AD62EF0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786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5745E-D42B-4F60-BE53-FD2EDB91BC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58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1899B-E1ED-4061-8551-A533053AF1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379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94E9-FB5A-49EA-A634-1D792F5165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074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E4E6B-BD22-405A-8D8E-6A2DCF4C7C3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79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33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A9A87D66-64FD-4832-BC1D-289405AB01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78" r:id="rId3"/>
    <p:sldLayoutId id="2147483764" r:id="rId4"/>
    <p:sldLayoutId id="2147483765" r:id="rId5"/>
    <p:sldLayoutId id="2147483766" r:id="rId6"/>
    <p:sldLayoutId id="2147483779" r:id="rId7"/>
    <p:sldLayoutId id="2147483767" r:id="rId8"/>
    <p:sldLayoutId id="2147483780" r:id="rId9"/>
    <p:sldLayoutId id="2147483768" r:id="rId10"/>
    <p:sldLayoutId id="2147483769" r:id="rId11"/>
    <p:sldLayoutId id="2147483781" r:id="rId12"/>
    <p:sldLayoutId id="2147483782" r:id="rId13"/>
    <p:sldLayoutId id="2147483783" r:id="rId14"/>
    <p:sldLayoutId id="214748378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7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CEDBE6">
                    <a:shade val="50000"/>
                    <a:satMod val="20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55DB82-B2B9-4723-87A2-AAE0DAE14295}" type="datetime1">
              <a:rPr lang="fr-FR"/>
              <a:pPr>
                <a:defRPr/>
              </a:pPr>
              <a:t>25/04/2023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CEDBE6">
                    <a:shade val="50000"/>
                    <a:satMod val="200000"/>
                  </a:srgb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5F05214F-28EE-4B46-B3AA-CC24224A0A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0" r:id="rId2"/>
    <p:sldLayoutId id="2147483786" r:id="rId3"/>
    <p:sldLayoutId id="2147483771" r:id="rId4"/>
    <p:sldLayoutId id="2147483772" r:id="rId5"/>
    <p:sldLayoutId id="2147483773" r:id="rId6"/>
    <p:sldLayoutId id="2147483787" r:id="rId7"/>
    <p:sldLayoutId id="2147483774" r:id="rId8"/>
    <p:sldLayoutId id="2147483788" r:id="rId9"/>
    <p:sldLayoutId id="2147483775" r:id="rId10"/>
    <p:sldLayoutId id="21474837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7950" y="1484313"/>
            <a:ext cx="7215188" cy="2414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rgbClr val="002060"/>
                </a:solidFill>
              </a:rPr>
            </a:b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des systèmes d’information</a:t>
            </a:r>
            <a:b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50" y="4572000"/>
            <a:ext cx="6186488" cy="1143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Dr. BETAOUAF Hichem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Université Aboubakr </a:t>
            </a:r>
            <a:r>
              <a:rPr lang="fr-FR" dirty="0" err="1"/>
              <a:t>Belkaid</a:t>
            </a:r>
            <a:r>
              <a:rPr lang="fr-FR" dirty="0"/>
              <a:t> de Tlemcen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>
                <a:solidFill>
                  <a:srgbClr val="C00000"/>
                </a:solidFill>
              </a:rPr>
              <a:t>hichem.betaouaf@univ-tlemcen.dz</a:t>
            </a:r>
            <a:r>
              <a:rPr lang="fr-FR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1638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1E9927-A8E5-4668-B76E-F47311907ACF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581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représentation schématique</a:t>
            </a:r>
          </a:p>
        </p:txBody>
      </p:sp>
      <p:pic>
        <p:nvPicPr>
          <p:cNvPr id="25603" name="Picture 18" descr="Association-type couleur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3141663"/>
            <a:ext cx="6408738" cy="1536700"/>
          </a:xfrm>
        </p:spPr>
      </p:pic>
      <p:sp>
        <p:nvSpPr>
          <p:cNvPr id="256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D7C6F6-5B16-4D9C-9D72-10E9EC4DE6ED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10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468313" y="1628775"/>
            <a:ext cx="820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2592388" y="5662613"/>
            <a:ext cx="3960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000" b="1">
                <a:solidFill>
                  <a:srgbClr val="005E5C"/>
                </a:solidFill>
                <a:latin typeface="Gill Sans MT" panose="020B0502020104020203" pitchFamily="34" charset="0"/>
              </a:rPr>
              <a:t>Entités de la collection</a:t>
            </a:r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H="1" flipV="1">
            <a:off x="2773363" y="5013325"/>
            <a:ext cx="503237" cy="649288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V="1">
            <a:off x="5868988" y="5013325"/>
            <a:ext cx="360362" cy="649288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2700338" y="1773238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000" b="1">
                <a:solidFill>
                  <a:srgbClr val="005E5C"/>
                </a:solidFill>
                <a:latin typeface="Gill Sans MT" panose="020B0502020104020203" pitchFamily="34" charset="0"/>
              </a:rPr>
              <a:t>Nom de l’association</a:t>
            </a: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4500563" y="2133600"/>
            <a:ext cx="0" cy="1296988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3781425" y="4941888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000" b="1">
                <a:solidFill>
                  <a:srgbClr val="005E5C"/>
                </a:solidFill>
                <a:latin typeface="Gill Sans MT" panose="020B0502020104020203" pitchFamily="34" charset="0"/>
              </a:rPr>
              <a:t>Pattes</a:t>
            </a:r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 flipH="1" flipV="1">
            <a:off x="3421063" y="3933825"/>
            <a:ext cx="719137" cy="936625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613" name="Line 16"/>
          <p:cNvSpPr>
            <a:spLocks noChangeShapeType="1"/>
          </p:cNvSpPr>
          <p:nvPr/>
        </p:nvSpPr>
        <p:spPr bwMode="auto">
          <a:xfrm flipV="1">
            <a:off x="4932363" y="4005263"/>
            <a:ext cx="649287" cy="865187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581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identifiant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57313"/>
            <a:ext cx="7829550" cy="3455987"/>
          </a:xfrm>
        </p:spPr>
        <p:txBody>
          <a:bodyPr/>
          <a:lstStyle/>
          <a:p>
            <a:pPr eaLnBrk="1" hangingPunct="1"/>
            <a:r>
              <a:rPr lang="fr-FR" altLang="fr-FR"/>
              <a:t>Il est </a:t>
            </a:r>
            <a:r>
              <a:rPr lang="fr-FR" altLang="fr-FR" b="1">
                <a:solidFill>
                  <a:srgbClr val="002060"/>
                </a:solidFill>
              </a:rPr>
              <a:t>implicite !</a:t>
            </a:r>
          </a:p>
          <a:p>
            <a:pPr eaLnBrk="1" hangingPunct="1"/>
            <a:endParaRPr lang="fr-FR" altLang="fr-FR" b="1">
              <a:solidFill>
                <a:schemeClr val="accent2"/>
              </a:solidFill>
            </a:endParaRPr>
          </a:p>
          <a:p>
            <a:pPr eaLnBrk="1" hangingPunct="1"/>
            <a:r>
              <a:rPr lang="fr-FR" altLang="fr-FR"/>
              <a:t>C’est </a:t>
            </a:r>
            <a:r>
              <a:rPr lang="fr-FR" altLang="fr-FR" b="1">
                <a:solidFill>
                  <a:srgbClr val="002060"/>
                </a:solidFill>
              </a:rPr>
              <a:t>un n-uplet</a:t>
            </a:r>
            <a:r>
              <a:rPr lang="fr-FR" altLang="fr-FR">
                <a:solidFill>
                  <a:srgbClr val="002060"/>
                </a:solidFill>
              </a:rPr>
              <a:t> </a:t>
            </a:r>
            <a:r>
              <a:rPr lang="fr-FR" altLang="fr-FR"/>
              <a:t>composé des identifiants des entités-types concernées.</a:t>
            </a:r>
          </a:p>
          <a:p>
            <a:pPr lvl="1" eaLnBrk="1" hangingPunct="1"/>
            <a:r>
              <a:rPr lang="fr-FR" altLang="fr-FR"/>
              <a:t>Exemple :  l’identifiant de </a:t>
            </a:r>
            <a:r>
              <a:rPr lang="fr-FR" altLang="fr-FR">
                <a:solidFill>
                  <a:srgbClr val="002060"/>
                </a:solidFill>
              </a:rPr>
              <a:t>Inscription</a:t>
            </a:r>
            <a:r>
              <a:rPr lang="fr-FR" altLang="fr-FR"/>
              <a:t> est le couple </a:t>
            </a:r>
            <a:r>
              <a:rPr lang="fr-FR" altLang="fr-FR">
                <a:solidFill>
                  <a:srgbClr val="002060"/>
                </a:solidFill>
              </a:rPr>
              <a:t>(N° étudiant, Code formation).</a:t>
            </a:r>
            <a:endParaRPr lang="fr-FR" altLang="fr-FR">
              <a:solidFill>
                <a:srgbClr val="005E5C"/>
              </a:solidFill>
            </a:endParaRPr>
          </a:p>
        </p:txBody>
      </p:sp>
      <p:sp>
        <p:nvSpPr>
          <p:cNvPr id="2662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EC5E55-E6C1-4643-876A-5AF2B25930C7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26629" name="Picture 18" descr="Association-type couleu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5084763"/>
            <a:ext cx="6408737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71563" y="214313"/>
            <a:ext cx="78581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les contraintes de cardinalité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>
          <a:xfrm>
            <a:off x="1214438" y="1500188"/>
            <a:ext cx="7483475" cy="5214937"/>
          </a:xfrm>
        </p:spPr>
        <p:txBody>
          <a:bodyPr/>
          <a:lstStyle/>
          <a:p>
            <a:pPr eaLnBrk="1" hangingPunct="1"/>
            <a:r>
              <a:rPr lang="fr-FR" altLang="fr-FR" sz="2400"/>
              <a:t>Une cardinalité est une </a:t>
            </a:r>
            <a:r>
              <a:rPr lang="fr-FR" altLang="fr-FR" sz="2400" b="1">
                <a:solidFill>
                  <a:srgbClr val="002060"/>
                </a:solidFill>
              </a:rPr>
              <a:t>précision apportée sur une patte d’une association</a:t>
            </a:r>
            <a:r>
              <a:rPr lang="fr-FR" altLang="fr-FR" sz="2400"/>
              <a:t>. </a:t>
            </a:r>
          </a:p>
          <a:p>
            <a:pPr eaLnBrk="1" hangingPunct="1">
              <a:buFontTx/>
              <a:buNone/>
            </a:pPr>
            <a:endParaRPr lang="fr-FR" altLang="fr-FR" sz="2400"/>
          </a:p>
          <a:p>
            <a:pPr eaLnBrk="1" hangingPunct="1"/>
            <a:r>
              <a:rPr lang="fr-FR" altLang="fr-FR" sz="2400"/>
              <a:t>Elle indique combien de fois l’entité peut intervenir dans l’association. </a:t>
            </a:r>
          </a:p>
          <a:p>
            <a:pPr eaLnBrk="1" hangingPunct="1"/>
            <a:endParaRPr lang="fr-FR" altLang="fr-FR" sz="2800"/>
          </a:p>
          <a:p>
            <a:pPr eaLnBrk="1" hangingPunct="1">
              <a:lnSpc>
                <a:spcPct val="90000"/>
              </a:lnSpc>
            </a:pPr>
            <a:r>
              <a:rPr lang="fr-FR" altLang="fr-FR" sz="2400"/>
              <a:t>Pour un </a:t>
            </a:r>
            <a:r>
              <a:rPr lang="fr-FR" altLang="fr-FR" sz="2400" b="1"/>
              <a:t>MCD,</a:t>
            </a:r>
            <a:r>
              <a:rPr lang="fr-FR" altLang="fr-FR" sz="2400"/>
              <a:t> est utile de savoir :</a:t>
            </a:r>
          </a:p>
          <a:p>
            <a:pPr lvl="1" eaLnBrk="1" hangingPunct="1"/>
            <a:r>
              <a:rPr lang="fr-FR" altLang="fr-FR" sz="2200" b="1" i="1">
                <a:solidFill>
                  <a:srgbClr val="002060"/>
                </a:solidFill>
              </a:rPr>
              <a:t>la</a:t>
            </a:r>
            <a:r>
              <a:rPr lang="fr-FR" altLang="fr-FR" sz="2200">
                <a:solidFill>
                  <a:srgbClr val="002060"/>
                </a:solidFill>
              </a:rPr>
              <a:t> </a:t>
            </a:r>
            <a:r>
              <a:rPr lang="fr-FR" altLang="fr-FR" sz="2200" b="1" i="1">
                <a:solidFill>
                  <a:srgbClr val="002060"/>
                </a:solidFill>
              </a:rPr>
              <a:t>cardinalité minimale </a:t>
            </a:r>
            <a:r>
              <a:rPr lang="fr-FR" altLang="fr-FR" sz="2200" b="1" i="1">
                <a:solidFill>
                  <a:srgbClr val="002060"/>
                </a:solidFill>
                <a:sym typeface="Wingdings" panose="05000000000000000000" pitchFamily="2" charset="2"/>
              </a:rPr>
              <a:t></a:t>
            </a:r>
            <a:r>
              <a:rPr lang="fr-FR" altLang="fr-FR" sz="2200" b="1" i="1">
                <a:solidFill>
                  <a:srgbClr val="002060"/>
                </a:solidFill>
              </a:rPr>
              <a:t> </a:t>
            </a:r>
            <a:r>
              <a:rPr lang="fr-FR" altLang="fr-FR" sz="2200"/>
              <a:t>Si une occurrence de l’entité est obligatoirement concernée par une (au moins) occurrence de l’association ;</a:t>
            </a:r>
          </a:p>
          <a:p>
            <a:pPr lvl="1" eaLnBrk="1" hangingPunct="1"/>
            <a:r>
              <a:rPr lang="fr-FR" altLang="fr-FR" sz="2200" b="1" i="1">
                <a:solidFill>
                  <a:srgbClr val="002060"/>
                </a:solidFill>
              </a:rPr>
              <a:t>la</a:t>
            </a:r>
            <a:r>
              <a:rPr lang="fr-FR" altLang="fr-FR" sz="2200">
                <a:solidFill>
                  <a:srgbClr val="002060"/>
                </a:solidFill>
              </a:rPr>
              <a:t> </a:t>
            </a:r>
            <a:r>
              <a:rPr lang="fr-FR" altLang="fr-FR" sz="2200" b="1" i="1">
                <a:solidFill>
                  <a:srgbClr val="002060"/>
                </a:solidFill>
              </a:rPr>
              <a:t>cardinalité maximale </a:t>
            </a:r>
            <a:r>
              <a:rPr lang="fr-FR" altLang="fr-FR" sz="2200" b="1" i="1">
                <a:solidFill>
                  <a:srgbClr val="002060"/>
                </a:solidFill>
                <a:sym typeface="Wingdings" panose="05000000000000000000" pitchFamily="2" charset="2"/>
              </a:rPr>
              <a:t></a:t>
            </a:r>
            <a:r>
              <a:rPr lang="fr-FR" altLang="fr-FR" sz="2200">
                <a:solidFill>
                  <a:srgbClr val="002060"/>
                </a:solidFill>
              </a:rPr>
              <a:t> </a:t>
            </a:r>
            <a:r>
              <a:rPr lang="fr-FR" altLang="fr-FR" sz="2200"/>
              <a:t>Si une occurrence de l’entité peut (éventuellement) être concernée par plusieurs occurrences de l’association.</a:t>
            </a:r>
          </a:p>
        </p:txBody>
      </p:sp>
      <p:sp>
        <p:nvSpPr>
          <p:cNvPr id="2765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FDCD83-6C08-4131-98BE-2EC54F8043EA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581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cardinalité minimale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85875" y="1700213"/>
            <a:ext cx="7607300" cy="460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fr-FR" b="1"/>
              <a:t>Elle peut prendre deux valeurs : </a:t>
            </a:r>
          </a:p>
          <a:p>
            <a:pPr eaLnBrk="1" hangingPunct="1">
              <a:buFontTx/>
              <a:buNone/>
            </a:pPr>
            <a:endParaRPr lang="fr-FR" altLang="fr-FR" b="1"/>
          </a:p>
          <a:p>
            <a:pPr lvl="1" eaLnBrk="1" hangingPunct="1"/>
            <a:r>
              <a:rPr lang="fr-FR" altLang="fr-FR" sz="3200" b="1"/>
              <a:t>0,  </a:t>
            </a:r>
            <a:r>
              <a:rPr lang="fr-FR" altLang="fr-FR" sz="3200"/>
              <a:t>signifie que l’entité peut </a:t>
            </a:r>
            <a:r>
              <a:rPr lang="fr-FR" altLang="fr-FR" sz="3200">
                <a:solidFill>
                  <a:srgbClr val="002060"/>
                </a:solidFill>
              </a:rPr>
              <a:t>ne pas </a:t>
            </a:r>
            <a:r>
              <a:rPr lang="fr-FR" altLang="fr-FR" sz="3200"/>
              <a:t>intervenir dans l’association.</a:t>
            </a:r>
          </a:p>
          <a:p>
            <a:pPr lvl="1" eaLnBrk="1" hangingPunct="1">
              <a:buFontTx/>
              <a:buNone/>
            </a:pPr>
            <a:endParaRPr lang="fr-FR" altLang="fr-FR" sz="3200"/>
          </a:p>
          <a:p>
            <a:pPr lvl="1" eaLnBrk="1" hangingPunct="1"/>
            <a:r>
              <a:rPr lang="fr-FR" altLang="fr-FR" sz="3200" b="1"/>
              <a:t>1,</a:t>
            </a:r>
            <a:r>
              <a:rPr lang="fr-FR" altLang="fr-FR" sz="3200"/>
              <a:t> signifie au contraire qu’elle intervient </a:t>
            </a:r>
            <a:r>
              <a:rPr lang="fr-FR" altLang="fr-FR" sz="3200">
                <a:solidFill>
                  <a:srgbClr val="002060"/>
                </a:solidFill>
              </a:rPr>
              <a:t>obligatoirement une fois</a:t>
            </a:r>
            <a:r>
              <a:rPr lang="fr-FR" altLang="fr-FR" sz="3200"/>
              <a:t>.</a:t>
            </a:r>
            <a:endParaRPr lang="fr-FR" altLang="fr-FR" sz="3200" i="1" u="sng"/>
          </a:p>
          <a:p>
            <a:pPr eaLnBrk="1" hangingPunct="1">
              <a:buFontTx/>
              <a:buNone/>
            </a:pPr>
            <a:endParaRPr lang="fr-FR" altLang="fr-FR"/>
          </a:p>
        </p:txBody>
      </p:sp>
      <p:sp>
        <p:nvSpPr>
          <p:cNvPr id="2867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C59565-8497-4290-A753-D2C60DDDC09B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13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581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cardinalité maximale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00188"/>
            <a:ext cx="7750175" cy="50403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fr-FR" b="1"/>
              <a:t>Elle peut prendre deux valeurs :</a:t>
            </a:r>
          </a:p>
          <a:p>
            <a:pPr eaLnBrk="1" hangingPunct="1"/>
            <a:endParaRPr lang="fr-FR" altLang="fr-FR" b="1"/>
          </a:p>
          <a:p>
            <a:pPr lvl="1" eaLnBrk="1" hangingPunct="1"/>
            <a:r>
              <a:rPr lang="fr-FR" altLang="fr-FR" sz="3200" b="1"/>
              <a:t>1,</a:t>
            </a:r>
            <a:r>
              <a:rPr lang="fr-FR" altLang="fr-FR" sz="3200"/>
              <a:t> signifie que l’entité ne peut intervenir </a:t>
            </a:r>
            <a:r>
              <a:rPr lang="fr-FR" altLang="fr-FR" sz="3200">
                <a:solidFill>
                  <a:srgbClr val="002060"/>
                </a:solidFill>
              </a:rPr>
              <a:t>plus d’une seule fois </a:t>
            </a:r>
            <a:r>
              <a:rPr lang="fr-FR" altLang="fr-FR" sz="3200"/>
              <a:t>dans l’association-type ;</a:t>
            </a:r>
          </a:p>
          <a:p>
            <a:pPr eaLnBrk="1" hangingPunct="1">
              <a:buFontTx/>
              <a:buNone/>
            </a:pPr>
            <a:endParaRPr lang="fr-FR" altLang="fr-FR"/>
          </a:p>
          <a:p>
            <a:pPr lvl="1" eaLnBrk="1" hangingPunct="1"/>
            <a:r>
              <a:rPr lang="fr-FR" altLang="fr-FR" sz="3200" b="1"/>
              <a:t>n,</a:t>
            </a:r>
            <a:r>
              <a:rPr lang="fr-FR" altLang="fr-FR" sz="3200"/>
              <a:t> signifie au contraire qu’elle peut intervenir </a:t>
            </a:r>
            <a:r>
              <a:rPr lang="fr-FR" altLang="fr-FR" sz="3200">
                <a:solidFill>
                  <a:srgbClr val="002060"/>
                </a:solidFill>
              </a:rPr>
              <a:t>plusieurs fois</a:t>
            </a:r>
            <a:r>
              <a:rPr lang="fr-FR" altLang="fr-FR" sz="3200"/>
              <a:t> dans l’association.</a:t>
            </a:r>
            <a:endParaRPr lang="fr-FR" altLang="fr-FR"/>
          </a:p>
        </p:txBody>
      </p:sp>
      <p:sp>
        <p:nvSpPr>
          <p:cNvPr id="2970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42CCFB-6C15-430E-9DAE-81048405A4C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581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c’est le 1 qui représente la contrainte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1563" y="1785938"/>
            <a:ext cx="7534275" cy="12525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fr-FR" sz="2800" b="1"/>
              <a:t>Une patte sans contrainte aura </a:t>
            </a:r>
          </a:p>
          <a:p>
            <a:pPr algn="ctr" eaLnBrk="1" hangingPunct="1">
              <a:buFontTx/>
              <a:buNone/>
            </a:pPr>
            <a:r>
              <a:rPr lang="fr-FR" altLang="fr-FR" sz="2800" b="1"/>
              <a:t>pour cardinalités : </a:t>
            </a:r>
            <a:r>
              <a:rPr lang="fr-FR" altLang="fr-FR" sz="2800" b="1">
                <a:solidFill>
                  <a:srgbClr val="002060"/>
                </a:solidFill>
              </a:rPr>
              <a:t>(0, n) </a:t>
            </a:r>
          </a:p>
          <a:p>
            <a:pPr eaLnBrk="1" hangingPunct="1"/>
            <a:endParaRPr lang="fr-FR" altLang="fr-FR" sz="2800" b="1"/>
          </a:p>
          <a:p>
            <a:pPr eaLnBrk="1" hangingPunct="1"/>
            <a:endParaRPr lang="fr-FR" altLang="fr-FR" sz="2800"/>
          </a:p>
        </p:txBody>
      </p:sp>
      <p:pic>
        <p:nvPicPr>
          <p:cNvPr id="30724" name="Picture 4" descr="Cardinalités 0,n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2838" y="3716338"/>
            <a:ext cx="7602537" cy="1654175"/>
          </a:xfrm>
        </p:spPr>
      </p:pic>
      <p:sp>
        <p:nvSpPr>
          <p:cNvPr id="30725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A1D3BF-9F35-400C-8AC8-3A2308F49C96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8581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double contrainte sur une patte</a:t>
            </a:r>
          </a:p>
        </p:txBody>
      </p:sp>
      <p:pic>
        <p:nvPicPr>
          <p:cNvPr id="31747" name="Picture 14" descr="Double contraintes 1,1 couleu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674938"/>
            <a:ext cx="7129463" cy="1325562"/>
          </a:xfrm>
        </p:spPr>
      </p:pic>
      <p:sp>
        <p:nvSpPr>
          <p:cNvPr id="3174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09F118-6AE5-49F5-A1AA-2D8FEAAAC9F5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13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7991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31751" name="Rectangle 17"/>
          <p:cNvSpPr>
            <a:spLocks noChangeArrowheads="1"/>
          </p:cNvSpPr>
          <p:nvPr/>
        </p:nvSpPr>
        <p:spPr bwMode="auto">
          <a:xfrm>
            <a:off x="1177925" y="4149725"/>
            <a:ext cx="72675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2400">
                <a:latin typeface="Gill Sans MT" panose="020B0502020104020203" pitchFamily="34" charset="0"/>
              </a:rPr>
              <a:t>Sur la patte</a:t>
            </a:r>
            <a:r>
              <a:rPr lang="fr-FR" altLang="fr-FR" sz="2400" b="1">
                <a:latin typeface="Gill Sans MT" panose="020B0502020104020203" pitchFamily="34" charset="0"/>
              </a:rPr>
              <a:t> X</a:t>
            </a:r>
            <a:r>
              <a:rPr lang="fr-FR" altLang="fr-FR" sz="2400">
                <a:latin typeface="Gill Sans MT" panose="020B0502020104020203" pitchFamily="34" charset="0"/>
              </a:rPr>
              <a:t>, le </a:t>
            </a:r>
            <a:r>
              <a:rPr lang="fr-FR" altLang="fr-FR" sz="2400" b="1">
                <a:latin typeface="Gill Sans MT" panose="020B0502020104020203" pitchFamily="34" charset="0"/>
              </a:rPr>
              <a:t>0</a:t>
            </a:r>
            <a:r>
              <a:rPr lang="fr-FR" altLang="fr-FR" sz="2400">
                <a:latin typeface="Gill Sans MT" panose="020B0502020104020203" pitchFamily="34" charset="0"/>
              </a:rPr>
              <a:t> signifie que </a:t>
            </a:r>
            <a:r>
              <a:rPr lang="fr-FR" altLang="fr-FR" sz="2400" b="1">
                <a:latin typeface="Gill Sans MT" panose="020B0502020104020203" pitchFamily="34" charset="0"/>
              </a:rPr>
              <a:t>X</a:t>
            </a:r>
            <a:r>
              <a:rPr lang="fr-FR" altLang="fr-FR" sz="2400">
                <a:latin typeface="Gill Sans MT" panose="020B0502020104020203" pitchFamily="34" charset="0"/>
              </a:rPr>
              <a:t> peut ne pas être reliée à </a:t>
            </a:r>
            <a:r>
              <a:rPr lang="fr-FR" altLang="fr-FR" sz="2400" b="1">
                <a:latin typeface="Gill Sans MT" panose="020B0502020104020203" pitchFamily="34" charset="0"/>
              </a:rPr>
              <a:t>Y</a:t>
            </a:r>
            <a:r>
              <a:rPr lang="fr-FR" altLang="fr-FR" sz="2400">
                <a:latin typeface="Gill Sans MT" panose="020B0502020104020203" pitchFamily="34" charset="0"/>
              </a:rPr>
              <a:t> lors de sa création.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2400">
              <a:latin typeface="Gill Sans MT" panose="020B0502020104020203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2400">
                <a:latin typeface="Gill Sans MT" panose="020B0502020104020203" pitchFamily="34" charset="0"/>
              </a:rPr>
              <a:t>Le </a:t>
            </a:r>
            <a:r>
              <a:rPr lang="fr-FR" altLang="fr-FR" sz="2400" b="1">
                <a:latin typeface="Gill Sans MT" panose="020B0502020104020203" pitchFamily="34" charset="0"/>
              </a:rPr>
              <a:t>1</a:t>
            </a:r>
            <a:r>
              <a:rPr lang="fr-FR" altLang="fr-FR" sz="2400">
                <a:latin typeface="Gill Sans MT" panose="020B0502020104020203" pitchFamily="34" charset="0"/>
              </a:rPr>
              <a:t> en minimum de la patte </a:t>
            </a:r>
            <a:r>
              <a:rPr lang="fr-FR" altLang="fr-FR" sz="2400" b="1">
                <a:latin typeface="Gill Sans MT" panose="020B0502020104020203" pitchFamily="34" charset="0"/>
              </a:rPr>
              <a:t>Y</a:t>
            </a:r>
            <a:r>
              <a:rPr lang="fr-FR" altLang="fr-FR" sz="2400">
                <a:latin typeface="Gill Sans MT" panose="020B0502020104020203" pitchFamily="34" charset="0"/>
              </a:rPr>
              <a:t> signifie qu’en aucun cas on ne peut créer une occurrence de </a:t>
            </a:r>
            <a:r>
              <a:rPr lang="fr-FR" altLang="fr-FR" sz="2400" b="1">
                <a:latin typeface="Gill Sans MT" panose="020B0502020104020203" pitchFamily="34" charset="0"/>
              </a:rPr>
              <a:t>Y</a:t>
            </a:r>
            <a:r>
              <a:rPr lang="fr-FR" altLang="fr-FR" sz="2400">
                <a:latin typeface="Gill Sans MT" panose="020B0502020104020203" pitchFamily="34" charset="0"/>
              </a:rPr>
              <a:t> sans la relier en même temps à une occurrence de </a:t>
            </a:r>
            <a:r>
              <a:rPr lang="fr-FR" altLang="fr-FR" sz="2400" b="1">
                <a:solidFill>
                  <a:srgbClr val="002060"/>
                </a:solidFill>
                <a:latin typeface="Gill Sans MT" panose="020B0502020104020203" pitchFamily="34" charset="0"/>
              </a:rPr>
              <a:t>X</a:t>
            </a:r>
            <a:r>
              <a:rPr lang="fr-FR" altLang="fr-FR" sz="2400">
                <a:solidFill>
                  <a:srgbClr val="002060"/>
                </a:solidFill>
                <a:latin typeface="Gill Sans MT" panose="020B0502020104020203" pitchFamily="34" charset="0"/>
              </a:rPr>
              <a:t>…Cette dernière doit donc avoir été créée avant </a:t>
            </a:r>
            <a:r>
              <a:rPr lang="fr-FR" altLang="fr-FR" sz="2800">
                <a:solidFill>
                  <a:srgbClr val="002060"/>
                </a:solidFill>
                <a:latin typeface="Gill Sans MT" panose="020B0502020104020203" pitchFamily="34" charset="0"/>
              </a:rPr>
              <a:t>!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214438" y="1428750"/>
            <a:ext cx="73723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000" indent="-342000" eaLnBrk="1" fontAlgn="auto" hangingPunct="1">
              <a:lnSpc>
                <a:spcPct val="90000"/>
              </a:lnSpc>
              <a:spcBef>
                <a:spcPts val="9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sz="2400" dirty="0">
                <a:latin typeface="+mn-lt"/>
              </a:rPr>
              <a:t>La cardinalité minimale indique ce qui est</a:t>
            </a:r>
            <a:r>
              <a:rPr lang="fr-FR" sz="24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+mn-lt"/>
              </a:rPr>
              <a:t>obligatoire</a:t>
            </a:r>
            <a:r>
              <a:rPr lang="fr-FR" sz="2400" dirty="0">
                <a:latin typeface="+mn-lt"/>
              </a:rPr>
              <a:t>, dans le cas  </a:t>
            </a:r>
            <a:r>
              <a:rPr lang="fr-FR" sz="2400" dirty="0">
                <a:solidFill>
                  <a:srgbClr val="002060"/>
                </a:solidFill>
                <a:latin typeface="+mn-lt"/>
              </a:rPr>
              <a:t>le plus restrictif</a:t>
            </a:r>
            <a:r>
              <a:rPr lang="fr-FR" sz="2400" dirty="0">
                <a:latin typeface="+mn-lt"/>
              </a:rPr>
              <a:t>, </a:t>
            </a:r>
            <a:r>
              <a:rPr lang="fr-FR" sz="2400" i="1" dirty="0">
                <a:latin typeface="+mn-lt"/>
              </a:rPr>
              <a:t>i.e.,</a:t>
            </a:r>
            <a:r>
              <a:rPr lang="fr-FR" sz="2400" dirty="0">
                <a:latin typeface="+mn-lt"/>
              </a:rPr>
              <a:t> le plus souvent lors de sa création</a:t>
            </a:r>
            <a:r>
              <a:rPr lang="fr-FR" sz="2800" dirty="0">
                <a:latin typeface="+mn-lt"/>
              </a:rPr>
              <a:t>.</a:t>
            </a:r>
          </a:p>
          <a:p>
            <a:pPr marL="342900" indent="-3429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fr-FR" sz="28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1500188"/>
            <a:ext cx="8043863" cy="25495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fr-FR" sz="2800"/>
              <a:t>Lorsqu’une association-type binaire a une patte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fr-FR" sz="2800"/>
              <a:t>dont la </a:t>
            </a:r>
            <a:r>
              <a:rPr lang="fr-FR" altLang="fr-FR" sz="2800" b="1">
                <a:solidFill>
                  <a:srgbClr val="002060"/>
                </a:solidFill>
              </a:rPr>
              <a:t>cardinalité maximale </a:t>
            </a:r>
            <a:r>
              <a:rPr lang="fr-FR" altLang="fr-FR" sz="2800"/>
              <a:t>est</a:t>
            </a:r>
            <a:r>
              <a:rPr lang="fr-FR" altLang="fr-FR" sz="2800" b="1" i="1"/>
              <a:t> </a:t>
            </a:r>
            <a:r>
              <a:rPr lang="fr-FR" altLang="fr-FR" sz="2800" b="1">
                <a:solidFill>
                  <a:srgbClr val="002060"/>
                </a:solidFill>
              </a:rPr>
              <a:t>égale à 1</a:t>
            </a:r>
            <a:r>
              <a:rPr lang="fr-FR" altLang="fr-FR" sz="2800"/>
              <a:t>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fr-FR" sz="2800"/>
              <a:t>alors elle est dite </a:t>
            </a:r>
            <a:r>
              <a:rPr lang="fr-FR" altLang="fr-FR" sz="2800" b="1">
                <a:solidFill>
                  <a:srgbClr val="002060"/>
                </a:solidFill>
              </a:rPr>
              <a:t>fonctionnelle</a:t>
            </a:r>
            <a:r>
              <a:rPr lang="fr-FR" altLang="fr-FR" sz="2800">
                <a:solidFill>
                  <a:srgbClr val="002060"/>
                </a:solidFill>
              </a:rPr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altLang="fr-FR" sz="2800" i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fr-FR" sz="2800" i="1"/>
              <a:t>N° X</a:t>
            </a:r>
            <a:r>
              <a:rPr lang="fr-FR" altLang="fr-FR" sz="2800"/>
              <a:t> = </a:t>
            </a:r>
            <a:r>
              <a:rPr lang="fr-FR" altLang="fr-FR" sz="2800" i="1"/>
              <a:t>A1</a:t>
            </a:r>
            <a:r>
              <a:rPr lang="fr-FR" altLang="fr-FR" sz="2800"/>
              <a:t> (</a:t>
            </a:r>
            <a:r>
              <a:rPr lang="fr-FR" altLang="fr-FR" sz="2800" i="1"/>
              <a:t>N° Y</a:t>
            </a:r>
            <a:r>
              <a:rPr lang="fr-FR" altLang="fr-FR" sz="2800"/>
              <a:t>) </a:t>
            </a:r>
          </a:p>
        </p:txBody>
      </p:sp>
      <p:pic>
        <p:nvPicPr>
          <p:cNvPr id="32771" name="Picture 4" descr="Double contraintes 1,1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4286250"/>
            <a:ext cx="7600950" cy="1773238"/>
          </a:xfrm>
        </p:spPr>
      </p:pic>
      <p:sp>
        <p:nvSpPr>
          <p:cNvPr id="32772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C578AE-8511-4EA8-8E95-F6FE30A697AA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itre 4"/>
          <p:cNvSpPr txBox="1">
            <a:spLocks/>
          </p:cNvSpPr>
          <p:nvPr/>
        </p:nvSpPr>
        <p:spPr>
          <a:xfrm>
            <a:off x="1143000" y="214313"/>
            <a:ext cx="7858125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Association : binaire fonctionnelle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9"/>
          <p:cNvSpPr>
            <a:spLocks noGrp="1" noChangeArrowheads="1"/>
          </p:cNvSpPr>
          <p:nvPr>
            <p:ph type="title"/>
          </p:nvPr>
        </p:nvSpPr>
        <p:spPr>
          <a:xfrm>
            <a:off x="1100138" y="142875"/>
            <a:ext cx="74009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combinaisons de cardinalités possibles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52700" y="2022121"/>
            <a:ext cx="4038600" cy="11811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fr-FR" sz="2800" dirty="0">
                <a:solidFill>
                  <a:srgbClr val="CC0000"/>
                </a:solidFill>
              </a:rPr>
              <a:t>Obligatoire : (1, x) / (1, x)</a:t>
            </a:r>
            <a:r>
              <a:rPr lang="fr-FR" altLang="fr-FR" sz="2800" dirty="0"/>
              <a:t> </a:t>
            </a:r>
          </a:p>
        </p:txBody>
      </p:sp>
      <p:sp>
        <p:nvSpPr>
          <p:cNvPr id="33796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AAB961-5735-446F-AB01-FF2396E0593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3708400" y="5572125"/>
            <a:ext cx="195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Gill Sans MT" panose="020B0502020104020203" pitchFamily="34" charset="0"/>
              </a:rPr>
              <a:t>Pourquoi ?</a:t>
            </a:r>
          </a:p>
        </p:txBody>
      </p:sp>
      <p:grpSp>
        <p:nvGrpSpPr>
          <p:cNvPr id="33798" name="Group 15"/>
          <p:cNvGrpSpPr>
            <a:grpSpLocks/>
          </p:cNvGrpSpPr>
          <p:nvPr/>
        </p:nvGrpSpPr>
        <p:grpSpPr bwMode="auto">
          <a:xfrm>
            <a:off x="1258888" y="2781301"/>
            <a:ext cx="6626225" cy="2252663"/>
            <a:chOff x="793" y="1752"/>
            <a:chExt cx="4174" cy="1419"/>
          </a:xfrm>
        </p:grpSpPr>
        <p:pic>
          <p:nvPicPr>
            <p:cNvPr id="33799" name="Picture 8" descr="Double contraintes 1,1 couleur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1933"/>
              <a:ext cx="4174" cy="1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0" name="Text Box 11"/>
            <p:cNvSpPr txBox="1">
              <a:spLocks noChangeArrowheads="1"/>
            </p:cNvSpPr>
            <p:nvPr/>
          </p:nvSpPr>
          <p:spPr bwMode="auto">
            <a:xfrm>
              <a:off x="1904" y="2387"/>
              <a:ext cx="376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600">
                  <a:latin typeface="Gill Sans MT" panose="020B0502020104020203" pitchFamily="34" charset="0"/>
                </a:rPr>
                <a:t>1,1</a:t>
              </a:r>
            </a:p>
          </p:txBody>
        </p:sp>
        <p:sp>
          <p:nvSpPr>
            <p:cNvPr id="33802" name="Line 13"/>
            <p:cNvSpPr>
              <a:spLocks noChangeShapeType="1"/>
            </p:cNvSpPr>
            <p:nvPr/>
          </p:nvSpPr>
          <p:spPr bwMode="auto">
            <a:xfrm flipH="1">
              <a:off x="2154" y="1752"/>
              <a:ext cx="499" cy="63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803" name="Line 14"/>
            <p:cNvSpPr>
              <a:spLocks noChangeShapeType="1"/>
            </p:cNvSpPr>
            <p:nvPr/>
          </p:nvSpPr>
          <p:spPr bwMode="auto">
            <a:xfrm>
              <a:off x="2970" y="1752"/>
              <a:ext cx="454" cy="63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>
          <a:xfrm>
            <a:off x="1100138" y="142875"/>
            <a:ext cx="74009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combinaisons de cardinalités possibles (suite)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66875" y="2348880"/>
            <a:ext cx="6267450" cy="5032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fr-FR" sz="2800" dirty="0">
                <a:solidFill>
                  <a:srgbClr val="CC0000"/>
                </a:solidFill>
              </a:rPr>
              <a:t>Obligatoire : (1, n) / (1, n)</a:t>
            </a:r>
            <a:r>
              <a:rPr lang="fr-FR" altLang="fr-FR" sz="2800" dirty="0"/>
              <a:t>   </a:t>
            </a:r>
          </a:p>
        </p:txBody>
      </p:sp>
      <p:pic>
        <p:nvPicPr>
          <p:cNvPr id="34820" name="Picture 14" descr="deux fois 1,n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3500438"/>
            <a:ext cx="7288213" cy="1854200"/>
          </a:xfrm>
        </p:spPr>
      </p:pic>
      <p:sp>
        <p:nvSpPr>
          <p:cNvPr id="34821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84BA9E-DBF5-4E12-A30B-B2FC4CD8A93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19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H="1">
            <a:off x="3636963" y="3143250"/>
            <a:ext cx="792162" cy="100806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>
            <a:off x="5208588" y="3141663"/>
            <a:ext cx="720725" cy="1008062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accent6"/>
                </a:solidFill>
              </a:rPr>
              <a:t>Modèle conceptuel de données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r>
              <a:rPr lang="fr-FR" dirty="0"/>
              <a:t>Chapitre 4</a:t>
            </a: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34A956-08F7-436A-B70A-8616D407A390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>
          <a:xfrm>
            <a:off x="1100138" y="142875"/>
            <a:ext cx="74009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combinaisons de cardinalités possibles (suite) 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0" y="2000250"/>
            <a:ext cx="6554788" cy="792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fr-FR" sz="2800" dirty="0">
                <a:solidFill>
                  <a:srgbClr val="CC0000"/>
                </a:solidFill>
              </a:rPr>
              <a:t>Rare  : (1, 1) / (1, n) </a:t>
            </a:r>
            <a:endParaRPr lang="fr-FR" altLang="fr-FR" sz="2800" dirty="0"/>
          </a:p>
        </p:txBody>
      </p:sp>
      <p:pic>
        <p:nvPicPr>
          <p:cNvPr id="35844" name="Picture 9" descr="deux fois 1 en mini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0175" y="2860675"/>
            <a:ext cx="7458075" cy="2368550"/>
          </a:xfrm>
        </p:spPr>
      </p:pic>
      <p:sp>
        <p:nvSpPr>
          <p:cNvPr id="35845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E35ADF-B141-48EF-93A0-77B55B4A970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20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>
          <a:xfrm>
            <a:off x="1100138" y="142875"/>
            <a:ext cx="74009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combinaisons de cardinalités possibles (suite) 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57313" y="1928813"/>
            <a:ext cx="6911975" cy="5762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fr-FR" sz="2800" dirty="0">
                <a:solidFill>
                  <a:srgbClr val="CC0000"/>
                </a:solidFill>
              </a:rPr>
              <a:t>Rare : (0, 1) / (1, 1)</a:t>
            </a:r>
            <a:r>
              <a:rPr lang="fr-FR" altLang="fr-FR" sz="2800" dirty="0"/>
              <a:t> </a:t>
            </a:r>
          </a:p>
        </p:txBody>
      </p:sp>
      <p:pic>
        <p:nvPicPr>
          <p:cNvPr id="36868" name="Picture 10" descr="bi fonctionnelle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081" y="3107332"/>
            <a:ext cx="7056437" cy="2070100"/>
          </a:xfrm>
        </p:spPr>
      </p:pic>
      <p:sp>
        <p:nvSpPr>
          <p:cNvPr id="3686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D3077B-B0FD-4A27-A96E-A263920855C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>
          <a:xfrm>
            <a:off x="1100138" y="142875"/>
            <a:ext cx="740092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combinaisons de cardinalités possibles (fin) 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57313" y="1928813"/>
            <a:ext cx="6911975" cy="5762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fr-FR" sz="2800" dirty="0">
                <a:solidFill>
                  <a:srgbClr val="CC0000"/>
                </a:solidFill>
              </a:rPr>
              <a:t>Fréquent : (0, x) / (0, x)</a:t>
            </a:r>
            <a:r>
              <a:rPr lang="fr-FR" altLang="fr-FR" sz="2800" dirty="0"/>
              <a:t> </a:t>
            </a:r>
          </a:p>
        </p:txBody>
      </p:sp>
      <p:sp>
        <p:nvSpPr>
          <p:cNvPr id="3686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D3077B-B0FD-4A27-A96E-A263920855C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11960" y="3519505"/>
            <a:ext cx="1224136" cy="1224136"/>
          </a:xfrm>
          <a:prstGeom prst="roundRect">
            <a:avLst>
              <a:gd name="adj" fmla="val 30344"/>
            </a:avLst>
          </a:prstGeom>
          <a:solidFill>
            <a:srgbClr val="00FF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A5</a:t>
            </a:r>
          </a:p>
          <a:p>
            <a:pPr algn="ctr"/>
            <a:endParaRPr lang="fr-F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6621217" y="3129354"/>
            <a:ext cx="1656184" cy="2035980"/>
            <a:chOff x="-514507" y="1163581"/>
            <a:chExt cx="1523256" cy="1882985"/>
          </a:xfrm>
        </p:grpSpPr>
        <p:sp>
          <p:nvSpPr>
            <p:cNvPr id="16" name="Rectangle 1"/>
            <p:cNvSpPr/>
            <p:nvPr/>
          </p:nvSpPr>
          <p:spPr>
            <a:xfrm>
              <a:off x="-514507" y="1163581"/>
              <a:ext cx="1523256" cy="1882985"/>
            </a:xfrm>
            <a:custGeom>
              <a:avLst/>
              <a:gdLst>
                <a:gd name="connsiteX0" fmla="*/ 0 w 1523256"/>
                <a:gd name="connsiteY0" fmla="*/ 0 h 1882985"/>
                <a:gd name="connsiteX1" fmla="*/ 1523256 w 1523256"/>
                <a:gd name="connsiteY1" fmla="*/ 0 h 1882985"/>
                <a:gd name="connsiteX2" fmla="*/ 1523256 w 1523256"/>
                <a:gd name="connsiteY2" fmla="*/ 1882985 h 1882985"/>
                <a:gd name="connsiteX3" fmla="*/ 0 w 1523256"/>
                <a:gd name="connsiteY3" fmla="*/ 1882985 h 1882985"/>
                <a:gd name="connsiteX4" fmla="*/ 0 w 1523256"/>
                <a:gd name="connsiteY4" fmla="*/ 0 h 1882985"/>
                <a:gd name="connsiteX0" fmla="*/ 0 w 1523256"/>
                <a:gd name="connsiteY0" fmla="*/ 0 h 1882985"/>
                <a:gd name="connsiteX1" fmla="*/ 1523256 w 1523256"/>
                <a:gd name="connsiteY1" fmla="*/ 0 h 1882985"/>
                <a:gd name="connsiteX2" fmla="*/ 1523256 w 1523256"/>
                <a:gd name="connsiteY2" fmla="*/ 1882985 h 1882985"/>
                <a:gd name="connsiteX3" fmla="*/ 0 w 1523256"/>
                <a:gd name="connsiteY3" fmla="*/ 1882985 h 1882985"/>
                <a:gd name="connsiteX4" fmla="*/ 2498 w 1523256"/>
                <a:gd name="connsiteY4" fmla="*/ 531365 h 1882985"/>
                <a:gd name="connsiteX5" fmla="*/ 0 w 1523256"/>
                <a:gd name="connsiteY5" fmla="*/ 0 h 1882985"/>
                <a:gd name="connsiteX0" fmla="*/ 0 w 1523256"/>
                <a:gd name="connsiteY0" fmla="*/ 0 h 1882985"/>
                <a:gd name="connsiteX1" fmla="*/ 1523256 w 1523256"/>
                <a:gd name="connsiteY1" fmla="*/ 0 h 1882985"/>
                <a:gd name="connsiteX2" fmla="*/ 1522205 w 1523256"/>
                <a:gd name="connsiteY2" fmla="*/ 544244 h 1882985"/>
                <a:gd name="connsiteX3" fmla="*/ 1523256 w 1523256"/>
                <a:gd name="connsiteY3" fmla="*/ 1882985 h 1882985"/>
                <a:gd name="connsiteX4" fmla="*/ 0 w 1523256"/>
                <a:gd name="connsiteY4" fmla="*/ 1882985 h 1882985"/>
                <a:gd name="connsiteX5" fmla="*/ 2498 w 1523256"/>
                <a:gd name="connsiteY5" fmla="*/ 531365 h 1882985"/>
                <a:gd name="connsiteX6" fmla="*/ 0 w 1523256"/>
                <a:gd name="connsiteY6" fmla="*/ 0 h 1882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3256" h="1882985">
                  <a:moveTo>
                    <a:pt x="0" y="0"/>
                  </a:moveTo>
                  <a:lnTo>
                    <a:pt x="1523256" y="0"/>
                  </a:lnTo>
                  <a:cubicBezTo>
                    <a:pt x="1522906" y="181415"/>
                    <a:pt x="1522555" y="362829"/>
                    <a:pt x="1522205" y="544244"/>
                  </a:cubicBezTo>
                  <a:cubicBezTo>
                    <a:pt x="1522555" y="990491"/>
                    <a:pt x="1522906" y="1436738"/>
                    <a:pt x="1523256" y="1882985"/>
                  </a:cubicBezTo>
                  <a:lnTo>
                    <a:pt x="0" y="1882985"/>
                  </a:lnTo>
                  <a:cubicBezTo>
                    <a:pt x="833" y="1432445"/>
                    <a:pt x="1665" y="981905"/>
                    <a:pt x="2498" y="531365"/>
                  </a:cubicBezTo>
                  <a:cubicBezTo>
                    <a:pt x="1665" y="354243"/>
                    <a:pt x="833" y="177122"/>
                    <a:pt x="0" y="0"/>
                  </a:cubicBezTo>
                  <a:close/>
                </a:path>
              </a:pathLst>
            </a:custGeom>
            <a:solidFill>
              <a:srgbClr val="FFFFE8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  <a:p>
              <a:pPr algn="ctr"/>
              <a:endParaRPr lang="fr-F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FR" sz="28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N° Y</a:t>
              </a:r>
            </a:p>
            <a:p>
              <a:r>
                <a: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Nom Y</a:t>
              </a:r>
            </a:p>
            <a:p>
              <a:r>
                <a:rPr lang="fr-FR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Etc</a:t>
              </a:r>
              <a:r>
                <a:rPr lang="fr-FR" dirty="0" err="1"/>
                <a:t>X</a:t>
              </a:r>
              <a:endParaRPr lang="fr-FR" dirty="0"/>
            </a:p>
          </p:txBody>
        </p:sp>
        <p:cxnSp>
          <p:nvCxnSpPr>
            <p:cNvPr id="17" name="Connecteur droit 16"/>
            <p:cNvCxnSpPr>
              <a:stCxn id="16" idx="5"/>
              <a:endCxn id="16" idx="2"/>
            </p:cNvCxnSpPr>
            <p:nvPr/>
          </p:nvCxnSpPr>
          <p:spPr>
            <a:xfrm>
              <a:off x="-512009" y="1694946"/>
              <a:ext cx="1519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1357313" y="3129354"/>
            <a:ext cx="1656184" cy="2035980"/>
            <a:chOff x="-514507" y="1163581"/>
            <a:chExt cx="1523256" cy="1882985"/>
          </a:xfrm>
        </p:grpSpPr>
        <p:sp>
          <p:nvSpPr>
            <p:cNvPr id="20" name="Rectangle 1"/>
            <p:cNvSpPr/>
            <p:nvPr/>
          </p:nvSpPr>
          <p:spPr>
            <a:xfrm>
              <a:off x="-514507" y="1163581"/>
              <a:ext cx="1523256" cy="1882985"/>
            </a:xfrm>
            <a:custGeom>
              <a:avLst/>
              <a:gdLst>
                <a:gd name="connsiteX0" fmla="*/ 0 w 1523256"/>
                <a:gd name="connsiteY0" fmla="*/ 0 h 1882985"/>
                <a:gd name="connsiteX1" fmla="*/ 1523256 w 1523256"/>
                <a:gd name="connsiteY1" fmla="*/ 0 h 1882985"/>
                <a:gd name="connsiteX2" fmla="*/ 1523256 w 1523256"/>
                <a:gd name="connsiteY2" fmla="*/ 1882985 h 1882985"/>
                <a:gd name="connsiteX3" fmla="*/ 0 w 1523256"/>
                <a:gd name="connsiteY3" fmla="*/ 1882985 h 1882985"/>
                <a:gd name="connsiteX4" fmla="*/ 0 w 1523256"/>
                <a:gd name="connsiteY4" fmla="*/ 0 h 1882985"/>
                <a:gd name="connsiteX0" fmla="*/ 0 w 1523256"/>
                <a:gd name="connsiteY0" fmla="*/ 0 h 1882985"/>
                <a:gd name="connsiteX1" fmla="*/ 1523256 w 1523256"/>
                <a:gd name="connsiteY1" fmla="*/ 0 h 1882985"/>
                <a:gd name="connsiteX2" fmla="*/ 1523256 w 1523256"/>
                <a:gd name="connsiteY2" fmla="*/ 1882985 h 1882985"/>
                <a:gd name="connsiteX3" fmla="*/ 0 w 1523256"/>
                <a:gd name="connsiteY3" fmla="*/ 1882985 h 1882985"/>
                <a:gd name="connsiteX4" fmla="*/ 2498 w 1523256"/>
                <a:gd name="connsiteY4" fmla="*/ 531365 h 1882985"/>
                <a:gd name="connsiteX5" fmla="*/ 0 w 1523256"/>
                <a:gd name="connsiteY5" fmla="*/ 0 h 1882985"/>
                <a:gd name="connsiteX0" fmla="*/ 0 w 1523256"/>
                <a:gd name="connsiteY0" fmla="*/ 0 h 1882985"/>
                <a:gd name="connsiteX1" fmla="*/ 1523256 w 1523256"/>
                <a:gd name="connsiteY1" fmla="*/ 0 h 1882985"/>
                <a:gd name="connsiteX2" fmla="*/ 1522205 w 1523256"/>
                <a:gd name="connsiteY2" fmla="*/ 544244 h 1882985"/>
                <a:gd name="connsiteX3" fmla="*/ 1523256 w 1523256"/>
                <a:gd name="connsiteY3" fmla="*/ 1882985 h 1882985"/>
                <a:gd name="connsiteX4" fmla="*/ 0 w 1523256"/>
                <a:gd name="connsiteY4" fmla="*/ 1882985 h 1882985"/>
                <a:gd name="connsiteX5" fmla="*/ 2498 w 1523256"/>
                <a:gd name="connsiteY5" fmla="*/ 531365 h 1882985"/>
                <a:gd name="connsiteX6" fmla="*/ 0 w 1523256"/>
                <a:gd name="connsiteY6" fmla="*/ 0 h 1882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3256" h="1882985">
                  <a:moveTo>
                    <a:pt x="0" y="0"/>
                  </a:moveTo>
                  <a:lnTo>
                    <a:pt x="1523256" y="0"/>
                  </a:lnTo>
                  <a:cubicBezTo>
                    <a:pt x="1522906" y="181415"/>
                    <a:pt x="1522555" y="362829"/>
                    <a:pt x="1522205" y="544244"/>
                  </a:cubicBezTo>
                  <a:cubicBezTo>
                    <a:pt x="1522555" y="990491"/>
                    <a:pt x="1522906" y="1436738"/>
                    <a:pt x="1523256" y="1882985"/>
                  </a:cubicBezTo>
                  <a:lnTo>
                    <a:pt x="0" y="1882985"/>
                  </a:lnTo>
                  <a:cubicBezTo>
                    <a:pt x="833" y="1432445"/>
                    <a:pt x="1665" y="981905"/>
                    <a:pt x="2498" y="531365"/>
                  </a:cubicBezTo>
                  <a:cubicBezTo>
                    <a:pt x="1665" y="354243"/>
                    <a:pt x="833" y="177122"/>
                    <a:pt x="0" y="0"/>
                  </a:cubicBezTo>
                  <a:close/>
                </a:path>
              </a:pathLst>
            </a:custGeom>
            <a:solidFill>
              <a:srgbClr val="FFFFE8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pPr algn="ctr"/>
              <a:endParaRPr lang="fr-F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FR" sz="28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N° X</a:t>
              </a:r>
            </a:p>
            <a:p>
              <a:r>
                <a: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Nom X</a:t>
              </a:r>
            </a:p>
            <a:p>
              <a:r>
                <a:rPr lang="fr-FR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Etc</a:t>
              </a:r>
              <a:r>
                <a:rPr lang="fr-FR" dirty="0" err="1"/>
                <a:t>X</a:t>
              </a:r>
              <a:endParaRPr lang="fr-FR" dirty="0"/>
            </a:p>
          </p:txBody>
        </p:sp>
        <p:cxnSp>
          <p:nvCxnSpPr>
            <p:cNvPr id="21" name="Connecteur droit 20"/>
            <p:cNvCxnSpPr>
              <a:stCxn id="20" idx="5"/>
              <a:endCxn id="20" idx="2"/>
            </p:cNvCxnSpPr>
            <p:nvPr/>
          </p:nvCxnSpPr>
          <p:spPr>
            <a:xfrm>
              <a:off x="-512009" y="1694946"/>
              <a:ext cx="151970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Connecteur droit 12"/>
          <p:cNvCxnSpPr/>
          <p:nvPr/>
        </p:nvCxnSpPr>
        <p:spPr>
          <a:xfrm>
            <a:off x="3012354" y="4141649"/>
            <a:ext cx="2635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55996" y="391081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0,n</a:t>
            </a:r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3825383" y="4141648"/>
            <a:ext cx="197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345663" y="4141647"/>
            <a:ext cx="2635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789155" y="3910815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0,n</a:t>
            </a:r>
          </a:p>
        </p:txBody>
      </p:sp>
    </p:spTree>
    <p:extLst>
      <p:ext uri="{BB962C8B-B14F-4D97-AF65-F5344CB8AC3E}">
        <p14:creationId xmlns:p14="http://schemas.microsoft.com/office/powerpoint/2010/main" val="2221080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428749" y="4143375"/>
            <a:ext cx="7463731" cy="242887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latin typeface="Comic Sans MS" panose="030F0702030302020204" pitchFamily="66" charset="0"/>
              </a:rPr>
              <a:t>Règle 5 </a:t>
            </a:r>
            <a:r>
              <a:rPr lang="fr-FR" altLang="fr-FR" dirty="0"/>
              <a:t>A chaque occurrence d’une association correspond une et une 	seule occurrence de chaque entité qui participe à la relation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latin typeface="Comic Sans MS" panose="030F0702030302020204" pitchFamily="66" charset="0"/>
              </a:rPr>
              <a:t>Règle 6 </a:t>
            </a:r>
            <a:r>
              <a:rPr lang="fr-FR" altLang="fr-FR" dirty="0"/>
              <a:t>Pour chaque occurrence de l’association, il ne peut exister qu’une 	et une seule valeur pour chaque propriété de l’association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/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latin typeface="Comic Sans MS" panose="030F0702030302020204" pitchFamily="66" charset="0"/>
              </a:rPr>
              <a:t>Règle 7 </a:t>
            </a:r>
            <a:r>
              <a:rPr lang="fr-FR" altLang="fr-FR" dirty="0"/>
              <a:t>Toutes les propriétés d’une association doivent dépendre 	pleinement de  l’identifiant de la relation.</a:t>
            </a:r>
            <a:endParaRPr lang="fr-FR" altLang="fr-FR" sz="2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428750" y="919163"/>
            <a:ext cx="7463730" cy="3000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solidFill>
                  <a:schemeClr val="tx2"/>
                </a:solidFill>
                <a:latin typeface="Comic Sans MS" panose="030F0702030302020204" pitchFamily="66" charset="0"/>
              </a:rPr>
              <a:t>Règle 1 </a:t>
            </a:r>
            <a:r>
              <a:rPr lang="fr-FR" altLang="fr-FR" dirty="0">
                <a:solidFill>
                  <a:schemeClr val="tx2"/>
                </a:solidFill>
              </a:rPr>
              <a:t>Existence d’un identifiant pour chaque entité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solidFill>
                  <a:schemeClr val="tx2"/>
                </a:solidFill>
                <a:latin typeface="Comic Sans MS" panose="030F0702030302020204" pitchFamily="66" charset="0"/>
              </a:rPr>
              <a:t>Règle 2 </a:t>
            </a:r>
            <a:r>
              <a:rPr lang="fr-FR" altLang="fr-FR" dirty="0">
                <a:solidFill>
                  <a:schemeClr val="tx2"/>
                </a:solidFill>
              </a:rPr>
              <a:t>Pour chaque occurrence d’une entité, chaque propriété ne peut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dirty="0">
                <a:solidFill>
                  <a:schemeClr val="tx2"/>
                </a:solidFill>
              </a:rPr>
              <a:t>              prendre qu’une valeur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solidFill>
                  <a:schemeClr val="tx2"/>
                </a:solidFill>
                <a:latin typeface="Comic Sans MS" panose="030F0702030302020204" pitchFamily="66" charset="0"/>
              </a:rPr>
              <a:t>Règle 3 </a:t>
            </a:r>
            <a:r>
              <a:rPr lang="fr-FR" altLang="fr-FR" dirty="0">
                <a:solidFill>
                  <a:schemeClr val="tx2"/>
                </a:solidFill>
              </a:rPr>
              <a:t>Toutes les propriétés doivent êtres élémentaires (non 	décomposables)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b="1" dirty="0">
                <a:solidFill>
                  <a:schemeClr val="tx2"/>
                </a:solidFill>
                <a:latin typeface="Comic Sans MS" panose="030F0702030302020204" pitchFamily="66" charset="0"/>
              </a:rPr>
              <a:t>Règle 4 </a:t>
            </a:r>
            <a:r>
              <a:rPr lang="fr-FR" altLang="fr-FR" dirty="0">
                <a:solidFill>
                  <a:schemeClr val="tx2"/>
                </a:solidFill>
              </a:rPr>
              <a:t>Toutes les propriétés autres que l’identifiant doivent dépendre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dirty="0">
                <a:solidFill>
                  <a:schemeClr val="tx2"/>
                </a:solidFill>
              </a:rPr>
              <a:t>               pleinement et directement de l’identifiant</a:t>
            </a:r>
          </a:p>
        </p:txBody>
      </p:sp>
      <p:sp>
        <p:nvSpPr>
          <p:cNvPr id="378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8A34F-C4F7-4E7D-A8E7-06A3BD430B3E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23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37897" name="Text Box 4"/>
          <p:cNvSpPr txBox="1">
            <a:spLocks noChangeArrowheads="1"/>
          </p:cNvSpPr>
          <p:nvPr/>
        </p:nvSpPr>
        <p:spPr bwMode="auto">
          <a:xfrm>
            <a:off x="1428750" y="3286125"/>
            <a:ext cx="8001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0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>
              <a:latin typeface="Gill Sans MT" panose="020B0502020104020203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285875" y="142875"/>
            <a:ext cx="6686550" cy="9286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Premières règles… </a:t>
            </a:r>
          </a:p>
        </p:txBody>
      </p:sp>
      <p:sp>
        <p:nvSpPr>
          <p:cNvPr id="14" name="Bulle ronde 13"/>
          <p:cNvSpPr/>
          <p:nvPr/>
        </p:nvSpPr>
        <p:spPr>
          <a:xfrm>
            <a:off x="365125" y="1000125"/>
            <a:ext cx="1214438" cy="642938"/>
          </a:xfrm>
          <a:prstGeom prst="wedgeEllipseCallout">
            <a:avLst>
              <a:gd name="adj1" fmla="val 29688"/>
              <a:gd name="adj2" fmla="val 7603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Entités</a:t>
            </a:r>
          </a:p>
        </p:txBody>
      </p:sp>
      <p:sp>
        <p:nvSpPr>
          <p:cNvPr id="15" name="Bulle ronde 14"/>
          <p:cNvSpPr>
            <a:spLocks noChangeArrowheads="1"/>
          </p:cNvSpPr>
          <p:nvPr/>
        </p:nvSpPr>
        <p:spPr bwMode="auto">
          <a:xfrm>
            <a:off x="0" y="3535363"/>
            <a:ext cx="1792288" cy="642937"/>
          </a:xfrm>
          <a:prstGeom prst="wedgeEllipseCallout">
            <a:avLst>
              <a:gd name="adj1" fmla="val 28310"/>
              <a:gd name="adj2" fmla="val 75926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1563" y="1143000"/>
            <a:ext cx="7604125" cy="5500688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L’association </a:t>
            </a:r>
            <a:r>
              <a:rPr lang="fr-FR" sz="2800" i="1" dirty="0"/>
              <a:t>A6</a:t>
            </a:r>
            <a:r>
              <a:rPr lang="fr-FR" sz="2800" dirty="0"/>
              <a:t> décrit un lien sémantique entre les entités </a:t>
            </a:r>
            <a:r>
              <a:rPr lang="fr-FR" sz="2800" i="1" dirty="0"/>
              <a:t>X</a:t>
            </a:r>
            <a:r>
              <a:rPr lang="fr-FR" sz="2800" dirty="0"/>
              <a:t>, </a:t>
            </a:r>
            <a:r>
              <a:rPr lang="fr-FR" sz="2800" i="1" dirty="0"/>
              <a:t>Y</a:t>
            </a:r>
            <a:r>
              <a:rPr lang="fr-FR" sz="2800" dirty="0"/>
              <a:t> et </a:t>
            </a:r>
            <a:r>
              <a:rPr lang="fr-FR" sz="2800" i="1" dirty="0"/>
              <a:t>Z</a:t>
            </a:r>
            <a:r>
              <a:rPr lang="fr-FR" sz="2800" dirty="0"/>
              <a:t>.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r-FR" sz="28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r-FR" sz="2800" b="1" dirty="0">
              <a:solidFill>
                <a:schemeClr val="accent2"/>
              </a:solidFill>
            </a:endParaRP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2400" b="1" dirty="0">
                <a:solidFill>
                  <a:srgbClr val="002060"/>
                </a:solidFill>
              </a:rPr>
              <a:t>Difficile à gérer en pratique !!!</a:t>
            </a: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2400" b="1" dirty="0">
                <a:solidFill>
                  <a:srgbClr val="002060"/>
                </a:solidFill>
              </a:rPr>
              <a:t>Il faut essayer d’en avoir le moins possible. </a:t>
            </a:r>
          </a:p>
        </p:txBody>
      </p:sp>
      <p:pic>
        <p:nvPicPr>
          <p:cNvPr id="38915" name="Picture 8" descr="Une ternaire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3438" y="2071688"/>
            <a:ext cx="4968875" cy="3375025"/>
          </a:xfrm>
        </p:spPr>
      </p:pic>
      <p:sp>
        <p:nvSpPr>
          <p:cNvPr id="38916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860A8A-B0C2-4352-92D8-16588A1F4B6B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1285875" y="142875"/>
            <a:ext cx="7534275" cy="9286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Le cas des associations ternaire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215063"/>
            <a:ext cx="490538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2A466E-90C1-422C-AF77-6C9A08D2473D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146175" y="1495425"/>
            <a:ext cx="1276350" cy="984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4954588" y="1512888"/>
            <a:ext cx="1277937" cy="984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1262063" y="3500438"/>
            <a:ext cx="1285875" cy="1052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dirty="0"/>
              <a:t>Salle</a:t>
            </a:r>
          </a:p>
        </p:txBody>
      </p:sp>
      <p:sp>
        <p:nvSpPr>
          <p:cNvPr id="39942" name="Line 8"/>
          <p:cNvSpPr>
            <a:spLocks noChangeShapeType="1"/>
          </p:cNvSpPr>
          <p:nvPr/>
        </p:nvSpPr>
        <p:spPr bwMode="auto">
          <a:xfrm>
            <a:off x="1143000" y="1814513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43" name="Line 10"/>
          <p:cNvSpPr>
            <a:spLocks noChangeShapeType="1"/>
          </p:cNvSpPr>
          <p:nvPr/>
        </p:nvSpPr>
        <p:spPr bwMode="auto">
          <a:xfrm>
            <a:off x="1262063" y="3857625"/>
            <a:ext cx="127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44" name="Line 11"/>
          <p:cNvSpPr>
            <a:spLocks noChangeShapeType="1"/>
          </p:cNvSpPr>
          <p:nvPr/>
        </p:nvSpPr>
        <p:spPr bwMode="auto">
          <a:xfrm>
            <a:off x="4954588" y="1814513"/>
            <a:ext cx="1277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45" name="Oval 12"/>
          <p:cNvSpPr>
            <a:spLocks noChangeArrowheads="1"/>
          </p:cNvSpPr>
          <p:nvPr/>
        </p:nvSpPr>
        <p:spPr bwMode="auto">
          <a:xfrm>
            <a:off x="2833688" y="2344738"/>
            <a:ext cx="1851025" cy="755650"/>
          </a:xfrm>
          <a:prstGeom prst="ellipse">
            <a:avLst/>
          </a:prstGeom>
          <a:solidFill>
            <a:srgbClr val="5AD74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fr-FR" sz="2000"/>
          </a:p>
        </p:txBody>
      </p:sp>
      <p:sp>
        <p:nvSpPr>
          <p:cNvPr id="39946" name="Line 13"/>
          <p:cNvSpPr>
            <a:spLocks noChangeShapeType="1"/>
          </p:cNvSpPr>
          <p:nvPr/>
        </p:nvSpPr>
        <p:spPr bwMode="auto">
          <a:xfrm>
            <a:off x="2890838" y="2722563"/>
            <a:ext cx="1779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47" name="Line 14"/>
          <p:cNvSpPr>
            <a:spLocks noChangeShapeType="1"/>
          </p:cNvSpPr>
          <p:nvPr/>
        </p:nvSpPr>
        <p:spPr bwMode="auto">
          <a:xfrm>
            <a:off x="2427288" y="2054225"/>
            <a:ext cx="865187" cy="328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48" name="Line 15"/>
          <p:cNvSpPr>
            <a:spLocks noChangeShapeType="1"/>
          </p:cNvSpPr>
          <p:nvPr/>
        </p:nvSpPr>
        <p:spPr bwMode="auto">
          <a:xfrm flipV="1">
            <a:off x="4210050" y="2041525"/>
            <a:ext cx="744538" cy="347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49" name="Line 17"/>
          <p:cNvSpPr>
            <a:spLocks noChangeShapeType="1"/>
          </p:cNvSpPr>
          <p:nvPr/>
        </p:nvSpPr>
        <p:spPr bwMode="auto">
          <a:xfrm flipH="1">
            <a:off x="2547938" y="3101975"/>
            <a:ext cx="1214437" cy="469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950" name="Text Box 18"/>
          <p:cNvSpPr txBox="1">
            <a:spLocks noChangeArrowheads="1"/>
          </p:cNvSpPr>
          <p:nvPr/>
        </p:nvSpPr>
        <p:spPr bwMode="auto">
          <a:xfrm>
            <a:off x="1279525" y="1457325"/>
            <a:ext cx="696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/>
              <a:t>Prof</a:t>
            </a:r>
          </a:p>
        </p:txBody>
      </p:sp>
      <p:sp>
        <p:nvSpPr>
          <p:cNvPr id="39951" name="Text Box 19"/>
          <p:cNvSpPr txBox="1">
            <a:spLocks noChangeArrowheads="1"/>
          </p:cNvSpPr>
          <p:nvPr/>
        </p:nvSpPr>
        <p:spPr bwMode="auto">
          <a:xfrm>
            <a:off x="1289050" y="1854200"/>
            <a:ext cx="973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u="sng"/>
              <a:t>N°prof</a:t>
            </a:r>
          </a:p>
          <a:p>
            <a:pPr eaLnBrk="1" hangingPunct="1"/>
            <a:r>
              <a:rPr lang="fr-FR" altLang="fr-FR" sz="2000"/>
              <a:t>Nom</a:t>
            </a:r>
          </a:p>
        </p:txBody>
      </p:sp>
      <p:sp>
        <p:nvSpPr>
          <p:cNvPr id="39952" name="Text Box 20"/>
          <p:cNvSpPr txBox="1">
            <a:spLocks noChangeArrowheads="1"/>
          </p:cNvSpPr>
          <p:nvPr/>
        </p:nvSpPr>
        <p:spPr bwMode="auto">
          <a:xfrm>
            <a:off x="5068888" y="1508125"/>
            <a:ext cx="11064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/>
              <a:t>Matière</a:t>
            </a:r>
          </a:p>
        </p:txBody>
      </p:sp>
      <p:sp>
        <p:nvSpPr>
          <p:cNvPr id="39953" name="Text Box 21"/>
          <p:cNvSpPr txBox="1">
            <a:spLocks noChangeArrowheads="1"/>
          </p:cNvSpPr>
          <p:nvPr/>
        </p:nvSpPr>
        <p:spPr bwMode="auto">
          <a:xfrm>
            <a:off x="5005388" y="1804988"/>
            <a:ext cx="958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u="sng"/>
              <a:t>N°mat</a:t>
            </a:r>
          </a:p>
        </p:txBody>
      </p:sp>
      <p:sp>
        <p:nvSpPr>
          <p:cNvPr id="39954" name="Text Box 22"/>
          <p:cNvSpPr txBox="1">
            <a:spLocks noChangeArrowheads="1"/>
          </p:cNvSpPr>
          <p:nvPr/>
        </p:nvSpPr>
        <p:spPr bwMode="auto">
          <a:xfrm>
            <a:off x="3144837" y="2376377"/>
            <a:ext cx="10144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dirty="0"/>
              <a:t>  cours</a:t>
            </a:r>
          </a:p>
        </p:txBody>
      </p:sp>
      <p:sp>
        <p:nvSpPr>
          <p:cNvPr id="39955" name="Text Box 24"/>
          <p:cNvSpPr txBox="1">
            <a:spLocks noChangeArrowheads="1"/>
          </p:cNvSpPr>
          <p:nvPr/>
        </p:nvSpPr>
        <p:spPr bwMode="auto">
          <a:xfrm>
            <a:off x="3271869" y="2710202"/>
            <a:ext cx="8402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dirty="0"/>
              <a:t>heure</a:t>
            </a:r>
          </a:p>
        </p:txBody>
      </p:sp>
      <p:sp>
        <p:nvSpPr>
          <p:cNvPr id="39956" name="Text Box 29"/>
          <p:cNvSpPr txBox="1">
            <a:spLocks noChangeArrowheads="1"/>
          </p:cNvSpPr>
          <p:nvPr/>
        </p:nvSpPr>
        <p:spPr bwMode="auto">
          <a:xfrm>
            <a:off x="1262063" y="3857625"/>
            <a:ext cx="10021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u="sng" dirty="0" err="1"/>
              <a:t>N°salle</a:t>
            </a:r>
            <a:endParaRPr lang="fr-FR" altLang="fr-FR" sz="2000" u="sng" dirty="0"/>
          </a:p>
          <a:p>
            <a:pPr eaLnBrk="1" hangingPunct="1"/>
            <a:r>
              <a:rPr lang="fr-FR" altLang="fr-FR" sz="2000" dirty="0"/>
              <a:t>Bloc</a:t>
            </a:r>
          </a:p>
        </p:txBody>
      </p:sp>
      <p:sp>
        <p:nvSpPr>
          <p:cNvPr id="39957" name="Freeform 34"/>
          <p:cNvSpPr>
            <a:spLocks/>
          </p:cNvSpPr>
          <p:nvPr/>
        </p:nvSpPr>
        <p:spPr bwMode="auto">
          <a:xfrm>
            <a:off x="2584450" y="1428750"/>
            <a:ext cx="2098675" cy="419100"/>
          </a:xfrm>
          <a:custGeom>
            <a:avLst/>
            <a:gdLst>
              <a:gd name="T0" fmla="*/ 0 w 1231"/>
              <a:gd name="T1" fmla="*/ 2147483646 h 319"/>
              <a:gd name="T2" fmla="*/ 2147483646 w 1231"/>
              <a:gd name="T3" fmla="*/ 2147483646 h 319"/>
              <a:gd name="T4" fmla="*/ 2147483646 w 1231"/>
              <a:gd name="T5" fmla="*/ 2147483646 h 319"/>
              <a:gd name="T6" fmla="*/ 0 60000 65536"/>
              <a:gd name="T7" fmla="*/ 0 60000 65536"/>
              <a:gd name="T8" fmla="*/ 0 60000 65536"/>
              <a:gd name="T9" fmla="*/ 0 w 1231"/>
              <a:gd name="T10" fmla="*/ 0 h 319"/>
              <a:gd name="T11" fmla="*/ 1231 w 1231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1" h="319">
                <a:moveTo>
                  <a:pt x="0" y="319"/>
                </a:moveTo>
                <a:cubicBezTo>
                  <a:pt x="160" y="180"/>
                  <a:pt x="321" y="42"/>
                  <a:pt x="526" y="21"/>
                </a:cubicBezTo>
                <a:cubicBezTo>
                  <a:pt x="731" y="0"/>
                  <a:pt x="1114" y="162"/>
                  <a:pt x="1231" y="19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9958" name="Groupe 55"/>
          <p:cNvGrpSpPr>
            <a:grpSpLocks/>
          </p:cNvGrpSpPr>
          <p:nvPr/>
        </p:nvGrpSpPr>
        <p:grpSpPr bwMode="auto">
          <a:xfrm>
            <a:off x="3419872" y="4203120"/>
            <a:ext cx="4759326" cy="2460625"/>
            <a:chOff x="3284562" y="4397399"/>
            <a:chExt cx="4759326" cy="2460625"/>
          </a:xfrm>
        </p:grpSpPr>
        <p:sp>
          <p:nvSpPr>
            <p:cNvPr id="39970" name="Rectangle 4"/>
            <p:cNvSpPr>
              <a:spLocks noChangeArrowheads="1"/>
            </p:cNvSpPr>
            <p:nvPr/>
          </p:nvSpPr>
          <p:spPr bwMode="auto">
            <a:xfrm>
              <a:off x="3289325" y="4402161"/>
              <a:ext cx="1187450" cy="11890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latin typeface="Gill Sans MT" panose="020B0502020104020203" pitchFamily="34" charset="0"/>
              </a:endParaRPr>
            </a:p>
          </p:txBody>
        </p:sp>
        <p:sp>
          <p:nvSpPr>
            <p:cNvPr id="39971" name="Rectangle 5"/>
            <p:cNvSpPr>
              <a:spLocks noChangeArrowheads="1"/>
            </p:cNvSpPr>
            <p:nvPr/>
          </p:nvSpPr>
          <p:spPr bwMode="auto">
            <a:xfrm>
              <a:off x="6854850" y="4402161"/>
              <a:ext cx="1189037" cy="11890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latin typeface="Gill Sans MT" panose="020B0502020104020203" pitchFamily="34" charset="0"/>
              </a:endParaRPr>
            </a:p>
          </p:txBody>
        </p:sp>
        <p:sp>
          <p:nvSpPr>
            <p:cNvPr id="39972" name="Rectangle 6"/>
            <p:cNvSpPr>
              <a:spLocks noChangeArrowheads="1"/>
            </p:cNvSpPr>
            <p:nvPr/>
          </p:nvSpPr>
          <p:spPr bwMode="auto">
            <a:xfrm>
              <a:off x="6854850" y="5737249"/>
              <a:ext cx="1189037" cy="11207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dirty="0"/>
                <a:t>Salle</a:t>
              </a:r>
            </a:p>
          </p:txBody>
        </p:sp>
        <p:sp>
          <p:nvSpPr>
            <p:cNvPr id="39973" name="Line 8"/>
            <p:cNvSpPr>
              <a:spLocks noChangeShapeType="1"/>
            </p:cNvSpPr>
            <p:nvPr/>
          </p:nvSpPr>
          <p:spPr bwMode="auto">
            <a:xfrm>
              <a:off x="3289325" y="4767286"/>
              <a:ext cx="1187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74" name="Line 10"/>
            <p:cNvSpPr>
              <a:spLocks noChangeShapeType="1"/>
            </p:cNvSpPr>
            <p:nvPr/>
          </p:nvSpPr>
          <p:spPr bwMode="auto">
            <a:xfrm>
              <a:off x="6841642" y="6090681"/>
              <a:ext cx="1202246" cy="85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75" name="Line 11"/>
            <p:cNvSpPr>
              <a:spLocks noChangeShapeType="1"/>
            </p:cNvSpPr>
            <p:nvPr/>
          </p:nvSpPr>
          <p:spPr bwMode="auto">
            <a:xfrm>
              <a:off x="6854850" y="4767286"/>
              <a:ext cx="11890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76" name="Oval 12"/>
            <p:cNvSpPr>
              <a:spLocks noChangeArrowheads="1"/>
            </p:cNvSpPr>
            <p:nvPr/>
          </p:nvSpPr>
          <p:spPr bwMode="auto">
            <a:xfrm>
              <a:off x="4933975" y="5407049"/>
              <a:ext cx="1592262" cy="914400"/>
            </a:xfrm>
            <a:prstGeom prst="ellipse">
              <a:avLst/>
            </a:prstGeom>
            <a:solidFill>
              <a:srgbClr val="5AD74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fr-FR" sz="2000"/>
            </a:p>
          </p:txBody>
        </p:sp>
        <p:sp>
          <p:nvSpPr>
            <p:cNvPr id="39977" name="Line 13"/>
            <p:cNvSpPr>
              <a:spLocks noChangeShapeType="1"/>
            </p:cNvSpPr>
            <p:nvPr/>
          </p:nvSpPr>
          <p:spPr bwMode="auto">
            <a:xfrm>
              <a:off x="4933975" y="5864249"/>
              <a:ext cx="15668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78" name="Line 14"/>
            <p:cNvSpPr>
              <a:spLocks noChangeShapeType="1"/>
            </p:cNvSpPr>
            <p:nvPr/>
          </p:nvSpPr>
          <p:spPr bwMode="auto">
            <a:xfrm flipV="1">
              <a:off x="4476775" y="4943499"/>
              <a:ext cx="684212" cy="98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79" name="Line 15"/>
            <p:cNvSpPr>
              <a:spLocks noChangeShapeType="1"/>
            </p:cNvSpPr>
            <p:nvPr/>
          </p:nvSpPr>
          <p:spPr bwMode="auto">
            <a:xfrm>
              <a:off x="4500587" y="5353074"/>
              <a:ext cx="474663" cy="384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80" name="Line 17"/>
            <p:cNvSpPr>
              <a:spLocks noChangeShapeType="1"/>
            </p:cNvSpPr>
            <p:nvPr/>
          </p:nvSpPr>
          <p:spPr bwMode="auto">
            <a:xfrm>
              <a:off x="6057925" y="6264299"/>
              <a:ext cx="812800" cy="327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81" name="Text Box 18"/>
            <p:cNvSpPr txBox="1">
              <a:spLocks noChangeArrowheads="1"/>
            </p:cNvSpPr>
            <p:nvPr/>
          </p:nvSpPr>
          <p:spPr bwMode="auto">
            <a:xfrm>
              <a:off x="3303612" y="4418036"/>
              <a:ext cx="649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/>
                <a:t>Prof</a:t>
              </a:r>
            </a:p>
          </p:txBody>
        </p:sp>
        <p:sp>
          <p:nvSpPr>
            <p:cNvPr id="39982" name="Text Box 19"/>
            <p:cNvSpPr txBox="1">
              <a:spLocks noChangeArrowheads="1"/>
            </p:cNvSpPr>
            <p:nvPr/>
          </p:nvSpPr>
          <p:spPr bwMode="auto">
            <a:xfrm>
              <a:off x="3284562" y="4814911"/>
              <a:ext cx="906463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u="sng"/>
                <a:t>N°prof</a:t>
              </a:r>
            </a:p>
            <a:p>
              <a:pPr eaLnBrk="1" hangingPunct="1"/>
              <a:r>
                <a:rPr lang="fr-FR" altLang="fr-FR" sz="2000"/>
                <a:t>Nom</a:t>
              </a:r>
            </a:p>
          </p:txBody>
        </p:sp>
        <p:sp>
          <p:nvSpPr>
            <p:cNvPr id="39983" name="Text Box 20"/>
            <p:cNvSpPr txBox="1">
              <a:spLocks noChangeArrowheads="1"/>
            </p:cNvSpPr>
            <p:nvPr/>
          </p:nvSpPr>
          <p:spPr bwMode="auto">
            <a:xfrm>
              <a:off x="6961212" y="4397399"/>
              <a:ext cx="10302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/>
                <a:t>Matière</a:t>
              </a:r>
            </a:p>
          </p:txBody>
        </p:sp>
        <p:sp>
          <p:nvSpPr>
            <p:cNvPr id="39984" name="Text Box 21"/>
            <p:cNvSpPr txBox="1">
              <a:spLocks noChangeArrowheads="1"/>
            </p:cNvSpPr>
            <p:nvPr/>
          </p:nvSpPr>
          <p:spPr bwMode="auto">
            <a:xfrm>
              <a:off x="6902475" y="4756174"/>
              <a:ext cx="8921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u="sng"/>
                <a:t>N°mat</a:t>
              </a:r>
            </a:p>
          </p:txBody>
        </p:sp>
        <p:sp>
          <p:nvSpPr>
            <p:cNvPr id="39985" name="Text Box 22"/>
            <p:cNvSpPr txBox="1">
              <a:spLocks noChangeArrowheads="1"/>
            </p:cNvSpPr>
            <p:nvPr/>
          </p:nvSpPr>
          <p:spPr bwMode="auto">
            <a:xfrm>
              <a:off x="5253062" y="5474304"/>
              <a:ext cx="8048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dirty="0"/>
                <a:t>cours</a:t>
              </a:r>
            </a:p>
          </p:txBody>
        </p:sp>
        <p:sp>
          <p:nvSpPr>
            <p:cNvPr id="39986" name="Text Box 23"/>
            <p:cNvSpPr txBox="1">
              <a:spLocks noChangeArrowheads="1"/>
            </p:cNvSpPr>
            <p:nvPr/>
          </p:nvSpPr>
          <p:spPr bwMode="auto">
            <a:xfrm>
              <a:off x="5249379" y="5861113"/>
              <a:ext cx="8402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dirty="0"/>
                <a:t>heure</a:t>
              </a:r>
            </a:p>
          </p:txBody>
        </p:sp>
        <p:sp>
          <p:nvSpPr>
            <p:cNvPr id="39987" name="Text Box 25"/>
            <p:cNvSpPr txBox="1">
              <a:spLocks noChangeArrowheads="1"/>
            </p:cNvSpPr>
            <p:nvPr/>
          </p:nvSpPr>
          <p:spPr bwMode="auto">
            <a:xfrm>
              <a:off x="3308375" y="6356374"/>
              <a:ext cx="184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fr-FR" sz="2000"/>
            </a:p>
          </p:txBody>
        </p:sp>
        <p:sp>
          <p:nvSpPr>
            <p:cNvPr id="39988" name="Text Box 27"/>
            <p:cNvSpPr txBox="1">
              <a:spLocks noChangeArrowheads="1"/>
            </p:cNvSpPr>
            <p:nvPr/>
          </p:nvSpPr>
          <p:spPr bwMode="auto">
            <a:xfrm>
              <a:off x="6854849" y="6124509"/>
              <a:ext cx="100219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u="sng" dirty="0" err="1"/>
                <a:t>N°salle</a:t>
              </a:r>
              <a:endParaRPr lang="fr-FR" altLang="fr-FR" sz="2000" u="sng" dirty="0"/>
            </a:p>
            <a:p>
              <a:pPr eaLnBrk="1" hangingPunct="1"/>
              <a:r>
                <a:rPr lang="fr-FR" altLang="fr-FR" sz="2000" dirty="0"/>
                <a:t>Bloc</a:t>
              </a:r>
            </a:p>
          </p:txBody>
        </p:sp>
        <p:sp>
          <p:nvSpPr>
            <p:cNvPr id="39989" name="Oval 28"/>
            <p:cNvSpPr>
              <a:spLocks noChangeArrowheads="1"/>
            </p:cNvSpPr>
            <p:nvPr/>
          </p:nvSpPr>
          <p:spPr bwMode="auto">
            <a:xfrm>
              <a:off x="5165750" y="4592661"/>
              <a:ext cx="1112837" cy="615950"/>
            </a:xfrm>
            <a:prstGeom prst="ellipse">
              <a:avLst/>
            </a:prstGeom>
            <a:solidFill>
              <a:srgbClr val="5AD74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>
                <a:latin typeface="Gill Sans MT" panose="020B0502020104020203" pitchFamily="34" charset="0"/>
              </a:endParaRPr>
            </a:p>
          </p:txBody>
        </p:sp>
        <p:sp>
          <p:nvSpPr>
            <p:cNvPr id="39990" name="Line 29"/>
            <p:cNvSpPr>
              <a:spLocks noChangeShapeType="1"/>
            </p:cNvSpPr>
            <p:nvPr/>
          </p:nvSpPr>
          <p:spPr bwMode="auto">
            <a:xfrm>
              <a:off x="6286525" y="4851424"/>
              <a:ext cx="557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9991" name="Text Box 30"/>
            <p:cNvSpPr txBox="1">
              <a:spLocks noChangeArrowheads="1"/>
            </p:cNvSpPr>
            <p:nvPr/>
          </p:nvSpPr>
          <p:spPr bwMode="auto">
            <a:xfrm>
              <a:off x="5188078" y="4680524"/>
              <a:ext cx="11208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dirty="0"/>
                <a:t>enseigne</a:t>
              </a:r>
              <a:endParaRPr lang="fr-FR" altLang="fr-FR" sz="2000" dirty="0"/>
            </a:p>
          </p:txBody>
        </p:sp>
      </p:grpSp>
      <p:sp>
        <p:nvSpPr>
          <p:cNvPr id="39959" name="Text Box 37"/>
          <p:cNvSpPr txBox="1">
            <a:spLocks noChangeArrowheads="1"/>
          </p:cNvSpPr>
          <p:nvPr/>
        </p:nvSpPr>
        <p:spPr bwMode="auto">
          <a:xfrm>
            <a:off x="2514600" y="2014538"/>
            <a:ext cx="4905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0,n</a:t>
            </a:r>
          </a:p>
        </p:txBody>
      </p:sp>
      <p:sp>
        <p:nvSpPr>
          <p:cNvPr id="39960" name="Text Box 37"/>
          <p:cNvSpPr txBox="1">
            <a:spLocks noChangeArrowheads="1"/>
          </p:cNvSpPr>
          <p:nvPr/>
        </p:nvSpPr>
        <p:spPr bwMode="auto">
          <a:xfrm>
            <a:off x="4343400" y="2028825"/>
            <a:ext cx="4905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0,n</a:t>
            </a:r>
          </a:p>
        </p:txBody>
      </p:sp>
      <p:sp>
        <p:nvSpPr>
          <p:cNvPr id="39961" name="Text Box 37"/>
          <p:cNvSpPr txBox="1">
            <a:spLocks noChangeArrowheads="1"/>
          </p:cNvSpPr>
          <p:nvPr/>
        </p:nvSpPr>
        <p:spPr bwMode="auto">
          <a:xfrm>
            <a:off x="2781300" y="3209925"/>
            <a:ext cx="481013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0,n</a:t>
            </a:r>
          </a:p>
        </p:txBody>
      </p:sp>
      <p:sp>
        <p:nvSpPr>
          <p:cNvPr id="39962" name="ZoneTexte 58"/>
          <p:cNvSpPr txBox="1">
            <a:spLocks noChangeArrowheads="1"/>
          </p:cNvSpPr>
          <p:nvPr/>
        </p:nvSpPr>
        <p:spPr bwMode="auto">
          <a:xfrm>
            <a:off x="3262313" y="142875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1">
                <a:solidFill>
                  <a:srgbClr val="FF0000"/>
                </a:solidFill>
                <a:latin typeface="Gill Sans MT" panose="020B0502020104020203" pitchFamily="34" charset="0"/>
              </a:rPr>
              <a:t>DF</a:t>
            </a:r>
          </a:p>
        </p:txBody>
      </p:sp>
      <p:sp>
        <p:nvSpPr>
          <p:cNvPr id="39963" name="Text Box 37"/>
          <p:cNvSpPr txBox="1">
            <a:spLocks noChangeArrowheads="1"/>
          </p:cNvSpPr>
          <p:nvPr/>
        </p:nvSpPr>
        <p:spPr bwMode="auto">
          <a:xfrm>
            <a:off x="4724400" y="4589463"/>
            <a:ext cx="4905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1,1</a:t>
            </a:r>
          </a:p>
        </p:txBody>
      </p:sp>
      <p:sp>
        <p:nvSpPr>
          <p:cNvPr id="39964" name="Text Box 37"/>
          <p:cNvSpPr txBox="1">
            <a:spLocks noChangeArrowheads="1"/>
          </p:cNvSpPr>
          <p:nvPr/>
        </p:nvSpPr>
        <p:spPr bwMode="auto">
          <a:xfrm>
            <a:off x="6457950" y="4465638"/>
            <a:ext cx="4905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1,n</a:t>
            </a:r>
          </a:p>
        </p:txBody>
      </p:sp>
      <p:sp>
        <p:nvSpPr>
          <p:cNvPr id="39965" name="Text Box 37"/>
          <p:cNvSpPr txBox="1">
            <a:spLocks noChangeArrowheads="1"/>
          </p:cNvSpPr>
          <p:nvPr/>
        </p:nvSpPr>
        <p:spPr bwMode="auto">
          <a:xfrm>
            <a:off x="6410325" y="6097588"/>
            <a:ext cx="4905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0,n</a:t>
            </a:r>
          </a:p>
        </p:txBody>
      </p:sp>
      <p:sp>
        <p:nvSpPr>
          <p:cNvPr id="39966" name="Text Box 37"/>
          <p:cNvSpPr txBox="1">
            <a:spLocks noChangeArrowheads="1"/>
          </p:cNvSpPr>
          <p:nvPr/>
        </p:nvSpPr>
        <p:spPr bwMode="auto">
          <a:xfrm>
            <a:off x="4667250" y="5126038"/>
            <a:ext cx="4905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0,n</a:t>
            </a:r>
          </a:p>
        </p:txBody>
      </p:sp>
      <p:sp>
        <p:nvSpPr>
          <p:cNvPr id="66" name="Virage 65"/>
          <p:cNvSpPr/>
          <p:nvPr/>
        </p:nvSpPr>
        <p:spPr>
          <a:xfrm rot="16200000" flipH="1" flipV="1">
            <a:off x="5157788" y="3057525"/>
            <a:ext cx="828675" cy="714375"/>
          </a:xfrm>
          <a:prstGeom prst="bentArrow">
            <a:avLst>
              <a:gd name="adj1" fmla="val 25000"/>
              <a:gd name="adj2" fmla="val 25000"/>
              <a:gd name="adj3" fmla="val 21525"/>
              <a:gd name="adj4" fmla="val 4954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9968" name="ZoneTexte 54"/>
          <p:cNvSpPr txBox="1">
            <a:spLocks noChangeArrowheads="1"/>
          </p:cNvSpPr>
          <p:nvPr/>
        </p:nvSpPr>
        <p:spPr bwMode="auto">
          <a:xfrm>
            <a:off x="6471097" y="1424995"/>
            <a:ext cx="2143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 dirty="0">
                <a:solidFill>
                  <a:srgbClr val="FF0000"/>
                </a:solidFill>
                <a:latin typeface="Gill Sans MT" panose="020B0502020104020203" pitchFamily="34" charset="0"/>
              </a:rPr>
              <a:t>DF:  un prof. Enseigne une seule matière. </a:t>
            </a:r>
          </a:p>
        </p:txBody>
      </p:sp>
      <p:sp>
        <p:nvSpPr>
          <p:cNvPr id="56" name="Rectangle 9"/>
          <p:cNvSpPr txBox="1">
            <a:spLocks noChangeArrowheads="1"/>
          </p:cNvSpPr>
          <p:nvPr/>
        </p:nvSpPr>
        <p:spPr>
          <a:xfrm>
            <a:off x="1285875" y="142875"/>
            <a:ext cx="7072313" cy="928688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Association ternaire : dépendance fonctionnelle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 animBg="1"/>
      <p:bldP spid="39962" grpId="0"/>
      <p:bldP spid="39963" grpId="0" animBg="1"/>
      <p:bldP spid="39964" grpId="0" animBg="1"/>
      <p:bldP spid="39965" grpId="0" animBg="1"/>
      <p:bldP spid="39966" grpId="0" animBg="1"/>
      <p:bldP spid="66" grpId="0" animBg="1"/>
      <p:bldP spid="399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2500306"/>
            <a:ext cx="7364436" cy="32146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2800" b="1" dirty="0">
                <a:solidFill>
                  <a:srgbClr val="002060"/>
                </a:solidFill>
              </a:rPr>
              <a:t>	</a:t>
            </a:r>
            <a:r>
              <a:rPr lang="fr-FR" sz="4200" b="1" dirty="0">
                <a:solidFill>
                  <a:srgbClr val="002060"/>
                </a:solidFill>
              </a:rPr>
              <a:t>Toutes les cardinalités maximum d’une </a:t>
            </a:r>
          </a:p>
          <a:p>
            <a:pPr marL="365760" indent="-283464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4200" b="1" dirty="0">
                <a:solidFill>
                  <a:srgbClr val="002060"/>
                </a:solidFill>
              </a:rPr>
              <a:t>association ternaire </a:t>
            </a:r>
          </a:p>
          <a:p>
            <a:pPr marL="365760" indent="-283464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r-FR" sz="4200" b="1" dirty="0">
                <a:solidFill>
                  <a:srgbClr val="002060"/>
                </a:solidFill>
              </a:rPr>
              <a:t>(et au-delà) doivent être égales à n et pas de dépendance fonctionnelle </a:t>
            </a:r>
          </a:p>
          <a:p>
            <a:pPr marL="365760" indent="-283464" algn="ctr" eaLnBrk="1" fontAlgn="auto" hangingPunct="1">
              <a:spcAft>
                <a:spcPts val="0"/>
              </a:spcAft>
              <a:buFontTx/>
              <a:buNone/>
              <a:defRPr/>
            </a:pPr>
            <a:endParaRPr lang="fr-FR" sz="4200" b="1" dirty="0">
              <a:solidFill>
                <a:srgbClr val="002060"/>
              </a:solidFill>
            </a:endParaRPr>
          </a:p>
        </p:txBody>
      </p:sp>
      <p:sp>
        <p:nvSpPr>
          <p:cNvPr id="40965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215063"/>
            <a:ext cx="490538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C32C2C-3FB7-42E6-BC59-D5A09C1BE508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40966" name="ZoneTexte 10"/>
          <p:cNvSpPr txBox="1">
            <a:spLocks noChangeArrowheads="1"/>
          </p:cNvSpPr>
          <p:nvPr/>
        </p:nvSpPr>
        <p:spPr bwMode="auto">
          <a:xfrm>
            <a:off x="1714500" y="1643063"/>
            <a:ext cx="631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200" b="1">
                <a:latin typeface="Gill Sans MT" panose="020B0502020104020203" pitchFamily="34" charset="0"/>
              </a:rPr>
              <a:t>Pour garder une association ternaire (et au-delà)…</a:t>
            </a: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1214438" y="357188"/>
            <a:ext cx="7358062" cy="92868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Association ternaire : règle absolue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928813"/>
            <a:ext cx="7400925" cy="1714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fr-FR" altLang="fr-FR" sz="3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Compléments et extensions sur le modèle </a:t>
            </a:r>
            <a:br>
              <a:rPr lang="fr-FR" altLang="fr-FR" sz="3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altLang="fr-FR" sz="3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entité - association.</a:t>
            </a:r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1A2FFC-4F83-4E3A-B73E-9D35397AD0A8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3" descr="MCD endo-association 1 couleur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6675" y="1714500"/>
            <a:ext cx="3163888" cy="2260600"/>
          </a:xfrm>
        </p:spPr>
      </p:pic>
      <p:pic>
        <p:nvPicPr>
          <p:cNvPr id="43011" name="Picture 15" descr="MCD endo-association 2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4114800"/>
            <a:ext cx="4729163" cy="2171700"/>
          </a:xfrm>
        </p:spPr>
      </p:pic>
      <p:sp>
        <p:nvSpPr>
          <p:cNvPr id="43012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49C282-0851-433C-8C38-2BC01126327E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1214438" y="357188"/>
            <a:ext cx="7358062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Association entre occurrences d’une même entité (1/2)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13" descr="MCD endo-association 3 couleu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3950" y="2132856"/>
            <a:ext cx="7200900" cy="3433762"/>
          </a:xfrm>
        </p:spPr>
      </p:pic>
      <p:sp>
        <p:nvSpPr>
          <p:cNvPr id="4403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D88EFB-B4A3-4F0A-898F-9E0A8156D7A2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29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214438" y="357188"/>
            <a:ext cx="7358062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Association entre occurrences d’une même entité (2/2)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357313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Principes fondamentaux </a:t>
            </a:r>
          </a:p>
        </p:txBody>
      </p:sp>
      <p:sp>
        <p:nvSpPr>
          <p:cNvPr id="1843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8207F5-C8B2-4C08-8B37-01289B80A455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143000" y="1649413"/>
            <a:ext cx="78581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r-FR" altLang="fr-FR" sz="2000" dirty="0">
                <a:latin typeface="Gill Sans MT" panose="020B0502020104020203" pitchFamily="34" charset="0"/>
              </a:rPr>
              <a:t> Le </a:t>
            </a:r>
            <a:r>
              <a:rPr lang="fr-FR" altLang="fr-FR" sz="2000" b="1" dirty="0">
                <a:latin typeface="Gill Sans MT" panose="020B0502020104020203" pitchFamily="34" charset="0"/>
              </a:rPr>
              <a:t>MCD</a:t>
            </a:r>
            <a:r>
              <a:rPr lang="fr-FR" altLang="fr-FR" sz="2000" dirty="0">
                <a:latin typeface="Gill Sans MT" panose="020B0502020104020203" pitchFamily="34" charset="0"/>
              </a:rPr>
              <a:t> a pour but d'écrire de façon formelle les données qui </a:t>
            </a:r>
          </a:p>
          <a:p>
            <a:pPr eaLnBrk="1" hangingPunct="1"/>
            <a:r>
              <a:rPr lang="fr-FR" altLang="fr-FR" sz="2000" dirty="0">
                <a:latin typeface="Gill Sans MT" panose="020B0502020104020203" pitchFamily="34" charset="0"/>
              </a:rPr>
              <a:t>  seront utilisées par le système d'information. Il s'agit donc d'une </a:t>
            </a:r>
          </a:p>
          <a:p>
            <a:pPr eaLnBrk="1" hangingPunct="1"/>
            <a:r>
              <a:rPr lang="fr-FR" altLang="fr-FR" sz="2000" dirty="0">
                <a:latin typeface="Gill Sans MT" panose="020B0502020104020203" pitchFamily="34" charset="0"/>
              </a:rPr>
              <a:t>  représentation des données, facilement compréhensible, </a:t>
            </a:r>
          </a:p>
          <a:p>
            <a:pPr eaLnBrk="1" hangingPunct="1"/>
            <a:r>
              <a:rPr lang="fr-FR" altLang="fr-FR" sz="2000" dirty="0">
                <a:latin typeface="Gill Sans MT" panose="020B0502020104020203" pitchFamily="34" charset="0"/>
              </a:rPr>
              <a:t>  permettant de décrire le système d'information à l'aide d'entités. </a:t>
            </a:r>
          </a:p>
          <a:p>
            <a:pPr eaLnBrk="1" hangingPunct="1">
              <a:buFontTx/>
              <a:buChar char="•"/>
            </a:pPr>
            <a:endParaRPr lang="fr-FR" altLang="fr-FR" sz="2000" dirty="0">
              <a:latin typeface="Gill Sans MT" panose="020B05020201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fr-FR" altLang="fr-FR" sz="2000" dirty="0">
                <a:latin typeface="Gill Sans MT" panose="020B0502020104020203" pitchFamily="34" charset="0"/>
              </a:rPr>
              <a:t> Il est à la base de tous les </a:t>
            </a:r>
            <a:r>
              <a:rPr lang="fr-FR" altLang="fr-FR" sz="2000" b="1" dirty="0">
                <a:latin typeface="Gill Sans MT" panose="020B0502020104020203" pitchFamily="34" charset="0"/>
              </a:rPr>
              <a:t>SGBD</a:t>
            </a:r>
            <a:r>
              <a:rPr lang="fr-FR" altLang="fr-FR" sz="2000" dirty="0">
                <a:latin typeface="Gill Sans MT" panose="020B0502020104020203" pitchFamily="34" charset="0"/>
              </a:rPr>
              <a:t> </a:t>
            </a:r>
            <a:r>
              <a:rPr lang="fr-FR" altLang="fr-FR" sz="2000" b="1" dirty="0">
                <a:latin typeface="Gill Sans MT" panose="020B0502020104020203" pitchFamily="34" charset="0"/>
              </a:rPr>
              <a:t>dits relationnels </a:t>
            </a:r>
            <a:r>
              <a:rPr lang="fr-FR" altLang="fr-FR" sz="2000" dirty="0">
                <a:latin typeface="Gill Sans MT" panose="020B0502020104020203" pitchFamily="34" charset="0"/>
              </a:rPr>
              <a:t>(Access, </a:t>
            </a:r>
            <a:r>
              <a:rPr lang="fr-FR" altLang="fr-FR" sz="2000" dirty="0" err="1">
                <a:latin typeface="Gill Sans MT" panose="020B0502020104020203" pitchFamily="34" charset="0"/>
              </a:rPr>
              <a:t>MySql</a:t>
            </a:r>
            <a:r>
              <a:rPr lang="fr-FR" altLang="fr-FR" sz="2000" dirty="0">
                <a:latin typeface="Gill Sans MT" panose="020B0502020104020203" pitchFamily="34" charset="0"/>
              </a:rPr>
              <a:t>,</a:t>
            </a:r>
          </a:p>
          <a:p>
            <a:pPr marL="177800" indent="-177800" eaLnBrk="1" hangingPunct="1"/>
            <a:r>
              <a:rPr lang="fr-FR" altLang="fr-FR" sz="2000" dirty="0">
                <a:latin typeface="Gill Sans MT" panose="020B0502020104020203" pitchFamily="34" charset="0"/>
              </a:rPr>
              <a:t>  Oracle, </a:t>
            </a:r>
            <a:r>
              <a:rPr lang="fr-FR" altLang="fr-FR" sz="2000" dirty="0" err="1">
                <a:latin typeface="Gill Sans MT" panose="020B0502020104020203" pitchFamily="34" charset="0"/>
              </a:rPr>
              <a:t>PostgreSql</a:t>
            </a:r>
            <a:r>
              <a:rPr lang="fr-FR" altLang="fr-FR" sz="2000" dirty="0">
                <a:latin typeface="Gill Sans MT" panose="020B0502020104020203" pitchFamily="34" charset="0"/>
              </a:rPr>
              <a:t>, DB2…)  qui sont les plus utilisés actuellement dans                                            les entreprises.</a:t>
            </a:r>
          </a:p>
          <a:p>
            <a:pPr eaLnBrk="1" hangingPunct="1"/>
            <a:endParaRPr lang="fr-FR" altLang="fr-FR" sz="2000" dirty="0">
              <a:latin typeface="Gill Sans MT" panose="020B05020201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fr-FR" altLang="fr-FR" sz="2000" dirty="0">
                <a:latin typeface="Gill Sans MT" panose="020B0502020104020203" pitchFamily="34" charset="0"/>
              </a:rPr>
              <a:t> Cet outil va nous permettre de recenser et d’organiser les données </a:t>
            </a:r>
          </a:p>
          <a:p>
            <a:pPr eaLnBrk="1" hangingPunct="1"/>
            <a:r>
              <a:rPr lang="fr-FR" altLang="fr-FR" sz="2000" dirty="0">
                <a:latin typeface="Gill Sans MT" panose="020B0502020104020203" pitchFamily="34" charset="0"/>
              </a:rPr>
              <a:t>  du système d’information du domaine étudié. </a:t>
            </a:r>
          </a:p>
          <a:p>
            <a:pPr eaLnBrk="1" hangingPunct="1"/>
            <a:endParaRPr lang="fr-FR" altLang="fr-FR" sz="2000" dirty="0">
              <a:latin typeface="Gill Sans MT" panose="020B05020201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fr-FR" altLang="fr-FR" sz="2000" dirty="0">
                <a:latin typeface="Gill Sans MT" panose="020B0502020104020203" pitchFamily="34" charset="0"/>
              </a:rPr>
              <a:t> Il permet donc une représentation du “ réel perçu ” sous la forme </a:t>
            </a:r>
          </a:p>
          <a:p>
            <a:pPr eaLnBrk="1" hangingPunct="1"/>
            <a:r>
              <a:rPr lang="fr-FR" altLang="fr-FR" sz="2000" dirty="0">
                <a:latin typeface="Gill Sans MT" panose="020B0502020104020203" pitchFamily="34" charset="0"/>
              </a:rPr>
              <a:t>  de :</a:t>
            </a:r>
          </a:p>
          <a:p>
            <a:pPr lvl="1" eaLnBrk="1" hangingPunct="1"/>
            <a:r>
              <a:rPr lang="fr-FR" altLang="fr-FR" sz="2000" dirty="0">
                <a:latin typeface="Gill Sans MT" panose="020B0502020104020203" pitchFamily="34" charset="0"/>
              </a:rPr>
              <a:t>   </a:t>
            </a:r>
            <a:r>
              <a:rPr lang="fr-FR" altLang="fr-FR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ENTITES,  ASSOCIATIONS  et  PROPRIETES.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C5E2A6-8C1C-4252-80D0-6A5287D9E4D8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30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45059" name="Picture 6" descr="MCD%20historisation%2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2393950"/>
            <a:ext cx="57150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214438" y="357188"/>
            <a:ext cx="7358062" cy="9286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Historisation : problème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692275" y="5294313"/>
            <a:ext cx="666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1">
                <a:solidFill>
                  <a:srgbClr val="FF3300"/>
                </a:solidFill>
                <a:latin typeface="Gill Sans MT" panose="020B0502020104020203" pitchFamily="34" charset="0"/>
              </a:rPr>
              <a:t>Le modèle devient très vite complexe et incompréhensible !</a:t>
            </a:r>
          </a:p>
        </p:txBody>
      </p:sp>
      <p:sp>
        <p:nvSpPr>
          <p:cNvPr id="45062" name="ZoneTexte 10"/>
          <p:cNvSpPr txBox="1">
            <a:spLocks noChangeArrowheads="1"/>
          </p:cNvSpPr>
          <p:nvPr/>
        </p:nvSpPr>
        <p:spPr bwMode="auto">
          <a:xfrm>
            <a:off x="2268538" y="1557338"/>
            <a:ext cx="495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>
                <a:latin typeface="Gill Sans MT" panose="020B0502020104020203" pitchFamily="34" charset="0"/>
              </a:rPr>
              <a:t>Pour un produit, le prix d’achat dépend à la fois</a:t>
            </a:r>
          </a:p>
          <a:p>
            <a:pPr algn="ctr" eaLnBrk="1" hangingPunct="1"/>
            <a:r>
              <a:rPr lang="fr-FR" altLang="fr-FR">
                <a:latin typeface="Gill Sans MT" panose="020B0502020104020203" pitchFamily="34" charset="0"/>
              </a:rPr>
              <a:t>du produit et de la date d’achat.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1" descr="MCD historisation 2 couleur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643063"/>
            <a:ext cx="6913563" cy="1925637"/>
          </a:xfrm>
        </p:spPr>
      </p:pic>
      <p:sp>
        <p:nvSpPr>
          <p:cNvPr id="4608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339D68-D544-4547-9638-C0E71BD66FC2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380288" y="3709988"/>
            <a:ext cx="154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>
                <a:solidFill>
                  <a:srgbClr val="A50021"/>
                </a:solidFill>
                <a:latin typeface="Gill Sans MT" panose="020B0502020104020203" pitchFamily="34" charset="0"/>
              </a:rPr>
              <a:t>Historisation</a:t>
            </a:r>
          </a:p>
        </p:txBody>
      </p:sp>
      <p:sp>
        <p:nvSpPr>
          <p:cNvPr id="46085" name="Line 7"/>
          <p:cNvSpPr>
            <a:spLocks noChangeShapeType="1"/>
          </p:cNvSpPr>
          <p:nvPr/>
        </p:nvSpPr>
        <p:spPr bwMode="auto">
          <a:xfrm flipH="1" flipV="1">
            <a:off x="7858125" y="3429000"/>
            <a:ext cx="431800" cy="358775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6086" name="Rectangle 13"/>
          <p:cNvSpPr>
            <a:spLocks noChangeArrowheads="1"/>
          </p:cNvSpPr>
          <p:nvPr/>
        </p:nvSpPr>
        <p:spPr bwMode="auto">
          <a:xfrm>
            <a:off x="1214438" y="4437063"/>
            <a:ext cx="792956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fr-FR" altLang="fr-FR">
                <a:latin typeface="Gill Sans MT" panose="020B0502020104020203" pitchFamily="34" charset="0"/>
              </a:rPr>
              <a:t>Une propriété à laquelle est attachée une </a:t>
            </a:r>
            <a:r>
              <a:rPr lang="fr-FR" altLang="fr-FR" b="1" i="1">
                <a:solidFill>
                  <a:srgbClr val="002060"/>
                </a:solidFill>
                <a:latin typeface="Gill Sans MT" panose="020B0502020104020203" pitchFamily="34" charset="0"/>
              </a:rPr>
              <a:t>historisation</a:t>
            </a:r>
            <a:r>
              <a:rPr lang="fr-FR" altLang="fr-FR">
                <a:solidFill>
                  <a:srgbClr val="002060"/>
                </a:solidFill>
                <a:latin typeface="Gill Sans MT" panose="020B0502020104020203" pitchFamily="34" charset="0"/>
              </a:rPr>
              <a:t>,</a:t>
            </a:r>
            <a:r>
              <a:rPr lang="fr-FR" altLang="fr-FR">
                <a:latin typeface="Gill Sans MT" panose="020B0502020104020203" pitchFamily="34" charset="0"/>
              </a:rPr>
              <a:t> décrit une </a:t>
            </a:r>
            <a:r>
              <a:rPr lang="fr-FR" altLang="fr-FR" b="1" i="1">
                <a:solidFill>
                  <a:srgbClr val="002060"/>
                </a:solidFill>
                <a:latin typeface="Gill Sans MT" panose="020B0502020104020203" pitchFamily="34" charset="0"/>
              </a:rPr>
              <a:t>information complexe</a:t>
            </a:r>
            <a:r>
              <a:rPr lang="fr-FR" altLang="fr-FR" b="1" i="1">
                <a:latin typeface="Gill Sans MT" panose="020B0502020104020203" pitchFamily="34" charset="0"/>
              </a:rPr>
              <a:t> : </a:t>
            </a:r>
            <a:r>
              <a:rPr lang="fr-FR" altLang="fr-FR">
                <a:latin typeface="Gill Sans MT" panose="020B0502020104020203" pitchFamily="34" charset="0"/>
              </a:rPr>
              <a:t>c’est un ensemble de couples,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fr-FR" altLang="fr-FR">
                <a:latin typeface="Gill Sans MT" panose="020B0502020104020203" pitchFamily="34" charset="0"/>
              </a:rPr>
              <a:t>la donnée définie par le nom de la propriété, 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fr-FR" altLang="fr-FR">
                <a:latin typeface="Gill Sans MT" panose="020B0502020104020203" pitchFamily="34" charset="0"/>
              </a:rPr>
              <a:t>une donnée temporelle permettant d’en différencier les occurrences multiples. </a:t>
            </a: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214438" y="357188"/>
            <a:ext cx="7358062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Historisation : solution… historisation de la propriété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MCD héritage 1 couleur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714500"/>
            <a:ext cx="6918325" cy="2428875"/>
          </a:xfrm>
        </p:spPr>
      </p:pic>
      <p:sp>
        <p:nvSpPr>
          <p:cNvPr id="4915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2F3582-F3BD-4C19-8D4F-724F884EB286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428875" y="4429125"/>
            <a:ext cx="5214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800">
                <a:solidFill>
                  <a:srgbClr val="C00000"/>
                </a:solidFill>
                <a:latin typeface="Gill Sans MT" panose="020B0502020104020203" pitchFamily="34" charset="0"/>
              </a:rPr>
              <a:t>Problèmes 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>
                <a:solidFill>
                  <a:srgbClr val="C00000"/>
                </a:solidFill>
                <a:latin typeface="Gill Sans MT" panose="020B0502020104020203" pitchFamily="34" charset="0"/>
              </a:rPr>
              <a:t> trois identifiants,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altLang="fr-FR" sz="2800">
                <a:solidFill>
                  <a:srgbClr val="C00000"/>
                </a:solidFill>
                <a:latin typeface="Gill Sans MT" panose="020B0502020104020203" pitchFamily="34" charset="0"/>
              </a:rPr>
              <a:t> risque d’incohérence</a:t>
            </a:r>
            <a:r>
              <a:rPr lang="fr-FR" altLang="fr-FR">
                <a:solidFill>
                  <a:srgbClr val="C00000"/>
                </a:solidFill>
                <a:latin typeface="Gill Sans MT" panose="020B0502020104020203" pitchFamily="34" charset="0"/>
              </a:rPr>
              <a:t>.</a:t>
            </a: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>
          <a:xfrm>
            <a:off x="1214438" y="214313"/>
            <a:ext cx="7750175" cy="9286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Héritage sur entités :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7" descr="MCD héritage 2 couleurs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3063" y="1557338"/>
            <a:ext cx="6816725" cy="2735262"/>
          </a:xfrm>
        </p:spPr>
      </p:pic>
      <p:sp>
        <p:nvSpPr>
          <p:cNvPr id="5017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70AED7-C796-4A7A-9DA4-F67D1C5AFE9C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33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0180" name="Rectangle 9"/>
          <p:cNvSpPr>
            <a:spLocks noChangeArrowheads="1"/>
          </p:cNvSpPr>
          <p:nvPr/>
        </p:nvSpPr>
        <p:spPr bwMode="auto">
          <a:xfrm>
            <a:off x="1285875" y="4500563"/>
            <a:ext cx="7429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fr-FR" altLang="fr-FR" sz="2400">
                <a:latin typeface="Gill Sans MT" panose="020B0502020104020203" pitchFamily="34" charset="0"/>
              </a:rPr>
              <a:t>Les schémas de </a:t>
            </a:r>
            <a:r>
              <a:rPr lang="fr-FR" altLang="fr-FR" sz="2400" i="1">
                <a:solidFill>
                  <a:srgbClr val="002060"/>
                </a:solidFill>
                <a:latin typeface="Gill Sans MT" panose="020B0502020104020203" pitchFamily="34" charset="0"/>
              </a:rPr>
              <a:t>Personne physique</a:t>
            </a:r>
            <a:r>
              <a:rPr lang="fr-FR" altLang="fr-FR" sz="2400">
                <a:solidFill>
                  <a:srgbClr val="002060"/>
                </a:solidFill>
                <a:latin typeface="Gill Sans MT" panose="020B0502020104020203" pitchFamily="34" charset="0"/>
              </a:rPr>
              <a:t> </a:t>
            </a:r>
            <a:r>
              <a:rPr lang="fr-FR" altLang="fr-FR" sz="2400">
                <a:latin typeface="Gill Sans MT" panose="020B0502020104020203" pitchFamily="34" charset="0"/>
              </a:rPr>
              <a:t>et </a:t>
            </a:r>
            <a:r>
              <a:rPr lang="fr-FR" altLang="fr-FR" sz="2400" i="1">
                <a:solidFill>
                  <a:srgbClr val="002060"/>
                </a:solidFill>
                <a:latin typeface="Gill Sans MT" panose="020B0502020104020203" pitchFamily="34" charset="0"/>
              </a:rPr>
              <a:t>Personne morale</a:t>
            </a:r>
            <a:r>
              <a:rPr lang="fr-FR" altLang="fr-FR" sz="2400">
                <a:solidFill>
                  <a:srgbClr val="002060"/>
                </a:solidFill>
                <a:latin typeface="Gill Sans MT" panose="020B0502020104020203" pitchFamily="34" charset="0"/>
              </a:rPr>
              <a:t> </a:t>
            </a:r>
            <a:r>
              <a:rPr lang="fr-FR" altLang="fr-FR" sz="2400">
                <a:latin typeface="Gill Sans MT" panose="020B0502020104020203" pitchFamily="34" charset="0"/>
              </a:rPr>
              <a:t>ne mentionnent pas d’identifiants.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è"/>
            </a:pPr>
            <a:r>
              <a:rPr lang="fr-FR" altLang="fr-FR" b="1" i="1">
                <a:solidFill>
                  <a:srgbClr val="002060"/>
                </a:solidFill>
                <a:latin typeface="Gill Sans MT" panose="020B0502020104020203" pitchFamily="34" charset="0"/>
              </a:rPr>
              <a:t> </a:t>
            </a:r>
            <a:r>
              <a:rPr lang="fr-FR" altLang="fr-FR">
                <a:solidFill>
                  <a:srgbClr val="002060"/>
                </a:solidFill>
                <a:latin typeface="Gill Sans MT" panose="020B0502020104020203" pitchFamily="34" charset="0"/>
              </a:rPr>
              <a:t>Ce ne sont pas des entités autonomes. </a:t>
            </a:r>
          </a:p>
          <a:p>
            <a:pPr lvl="1" eaLnBrk="1" hangingPunct="1">
              <a:spcBef>
                <a:spcPct val="20000"/>
              </a:spcBef>
              <a:buFont typeface="Wingdings" panose="05000000000000000000" pitchFamily="2" charset="2"/>
              <a:buChar char="è"/>
            </a:pPr>
            <a:r>
              <a:rPr lang="fr-FR" altLang="fr-FR">
                <a:solidFill>
                  <a:srgbClr val="002060"/>
                </a:solidFill>
                <a:latin typeface="Gill Sans MT" panose="020B0502020104020203" pitchFamily="34" charset="0"/>
              </a:rPr>
              <a:t> Elles dépendent de l’entité </a:t>
            </a:r>
            <a:r>
              <a:rPr lang="fr-FR" altLang="fr-FR" i="1">
                <a:solidFill>
                  <a:srgbClr val="002060"/>
                </a:solidFill>
                <a:latin typeface="Gill Sans MT" panose="020B0502020104020203" pitchFamily="34" charset="0"/>
              </a:rPr>
              <a:t>Client</a:t>
            </a:r>
            <a:r>
              <a:rPr lang="fr-FR" altLang="fr-FR">
                <a:solidFill>
                  <a:srgbClr val="002060"/>
                </a:solidFill>
                <a:latin typeface="Gill Sans MT" panose="020B0502020104020203" pitchFamily="34" charset="0"/>
              </a:rPr>
              <a:t> dont elles héritent les propriétés (y compris l’identifiant). </a:t>
            </a: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1214438" y="214313"/>
            <a:ext cx="7750175" cy="9286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Héritage sur entités : utilisation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/>
          </p:nvPr>
        </p:nvSpPr>
        <p:spPr>
          <a:xfrm>
            <a:off x="971550" y="1411288"/>
            <a:ext cx="8001000" cy="50419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fr-FR" sz="2000" b="1"/>
              <a:t>L’entité-type dotée d’un héritage est un ensemble complexe. Nous appelons </a:t>
            </a:r>
            <a:r>
              <a:rPr lang="fr-FR" altLang="fr-FR" sz="2000" b="1" i="1">
                <a:solidFill>
                  <a:srgbClr val="002060"/>
                </a:solidFill>
              </a:rPr>
              <a:t>légataire</a:t>
            </a:r>
            <a:r>
              <a:rPr lang="fr-FR" altLang="fr-FR" sz="2000" b="1"/>
              <a:t> la composante qui porte l’identifiant, et </a:t>
            </a:r>
            <a:r>
              <a:rPr lang="fr-FR" altLang="fr-FR" sz="2000" b="1" i="1">
                <a:solidFill>
                  <a:srgbClr val="002060"/>
                </a:solidFill>
              </a:rPr>
              <a:t>héritiers </a:t>
            </a:r>
            <a:r>
              <a:rPr lang="fr-FR" altLang="fr-FR" sz="2000" b="1"/>
              <a:t>les autres</a:t>
            </a:r>
            <a:r>
              <a:rPr lang="fr-FR" altLang="fr-FR" sz="2000"/>
              <a:t>. </a:t>
            </a:r>
          </a:p>
          <a:p>
            <a:pPr algn="ctr" eaLnBrk="1" hangingPunct="1">
              <a:buFontTx/>
              <a:buNone/>
            </a:pPr>
            <a:endParaRPr lang="fr-FR" altLang="fr-FR" sz="2000"/>
          </a:p>
          <a:p>
            <a:pPr eaLnBrk="1" hangingPunct="1"/>
            <a:r>
              <a:rPr lang="fr-FR" altLang="fr-FR" sz="1800"/>
              <a:t>L’héritier dépend du légataire, et cette dépendance est représentée par le trait qui les unit. </a:t>
            </a:r>
          </a:p>
          <a:p>
            <a:pPr eaLnBrk="1" hangingPunct="1"/>
            <a:endParaRPr lang="fr-FR" altLang="fr-FR" sz="1800"/>
          </a:p>
          <a:p>
            <a:pPr eaLnBrk="1" hangingPunct="1"/>
            <a:r>
              <a:rPr lang="fr-FR" altLang="fr-FR" sz="1800"/>
              <a:t>Le triangle intermédiaire permet de préciser une condition de validité. Les conditions possibles sont :</a:t>
            </a:r>
            <a:endParaRPr lang="fr-FR" altLang="fr-FR" sz="1800" b="1" i="1"/>
          </a:p>
          <a:p>
            <a:pPr lvl="1" eaLnBrk="1" hangingPunct="1"/>
            <a:r>
              <a:rPr lang="fr-FR" altLang="fr-FR" sz="1600"/>
              <a:t>la </a:t>
            </a:r>
            <a:r>
              <a:rPr lang="fr-FR" altLang="fr-FR" sz="1600" b="1" i="1">
                <a:solidFill>
                  <a:srgbClr val="002060"/>
                </a:solidFill>
              </a:rPr>
              <a:t>totalité</a:t>
            </a:r>
            <a:r>
              <a:rPr lang="fr-FR" altLang="fr-FR" sz="1600">
                <a:solidFill>
                  <a:srgbClr val="002060"/>
                </a:solidFill>
              </a:rPr>
              <a:t> </a:t>
            </a:r>
            <a:r>
              <a:rPr lang="fr-FR" altLang="fr-FR" sz="1600"/>
              <a:t>(représentée par un </a:t>
            </a:r>
            <a:r>
              <a:rPr lang="fr-FR" altLang="fr-FR" sz="1600" b="1">
                <a:solidFill>
                  <a:srgbClr val="002060"/>
                </a:solidFill>
              </a:rPr>
              <a:t>T</a:t>
            </a:r>
            <a:r>
              <a:rPr lang="fr-FR" altLang="fr-FR" sz="1600"/>
              <a:t>) – dans une occurrence de l’entité-type, le légataire est associé à au moins une occurrence d’héritier ;</a:t>
            </a:r>
          </a:p>
          <a:p>
            <a:pPr lvl="1" eaLnBrk="1" hangingPunct="1"/>
            <a:r>
              <a:rPr lang="fr-FR" altLang="fr-FR" sz="1600"/>
              <a:t>L</a:t>
            </a:r>
            <a:r>
              <a:rPr lang="fr-FR" altLang="fr-FR" sz="1600">
                <a:solidFill>
                  <a:schemeClr val="accent2"/>
                </a:solidFill>
              </a:rPr>
              <a:t>’</a:t>
            </a:r>
            <a:r>
              <a:rPr lang="fr-FR" altLang="fr-FR" sz="1600" b="1" i="1">
                <a:solidFill>
                  <a:srgbClr val="002060"/>
                </a:solidFill>
              </a:rPr>
              <a:t>exclusion</a:t>
            </a:r>
            <a:r>
              <a:rPr lang="fr-FR" altLang="fr-FR" sz="1600">
                <a:solidFill>
                  <a:srgbClr val="002060"/>
                </a:solidFill>
              </a:rPr>
              <a:t> </a:t>
            </a:r>
            <a:r>
              <a:rPr lang="fr-FR" altLang="fr-FR" sz="1600"/>
              <a:t>(représentée par un </a:t>
            </a:r>
            <a:r>
              <a:rPr lang="fr-FR" altLang="fr-FR" sz="1600" b="1">
                <a:solidFill>
                  <a:srgbClr val="002060"/>
                </a:solidFill>
              </a:rPr>
              <a:t>X</a:t>
            </a:r>
            <a:r>
              <a:rPr lang="fr-FR" altLang="fr-FR" sz="1600"/>
              <a:t>) – dans une occurrence de l’entité-type, le légataire est associé à un héritier au plus (mais éventuellement à aucun) ;</a:t>
            </a:r>
          </a:p>
          <a:p>
            <a:pPr lvl="1" eaLnBrk="1" hangingPunct="1"/>
            <a:r>
              <a:rPr lang="fr-FR" altLang="fr-FR" sz="1600"/>
              <a:t>la </a:t>
            </a:r>
            <a:r>
              <a:rPr lang="fr-FR" altLang="fr-FR" sz="1600" b="1" i="1">
                <a:solidFill>
                  <a:srgbClr val="002060"/>
                </a:solidFill>
              </a:rPr>
              <a:t>partition</a:t>
            </a:r>
            <a:r>
              <a:rPr lang="fr-FR" altLang="fr-FR" sz="1600"/>
              <a:t> (représentée par la combinaison </a:t>
            </a:r>
            <a:r>
              <a:rPr lang="fr-FR" altLang="fr-FR" sz="1600" b="1">
                <a:solidFill>
                  <a:srgbClr val="002060"/>
                </a:solidFill>
              </a:rPr>
              <a:t>XT</a:t>
            </a:r>
            <a:r>
              <a:rPr lang="fr-FR" altLang="fr-FR" sz="1600"/>
              <a:t>) – dans une occurrence de l’entité-type, le légataire est associé à une occurrence d’un héritier, et un seul.</a:t>
            </a:r>
          </a:p>
        </p:txBody>
      </p:sp>
      <p:sp>
        <p:nvSpPr>
          <p:cNvPr id="5120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9D4D3F-16E4-4C52-A216-C6E384C8F749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1214438" y="214313"/>
            <a:ext cx="7929562" cy="928687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Héritage sur entités : définition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03647" y="1600200"/>
            <a:ext cx="7383165" cy="4637111"/>
          </a:xfrm>
        </p:spPr>
        <p:txBody>
          <a:bodyPr/>
          <a:lstStyle/>
          <a:p>
            <a:pPr algn="just"/>
            <a:r>
              <a:rPr lang="fr-FR" altLang="fr-FR" dirty="0"/>
              <a:t>se définit par le fait que :</a:t>
            </a:r>
          </a:p>
          <a:p>
            <a:pPr marL="82550" indent="0" algn="just">
              <a:buNone/>
            </a:pPr>
            <a:r>
              <a:rPr lang="fr-FR" altLang="fr-FR" dirty="0"/>
              <a:t> « l'une des </a:t>
            </a:r>
            <a:r>
              <a:rPr lang="fr-FR" altLang="fr-FR" dirty="0">
                <a:solidFill>
                  <a:schemeClr val="accent6"/>
                </a:solidFill>
              </a:rPr>
              <a:t>entités</a:t>
            </a:r>
            <a:r>
              <a:rPr lang="fr-FR" altLang="fr-FR" dirty="0"/>
              <a:t> participant à l'association est complètement </a:t>
            </a:r>
            <a:r>
              <a:rPr lang="fr-FR" altLang="fr-FR" dirty="0">
                <a:solidFill>
                  <a:schemeClr val="accent6"/>
                </a:solidFill>
              </a:rPr>
              <a:t>déterminée</a:t>
            </a:r>
            <a:r>
              <a:rPr lang="fr-FR" altLang="fr-FR" dirty="0"/>
              <a:t> par la connaissance d'une ou </a:t>
            </a:r>
            <a:r>
              <a:rPr lang="fr-FR" altLang="fr-FR" dirty="0">
                <a:solidFill>
                  <a:schemeClr val="accent6"/>
                </a:solidFill>
              </a:rPr>
              <a:t>plusieurs autres entités</a:t>
            </a:r>
            <a:r>
              <a:rPr lang="fr-FR" altLang="fr-FR" dirty="0"/>
              <a:t> participant dans cette même association. »</a:t>
            </a:r>
          </a:p>
          <a:p>
            <a:endParaRPr lang="fr-FR" dirty="0"/>
          </a:p>
        </p:txBody>
      </p:sp>
      <p:sp>
        <p:nvSpPr>
          <p:cNvPr id="52228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18F0D2-EE13-46B0-BC04-19308F8D3CC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214438" y="214313"/>
            <a:ext cx="7572375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d’Intégrité Fonctionnelle (CIF) : cas d’une association binaire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8375" y="1071563"/>
            <a:ext cx="7246938" cy="1728787"/>
          </a:xfrm>
        </p:spPr>
        <p:txBody>
          <a:bodyPr/>
          <a:lstStyle/>
          <a:p>
            <a:pPr eaLnBrk="1" hangingPunct="1"/>
            <a:endParaRPr lang="fr-FR" altLang="fr-FR" sz="2800"/>
          </a:p>
          <a:p>
            <a:pPr eaLnBrk="1" hangingPunct="1"/>
            <a:r>
              <a:rPr lang="fr-FR" altLang="fr-FR" sz="2800"/>
              <a:t>Sur association-type binaire :</a:t>
            </a:r>
          </a:p>
          <a:p>
            <a:pPr eaLnBrk="1" hangingPunct="1"/>
            <a:endParaRPr lang="fr-FR" altLang="fr-FR" sz="2800"/>
          </a:p>
        </p:txBody>
      </p:sp>
      <p:pic>
        <p:nvPicPr>
          <p:cNvPr id="52227" name="Picture 9" descr="MCD CIF 0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3429000"/>
            <a:ext cx="7643812" cy="1439863"/>
          </a:xfrm>
        </p:spPr>
      </p:pic>
      <p:sp>
        <p:nvSpPr>
          <p:cNvPr id="52228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18F0D2-EE13-46B0-BC04-19308F8D3CC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 flipH="1">
            <a:off x="3143250" y="2000250"/>
            <a:ext cx="2571750" cy="1928813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2230" name="Line 7"/>
          <p:cNvSpPr>
            <a:spLocks noChangeShapeType="1"/>
          </p:cNvSpPr>
          <p:nvPr/>
        </p:nvSpPr>
        <p:spPr bwMode="auto">
          <a:xfrm>
            <a:off x="5786438" y="2000250"/>
            <a:ext cx="71437" cy="18573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Rectangle 9"/>
          <p:cNvSpPr txBox="1">
            <a:spLocks noChangeArrowheads="1"/>
          </p:cNvSpPr>
          <p:nvPr/>
        </p:nvSpPr>
        <p:spPr>
          <a:xfrm>
            <a:off x="1214438" y="214313"/>
            <a:ext cx="7572375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d’Intégrité Fonctionnelle (CIF) : cas d’une association binaire</a:t>
            </a:r>
          </a:p>
        </p:txBody>
      </p:sp>
    </p:spTree>
    <p:extLst>
      <p:ext uri="{BB962C8B-B14F-4D97-AF65-F5344CB8AC3E}">
        <p14:creationId xmlns:p14="http://schemas.microsoft.com/office/powerpoint/2010/main" val="428923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1" name="Picture 9" descr="MCD CIF 2 couleur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6900" y="2914650"/>
            <a:ext cx="4375150" cy="3048000"/>
          </a:xfrm>
        </p:spPr>
      </p:pic>
      <p:pic>
        <p:nvPicPr>
          <p:cNvPr id="53251" name="Picture 7" descr="MCD CIF 1 couleu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1412875"/>
            <a:ext cx="4105275" cy="3025775"/>
          </a:xfrm>
        </p:spPr>
      </p:pic>
      <p:sp>
        <p:nvSpPr>
          <p:cNvPr id="53252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64CC13-6D84-456F-A885-0BAFDA9DE0F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3253" name="Text Box 11"/>
          <p:cNvSpPr txBox="1">
            <a:spLocks noChangeArrowheads="1"/>
          </p:cNvSpPr>
          <p:nvPr/>
        </p:nvSpPr>
        <p:spPr bwMode="auto">
          <a:xfrm>
            <a:off x="5572125" y="1571625"/>
            <a:ext cx="3000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b="1">
                <a:latin typeface="Gill Sans MT" panose="020B0502020104020203" pitchFamily="34" charset="0"/>
              </a:rPr>
              <a:t>Comment garantir l’unicité de l’</a:t>
            </a:r>
            <a:r>
              <a:rPr lang="fr-FR" altLang="fr-FR" b="1" i="1">
                <a:latin typeface="Gill Sans MT" panose="020B0502020104020203" pitchFamily="34" charset="0"/>
              </a:rPr>
              <a:t>entrepôt</a:t>
            </a:r>
            <a:r>
              <a:rPr lang="fr-FR" altLang="fr-FR" b="1">
                <a:latin typeface="Gill Sans MT" panose="020B0502020104020203" pitchFamily="34" charset="0"/>
              </a:rPr>
              <a:t> pour un couple </a:t>
            </a:r>
            <a:r>
              <a:rPr lang="fr-FR" altLang="fr-FR" b="1" i="1">
                <a:latin typeface="Gill Sans MT" panose="020B0502020104020203" pitchFamily="34" charset="0"/>
              </a:rPr>
              <a:t>(Client,Produit) </a:t>
            </a:r>
            <a:r>
              <a:rPr lang="fr-FR" altLang="fr-FR" b="1">
                <a:latin typeface="Gill Sans MT" panose="020B0502020104020203" pitchFamily="34" charset="0"/>
              </a:rPr>
              <a:t>?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1214438" y="214313"/>
            <a:ext cx="7572375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CIF : cas d’une association non binaire (contrainte sur toute mes pattes)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986322" y="1139062"/>
            <a:ext cx="8001000" cy="49974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 sz="2400" dirty="0">
                <a:solidFill>
                  <a:srgbClr val="002060"/>
                </a:solidFill>
              </a:rPr>
              <a:t>Totalité </a:t>
            </a:r>
            <a:r>
              <a:rPr lang="fr-FR" altLang="fr-FR" sz="2400" dirty="0"/>
              <a:t>: tout élément de l’ensemble appartient à au moins 	un des sous-ensembles – nous la notons </a:t>
            </a:r>
            <a:r>
              <a:rPr lang="fr-FR" altLang="fr-FR" sz="2400" b="1" dirty="0">
                <a:solidFill>
                  <a:srgbClr val="002060"/>
                </a:solidFill>
              </a:rPr>
              <a:t>« T »</a:t>
            </a:r>
            <a:r>
              <a:rPr lang="fr-FR" altLang="fr-FR" sz="2400" dirty="0">
                <a:solidFill>
                  <a:srgbClr val="002060"/>
                </a:solidFill>
              </a:rPr>
              <a:t>. </a:t>
            </a:r>
          </a:p>
          <a:p>
            <a:pPr eaLnBrk="1" hangingPunct="1"/>
            <a:r>
              <a:rPr lang="fr-FR" altLang="fr-FR" sz="2400" dirty="0">
                <a:solidFill>
                  <a:srgbClr val="002060"/>
                </a:solidFill>
              </a:rPr>
              <a:t>Exclusion</a:t>
            </a:r>
            <a:r>
              <a:rPr lang="fr-FR" altLang="fr-FR" sz="2400" dirty="0"/>
              <a:t> : si un élément appartient à un sous-ensemble, 	alors il n’appartient pas à un autre (mais il peut 	n’appartenir à aucun d’entre eux) – nous la notons 	</a:t>
            </a:r>
            <a:r>
              <a:rPr lang="fr-FR" altLang="fr-FR" sz="2400" b="1" dirty="0">
                <a:solidFill>
                  <a:srgbClr val="002060"/>
                </a:solidFill>
              </a:rPr>
              <a:t>« X »</a:t>
            </a:r>
            <a:r>
              <a:rPr lang="fr-FR" altLang="fr-FR" sz="2400" dirty="0">
                <a:solidFill>
                  <a:srgbClr val="002060"/>
                </a:solidFill>
              </a:rPr>
              <a:t>.</a:t>
            </a:r>
          </a:p>
          <a:p>
            <a:pPr eaLnBrk="1" hangingPunct="1"/>
            <a:r>
              <a:rPr lang="fr-FR" altLang="fr-FR" sz="2400" dirty="0">
                <a:solidFill>
                  <a:srgbClr val="002060"/>
                </a:solidFill>
              </a:rPr>
              <a:t>Égalité </a:t>
            </a:r>
            <a:r>
              <a:rPr lang="fr-FR" altLang="fr-FR" sz="2400" dirty="0"/>
              <a:t>: les deux sous-ensembles sont égaux ;  elle permet 	en fait de décrire la simultanéité de l’existence des 	occurrences de deux associations – nous la notons 	</a:t>
            </a:r>
            <a:r>
              <a:rPr lang="fr-FR" altLang="fr-FR" sz="2400" b="1" dirty="0">
                <a:solidFill>
                  <a:srgbClr val="002060"/>
                </a:solidFill>
              </a:rPr>
              <a:t>« S »</a:t>
            </a:r>
            <a:r>
              <a:rPr lang="fr-FR" altLang="fr-FR" sz="2400" dirty="0">
                <a:solidFill>
                  <a:srgbClr val="002060"/>
                </a:solidFill>
              </a:rPr>
              <a:t>.</a:t>
            </a:r>
          </a:p>
          <a:p>
            <a:pPr eaLnBrk="1" hangingPunct="1"/>
            <a:r>
              <a:rPr lang="fr-FR" altLang="fr-FR" sz="2400" dirty="0">
                <a:solidFill>
                  <a:srgbClr val="002060"/>
                </a:solidFill>
              </a:rPr>
              <a:t>Partition  </a:t>
            </a:r>
            <a:r>
              <a:rPr lang="fr-FR" altLang="fr-FR" sz="2400" dirty="0"/>
              <a:t>: un élément de l’ensemble appartient à un et un 	seul des sous-ensembles – nous la notons </a:t>
            </a:r>
            <a:r>
              <a:rPr lang="fr-FR" altLang="fr-FR" sz="2400" b="1" dirty="0">
                <a:solidFill>
                  <a:srgbClr val="002060"/>
                </a:solidFill>
              </a:rPr>
              <a:t>« XT ».</a:t>
            </a:r>
          </a:p>
          <a:p>
            <a:pPr eaLnBrk="1" hangingPunct="1"/>
            <a:r>
              <a:rPr lang="fr-FR" altLang="fr-FR" sz="2400" dirty="0">
                <a:solidFill>
                  <a:srgbClr val="002060"/>
                </a:solidFill>
              </a:rPr>
              <a:t>Inclusion</a:t>
            </a:r>
            <a:r>
              <a:rPr lang="fr-FR" altLang="fr-FR" sz="2400" dirty="0"/>
              <a:t> : tout élément du premier sous-ensemble est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fr-FR" sz="2400" dirty="0"/>
              <a:t>          élément du second – nous la notons </a:t>
            </a:r>
            <a:r>
              <a:rPr lang="fr-FR" altLang="fr-FR" sz="2400" b="1" dirty="0">
                <a:solidFill>
                  <a:srgbClr val="002060"/>
                </a:solidFill>
              </a:rPr>
              <a:t>« I ».</a:t>
            </a:r>
          </a:p>
        </p:txBody>
      </p:sp>
      <p:sp>
        <p:nvSpPr>
          <p:cNvPr id="5632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528273-52A4-465E-90F4-6CF0D29202B8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971550" y="214313"/>
            <a:ext cx="8181975" cy="928687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entre plusieurs associations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7" descr="MCD Autres contraintes 2 COULEURS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0788" y="2133600"/>
            <a:ext cx="7186612" cy="2590800"/>
          </a:xfrm>
        </p:spPr>
      </p:pic>
      <p:sp>
        <p:nvSpPr>
          <p:cNvPr id="5734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5F6C13-696C-4DD8-94E2-9282CF32FA42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39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1214438" y="214313"/>
            <a:ext cx="7678737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entre plusieurs associations : exemple de totalité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357313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Entité : définition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214438"/>
            <a:ext cx="7929563" cy="5429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200"/>
              <a:t>Est la représentation formelle de la mémorisation d’une </a:t>
            </a:r>
            <a:r>
              <a:rPr lang="fr-FR" altLang="fr-FR" sz="2200" b="1">
                <a:solidFill>
                  <a:srgbClr val="002060"/>
                </a:solidFill>
              </a:rPr>
              <a:t>information complexe et cohérente</a:t>
            </a:r>
            <a:r>
              <a:rPr lang="fr-FR" altLang="fr-FR" sz="2200">
                <a:solidFill>
                  <a:srgbClr val="00206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fr-FR" altLang="fr-FR" sz="2200"/>
          </a:p>
          <a:p>
            <a:pPr eaLnBrk="1" hangingPunct="1">
              <a:lnSpc>
                <a:spcPct val="90000"/>
              </a:lnSpc>
            </a:pPr>
            <a:r>
              <a:rPr lang="fr-FR" altLang="fr-FR" sz="2200"/>
              <a:t>Sert à décrire plusieurs </a:t>
            </a:r>
            <a:r>
              <a:rPr lang="fr-FR" altLang="fr-FR" sz="2200" b="1">
                <a:solidFill>
                  <a:srgbClr val="002060"/>
                </a:solidFill>
              </a:rPr>
              <a:t>occurrences</a:t>
            </a:r>
            <a:r>
              <a:rPr lang="fr-FR" altLang="fr-FR" sz="2200"/>
              <a:t> de la même information complexe. 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sz="2000"/>
              <a:t>Exemple :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1600"/>
              <a:t>une </a:t>
            </a:r>
            <a:r>
              <a:rPr lang="fr-FR" altLang="fr-FR" sz="1600" i="1"/>
              <a:t>Ford fiesta</a:t>
            </a:r>
            <a:r>
              <a:rPr lang="fr-FR" altLang="fr-FR" sz="1600"/>
              <a:t>, une </a:t>
            </a:r>
            <a:r>
              <a:rPr lang="fr-FR" altLang="fr-FR" sz="1600" i="1"/>
              <a:t>Renault Laguna </a:t>
            </a:r>
            <a:r>
              <a:rPr lang="fr-FR" altLang="fr-FR" sz="1600"/>
              <a:t>et une </a:t>
            </a:r>
            <a:r>
              <a:rPr lang="fr-FR" altLang="fr-FR" sz="1600" i="1"/>
              <a:t>Peugeot 306 </a:t>
            </a:r>
            <a:r>
              <a:rPr lang="fr-FR" altLang="fr-FR" sz="1600"/>
              <a:t>sont trois occurrences de la même entité qu’on peut appeler </a:t>
            </a:r>
            <a:r>
              <a:rPr lang="fr-FR" altLang="fr-FR" sz="1600" b="1"/>
              <a:t>voiture</a:t>
            </a:r>
            <a:r>
              <a:rPr lang="fr-FR" altLang="fr-FR" sz="1400"/>
              <a:t>.  </a:t>
            </a:r>
          </a:p>
          <a:p>
            <a:pPr lvl="2" eaLnBrk="1" hangingPunct="1">
              <a:lnSpc>
                <a:spcPct val="90000"/>
              </a:lnSpc>
            </a:pPr>
            <a:endParaRPr lang="fr-FR" altLang="fr-FR" sz="1400"/>
          </a:p>
          <a:p>
            <a:pPr eaLnBrk="1" hangingPunct="1">
              <a:lnSpc>
                <a:spcPct val="90000"/>
              </a:lnSpc>
            </a:pPr>
            <a:r>
              <a:rPr lang="fr-FR" altLang="fr-FR" sz="2200"/>
              <a:t>Les éléments de l’information (complexe) modélisée par l’entité sont les </a:t>
            </a:r>
            <a:r>
              <a:rPr lang="fr-FR" altLang="fr-FR" sz="2200" b="1">
                <a:solidFill>
                  <a:srgbClr val="002060"/>
                </a:solidFill>
              </a:rPr>
              <a:t>propriétés</a:t>
            </a:r>
            <a:r>
              <a:rPr lang="fr-FR" altLang="fr-FR" sz="220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sz="2000"/>
              <a:t>Exemple : 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1600" i="1"/>
              <a:t>Ford, Renaud </a:t>
            </a:r>
            <a:r>
              <a:rPr lang="fr-FR" altLang="fr-FR" sz="1600"/>
              <a:t>et</a:t>
            </a:r>
            <a:r>
              <a:rPr lang="fr-FR" altLang="fr-FR" sz="1600" i="1"/>
              <a:t> Peugeot </a:t>
            </a:r>
            <a:r>
              <a:rPr lang="fr-FR" altLang="fr-FR" sz="1600"/>
              <a:t>sont des « marques » ; </a:t>
            </a:r>
            <a:r>
              <a:rPr lang="fr-FR" altLang="fr-FR" sz="1600" i="1"/>
              <a:t>fiesta, Laguna </a:t>
            </a:r>
            <a:r>
              <a:rPr lang="fr-FR" altLang="fr-FR" sz="1600"/>
              <a:t>et</a:t>
            </a:r>
            <a:r>
              <a:rPr lang="fr-FR" altLang="fr-FR" sz="1600" i="1"/>
              <a:t> 306 </a:t>
            </a:r>
            <a:r>
              <a:rPr lang="fr-FR" altLang="fr-FR" sz="1600"/>
              <a:t>sont des « modèles</a:t>
            </a:r>
            <a:r>
              <a:rPr lang="fr-FR" altLang="fr-FR" sz="1600" i="1"/>
              <a:t> </a:t>
            </a:r>
            <a:r>
              <a:rPr lang="fr-FR" altLang="fr-FR" sz="1600"/>
              <a:t>»</a:t>
            </a:r>
            <a:r>
              <a:rPr lang="fr-FR" altLang="fr-FR" sz="1600" i="1"/>
              <a:t>. </a:t>
            </a:r>
            <a:r>
              <a:rPr lang="fr-FR" altLang="fr-FR" sz="1600"/>
              <a:t>Ainsi, </a:t>
            </a:r>
            <a:r>
              <a:rPr lang="fr-FR" altLang="fr-FR" sz="1600" i="1"/>
              <a:t>Marque</a:t>
            </a:r>
            <a:r>
              <a:rPr lang="fr-FR" altLang="fr-FR" sz="1600"/>
              <a:t> et </a:t>
            </a:r>
            <a:r>
              <a:rPr lang="fr-FR" altLang="fr-FR" sz="1600" i="1"/>
              <a:t>Modèle</a:t>
            </a:r>
            <a:r>
              <a:rPr lang="fr-FR" altLang="fr-FR" sz="1600"/>
              <a:t> peuvent être des </a:t>
            </a:r>
            <a:r>
              <a:rPr lang="fr-FR" altLang="fr-FR" sz="1600" b="1"/>
              <a:t>propriétés</a:t>
            </a:r>
            <a:r>
              <a:rPr lang="fr-FR" altLang="fr-FR" sz="1600"/>
              <a:t> de l’entité </a:t>
            </a:r>
            <a:r>
              <a:rPr lang="fr-FR" altLang="fr-FR" sz="1600" b="1"/>
              <a:t>voiture</a:t>
            </a:r>
            <a:r>
              <a:rPr lang="fr-FR" altLang="fr-FR" sz="1600"/>
              <a:t>.</a:t>
            </a:r>
          </a:p>
          <a:p>
            <a:pPr lvl="1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endParaRPr lang="fr-FR" altLang="fr-FR" sz="2000"/>
          </a:p>
          <a:p>
            <a:pPr eaLnBrk="1" hangingPunct="1">
              <a:lnSpc>
                <a:spcPct val="90000"/>
              </a:lnSpc>
            </a:pPr>
            <a:r>
              <a:rPr lang="fr-FR" altLang="fr-FR" sz="2400"/>
              <a:t>Remarque : on l’appel aussi </a:t>
            </a:r>
            <a:r>
              <a:rPr lang="fr-FR" altLang="fr-FR" sz="2400" b="1">
                <a:solidFill>
                  <a:srgbClr val="002060"/>
                </a:solidFill>
              </a:rPr>
              <a:t>Entité-Type</a:t>
            </a:r>
            <a:r>
              <a:rPr lang="fr-FR" altLang="fr-FR" sz="2400"/>
              <a:t>.</a:t>
            </a:r>
            <a:endParaRPr lang="fr-FR" altLang="fr-FR" sz="2000"/>
          </a:p>
        </p:txBody>
      </p:sp>
      <p:sp>
        <p:nvSpPr>
          <p:cNvPr id="1946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DF0369-3E61-41D5-847C-964F4A2AF715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68D395-80C1-4C95-84D6-70B9DFA3AB10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40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pic>
        <p:nvPicPr>
          <p:cNvPr id="58371" name="Picture 6" descr="MCD Autres contraintes 3 bis couleu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071688"/>
            <a:ext cx="7345362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1214438" y="196850"/>
            <a:ext cx="7678737" cy="928688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entre plusieurs associations : exemple d’exclusion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7" descr="MCD Autres contraintes 3 COULEURS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643063"/>
            <a:ext cx="7488237" cy="2894012"/>
          </a:xfrm>
        </p:spPr>
      </p:pic>
      <p:sp>
        <p:nvSpPr>
          <p:cNvPr id="5939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ACD024-1814-46DC-A6C8-8E472DB8BD1E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1214438" y="214313"/>
            <a:ext cx="7750175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entre plusieurs associations : exemple de partition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7" descr="MCD Autres contraintes 4 couleurs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060575"/>
            <a:ext cx="7132637" cy="3057525"/>
          </a:xfrm>
        </p:spPr>
      </p:pic>
      <p:sp>
        <p:nvSpPr>
          <p:cNvPr id="6041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3E4A3D-9705-4703-A469-2202ED7FED7C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1214438" y="214313"/>
            <a:ext cx="7678737" cy="928687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Contraintes entre plusieurs associations : exemple d’inclusion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Entité : propriété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428750"/>
            <a:ext cx="7578725" cy="451485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fr-FR" sz="2800" dirty="0"/>
              <a:t> Une propriété est </a:t>
            </a:r>
            <a:r>
              <a:rPr lang="fr-FR" sz="2800" b="1" dirty="0">
                <a:solidFill>
                  <a:srgbClr val="002060"/>
                </a:solidFill>
              </a:rPr>
              <a:t>un élément </a:t>
            </a:r>
            <a:r>
              <a:rPr lang="fr-FR" sz="2800" dirty="0"/>
              <a:t>d’une entité, et </a:t>
            </a:r>
            <a:r>
              <a:rPr lang="fr-FR" sz="2800" b="1" dirty="0">
                <a:solidFill>
                  <a:srgbClr val="002060"/>
                </a:solidFill>
              </a:rPr>
              <a:t>d’une seule</a:t>
            </a:r>
            <a:r>
              <a:rPr lang="fr-FR" sz="2800" dirty="0"/>
              <a:t> 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fr-FR" sz="28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r-FR" sz="2600" dirty="0"/>
              <a:t>décrit la mémorisation d’une information élémentaire,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r-FR" sz="2600" dirty="0"/>
              <a:t>a un nom unique,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r-FR" sz="2600" dirty="0"/>
              <a:t>permet de mémoriser une valeur,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fr-FR" sz="2600" dirty="0"/>
              <a:t>doit avoir un sens (donc une valeur) pour chacune des occurrences de la composante 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fr-FR" sz="2600" dirty="0">
                <a:sym typeface="Wingdings" pitchFamily="2" charset="2"/>
              </a:rPr>
              <a:t>			</a:t>
            </a:r>
            <a:r>
              <a:rPr lang="fr-FR" sz="2200" dirty="0">
                <a:sym typeface="Wingdings" pitchFamily="2" charset="2"/>
              </a:rPr>
              <a:t></a:t>
            </a:r>
            <a:r>
              <a:rPr lang="fr-FR" sz="2200" dirty="0"/>
              <a:t> </a:t>
            </a:r>
            <a:r>
              <a:rPr lang="fr-FR" sz="2200" b="1" i="1" dirty="0">
                <a:solidFill>
                  <a:srgbClr val="002060"/>
                </a:solidFill>
                <a:sym typeface="Wingdings" pitchFamily="2" charset="2"/>
              </a:rPr>
              <a:t>Domaine</a:t>
            </a:r>
            <a:r>
              <a:rPr lang="fr-FR" sz="2000" b="1" i="1" dirty="0">
                <a:solidFill>
                  <a:srgbClr val="002060"/>
                </a:solidFill>
              </a:rPr>
              <a:t> de valeurs</a:t>
            </a:r>
            <a:r>
              <a:rPr lang="fr-FR" sz="2000" b="1" dirty="0">
                <a:solidFill>
                  <a:srgbClr val="002060"/>
                </a:solidFill>
              </a:rPr>
              <a:t>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fr-FR" sz="2600" b="1" dirty="0"/>
          </a:p>
        </p:txBody>
      </p:sp>
      <p:sp>
        <p:nvSpPr>
          <p:cNvPr id="2048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5CDE4-A150-4570-A78A-75402CE6129A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403350" y="614045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fr-FR" altLang="fr-FR" sz="2400" b="1">
                <a:latin typeface="Gill Sans MT" panose="020B0502020104020203" pitchFamily="34" charset="0"/>
              </a:rPr>
              <a:t>Une propriété doit-elle être toujours renseignée ?</a:t>
            </a:r>
            <a:r>
              <a:rPr lang="fr-FR" altLang="fr-FR" sz="2400">
                <a:latin typeface="Gill Sans MT" panose="020B0502020104020203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Entité : identifiant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43063"/>
            <a:ext cx="7572375" cy="4525962"/>
          </a:xfrm>
        </p:spPr>
        <p:txBody>
          <a:bodyPr/>
          <a:lstStyle/>
          <a:p>
            <a:pPr eaLnBrk="1" hangingPunct="1"/>
            <a:r>
              <a:rPr lang="fr-FR" altLang="fr-FR" sz="2800"/>
              <a:t>L’identifiant de l’entité est une </a:t>
            </a:r>
            <a:r>
              <a:rPr lang="fr-FR" altLang="fr-FR" sz="2800">
                <a:solidFill>
                  <a:srgbClr val="002060"/>
                </a:solidFill>
              </a:rPr>
              <a:t>propriété qui ne peut pas prendre deux fois la même valeur </a:t>
            </a:r>
            <a:r>
              <a:rPr lang="fr-FR" altLang="fr-FR" sz="2800"/>
              <a:t>dans deux occurrences de l’entité.</a:t>
            </a:r>
          </a:p>
          <a:p>
            <a:pPr eaLnBrk="1" hangingPunct="1"/>
            <a:endParaRPr lang="fr-FR" altLang="fr-FR" sz="2800"/>
          </a:p>
          <a:p>
            <a:pPr eaLnBrk="1" hangingPunct="1"/>
            <a:r>
              <a:rPr lang="fr-FR" altLang="fr-FR" sz="2800" b="1">
                <a:solidFill>
                  <a:srgbClr val="002060"/>
                </a:solidFill>
              </a:rPr>
              <a:t>C’est l’identifiant qui fait l’entité.</a:t>
            </a:r>
            <a:r>
              <a:rPr lang="fr-FR" altLang="fr-FR" sz="2800">
                <a:solidFill>
                  <a:srgbClr val="00206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fr-FR" altLang="fr-FR" sz="280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fr-FR" altLang="fr-FR" sz="2800">
                <a:solidFill>
                  <a:srgbClr val="FF0000"/>
                </a:solidFill>
              </a:rPr>
              <a:t>Attention : tout argument autre que la nécessité d’un identifiant différent ne saurait en aucun cas justifier le choix de deux entités plutôt qu’une.</a:t>
            </a:r>
          </a:p>
        </p:txBody>
      </p:sp>
      <p:sp>
        <p:nvSpPr>
          <p:cNvPr id="2150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3DE0A-2A91-4C8B-95DD-78E8347565E8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Entité : représentation schématique </a:t>
            </a:r>
          </a:p>
        </p:txBody>
      </p:sp>
      <p:pic>
        <p:nvPicPr>
          <p:cNvPr id="22531" name="Picture 15" descr="Entité-type couleu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2349500"/>
            <a:ext cx="3095625" cy="3244850"/>
          </a:xfrm>
        </p:spPr>
      </p:pic>
      <p:sp>
        <p:nvSpPr>
          <p:cNvPr id="2253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CD831-6C81-4EBA-A38A-1965415EC508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397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14" name="Légende encadrée 1 13"/>
          <p:cNvSpPr/>
          <p:nvPr/>
        </p:nvSpPr>
        <p:spPr>
          <a:xfrm>
            <a:off x="1643063" y="3046413"/>
            <a:ext cx="1428750" cy="612775"/>
          </a:xfrm>
          <a:prstGeom prst="borderCallout1">
            <a:avLst>
              <a:gd name="adj1" fmla="val 26365"/>
              <a:gd name="adj2" fmla="val 105953"/>
              <a:gd name="adj3" fmla="val 59073"/>
              <a:gd name="adj4" fmla="val 177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Identifiant </a:t>
            </a:r>
          </a:p>
        </p:txBody>
      </p:sp>
      <p:sp>
        <p:nvSpPr>
          <p:cNvPr id="16" name="Légende encadrée 1 15"/>
          <p:cNvSpPr/>
          <p:nvPr/>
        </p:nvSpPr>
        <p:spPr>
          <a:xfrm>
            <a:off x="1622425" y="4362450"/>
            <a:ext cx="1428750" cy="612775"/>
          </a:xfrm>
          <a:prstGeom prst="borderCallout1">
            <a:avLst>
              <a:gd name="adj1" fmla="val 26365"/>
              <a:gd name="adj2" fmla="val 105953"/>
              <a:gd name="adj3" fmla="val -85792"/>
              <a:gd name="adj4" fmla="val 178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Identifiant </a:t>
            </a:r>
          </a:p>
        </p:txBody>
      </p:sp>
      <p:sp>
        <p:nvSpPr>
          <p:cNvPr id="17" name="Légende encadrée 1 16"/>
          <p:cNvSpPr/>
          <p:nvPr/>
        </p:nvSpPr>
        <p:spPr>
          <a:xfrm>
            <a:off x="1612900" y="4367213"/>
            <a:ext cx="1428750" cy="612775"/>
          </a:xfrm>
          <a:prstGeom prst="borderCallout1">
            <a:avLst>
              <a:gd name="adj1" fmla="val 26365"/>
              <a:gd name="adj2" fmla="val 105953"/>
              <a:gd name="adj3" fmla="val 68028"/>
              <a:gd name="adj4" fmla="val 179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Propriété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5"/>
          <p:cNvSpPr>
            <a:spLocks noGrp="1"/>
          </p:cNvSpPr>
          <p:nvPr>
            <p:ph type="title"/>
          </p:nvPr>
        </p:nvSpPr>
        <p:spPr>
          <a:xfrm>
            <a:off x="1214438" y="142875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Entité : occurrences </a:t>
            </a:r>
          </a:p>
        </p:txBody>
      </p:sp>
      <p:sp>
        <p:nvSpPr>
          <p:cNvPr id="23555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1214438" y="1268413"/>
            <a:ext cx="7472362" cy="2836862"/>
          </a:xfrm>
        </p:spPr>
        <p:txBody>
          <a:bodyPr/>
          <a:lstStyle/>
          <a:p>
            <a:pPr eaLnBrk="1" hangingPunct="1"/>
            <a:r>
              <a:rPr lang="fr-FR" altLang="fr-FR" sz="2800"/>
              <a:t>Pour une valeur de l’identifiant, on a une valeur de chacune des propriétés.</a:t>
            </a:r>
          </a:p>
          <a:p>
            <a:pPr eaLnBrk="1" hangingPunct="1"/>
            <a:r>
              <a:rPr lang="fr-FR" altLang="fr-FR" sz="2800"/>
              <a:t>Deux occurrences de l’entité ne peuvent avoir la même valeur d’identifiant.</a:t>
            </a:r>
          </a:p>
          <a:p>
            <a:pPr eaLnBrk="1" hangingPunct="1"/>
            <a:r>
              <a:rPr lang="fr-FR" altLang="fr-FR" sz="2800"/>
              <a:t>Les domaines de valeurs des propriétés ne sont pas disjoints.</a:t>
            </a:r>
          </a:p>
        </p:txBody>
      </p:sp>
      <p:pic>
        <p:nvPicPr>
          <p:cNvPr id="23556" name="Picture 18" descr="Occurrence 1 couleur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4357688"/>
            <a:ext cx="1592263" cy="2016125"/>
          </a:xfrm>
        </p:spPr>
      </p:pic>
      <p:pic>
        <p:nvPicPr>
          <p:cNvPr id="23557" name="Picture 20" descr="Occurrence 2 couleu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4357688"/>
            <a:ext cx="1593850" cy="2017712"/>
          </a:xfrm>
        </p:spPr>
      </p:pic>
      <p:sp>
        <p:nvSpPr>
          <p:cNvPr id="23558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D6AC15-5432-49A5-80E0-C12670ADEB76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611188" y="2492375"/>
            <a:ext cx="792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383088" y="10096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Gill Sans MT" panose="020B0502020104020203" pitchFamily="34" charset="0"/>
                <a:cs typeface="Times New Roman" panose="02020603050405020304" pitchFamily="18" charset="0"/>
              </a:rPr>
              <a:t>     </a:t>
            </a:r>
            <a:endParaRPr lang="fr-FR" altLang="fr-FR">
              <a:latin typeface="Gill Sans MT" panose="020B0502020104020203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4365625" y="2293938"/>
            <a:ext cx="412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>
                <a:latin typeface="Gill Sans MT" panose="020B0502020104020203" pitchFamily="34" charset="0"/>
                <a:cs typeface="Times New Roman" panose="02020603050405020304" pitchFamily="18" charset="0"/>
              </a:rPr>
              <a:t>      </a:t>
            </a:r>
            <a:endParaRPr lang="fr-FR" altLang="fr-FR">
              <a:latin typeface="Gill Sans MT" panose="020B0502020104020203" pitchFamily="34" charset="0"/>
            </a:endParaRPr>
          </a:p>
        </p:txBody>
      </p:sp>
      <p:pic>
        <p:nvPicPr>
          <p:cNvPr id="23563" name="Picture 22" descr="Occurrence 3 couleu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365625"/>
            <a:ext cx="15938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Association : introduction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571625"/>
            <a:ext cx="8072438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800"/>
              <a:t>C’est la représentation abstraite de la mémorisation d’un </a:t>
            </a:r>
            <a:r>
              <a:rPr lang="fr-FR" altLang="fr-FR" sz="2800" b="1">
                <a:solidFill>
                  <a:srgbClr val="002060"/>
                </a:solidFill>
              </a:rPr>
              <a:t>lien entre des informations complexes </a:t>
            </a:r>
            <a:r>
              <a:rPr lang="fr-FR" altLang="fr-FR" sz="2800"/>
              <a:t>(représentées par des entités). 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/>
          </a:p>
          <a:p>
            <a:pPr eaLnBrk="1" hangingPunct="1">
              <a:lnSpc>
                <a:spcPct val="90000"/>
              </a:lnSpc>
            </a:pPr>
            <a:r>
              <a:rPr lang="fr-FR" altLang="fr-FR" sz="2800"/>
              <a:t>On appelle </a:t>
            </a:r>
            <a:r>
              <a:rPr lang="fr-FR" altLang="fr-FR" sz="2800" b="1">
                <a:solidFill>
                  <a:srgbClr val="002060"/>
                </a:solidFill>
              </a:rPr>
              <a:t>collection de l’association </a:t>
            </a:r>
            <a:r>
              <a:rPr lang="fr-FR" altLang="fr-FR" sz="2800"/>
              <a:t>l’ensemble des entités qu’elle relie. 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/>
          </a:p>
          <a:p>
            <a:pPr eaLnBrk="1" hangingPunct="1">
              <a:lnSpc>
                <a:spcPct val="90000"/>
              </a:lnSpc>
            </a:pPr>
            <a:r>
              <a:rPr lang="fr-FR" altLang="fr-FR" sz="2800" b="1">
                <a:solidFill>
                  <a:srgbClr val="002060"/>
                </a:solidFill>
              </a:rPr>
              <a:t>Une occurrence </a:t>
            </a:r>
            <a:r>
              <a:rPr lang="fr-FR" altLang="fr-FR" sz="2800"/>
              <a:t>de l’association représente un lien sémantique qui concerne une occurrence de chacune des entités de la collection. </a:t>
            </a:r>
          </a:p>
        </p:txBody>
      </p:sp>
      <p:sp>
        <p:nvSpPr>
          <p:cNvPr id="2458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68B362-E0A3-42E0-A945-2041D149D0C4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9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</TotalTime>
  <Words>1838</Words>
  <Application>Microsoft Office PowerPoint</Application>
  <PresentationFormat>Affichage à l'écran (4:3)</PresentationFormat>
  <Paragraphs>298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42</vt:i4>
      </vt:variant>
    </vt:vector>
  </HeadingPairs>
  <TitlesOfParts>
    <vt:vector size="52" baseType="lpstr">
      <vt:lpstr>Arial</vt:lpstr>
      <vt:lpstr>Calibri</vt:lpstr>
      <vt:lpstr>Comic Sans MS</vt:lpstr>
      <vt:lpstr>Gill Sans MT</vt:lpstr>
      <vt:lpstr>Times New Roman</vt:lpstr>
      <vt:lpstr>Verdana</vt:lpstr>
      <vt:lpstr>Wingdings</vt:lpstr>
      <vt:lpstr>Wingdings 2</vt:lpstr>
      <vt:lpstr>1_Solstice</vt:lpstr>
      <vt:lpstr>2_Solstice</vt:lpstr>
      <vt:lpstr> Management des systèmes d’information </vt:lpstr>
      <vt:lpstr>Modèle conceptuel de données</vt:lpstr>
      <vt:lpstr>Principes fondamentaux </vt:lpstr>
      <vt:lpstr>Entité : définition</vt:lpstr>
      <vt:lpstr>Entité : propriété</vt:lpstr>
      <vt:lpstr>Entité : identifiant</vt:lpstr>
      <vt:lpstr>Entité : représentation schématique </vt:lpstr>
      <vt:lpstr>Entité : occurrences </vt:lpstr>
      <vt:lpstr>Association : introduction</vt:lpstr>
      <vt:lpstr>Association : représentation schématique</vt:lpstr>
      <vt:lpstr>Association : identifiant</vt:lpstr>
      <vt:lpstr>Association : les contraintes de cardinalité</vt:lpstr>
      <vt:lpstr>Association : cardinalité minimale</vt:lpstr>
      <vt:lpstr>Association : cardinalité maximale</vt:lpstr>
      <vt:lpstr>Association : c’est le 1 qui représente la contrainte</vt:lpstr>
      <vt:lpstr>Association : double contrainte sur une patte</vt:lpstr>
      <vt:lpstr>Présentation PowerPoint</vt:lpstr>
      <vt:lpstr>Association : combinaisons de cardinalités possibles </vt:lpstr>
      <vt:lpstr>Association : combinaisons de cardinalités possibles (suite) </vt:lpstr>
      <vt:lpstr>Association : combinaisons de cardinalités possibles (suite) </vt:lpstr>
      <vt:lpstr>Association : combinaisons de cardinalités possibles (suite) </vt:lpstr>
      <vt:lpstr>Association : combinaisons de cardinalités possibles (fin) </vt:lpstr>
      <vt:lpstr>Présentation PowerPoint</vt:lpstr>
      <vt:lpstr>Présentation PowerPoint</vt:lpstr>
      <vt:lpstr>Présentation PowerPoint</vt:lpstr>
      <vt:lpstr>Présentation PowerPoint</vt:lpstr>
      <vt:lpstr>Compléments et extensions sur le modèle  entité - association.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ufr-segmi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conception des systèmes d'informations.  Cours  N°3 :  Modèle Conceptuel de Données</dc:title>
  <dc:creator>Soheib baarir</dc:creator>
  <cp:lastModifiedBy>Betaouaf Hichem</cp:lastModifiedBy>
  <cp:revision>81</cp:revision>
  <dcterms:created xsi:type="dcterms:W3CDTF">2010-01-29T09:48:40Z</dcterms:created>
  <dcterms:modified xsi:type="dcterms:W3CDTF">2023-04-25T10:42:27Z</dcterms:modified>
</cp:coreProperties>
</file>