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48" r:id="rId1"/>
  </p:sldMasterIdLst>
  <p:sldIdLst>
    <p:sldId id="256" r:id="rId2"/>
    <p:sldId id="257" r:id="rId3"/>
    <p:sldId id="258" r:id="rId4"/>
    <p:sldId id="268" r:id="rId5"/>
    <p:sldId id="259" r:id="rId6"/>
    <p:sldId id="260" r:id="rId7"/>
    <p:sldId id="261" r:id="rId8"/>
    <p:sldId id="262" r:id="rId9"/>
    <p:sldId id="263" r:id="rId10"/>
    <p:sldId id="264" r:id="rId11"/>
    <p:sldId id="265" r:id="rId12"/>
    <p:sldId id="269" r:id="rId13"/>
    <p:sldId id="266" r:id="rId14"/>
    <p:sldId id="270" r:id="rId15"/>
    <p:sldId id="271" r:id="rId16"/>
    <p:sldId id="272" r:id="rId17"/>
    <p:sldId id="273" r:id="rId18"/>
    <p:sldId id="274" r:id="rId19"/>
    <p:sldId id="275" r:id="rId20"/>
    <p:sldId id="276" r:id="rId21"/>
    <p:sldId id="277" r:id="rId2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25" d="100"/>
        <a:sy n="12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FFCCABB2-A2FD-44F0-B29D-0941C4FD1925}" type="datetimeFigureOut">
              <a:rPr lang="fr-FR" smtClean="0"/>
              <a:pPr/>
              <a:t>09/11/2021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4CBB81B-A18B-49F1-BE8A-62EA96BBD5C2}"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FCCABB2-A2FD-44F0-B29D-0941C4FD1925}" type="datetimeFigureOut">
              <a:rPr lang="fr-FR" smtClean="0"/>
              <a:pPr/>
              <a:t>09/11/2021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4CBB81B-A18B-49F1-BE8A-62EA96BBD5C2}"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FCCABB2-A2FD-44F0-B29D-0941C4FD1925}" type="datetimeFigureOut">
              <a:rPr lang="fr-FR" smtClean="0"/>
              <a:pPr/>
              <a:t>09/11/2021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4CBB81B-A18B-49F1-BE8A-62EA96BBD5C2}"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FCCABB2-A2FD-44F0-B29D-0941C4FD1925}" type="datetimeFigureOut">
              <a:rPr lang="fr-FR" smtClean="0"/>
              <a:pPr/>
              <a:t>09/11/2021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4CBB81B-A18B-49F1-BE8A-62EA96BBD5C2}"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FFCCABB2-A2FD-44F0-B29D-0941C4FD1925}" type="datetimeFigureOut">
              <a:rPr lang="fr-FR" smtClean="0"/>
              <a:pPr/>
              <a:t>09/11/2021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4CBB81B-A18B-49F1-BE8A-62EA96BBD5C2}"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FFCCABB2-A2FD-44F0-B29D-0941C4FD1925}" type="datetimeFigureOut">
              <a:rPr lang="fr-FR" smtClean="0"/>
              <a:pPr/>
              <a:t>09/11/2021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4CBB81B-A18B-49F1-BE8A-62EA96BBD5C2}"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FFCCABB2-A2FD-44F0-B29D-0941C4FD1925}" type="datetimeFigureOut">
              <a:rPr lang="fr-FR" smtClean="0"/>
              <a:pPr/>
              <a:t>09/11/2021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4CBB81B-A18B-49F1-BE8A-62EA96BBD5C2}"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FFCCABB2-A2FD-44F0-B29D-0941C4FD1925}" type="datetimeFigureOut">
              <a:rPr lang="fr-FR" smtClean="0"/>
              <a:pPr/>
              <a:t>09/11/2021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4CBB81B-A18B-49F1-BE8A-62EA96BBD5C2}"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FCCABB2-A2FD-44F0-B29D-0941C4FD1925}" type="datetimeFigureOut">
              <a:rPr lang="fr-FR" smtClean="0"/>
              <a:pPr/>
              <a:t>09/11/2021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4CBB81B-A18B-49F1-BE8A-62EA96BBD5C2}"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FFCCABB2-A2FD-44F0-B29D-0941C4FD1925}" type="datetimeFigureOut">
              <a:rPr lang="fr-FR" smtClean="0"/>
              <a:pPr/>
              <a:t>09/11/2021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4CBB81B-A18B-49F1-BE8A-62EA96BBD5C2}"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FFCCABB2-A2FD-44F0-B29D-0941C4FD1925}" type="datetimeFigureOut">
              <a:rPr lang="fr-FR" smtClean="0"/>
              <a:pPr/>
              <a:t>09/11/2021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4CBB81B-A18B-49F1-BE8A-62EA96BBD5C2}"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CCABB2-A2FD-44F0-B29D-0941C4FD1925}" type="datetimeFigureOut">
              <a:rPr lang="fr-FR" smtClean="0"/>
              <a:pPr/>
              <a:t>09/11/2021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CBB81B-A18B-49F1-BE8A-62EA96BBD5C2}"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En%20statistique,%20c%20est%20la%20diff&#233;rence%20entre%20le%20r&#233;sultat%20d%20un%20calcul,%20d%20une%20estimation%20ou%20d%20un%20mesurage%20et%20la%20valeur%20vraie%20ou%20la%20valeur%20probable.%20Il%20n%20y%20a%20pas%20id&#233;e%20de%20faute.%20','lightblue" TargetMode="External"/><Relationship Id="rId2" Type="http://schemas.openxmlformats.org/officeDocument/2006/relationships/hyperlink" Target="http://echo.epfl.ch/e-drologie/chapitres/chapitre8/chapitre8.html"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Ecart%20entre%20une%20valeur%20vraie%20et%20une%20valeur%20calcul&#233;e,%20estim&#233;e%20ou%20mesur&#233;e,%20qui%20se%20comporte%20comme%20une%20variable%20al&#233;atoire,%20en%20ce%20sens%20qu%20une%20valeur%20particuli&#232;re%20de%20cet%20&#233;cart%20se%20pr&#233;sente%20comme%20si%20elle%20&#233;tait%20choisie%20au%20hasard%20dans%20une%20distribution%20de%20probabilit&#233;%20de%20tels%20&#233;carts.%20','lightblue" TargetMode="External"/><Relationship Id="rId2" Type="http://schemas.openxmlformats.org/officeDocument/2006/relationships/hyperlink" Target="http://echo.epfl.ch/e-drologie/chapitres/chapitre8/chapitre8.html" TargetMode="External"/><Relationship Id="rId1" Type="http://schemas.openxmlformats.org/officeDocument/2006/relationships/slideLayout" Target="../slideLayouts/slideLayout7.xml"/><Relationship Id="rId4" Type="http://schemas.openxmlformats.org/officeDocument/2006/relationships/hyperlink" Target="Erreur%20qui%20est%20d%20une%20certaine%20mani&#232;re%20biais&#233;e,%20c%20est-&#224;-dire%20qui%20a%20une%20distribution%20&#224;%20moyenne%20non%20nulle.%20','lightblu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5720" y="1285860"/>
            <a:ext cx="8429684" cy="5478423"/>
          </a:xfrm>
          <a:prstGeom prst="rect">
            <a:avLst/>
          </a:prstGeom>
        </p:spPr>
        <p:txBody>
          <a:bodyPr wrap="square">
            <a:spAutoFit/>
          </a:bodyPr>
          <a:lstStyle/>
          <a:p>
            <a:pPr algn="just"/>
            <a:r>
              <a:rPr lang="fr-FR" sz="2000" b="1" dirty="0" smtClean="0"/>
              <a:t>L'organisation </a:t>
            </a:r>
            <a:r>
              <a:rPr lang="fr-FR" sz="2000" b="1" dirty="0"/>
              <a:t>des </a:t>
            </a:r>
            <a:r>
              <a:rPr lang="fr-FR" sz="2000" b="1" dirty="0" smtClean="0"/>
              <a:t>données</a:t>
            </a:r>
          </a:p>
          <a:p>
            <a:pPr algn="just">
              <a:lnSpc>
                <a:spcPct val="150000"/>
              </a:lnSpc>
            </a:pPr>
            <a:r>
              <a:rPr lang="fr-FR" sz="2000" dirty="0" smtClean="0"/>
              <a:t>La </a:t>
            </a:r>
            <a:r>
              <a:rPr lang="fr-FR" sz="2000" dirty="0"/>
              <a:t>compréhension des processus intervenant dans le cycle de l'eau ainsi que l'étude de leurs variations spatiales et temporelles nécessitent de disposer de données. Celles-ci sont essentielles et constituent un préalable à toute analyse hydrologique, que ce soit dans le but de procéder à une étude du cycle de l'eau, d'impacts environnementaux ou pour procéder au dimensionnement d'ouvrages hydrauliques.</a:t>
            </a:r>
          </a:p>
          <a:p>
            <a:pPr algn="just">
              <a:lnSpc>
                <a:spcPct val="150000"/>
              </a:lnSpc>
            </a:pPr>
            <a:r>
              <a:rPr lang="fr-FR" sz="2000" dirty="0"/>
              <a:t>De façon générale, pour permettre le passage de l'acquisition des données à leur utilisation effective dans le cadre d'une analyse hydrologique on distingue les étapes suivantes : </a:t>
            </a:r>
            <a:endParaRPr lang="fr-FR" sz="2000" dirty="0" smtClean="0"/>
          </a:p>
          <a:p>
            <a:pPr algn="just">
              <a:lnSpc>
                <a:spcPct val="150000"/>
              </a:lnSpc>
            </a:pPr>
            <a:r>
              <a:rPr lang="fr-FR" sz="2000" dirty="0" smtClean="0">
                <a:solidFill>
                  <a:srgbClr val="FF0000"/>
                </a:solidFill>
              </a:rPr>
              <a:t>acquisition</a:t>
            </a:r>
            <a:r>
              <a:rPr lang="fr-FR" sz="2000" dirty="0">
                <a:solidFill>
                  <a:srgbClr val="FF0000"/>
                </a:solidFill>
              </a:rPr>
              <a:t>, traitement, contrôle et validation, organisation, diffusion et publication. </a:t>
            </a:r>
          </a:p>
        </p:txBody>
      </p:sp>
      <p:sp>
        <p:nvSpPr>
          <p:cNvPr id="5" name="Rectangle 4"/>
          <p:cNvSpPr/>
          <p:nvPr/>
        </p:nvSpPr>
        <p:spPr>
          <a:xfrm>
            <a:off x="1571604" y="214290"/>
            <a:ext cx="5345134" cy="954107"/>
          </a:xfrm>
          <a:prstGeom prst="rect">
            <a:avLst/>
          </a:prstGeom>
        </p:spPr>
        <p:txBody>
          <a:bodyPr wrap="square">
            <a:spAutoFit/>
          </a:bodyPr>
          <a:lstStyle/>
          <a:p>
            <a:pPr lvl="0" algn="ctr"/>
            <a:r>
              <a:rPr lang="fr-FR" sz="2800" b="1" cap="all" dirty="0">
                <a:solidFill>
                  <a:prstClr val="black"/>
                </a:solidFill>
              </a:rPr>
              <a:t>L'ORGANISATION ET LE CONTROLE DES DONNEES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20" y="1071546"/>
            <a:ext cx="8286808" cy="5324535"/>
          </a:xfrm>
          <a:prstGeom prst="rect">
            <a:avLst/>
          </a:prstGeom>
        </p:spPr>
        <p:txBody>
          <a:bodyPr wrap="square">
            <a:spAutoFit/>
          </a:bodyPr>
          <a:lstStyle/>
          <a:p>
            <a:pPr algn="just"/>
            <a:r>
              <a:rPr lang="fr-FR" sz="2000" b="1" dirty="0"/>
              <a:t>Recherche des erreurs et corrections des </a:t>
            </a:r>
            <a:r>
              <a:rPr lang="fr-FR" sz="2000" b="1" dirty="0" smtClean="0"/>
              <a:t>mesures</a:t>
            </a:r>
          </a:p>
          <a:p>
            <a:pPr algn="just"/>
            <a:endParaRPr lang="fr-FR" sz="2000" b="1" dirty="0"/>
          </a:p>
          <a:p>
            <a:pPr algn="just"/>
            <a:r>
              <a:rPr lang="fr-FR" sz="2000" dirty="0"/>
              <a:t>Selon la nature des erreurs constatées ou supposées la recherche de ces dernières fait appel à différentes techniques et </a:t>
            </a:r>
            <a:r>
              <a:rPr lang="fr-FR" sz="2000" dirty="0" smtClean="0"/>
              <a:t>méthodes</a:t>
            </a:r>
          </a:p>
          <a:p>
            <a:pPr algn="just"/>
            <a:endParaRPr lang="fr-FR" sz="2000" dirty="0"/>
          </a:p>
          <a:p>
            <a:pPr algn="just"/>
            <a:r>
              <a:rPr lang="fr-FR" sz="2000" dirty="0"/>
              <a:t>«</a:t>
            </a:r>
            <a:r>
              <a:rPr lang="fr-FR" sz="2000" dirty="0">
                <a:solidFill>
                  <a:srgbClr val="FF0000"/>
                </a:solidFill>
              </a:rPr>
              <a:t> in situ </a:t>
            </a:r>
            <a:r>
              <a:rPr lang="fr-FR" sz="2000" dirty="0"/>
              <a:t>» qui consiste à vérifier sur place la manière dont les données ont été organisées, traitées et/ou transformées</a:t>
            </a:r>
            <a:r>
              <a:rPr lang="fr-FR" sz="2000" dirty="0" smtClean="0"/>
              <a:t>.</a:t>
            </a:r>
          </a:p>
          <a:p>
            <a:pPr algn="just"/>
            <a:endParaRPr lang="fr-FR" sz="2000" dirty="0"/>
          </a:p>
          <a:p>
            <a:pPr algn="just"/>
            <a:r>
              <a:rPr lang="fr-FR" sz="2000" dirty="0">
                <a:solidFill>
                  <a:srgbClr val="FF0000"/>
                </a:solidFill>
              </a:rPr>
              <a:t>Investigation de bureau </a:t>
            </a:r>
            <a:r>
              <a:rPr lang="fr-FR" sz="2000" dirty="0"/>
              <a:t>qui consiste à vérifier la chaîne de traitement de la mesure/donnée à chaque étape de son élaboration, tout comme la manière dont on a constitué les séries de données soumises à contrôle et/ou publication</a:t>
            </a:r>
            <a:r>
              <a:rPr lang="fr-FR" sz="2000" dirty="0" smtClean="0"/>
              <a:t>.</a:t>
            </a:r>
          </a:p>
          <a:p>
            <a:pPr algn="just"/>
            <a:endParaRPr lang="fr-FR" sz="2000" dirty="0"/>
          </a:p>
          <a:p>
            <a:pPr algn="just"/>
            <a:r>
              <a:rPr lang="fr-FR" sz="2000" dirty="0">
                <a:solidFill>
                  <a:srgbClr val="FF0000"/>
                </a:solidFill>
              </a:rPr>
              <a:t>Investigation statistique </a:t>
            </a:r>
            <a:r>
              <a:rPr lang="fr-FR" sz="2000" dirty="0"/>
              <a:t>qui, à l'aide d'outils spécifiques, permet de mettre en évidence certaines erreurs ou inconsistance. Ces techniques efficientes ont largement été utilisées dans la pratique professionnelle et se basent sur des hypothèses spécifiques qu'il convient de bien connaître.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285720" y="0"/>
            <a:ext cx="4660250"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00"/>
                </a:solidFill>
                <a:effectLst/>
                <a:latin typeface="Arial" pitchFamily="34" charset="0"/>
                <a:cs typeface="Arial" pitchFamily="34" charset="0"/>
              </a:rPr>
              <a:t>H</a:t>
            </a:r>
            <a:r>
              <a:rPr kumimoji="0" lang="fr-FR" sz="2000" b="1" i="0" u="none" strike="noStrike" cap="none" normalizeH="0" baseline="0" dirty="0" smtClean="0" bmk="">
                <a:ln>
                  <a:noFill/>
                </a:ln>
                <a:solidFill>
                  <a:srgbClr val="000000"/>
                </a:solidFill>
                <a:effectLst/>
                <a:latin typeface="Arial" pitchFamily="34" charset="0"/>
                <a:cs typeface="Arial" pitchFamily="34" charset="0"/>
              </a:rPr>
              <a:t>ypothèses de l'analyse statistique :</a:t>
            </a:r>
            <a:endParaRPr kumimoji="0" lang="fr-FR" sz="2000" b="1"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Rectangle 2"/>
          <p:cNvSpPr/>
          <p:nvPr/>
        </p:nvSpPr>
        <p:spPr>
          <a:xfrm>
            <a:off x="-5114" y="1124744"/>
            <a:ext cx="9036496" cy="4662815"/>
          </a:xfrm>
          <a:prstGeom prst="rect">
            <a:avLst/>
          </a:prstGeom>
        </p:spPr>
        <p:txBody>
          <a:bodyPr wrap="square">
            <a:spAutoFit/>
          </a:bodyPr>
          <a:lstStyle/>
          <a:p>
            <a:pPr>
              <a:lnSpc>
                <a:spcPct val="150000"/>
              </a:lnSpc>
            </a:pPr>
            <a:r>
              <a:rPr lang="fr-FR" dirty="0"/>
              <a:t>Les calculs statistiques sont basés sur un certain nombre d'hypothèses qui doivent en principe être vérifiées. Parmi celles-ci, citons :</a:t>
            </a:r>
          </a:p>
          <a:p>
            <a:pPr>
              <a:lnSpc>
                <a:spcPct val="150000"/>
              </a:lnSpc>
            </a:pPr>
            <a:r>
              <a:rPr lang="fr-FR" b="1" dirty="0" smtClean="0"/>
              <a:t>Les </a:t>
            </a:r>
            <a:r>
              <a:rPr lang="fr-FR" b="1" dirty="0"/>
              <a:t>mesures reflètent les vraies valeurs </a:t>
            </a:r>
            <a:r>
              <a:rPr lang="fr-FR" dirty="0"/>
              <a:t>- Cette hypothèse n'est malheureusement jamais réalisée en pratique, du fait des erreurs systématiques ou aléatoires.</a:t>
            </a:r>
          </a:p>
          <a:p>
            <a:pPr>
              <a:lnSpc>
                <a:spcPct val="150000"/>
              </a:lnSpc>
            </a:pPr>
            <a:r>
              <a:rPr lang="fr-FR" b="1" dirty="0" smtClean="0"/>
              <a:t>Les </a:t>
            </a:r>
            <a:r>
              <a:rPr lang="fr-FR" b="1" dirty="0"/>
              <a:t>données sont consistantes </a:t>
            </a:r>
            <a:r>
              <a:rPr lang="fr-FR" dirty="0"/>
              <a:t>- Aucune modification dans les conditions internes du système n'intervient durant la période d'observation (position du pluviomètre, procédures d'observation, observateur unique).</a:t>
            </a:r>
          </a:p>
          <a:p>
            <a:pPr>
              <a:lnSpc>
                <a:spcPct val="150000"/>
              </a:lnSpc>
            </a:pPr>
            <a:r>
              <a:rPr lang="fr-FR" b="1" dirty="0" smtClean="0"/>
              <a:t>La </a:t>
            </a:r>
            <a:r>
              <a:rPr lang="fr-FR" b="1" dirty="0"/>
              <a:t>série de données est stationnaire </a:t>
            </a:r>
            <a:r>
              <a:rPr lang="fr-FR" dirty="0"/>
              <a:t>- Les propriétés de la loi statistique qui régit le phénomène (moyenne, variance ou moments d'ordre supérieur) sont invariantes au cours du temps.</a:t>
            </a:r>
          </a:p>
          <a:p>
            <a:pPr>
              <a:lnSpc>
                <a:spcPct val="150000"/>
              </a:lnSpc>
            </a:pPr>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751344"/>
            <a:ext cx="8856984" cy="4662815"/>
          </a:xfrm>
          <a:prstGeom prst="rect">
            <a:avLst/>
          </a:prstGeom>
        </p:spPr>
        <p:txBody>
          <a:bodyPr wrap="square">
            <a:spAutoFit/>
          </a:bodyPr>
          <a:lstStyle/>
          <a:p>
            <a:pPr algn="just">
              <a:lnSpc>
                <a:spcPct val="150000"/>
              </a:lnSpc>
            </a:pPr>
            <a:r>
              <a:rPr lang="fr-FR" b="1" dirty="0"/>
              <a:t>Les données sont homogènes </a:t>
            </a:r>
            <a:r>
              <a:rPr lang="fr-FR" dirty="0"/>
              <a:t>- Une série de données est réputée non homogène lorsque:</a:t>
            </a:r>
          </a:p>
          <a:p>
            <a:pPr marL="285750" indent="-285750" algn="just">
              <a:lnSpc>
                <a:spcPct val="150000"/>
              </a:lnSpc>
              <a:buFont typeface="Arial" pitchFamily="34" charset="0"/>
              <a:buChar char="•"/>
            </a:pPr>
            <a:r>
              <a:rPr lang="fr-FR" dirty="0"/>
              <a:t>elle provient de la mesure d'un phénomène dont les caractéristiques évoluent durant la période de mesure; le phénomène est alors dit non-stationnaire (par exemple: variations climatiques, variations du régime des débits dues à une déforestation ou un reboisement). </a:t>
            </a:r>
            <a:endParaRPr lang="fr-FR" dirty="0" smtClean="0"/>
          </a:p>
          <a:p>
            <a:pPr marL="285750" indent="-285750" algn="just">
              <a:lnSpc>
                <a:spcPct val="150000"/>
              </a:lnSpc>
              <a:buFont typeface="Arial" pitchFamily="34" charset="0"/>
              <a:buChar char="•"/>
            </a:pPr>
            <a:r>
              <a:rPr lang="fr-FR" dirty="0" smtClean="0"/>
              <a:t>Il </a:t>
            </a:r>
            <a:r>
              <a:rPr lang="fr-FR" dirty="0"/>
              <a:t>est également possible d'observer des signes d'une non stationnarité apparente lorsque l'électronique intégrée à l'équipement de mesure présente une dérive temporelle ou lors du changement de </a:t>
            </a:r>
            <a:r>
              <a:rPr lang="fr-FR" dirty="0" smtClean="0"/>
              <a:t>l'observateur. </a:t>
            </a:r>
          </a:p>
          <a:p>
            <a:pPr marL="285750" indent="-285750" algn="just">
              <a:lnSpc>
                <a:spcPct val="150000"/>
              </a:lnSpc>
              <a:buFont typeface="Arial" pitchFamily="34" charset="0"/>
              <a:buChar char="•"/>
            </a:pPr>
            <a:r>
              <a:rPr lang="fr-FR" dirty="0" smtClean="0"/>
              <a:t>elle </a:t>
            </a:r>
            <a:r>
              <a:rPr lang="fr-FR" dirty="0"/>
              <a:t>reflète deux ou plusieurs phénomènes différents. Le régime d'une rivière à l'aval de la confluence de deux sous bassins dont le comportement hydrologique est très contrasté constitue un bon exemple de ce défaut d'homogénéité.</a:t>
            </a:r>
          </a:p>
        </p:txBody>
      </p:sp>
    </p:spTree>
    <p:extLst>
      <p:ext uri="{BB962C8B-B14F-4D97-AF65-F5344CB8AC3E}">
        <p14:creationId xmlns:p14="http://schemas.microsoft.com/office/powerpoint/2010/main" val="6812426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350065"/>
            <a:ext cx="8856984" cy="6281848"/>
          </a:xfrm>
          <a:prstGeom prst="rect">
            <a:avLst/>
          </a:prstGeom>
        </p:spPr>
        <p:txBody>
          <a:bodyPr wrap="square">
            <a:spAutoFit/>
          </a:bodyPr>
          <a:lstStyle/>
          <a:p>
            <a:pPr algn="just">
              <a:lnSpc>
                <a:spcPct val="150000"/>
              </a:lnSpc>
            </a:pPr>
            <a:r>
              <a:rPr lang="fr-FR" b="1" dirty="0"/>
              <a:t>La série de données est aléatoire et simple</a:t>
            </a:r>
            <a:r>
              <a:rPr lang="fr-FR" dirty="0"/>
              <a:t> - Le caractère aléatoire et simple d'une série d'observations est une hypothèse fondamentale pour l'analyse statistique. </a:t>
            </a:r>
            <a:endParaRPr lang="fr-FR" dirty="0" smtClean="0"/>
          </a:p>
          <a:p>
            <a:pPr marL="342900" indent="-342900" algn="just">
              <a:lnSpc>
                <a:spcPct val="150000"/>
              </a:lnSpc>
              <a:buFont typeface="Arial" pitchFamily="34" charset="0"/>
              <a:buChar char="•"/>
            </a:pPr>
            <a:r>
              <a:rPr lang="fr-FR" i="1" dirty="0" smtClean="0"/>
              <a:t>Un </a:t>
            </a:r>
            <a:r>
              <a:rPr lang="fr-FR" i="1" dirty="0"/>
              <a:t>échantillon </a:t>
            </a:r>
            <a:r>
              <a:rPr lang="fr-FR" i="1" dirty="0" smtClean="0"/>
              <a:t>aléatoire </a:t>
            </a:r>
            <a:r>
              <a:rPr lang="fr-FR" dirty="0" smtClean="0"/>
              <a:t>signifie </a:t>
            </a:r>
            <a:r>
              <a:rPr lang="fr-FR" dirty="0"/>
              <a:t>que tous les individus de la population ont la même probabilité d'être prélevés. </a:t>
            </a:r>
            <a:endParaRPr lang="fr-FR" dirty="0" smtClean="0"/>
          </a:p>
          <a:p>
            <a:pPr marL="342900" indent="-342900" algn="just">
              <a:lnSpc>
                <a:spcPct val="150000"/>
              </a:lnSpc>
              <a:buFont typeface="Arial" pitchFamily="34" charset="0"/>
              <a:buChar char="•"/>
            </a:pPr>
            <a:r>
              <a:rPr lang="fr-FR" dirty="0" smtClean="0"/>
              <a:t>Un </a:t>
            </a:r>
            <a:r>
              <a:rPr lang="fr-FR" i="1" dirty="0" smtClean="0"/>
              <a:t>échantillon </a:t>
            </a:r>
            <a:r>
              <a:rPr lang="fr-FR" i="1" dirty="0"/>
              <a:t>simple</a:t>
            </a:r>
            <a:r>
              <a:rPr lang="fr-FR" dirty="0"/>
              <a:t> signifie que le prélèvement d'un individu n'influe pas la probabilité d'apparition des individus suivants. Autrement dit, si toutes les observations de la série sont issues de la même population et qu'elles sont indépendantes entre elles, la série est alors aléatoire et simple. </a:t>
            </a:r>
            <a:endParaRPr lang="fr-FR" dirty="0" smtClean="0"/>
          </a:p>
          <a:p>
            <a:pPr marL="342900" indent="-342900" algn="just">
              <a:lnSpc>
                <a:spcPct val="150000"/>
              </a:lnSpc>
              <a:buFont typeface="Arial" pitchFamily="34" charset="0"/>
              <a:buChar char="•"/>
            </a:pPr>
            <a:r>
              <a:rPr lang="fr-FR" dirty="0" smtClean="0"/>
              <a:t>La </a:t>
            </a:r>
            <a:r>
              <a:rPr lang="fr-FR" dirty="0"/>
              <a:t>non vérification du caractère aléatoire et simple peut avoir plusieurs causes, parfois simultanément. Ces causes se groupent en deux catégories, les défauts d'autocorrélation d'une part (caractère non aléatoire des séries) et les défauts de stationnarité du processus d'autre part (dérive à long terme et dérive cyclique).</a:t>
            </a:r>
          </a:p>
          <a:p>
            <a:pPr algn="just">
              <a:lnSpc>
                <a:spcPct val="150000"/>
              </a:lnSpc>
            </a:pPr>
            <a:r>
              <a:rPr lang="fr-FR" b="1" dirty="0"/>
              <a:t>La série doit être suffisamment longue</a:t>
            </a:r>
            <a:r>
              <a:rPr lang="fr-FR" dirty="0"/>
              <a:t> - La longueur de la série influe sur les erreurs d'</a:t>
            </a:r>
            <a:r>
              <a:rPr lang="fr-FR" dirty="0" err="1"/>
              <a:t>échantillonage</a:t>
            </a:r>
            <a:r>
              <a:rPr lang="fr-FR" dirty="0"/>
              <a:t>, notamment sur le calcul des moments d'ordre supérieurs donc sur les tests inhérents à leur fiabilité.</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41702" y="1124744"/>
            <a:ext cx="8712968" cy="5632311"/>
          </a:xfrm>
          <a:prstGeom prst="rect">
            <a:avLst/>
          </a:prstGeom>
          <a:noFill/>
        </p:spPr>
        <p:txBody>
          <a:bodyPr wrap="square" rtlCol="0">
            <a:spAutoFit/>
          </a:bodyPr>
          <a:lstStyle/>
          <a:p>
            <a:pPr algn="just">
              <a:lnSpc>
                <a:spcPct val="150000"/>
              </a:lnSpc>
            </a:pPr>
            <a:r>
              <a:rPr lang="fr-FR" sz="2400" dirty="0" smtClean="0">
                <a:solidFill>
                  <a:srgbClr val="FF0000"/>
                </a:solidFill>
              </a:rPr>
              <a:t>Les Précipitations</a:t>
            </a:r>
          </a:p>
          <a:p>
            <a:pPr marL="285750" indent="-285750" algn="just">
              <a:lnSpc>
                <a:spcPct val="150000"/>
              </a:lnSpc>
              <a:buFont typeface="Wingdings" panose="05000000000000000000" pitchFamily="2" charset="2"/>
              <a:buChar char="Ø"/>
            </a:pPr>
            <a:r>
              <a:rPr lang="fr-FR" dirty="0" smtClean="0"/>
              <a:t>1mm de pluie = épaisseur de la couche d’eau (1mm) sur une surface de 1m²= volume d’1L d’eau versé sur la surface d’1m²</a:t>
            </a:r>
          </a:p>
          <a:p>
            <a:pPr marL="285750" indent="-285750" algn="just">
              <a:lnSpc>
                <a:spcPct val="150000"/>
              </a:lnSpc>
              <a:buFont typeface="Wingdings" panose="05000000000000000000" pitchFamily="2" charset="2"/>
              <a:buChar char="Ø"/>
            </a:pPr>
            <a:r>
              <a:rPr lang="fr-FR" dirty="0" smtClean="0"/>
              <a:t>Pluie journalière (</a:t>
            </a:r>
            <a:r>
              <a:rPr lang="fr-FR" dirty="0" err="1" smtClean="0"/>
              <a:t>Pj</a:t>
            </a:r>
            <a:r>
              <a:rPr lang="fr-FR" dirty="0" smtClean="0"/>
              <a:t>) = totale de la pluie tombée dans 24h</a:t>
            </a:r>
          </a:p>
          <a:p>
            <a:pPr marL="285750" indent="-285750" algn="just">
              <a:lnSpc>
                <a:spcPct val="150000"/>
              </a:lnSpc>
              <a:buFont typeface="Wingdings" panose="05000000000000000000" pitchFamily="2" charset="2"/>
              <a:buChar char="Ø"/>
            </a:pPr>
            <a:r>
              <a:rPr lang="fr-FR" dirty="0" smtClean="0"/>
              <a:t>Intensité de la pluie i(mm/h) = quantité de la pluie / temps de l’averse ramenée à 1h</a:t>
            </a:r>
          </a:p>
          <a:p>
            <a:pPr marL="285750" indent="-285750" algn="just">
              <a:lnSpc>
                <a:spcPct val="150000"/>
              </a:lnSpc>
              <a:buFont typeface="Wingdings" panose="05000000000000000000" pitchFamily="2" charset="2"/>
              <a:buChar char="Ø"/>
            </a:pPr>
            <a:r>
              <a:rPr lang="fr-FR" dirty="0" smtClean="0"/>
              <a:t>Pluviogramme = enregistrement à l’aide d’un pluviographe P= f(temps)</a:t>
            </a:r>
          </a:p>
          <a:p>
            <a:pPr marL="285750" indent="-285750" algn="just">
              <a:lnSpc>
                <a:spcPct val="150000"/>
              </a:lnSpc>
              <a:buFont typeface="Wingdings" panose="05000000000000000000" pitchFamily="2" charset="2"/>
              <a:buChar char="Ø"/>
            </a:pPr>
            <a:r>
              <a:rPr lang="fr-FR" dirty="0" err="1" smtClean="0"/>
              <a:t>Hyétogramme</a:t>
            </a:r>
            <a:r>
              <a:rPr lang="fr-FR" dirty="0" smtClean="0"/>
              <a:t> = graphique donnant l’intensité i de la pluie par tranche de temps (1h, 2h, 30mn)</a:t>
            </a:r>
          </a:p>
          <a:p>
            <a:pPr marL="285750" indent="-285750" algn="just">
              <a:lnSpc>
                <a:spcPct val="150000"/>
              </a:lnSpc>
              <a:buFont typeface="Wingdings" panose="05000000000000000000" pitchFamily="2" charset="2"/>
              <a:buChar char="Ø"/>
            </a:pPr>
            <a:r>
              <a:rPr lang="fr-FR" dirty="0" smtClean="0"/>
              <a:t>Pluie mensuelle (Pm) = totale de la pluie enregistrée pendant tous les jours du mois considéré de l’année considérée = Somme des pluies journalières de tous le mois  (Pm = ∑ </a:t>
            </a:r>
            <a:r>
              <a:rPr lang="fr-FR" dirty="0" err="1" smtClean="0"/>
              <a:t>Pj</a:t>
            </a:r>
            <a:r>
              <a:rPr lang="fr-FR" dirty="0" smtClean="0"/>
              <a:t>)</a:t>
            </a:r>
          </a:p>
          <a:p>
            <a:pPr marL="285750" indent="-285750" algn="just">
              <a:lnSpc>
                <a:spcPct val="150000"/>
              </a:lnSpc>
              <a:buFont typeface="Wingdings" panose="05000000000000000000" pitchFamily="2" charset="2"/>
              <a:buChar char="Ø"/>
            </a:pPr>
            <a:r>
              <a:rPr lang="fr-FR" dirty="0" smtClean="0"/>
              <a:t>Pluie annuelle Pa = total de la pluie enregistrée pendant l’année considérée = somme de toutes les pluies mensuelles des mois de l’année considérée           (Pa = </a:t>
            </a:r>
            <a:r>
              <a:rPr lang="fr-FR" dirty="0"/>
              <a:t>∑ </a:t>
            </a:r>
            <a:r>
              <a:rPr lang="fr-FR" dirty="0" smtClean="0"/>
              <a:t>Pm =</a:t>
            </a:r>
            <a:r>
              <a:rPr lang="fr-FR" dirty="0"/>
              <a:t> ∑ </a:t>
            </a:r>
            <a:r>
              <a:rPr lang="fr-FR" dirty="0" err="1"/>
              <a:t>Pj</a:t>
            </a:r>
            <a:r>
              <a:rPr lang="fr-FR" dirty="0" smtClean="0"/>
              <a:t> ) </a:t>
            </a:r>
          </a:p>
        </p:txBody>
      </p:sp>
      <p:sp>
        <p:nvSpPr>
          <p:cNvPr id="3" name="ZoneTexte 2"/>
          <p:cNvSpPr txBox="1"/>
          <p:nvPr/>
        </p:nvSpPr>
        <p:spPr>
          <a:xfrm>
            <a:off x="611560" y="151695"/>
            <a:ext cx="7848872" cy="830997"/>
          </a:xfrm>
          <a:prstGeom prst="rect">
            <a:avLst/>
          </a:prstGeom>
          <a:noFill/>
        </p:spPr>
        <p:txBody>
          <a:bodyPr wrap="square" rtlCol="0">
            <a:spAutoFit/>
          </a:bodyPr>
          <a:lstStyle/>
          <a:p>
            <a:pPr algn="ctr"/>
            <a:r>
              <a:rPr lang="fr-FR" sz="2400" dirty="0" smtClean="0">
                <a:solidFill>
                  <a:srgbClr val="FF0000"/>
                </a:solidFill>
              </a:rPr>
              <a:t>Quelques notions très importantes pour le contrôle et l’organisation des données </a:t>
            </a:r>
            <a:r>
              <a:rPr lang="fr-FR" sz="2400" dirty="0" err="1" smtClean="0">
                <a:solidFill>
                  <a:srgbClr val="FF0000"/>
                </a:solidFill>
              </a:rPr>
              <a:t>hydropluviométriques</a:t>
            </a:r>
            <a:endParaRPr lang="fr-FR" sz="2400" dirty="0">
              <a:solidFill>
                <a:srgbClr val="FF0000"/>
              </a:solidFill>
            </a:endParaRPr>
          </a:p>
        </p:txBody>
      </p:sp>
    </p:spTree>
    <p:extLst>
      <p:ext uri="{BB962C8B-B14F-4D97-AF65-F5344CB8AC3E}">
        <p14:creationId xmlns:p14="http://schemas.microsoft.com/office/powerpoint/2010/main" val="32376143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p:cNvSpPr/>
              <p:nvPr/>
            </p:nvSpPr>
            <p:spPr>
              <a:xfrm>
                <a:off x="395536" y="548680"/>
                <a:ext cx="8280920" cy="6324808"/>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fr-FR" dirty="0" smtClean="0"/>
                  <a:t>Série de pluies annuelles = Pluies annuelles enregistrées sur une période donnée de (10, 20, 30 et plus) d’années) </a:t>
                </a:r>
              </a:p>
              <a:p>
                <a:pPr marL="285750" indent="-285750" algn="just">
                  <a:lnSpc>
                    <a:spcPct val="150000"/>
                  </a:lnSpc>
                  <a:buFont typeface="Wingdings" panose="05000000000000000000" pitchFamily="2" charset="2"/>
                  <a:buChar char="Ø"/>
                </a:pPr>
                <a:r>
                  <a:rPr lang="fr-FR" dirty="0"/>
                  <a:t>Pluie (précipitation) moyenne annuelle ou interannuelle notée </a:t>
                </a:r>
                <a:r>
                  <a:rPr lang="fr-FR" dirty="0" err="1"/>
                  <a:t>Pmoy</a:t>
                </a:r>
                <a:r>
                  <a:rPr lang="fr-FR" dirty="0"/>
                  <a:t> ou  </a:t>
                </a:r>
                <a14:m>
                  <m:oMath xmlns:m="http://schemas.openxmlformats.org/officeDocument/2006/math">
                    <m:acc>
                      <m:accPr>
                        <m:chr m:val="̅"/>
                        <m:ctrlPr>
                          <a:rPr lang="fr-FR" i="1">
                            <a:latin typeface="Cambria Math" panose="02040503050406030204" pitchFamily="18" charset="0"/>
                          </a:rPr>
                        </m:ctrlPr>
                      </m:accPr>
                      <m:e>
                        <m:r>
                          <a:rPr lang="fr-FR" i="1">
                            <a:latin typeface="Cambria Math" panose="02040503050406030204" pitchFamily="18" charset="0"/>
                          </a:rPr>
                          <m:t>𝑃</m:t>
                        </m:r>
                        <m:r>
                          <a:rPr lang="fr-FR" i="1">
                            <a:latin typeface="Cambria Math" panose="02040503050406030204" pitchFamily="18" charset="0"/>
                          </a:rPr>
                          <m:t> </m:t>
                        </m:r>
                      </m:e>
                    </m:acc>
                    <m:r>
                      <a:rPr lang="fr-FR" i="1">
                        <a:latin typeface="Cambria Math" panose="02040503050406030204" pitchFamily="18" charset="0"/>
                      </a:rPr>
                      <m:t>=</m:t>
                    </m:r>
                  </m:oMath>
                </a14:m>
                <a:r>
                  <a:rPr lang="fr-FR" dirty="0"/>
                  <a:t> moyenne arithmétique des pluies annuelles de la série considérée </a:t>
                </a:r>
                <a:r>
                  <a:rPr lang="fr-FR" dirty="0" smtClean="0"/>
                  <a:t>représentant </a:t>
                </a:r>
                <a:r>
                  <a:rPr lang="fr-FR" dirty="0"/>
                  <a:t>une période donnée. Pmoy ou  </a:t>
                </a:r>
                <a14:m>
                  <m:oMath xmlns:m="http://schemas.openxmlformats.org/officeDocument/2006/math">
                    <m:acc>
                      <m:accPr>
                        <m:chr m:val="̅"/>
                        <m:ctrlPr>
                          <a:rPr lang="fr-FR" i="1">
                            <a:latin typeface="Cambria Math" panose="02040503050406030204" pitchFamily="18" charset="0"/>
                          </a:rPr>
                        </m:ctrlPr>
                      </m:accPr>
                      <m:e>
                        <m:r>
                          <a:rPr lang="fr-FR" i="1">
                            <a:latin typeface="Cambria Math" panose="02040503050406030204" pitchFamily="18" charset="0"/>
                          </a:rPr>
                          <m:t>𝑃</m:t>
                        </m:r>
                        <m:r>
                          <a:rPr lang="fr-FR" i="1">
                            <a:latin typeface="Cambria Math" panose="02040503050406030204" pitchFamily="18" charset="0"/>
                          </a:rPr>
                          <m:t> </m:t>
                        </m:r>
                      </m:e>
                    </m:acc>
                    <m:r>
                      <a:rPr lang="fr-FR" i="1">
                        <a:latin typeface="Cambria Math" panose="02040503050406030204" pitchFamily="18" charset="0"/>
                      </a:rPr>
                      <m:t>=</m:t>
                    </m:r>
                  </m:oMath>
                </a14:m>
                <a:r>
                  <a:rPr lang="fr-FR" dirty="0"/>
                  <a:t> ∑ Pa / nombre d’année de la </a:t>
                </a:r>
                <a:r>
                  <a:rPr lang="fr-FR" dirty="0" smtClean="0"/>
                  <a:t>période</a:t>
                </a:r>
              </a:p>
              <a:p>
                <a:pPr marL="285750" indent="-285750" algn="just">
                  <a:lnSpc>
                    <a:spcPct val="150000"/>
                  </a:lnSpc>
                  <a:buFont typeface="Wingdings" panose="05000000000000000000" pitchFamily="2" charset="2"/>
                  <a:buChar char="Ø"/>
                </a:pPr>
                <a:r>
                  <a:rPr lang="fr-FR" dirty="0" smtClean="0"/>
                  <a:t>Pluie (précipitation) moyenne mensuelle interannuelle = moyenne arithmétique des pluies mensuelles de chaque mois enregistrée pendant le mois considéré de toutes les années de la série. Pour chaque série d’années on obtient une pluie mensuelle moyenne pour chaque mois de l’année et donc 12 valeurs (une valeur par mois) qui vont constituer une année moyenne de  la pluie (précipitations) mensuelle qui va représenter la période considérée, </a:t>
                </a:r>
              </a:p>
              <a:p>
                <a:pPr marL="285750" indent="-285750" algn="just">
                  <a:lnSpc>
                    <a:spcPct val="150000"/>
                  </a:lnSpc>
                  <a:buFont typeface="Wingdings" panose="05000000000000000000" pitchFamily="2" charset="2"/>
                  <a:buChar char="Ø"/>
                </a:pPr>
                <a:r>
                  <a:rPr lang="fr-FR" dirty="0" smtClean="0"/>
                  <a:t>(exemple : Pluie </a:t>
                </a:r>
                <a:r>
                  <a:rPr lang="fr-FR" dirty="0"/>
                  <a:t>(précipitation) moyenne </a:t>
                </a:r>
                <a:r>
                  <a:rPr lang="fr-FR" dirty="0" smtClean="0"/>
                  <a:t>mensuelle interannuelle du mois de janvier </a:t>
                </a:r>
                <a:r>
                  <a:rPr lang="fr-FR" dirty="0"/>
                  <a:t>sur une période donnée de (10, 20, 30 et plus) d’années) </a:t>
                </a:r>
                <a:r>
                  <a:rPr lang="fr-FR" dirty="0" smtClean="0"/>
                  <a:t>notée   </a:t>
                </a:r>
                <a14:m>
                  <m:oMath xmlns:m="http://schemas.openxmlformats.org/officeDocument/2006/math">
                    <m:acc>
                      <m:accPr>
                        <m:chr m:val="̅"/>
                        <m:ctrlPr>
                          <a:rPr lang="fr-FR" i="1">
                            <a:latin typeface="Cambria Math" panose="02040503050406030204" pitchFamily="18" charset="0"/>
                          </a:rPr>
                        </m:ctrlPr>
                      </m:accPr>
                      <m:e>
                        <m:r>
                          <a:rPr lang="fr-FR" i="1">
                            <a:latin typeface="Cambria Math" panose="02040503050406030204" pitchFamily="18" charset="0"/>
                          </a:rPr>
                          <m:t>𝑃</m:t>
                        </m:r>
                        <m:r>
                          <a:rPr lang="fr-FR" b="0" i="1" smtClean="0">
                            <a:latin typeface="Cambria Math" panose="02040503050406030204" pitchFamily="18" charset="0"/>
                          </a:rPr>
                          <m:t>𝑗𝑎𝑛𝑣𝑖𝑒𝑟</m:t>
                        </m:r>
                        <m:r>
                          <a:rPr lang="fr-FR" i="1">
                            <a:latin typeface="Cambria Math" panose="02040503050406030204" pitchFamily="18" charset="0"/>
                          </a:rPr>
                          <m:t> </m:t>
                        </m:r>
                      </m:e>
                    </m:acc>
                    <m:r>
                      <a:rPr lang="fr-FR" i="1">
                        <a:latin typeface="Cambria Math" panose="02040503050406030204" pitchFamily="18" charset="0"/>
                      </a:rPr>
                      <m:t>=</m:t>
                    </m:r>
                  </m:oMath>
                </a14:m>
                <a:r>
                  <a:rPr lang="fr-FR" dirty="0"/>
                  <a:t> ∑ </a:t>
                </a:r>
                <a:r>
                  <a:rPr lang="fr-FR" dirty="0" smtClean="0"/>
                  <a:t>Pm janvier </a:t>
                </a:r>
                <a:r>
                  <a:rPr lang="fr-FR" dirty="0"/>
                  <a:t>/ nombre d’année de la </a:t>
                </a:r>
                <a:r>
                  <a:rPr lang="fr-FR" dirty="0" smtClean="0"/>
                  <a:t>période ,</a:t>
                </a:r>
                <a:endParaRPr lang="fr-FR" dirty="0"/>
              </a:p>
              <a:p>
                <a:pPr algn="just">
                  <a:lnSpc>
                    <a:spcPct val="150000"/>
                  </a:lnSpc>
                </a:pPr>
                <a:endParaRPr lang="fr-FR" dirty="0"/>
              </a:p>
            </p:txBody>
          </p:sp>
        </mc:Choice>
        <mc:Fallback xmlns="">
          <p:sp>
            <p:nvSpPr>
              <p:cNvPr id="2" name="Rectangle 1"/>
              <p:cNvSpPr>
                <a:spLocks noRot="1" noChangeAspect="1" noMove="1" noResize="1" noEditPoints="1" noAdjustHandles="1" noChangeArrowheads="1" noChangeShapeType="1" noTextEdit="1"/>
              </p:cNvSpPr>
              <p:nvPr/>
            </p:nvSpPr>
            <p:spPr>
              <a:xfrm>
                <a:off x="395536" y="548680"/>
                <a:ext cx="8280920" cy="6324808"/>
              </a:xfrm>
              <a:prstGeom prst="rect">
                <a:avLst/>
              </a:prstGeom>
              <a:blipFill>
                <a:blip r:embed="rId2"/>
                <a:stretch>
                  <a:fillRect l="-515" r="-810"/>
                </a:stretch>
              </a:blipFill>
            </p:spPr>
            <p:txBody>
              <a:bodyPr/>
              <a:lstStyle/>
              <a:p>
                <a:r>
                  <a:rPr lang="fr-FR">
                    <a:noFill/>
                  </a:rPr>
                  <a:t> </a:t>
                </a:r>
              </a:p>
            </p:txBody>
          </p:sp>
        </mc:Fallback>
      </mc:AlternateContent>
    </p:spTree>
    <p:extLst>
      <p:ext uri="{BB962C8B-B14F-4D97-AF65-F5344CB8AC3E}">
        <p14:creationId xmlns:p14="http://schemas.microsoft.com/office/powerpoint/2010/main" val="37183215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467544" y="548680"/>
            <a:ext cx="8496944" cy="4939814"/>
          </a:xfrm>
          <a:prstGeom prst="rect">
            <a:avLst/>
          </a:prstGeom>
          <a:noFill/>
        </p:spPr>
        <p:txBody>
          <a:bodyPr wrap="square" rtlCol="0">
            <a:spAutoFit/>
          </a:bodyPr>
          <a:lstStyle/>
          <a:p>
            <a:pPr marL="285750" indent="-285750" algn="just">
              <a:lnSpc>
                <a:spcPct val="150000"/>
              </a:lnSpc>
              <a:buFont typeface="Wingdings" panose="05000000000000000000" pitchFamily="2" charset="2"/>
              <a:buChar char="Ø"/>
            </a:pPr>
            <a:r>
              <a:rPr lang="fr-FR" dirty="0" smtClean="0"/>
              <a:t>Lame d’eau précipitée moyenne sur un bassin est déterminée par extrapolation spatiale (méthodes des polygones de </a:t>
            </a:r>
            <a:r>
              <a:rPr lang="fr-FR" dirty="0" err="1" smtClean="0"/>
              <a:t>Thiessen</a:t>
            </a:r>
            <a:r>
              <a:rPr lang="fr-FR" dirty="0" smtClean="0"/>
              <a:t>, des Isohyètes, altimétrique, des deux axes, éléments finis,…….)  des valeurs des précipitations enregistrées dans les différentes stations pluviométriques situées dans le territoire du bassin  et celles avoisinantes.</a:t>
            </a:r>
          </a:p>
          <a:p>
            <a:pPr marL="285750" indent="-285750" algn="just">
              <a:lnSpc>
                <a:spcPct val="150000"/>
              </a:lnSpc>
              <a:buFont typeface="Wingdings" panose="05000000000000000000" pitchFamily="2" charset="2"/>
              <a:buChar char="Ø"/>
            </a:pPr>
            <a:r>
              <a:rPr lang="fr-FR" dirty="0" smtClean="0"/>
              <a:t>Le volume d’eau précipité sur un bassin est calculé par </a:t>
            </a:r>
          </a:p>
          <a:p>
            <a:pPr algn="just">
              <a:lnSpc>
                <a:spcPct val="150000"/>
              </a:lnSpc>
            </a:pPr>
            <a:r>
              <a:rPr lang="fr-FR" dirty="0"/>
              <a:t>	</a:t>
            </a:r>
            <a:r>
              <a:rPr lang="fr-FR" b="1" dirty="0" err="1" smtClean="0"/>
              <a:t>V</a:t>
            </a:r>
            <a:r>
              <a:rPr lang="fr-FR" b="1" baseline="-25000" dirty="0" err="1" smtClean="0"/>
              <a:t>précipitations</a:t>
            </a:r>
            <a:r>
              <a:rPr lang="fr-FR" sz="1400" b="1" dirty="0" smtClean="0"/>
              <a:t> (m</a:t>
            </a:r>
            <a:r>
              <a:rPr lang="fr-FR" sz="1400" b="1" baseline="30000" dirty="0" smtClean="0"/>
              <a:t>3</a:t>
            </a:r>
            <a:r>
              <a:rPr lang="fr-FR" sz="1400" b="1" dirty="0" smtClean="0"/>
              <a:t>) = lame précipitée </a:t>
            </a:r>
            <a:r>
              <a:rPr lang="fr-FR" sz="1400" b="1" dirty="0" err="1" smtClean="0"/>
              <a:t>Lp</a:t>
            </a:r>
            <a:r>
              <a:rPr lang="fr-FR" sz="1600" b="1" dirty="0" smtClean="0"/>
              <a:t> </a:t>
            </a:r>
            <a:r>
              <a:rPr lang="fr-FR" sz="1600" b="1" dirty="0"/>
              <a:t>(mm) x </a:t>
            </a:r>
            <a:r>
              <a:rPr lang="fr-FR" sz="1600" b="1" dirty="0" smtClean="0"/>
              <a:t>10</a:t>
            </a:r>
            <a:r>
              <a:rPr lang="fr-FR" sz="1400" b="1" baseline="30000" dirty="0" smtClean="0"/>
              <a:t>-3 </a:t>
            </a:r>
            <a:r>
              <a:rPr lang="fr-FR" sz="1600" b="1" dirty="0" smtClean="0"/>
              <a:t>X Surface du bassin (m²)</a:t>
            </a:r>
          </a:p>
          <a:p>
            <a:pPr algn="just">
              <a:lnSpc>
                <a:spcPct val="150000"/>
              </a:lnSpc>
            </a:pPr>
            <a:endParaRPr lang="fr-FR" sz="1600" b="1" dirty="0" smtClean="0"/>
          </a:p>
          <a:p>
            <a:pPr algn="just">
              <a:lnSpc>
                <a:spcPct val="150000"/>
              </a:lnSpc>
            </a:pPr>
            <a:r>
              <a:rPr lang="fr-FR" sz="1600" b="1" dirty="0" smtClean="0">
                <a:solidFill>
                  <a:srgbClr val="FF0000"/>
                </a:solidFill>
              </a:rPr>
              <a:t>NB : Ce calcul peut être réalisé en pondérant les précipitations au niveau de chaque station par le % de la surface correspondante des </a:t>
            </a:r>
            <a:r>
              <a:rPr lang="fr-FR" sz="1600" b="1" dirty="0" err="1" smtClean="0">
                <a:solidFill>
                  <a:srgbClr val="FF0000"/>
                </a:solidFill>
              </a:rPr>
              <a:t>polygônes</a:t>
            </a:r>
            <a:r>
              <a:rPr lang="fr-FR" sz="1600" b="1" dirty="0" smtClean="0">
                <a:solidFill>
                  <a:srgbClr val="FF0000"/>
                </a:solidFill>
              </a:rPr>
              <a:t> si on utilise par exemple la méthode de </a:t>
            </a:r>
            <a:r>
              <a:rPr lang="fr-FR" sz="1600" b="1" dirty="0" err="1" smtClean="0">
                <a:solidFill>
                  <a:srgbClr val="FF0000"/>
                </a:solidFill>
              </a:rPr>
              <a:t>Thiessen</a:t>
            </a:r>
            <a:r>
              <a:rPr lang="fr-FR" sz="1600" b="1" dirty="0" smtClean="0">
                <a:solidFill>
                  <a:srgbClr val="FF0000"/>
                </a:solidFill>
              </a:rPr>
              <a:t>).</a:t>
            </a:r>
          </a:p>
          <a:p>
            <a:pPr algn="just">
              <a:lnSpc>
                <a:spcPct val="150000"/>
              </a:lnSpc>
            </a:pPr>
            <a:endParaRPr lang="fr-FR" sz="1600" b="1" dirty="0">
              <a:solidFill>
                <a:srgbClr val="FF0000"/>
              </a:solidFill>
            </a:endParaRPr>
          </a:p>
          <a:p>
            <a:pPr algn="just">
              <a:lnSpc>
                <a:spcPct val="150000"/>
              </a:lnSpc>
            </a:pPr>
            <a:endParaRPr lang="fr-FR" sz="2000" b="1" dirty="0">
              <a:solidFill>
                <a:srgbClr val="FF0000"/>
              </a:solidFill>
            </a:endParaRPr>
          </a:p>
        </p:txBody>
      </p:sp>
    </p:spTree>
    <p:extLst>
      <p:ext uri="{BB962C8B-B14F-4D97-AF65-F5344CB8AC3E}">
        <p14:creationId xmlns:p14="http://schemas.microsoft.com/office/powerpoint/2010/main" val="21433627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ZoneTexte 1"/>
              <p:cNvSpPr txBox="1"/>
              <p:nvPr/>
            </p:nvSpPr>
            <p:spPr>
              <a:xfrm flipH="1">
                <a:off x="323528" y="188640"/>
                <a:ext cx="8640960" cy="5170646"/>
              </a:xfrm>
              <a:prstGeom prst="rect">
                <a:avLst/>
              </a:prstGeom>
              <a:noFill/>
            </p:spPr>
            <p:txBody>
              <a:bodyPr wrap="square" rtlCol="0">
                <a:spAutoFit/>
              </a:bodyPr>
              <a:lstStyle/>
              <a:p>
                <a:pPr algn="just">
                  <a:lnSpc>
                    <a:spcPct val="150000"/>
                  </a:lnSpc>
                </a:pPr>
                <a:r>
                  <a:rPr lang="fr-FR" sz="2000" dirty="0" smtClean="0">
                    <a:solidFill>
                      <a:srgbClr val="FF0000"/>
                    </a:solidFill>
                  </a:rPr>
                  <a:t>Les Débits</a:t>
                </a:r>
              </a:p>
              <a:p>
                <a:pPr algn="just">
                  <a:lnSpc>
                    <a:spcPct val="150000"/>
                  </a:lnSpc>
                </a:pPr>
                <a:endParaRPr lang="fr-FR" sz="2000" dirty="0"/>
              </a:p>
              <a:p>
                <a:pPr marL="342900" indent="-342900" algn="just">
                  <a:lnSpc>
                    <a:spcPct val="150000"/>
                  </a:lnSpc>
                  <a:buFont typeface="Wingdings" panose="05000000000000000000" pitchFamily="2" charset="2"/>
                  <a:buChar char="Ø"/>
                </a:pPr>
                <a:r>
                  <a:rPr lang="fr-FR" sz="2000" dirty="0" smtClean="0"/>
                  <a:t>Le débit d’un cours d’eau est donnée en m</a:t>
                </a:r>
                <a:r>
                  <a:rPr lang="fr-FR" sz="2000" baseline="30000" dirty="0" smtClean="0"/>
                  <a:t>3</a:t>
                </a:r>
                <a:r>
                  <a:rPr lang="fr-FR" sz="2000" dirty="0" smtClean="0"/>
                  <a:t>/s ou en L/s (pour les cours d’eau à faible débit)</a:t>
                </a:r>
              </a:p>
              <a:p>
                <a:pPr marL="342900" indent="-342900" algn="just">
                  <a:lnSpc>
                    <a:spcPct val="150000"/>
                  </a:lnSpc>
                  <a:buFont typeface="Wingdings" panose="05000000000000000000" pitchFamily="2" charset="2"/>
                  <a:buChar char="Ø"/>
                </a:pPr>
                <a:r>
                  <a:rPr lang="fr-FR" sz="2000" dirty="0" smtClean="0"/>
                  <a:t>Le débit moyen journalier </a:t>
                </a:r>
                <a:r>
                  <a:rPr lang="fr-FR" sz="2000" dirty="0" err="1" smtClean="0"/>
                  <a:t>Qj</a:t>
                </a:r>
                <a:r>
                  <a:rPr lang="fr-FR" sz="2000" dirty="0" smtClean="0"/>
                  <a:t> = moyenne arithmétique de l’ensemble des débits Qi mesurés pendant la journée  </a:t>
                </a:r>
                <a:r>
                  <a:rPr lang="fr-FR" sz="2000" dirty="0" err="1" smtClean="0"/>
                  <a:t>Qj</a:t>
                </a:r>
                <a:r>
                  <a:rPr lang="fr-FR" sz="2000" dirty="0" smtClean="0"/>
                  <a:t> = </a:t>
                </a:r>
                <a14:m>
                  <m:oMath xmlns:m="http://schemas.openxmlformats.org/officeDocument/2006/math">
                    <m:nary>
                      <m:naryPr>
                        <m:chr m:val="∑"/>
                        <m:ctrlPr>
                          <a:rPr lang="fr-FR" sz="2000" i="1" smtClean="0">
                            <a:latin typeface="Cambria Math" panose="02040503050406030204" pitchFamily="18" charset="0"/>
                          </a:rPr>
                        </m:ctrlPr>
                      </m:naryPr>
                      <m:sub>
                        <m:r>
                          <m:rPr>
                            <m:brk m:alnAt="23"/>
                          </m:rPr>
                          <a:rPr lang="fr-FR" sz="2000" b="0" i="1" smtClean="0">
                            <a:latin typeface="Cambria Math" panose="02040503050406030204" pitchFamily="18" charset="0"/>
                          </a:rPr>
                          <m:t>1</m:t>
                        </m:r>
                      </m:sub>
                      <m:sup>
                        <m:r>
                          <a:rPr lang="fr-FR" sz="2000" b="0" i="1" smtClean="0">
                            <a:latin typeface="Cambria Math" panose="02040503050406030204" pitchFamily="18" charset="0"/>
                          </a:rPr>
                          <m:t>𝑛</m:t>
                        </m:r>
                      </m:sup>
                      <m:e>
                        <m:r>
                          <a:rPr lang="fr-FR" sz="2000" b="0" i="1" smtClean="0">
                            <a:latin typeface="Cambria Math" panose="02040503050406030204" pitchFamily="18" charset="0"/>
                          </a:rPr>
                          <m:t>𝑄𝑖</m:t>
                        </m:r>
                      </m:e>
                    </m:nary>
                  </m:oMath>
                </a14:m>
                <a:r>
                  <a:rPr lang="fr-FR" sz="2000" dirty="0" smtClean="0"/>
                  <a:t>/n (nombre de mesures)</a:t>
                </a:r>
              </a:p>
              <a:p>
                <a:pPr marL="342900" indent="-342900" algn="just">
                  <a:lnSpc>
                    <a:spcPct val="150000"/>
                  </a:lnSpc>
                  <a:buFont typeface="Wingdings" panose="05000000000000000000" pitchFamily="2" charset="2"/>
                  <a:buChar char="Ø"/>
                </a:pPr>
                <a:r>
                  <a:rPr lang="fr-FR" sz="2000" dirty="0" smtClean="0"/>
                  <a:t>Le débits moyen mensuel </a:t>
                </a:r>
                <a:r>
                  <a:rPr lang="fr-FR" sz="2000" dirty="0" err="1" smtClean="0"/>
                  <a:t>Qm</a:t>
                </a:r>
                <a:r>
                  <a:rPr lang="fr-FR" sz="2000" dirty="0" smtClean="0"/>
                  <a:t>= moyenne arithmétique des débits journaliers du mois considéré </a:t>
                </a:r>
                <a:r>
                  <a:rPr lang="fr-FR" sz="2000" dirty="0" err="1" smtClean="0"/>
                  <a:t>Qm</a:t>
                </a:r>
                <a:r>
                  <a:rPr lang="fr-FR" sz="2000" dirty="0" smtClean="0"/>
                  <a:t>= </a:t>
                </a:r>
                <a14:m>
                  <m:oMath xmlns:m="http://schemas.openxmlformats.org/officeDocument/2006/math">
                    <m:nary>
                      <m:naryPr>
                        <m:chr m:val="∑"/>
                        <m:ctrlPr>
                          <a:rPr lang="fr-FR" sz="2000" i="1">
                            <a:latin typeface="Cambria Math" panose="02040503050406030204" pitchFamily="18" charset="0"/>
                          </a:rPr>
                        </m:ctrlPr>
                      </m:naryPr>
                      <m:sub>
                        <m:r>
                          <m:rPr>
                            <m:brk m:alnAt="23"/>
                          </m:rPr>
                          <a:rPr lang="fr-FR" sz="2000" i="1">
                            <a:latin typeface="Cambria Math" panose="02040503050406030204" pitchFamily="18" charset="0"/>
                          </a:rPr>
                          <m:t>1</m:t>
                        </m:r>
                      </m:sub>
                      <m:sup>
                        <m:r>
                          <a:rPr lang="fr-FR" sz="2000" i="1">
                            <a:latin typeface="Cambria Math" panose="02040503050406030204" pitchFamily="18" charset="0"/>
                          </a:rPr>
                          <m:t>𝑛</m:t>
                        </m:r>
                      </m:sup>
                      <m:e>
                        <m:r>
                          <a:rPr lang="fr-FR" sz="2000" i="1">
                            <a:latin typeface="Cambria Math" panose="02040503050406030204" pitchFamily="18" charset="0"/>
                          </a:rPr>
                          <m:t>𝑄</m:t>
                        </m:r>
                        <m:r>
                          <a:rPr lang="fr-FR" sz="2000" b="0" i="1" smtClean="0">
                            <a:latin typeface="Cambria Math" panose="02040503050406030204" pitchFamily="18" charset="0"/>
                          </a:rPr>
                          <m:t>𝑗</m:t>
                        </m:r>
                      </m:e>
                    </m:nary>
                  </m:oMath>
                </a14:m>
                <a:r>
                  <a:rPr lang="fr-FR" sz="2000" dirty="0"/>
                  <a:t>/</a:t>
                </a:r>
                <a:r>
                  <a:rPr lang="fr-FR" sz="2000" dirty="0" smtClean="0"/>
                  <a:t>n (nombre de jours du mois considéré)</a:t>
                </a:r>
              </a:p>
              <a:p>
                <a:pPr marL="342900" indent="-342900" algn="just">
                  <a:lnSpc>
                    <a:spcPct val="150000"/>
                  </a:lnSpc>
                  <a:buFont typeface="Wingdings" panose="05000000000000000000" pitchFamily="2" charset="2"/>
                  <a:buChar char="Ø"/>
                </a:pPr>
                <a:r>
                  <a:rPr lang="fr-FR" sz="2000" dirty="0" smtClean="0"/>
                  <a:t>Le débit moyen annuel </a:t>
                </a:r>
                <a:r>
                  <a:rPr lang="fr-FR" sz="2000" dirty="0" err="1" smtClean="0"/>
                  <a:t>Qa</a:t>
                </a:r>
                <a:r>
                  <a:rPr lang="fr-FR" sz="2000" dirty="0" smtClean="0"/>
                  <a:t> = </a:t>
                </a:r>
                <a:r>
                  <a:rPr lang="fr-FR" sz="2000" dirty="0"/>
                  <a:t>moyenne arithmétique des débits </a:t>
                </a:r>
                <a:r>
                  <a:rPr lang="fr-FR" sz="2000" dirty="0" smtClean="0"/>
                  <a:t>moyens mensuels des mois de l’année considérée </a:t>
                </a:r>
                <a:r>
                  <a:rPr lang="fr-FR" sz="2000" dirty="0" err="1" smtClean="0"/>
                  <a:t>Qa</a:t>
                </a:r>
                <a:r>
                  <a:rPr lang="fr-FR" sz="2000" dirty="0" smtClean="0"/>
                  <a:t>= </a:t>
                </a:r>
                <a14:m>
                  <m:oMath xmlns:m="http://schemas.openxmlformats.org/officeDocument/2006/math">
                    <m:nary>
                      <m:naryPr>
                        <m:chr m:val="∑"/>
                        <m:subHide m:val="on"/>
                        <m:supHide m:val="on"/>
                        <m:ctrlPr>
                          <a:rPr lang="fr-FR" sz="2000" i="1">
                            <a:latin typeface="Cambria Math" panose="02040503050406030204" pitchFamily="18" charset="0"/>
                          </a:rPr>
                        </m:ctrlPr>
                      </m:naryPr>
                      <m:sub/>
                      <m:sup/>
                      <m:e>
                        <m:r>
                          <a:rPr lang="fr-FR" sz="2000" i="1">
                            <a:latin typeface="Cambria Math" panose="02040503050406030204" pitchFamily="18" charset="0"/>
                          </a:rPr>
                          <m:t>𝑄</m:t>
                        </m:r>
                        <m:r>
                          <a:rPr lang="fr-FR" sz="2000" b="0" i="1" smtClean="0">
                            <a:latin typeface="Cambria Math" panose="02040503050406030204" pitchFamily="18" charset="0"/>
                          </a:rPr>
                          <m:t>𝑚</m:t>
                        </m:r>
                      </m:e>
                    </m:nary>
                  </m:oMath>
                </a14:m>
                <a:r>
                  <a:rPr lang="fr-FR" sz="2000" dirty="0" smtClean="0"/>
                  <a:t>/12 </a:t>
                </a:r>
              </a:p>
              <a:p>
                <a:pPr marL="342900" indent="-342900" algn="just">
                  <a:lnSpc>
                    <a:spcPct val="150000"/>
                  </a:lnSpc>
                  <a:buFont typeface="Wingdings" panose="05000000000000000000" pitchFamily="2" charset="2"/>
                  <a:buChar char="Ø"/>
                </a:pPr>
                <a:endParaRPr lang="fr-FR" sz="2000" dirty="0"/>
              </a:p>
            </p:txBody>
          </p:sp>
        </mc:Choice>
        <mc:Fallback xmlns="">
          <p:sp>
            <p:nvSpPr>
              <p:cNvPr id="2" name="ZoneTexte 1"/>
              <p:cNvSpPr txBox="1">
                <a:spLocks noRot="1" noChangeAspect="1" noMove="1" noResize="1" noEditPoints="1" noAdjustHandles="1" noChangeArrowheads="1" noChangeShapeType="1" noTextEdit="1"/>
              </p:cNvSpPr>
              <p:nvPr/>
            </p:nvSpPr>
            <p:spPr>
              <a:xfrm flipH="1">
                <a:off x="323528" y="188640"/>
                <a:ext cx="8640960" cy="5170646"/>
              </a:xfrm>
              <a:prstGeom prst="rect">
                <a:avLst/>
              </a:prstGeom>
              <a:blipFill>
                <a:blip r:embed="rId2"/>
                <a:stretch>
                  <a:fillRect l="-705" r="-705" b="-3538"/>
                </a:stretch>
              </a:blipFill>
            </p:spPr>
            <p:txBody>
              <a:bodyPr/>
              <a:lstStyle/>
              <a:p>
                <a:r>
                  <a:rPr lang="fr-FR">
                    <a:noFill/>
                  </a:rPr>
                  <a:t> </a:t>
                </a:r>
              </a:p>
            </p:txBody>
          </p:sp>
        </mc:Fallback>
      </mc:AlternateContent>
    </p:spTree>
    <p:extLst>
      <p:ext uri="{BB962C8B-B14F-4D97-AF65-F5344CB8AC3E}">
        <p14:creationId xmlns:p14="http://schemas.microsoft.com/office/powerpoint/2010/main" val="32346447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p:cNvSpPr/>
              <p:nvPr/>
            </p:nvSpPr>
            <p:spPr>
              <a:xfrm>
                <a:off x="395536" y="548680"/>
                <a:ext cx="8280920" cy="6324808"/>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fr-FR" dirty="0" smtClean="0"/>
                  <a:t>Série des Débits annuels = Débits moyens annuels enregistrés sur une période donnée de (10, 20, 30 et plus) d’années) </a:t>
                </a:r>
              </a:p>
              <a:p>
                <a:pPr marL="285750" indent="-285750" algn="just">
                  <a:lnSpc>
                    <a:spcPct val="150000"/>
                  </a:lnSpc>
                  <a:buFont typeface="Wingdings" panose="05000000000000000000" pitchFamily="2" charset="2"/>
                  <a:buChar char="Ø"/>
                </a:pPr>
                <a:r>
                  <a:rPr lang="fr-FR" dirty="0" smtClean="0"/>
                  <a:t>débit moyen annuel </a:t>
                </a:r>
                <a:r>
                  <a:rPr lang="fr-FR" dirty="0"/>
                  <a:t>ou </a:t>
                </a:r>
                <a:r>
                  <a:rPr lang="fr-FR" dirty="0" smtClean="0"/>
                  <a:t>interannuel (Module) </a:t>
                </a:r>
                <a:r>
                  <a:rPr lang="fr-FR" dirty="0"/>
                  <a:t>notée </a:t>
                </a:r>
                <a:r>
                  <a:rPr lang="fr-FR" dirty="0" err="1" smtClean="0"/>
                  <a:t>Qmoy</a:t>
                </a:r>
                <a:r>
                  <a:rPr lang="fr-FR" dirty="0" smtClean="0"/>
                  <a:t> </a:t>
                </a:r>
                <a:r>
                  <a:rPr lang="fr-FR" dirty="0"/>
                  <a:t>ou  </a:t>
                </a:r>
                <a14:m>
                  <m:oMath xmlns:m="http://schemas.openxmlformats.org/officeDocument/2006/math">
                    <m:acc>
                      <m:accPr>
                        <m:chr m:val="̅"/>
                        <m:ctrlPr>
                          <a:rPr lang="fr-FR" i="1">
                            <a:latin typeface="Cambria Math" panose="02040503050406030204" pitchFamily="18" charset="0"/>
                          </a:rPr>
                        </m:ctrlPr>
                      </m:accPr>
                      <m:e>
                        <m:r>
                          <a:rPr lang="fr-FR" b="0" i="1" smtClean="0">
                            <a:latin typeface="Cambria Math" panose="02040503050406030204" pitchFamily="18" charset="0"/>
                          </a:rPr>
                          <m:t>𝑄</m:t>
                        </m:r>
                        <m:r>
                          <a:rPr lang="fr-FR" i="1">
                            <a:latin typeface="Cambria Math" panose="02040503050406030204" pitchFamily="18" charset="0"/>
                          </a:rPr>
                          <m:t> </m:t>
                        </m:r>
                      </m:e>
                    </m:acc>
                    <m:r>
                      <a:rPr lang="fr-FR" i="1">
                        <a:latin typeface="Cambria Math" panose="02040503050406030204" pitchFamily="18" charset="0"/>
                      </a:rPr>
                      <m:t>=</m:t>
                    </m:r>
                  </m:oMath>
                </a14:m>
                <a:r>
                  <a:rPr lang="fr-FR" dirty="0"/>
                  <a:t> moyenne arithmétique des </a:t>
                </a:r>
                <a:r>
                  <a:rPr lang="fr-FR" dirty="0" smtClean="0"/>
                  <a:t>Débits annuels </a:t>
                </a:r>
                <a:r>
                  <a:rPr lang="fr-FR" dirty="0"/>
                  <a:t>de la série considérée </a:t>
                </a:r>
                <a:r>
                  <a:rPr lang="fr-FR" dirty="0" smtClean="0"/>
                  <a:t>représentant </a:t>
                </a:r>
                <a:r>
                  <a:rPr lang="fr-FR" dirty="0"/>
                  <a:t>une période donnée. </a:t>
                </a:r>
                <a:r>
                  <a:rPr lang="fr-FR" dirty="0" err="1" smtClean="0"/>
                  <a:t>Qmoy</a:t>
                </a:r>
                <a:r>
                  <a:rPr lang="fr-FR" dirty="0" smtClean="0"/>
                  <a:t> </a:t>
                </a:r>
                <a:r>
                  <a:rPr lang="fr-FR" dirty="0"/>
                  <a:t>ou  </a:t>
                </a:r>
                <a14:m>
                  <m:oMath xmlns:m="http://schemas.openxmlformats.org/officeDocument/2006/math">
                    <m:acc>
                      <m:accPr>
                        <m:chr m:val="̅"/>
                        <m:ctrlPr>
                          <a:rPr lang="fr-FR" i="1">
                            <a:latin typeface="Cambria Math" panose="02040503050406030204" pitchFamily="18" charset="0"/>
                          </a:rPr>
                        </m:ctrlPr>
                      </m:accPr>
                      <m:e>
                        <m:r>
                          <a:rPr lang="fr-FR" b="0" i="1" smtClean="0">
                            <a:latin typeface="Cambria Math" panose="02040503050406030204" pitchFamily="18" charset="0"/>
                          </a:rPr>
                          <m:t>𝑄</m:t>
                        </m:r>
                        <m:r>
                          <a:rPr lang="fr-FR" i="1">
                            <a:latin typeface="Cambria Math" panose="02040503050406030204" pitchFamily="18" charset="0"/>
                          </a:rPr>
                          <m:t> </m:t>
                        </m:r>
                      </m:e>
                    </m:acc>
                    <m:r>
                      <a:rPr lang="fr-FR" i="1">
                        <a:latin typeface="Cambria Math" panose="02040503050406030204" pitchFamily="18" charset="0"/>
                      </a:rPr>
                      <m:t>=</m:t>
                    </m:r>
                  </m:oMath>
                </a14:m>
                <a:r>
                  <a:rPr lang="fr-FR" dirty="0"/>
                  <a:t> ∑ </a:t>
                </a:r>
                <a:r>
                  <a:rPr lang="fr-FR" dirty="0" err="1" smtClean="0"/>
                  <a:t>Qa</a:t>
                </a:r>
                <a:r>
                  <a:rPr lang="fr-FR" dirty="0" smtClean="0"/>
                  <a:t> </a:t>
                </a:r>
                <a:r>
                  <a:rPr lang="fr-FR" dirty="0"/>
                  <a:t>/ nombre d’année de la </a:t>
                </a:r>
                <a:r>
                  <a:rPr lang="fr-FR" dirty="0" smtClean="0"/>
                  <a:t>période</a:t>
                </a:r>
              </a:p>
              <a:p>
                <a:pPr marL="285750" indent="-285750" algn="just">
                  <a:lnSpc>
                    <a:spcPct val="150000"/>
                  </a:lnSpc>
                  <a:buFont typeface="Wingdings" panose="05000000000000000000" pitchFamily="2" charset="2"/>
                  <a:buChar char="Ø"/>
                </a:pPr>
                <a:r>
                  <a:rPr lang="fr-FR" dirty="0" smtClean="0"/>
                  <a:t>Débit moyen mensuel interannuel = moyenne arithmétique des débits moyens mensuels de chaque mois enregistré pendant le mois considéré de toutes les années de la série. Pour chaque série d’années on obtient un débit mensuel moyen pour chaque mois de l’année et donc 12 valeurs (une valeur par mois) qui vont constituer une année moyenne des débits moyens mensuels qui va représenter la période considérée, </a:t>
                </a:r>
              </a:p>
              <a:p>
                <a:pPr marL="285750" indent="-285750" algn="just">
                  <a:lnSpc>
                    <a:spcPct val="150000"/>
                  </a:lnSpc>
                  <a:buFont typeface="Wingdings" panose="05000000000000000000" pitchFamily="2" charset="2"/>
                  <a:buChar char="Ø"/>
                </a:pPr>
                <a:r>
                  <a:rPr lang="fr-FR" dirty="0" smtClean="0"/>
                  <a:t>(exemple : débit moyen mensuel interannuel du mois de janvier </a:t>
                </a:r>
                <a:r>
                  <a:rPr lang="fr-FR" dirty="0"/>
                  <a:t>sur une période donnée de (10, 20, 30 et plus) d’années) </a:t>
                </a:r>
                <a:r>
                  <a:rPr lang="fr-FR" dirty="0" smtClean="0"/>
                  <a:t>notée   </a:t>
                </a:r>
                <a14:m>
                  <m:oMath xmlns:m="http://schemas.openxmlformats.org/officeDocument/2006/math">
                    <m:acc>
                      <m:accPr>
                        <m:chr m:val="̅"/>
                        <m:ctrlPr>
                          <a:rPr lang="fr-FR" i="1">
                            <a:latin typeface="Cambria Math" panose="02040503050406030204" pitchFamily="18" charset="0"/>
                          </a:rPr>
                        </m:ctrlPr>
                      </m:accPr>
                      <m:e>
                        <m:r>
                          <a:rPr lang="fr-FR" b="0" i="1" smtClean="0">
                            <a:latin typeface="Cambria Math" panose="02040503050406030204" pitchFamily="18" charset="0"/>
                          </a:rPr>
                          <m:t>𝑄𝑗𝑎𝑛𝑣𝑖𝑒𝑟</m:t>
                        </m:r>
                        <m:r>
                          <a:rPr lang="fr-FR" i="1">
                            <a:latin typeface="Cambria Math" panose="02040503050406030204" pitchFamily="18" charset="0"/>
                          </a:rPr>
                          <m:t> </m:t>
                        </m:r>
                      </m:e>
                    </m:acc>
                    <m:r>
                      <a:rPr lang="fr-FR" i="1">
                        <a:latin typeface="Cambria Math" panose="02040503050406030204" pitchFamily="18" charset="0"/>
                      </a:rPr>
                      <m:t>=</m:t>
                    </m:r>
                  </m:oMath>
                </a14:m>
                <a:r>
                  <a:rPr lang="fr-FR" dirty="0"/>
                  <a:t> ∑ </a:t>
                </a:r>
                <a:r>
                  <a:rPr lang="fr-FR" dirty="0" err="1"/>
                  <a:t>Q</a:t>
                </a:r>
                <a:r>
                  <a:rPr lang="fr-FR" dirty="0" err="1" smtClean="0"/>
                  <a:t>m</a:t>
                </a:r>
                <a:r>
                  <a:rPr lang="fr-FR" dirty="0" smtClean="0"/>
                  <a:t> janvier </a:t>
                </a:r>
                <a:r>
                  <a:rPr lang="fr-FR" dirty="0"/>
                  <a:t>/ nombre d’année de la </a:t>
                </a:r>
                <a:r>
                  <a:rPr lang="fr-FR" dirty="0" smtClean="0"/>
                  <a:t>période ,</a:t>
                </a:r>
                <a:endParaRPr lang="fr-FR" dirty="0"/>
              </a:p>
              <a:p>
                <a:pPr algn="just">
                  <a:lnSpc>
                    <a:spcPct val="150000"/>
                  </a:lnSpc>
                </a:pPr>
                <a:endParaRPr lang="fr-FR" dirty="0"/>
              </a:p>
            </p:txBody>
          </p:sp>
        </mc:Choice>
        <mc:Fallback xmlns="">
          <p:sp>
            <p:nvSpPr>
              <p:cNvPr id="2" name="Rectangle 1"/>
              <p:cNvSpPr>
                <a:spLocks noRot="1" noChangeAspect="1" noMove="1" noResize="1" noEditPoints="1" noAdjustHandles="1" noChangeArrowheads="1" noChangeShapeType="1" noTextEdit="1"/>
              </p:cNvSpPr>
              <p:nvPr/>
            </p:nvSpPr>
            <p:spPr>
              <a:xfrm>
                <a:off x="395536" y="548680"/>
                <a:ext cx="8280920" cy="6324808"/>
              </a:xfrm>
              <a:prstGeom prst="rect">
                <a:avLst/>
              </a:prstGeom>
              <a:blipFill>
                <a:blip r:embed="rId2"/>
                <a:stretch>
                  <a:fillRect l="-515" r="-589"/>
                </a:stretch>
              </a:blipFill>
            </p:spPr>
            <p:txBody>
              <a:bodyPr/>
              <a:lstStyle/>
              <a:p>
                <a:r>
                  <a:rPr lang="fr-FR">
                    <a:noFill/>
                  </a:rPr>
                  <a:t> </a:t>
                </a:r>
              </a:p>
            </p:txBody>
          </p:sp>
        </mc:Fallback>
      </mc:AlternateContent>
    </p:spTree>
    <p:extLst>
      <p:ext uri="{BB962C8B-B14F-4D97-AF65-F5344CB8AC3E}">
        <p14:creationId xmlns:p14="http://schemas.microsoft.com/office/powerpoint/2010/main" val="25400583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980728"/>
            <a:ext cx="8568952" cy="4108817"/>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fr-FR" dirty="0"/>
              <a:t>Le volume d’eau </a:t>
            </a:r>
            <a:r>
              <a:rPr lang="fr-FR" dirty="0" smtClean="0"/>
              <a:t>écoulé </a:t>
            </a:r>
            <a:r>
              <a:rPr lang="fr-FR" dirty="0"/>
              <a:t>sur un bassin est calculé par </a:t>
            </a:r>
          </a:p>
          <a:p>
            <a:pPr algn="just">
              <a:lnSpc>
                <a:spcPct val="150000"/>
              </a:lnSpc>
            </a:pPr>
            <a:r>
              <a:rPr lang="fr-FR" dirty="0"/>
              <a:t>	</a:t>
            </a:r>
            <a:r>
              <a:rPr lang="fr-FR" b="1" dirty="0" smtClean="0"/>
              <a:t>V écoulé </a:t>
            </a:r>
            <a:r>
              <a:rPr lang="fr-FR" b="1" dirty="0"/>
              <a:t>(m</a:t>
            </a:r>
            <a:r>
              <a:rPr lang="fr-FR" b="1" baseline="30000" dirty="0"/>
              <a:t>3</a:t>
            </a:r>
            <a:r>
              <a:rPr lang="fr-FR" b="1" dirty="0"/>
              <a:t>) </a:t>
            </a:r>
            <a:r>
              <a:rPr lang="fr-FR" b="1" dirty="0" smtClean="0"/>
              <a:t>= Débit m</a:t>
            </a:r>
            <a:r>
              <a:rPr lang="fr-FR" b="1" baseline="30000" dirty="0" smtClean="0"/>
              <a:t>3</a:t>
            </a:r>
            <a:r>
              <a:rPr lang="fr-FR" b="1" dirty="0" smtClean="0"/>
              <a:t>/s) </a:t>
            </a:r>
            <a:r>
              <a:rPr lang="fr-FR" b="1" dirty="0"/>
              <a:t>x </a:t>
            </a:r>
            <a:r>
              <a:rPr lang="fr-FR" b="1" dirty="0" smtClean="0"/>
              <a:t>temps (s)</a:t>
            </a:r>
          </a:p>
          <a:p>
            <a:pPr algn="just">
              <a:lnSpc>
                <a:spcPct val="150000"/>
              </a:lnSpc>
            </a:pPr>
            <a:r>
              <a:rPr lang="fr-FR" b="1" dirty="0" smtClean="0"/>
              <a:t>Exemple Volume annuel = </a:t>
            </a:r>
            <a:r>
              <a:rPr lang="fr-FR" b="1" dirty="0" err="1" smtClean="0"/>
              <a:t>Qa</a:t>
            </a:r>
            <a:r>
              <a:rPr lang="fr-FR" b="1" dirty="0" smtClean="0"/>
              <a:t>(m</a:t>
            </a:r>
            <a:r>
              <a:rPr lang="fr-FR" b="1" baseline="30000" dirty="0" smtClean="0"/>
              <a:t>3</a:t>
            </a:r>
            <a:r>
              <a:rPr lang="fr-FR" b="1" dirty="0" smtClean="0"/>
              <a:t>/s) x 365(jours)x24(heures) x3600(s)</a:t>
            </a:r>
          </a:p>
          <a:p>
            <a:pPr algn="just">
              <a:lnSpc>
                <a:spcPct val="150000"/>
              </a:lnSpc>
            </a:pPr>
            <a:endParaRPr lang="fr-FR" b="1" dirty="0"/>
          </a:p>
          <a:p>
            <a:pPr marL="285750" indent="-285750" algn="just">
              <a:lnSpc>
                <a:spcPct val="150000"/>
              </a:lnSpc>
              <a:buFont typeface="Wingdings" panose="05000000000000000000" pitchFamily="2" charset="2"/>
              <a:buChar char="Ø"/>
            </a:pPr>
            <a:r>
              <a:rPr lang="fr-FR" b="1" dirty="0" smtClean="0"/>
              <a:t>Lame d’eau écoulée (mm) = [</a:t>
            </a:r>
            <a:r>
              <a:rPr lang="fr-FR" b="1" dirty="0" err="1" smtClean="0"/>
              <a:t>V</a:t>
            </a:r>
            <a:r>
              <a:rPr lang="fr-FR" b="1" baseline="-25000" dirty="0" err="1" smtClean="0"/>
              <a:t>écoulé</a:t>
            </a:r>
            <a:r>
              <a:rPr lang="fr-FR" b="1" baseline="30000" dirty="0" smtClean="0"/>
              <a:t> </a:t>
            </a:r>
            <a:r>
              <a:rPr lang="fr-FR" b="1" dirty="0" smtClean="0"/>
              <a:t>(m3) / Surface du bassin contrôlée (m²)  ] 10</a:t>
            </a:r>
            <a:r>
              <a:rPr lang="fr-FR" b="1" baseline="30000" dirty="0" smtClean="0"/>
              <a:t>3</a:t>
            </a:r>
            <a:r>
              <a:rPr lang="fr-FR" b="1" dirty="0" smtClean="0"/>
              <a:t>  </a:t>
            </a:r>
          </a:p>
          <a:p>
            <a:pPr algn="just">
              <a:lnSpc>
                <a:spcPct val="150000"/>
              </a:lnSpc>
            </a:pPr>
            <a:r>
              <a:rPr lang="fr-FR" b="1" dirty="0"/>
              <a:t>	</a:t>
            </a:r>
            <a:r>
              <a:rPr lang="fr-FR" b="1" dirty="0" smtClean="0"/>
              <a:t>	  =  [Débit </a:t>
            </a:r>
            <a:r>
              <a:rPr lang="fr-FR" b="1" dirty="0"/>
              <a:t>m</a:t>
            </a:r>
            <a:r>
              <a:rPr lang="fr-FR" b="1" baseline="30000" dirty="0"/>
              <a:t>3</a:t>
            </a:r>
            <a:r>
              <a:rPr lang="fr-FR" b="1" dirty="0"/>
              <a:t>/s) x temps (s</a:t>
            </a:r>
            <a:r>
              <a:rPr lang="fr-FR" b="1" dirty="0" smtClean="0"/>
              <a:t>) / Surface du bassin contrôlée (m²) ] x 10</a:t>
            </a:r>
            <a:r>
              <a:rPr lang="fr-FR" b="1" baseline="30000" dirty="0" smtClean="0"/>
              <a:t>3</a:t>
            </a:r>
          </a:p>
          <a:p>
            <a:pPr algn="just">
              <a:lnSpc>
                <a:spcPct val="150000"/>
              </a:lnSpc>
            </a:pPr>
            <a:endParaRPr lang="fr-FR" b="1" baseline="30000" dirty="0"/>
          </a:p>
          <a:p>
            <a:pPr algn="just">
              <a:lnSpc>
                <a:spcPct val="150000"/>
              </a:lnSpc>
            </a:pPr>
            <a:r>
              <a:rPr lang="fr-FR" b="1" dirty="0" smtClean="0">
                <a:solidFill>
                  <a:srgbClr val="FF0000"/>
                </a:solidFill>
              </a:rPr>
              <a:t>La lame d’eau écoulée est calculée en mm pour pouvoir la comparer avec la lame d’eau précipitée (calcul du bilan hydrologique par exemple), on l’utilise aussi dans les modèles hydrologiques) </a:t>
            </a:r>
            <a:endParaRPr lang="fr-FR" b="1" baseline="30000" dirty="0">
              <a:solidFill>
                <a:srgbClr val="FF0000"/>
              </a:solidFill>
            </a:endParaRPr>
          </a:p>
        </p:txBody>
      </p:sp>
    </p:spTree>
    <p:extLst>
      <p:ext uri="{BB962C8B-B14F-4D97-AF65-F5344CB8AC3E}">
        <p14:creationId xmlns:p14="http://schemas.microsoft.com/office/powerpoint/2010/main" val="30284452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714356"/>
            <a:ext cx="8463884" cy="3276282"/>
          </a:xfrm>
          <a:prstGeom prst="rect">
            <a:avLst/>
          </a:prstGeom>
        </p:spPr>
        <p:txBody>
          <a:bodyPr wrap="square">
            <a:spAutoFit/>
          </a:bodyPr>
          <a:lstStyle/>
          <a:p>
            <a:pPr algn="just">
              <a:lnSpc>
                <a:spcPct val="150000"/>
              </a:lnSpc>
            </a:pPr>
            <a:r>
              <a:rPr lang="fr-FR" sz="2000" b="1" dirty="0" smtClean="0"/>
              <a:t>1- Acquisition </a:t>
            </a:r>
            <a:r>
              <a:rPr lang="fr-FR" sz="2000" b="1" dirty="0"/>
              <a:t>des </a:t>
            </a:r>
            <a:r>
              <a:rPr lang="fr-FR" sz="2000" b="1" dirty="0" smtClean="0"/>
              <a:t>données</a:t>
            </a:r>
          </a:p>
          <a:p>
            <a:pPr algn="just">
              <a:lnSpc>
                <a:spcPct val="150000"/>
              </a:lnSpc>
            </a:pPr>
            <a:endParaRPr lang="fr-FR" sz="2000" b="1" dirty="0"/>
          </a:p>
          <a:p>
            <a:pPr algn="just">
              <a:lnSpc>
                <a:spcPct val="150000"/>
              </a:lnSpc>
            </a:pPr>
            <a:r>
              <a:rPr lang="fr-FR" sz="2000" dirty="0"/>
              <a:t>L'acquisition de données consiste à procéder, par le biais d'un instrument de mesure, à acquérir de l'information (par exemple : hauteur d'eau d'une station </a:t>
            </a:r>
            <a:r>
              <a:rPr lang="fr-FR" sz="2000" dirty="0" err="1"/>
              <a:t>limnimétrique</a:t>
            </a:r>
            <a:r>
              <a:rPr lang="fr-FR" sz="2000" dirty="0"/>
              <a:t>, comptage des basculements d'un pluviographe à augets, vitesse du vent </a:t>
            </a:r>
            <a:r>
              <a:rPr lang="fr-FR" sz="2000" dirty="0" err="1"/>
              <a:t>etc</a:t>
            </a:r>
            <a:r>
              <a:rPr lang="fr-FR" sz="2000" dirty="0" smtClean="0"/>
              <a:t>…).. </a:t>
            </a:r>
            <a:r>
              <a:rPr lang="fr-FR" sz="2000" dirty="0"/>
              <a:t>Le procédé peut être automatisé ou non. Ceci aura une influence sur le type d'erreurs que l'on peut commettre.</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23528" y="404664"/>
            <a:ext cx="8568952" cy="5632311"/>
          </a:xfrm>
          <a:prstGeom prst="rect">
            <a:avLst/>
          </a:prstGeom>
          <a:noFill/>
        </p:spPr>
        <p:txBody>
          <a:bodyPr wrap="square" rtlCol="0">
            <a:spAutoFit/>
          </a:bodyPr>
          <a:lstStyle/>
          <a:p>
            <a:pPr algn="just"/>
            <a:r>
              <a:rPr lang="fr-FR" b="1" dirty="0" smtClean="0">
                <a:solidFill>
                  <a:srgbClr val="FF0000"/>
                </a:solidFill>
              </a:rPr>
              <a:t>Courbes intéressantes à tracer</a:t>
            </a:r>
          </a:p>
          <a:p>
            <a:pPr algn="just"/>
            <a:endParaRPr lang="fr-FR" dirty="0"/>
          </a:p>
          <a:p>
            <a:pPr algn="just"/>
            <a:endParaRPr lang="fr-FR" dirty="0" smtClean="0"/>
          </a:p>
          <a:p>
            <a:pPr marL="285750" indent="-285750" algn="just">
              <a:buFont typeface="Wingdings" panose="05000000000000000000" pitchFamily="2" charset="2"/>
              <a:buChar char="Ø"/>
            </a:pPr>
            <a:r>
              <a:rPr lang="fr-FR" dirty="0" smtClean="0"/>
              <a:t> Courbes de variation temporelle des pluies ou des débits : courbes qui représentent l’évolution des précipitations ou des débits en fonction du temps. Ces courbes peuvent être tracées pour tous les pas de temps (journalier, mensuel, saisonnier et annuel), pour chaque année  ou pour une période donnée). Ces courbes </a:t>
            </a:r>
            <a:r>
              <a:rPr lang="fr-FR" dirty="0" smtClean="0"/>
              <a:t>peuvent faire </a:t>
            </a:r>
            <a:r>
              <a:rPr lang="fr-FR" dirty="0" smtClean="0"/>
              <a:t>l’objet d’une analyse descriptive quantitative qui permet à prime à bord d’avoir une idée assez claire sur l’évolution du paramètre étudié et le régime hydrologique du cours d’eau en question. Elles permettent par exemple de déceler les mois, les saisons, les années et les périodes sèches et humides, de voir aussi leurs importance leurs fréquences sur une année ou une série d’années.</a:t>
            </a:r>
          </a:p>
          <a:p>
            <a:pPr algn="just"/>
            <a:endParaRPr lang="fr-FR" dirty="0" smtClean="0"/>
          </a:p>
          <a:p>
            <a:pPr marL="285750" indent="-285750" algn="just">
              <a:buFont typeface="Wingdings" panose="05000000000000000000" pitchFamily="2" charset="2"/>
              <a:buChar char="Ø"/>
            </a:pPr>
            <a:r>
              <a:rPr lang="fr-FR" dirty="0"/>
              <a:t> </a:t>
            </a:r>
            <a:r>
              <a:rPr lang="fr-FR" dirty="0" smtClean="0"/>
              <a:t>Courbe des débits classées : cette courbe est tracée à partir des débits moyens journaliers interannuels relatifs à une série de plusieurs années de mesures. Cette courbe permet de déterminer les débits caractéristiques de la série qui sont:</a:t>
            </a:r>
          </a:p>
          <a:p>
            <a:pPr algn="just"/>
            <a:r>
              <a:rPr lang="fr-FR" dirty="0"/>
              <a:t>	</a:t>
            </a:r>
            <a:endParaRPr lang="fr-FR" dirty="0" smtClean="0"/>
          </a:p>
          <a:p>
            <a:pPr algn="just"/>
            <a:r>
              <a:rPr lang="fr-FR" dirty="0"/>
              <a:t>	</a:t>
            </a:r>
          </a:p>
          <a:p>
            <a:pPr algn="just"/>
            <a:endParaRPr lang="fr-FR" dirty="0" smtClean="0"/>
          </a:p>
          <a:p>
            <a:pPr algn="just"/>
            <a:endParaRPr lang="fr-FR" dirty="0"/>
          </a:p>
        </p:txBody>
      </p:sp>
    </p:spTree>
    <p:extLst>
      <p:ext uri="{BB962C8B-B14F-4D97-AF65-F5344CB8AC3E}">
        <p14:creationId xmlns:p14="http://schemas.microsoft.com/office/powerpoint/2010/main" val="6276695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260648"/>
            <a:ext cx="8496944" cy="3416320"/>
          </a:xfrm>
          <a:prstGeom prst="rect">
            <a:avLst/>
          </a:prstGeom>
        </p:spPr>
        <p:txBody>
          <a:bodyPr wrap="square">
            <a:spAutoFit/>
          </a:bodyPr>
          <a:lstStyle/>
          <a:p>
            <a:pPr marL="285750" indent="-285750" algn="just">
              <a:lnSpc>
                <a:spcPct val="150000"/>
              </a:lnSpc>
              <a:buFont typeface="Arial" panose="020B0604020202020204" pitchFamily="34" charset="0"/>
              <a:buChar char="•"/>
            </a:pPr>
            <a:r>
              <a:rPr lang="fr-FR" dirty="0"/>
              <a:t>a- Débit caractéristique maximum (DCM) ou Débit caractéristique de </a:t>
            </a:r>
            <a:r>
              <a:rPr lang="fr-FR" dirty="0" smtClean="0"/>
              <a:t>crue </a:t>
            </a:r>
            <a:r>
              <a:rPr lang="fr-FR" dirty="0"/>
              <a:t>(DCC10) : Représente le débit maximum (pointe) de l’année (débit atteint ou </a:t>
            </a:r>
            <a:r>
              <a:rPr lang="fr-FR" dirty="0" smtClean="0"/>
              <a:t>dépassé </a:t>
            </a:r>
            <a:r>
              <a:rPr lang="fr-FR" dirty="0"/>
              <a:t>10 jours par an</a:t>
            </a:r>
            <a:r>
              <a:rPr lang="fr-FR" dirty="0" smtClean="0"/>
              <a:t>).</a:t>
            </a:r>
          </a:p>
          <a:p>
            <a:pPr marL="285750" indent="-285750" algn="just">
              <a:lnSpc>
                <a:spcPct val="150000"/>
              </a:lnSpc>
              <a:buFont typeface="Arial" panose="020B0604020202020204" pitchFamily="34" charset="0"/>
              <a:buChar char="•"/>
            </a:pPr>
            <a:r>
              <a:rPr lang="fr-FR" dirty="0" smtClean="0"/>
              <a:t>b- </a:t>
            </a:r>
            <a:r>
              <a:rPr lang="fr-FR" dirty="0"/>
              <a:t>Débit caractéristique de 6 mois (DC6) : Représente le débit de fréquence </a:t>
            </a:r>
            <a:r>
              <a:rPr lang="fr-FR" dirty="0" smtClean="0"/>
              <a:t>½ </a:t>
            </a:r>
            <a:r>
              <a:rPr lang="fr-FR" dirty="0"/>
              <a:t>ou débit dépassé 6 mois par an</a:t>
            </a:r>
            <a:r>
              <a:rPr lang="fr-FR" dirty="0" smtClean="0"/>
              <a:t>.</a:t>
            </a:r>
          </a:p>
          <a:p>
            <a:pPr marL="285750" indent="-285750" algn="just">
              <a:lnSpc>
                <a:spcPct val="150000"/>
              </a:lnSpc>
              <a:buFont typeface="Arial" panose="020B0604020202020204" pitchFamily="34" charset="0"/>
              <a:buChar char="•"/>
            </a:pPr>
            <a:r>
              <a:rPr lang="fr-FR" dirty="0" smtClean="0"/>
              <a:t>c- </a:t>
            </a:r>
            <a:r>
              <a:rPr lang="fr-FR" dirty="0"/>
              <a:t>Débit caractéristique d’un an, trois ou neufs mois (DC1, DC3 et </a:t>
            </a:r>
            <a:r>
              <a:rPr lang="fr-FR" dirty="0" smtClean="0"/>
              <a:t>DC9</a:t>
            </a:r>
            <a:r>
              <a:rPr lang="fr-FR" dirty="0"/>
              <a:t>) : Représente les débits dépassés respectivement 1,3 ou 9 mois par an</a:t>
            </a:r>
            <a:r>
              <a:rPr lang="fr-FR" dirty="0" smtClean="0"/>
              <a:t>.</a:t>
            </a:r>
          </a:p>
          <a:p>
            <a:pPr marL="285750" indent="-285750" algn="just">
              <a:lnSpc>
                <a:spcPct val="150000"/>
              </a:lnSpc>
              <a:buFont typeface="Arial" panose="020B0604020202020204" pitchFamily="34" charset="0"/>
              <a:buChar char="•"/>
            </a:pPr>
            <a:r>
              <a:rPr lang="fr-FR" dirty="0" smtClean="0"/>
              <a:t>d- </a:t>
            </a:r>
            <a:r>
              <a:rPr lang="fr-FR" dirty="0"/>
              <a:t>Débit spécifique d’étiage (DCE): Représente le débit dépassé 355 jours par</a:t>
            </a:r>
          </a:p>
        </p:txBody>
      </p:sp>
      <p:pic>
        <p:nvPicPr>
          <p:cNvPr id="3" name="Image 2"/>
          <p:cNvPicPr>
            <a:picLocks noChangeAspect="1"/>
          </p:cNvPicPr>
          <p:nvPr/>
        </p:nvPicPr>
        <p:blipFill>
          <a:blip r:embed="rId2"/>
          <a:stretch>
            <a:fillRect/>
          </a:stretch>
        </p:blipFill>
        <p:spPr>
          <a:xfrm>
            <a:off x="1929155" y="3790303"/>
            <a:ext cx="5285690" cy="2591025"/>
          </a:xfrm>
          <a:prstGeom prst="rect">
            <a:avLst/>
          </a:prstGeom>
        </p:spPr>
      </p:pic>
    </p:spTree>
    <p:extLst>
      <p:ext uri="{BB962C8B-B14F-4D97-AF65-F5344CB8AC3E}">
        <p14:creationId xmlns:p14="http://schemas.microsoft.com/office/powerpoint/2010/main" val="30844789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857232"/>
            <a:ext cx="8822182" cy="4247317"/>
          </a:xfrm>
          <a:prstGeom prst="rect">
            <a:avLst/>
          </a:prstGeom>
        </p:spPr>
        <p:txBody>
          <a:bodyPr wrap="square">
            <a:spAutoFit/>
          </a:bodyPr>
          <a:lstStyle/>
          <a:p>
            <a:pPr algn="just">
              <a:lnSpc>
                <a:spcPct val="150000"/>
              </a:lnSpc>
            </a:pPr>
            <a:r>
              <a:rPr lang="fr-FR" sz="2000" b="1" dirty="0" smtClean="0"/>
              <a:t>2- Traitement </a:t>
            </a:r>
            <a:r>
              <a:rPr lang="fr-FR" sz="2000" b="1" dirty="0"/>
              <a:t>primaire des </a:t>
            </a:r>
            <a:r>
              <a:rPr lang="fr-FR" sz="2000" b="1" dirty="0" smtClean="0"/>
              <a:t>données</a:t>
            </a:r>
          </a:p>
          <a:p>
            <a:pPr algn="just">
              <a:lnSpc>
                <a:spcPct val="150000"/>
              </a:lnSpc>
            </a:pPr>
            <a:endParaRPr lang="fr-FR" sz="2000" b="1" dirty="0"/>
          </a:p>
          <a:p>
            <a:pPr algn="just">
              <a:lnSpc>
                <a:spcPct val="150000"/>
              </a:lnSpc>
            </a:pPr>
            <a:r>
              <a:rPr lang="fr-FR" sz="2000" dirty="0"/>
              <a:t>La donnée acquise précédemment nécessite souvent un traitement préalable - ou </a:t>
            </a:r>
            <a:r>
              <a:rPr lang="fr-FR" sz="2000" i="1" dirty="0"/>
              <a:t>traitement primaire</a:t>
            </a:r>
            <a:r>
              <a:rPr lang="fr-FR" sz="2000" dirty="0"/>
              <a:t> - afin de la rendre pertinente et exploitable. Il s'agit pour l'essentiel de la conversion de la mesure effectuée en une grandeur qui soit hydrologiquement significative (par exemple : transformation d'impulsions électriques en intensités de précipitations, de hauteurs d'eau en débits, génération de données à pas de temps constant à partir de mesures effectuées à pas de temps variables etc</a:t>
            </a:r>
            <a:r>
              <a:rPr lang="fr-FR" sz="2000" dirty="0" smtClean="0"/>
              <a:t>.</a:t>
            </a:r>
            <a:endParaRPr lang="fr-FR" sz="2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20" y="1071546"/>
            <a:ext cx="8572560" cy="4199611"/>
          </a:xfrm>
          <a:prstGeom prst="rect">
            <a:avLst/>
          </a:prstGeom>
        </p:spPr>
        <p:txBody>
          <a:bodyPr wrap="square">
            <a:spAutoFit/>
          </a:bodyPr>
          <a:lstStyle/>
          <a:p>
            <a:pPr algn="just">
              <a:lnSpc>
                <a:spcPct val="150000"/>
              </a:lnSpc>
            </a:pPr>
            <a:r>
              <a:rPr lang="fr-FR" sz="2000" dirty="0" smtClean="0"/>
              <a:t>Le traitement des données inclut aussi le </a:t>
            </a:r>
            <a:r>
              <a:rPr lang="fr-FR" sz="2000" i="1" dirty="0" smtClean="0"/>
              <a:t>contrôle primaire</a:t>
            </a:r>
            <a:r>
              <a:rPr lang="fr-FR" sz="2000" dirty="0" smtClean="0"/>
              <a:t> des données qui comprend les contrôles de cohérence à l'exclusion de tous traitements statistiques. Il s'agit par exemple, dans le cas d'une acquisition manuelle des données, de les convertir en fichiers informatiques. Dans ce cas, on procède généralement à une double saisie des données puis les fichiers sont comparés afin de déceler d'éventuelles erreurs de saisie. Dans la situation où l'on procède à l'acquisition de données de précipitations et de débits, on vérifie encore la cohérence temporelles des données acquises, à savoir par exemple qu'une crue est bien la conséquence d'un épisode pluvieux.</a:t>
            </a:r>
            <a:endParaRPr lang="fr-FR"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4282" y="928670"/>
            <a:ext cx="8715404" cy="5078313"/>
          </a:xfrm>
          <a:prstGeom prst="rect">
            <a:avLst/>
          </a:prstGeom>
        </p:spPr>
        <p:txBody>
          <a:bodyPr wrap="square">
            <a:spAutoFit/>
          </a:bodyPr>
          <a:lstStyle/>
          <a:p>
            <a:pPr algn="just">
              <a:lnSpc>
                <a:spcPct val="150000"/>
              </a:lnSpc>
            </a:pPr>
            <a:r>
              <a:rPr lang="fr-FR" sz="2400" b="1" dirty="0" smtClean="0"/>
              <a:t>3- Contrôle </a:t>
            </a:r>
            <a:r>
              <a:rPr lang="fr-FR" sz="2400" b="1" dirty="0"/>
              <a:t>des </a:t>
            </a:r>
            <a:r>
              <a:rPr lang="fr-FR" sz="2400" b="1" dirty="0" smtClean="0"/>
              <a:t>données</a:t>
            </a:r>
          </a:p>
          <a:p>
            <a:pPr algn="just">
              <a:lnSpc>
                <a:spcPct val="150000"/>
              </a:lnSpc>
            </a:pPr>
            <a:endParaRPr lang="fr-FR" sz="2400" b="1" dirty="0"/>
          </a:p>
          <a:p>
            <a:pPr algn="just">
              <a:lnSpc>
                <a:spcPct val="150000"/>
              </a:lnSpc>
            </a:pPr>
            <a:r>
              <a:rPr lang="fr-FR" sz="2400" dirty="0"/>
              <a:t>Avant de pouvoir exploiter les données et bien qu'elles soient dans un format adéquat, il importe de contrôler la fiabilité et la précision de ces dernières. Le contrôle permet de valider les données avant leur organisation au sein d'une banque de données pour leur mise à disposition à des fins opérationnelles. Lors de cette opération, on introduit des indices de qualité de la donnée ainsi que des indices indiquant que celle-ci est reconstituée, calculée voire manquante.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1188"/>
            <a:ext cx="9144000" cy="7017306"/>
          </a:xfrm>
          <a:prstGeom prst="rect">
            <a:avLst/>
          </a:prstGeom>
        </p:spPr>
        <p:txBody>
          <a:bodyPr wrap="square">
            <a:spAutoFit/>
          </a:bodyPr>
          <a:lstStyle/>
          <a:p>
            <a:pPr algn="just">
              <a:lnSpc>
                <a:spcPct val="150000"/>
              </a:lnSpc>
            </a:pPr>
            <a:r>
              <a:rPr lang="fr-FR" sz="2000" b="1" dirty="0" smtClean="0"/>
              <a:t>4- Organisation </a:t>
            </a:r>
            <a:r>
              <a:rPr lang="fr-FR" sz="2000" b="1" dirty="0"/>
              <a:t>des données</a:t>
            </a:r>
          </a:p>
          <a:p>
            <a:pPr algn="just">
              <a:lnSpc>
                <a:spcPct val="150000"/>
              </a:lnSpc>
            </a:pPr>
            <a:r>
              <a:rPr lang="fr-FR" sz="2000" dirty="0"/>
              <a:t>Au vu de l'importance quantitative et qualitative des données, il importe de les organiser avec soin. Ceci se fait à partir d'un corpus de documents originels (formulaires de terrain, diagrammes, unité de stockage électronique) constituant les </a:t>
            </a:r>
            <a:r>
              <a:rPr lang="fr-FR" sz="2000" i="1" dirty="0">
                <a:solidFill>
                  <a:srgbClr val="FF0000"/>
                </a:solidFill>
              </a:rPr>
              <a:t>archives</a:t>
            </a:r>
            <a:r>
              <a:rPr lang="fr-FR" sz="2000" dirty="0"/>
              <a:t> qui sont en règle générale accessibles uniquement à un personnel spécifique (responsable du centre de collecte, archiviste…). </a:t>
            </a:r>
            <a:endParaRPr lang="fr-FR" sz="2000" dirty="0" smtClean="0"/>
          </a:p>
          <a:p>
            <a:pPr algn="just">
              <a:lnSpc>
                <a:spcPct val="150000"/>
              </a:lnSpc>
            </a:pPr>
            <a:r>
              <a:rPr lang="fr-FR" sz="2000" dirty="0" smtClean="0"/>
              <a:t>La </a:t>
            </a:r>
            <a:r>
              <a:rPr lang="fr-FR" sz="2000" dirty="0"/>
              <a:t>traduction des archives sous la forme de fichiers de base génère les "</a:t>
            </a:r>
            <a:r>
              <a:rPr lang="fr-FR" sz="2000" i="1" dirty="0">
                <a:solidFill>
                  <a:srgbClr val="FF0000"/>
                </a:solidFill>
              </a:rPr>
              <a:t>fichiers en l'état</a:t>
            </a:r>
            <a:r>
              <a:rPr lang="fr-FR" sz="2000" dirty="0"/>
              <a:t>" et fournit une indication sur la provenance de la donnée (mesure, calcul, copie etc.) ainsi que sur sa qualité (fiable, complète ou non) et sa précision. </a:t>
            </a:r>
            <a:endParaRPr lang="fr-FR" sz="2000" dirty="0" smtClean="0"/>
          </a:p>
          <a:p>
            <a:pPr algn="just">
              <a:lnSpc>
                <a:spcPct val="150000"/>
              </a:lnSpc>
            </a:pPr>
            <a:r>
              <a:rPr lang="fr-FR" sz="2000" dirty="0" smtClean="0"/>
              <a:t>Enfin</a:t>
            </a:r>
            <a:r>
              <a:rPr lang="fr-FR" sz="2000" dirty="0"/>
              <a:t>, on constitue </a:t>
            </a:r>
            <a:r>
              <a:rPr lang="fr-FR" sz="2000" dirty="0">
                <a:solidFill>
                  <a:srgbClr val="FF0000"/>
                </a:solidFill>
              </a:rPr>
              <a:t>un </a:t>
            </a:r>
            <a:r>
              <a:rPr lang="fr-FR" sz="2000" i="1" dirty="0">
                <a:solidFill>
                  <a:srgbClr val="FF0000"/>
                </a:solidFill>
              </a:rPr>
              <a:t>fichier de travail</a:t>
            </a:r>
            <a:r>
              <a:rPr lang="fr-FR" sz="2000" dirty="0"/>
              <a:t> provisoire permettant une visualisation des données et permettant de procéder aux différents tests de qualité et de précision des données qui seront développés tout au long de ce chapitre. </a:t>
            </a:r>
            <a:endParaRPr lang="fr-FR" sz="2000" dirty="0" smtClean="0"/>
          </a:p>
          <a:p>
            <a:pPr algn="just">
              <a:lnSpc>
                <a:spcPct val="150000"/>
              </a:lnSpc>
            </a:pPr>
            <a:r>
              <a:rPr lang="fr-FR" sz="2000" dirty="0" smtClean="0"/>
              <a:t>L'élément </a:t>
            </a:r>
            <a:r>
              <a:rPr lang="fr-FR" sz="2000" dirty="0"/>
              <a:t>ultime de cette chaîne opératoire est la constitution des </a:t>
            </a:r>
            <a:r>
              <a:rPr lang="fr-FR" sz="2000" i="1" dirty="0">
                <a:solidFill>
                  <a:srgbClr val="FF0000"/>
                </a:solidFill>
              </a:rPr>
              <a:t>fichiers opérationnels</a:t>
            </a:r>
            <a:r>
              <a:rPr lang="fr-FR" sz="2000" dirty="0"/>
              <a:t> avec indices de qualité pouvant être publiés et distribués auprès des utilisateurs.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857232"/>
            <a:ext cx="8640960" cy="4661276"/>
          </a:xfrm>
          <a:prstGeom prst="rect">
            <a:avLst/>
          </a:prstGeom>
        </p:spPr>
        <p:txBody>
          <a:bodyPr wrap="square">
            <a:spAutoFit/>
          </a:bodyPr>
          <a:lstStyle/>
          <a:p>
            <a:pPr algn="just">
              <a:lnSpc>
                <a:spcPct val="150000"/>
              </a:lnSpc>
            </a:pPr>
            <a:r>
              <a:rPr lang="fr-FR" sz="2000" b="1" dirty="0" smtClean="0"/>
              <a:t>5- Diffusion </a:t>
            </a:r>
            <a:r>
              <a:rPr lang="fr-FR" sz="2000" b="1" dirty="0"/>
              <a:t>et publication</a:t>
            </a:r>
          </a:p>
          <a:p>
            <a:pPr algn="just">
              <a:lnSpc>
                <a:spcPct val="150000"/>
              </a:lnSpc>
            </a:pPr>
            <a:r>
              <a:rPr lang="fr-FR" sz="2000" dirty="0"/>
              <a:t>La diffusion des données en vue de leur utilisation opérationnelle peut-être faite selon deux modes :</a:t>
            </a:r>
          </a:p>
          <a:p>
            <a:pPr algn="just">
              <a:lnSpc>
                <a:spcPct val="150000"/>
              </a:lnSpc>
            </a:pPr>
            <a:r>
              <a:rPr lang="fr-FR" sz="2000" b="1" dirty="0"/>
              <a:t>Publication papier</a:t>
            </a:r>
            <a:r>
              <a:rPr lang="fr-FR" sz="2000" dirty="0"/>
              <a:t> : Il s'agit par exemple de la publication d'annuaires comme l'annuaire hydrologique de </a:t>
            </a:r>
            <a:r>
              <a:rPr lang="fr-FR" sz="2000" dirty="0" smtClean="0"/>
              <a:t>l’Algérie ou </a:t>
            </a:r>
            <a:r>
              <a:rPr lang="fr-FR" sz="2000" dirty="0"/>
              <a:t>de bulletins journaliers tels ceux émis par </a:t>
            </a:r>
            <a:r>
              <a:rPr lang="fr-FR" sz="2000" dirty="0" smtClean="0"/>
              <a:t>Météo-Algérie </a:t>
            </a:r>
            <a:r>
              <a:rPr lang="fr-FR" sz="2000" dirty="0"/>
              <a:t>accessible par une ligne téléphonique (fax).</a:t>
            </a:r>
          </a:p>
          <a:p>
            <a:pPr algn="just">
              <a:lnSpc>
                <a:spcPct val="150000"/>
              </a:lnSpc>
            </a:pPr>
            <a:r>
              <a:rPr lang="fr-FR" sz="2000" b="1" dirty="0"/>
              <a:t>Diffusion informatique</a:t>
            </a:r>
            <a:r>
              <a:rPr lang="fr-FR" sz="2000" dirty="0"/>
              <a:t> : Actuellement et grâce aux développements des interfaces liées au réseau Internet, les données sont de plus en plus accessibles de manière conviviale et en tout temps. Le site de </a:t>
            </a:r>
            <a:r>
              <a:rPr lang="fr-FR" sz="2000" dirty="0" smtClean="0"/>
              <a:t>Météo-Algérie présente </a:t>
            </a:r>
            <a:r>
              <a:rPr lang="fr-FR" sz="2000" dirty="0"/>
              <a:t>notamment des cartes de situation météorologique.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85720" y="7529"/>
            <a:ext cx="8658743" cy="6878806"/>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fr-FR" sz="2400" b="1" i="0" u="none" strike="noStrike" cap="none" normalizeH="0" baseline="0" dirty="0" smtClean="0">
                <a:ln>
                  <a:noFill/>
                </a:ln>
                <a:solidFill>
                  <a:srgbClr val="999999"/>
                </a:solidFill>
                <a:effectLst/>
                <a:latin typeface="Arial" pitchFamily="34" charset="0"/>
                <a:cs typeface="Arial" pitchFamily="34" charset="0"/>
              </a:rPr>
              <a:t>L</a:t>
            </a:r>
            <a:r>
              <a:rPr kumimoji="0" lang="fr-FR" sz="2400" b="1" i="0" u="none" strike="noStrike" cap="none" normalizeH="0" baseline="0" dirty="0" smtClean="0" bmk="">
                <a:ln>
                  <a:noFill/>
                </a:ln>
                <a:solidFill>
                  <a:srgbClr val="999999"/>
                </a:solidFill>
                <a:effectLst/>
                <a:latin typeface="Arial" pitchFamily="34" charset="0"/>
                <a:cs typeface="Arial" pitchFamily="34" charset="0"/>
              </a:rPr>
              <a:t>e contrôle des données</a:t>
            </a:r>
          </a:p>
          <a:p>
            <a:pPr marL="0" marR="0" lvl="0" indent="0" algn="just" defTabSz="914400" rtl="0" eaLnBrk="1" fontAlgn="base" latinLnBrk="0" hangingPunct="1">
              <a:lnSpc>
                <a:spcPct val="150000"/>
              </a:lnSpc>
              <a:spcBef>
                <a:spcPct val="0"/>
              </a:spcBef>
              <a:spcAft>
                <a:spcPct val="0"/>
              </a:spcAft>
              <a:buClrTx/>
              <a:buSzTx/>
              <a:buFontTx/>
              <a:buNone/>
              <a:tabLst/>
            </a:pPr>
            <a:endParaRPr kumimoji="0" lang="fr-FR" b="1" i="0" u="none" strike="noStrike" cap="none" normalizeH="0" baseline="0" dirty="0" smtClean="0">
              <a:ln>
                <a:noFill/>
              </a:ln>
              <a:solidFill>
                <a:srgbClr val="999999"/>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b="0" i="0" u="none" strike="noStrike" cap="none" normalizeH="0" baseline="0" dirty="0" smtClean="0">
                <a:ln>
                  <a:noFill/>
                </a:ln>
                <a:solidFill>
                  <a:srgbClr val="000000"/>
                </a:solidFill>
                <a:effectLst/>
                <a:latin typeface="Arial" pitchFamily="34" charset="0"/>
                <a:cs typeface="Arial" pitchFamily="34" charset="0"/>
              </a:rPr>
              <a:t>La constitution d'une série de valeurs, constituant un échantillon au sens statistique du terme, est un processus long, parsemé d'embûches, et au cours duquel de nombreuses   </a:t>
            </a:r>
            <a:r>
              <a:rPr kumimoji="0" lang="fr-FR" b="0" i="0" u="none" strike="noStrike" cap="none" normalizeH="0" baseline="0" dirty="0" smtClean="0">
                <a:ln>
                  <a:noFill/>
                </a:ln>
                <a:solidFill>
                  <a:srgbClr val="000000"/>
                </a:solidFill>
                <a:effectLst/>
                <a:latin typeface="Arial" pitchFamily="34" charset="0"/>
                <a:cs typeface="Arial" pitchFamily="34" charset="0"/>
                <a:hlinkClick r:id="rId2"/>
                <a:hlinkMouseOver r:id="rId3"/>
              </a:rPr>
              <a:t>erreurs</a:t>
            </a:r>
            <a:r>
              <a:rPr kumimoji="0" lang="fr-FR" b="0" i="0" u="none" strike="noStrike" cap="none" normalizeH="0" baseline="0" dirty="0" smtClean="0">
                <a:ln>
                  <a:noFill/>
                </a:ln>
                <a:solidFill>
                  <a:srgbClr val="000000"/>
                </a:solidFill>
                <a:effectLst/>
                <a:latin typeface="Arial" pitchFamily="34" charset="0"/>
                <a:cs typeface="Arial" pitchFamily="34" charset="0"/>
              </a:rPr>
              <a:t>, de nature fort différentes, sont susceptibles d'être commises.</a:t>
            </a: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b="0" i="0" u="none" strike="noStrike" cap="none" normalizeH="0" baseline="0" dirty="0" smtClean="0">
                <a:ln>
                  <a:noFill/>
                </a:ln>
                <a:solidFill>
                  <a:srgbClr val="000000"/>
                </a:solidFill>
                <a:effectLst/>
                <a:latin typeface="Arial" pitchFamily="34" charset="0"/>
                <a:cs typeface="Arial" pitchFamily="34" charset="0"/>
              </a:rPr>
              <a:t>Des erreurs peuvent en effet être perpétrées lors de l'une ou de l'autre des quatre phases du déroulement classique des opérations, à savoir : la mesure ; la transmission de l'information ; le stockage de l'information ; le traitement de l'information (prétraitement et analyse). Il est donc indispensable, avant d'utiliser des séries de données, de se préoccuper de leur qualité et de leur représentativité en utilisant diverses techniques en général de type statistique ou graphiques.</a:t>
            </a: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b="0" i="0" u="none" strike="noStrike" cap="none" normalizeH="0" baseline="0" dirty="0" smtClean="0">
                <a:ln>
                  <a:noFill/>
                </a:ln>
                <a:solidFill>
                  <a:srgbClr val="000000"/>
                </a:solidFill>
                <a:effectLst/>
                <a:latin typeface="Arial" pitchFamily="34" charset="0"/>
                <a:cs typeface="Arial" pitchFamily="34" charset="0"/>
              </a:rPr>
              <a:t>Une erreur de mesure est définie comme étant la différence entre la vraie valeur (qui est l'idéal recherché, mais qui n'est en principe et malheureusement jamais connue) et la valeur mesurée. Il est commode, tant pour les présenter que pour différencier la façon de les aborder, de considérer deux types d'erreur : les </a:t>
            </a:r>
            <a:r>
              <a:rPr kumimoji="0" lang="fr-FR" b="1" i="0" u="none" strike="noStrike" cap="none" normalizeH="0" baseline="0" dirty="0" smtClean="0">
                <a:ln>
                  <a:noFill/>
                </a:ln>
                <a:solidFill>
                  <a:srgbClr val="000000"/>
                </a:solidFill>
                <a:effectLst/>
                <a:latin typeface="Arial" pitchFamily="34" charset="0"/>
                <a:cs typeface="Arial" pitchFamily="34" charset="0"/>
              </a:rPr>
              <a:t>erreurs aléatoires</a:t>
            </a:r>
            <a:r>
              <a:rPr kumimoji="0" lang="fr-FR" b="0" i="0" u="none" strike="noStrike" cap="none" normalizeH="0" baseline="0" dirty="0" smtClean="0">
                <a:ln>
                  <a:noFill/>
                </a:ln>
                <a:solidFill>
                  <a:srgbClr val="000000"/>
                </a:solidFill>
                <a:effectLst/>
                <a:latin typeface="Arial" pitchFamily="34" charset="0"/>
                <a:cs typeface="Arial" pitchFamily="34" charset="0"/>
              </a:rPr>
              <a:t> et les </a:t>
            </a:r>
            <a:r>
              <a:rPr kumimoji="0" lang="fr-FR" b="1" i="0" u="none" strike="noStrike" cap="none" normalizeH="0" baseline="0" dirty="0" smtClean="0">
                <a:ln>
                  <a:noFill/>
                </a:ln>
                <a:solidFill>
                  <a:srgbClr val="000000"/>
                </a:solidFill>
                <a:effectLst/>
                <a:latin typeface="Arial" pitchFamily="34" charset="0"/>
                <a:cs typeface="Arial" pitchFamily="34" charset="0"/>
              </a:rPr>
              <a:t>erreurs systématiques.</a:t>
            </a:r>
            <a:endParaRPr kumimoji="0" lang="fr-FR" b="0" i="0" u="none" strike="noStrike" cap="none" normalizeH="0" baseline="0" dirty="0" smtClean="0">
              <a:ln>
                <a:noFill/>
              </a:ln>
              <a:solidFill>
                <a:srgbClr val="000000"/>
              </a:solidFill>
              <a:effectLst/>
              <a:latin typeface="Arial" pitchFamily="34" charset="0"/>
              <a:cs typeface="Arial" pitchFamily="34" charset="0"/>
            </a:endParaRPr>
          </a:p>
        </p:txBody>
      </p:sp>
      <p:sp>
        <p:nvSpPr>
          <p:cNvPr id="1026" name="AutoShape 2" descr="C:\Users\ranitech\Desktop\COURS-PPT\Cours Hydrologie g%C3%A9n%C3%A9rale - prof_ Andr%C3%A9 Musy_fichiers\chapitre8_fichiers\minigoutte.jpg"/>
          <p:cNvSpPr>
            <a:spLocks noChangeAspect="1" noChangeArrowheads="1"/>
          </p:cNvSpPr>
          <p:nvPr/>
        </p:nvSpPr>
        <p:spPr bwMode="auto">
          <a:xfrm>
            <a:off x="9001125" y="-811213"/>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027" name="AutoShape 3" descr="C:\Users\ranitech\Desktop\COURS-PPT\Cours Hydrologie g%C3%A9n%C3%A9rale - prof_ Andr%C3%A9 Musy_fichiers\chapitre8_fichiers\minigoutte.jpg"/>
          <p:cNvSpPr>
            <a:spLocks noChangeAspect="1" noChangeArrowheads="1"/>
          </p:cNvSpPr>
          <p:nvPr/>
        </p:nvSpPr>
        <p:spPr bwMode="auto">
          <a:xfrm>
            <a:off x="300038" y="23813"/>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028" name="AutoShape 4" descr="C:\Users\ranitech\Desktop\COURS-PPT\Cours Hydrologie g%C3%A9n%C3%A9rale - prof_ Andr%C3%A9 Musy_fichiers\chapitre8_fichiers\minigoutte.jpg"/>
          <p:cNvSpPr>
            <a:spLocks noChangeAspect="1" noChangeArrowheads="1"/>
          </p:cNvSpPr>
          <p:nvPr/>
        </p:nvSpPr>
        <p:spPr bwMode="auto">
          <a:xfrm>
            <a:off x="261938" y="449263"/>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116632"/>
            <a:ext cx="9036496" cy="5909310"/>
          </a:xfrm>
          <a:prstGeom prst="rect">
            <a:avLst/>
          </a:prstGeom>
        </p:spPr>
        <p:txBody>
          <a:bodyPr wrap="square">
            <a:spAutoFit/>
          </a:bodyPr>
          <a:lstStyle/>
          <a:p>
            <a:pPr lvl="0" algn="just" eaLnBrk="0" fontAlgn="base" hangingPunct="0">
              <a:lnSpc>
                <a:spcPct val="150000"/>
              </a:lnSpc>
              <a:spcBef>
                <a:spcPct val="0"/>
              </a:spcBef>
              <a:spcAft>
                <a:spcPct val="0"/>
              </a:spcAft>
              <a:buFontTx/>
              <a:buChar char="•"/>
              <a:tabLst>
                <a:tab pos="2697163" algn="l"/>
              </a:tabLst>
            </a:pPr>
            <a:r>
              <a:rPr kumimoji="0" lang="fr-FR" b="1" i="0" u="none" strike="noStrike" cap="none" normalizeH="0" baseline="0" dirty="0" smtClean="0">
                <a:ln>
                  <a:noFill/>
                </a:ln>
                <a:solidFill>
                  <a:srgbClr val="000000"/>
                </a:solidFill>
                <a:effectLst/>
                <a:latin typeface="Arial" pitchFamily="34" charset="0"/>
                <a:cs typeface="Arial" pitchFamily="34" charset="0"/>
              </a:rPr>
              <a:t>Les   </a:t>
            </a:r>
            <a:r>
              <a:rPr kumimoji="0" lang="fr-FR" b="1" i="0" u="none" strike="noStrike" cap="none" normalizeH="0" baseline="0" dirty="0" smtClean="0">
                <a:ln>
                  <a:noFill/>
                </a:ln>
                <a:solidFill>
                  <a:srgbClr val="000000"/>
                </a:solidFill>
                <a:effectLst/>
                <a:latin typeface="Arial" pitchFamily="34" charset="0"/>
                <a:cs typeface="Arial" pitchFamily="34" charset="0"/>
                <a:hlinkClick r:id="rId2"/>
                <a:hlinkMouseOver r:id="rId3"/>
              </a:rPr>
              <a:t>erreurs aléatoires</a:t>
            </a:r>
            <a:r>
              <a:rPr kumimoji="0" lang="fr-FR" b="0" i="0" u="none" strike="noStrike" cap="none" normalizeH="0" baseline="0" dirty="0" smtClean="0">
                <a:ln>
                  <a:noFill/>
                </a:ln>
                <a:solidFill>
                  <a:srgbClr val="000000"/>
                </a:solidFill>
                <a:effectLst/>
                <a:latin typeface="Arial" pitchFamily="34" charset="0"/>
                <a:cs typeface="Arial" pitchFamily="34" charset="0"/>
              </a:rPr>
              <a:t> (ou accidentelles) - Elles affectent la précision des données et sont non corrélées. Ce type d'erreur est dû à des raisons nombreuses et variées, généralement inconnues, affectant différemment chaque mesure individuelle. Ces erreurs étant inévitables, il faut en estimer l'importance afin de pouvoir en tenir compte lors de l'évaluation de l'incertitude finale. Dans la mesure du possible, la technique de mesure induisant les erreurs aléatoires les plus faibles devrait être préférée.</a:t>
            </a:r>
          </a:p>
          <a:p>
            <a:pPr lvl="0" algn="just" eaLnBrk="0" fontAlgn="base" hangingPunct="0">
              <a:lnSpc>
                <a:spcPct val="150000"/>
              </a:lnSpc>
              <a:spcBef>
                <a:spcPct val="0"/>
              </a:spcBef>
              <a:spcAft>
                <a:spcPct val="0"/>
              </a:spcAft>
              <a:buFontTx/>
              <a:buChar char="•"/>
              <a:tabLst>
                <a:tab pos="2697163" algn="l"/>
              </a:tabLst>
            </a:pPr>
            <a:endParaRPr kumimoji="0" lang="fr-FR" b="0" i="0" u="none" strike="noStrike" cap="none" normalizeH="0" baseline="0" dirty="0" smtClean="0">
              <a:ln>
                <a:noFill/>
              </a:ln>
              <a:solidFill>
                <a:srgbClr val="000000"/>
              </a:solidFill>
              <a:effectLst/>
              <a:latin typeface="Arial" pitchFamily="34" charset="0"/>
              <a:cs typeface="Arial" pitchFamily="34" charset="0"/>
            </a:endParaRPr>
          </a:p>
          <a:p>
            <a:pPr lvl="0" algn="just" eaLnBrk="0" fontAlgn="base" hangingPunct="0">
              <a:lnSpc>
                <a:spcPct val="150000"/>
              </a:lnSpc>
              <a:spcBef>
                <a:spcPct val="0"/>
              </a:spcBef>
              <a:spcAft>
                <a:spcPct val="0"/>
              </a:spcAft>
              <a:buFontTx/>
              <a:buChar char="•"/>
            </a:pPr>
            <a:r>
              <a:rPr kumimoji="0" lang="fr-FR" b="1" i="0" u="none" strike="noStrike" cap="none" normalizeH="0" baseline="0" dirty="0" smtClean="0">
                <a:ln>
                  <a:noFill/>
                </a:ln>
                <a:solidFill>
                  <a:srgbClr val="000000"/>
                </a:solidFill>
                <a:effectLst/>
                <a:latin typeface="Arial" pitchFamily="34" charset="0"/>
                <a:cs typeface="Arial" pitchFamily="34" charset="0"/>
              </a:rPr>
              <a:t>les   </a:t>
            </a:r>
            <a:r>
              <a:rPr kumimoji="0" lang="fr-FR" b="1" i="0" u="none" strike="noStrike" cap="none" normalizeH="0" baseline="0" dirty="0" smtClean="0">
                <a:ln>
                  <a:noFill/>
                </a:ln>
                <a:solidFill>
                  <a:srgbClr val="000000"/>
                </a:solidFill>
                <a:effectLst/>
                <a:latin typeface="Arial" pitchFamily="34" charset="0"/>
                <a:cs typeface="Arial" pitchFamily="34" charset="0"/>
                <a:hlinkClick r:id="rId2"/>
                <a:hlinkMouseOver r:id="rId4"/>
              </a:rPr>
              <a:t>erreurs systématiques</a:t>
            </a:r>
            <a:r>
              <a:rPr kumimoji="0" lang="fr-FR" b="0" i="0" u="none" strike="noStrike" cap="none" normalizeH="0" baseline="0" dirty="0" smtClean="0">
                <a:ln>
                  <a:noFill/>
                </a:ln>
                <a:solidFill>
                  <a:srgbClr val="000000"/>
                </a:solidFill>
                <a:effectLst/>
                <a:latin typeface="Arial" pitchFamily="34" charset="0"/>
                <a:cs typeface="Arial" pitchFamily="34" charset="0"/>
              </a:rPr>
              <a:t> - Elles affectent la fiabilité des données et sont totalement corrélées. On parle aussi d'inconsistance. Supposons qu'aucune erreur aléatoire n'affecte les mesures. La différence entre la vraie valeur et la valeur mesurée, si elle existe, est alors due à une erreur systématique. L'origine des erreurs systématiques est le plus souvent liée à la calibration de l'appareil de mesure qui n'est pas parfaite ou à un phénomène extérieur qui perturbe la mesure (erreur d'appareillage, changement d'observateur…).</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2093</TotalTime>
  <Words>1029</Words>
  <Application>Microsoft Office PowerPoint</Application>
  <PresentationFormat>Affichage à l'écran (4:3)</PresentationFormat>
  <Paragraphs>103</Paragraphs>
  <Slides>21</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21</vt:i4>
      </vt:variant>
    </vt:vector>
  </HeadingPairs>
  <TitlesOfParts>
    <vt:vector size="26" baseType="lpstr">
      <vt:lpstr>Arial</vt:lpstr>
      <vt:lpstr>Calibri</vt:lpstr>
      <vt:lpstr>Cambria Math</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ranitech</dc:creator>
  <cp:lastModifiedBy>LENOVO</cp:lastModifiedBy>
  <cp:revision>43</cp:revision>
  <dcterms:created xsi:type="dcterms:W3CDTF">2011-10-31T12:07:31Z</dcterms:created>
  <dcterms:modified xsi:type="dcterms:W3CDTF">2021-11-09T08:21:01Z</dcterms:modified>
</cp:coreProperties>
</file>