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Dela Gothic One"/>
      <p:regular r:id="rId27"/>
    </p:embeddedFont>
    <p:embeddedFont>
      <p:font typeface="Dela Gothic One"/>
      <p:regular r:id="rId28"/>
    </p:embeddedFont>
    <p:embeddedFont>
      <p:font typeface="DM Sans"/>
      <p:regular r:id="rId29"/>
    </p:embeddedFont>
    <p:embeddedFont>
      <p:font typeface="DM Sans"/>
      <p:regular r:id="rId30"/>
    </p:embeddedFont>
    <p:embeddedFont>
      <p:font typeface="DM Sans"/>
      <p:regular r:id="rId31"/>
    </p:embeddedFont>
    <p:embeddedFont>
      <p:font typeface="DM Sans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slideLayout" Target="../slideLayouts/slideLayout17.xml"/><Relationship Id="rId10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20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756529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Crafting Effective Research Introductions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219575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well-crafted research introduction establishes context, identifies knowledge gaps, and justifies your study's importance.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309" y="5156716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guide explores how to structure compelling introductions that engage readers and position your work within the academic landscape.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58309" y="6110049"/>
            <a:ext cx="346591" cy="346591"/>
          </a:xfrm>
          <a:prstGeom prst="roundRect">
            <a:avLst>
              <a:gd name="adj" fmla="val 26380043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29" y="6117669"/>
            <a:ext cx="331351" cy="33135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13128" y="6093857"/>
            <a:ext cx="1884998" cy="379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100" b="1" dirty="0">
                <a:solidFill>
                  <a:srgbClr val="FFE5E5"/>
                </a:solidFill>
                <a:latin typeface="DM Sans Bold" pitchFamily="34" charset="0"/>
                <a:ea typeface="DM Sans Bold" pitchFamily="34" charset="-122"/>
                <a:cs typeface="DM Sans Bold" pitchFamily="34" charset="-120"/>
              </a:rPr>
              <a:t>by Djazia CHIB</a:t>
            </a:r>
            <a:endParaRPr lang="en-US"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216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041" y="3076932"/>
            <a:ext cx="9420820" cy="663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Articulating the Research Gap</a:t>
            </a:r>
            <a:endParaRPr lang="en-US" sz="41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41" y="4043005"/>
            <a:ext cx="1008578" cy="121038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17157" y="4244697"/>
            <a:ext cx="2962632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Unresolved Issues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2017157" y="4697373"/>
            <a:ext cx="11907203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Highlight persistent problems lacking adequate solutions. Use phrases like "remains unclear" or "has yet to be addressed".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41" y="5253395"/>
            <a:ext cx="1008578" cy="121038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17157" y="5455087"/>
            <a:ext cx="3144441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Conflicting Findings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2017157" y="5907762"/>
            <a:ext cx="11907203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Present contradictory results from previous studies. Emphasize the need for resolution or explanation.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41" y="6463784"/>
            <a:ext cx="1008578" cy="121038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17157" y="6665476"/>
            <a:ext cx="2654379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Gap Statements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2017157" y="7118152"/>
            <a:ext cx="11907203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Directly state what's missing using phrases like "no studies have" or "little is known about".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720810"/>
            <a:ext cx="131137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Examples of Effective Gap Identification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687723"/>
            <a:ext cx="327540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Strong Articulation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083231" y="4287679"/>
            <a:ext cx="5967651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While prior studies have examined X in context Y, they have overlooked the critical role of Z, particularly in developing economies.</a:t>
            </a:r>
            <a:endParaRPr lang="en-US" sz="1700" dirty="0"/>
          </a:p>
        </p:txBody>
      </p:sp>
      <p:sp>
        <p:nvSpPr>
          <p:cNvPr id="5" name="Shape 3"/>
          <p:cNvSpPr/>
          <p:nvPr/>
        </p:nvSpPr>
        <p:spPr>
          <a:xfrm>
            <a:off x="758309" y="4287679"/>
            <a:ext cx="30480" cy="1040130"/>
          </a:xfrm>
          <a:prstGeom prst="rect">
            <a:avLst/>
          </a:prstGeom>
          <a:solidFill>
            <a:srgbClr val="C91313"/>
          </a:solidFill>
          <a:ln/>
        </p:spPr>
      </p:sp>
      <p:sp>
        <p:nvSpPr>
          <p:cNvPr id="6" name="Text 4"/>
          <p:cNvSpPr/>
          <p:nvPr/>
        </p:nvSpPr>
        <p:spPr>
          <a:xfrm>
            <a:off x="1083231" y="5571530"/>
            <a:ext cx="596765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existing literature offers conflicting explanations for X, with Theory A suggesting Y but Theory B predicting Z.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58309" y="5571530"/>
            <a:ext cx="30480" cy="693420"/>
          </a:xfrm>
          <a:prstGeom prst="rect">
            <a:avLst/>
          </a:prstGeom>
          <a:solidFill>
            <a:srgbClr val="C91313"/>
          </a:solidFill>
          <a:ln/>
        </p:spPr>
      </p:sp>
      <p:sp>
        <p:nvSpPr>
          <p:cNvPr id="8" name="Text 6"/>
          <p:cNvSpPr/>
          <p:nvPr/>
        </p:nvSpPr>
        <p:spPr>
          <a:xfrm>
            <a:off x="7587139" y="3687723"/>
            <a:ext cx="302144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Weak Articulation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912060" y="4287679"/>
            <a:ext cx="596765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 one has studied X before.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587139" y="4287679"/>
            <a:ext cx="30480" cy="346710"/>
          </a:xfrm>
          <a:prstGeom prst="rect">
            <a:avLst/>
          </a:prstGeom>
          <a:solidFill>
            <a:srgbClr val="C91313"/>
          </a:solidFill>
          <a:ln/>
        </p:spPr>
      </p:sp>
      <p:sp>
        <p:nvSpPr>
          <p:cNvPr id="11" name="Text 9"/>
          <p:cNvSpPr/>
          <p:nvPr/>
        </p:nvSpPr>
        <p:spPr>
          <a:xfrm>
            <a:off x="7912060" y="4878110"/>
            <a:ext cx="596765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There isn't much research on X.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7587139" y="4878110"/>
            <a:ext cx="30480" cy="346710"/>
          </a:xfrm>
          <a:prstGeom prst="rect">
            <a:avLst/>
          </a:prstGeom>
          <a:solidFill>
            <a:srgbClr val="C91313"/>
          </a:solidFill>
          <a:ln/>
        </p:spPr>
      </p:sp>
      <p:sp>
        <p:nvSpPr>
          <p:cNvPr id="13" name="Text 11"/>
          <p:cNvSpPr/>
          <p:nvPr/>
        </p:nvSpPr>
        <p:spPr>
          <a:xfrm>
            <a:off x="7587139" y="5468541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These statements lack specificity and fail to explain why the gap matters.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279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806" y="3205996"/>
            <a:ext cx="9960293" cy="691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Presenting Study Significance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35806" y="4212788"/>
            <a:ext cx="13158788" cy="3439358"/>
          </a:xfrm>
          <a:prstGeom prst="roundRect">
            <a:avLst>
              <a:gd name="adj" fmla="val 2567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3426" y="4220408"/>
            <a:ext cx="13142119" cy="6037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55119" y="4354116"/>
            <a:ext cx="3956090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Impact Type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5339120" y="4354116"/>
            <a:ext cx="3952280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Examples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9719310" y="4354116"/>
            <a:ext cx="3956090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Presentation Tips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43426" y="4824174"/>
            <a:ext cx="13142119" cy="9401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55119" y="4957882"/>
            <a:ext cx="3956090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Academic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5339120" y="4957882"/>
            <a:ext cx="3952280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Theory development, methodological innovation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9719310" y="4957882"/>
            <a:ext cx="3956090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Link to existing frameworks, highlight novelty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3426" y="5764292"/>
            <a:ext cx="13142119" cy="9401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55119" y="5897999"/>
            <a:ext cx="3956090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Societal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5339120" y="5897999"/>
            <a:ext cx="3952280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Public health implications, policy relevance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9719310" y="5897999"/>
            <a:ext cx="3956090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Use authoritative statistics, cite policy documents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43426" y="6704409"/>
            <a:ext cx="13142119" cy="9401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55119" y="6838117"/>
            <a:ext cx="3956090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Industry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5339120" y="6838117"/>
            <a:ext cx="3952280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Practice optimization, cost reduction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9719310" y="6838117"/>
            <a:ext cx="3956090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Quantify potential benefits, cite industry reports</a:t>
            </a:r>
            <a:endParaRPr lang="en-US" sz="16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3986" y="540187"/>
            <a:ext cx="7768828" cy="1292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Demonstrating Importance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173986" y="2225397"/>
            <a:ext cx="3737015" cy="648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00"/>
              </a:lnSpc>
              <a:buNone/>
            </a:pPr>
            <a:r>
              <a:rPr lang="en-US" sz="5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32%</a:t>
            </a:r>
            <a:endParaRPr lang="en-US" sz="5100" dirty="0"/>
          </a:p>
        </p:txBody>
      </p:sp>
      <p:sp>
        <p:nvSpPr>
          <p:cNvPr id="5" name="Text 2"/>
          <p:cNvSpPr/>
          <p:nvPr/>
        </p:nvSpPr>
        <p:spPr>
          <a:xfrm>
            <a:off x="6749891" y="3119199"/>
            <a:ext cx="258508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Problem Scale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173986" y="3560088"/>
            <a:ext cx="373701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Quantify issue prevalence with current statistics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0205680" y="2225397"/>
            <a:ext cx="3737134" cy="648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00"/>
              </a:lnSpc>
              <a:buNone/>
            </a:pPr>
            <a:r>
              <a:rPr lang="en-US" sz="5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£3.2B</a:t>
            </a:r>
            <a:endParaRPr lang="en-US" sz="5100" dirty="0"/>
          </a:p>
        </p:txBody>
      </p:sp>
      <p:sp>
        <p:nvSpPr>
          <p:cNvPr id="8" name="Text 5"/>
          <p:cNvSpPr/>
          <p:nvPr/>
        </p:nvSpPr>
        <p:spPr>
          <a:xfrm>
            <a:off x="10711577" y="3119199"/>
            <a:ext cx="2725341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Economic Impact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205680" y="3560088"/>
            <a:ext cx="3737134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Monetary value of addressing the research problem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8189833" y="4876324"/>
            <a:ext cx="3737015" cy="648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00"/>
              </a:lnSpc>
              <a:buNone/>
            </a:pPr>
            <a:r>
              <a:rPr lang="en-US" sz="51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98</a:t>
            </a:r>
            <a:endParaRPr lang="en-US" sz="5100" dirty="0"/>
          </a:p>
        </p:txBody>
      </p:sp>
      <p:sp>
        <p:nvSpPr>
          <p:cNvPr id="11" name="Text 8"/>
          <p:cNvSpPr/>
          <p:nvPr/>
        </p:nvSpPr>
        <p:spPr>
          <a:xfrm>
            <a:off x="8765738" y="5770126"/>
            <a:ext cx="258508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Citation Count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189833" y="6211014"/>
            <a:ext cx="373701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Relevance shown through scholarly attention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6173986" y="7060644"/>
            <a:ext cx="7768828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Back importance claims with evidence. Use authoritative sources like WHO, UN, or government reports. Balance statistics with qualitative significance.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08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377684"/>
            <a:ext cx="940046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Defining Aim and Objectives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4415314"/>
            <a:ext cx="4226838" cy="3144679"/>
          </a:xfrm>
          <a:prstGeom prst="roundRect">
            <a:avLst>
              <a:gd name="adj" fmla="val 2894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2504" y="463950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Research Aim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2504" y="5125641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overarching purpose of your study. A single, broad statement of intent.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82504" y="6295668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Example: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"To investigate the impact of remote work policies on employee wellbeing in UK tech firms."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5201722" y="4415314"/>
            <a:ext cx="4226838" cy="3144679"/>
          </a:xfrm>
          <a:prstGeom prst="roundRect">
            <a:avLst>
              <a:gd name="adj" fmla="val 2894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25916" y="4639508"/>
            <a:ext cx="350460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Research Objectives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25916" y="5125641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Specific, measurable steps to achieve your aim. Typically 3-5 clear statements.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5425916" y="6295668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Example: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"To identify key stressors associated with remote work environments."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9645134" y="4415314"/>
            <a:ext cx="4226838" cy="3144679"/>
          </a:xfrm>
          <a:prstGeom prst="roundRect">
            <a:avLst>
              <a:gd name="adj" fmla="val 2894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869329" y="463950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Gap Alignment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9869329" y="5125641"/>
            <a:ext cx="377844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Each objective should directly address an aspect of your identified research gap.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9869329" y="6295668"/>
            <a:ext cx="377844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Create a clear thread from gap to objectives to methods.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162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4493" y="3070265"/>
            <a:ext cx="9076134" cy="662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Crafting Research Questions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04493" y="4638199"/>
            <a:ext cx="4205764" cy="201216"/>
          </a:xfrm>
          <a:prstGeom prst="roundRect">
            <a:avLst>
              <a:gd name="adj" fmla="val 4201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04493" y="5141357"/>
            <a:ext cx="4205764" cy="662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Formulate Clear Questions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04493" y="5924312"/>
            <a:ext cx="4205764" cy="96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Develop focused, answerable questions. Avoid yes/no queries. Use phrases like "how," "what," "to what extent."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04493" y="7011233"/>
            <a:ext cx="4205764" cy="644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Example: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"How do remote work environments affect employee mental health?"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12199" y="4336256"/>
            <a:ext cx="4205883" cy="201216"/>
          </a:xfrm>
          <a:prstGeom prst="roundRect">
            <a:avLst>
              <a:gd name="adj" fmla="val 4201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212199" y="4839414"/>
            <a:ext cx="4205883" cy="662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Develop Testable Hypotheses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5212199" y="5622369"/>
            <a:ext cx="4205883" cy="96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Create specific, falsifiable predictions. Link directly to theory. State expected relationships clearly.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5212199" y="6709291"/>
            <a:ext cx="4205883" cy="96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Example: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"H1: Employees with dedicated home workspaces report higher wellbeing scores."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9720024" y="4034314"/>
            <a:ext cx="4205883" cy="201216"/>
          </a:xfrm>
          <a:prstGeom prst="roundRect">
            <a:avLst>
              <a:gd name="adj" fmla="val 4201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720024" y="4537472"/>
            <a:ext cx="2779038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Ensure Alignment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9720024" y="4989314"/>
            <a:ext cx="4205883" cy="96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Check that questions and hypotheses connect to objectives. Verify they address the research gap.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9720024" y="6076236"/>
            <a:ext cx="4205883" cy="644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Each question should contribute to fulfilling your research aim.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78312"/>
            <a:ext cx="875692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Providing Study Rationale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292304" y="2487335"/>
            <a:ext cx="340304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Personal Motivation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2973467"/>
            <a:ext cx="39370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Your scholarly interest in the topic</a:t>
            </a:r>
            <a:endParaRPr lang="en-US" sz="17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0270" y="1924288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290" y="2702183"/>
            <a:ext cx="324088" cy="4051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2487335"/>
            <a:ext cx="387572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Scholarly Justification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2973467"/>
            <a:ext cx="39371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Contribution to academic knowledge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1924288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308" y="3092827"/>
            <a:ext cx="324088" cy="4051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4771311"/>
            <a:ext cx="285380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Design Rationale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5257443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Justification for methodological choices</a:t>
            </a:r>
            <a:endParaRPr lang="en-US" sz="17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1924288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664" y="5330845"/>
            <a:ext cx="324088" cy="40517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99755" y="4944666"/>
            <a:ext cx="379559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Anticipating Concerns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8309" y="5430798"/>
            <a:ext cx="39370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Addressing potential criticisms</a:t>
            </a:r>
            <a:endParaRPr lang="en-US" sz="17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1924288"/>
            <a:ext cx="4589740" cy="4589740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646" y="4940201"/>
            <a:ext cx="324088" cy="40517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58309" y="6757749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comprehensive rationale addresses why the topic matters to you, the field, and society. It explains why your specific approach is appropriate.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4018" y="581025"/>
            <a:ext cx="7416641" cy="671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Delimiting Study Scope</a:t>
            </a:r>
            <a:endParaRPr lang="en-US" sz="4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38" y="1792010"/>
            <a:ext cx="4286964" cy="428696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718" y="1792010"/>
            <a:ext cx="4286964" cy="4286964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798" y="1792010"/>
            <a:ext cx="4286964" cy="4286964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14018" y="6440448"/>
            <a:ext cx="13202364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Explicitly state what your study includes and excludes. Justify boundaries based on practical constraints, theoretical focus, or methodological approach.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14018" y="7322344"/>
            <a:ext cx="13202364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Prevent scope creep by clearly defining parameters early. Address reasonable limitations without apologizing for necessary boundaries.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749" y="521137"/>
            <a:ext cx="6727507" cy="621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Outlining the Structure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749" y="1521143"/>
            <a:ext cx="945356" cy="11344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90713" y="1710214"/>
            <a:ext cx="248781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Introduction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890713" y="2134553"/>
            <a:ext cx="1207793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Background, gap, objectives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49" y="2655570"/>
            <a:ext cx="945356" cy="113442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90713" y="2844641"/>
            <a:ext cx="259961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Literature Review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890713" y="3268980"/>
            <a:ext cx="1207793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Theoretical framework, prior studies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49" y="3789998"/>
            <a:ext cx="945356" cy="113442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90713" y="3979069"/>
            <a:ext cx="248781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Methodology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890713" y="4403407"/>
            <a:ext cx="1207793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Research design, data collection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49" y="4924425"/>
            <a:ext cx="945356" cy="113442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90713" y="5113496"/>
            <a:ext cx="2647950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Findings/Analysis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890713" y="5537835"/>
            <a:ext cx="1207793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Results, interpretation</a:t>
            </a:r>
            <a:endParaRPr lang="en-US" sz="14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49" y="6058853"/>
            <a:ext cx="945356" cy="113442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890713" y="6247924"/>
            <a:ext cx="248781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Conclusion</a:t>
            </a:r>
            <a:endParaRPr lang="en-US" sz="1950" dirty="0"/>
          </a:p>
        </p:txBody>
      </p:sp>
      <p:sp>
        <p:nvSpPr>
          <p:cNvPr id="17" name="Text 10"/>
          <p:cNvSpPr/>
          <p:nvPr/>
        </p:nvSpPr>
        <p:spPr>
          <a:xfrm>
            <a:off x="1890713" y="6672263"/>
            <a:ext cx="1207793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Implications, contributions</a:t>
            </a:r>
            <a:endParaRPr lang="en-US" sz="1450" dirty="0"/>
          </a:p>
        </p:txBody>
      </p:sp>
      <p:sp>
        <p:nvSpPr>
          <p:cNvPr id="18" name="Text 11"/>
          <p:cNvSpPr/>
          <p:nvPr/>
        </p:nvSpPr>
        <p:spPr>
          <a:xfrm>
            <a:off x="661749" y="7405926"/>
            <a:ext cx="1330690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Preview your document's structure to orient readers. Use signposting language like "In Chapter Two..." or "The next section examines..."</a:t>
            </a:r>
            <a:endParaRPr lang="en-US" sz="14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21093"/>
            <a:ext cx="910292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Common Mistakes to Avoid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267069"/>
            <a:ext cx="4154567" cy="25677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5105519"/>
            <a:ext cx="393644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Unfocused Background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591651"/>
            <a:ext cx="415456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Too broad: Includes irrelevant literature. Too narrow: Misses key sources.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309" y="6414968"/>
            <a:ext cx="415456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Fix: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Define scope clearly, relate all sources to your specific topic.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98" y="2267069"/>
            <a:ext cx="4154686" cy="25677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7798" y="5105519"/>
            <a:ext cx="40070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Weak Gap Specification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7798" y="5591651"/>
            <a:ext cx="415468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Claiming gaps without evidence. Creating artificial gaps.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5237798" y="6414968"/>
            <a:ext cx="415468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Fix: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Support gap claims with literature analysis. Show genuine significance.</a:t>
            </a:r>
            <a:endParaRPr lang="en-US" sz="17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405" y="2267069"/>
            <a:ext cx="4154567" cy="256770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17405" y="5105519"/>
            <a:ext cx="293620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Vague Objectives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717405" y="5591651"/>
            <a:ext cx="415456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Unmeasurable goals. Misalignment with stated gap.</a:t>
            </a:r>
            <a:endParaRPr lang="en-US" sz="1700" dirty="0"/>
          </a:p>
        </p:txBody>
      </p:sp>
      <p:sp>
        <p:nvSpPr>
          <p:cNvPr id="14" name="Text 9"/>
          <p:cNvSpPr/>
          <p:nvPr/>
        </p:nvSpPr>
        <p:spPr>
          <a:xfrm>
            <a:off x="9717405" y="6414968"/>
            <a:ext cx="415456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Fix: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Use specific, measurable verbs. Ensure direct connection to gap.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183243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Role of the Introduction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3177302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397" y="3207246"/>
            <a:ext cx="342067" cy="4275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48726" y="3177302"/>
            <a:ext cx="287297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First Impression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948726" y="3663434"/>
            <a:ext cx="300144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Your introduction creates the initial reader experience. It must engage academics instantly.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10166747" y="3177302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435" y="3207246"/>
            <a:ext cx="342067" cy="4275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870763" y="3177302"/>
            <a:ext cx="300144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Research Context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870763" y="4019669"/>
            <a:ext cx="300144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Situates your work within the existing knowledge landscape. Shows disciplinary awareness.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6244709" y="5866805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97" y="5896749"/>
            <a:ext cx="342067" cy="4275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48726" y="586680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Tone Setting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6948726" y="6352937"/>
            <a:ext cx="69233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Establishes your academic voice. Demonstrates rigour and scholarly approach.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9373" y="551736"/>
            <a:ext cx="10699671" cy="657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Building a Compelling Introduction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699373" y="1508760"/>
            <a:ext cx="3469719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Background &amp; Context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699373" y="2137053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Current, relevant literature included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699373" y="2526506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Key concepts clearly defined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99373" y="2915960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Logical progression from broad to specific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99373" y="3535204"/>
            <a:ext cx="2629257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Research Gap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699373" y="4163497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Gap clearly articulated and evidenced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699373" y="4552950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Significance of addressing gap explained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699373" y="4942403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Type of gap (theoretical, methodological, etc.) identified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699373" y="5561648"/>
            <a:ext cx="2629257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Aim &amp; Objectives</a:t>
            </a:r>
            <a:endParaRPr lang="en-US" sz="2050" dirty="0"/>
          </a:p>
        </p:txBody>
      </p:sp>
      <p:sp>
        <p:nvSpPr>
          <p:cNvPr id="12" name="Text 10"/>
          <p:cNvSpPr/>
          <p:nvPr/>
        </p:nvSpPr>
        <p:spPr>
          <a:xfrm>
            <a:off x="699373" y="6189940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Overall aim clearly stated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699373" y="6579394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Specific, measurable objectives listed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699373" y="6968847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Questions/hypotheses aligned with objectives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699373" y="7358301"/>
            <a:ext cx="13231654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Direct connection to identified gap established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28687"/>
            <a:ext cx="1258145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Components of a Strong Introduction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5284" y="2074664"/>
            <a:ext cx="1622822" cy="1265992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295" y="2674620"/>
            <a:ext cx="304681" cy="3807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64681" y="2291239"/>
            <a:ext cx="389501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Objectives &amp; Questions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64681" y="2777371"/>
            <a:ext cx="389501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Clear aims guiding research direction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4902160" y="3352443"/>
            <a:ext cx="8915876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873" y="3394710"/>
            <a:ext cx="3245644" cy="1265992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295" y="3837265"/>
            <a:ext cx="304681" cy="38076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76092" y="3611285"/>
            <a:ext cx="380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Research Significance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76092" y="4097417"/>
            <a:ext cx="38007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Why your study matters</a:t>
            </a:r>
            <a:endParaRPr lang="en-US" sz="1700" dirty="0"/>
          </a:p>
        </p:txBody>
      </p:sp>
      <p:sp>
        <p:nvSpPr>
          <p:cNvPr id="12" name="Shape 6"/>
          <p:cNvSpPr/>
          <p:nvPr/>
        </p:nvSpPr>
        <p:spPr>
          <a:xfrm>
            <a:off x="5713571" y="4672489"/>
            <a:ext cx="8104465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462" y="4714756"/>
            <a:ext cx="4868466" cy="1265992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295" y="5157311"/>
            <a:ext cx="304681" cy="38076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87503" y="493133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Problem or Gap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687503" y="5417463"/>
            <a:ext cx="330541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Knowledge void being addressed</a:t>
            </a:r>
            <a:endParaRPr lang="en-US" sz="1700" dirty="0"/>
          </a:p>
        </p:txBody>
      </p:sp>
      <p:sp>
        <p:nvSpPr>
          <p:cNvPr id="17" name="Shape 9"/>
          <p:cNvSpPr/>
          <p:nvPr/>
        </p:nvSpPr>
        <p:spPr>
          <a:xfrm>
            <a:off x="6524982" y="5992535"/>
            <a:ext cx="7293054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51" y="6034802"/>
            <a:ext cx="6491288" cy="1265992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295" y="6477357"/>
            <a:ext cx="304681" cy="380762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498913" y="6251377"/>
            <a:ext cx="348519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Background Context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498913" y="6737509"/>
            <a:ext cx="348519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Foundation of existing knowledge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604004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Presenting the Background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02030" y="2354342"/>
            <a:ext cx="30480" cy="5271254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</p:sp>
      <p:sp>
        <p:nvSpPr>
          <p:cNvPr id="5" name="Shape 2"/>
          <p:cNvSpPr/>
          <p:nvPr/>
        </p:nvSpPr>
        <p:spPr>
          <a:xfrm>
            <a:off x="1215271" y="2826544"/>
            <a:ext cx="649962" cy="3048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</p:sp>
      <p:sp>
        <p:nvSpPr>
          <p:cNvPr id="6" name="Shape 3"/>
          <p:cNvSpPr/>
          <p:nvPr/>
        </p:nvSpPr>
        <p:spPr>
          <a:xfrm>
            <a:off x="758309" y="2598063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97" y="2628007"/>
            <a:ext cx="342067" cy="4275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85261" y="2570917"/>
            <a:ext cx="452151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Review Relevant Literature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2085261" y="3057049"/>
            <a:ext cx="630043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Synthesise key studies showing domain knowledge. Highlight seminal works.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1215271" y="4655820"/>
            <a:ext cx="649962" cy="3048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</p:sp>
      <p:sp>
        <p:nvSpPr>
          <p:cNvPr id="11" name="Shape 7"/>
          <p:cNvSpPr/>
          <p:nvPr/>
        </p:nvSpPr>
        <p:spPr>
          <a:xfrm>
            <a:off x="758309" y="4427339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97" y="4457283"/>
            <a:ext cx="342067" cy="4275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85261" y="4400193"/>
            <a:ext cx="347948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Define Key Concepts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2085261" y="4886325"/>
            <a:ext cx="630043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Establish operational definitions. Create shared understanding with readers.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1215271" y="6485096"/>
            <a:ext cx="649962" cy="30480"/>
          </a:xfrm>
          <a:prstGeom prst="roundRect">
            <a:avLst>
              <a:gd name="adj" fmla="val 298550"/>
            </a:avLst>
          </a:prstGeom>
          <a:solidFill>
            <a:srgbClr val="8D2424"/>
          </a:solidFill>
          <a:ln/>
        </p:spPr>
      </p:sp>
      <p:sp>
        <p:nvSpPr>
          <p:cNvPr id="16" name="Shape 11"/>
          <p:cNvSpPr/>
          <p:nvPr/>
        </p:nvSpPr>
        <p:spPr>
          <a:xfrm>
            <a:off x="758309" y="6256615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7" y="6286560"/>
            <a:ext cx="342067" cy="42755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085261" y="6229469"/>
            <a:ext cx="302430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Establish Context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2085261" y="6715601"/>
            <a:ext cx="630043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Organise chronologically or thematically. Show evolution of knowledge.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978575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Importance of Context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2728913"/>
            <a:ext cx="3705463" cy="2677597"/>
          </a:xfrm>
          <a:prstGeom prst="roundRect">
            <a:avLst>
              <a:gd name="adj" fmla="val 339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2504" y="2953107"/>
            <a:ext cx="325707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Knowledge Connection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2504" y="3795474"/>
            <a:ext cx="325707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Link your research to established theories and findings. Show how your work builds upon existing scholarship.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80347" y="2728913"/>
            <a:ext cx="3705463" cy="2677597"/>
          </a:xfrm>
          <a:prstGeom prst="roundRect">
            <a:avLst>
              <a:gd name="adj" fmla="val 339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4542" y="2953107"/>
            <a:ext cx="325707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Research Area Framing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04542" y="3795474"/>
            <a:ext cx="325707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Define the boundaries of your field. Position your work within specific academic conversations.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8309" y="5623084"/>
            <a:ext cx="7627382" cy="1627942"/>
          </a:xfrm>
          <a:prstGeom prst="roundRect">
            <a:avLst>
              <a:gd name="adj" fmla="val 5590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2504" y="5847278"/>
            <a:ext cx="333577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Debate Illumination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2504" y="6333411"/>
            <a:ext cx="717899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Identify controversies and unresolved questions. Signal how your research contributes to ongoing discussions.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966198"/>
            <a:ext cx="1259693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Sourcing and Synthesising Literature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22040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Current Sources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793212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Prioritise recent publications (typically within 5 years). Include seminal works regardless of age.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5028248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Balance academic journals with authoritative industry or government reports.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5312926" y="3220403"/>
            <a:ext cx="305252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Critical Synthesis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12926" y="3793212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Move beyond descriptive summaries. Evaluate methodological strengths and limitations.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5312926" y="5028248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Compare conflicting findings and theoretical perspectives.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9867543" y="3220403"/>
            <a:ext cx="373034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Pattern Identification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67543" y="3793212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Group sources by themes, methods, or chronology. Identify emerging trends and persistent gaps.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9867543" y="5028248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Show relationships between different research strands.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39322"/>
            <a:ext cx="717268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 Funnel Approach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385298"/>
            <a:ext cx="2185511" cy="1265992"/>
          </a:xfrm>
          <a:prstGeom prst="roundRect">
            <a:avLst>
              <a:gd name="adj" fmla="val 718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8665" y="2827853"/>
            <a:ext cx="304681" cy="3807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60395" y="2601873"/>
            <a:ext cx="281594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Broad Field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60395" y="3088005"/>
            <a:ext cx="281594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General disciplinary context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3052048" y="3636050"/>
            <a:ext cx="10711815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</p:sp>
      <p:sp>
        <p:nvSpPr>
          <p:cNvPr id="8" name="Shape 5"/>
          <p:cNvSpPr/>
          <p:nvPr/>
        </p:nvSpPr>
        <p:spPr>
          <a:xfrm>
            <a:off x="758309" y="3759518"/>
            <a:ext cx="4371142" cy="1265992"/>
          </a:xfrm>
          <a:prstGeom prst="roundRect">
            <a:avLst>
              <a:gd name="adj" fmla="val 718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539" y="4202073"/>
            <a:ext cx="304681" cy="38076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46025" y="3976092"/>
            <a:ext cx="259937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Research Area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46025" y="4462224"/>
            <a:ext cx="25993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Specific subdomain focus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5237678" y="5010269"/>
            <a:ext cx="8526185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</p:sp>
      <p:sp>
        <p:nvSpPr>
          <p:cNvPr id="13" name="Shape 9"/>
          <p:cNvSpPr/>
          <p:nvPr/>
        </p:nvSpPr>
        <p:spPr>
          <a:xfrm>
            <a:off x="758309" y="5133737"/>
            <a:ext cx="6556891" cy="1265992"/>
          </a:xfrm>
          <a:prstGeom prst="roundRect">
            <a:avLst>
              <a:gd name="adj" fmla="val 718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414" y="5576292"/>
            <a:ext cx="304681" cy="38076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31775" y="535031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Specific Topic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31775" y="5836444"/>
            <a:ext cx="310419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Your precise research question</a:t>
            </a:r>
            <a:endParaRPr lang="en-US" sz="1700" dirty="0"/>
          </a:p>
        </p:txBody>
      </p:sp>
      <p:sp>
        <p:nvSpPr>
          <p:cNvPr id="17" name="Text 12"/>
          <p:cNvSpPr/>
          <p:nvPr/>
        </p:nvSpPr>
        <p:spPr>
          <a:xfrm>
            <a:off x="758309" y="6643449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funnel approach narrows scope from general to specific. It guides readers logically toward your focal point.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572578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Identifying the Research Gap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09" y="3322915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4709" y="4081105"/>
            <a:ext cx="232576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44709" y="4567238"/>
            <a:ext cx="2325767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research gap represents unexplored territory within existing knowledge. It's where your contribution lies.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398" y="3322915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5398" y="4081105"/>
            <a:ext cx="2325886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Validity Criteria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95398" y="4923472"/>
            <a:ext cx="2325886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Gaps must be genuine, significant, and addressable. They should matter to your field.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6205" y="3322915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6205" y="4081105"/>
            <a:ext cx="232576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Citation Mapping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6205" y="4923472"/>
            <a:ext cx="232576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Tools like VOSviewer identify clusters and gaps in citation networks.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25034"/>
            <a:ext cx="816685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Types of Research Gaps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69557" y="237101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Evidence Gaps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2857143"/>
            <a:ext cx="426196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Insufficient data or empirical findings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3333750"/>
            <a:ext cx="426196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Unexplored populations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3756184"/>
            <a:ext cx="426196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Limited sample sizes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309" y="4178617"/>
            <a:ext cx="426196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Outdated statistics</a:t>
            </a:r>
            <a:endParaRPr lang="en-US" sz="17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041" y="3661589"/>
            <a:ext cx="304681" cy="38076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610011" y="2371011"/>
            <a:ext cx="354675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Methodological Gaps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610011" y="2857143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Limitations in research approaches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9610011" y="3333750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Single-method studies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9610011" y="3756184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Contextual constraints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9610011" y="4178617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Measurement issues</a:t>
            </a:r>
            <a:endParaRPr lang="en-US" sz="170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40" y="3661589"/>
            <a:ext cx="304681" cy="38076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610011" y="4850249"/>
            <a:ext cx="293453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Theoretical Gaps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9610011" y="5336381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Undeveloped conceptual frameworks</a:t>
            </a:r>
            <a:endParaRPr lang="en-US" sz="1700" dirty="0"/>
          </a:p>
        </p:txBody>
      </p:sp>
      <p:sp>
        <p:nvSpPr>
          <p:cNvPr id="19" name="Text 13"/>
          <p:cNvSpPr/>
          <p:nvPr/>
        </p:nvSpPr>
        <p:spPr>
          <a:xfrm>
            <a:off x="9610011" y="5812988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Untested propositions</a:t>
            </a:r>
            <a:endParaRPr lang="en-US" sz="1700" dirty="0"/>
          </a:p>
        </p:txBody>
      </p:sp>
      <p:sp>
        <p:nvSpPr>
          <p:cNvPr id="20" name="Text 14"/>
          <p:cNvSpPr/>
          <p:nvPr/>
        </p:nvSpPr>
        <p:spPr>
          <a:xfrm>
            <a:off x="9610011" y="6235422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Competing explanations</a:t>
            </a:r>
            <a:endParaRPr lang="en-US" sz="1700" dirty="0"/>
          </a:p>
        </p:txBody>
      </p:sp>
      <p:sp>
        <p:nvSpPr>
          <p:cNvPr id="21" name="Text 15"/>
          <p:cNvSpPr/>
          <p:nvPr/>
        </p:nvSpPr>
        <p:spPr>
          <a:xfrm>
            <a:off x="9610011" y="6657856"/>
            <a:ext cx="42620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Framework application limits</a:t>
            </a:r>
            <a:endParaRPr lang="en-US" sz="1700" dirty="0"/>
          </a:p>
        </p:txBody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2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440" y="5332988"/>
            <a:ext cx="304681" cy="380762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2169557" y="485024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Practical Gaps</a:t>
            </a:r>
            <a:endParaRPr lang="en-US" sz="2200" dirty="0"/>
          </a:p>
        </p:txBody>
      </p:sp>
      <p:sp>
        <p:nvSpPr>
          <p:cNvPr id="25" name="Text 17"/>
          <p:cNvSpPr/>
          <p:nvPr/>
        </p:nvSpPr>
        <p:spPr>
          <a:xfrm>
            <a:off x="758309" y="5336381"/>
            <a:ext cx="426196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Real-world application needs</a:t>
            </a:r>
            <a:endParaRPr lang="en-US" sz="1700" dirty="0"/>
          </a:p>
        </p:txBody>
      </p:sp>
      <p:sp>
        <p:nvSpPr>
          <p:cNvPr id="26" name="Text 18"/>
          <p:cNvSpPr/>
          <p:nvPr/>
        </p:nvSpPr>
        <p:spPr>
          <a:xfrm>
            <a:off x="758309" y="5812988"/>
            <a:ext cx="426196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Policy implementation challenges</a:t>
            </a:r>
            <a:endParaRPr lang="en-US" sz="1700" dirty="0"/>
          </a:p>
        </p:txBody>
      </p:sp>
      <p:sp>
        <p:nvSpPr>
          <p:cNvPr id="27" name="Text 19"/>
          <p:cNvSpPr/>
          <p:nvPr/>
        </p:nvSpPr>
        <p:spPr>
          <a:xfrm>
            <a:off x="758309" y="6235422"/>
            <a:ext cx="426196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Industry practice problems</a:t>
            </a:r>
            <a:endParaRPr lang="en-US" sz="1700" dirty="0"/>
          </a:p>
        </p:txBody>
      </p:sp>
      <p:sp>
        <p:nvSpPr>
          <p:cNvPr id="28" name="Text 20"/>
          <p:cNvSpPr/>
          <p:nvPr/>
        </p:nvSpPr>
        <p:spPr>
          <a:xfrm>
            <a:off x="758309" y="6657856"/>
            <a:ext cx="426196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Intervention effectiveness</a:t>
            </a:r>
            <a:endParaRPr lang="en-US" sz="1700" dirty="0"/>
          </a:p>
        </p:txBody>
      </p:sp>
      <p:pic>
        <p:nvPicPr>
          <p:cNvPr id="2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3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7041" y="5332988"/>
            <a:ext cx="304681" cy="3807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2025-04-18T16:53:00Z</dcterms:created>
  <dcterms:modified xsi:type="dcterms:W3CDTF">2025-04-18T16:53:00Z</dcterms:modified>
</cp:coreProperties>
</file>