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notesMasterIdLst>
    <p:notesMasterId r:id="rId22"/>
  </p:notesMasterIdLst>
  <p:sldSz cx="14630400" cy="8229600"/>
  <p:notesSz cx="8229600" cy="14630400"/>
  <p:embeddedFontLst>
    <p:embeddedFont>
      <p:font typeface="Dela Gothic One"/>
      <p:regular r:id="rId27"/>
    </p:embeddedFont>
    <p:embeddedFont>
      <p:font typeface="Dela Gothic One"/>
      <p:regular r:id="rId28"/>
    </p:embeddedFont>
    <p:embeddedFont>
      <p:font typeface="DM Sans"/>
      <p:regular r:id="rId29"/>
    </p:embeddedFont>
    <p:embeddedFont>
      <p:font typeface="DM Sans"/>
      <p:regular r:id="rId30"/>
    </p:embeddedFont>
    <p:embeddedFont>
      <p:font typeface="DM Sans"/>
      <p:regular r:id="rId31"/>
    </p:embeddedFont>
    <p:embeddedFont>
      <p:font typeface="DM Sans"/>
      <p:regular r:id="rId32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27" Type="http://schemas.openxmlformats.org/officeDocument/2006/relationships/font" Target="fonts/font1.fntdata"/><Relationship Id="rId28" Type="http://schemas.openxmlformats.org/officeDocument/2006/relationships/font" Target="fonts/font2.fntdata"/><Relationship Id="rId29" Type="http://schemas.openxmlformats.org/officeDocument/2006/relationships/font" Target="fonts/font3.fntdata"/><Relationship Id="rId30" Type="http://schemas.openxmlformats.org/officeDocument/2006/relationships/font" Target="fonts/font4.fntdata"/><Relationship Id="rId31" Type="http://schemas.openxmlformats.org/officeDocument/2006/relationships/font" Target="fonts/font5.fntdata"/><Relationship Id="rId32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0-1.png"/><Relationship Id="rId2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1-1.png"/><Relationship Id="rId2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2-1.png"/><Relationship Id="rId2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3-1.png"/><Relationship Id="rId2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4-1.png"/><Relationship Id="rId2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5-1.png"/><Relationship Id="rId2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6-1.png"/><Relationship Id="rId2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7-1.png"/><Relationship Id="rId2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8-1.png"/><Relationship Id="rId2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9-1.png"/><Relationship Id="rId2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2-1.png"/><Relationship Id="rId2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20-1.png"/><Relationship Id="rId2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21-1.png"/><Relationship Id="rId2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3-1.png"/><Relationship Id="rId2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4-1.png"/><Relationship Id="rId2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5-1.png"/><Relationship Id="rId2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6-1.png"/><Relationship Id="rId2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7-1.png"/><Relationship Id="rId2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8-1.png"/><Relationship Id="rId2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9-1.png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A0A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A0A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A0A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A0A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A0A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A0A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A0A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A0A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A0A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A0A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A0A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A0A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A0A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A0A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A0A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A0A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A0A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A0A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A0A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A0A">
              <a:alpha val="9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20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21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image" Target="../media/image-10-4.png"/><Relationship Id="rId5" Type="http://schemas.openxmlformats.org/officeDocument/2006/relationships/slideLayout" Target="../slideLayouts/slideLayout11.xml"/><Relationship Id="rId6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4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5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6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image" Target="../media/image-16-2.png"/><Relationship Id="rId3" Type="http://schemas.openxmlformats.org/officeDocument/2006/relationships/image" Target="../media/image-16-3.png"/><Relationship Id="rId4" Type="http://schemas.openxmlformats.org/officeDocument/2006/relationships/image" Target="../media/image-16-4.png"/><Relationship Id="rId5" Type="http://schemas.openxmlformats.org/officeDocument/2006/relationships/image" Target="../media/image-16-5.png"/><Relationship Id="rId6" Type="http://schemas.openxmlformats.org/officeDocument/2006/relationships/image" Target="../media/image-16-6.png"/><Relationship Id="rId7" Type="http://schemas.openxmlformats.org/officeDocument/2006/relationships/image" Target="../media/image-16-7.png"/><Relationship Id="rId8" Type="http://schemas.openxmlformats.org/officeDocument/2006/relationships/image" Target="../media/image-16-8.png"/><Relationship Id="rId9" Type="http://schemas.openxmlformats.org/officeDocument/2006/relationships/slideLayout" Target="../slideLayouts/slideLayout17.xml"/><Relationship Id="rId10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image" Target="../media/image-17-2.png"/><Relationship Id="rId3" Type="http://schemas.openxmlformats.org/officeDocument/2006/relationships/image" Target="../media/image-17-3.png"/><Relationship Id="rId4" Type="http://schemas.openxmlformats.org/officeDocument/2006/relationships/slideLayout" Target="../slideLayouts/slideLayout18.xml"/><Relationship Id="rId5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image" Target="../media/image-18-2.png"/><Relationship Id="rId3" Type="http://schemas.openxmlformats.org/officeDocument/2006/relationships/image" Target="../media/image-18-3.png"/><Relationship Id="rId4" Type="http://schemas.openxmlformats.org/officeDocument/2006/relationships/image" Target="../media/image-18-4.png"/><Relationship Id="rId5" Type="http://schemas.openxmlformats.org/officeDocument/2006/relationships/image" Target="../media/image-18-5.png"/><Relationship Id="rId6" Type="http://schemas.openxmlformats.org/officeDocument/2006/relationships/slideLayout" Target="../slideLayouts/slideLayout19.xml"/><Relationship Id="rId7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image" Target="../media/image-19-2.png"/><Relationship Id="rId3" Type="http://schemas.openxmlformats.org/officeDocument/2006/relationships/image" Target="../media/image-19-3.png"/><Relationship Id="rId4" Type="http://schemas.openxmlformats.org/officeDocument/2006/relationships/slideLayout" Target="../slideLayouts/slideLayout20.xml"/><Relationship Id="rId5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slideLayout" Target="../slideLayouts/slideLayout3.xml"/><Relationship Id="rId6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image" Target="../media/image-3-6.png"/><Relationship Id="rId7" Type="http://schemas.openxmlformats.org/officeDocument/2006/relationships/image" Target="../media/image-3-7.png"/><Relationship Id="rId8" Type="http://schemas.openxmlformats.org/officeDocument/2006/relationships/image" Target="../media/image-3-8.png"/><Relationship Id="rId9" Type="http://schemas.openxmlformats.org/officeDocument/2006/relationships/slideLayout" Target="../slideLayouts/slideLayout4.xml"/><Relationship Id="rId10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slideLayout" Target="../slideLayouts/slideLayout5.xml"/><Relationship Id="rId6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6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slideLayout" Target="../slideLayouts/slideLayout8.xml"/><Relationship Id="rId5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slideLayout" Target="../slideLayouts/slideLayout9.xml"/><Relationship Id="rId6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image" Target="../media/image-9-5.png"/><Relationship Id="rId6" Type="http://schemas.openxmlformats.org/officeDocument/2006/relationships/image" Target="../media/image-9-6.png"/><Relationship Id="rId7" Type="http://schemas.openxmlformats.org/officeDocument/2006/relationships/image" Target="../media/image-9-7.png"/><Relationship Id="rId8" Type="http://schemas.openxmlformats.org/officeDocument/2006/relationships/image" Target="../media/image-9-8.png"/><Relationship Id="rId9" Type="http://schemas.openxmlformats.org/officeDocument/2006/relationships/slideLayout" Target="../slideLayouts/slideLayout10.xml"/><Relationship Id="rId10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58309" y="1756529"/>
            <a:ext cx="7627382" cy="21381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600"/>
              </a:lnSpc>
              <a:buNone/>
            </a:pPr>
            <a:r>
              <a:rPr lang="en-US" sz="4450" dirty="0">
                <a:solidFill>
                  <a:srgbClr val="FAEBEB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Crafting Effective Research Introductions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58309" y="4219575"/>
            <a:ext cx="7627382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 well-crafted research introduction establishes context, identifies knowledge gaps, and justifies your study's importance.</a:t>
            </a:r>
            <a:endParaRPr lang="en-US" sz="1700" dirty="0"/>
          </a:p>
        </p:txBody>
      </p:sp>
      <p:sp>
        <p:nvSpPr>
          <p:cNvPr id="5" name="Text 2"/>
          <p:cNvSpPr/>
          <p:nvPr/>
        </p:nvSpPr>
        <p:spPr>
          <a:xfrm>
            <a:off x="758309" y="5156716"/>
            <a:ext cx="7627382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This guide explores how to structure compelling introductions that engage readers and position your work within the academic landscape.</a:t>
            </a:r>
            <a:endParaRPr lang="en-US" sz="1700" dirty="0"/>
          </a:p>
        </p:txBody>
      </p:sp>
      <p:sp>
        <p:nvSpPr>
          <p:cNvPr id="6" name="Shape 3"/>
          <p:cNvSpPr/>
          <p:nvPr/>
        </p:nvSpPr>
        <p:spPr>
          <a:xfrm>
            <a:off x="758309" y="6110049"/>
            <a:ext cx="346591" cy="346591"/>
          </a:xfrm>
          <a:prstGeom prst="roundRect">
            <a:avLst>
              <a:gd name="adj" fmla="val 26380043"/>
            </a:avLst>
          </a:prstGeom>
          <a:noFill/>
          <a:ln w="7620">
            <a:solidFill>
              <a:srgbClr val="4D4D51"/>
            </a:solidFill>
            <a:prstDash val="solid"/>
          </a:ln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929" y="6117669"/>
            <a:ext cx="331351" cy="331351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213128" y="6093857"/>
            <a:ext cx="1884998" cy="3792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50"/>
              </a:lnSpc>
              <a:buNone/>
            </a:pPr>
            <a:r>
              <a:rPr lang="en-US" sz="2100" b="1" dirty="0">
                <a:solidFill>
                  <a:srgbClr val="FFE5E5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by Djazia CHIB</a:t>
            </a:r>
            <a:endParaRPr lang="en-US" sz="2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252162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06041" y="3076932"/>
            <a:ext cx="9420820" cy="6635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200"/>
              </a:lnSpc>
              <a:buNone/>
            </a:pPr>
            <a:r>
              <a:rPr lang="en-US" sz="4150" dirty="0">
                <a:solidFill>
                  <a:srgbClr val="FAEBEB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Articulating the Research Gap</a:t>
            </a:r>
            <a:endParaRPr lang="en-US" sz="415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041" y="4043005"/>
            <a:ext cx="1008578" cy="1210389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2017157" y="4244697"/>
            <a:ext cx="2962632" cy="331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205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Unresolved Issues</a:t>
            </a:r>
            <a:endParaRPr lang="en-US" sz="2050" dirty="0"/>
          </a:p>
        </p:txBody>
      </p:sp>
      <p:sp>
        <p:nvSpPr>
          <p:cNvPr id="6" name="Text 2"/>
          <p:cNvSpPr/>
          <p:nvPr/>
        </p:nvSpPr>
        <p:spPr>
          <a:xfrm>
            <a:off x="2017157" y="4697373"/>
            <a:ext cx="11907203" cy="3226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Highlight persistent problems lacking adequate solutions. Use phrases like "remains unclear" or "has yet to be addressed".</a:t>
            </a:r>
            <a:endParaRPr lang="en-US" sz="1550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041" y="5253395"/>
            <a:ext cx="1008578" cy="1210389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2017157" y="5455087"/>
            <a:ext cx="3144441" cy="331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205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Conflicting Findings</a:t>
            </a:r>
            <a:endParaRPr lang="en-US" sz="2050" dirty="0"/>
          </a:p>
        </p:txBody>
      </p:sp>
      <p:sp>
        <p:nvSpPr>
          <p:cNvPr id="9" name="Text 4"/>
          <p:cNvSpPr/>
          <p:nvPr/>
        </p:nvSpPr>
        <p:spPr>
          <a:xfrm>
            <a:off x="2017157" y="5907762"/>
            <a:ext cx="11907203" cy="3226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Present contradictory results from previous studies. Emphasize the need for resolution or explanation.</a:t>
            </a:r>
            <a:endParaRPr lang="en-US" sz="155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041" y="6463784"/>
            <a:ext cx="1008578" cy="1210389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2017157" y="6665476"/>
            <a:ext cx="2654379" cy="331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205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Gap Statements</a:t>
            </a:r>
            <a:endParaRPr lang="en-US" sz="2050" dirty="0"/>
          </a:p>
        </p:txBody>
      </p:sp>
      <p:sp>
        <p:nvSpPr>
          <p:cNvPr id="12" name="Text 6"/>
          <p:cNvSpPr/>
          <p:nvPr/>
        </p:nvSpPr>
        <p:spPr>
          <a:xfrm>
            <a:off x="2017157" y="7118152"/>
            <a:ext cx="11907203" cy="3226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Directly state what's missing using phrases like "no studies have" or "little is known about".</a:t>
            </a:r>
            <a:endParaRPr lang="en-US" sz="15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8309" y="1720810"/>
            <a:ext cx="13113782" cy="14254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600"/>
              </a:lnSpc>
              <a:buNone/>
            </a:pPr>
            <a:r>
              <a:rPr lang="en-US" sz="4450" dirty="0">
                <a:solidFill>
                  <a:srgbClr val="FAEBEB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Examples of Effective Gap Identification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58309" y="3687723"/>
            <a:ext cx="3275409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00"/>
              </a:lnSpc>
              <a:buNone/>
            </a:pPr>
            <a:r>
              <a:rPr lang="en-US" sz="2200" dirty="0">
                <a:solidFill>
                  <a:srgbClr val="FAEBEB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Strong Articulation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083231" y="4287679"/>
            <a:ext cx="5967651" cy="10401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While prior studies have examined X in context Y, they have overlooked the critical role of Z, particularly in developing economies.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758309" y="4287679"/>
            <a:ext cx="30480" cy="1040130"/>
          </a:xfrm>
          <a:prstGeom prst="rect">
            <a:avLst/>
          </a:prstGeom>
          <a:solidFill>
            <a:srgbClr val="C91313"/>
          </a:solidFill>
          <a:ln/>
        </p:spPr>
      </p:sp>
      <p:sp>
        <p:nvSpPr>
          <p:cNvPr id="6" name="Text 4"/>
          <p:cNvSpPr/>
          <p:nvPr/>
        </p:nvSpPr>
        <p:spPr>
          <a:xfrm>
            <a:off x="1083231" y="5571530"/>
            <a:ext cx="5967651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The existing literature offers conflicting explanations for X, with Theory A suggesting Y but Theory B predicting Z.</a:t>
            </a:r>
            <a:endParaRPr lang="en-US" sz="1700" dirty="0"/>
          </a:p>
        </p:txBody>
      </p:sp>
      <p:sp>
        <p:nvSpPr>
          <p:cNvPr id="7" name="Shape 5"/>
          <p:cNvSpPr/>
          <p:nvPr/>
        </p:nvSpPr>
        <p:spPr>
          <a:xfrm>
            <a:off x="758309" y="5571530"/>
            <a:ext cx="30480" cy="693420"/>
          </a:xfrm>
          <a:prstGeom prst="rect">
            <a:avLst/>
          </a:prstGeom>
          <a:solidFill>
            <a:srgbClr val="C91313"/>
          </a:solidFill>
          <a:ln/>
        </p:spPr>
      </p:sp>
      <p:sp>
        <p:nvSpPr>
          <p:cNvPr id="8" name="Text 6"/>
          <p:cNvSpPr/>
          <p:nvPr/>
        </p:nvSpPr>
        <p:spPr>
          <a:xfrm>
            <a:off x="7587139" y="3687723"/>
            <a:ext cx="3021449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00"/>
              </a:lnSpc>
              <a:buNone/>
            </a:pPr>
            <a:r>
              <a:rPr lang="en-US" sz="2200" dirty="0">
                <a:solidFill>
                  <a:srgbClr val="FAEBEB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Weak Articulation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7912060" y="4287679"/>
            <a:ext cx="5967651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No one has studied X before.</a:t>
            </a:r>
            <a:endParaRPr lang="en-US" sz="1700" dirty="0"/>
          </a:p>
        </p:txBody>
      </p:sp>
      <p:sp>
        <p:nvSpPr>
          <p:cNvPr id="10" name="Shape 8"/>
          <p:cNvSpPr/>
          <p:nvPr/>
        </p:nvSpPr>
        <p:spPr>
          <a:xfrm>
            <a:off x="7587139" y="4287679"/>
            <a:ext cx="30480" cy="346710"/>
          </a:xfrm>
          <a:prstGeom prst="rect">
            <a:avLst/>
          </a:prstGeom>
          <a:solidFill>
            <a:srgbClr val="C91313"/>
          </a:solidFill>
          <a:ln/>
        </p:spPr>
      </p:sp>
      <p:sp>
        <p:nvSpPr>
          <p:cNvPr id="11" name="Text 9"/>
          <p:cNvSpPr/>
          <p:nvPr/>
        </p:nvSpPr>
        <p:spPr>
          <a:xfrm>
            <a:off x="7912060" y="4878110"/>
            <a:ext cx="5967651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There isn't much research on X.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7587139" y="4878110"/>
            <a:ext cx="30480" cy="346710"/>
          </a:xfrm>
          <a:prstGeom prst="rect">
            <a:avLst/>
          </a:prstGeom>
          <a:solidFill>
            <a:srgbClr val="C91313"/>
          </a:solidFill>
          <a:ln/>
        </p:spPr>
      </p:sp>
      <p:sp>
        <p:nvSpPr>
          <p:cNvPr id="13" name="Text 11"/>
          <p:cNvSpPr/>
          <p:nvPr/>
        </p:nvSpPr>
        <p:spPr>
          <a:xfrm>
            <a:off x="7587139" y="5468541"/>
            <a:ext cx="6292572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These statements lack specificity and fail to explain why the gap matters.</a:t>
            </a:r>
            <a:endParaRPr lang="en-US" sz="17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262794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35806" y="3205996"/>
            <a:ext cx="9960293" cy="6915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400"/>
              </a:lnSpc>
              <a:buNone/>
            </a:pPr>
            <a:r>
              <a:rPr lang="en-US" sz="4350" dirty="0">
                <a:solidFill>
                  <a:srgbClr val="FAEBEB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Presenting Study Significance</a:t>
            </a:r>
            <a:endParaRPr lang="en-US" sz="4350" dirty="0"/>
          </a:p>
        </p:txBody>
      </p:sp>
      <p:sp>
        <p:nvSpPr>
          <p:cNvPr id="4" name="Shape 1"/>
          <p:cNvSpPr/>
          <p:nvPr/>
        </p:nvSpPr>
        <p:spPr>
          <a:xfrm>
            <a:off x="735806" y="4212788"/>
            <a:ext cx="13158788" cy="3439358"/>
          </a:xfrm>
          <a:prstGeom prst="roundRect">
            <a:avLst>
              <a:gd name="adj" fmla="val 2567"/>
            </a:avLst>
          </a:prstGeom>
          <a:noFill/>
          <a:ln w="7620">
            <a:solidFill>
              <a:srgbClr val="FFFFFF">
                <a:alpha val="2400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743426" y="4220408"/>
            <a:ext cx="13142119" cy="603766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955119" y="4354116"/>
            <a:ext cx="3956090" cy="3363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650" b="1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Impact Type</a:t>
            </a:r>
            <a:endParaRPr lang="en-US" sz="1650" dirty="0"/>
          </a:p>
        </p:txBody>
      </p:sp>
      <p:sp>
        <p:nvSpPr>
          <p:cNvPr id="7" name="Text 4"/>
          <p:cNvSpPr/>
          <p:nvPr/>
        </p:nvSpPr>
        <p:spPr>
          <a:xfrm>
            <a:off x="5339120" y="4354116"/>
            <a:ext cx="3952280" cy="3363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650" b="1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Examples</a:t>
            </a:r>
            <a:endParaRPr lang="en-US" sz="1650" dirty="0"/>
          </a:p>
        </p:txBody>
      </p:sp>
      <p:sp>
        <p:nvSpPr>
          <p:cNvPr id="8" name="Text 5"/>
          <p:cNvSpPr/>
          <p:nvPr/>
        </p:nvSpPr>
        <p:spPr>
          <a:xfrm>
            <a:off x="9719310" y="4354116"/>
            <a:ext cx="3956090" cy="3363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650" b="1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Presentation Tips</a:t>
            </a:r>
            <a:endParaRPr lang="en-US" sz="1650" dirty="0"/>
          </a:p>
        </p:txBody>
      </p:sp>
      <p:sp>
        <p:nvSpPr>
          <p:cNvPr id="9" name="Shape 6"/>
          <p:cNvSpPr/>
          <p:nvPr/>
        </p:nvSpPr>
        <p:spPr>
          <a:xfrm>
            <a:off x="743426" y="4824174"/>
            <a:ext cx="13142119" cy="940118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955119" y="4957882"/>
            <a:ext cx="3956090" cy="3363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65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Academic</a:t>
            </a:r>
            <a:endParaRPr lang="en-US" sz="1650" dirty="0"/>
          </a:p>
        </p:txBody>
      </p:sp>
      <p:sp>
        <p:nvSpPr>
          <p:cNvPr id="11" name="Text 8"/>
          <p:cNvSpPr/>
          <p:nvPr/>
        </p:nvSpPr>
        <p:spPr>
          <a:xfrm>
            <a:off x="5339120" y="4957882"/>
            <a:ext cx="3952280" cy="6727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65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Theory development, methodological innovation</a:t>
            </a:r>
            <a:endParaRPr lang="en-US" sz="1650" dirty="0"/>
          </a:p>
        </p:txBody>
      </p:sp>
      <p:sp>
        <p:nvSpPr>
          <p:cNvPr id="12" name="Text 9"/>
          <p:cNvSpPr/>
          <p:nvPr/>
        </p:nvSpPr>
        <p:spPr>
          <a:xfrm>
            <a:off x="9719310" y="4957882"/>
            <a:ext cx="3956090" cy="6727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65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Link to existing frameworks, highlight novelty</a:t>
            </a:r>
            <a:endParaRPr lang="en-US" sz="1650" dirty="0"/>
          </a:p>
        </p:txBody>
      </p:sp>
      <p:sp>
        <p:nvSpPr>
          <p:cNvPr id="13" name="Shape 10"/>
          <p:cNvSpPr/>
          <p:nvPr/>
        </p:nvSpPr>
        <p:spPr>
          <a:xfrm>
            <a:off x="743426" y="5764292"/>
            <a:ext cx="13142119" cy="940118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14" name="Text 11"/>
          <p:cNvSpPr/>
          <p:nvPr/>
        </p:nvSpPr>
        <p:spPr>
          <a:xfrm>
            <a:off x="955119" y="5897999"/>
            <a:ext cx="3956090" cy="3363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65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Societal</a:t>
            </a:r>
            <a:endParaRPr lang="en-US" sz="1650" dirty="0"/>
          </a:p>
        </p:txBody>
      </p:sp>
      <p:sp>
        <p:nvSpPr>
          <p:cNvPr id="15" name="Text 12"/>
          <p:cNvSpPr/>
          <p:nvPr/>
        </p:nvSpPr>
        <p:spPr>
          <a:xfrm>
            <a:off x="5339120" y="5897999"/>
            <a:ext cx="3952280" cy="6727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65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Public health implications, policy relevance</a:t>
            </a:r>
            <a:endParaRPr lang="en-US" sz="1650" dirty="0"/>
          </a:p>
        </p:txBody>
      </p:sp>
      <p:sp>
        <p:nvSpPr>
          <p:cNvPr id="16" name="Text 13"/>
          <p:cNvSpPr/>
          <p:nvPr/>
        </p:nvSpPr>
        <p:spPr>
          <a:xfrm>
            <a:off x="9719310" y="5897999"/>
            <a:ext cx="3956090" cy="6727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65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Use authoritative statistics, cite policy documents</a:t>
            </a:r>
            <a:endParaRPr lang="en-US" sz="1650" dirty="0"/>
          </a:p>
        </p:txBody>
      </p:sp>
      <p:sp>
        <p:nvSpPr>
          <p:cNvPr id="17" name="Shape 14"/>
          <p:cNvSpPr/>
          <p:nvPr/>
        </p:nvSpPr>
        <p:spPr>
          <a:xfrm>
            <a:off x="743426" y="6704409"/>
            <a:ext cx="13142119" cy="940118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8" name="Text 15"/>
          <p:cNvSpPr/>
          <p:nvPr/>
        </p:nvSpPr>
        <p:spPr>
          <a:xfrm>
            <a:off x="955119" y="6838117"/>
            <a:ext cx="3956090" cy="3363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65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Industry</a:t>
            </a:r>
            <a:endParaRPr lang="en-US" sz="1650" dirty="0"/>
          </a:p>
        </p:txBody>
      </p:sp>
      <p:sp>
        <p:nvSpPr>
          <p:cNvPr id="19" name="Text 16"/>
          <p:cNvSpPr/>
          <p:nvPr/>
        </p:nvSpPr>
        <p:spPr>
          <a:xfrm>
            <a:off x="5339120" y="6838117"/>
            <a:ext cx="3952280" cy="3363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65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Practice optimization, cost reduction</a:t>
            </a:r>
            <a:endParaRPr lang="en-US" sz="1650" dirty="0"/>
          </a:p>
        </p:txBody>
      </p:sp>
      <p:sp>
        <p:nvSpPr>
          <p:cNvPr id="20" name="Text 17"/>
          <p:cNvSpPr/>
          <p:nvPr/>
        </p:nvSpPr>
        <p:spPr>
          <a:xfrm>
            <a:off x="9719310" y="6838117"/>
            <a:ext cx="3956090" cy="6727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65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Quantify potential benefits, cite industry reports</a:t>
            </a:r>
            <a:endParaRPr lang="en-US" sz="16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73986" y="540187"/>
            <a:ext cx="7768828" cy="12923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050"/>
              </a:lnSpc>
              <a:buNone/>
            </a:pPr>
            <a:r>
              <a:rPr lang="en-US" sz="4050" dirty="0">
                <a:solidFill>
                  <a:srgbClr val="FAEBEB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Demonstrating Importance</a:t>
            </a:r>
            <a:endParaRPr lang="en-US" sz="4050" dirty="0"/>
          </a:p>
        </p:txBody>
      </p:sp>
      <p:sp>
        <p:nvSpPr>
          <p:cNvPr id="4" name="Text 1"/>
          <p:cNvSpPr/>
          <p:nvPr/>
        </p:nvSpPr>
        <p:spPr>
          <a:xfrm>
            <a:off x="6173986" y="2225397"/>
            <a:ext cx="3737015" cy="6482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5100"/>
              </a:lnSpc>
              <a:buNone/>
            </a:pPr>
            <a:r>
              <a:rPr lang="en-US" sz="510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32%</a:t>
            </a:r>
            <a:endParaRPr lang="en-US" sz="5100" dirty="0"/>
          </a:p>
        </p:txBody>
      </p:sp>
      <p:sp>
        <p:nvSpPr>
          <p:cNvPr id="5" name="Text 2"/>
          <p:cNvSpPr/>
          <p:nvPr/>
        </p:nvSpPr>
        <p:spPr>
          <a:xfrm>
            <a:off x="6749891" y="3119199"/>
            <a:ext cx="2585085" cy="323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500"/>
              </a:lnSpc>
              <a:buNone/>
            </a:pPr>
            <a:r>
              <a:rPr lang="en-US" sz="200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Problem Scale</a:t>
            </a:r>
            <a:endParaRPr lang="en-US" sz="2000" dirty="0"/>
          </a:p>
        </p:txBody>
      </p:sp>
      <p:sp>
        <p:nvSpPr>
          <p:cNvPr id="6" name="Text 3"/>
          <p:cNvSpPr/>
          <p:nvPr/>
        </p:nvSpPr>
        <p:spPr>
          <a:xfrm>
            <a:off x="6173986" y="3560088"/>
            <a:ext cx="3737015" cy="628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450"/>
              </a:lnSpc>
              <a:buNone/>
            </a:pPr>
            <a:r>
              <a:rPr lang="en-US" sz="15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Quantify issue prevalence with current statistics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0205680" y="2225397"/>
            <a:ext cx="3737134" cy="6482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5100"/>
              </a:lnSpc>
              <a:buNone/>
            </a:pPr>
            <a:r>
              <a:rPr lang="en-US" sz="510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£3.2B</a:t>
            </a:r>
            <a:endParaRPr lang="en-US" sz="5100" dirty="0"/>
          </a:p>
        </p:txBody>
      </p:sp>
      <p:sp>
        <p:nvSpPr>
          <p:cNvPr id="8" name="Text 5"/>
          <p:cNvSpPr/>
          <p:nvPr/>
        </p:nvSpPr>
        <p:spPr>
          <a:xfrm>
            <a:off x="10711577" y="3119199"/>
            <a:ext cx="2725341" cy="323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500"/>
              </a:lnSpc>
              <a:buNone/>
            </a:pPr>
            <a:r>
              <a:rPr lang="en-US" sz="200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Economic Impact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10205680" y="3560088"/>
            <a:ext cx="3737134" cy="628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450"/>
              </a:lnSpc>
              <a:buNone/>
            </a:pPr>
            <a:r>
              <a:rPr lang="en-US" sz="15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Monetary value of addressing the research problem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8189833" y="4876324"/>
            <a:ext cx="3737015" cy="6482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5100"/>
              </a:lnSpc>
              <a:buNone/>
            </a:pPr>
            <a:r>
              <a:rPr lang="en-US" sz="510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98</a:t>
            </a:r>
            <a:endParaRPr lang="en-US" sz="5100" dirty="0"/>
          </a:p>
        </p:txBody>
      </p:sp>
      <p:sp>
        <p:nvSpPr>
          <p:cNvPr id="11" name="Text 8"/>
          <p:cNvSpPr/>
          <p:nvPr/>
        </p:nvSpPr>
        <p:spPr>
          <a:xfrm>
            <a:off x="8765738" y="5770126"/>
            <a:ext cx="2585085" cy="323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500"/>
              </a:lnSpc>
              <a:buNone/>
            </a:pPr>
            <a:r>
              <a:rPr lang="en-US" sz="200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Citation Count</a:t>
            </a:r>
            <a:endParaRPr lang="en-US" sz="2000" dirty="0"/>
          </a:p>
        </p:txBody>
      </p:sp>
      <p:sp>
        <p:nvSpPr>
          <p:cNvPr id="12" name="Text 9"/>
          <p:cNvSpPr/>
          <p:nvPr/>
        </p:nvSpPr>
        <p:spPr>
          <a:xfrm>
            <a:off x="8189833" y="6211014"/>
            <a:ext cx="3737015" cy="628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450"/>
              </a:lnSpc>
              <a:buNone/>
            </a:pPr>
            <a:r>
              <a:rPr lang="en-US" sz="15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Relevance shown through scholarly attention</a:t>
            </a:r>
            <a:endParaRPr lang="en-US" sz="1500" dirty="0"/>
          </a:p>
        </p:txBody>
      </p:sp>
      <p:sp>
        <p:nvSpPr>
          <p:cNvPr id="13" name="Text 10"/>
          <p:cNvSpPr/>
          <p:nvPr/>
        </p:nvSpPr>
        <p:spPr>
          <a:xfrm>
            <a:off x="6173986" y="7060644"/>
            <a:ext cx="7768828" cy="628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5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Back importance claims with evidence. Use authoritative sources like WHO, UN, or government reports. Balance statistics with qualitative significance.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2708196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58309" y="3377684"/>
            <a:ext cx="9400461" cy="712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600"/>
              </a:lnSpc>
              <a:buNone/>
            </a:pPr>
            <a:r>
              <a:rPr lang="en-US" sz="4450" dirty="0">
                <a:solidFill>
                  <a:srgbClr val="FAEBEB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Defining Aim and Objectives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58309" y="4415314"/>
            <a:ext cx="4226838" cy="3144679"/>
          </a:xfrm>
          <a:prstGeom prst="roundRect">
            <a:avLst>
              <a:gd name="adj" fmla="val 2894"/>
            </a:avLst>
          </a:prstGeom>
          <a:solidFill>
            <a:srgbClr val="740B0B"/>
          </a:solidFill>
          <a:ln w="7620">
            <a:solidFill>
              <a:srgbClr val="8D2424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982504" y="4639508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00"/>
              </a:lnSpc>
              <a:buNone/>
            </a:pPr>
            <a:r>
              <a:rPr lang="en-US" sz="220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Research Aim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982504" y="5125641"/>
            <a:ext cx="3778448" cy="10401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The overarching purpose of your study. A single, broad statement of intent.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982504" y="6295668"/>
            <a:ext cx="3778448" cy="10401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700" i="1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Example:</a:t>
            </a:r>
            <a:pPr algn="l" indent="0" marL="0">
              <a:lnSpc>
                <a:spcPts val="2700"/>
              </a:lnSpc>
              <a:buNone/>
            </a:pPr>
            <a:r>
              <a:rPr lang="en-US" sz="1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"To investigate the impact of remote work policies on employee wellbeing in UK tech firms."</a:t>
            </a:r>
            <a:endParaRPr lang="en-US" sz="1700" dirty="0"/>
          </a:p>
        </p:txBody>
      </p:sp>
      <p:sp>
        <p:nvSpPr>
          <p:cNvPr id="8" name="Shape 5"/>
          <p:cNvSpPr/>
          <p:nvPr/>
        </p:nvSpPr>
        <p:spPr>
          <a:xfrm>
            <a:off x="5201722" y="4415314"/>
            <a:ext cx="4226838" cy="3144679"/>
          </a:xfrm>
          <a:prstGeom prst="roundRect">
            <a:avLst>
              <a:gd name="adj" fmla="val 2894"/>
            </a:avLst>
          </a:prstGeom>
          <a:solidFill>
            <a:srgbClr val="740B0B"/>
          </a:solidFill>
          <a:ln w="7620">
            <a:solidFill>
              <a:srgbClr val="8D2424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425916" y="4639508"/>
            <a:ext cx="3504605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00"/>
              </a:lnSpc>
              <a:buNone/>
            </a:pPr>
            <a:r>
              <a:rPr lang="en-US" sz="220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Research Objectives</a:t>
            </a:r>
            <a:endParaRPr lang="en-US" sz="2200" dirty="0"/>
          </a:p>
        </p:txBody>
      </p:sp>
      <p:sp>
        <p:nvSpPr>
          <p:cNvPr id="10" name="Text 7"/>
          <p:cNvSpPr/>
          <p:nvPr/>
        </p:nvSpPr>
        <p:spPr>
          <a:xfrm>
            <a:off x="5425916" y="5125641"/>
            <a:ext cx="3778448" cy="10401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Specific, measurable steps to achieve your aim. Typically 3-5 clear statements.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5425916" y="6295668"/>
            <a:ext cx="3778448" cy="10401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700" i="1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Example:</a:t>
            </a:r>
            <a:pPr algn="l" indent="0" marL="0">
              <a:lnSpc>
                <a:spcPts val="2700"/>
              </a:lnSpc>
              <a:buNone/>
            </a:pPr>
            <a:r>
              <a:rPr lang="en-US" sz="1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"To identify key stressors associated with remote work environments."</a:t>
            </a:r>
            <a:endParaRPr lang="en-US" sz="1700" dirty="0"/>
          </a:p>
        </p:txBody>
      </p:sp>
      <p:sp>
        <p:nvSpPr>
          <p:cNvPr id="12" name="Shape 9"/>
          <p:cNvSpPr/>
          <p:nvPr/>
        </p:nvSpPr>
        <p:spPr>
          <a:xfrm>
            <a:off x="9645134" y="4415314"/>
            <a:ext cx="4226838" cy="3144679"/>
          </a:xfrm>
          <a:prstGeom prst="roundRect">
            <a:avLst>
              <a:gd name="adj" fmla="val 2894"/>
            </a:avLst>
          </a:prstGeom>
          <a:solidFill>
            <a:srgbClr val="740B0B"/>
          </a:solidFill>
          <a:ln w="7620">
            <a:solidFill>
              <a:srgbClr val="8D2424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9869329" y="4639508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00"/>
              </a:lnSpc>
              <a:buNone/>
            </a:pPr>
            <a:r>
              <a:rPr lang="en-US" sz="220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Gap Alignment</a:t>
            </a:r>
            <a:endParaRPr lang="en-US" sz="2200" dirty="0"/>
          </a:p>
        </p:txBody>
      </p:sp>
      <p:sp>
        <p:nvSpPr>
          <p:cNvPr id="14" name="Text 11"/>
          <p:cNvSpPr/>
          <p:nvPr/>
        </p:nvSpPr>
        <p:spPr>
          <a:xfrm>
            <a:off x="9869329" y="5125641"/>
            <a:ext cx="3778448" cy="10401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Each objective should directly address an aspect of your identified research gap.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9869329" y="6295668"/>
            <a:ext cx="3778448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Create a clear thread from gap to objectives to methods.</a:t>
            </a:r>
            <a:endParaRPr lang="en-US" sz="17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2516267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04493" y="3070265"/>
            <a:ext cx="9076134" cy="6621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200"/>
              </a:lnSpc>
              <a:buNone/>
            </a:pPr>
            <a:r>
              <a:rPr lang="en-US" sz="4150" dirty="0">
                <a:solidFill>
                  <a:srgbClr val="FAEBEB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Crafting Research Questions</a:t>
            </a:r>
            <a:endParaRPr lang="en-US" sz="4150" dirty="0"/>
          </a:p>
        </p:txBody>
      </p:sp>
      <p:sp>
        <p:nvSpPr>
          <p:cNvPr id="4" name="Shape 1"/>
          <p:cNvSpPr/>
          <p:nvPr/>
        </p:nvSpPr>
        <p:spPr>
          <a:xfrm>
            <a:off x="704493" y="4638199"/>
            <a:ext cx="4205764" cy="201216"/>
          </a:xfrm>
          <a:prstGeom prst="roundRect">
            <a:avLst>
              <a:gd name="adj" fmla="val 42019"/>
            </a:avLst>
          </a:prstGeom>
          <a:solidFill>
            <a:srgbClr val="740B0B"/>
          </a:solidFill>
          <a:ln w="7620">
            <a:solidFill>
              <a:srgbClr val="8D2424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704493" y="5141357"/>
            <a:ext cx="4205764" cy="66222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205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Formulate Clear Questions</a:t>
            </a:r>
            <a:endParaRPr lang="en-US" sz="2050" dirty="0"/>
          </a:p>
        </p:txBody>
      </p:sp>
      <p:sp>
        <p:nvSpPr>
          <p:cNvPr id="6" name="Text 3"/>
          <p:cNvSpPr/>
          <p:nvPr/>
        </p:nvSpPr>
        <p:spPr>
          <a:xfrm>
            <a:off x="704493" y="5924312"/>
            <a:ext cx="4205764" cy="966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Develop focused, answerable questions. Avoid yes/no queries. Use phrases like "how," "what," "to what extent."</a:t>
            </a:r>
            <a:endParaRPr lang="en-US" sz="1550" dirty="0"/>
          </a:p>
        </p:txBody>
      </p:sp>
      <p:sp>
        <p:nvSpPr>
          <p:cNvPr id="7" name="Text 4"/>
          <p:cNvSpPr/>
          <p:nvPr/>
        </p:nvSpPr>
        <p:spPr>
          <a:xfrm>
            <a:off x="704493" y="7011233"/>
            <a:ext cx="4205764" cy="6441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i="1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Example:</a:t>
            </a:r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"How do remote work environments affect employee mental health?"</a:t>
            </a:r>
            <a:endParaRPr lang="en-US" sz="1550" dirty="0"/>
          </a:p>
        </p:txBody>
      </p:sp>
      <p:sp>
        <p:nvSpPr>
          <p:cNvPr id="8" name="Shape 5"/>
          <p:cNvSpPr/>
          <p:nvPr/>
        </p:nvSpPr>
        <p:spPr>
          <a:xfrm>
            <a:off x="5212199" y="4336256"/>
            <a:ext cx="4205883" cy="201216"/>
          </a:xfrm>
          <a:prstGeom prst="roundRect">
            <a:avLst>
              <a:gd name="adj" fmla="val 42019"/>
            </a:avLst>
          </a:prstGeom>
          <a:solidFill>
            <a:srgbClr val="740B0B"/>
          </a:solidFill>
          <a:ln w="7620">
            <a:solidFill>
              <a:srgbClr val="8D2424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212199" y="4839414"/>
            <a:ext cx="4205883" cy="66222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205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Develop Testable Hypotheses</a:t>
            </a:r>
            <a:endParaRPr lang="en-US" sz="2050" dirty="0"/>
          </a:p>
        </p:txBody>
      </p:sp>
      <p:sp>
        <p:nvSpPr>
          <p:cNvPr id="10" name="Text 7"/>
          <p:cNvSpPr/>
          <p:nvPr/>
        </p:nvSpPr>
        <p:spPr>
          <a:xfrm>
            <a:off x="5212199" y="5622369"/>
            <a:ext cx="4205883" cy="966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Create specific, falsifiable predictions. Link directly to theory. State expected relationships clearly.</a:t>
            </a:r>
            <a:endParaRPr lang="en-US" sz="1550" dirty="0"/>
          </a:p>
        </p:txBody>
      </p:sp>
      <p:sp>
        <p:nvSpPr>
          <p:cNvPr id="11" name="Text 8"/>
          <p:cNvSpPr/>
          <p:nvPr/>
        </p:nvSpPr>
        <p:spPr>
          <a:xfrm>
            <a:off x="5212199" y="6709291"/>
            <a:ext cx="4205883" cy="966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i="1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Example:</a:t>
            </a:r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"H1: Employees with dedicated home workspaces report higher wellbeing scores."</a:t>
            </a:r>
            <a:endParaRPr lang="en-US" sz="1550" dirty="0"/>
          </a:p>
        </p:txBody>
      </p:sp>
      <p:sp>
        <p:nvSpPr>
          <p:cNvPr id="12" name="Shape 9"/>
          <p:cNvSpPr/>
          <p:nvPr/>
        </p:nvSpPr>
        <p:spPr>
          <a:xfrm>
            <a:off x="9720024" y="4034314"/>
            <a:ext cx="4205883" cy="201216"/>
          </a:xfrm>
          <a:prstGeom prst="roundRect">
            <a:avLst>
              <a:gd name="adj" fmla="val 42019"/>
            </a:avLst>
          </a:prstGeom>
          <a:solidFill>
            <a:srgbClr val="740B0B"/>
          </a:solidFill>
          <a:ln w="7620">
            <a:solidFill>
              <a:srgbClr val="8D2424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9720024" y="4537472"/>
            <a:ext cx="2779038" cy="33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205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Ensure Alignment</a:t>
            </a:r>
            <a:endParaRPr lang="en-US" sz="2050" dirty="0"/>
          </a:p>
        </p:txBody>
      </p:sp>
      <p:sp>
        <p:nvSpPr>
          <p:cNvPr id="14" name="Text 11"/>
          <p:cNvSpPr/>
          <p:nvPr/>
        </p:nvSpPr>
        <p:spPr>
          <a:xfrm>
            <a:off x="9720024" y="4989314"/>
            <a:ext cx="4205883" cy="966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Check that questions and hypotheses connect to objectives. Verify they address the research gap.</a:t>
            </a:r>
            <a:endParaRPr lang="en-US" sz="1550" dirty="0"/>
          </a:p>
        </p:txBody>
      </p:sp>
      <p:sp>
        <p:nvSpPr>
          <p:cNvPr id="15" name="Text 12"/>
          <p:cNvSpPr/>
          <p:nvPr/>
        </p:nvSpPr>
        <p:spPr>
          <a:xfrm>
            <a:off x="9720024" y="6076236"/>
            <a:ext cx="4205883" cy="6441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Each question should contribute to fulfilling your research aim.</a:t>
            </a:r>
            <a:endParaRPr lang="en-US" sz="15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8309" y="778312"/>
            <a:ext cx="8756928" cy="712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600"/>
              </a:lnSpc>
              <a:buNone/>
            </a:pPr>
            <a:r>
              <a:rPr lang="en-US" sz="4450" dirty="0">
                <a:solidFill>
                  <a:srgbClr val="FAEBEB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Providing Study Rationale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1292304" y="2487335"/>
            <a:ext cx="3403044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800"/>
              </a:lnSpc>
              <a:buNone/>
            </a:pPr>
            <a:r>
              <a:rPr lang="en-US" sz="220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Personal Motivation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58309" y="2973467"/>
            <a:ext cx="3937040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700"/>
              </a:lnSpc>
              <a:buNone/>
            </a:pPr>
            <a:r>
              <a:rPr lang="en-US" sz="1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Your scholarly interest in the topic</a:t>
            </a:r>
            <a:endParaRPr lang="en-US" sz="17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0270" y="1924288"/>
            <a:ext cx="4589740" cy="4589740"/>
          </a:xfrm>
          <a:prstGeom prst="rect">
            <a:avLst/>
          </a:prstGeom>
        </p:spPr>
      </p:pic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9290" y="2702183"/>
            <a:ext cx="324088" cy="40517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934932" y="2487335"/>
            <a:ext cx="387572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00"/>
              </a:lnSpc>
              <a:buNone/>
            </a:pPr>
            <a:r>
              <a:rPr lang="en-US" sz="220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Scholarly Justification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9934932" y="2973467"/>
            <a:ext cx="3937159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Contribution to academic knowledge</a:t>
            </a:r>
            <a:endParaRPr lang="en-US" sz="17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0270" y="1924288"/>
            <a:ext cx="4589740" cy="4589740"/>
          </a:xfrm>
          <a:prstGeom prst="rect">
            <a:avLst/>
          </a:prstGeom>
        </p:spPr>
      </p:pic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67308" y="3092827"/>
            <a:ext cx="324088" cy="405170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934932" y="4771311"/>
            <a:ext cx="2853809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00"/>
              </a:lnSpc>
              <a:buNone/>
            </a:pPr>
            <a:r>
              <a:rPr lang="en-US" sz="220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Design Rationale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9934932" y="5257443"/>
            <a:ext cx="3937159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Justification for methodological choices</a:t>
            </a:r>
            <a:endParaRPr lang="en-US" sz="1700" dirty="0"/>
          </a:p>
        </p:txBody>
      </p:sp>
      <p:pic>
        <p:nvPicPr>
          <p:cNvPr id="1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0270" y="1924288"/>
            <a:ext cx="4589740" cy="4589740"/>
          </a:xfrm>
          <a:prstGeom prst="rect">
            <a:avLst/>
          </a:prstGeom>
        </p:spPr>
      </p:pic>
      <p:pic>
        <p:nvPicPr>
          <p:cNvPr id="14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76664" y="5330845"/>
            <a:ext cx="324088" cy="405170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899755" y="4944666"/>
            <a:ext cx="379559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800"/>
              </a:lnSpc>
              <a:buNone/>
            </a:pPr>
            <a:r>
              <a:rPr lang="en-US" sz="220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Anticipating Concerns</a:t>
            </a:r>
            <a:endParaRPr lang="en-US" sz="2200" dirty="0"/>
          </a:p>
        </p:txBody>
      </p:sp>
      <p:sp>
        <p:nvSpPr>
          <p:cNvPr id="16" name="Text 8"/>
          <p:cNvSpPr/>
          <p:nvPr/>
        </p:nvSpPr>
        <p:spPr>
          <a:xfrm>
            <a:off x="758309" y="5430798"/>
            <a:ext cx="3937040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700"/>
              </a:lnSpc>
              <a:buNone/>
            </a:pPr>
            <a:r>
              <a:rPr lang="en-US" sz="1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Addressing potential criticisms</a:t>
            </a:r>
            <a:endParaRPr lang="en-US" sz="1700" dirty="0"/>
          </a:p>
        </p:txBody>
      </p:sp>
      <p:pic>
        <p:nvPicPr>
          <p:cNvPr id="17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20270" y="1924288"/>
            <a:ext cx="4589740" cy="4589740"/>
          </a:xfrm>
          <a:prstGeom prst="rect">
            <a:avLst/>
          </a:prstGeom>
        </p:spPr>
      </p:pic>
      <p:pic>
        <p:nvPicPr>
          <p:cNvPr id="18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38646" y="4940201"/>
            <a:ext cx="324088" cy="405170"/>
          </a:xfrm>
          <a:prstGeom prst="rect">
            <a:avLst/>
          </a:prstGeom>
        </p:spPr>
      </p:pic>
      <p:sp>
        <p:nvSpPr>
          <p:cNvPr id="19" name="Text 9"/>
          <p:cNvSpPr/>
          <p:nvPr/>
        </p:nvSpPr>
        <p:spPr>
          <a:xfrm>
            <a:off x="758309" y="6757749"/>
            <a:ext cx="13113782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 comprehensive rationale addresses why the topic matters to you, the field, and society. It explains why your specific approach is appropriate.</a:t>
            </a:r>
            <a:endParaRPr lang="en-US" sz="17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14018" y="581025"/>
            <a:ext cx="7416641" cy="6710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250"/>
              </a:lnSpc>
              <a:buNone/>
            </a:pPr>
            <a:r>
              <a:rPr lang="en-US" sz="4200" dirty="0">
                <a:solidFill>
                  <a:srgbClr val="FAEBEB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Delimiting Study Scope</a:t>
            </a:r>
            <a:endParaRPr lang="en-US" sz="42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21638" y="1792010"/>
            <a:ext cx="4286964" cy="4286964"/>
          </a:xfrm>
          <a:prstGeom prst="rect">
            <a:avLst/>
          </a:prstGeom>
        </p:spPr>
      </p:pic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1718" y="1792010"/>
            <a:ext cx="4286964" cy="4286964"/>
          </a:xfrm>
          <a:prstGeom prst="rect">
            <a:avLst/>
          </a:prstGeom>
        </p:spPr>
      </p:pic>
      <p:pic>
        <p:nvPicPr>
          <p:cNvPr id="5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21798" y="1792010"/>
            <a:ext cx="4286964" cy="4286964"/>
          </a:xfrm>
          <a:prstGeom prst="rect">
            <a:avLst/>
          </a:prstGeom>
        </p:spPr>
      </p:pic>
      <p:sp>
        <p:nvSpPr>
          <p:cNvPr id="6" name="Text 1"/>
          <p:cNvSpPr/>
          <p:nvPr/>
        </p:nvSpPr>
        <p:spPr>
          <a:xfrm>
            <a:off x="714018" y="6440448"/>
            <a:ext cx="13202364" cy="65246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16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Explicitly state what your study includes and excludes. Justify boundaries based on practical constraints, theoretical focus, or methodological approach.</a:t>
            </a:r>
            <a:endParaRPr lang="en-US" sz="1600" dirty="0"/>
          </a:p>
        </p:txBody>
      </p:sp>
      <p:sp>
        <p:nvSpPr>
          <p:cNvPr id="7" name="Text 2"/>
          <p:cNvSpPr/>
          <p:nvPr/>
        </p:nvSpPr>
        <p:spPr>
          <a:xfrm>
            <a:off x="714018" y="7322344"/>
            <a:ext cx="13202364" cy="326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16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Prevent scope creep by clearly defining parameters early. Address reasonable limitations without apologizing for necessary boundaries.</a:t>
            </a:r>
            <a:endParaRPr lang="en-US" sz="16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749" y="521137"/>
            <a:ext cx="6727507" cy="6218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850"/>
              </a:lnSpc>
              <a:buNone/>
            </a:pPr>
            <a:r>
              <a:rPr lang="en-US" sz="3900" dirty="0">
                <a:solidFill>
                  <a:srgbClr val="FAEBEB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Outlining the Structure</a:t>
            </a:r>
            <a:endParaRPr lang="en-US" sz="39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1749" y="1521143"/>
            <a:ext cx="945356" cy="113442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890713" y="1710214"/>
            <a:ext cx="2487811" cy="3109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5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Introduction</a:t>
            </a:r>
            <a:endParaRPr lang="en-US" sz="1950" dirty="0"/>
          </a:p>
        </p:txBody>
      </p:sp>
      <p:sp>
        <p:nvSpPr>
          <p:cNvPr id="5" name="Text 2"/>
          <p:cNvSpPr/>
          <p:nvPr/>
        </p:nvSpPr>
        <p:spPr>
          <a:xfrm>
            <a:off x="1890713" y="2134553"/>
            <a:ext cx="12077938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50"/>
              </a:lnSpc>
              <a:buNone/>
            </a:pPr>
            <a:r>
              <a:rPr lang="en-US" sz="145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Background, gap, objectives</a:t>
            </a:r>
            <a:endParaRPr lang="en-US" sz="14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749" y="2655570"/>
            <a:ext cx="945356" cy="1134427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890713" y="2844641"/>
            <a:ext cx="2599611" cy="3109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5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Literature Review</a:t>
            </a:r>
            <a:endParaRPr lang="en-US" sz="1950" dirty="0"/>
          </a:p>
        </p:txBody>
      </p:sp>
      <p:sp>
        <p:nvSpPr>
          <p:cNvPr id="8" name="Text 4"/>
          <p:cNvSpPr/>
          <p:nvPr/>
        </p:nvSpPr>
        <p:spPr>
          <a:xfrm>
            <a:off x="1890713" y="3268980"/>
            <a:ext cx="12077938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50"/>
              </a:lnSpc>
              <a:buNone/>
            </a:pPr>
            <a:r>
              <a:rPr lang="en-US" sz="145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Theoretical framework, prior studies</a:t>
            </a:r>
            <a:endParaRPr lang="en-US" sz="14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749" y="3789998"/>
            <a:ext cx="945356" cy="1134427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890713" y="3979069"/>
            <a:ext cx="2487811" cy="3109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5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Methodology</a:t>
            </a:r>
            <a:endParaRPr lang="en-US" sz="1950" dirty="0"/>
          </a:p>
        </p:txBody>
      </p:sp>
      <p:sp>
        <p:nvSpPr>
          <p:cNvPr id="11" name="Text 6"/>
          <p:cNvSpPr/>
          <p:nvPr/>
        </p:nvSpPr>
        <p:spPr>
          <a:xfrm>
            <a:off x="1890713" y="4403407"/>
            <a:ext cx="12077938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50"/>
              </a:lnSpc>
              <a:buNone/>
            </a:pPr>
            <a:r>
              <a:rPr lang="en-US" sz="145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Research design, data collection</a:t>
            </a:r>
            <a:endParaRPr lang="en-US" sz="145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749" y="4924425"/>
            <a:ext cx="945356" cy="1134427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1890713" y="5113496"/>
            <a:ext cx="2647950" cy="3109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5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Findings/Analysis</a:t>
            </a:r>
            <a:endParaRPr lang="en-US" sz="1950" dirty="0"/>
          </a:p>
        </p:txBody>
      </p:sp>
      <p:sp>
        <p:nvSpPr>
          <p:cNvPr id="14" name="Text 8"/>
          <p:cNvSpPr/>
          <p:nvPr/>
        </p:nvSpPr>
        <p:spPr>
          <a:xfrm>
            <a:off x="1890713" y="5537835"/>
            <a:ext cx="12077938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50"/>
              </a:lnSpc>
              <a:buNone/>
            </a:pPr>
            <a:r>
              <a:rPr lang="en-US" sz="145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Results, interpretation</a:t>
            </a:r>
            <a:endParaRPr lang="en-US" sz="1450" dirty="0"/>
          </a:p>
        </p:txBody>
      </p:sp>
      <p:pic>
        <p:nvPicPr>
          <p:cNvPr id="15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1749" y="6058853"/>
            <a:ext cx="945356" cy="1134427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1890713" y="6247924"/>
            <a:ext cx="2487811" cy="3109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5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Conclusion</a:t>
            </a:r>
            <a:endParaRPr lang="en-US" sz="1950" dirty="0"/>
          </a:p>
        </p:txBody>
      </p:sp>
      <p:sp>
        <p:nvSpPr>
          <p:cNvPr id="17" name="Text 10"/>
          <p:cNvSpPr/>
          <p:nvPr/>
        </p:nvSpPr>
        <p:spPr>
          <a:xfrm>
            <a:off x="1890713" y="6672263"/>
            <a:ext cx="12077938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50"/>
              </a:lnSpc>
              <a:buNone/>
            </a:pPr>
            <a:r>
              <a:rPr lang="en-US" sz="145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Implications, contributions</a:t>
            </a:r>
            <a:endParaRPr lang="en-US" sz="1450" dirty="0"/>
          </a:p>
        </p:txBody>
      </p:sp>
      <p:sp>
        <p:nvSpPr>
          <p:cNvPr id="18" name="Text 11"/>
          <p:cNvSpPr/>
          <p:nvPr/>
        </p:nvSpPr>
        <p:spPr>
          <a:xfrm>
            <a:off x="661749" y="7405926"/>
            <a:ext cx="13306901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50"/>
              </a:lnSpc>
              <a:buNone/>
            </a:pPr>
            <a:r>
              <a:rPr lang="en-US" sz="145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Preview your document's structure to orient readers. Use signposting language like "In Chapter Two..." or "The next section examines..."</a:t>
            </a:r>
            <a:endParaRPr lang="en-US" sz="14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8309" y="1121093"/>
            <a:ext cx="9102923" cy="712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600"/>
              </a:lnSpc>
              <a:buNone/>
            </a:pPr>
            <a:r>
              <a:rPr lang="en-US" sz="4450" dirty="0">
                <a:solidFill>
                  <a:srgbClr val="FAEBEB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Common Mistakes to Avoid</a:t>
            </a:r>
            <a:endParaRPr lang="en-US" sz="44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8309" y="2267069"/>
            <a:ext cx="4154567" cy="256770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58309" y="5105519"/>
            <a:ext cx="3936444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00"/>
              </a:lnSpc>
              <a:buNone/>
            </a:pPr>
            <a:r>
              <a:rPr lang="en-US" sz="220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Unfocused Background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758309" y="5591651"/>
            <a:ext cx="4154567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Too broad: Includes irrelevant literature. Too narrow: Misses key sources.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758309" y="6414968"/>
            <a:ext cx="4154567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700" i="1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Fix:</a:t>
            </a:r>
            <a:pPr algn="l" indent="0" marL="0">
              <a:lnSpc>
                <a:spcPts val="2700"/>
              </a:lnSpc>
              <a:buNone/>
            </a:pPr>
            <a:r>
              <a:rPr lang="en-US" sz="1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Define scope clearly, relate all sources to your specific topic.</a:t>
            </a:r>
            <a:endParaRPr lang="en-US" sz="17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7798" y="2267069"/>
            <a:ext cx="4154686" cy="256770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237798" y="5105519"/>
            <a:ext cx="4007048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00"/>
              </a:lnSpc>
              <a:buNone/>
            </a:pPr>
            <a:r>
              <a:rPr lang="en-US" sz="220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Weak Gap Specification</a:t>
            </a:r>
            <a:endParaRPr lang="en-US" sz="2200" dirty="0"/>
          </a:p>
        </p:txBody>
      </p:sp>
      <p:sp>
        <p:nvSpPr>
          <p:cNvPr id="9" name="Text 5"/>
          <p:cNvSpPr/>
          <p:nvPr/>
        </p:nvSpPr>
        <p:spPr>
          <a:xfrm>
            <a:off x="5237798" y="5591651"/>
            <a:ext cx="4154686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Claiming gaps without evidence. Creating artificial gaps.</a:t>
            </a:r>
            <a:endParaRPr lang="en-US" sz="1700" dirty="0"/>
          </a:p>
        </p:txBody>
      </p:sp>
      <p:sp>
        <p:nvSpPr>
          <p:cNvPr id="10" name="Text 6"/>
          <p:cNvSpPr/>
          <p:nvPr/>
        </p:nvSpPr>
        <p:spPr>
          <a:xfrm>
            <a:off x="5237798" y="6414968"/>
            <a:ext cx="4154686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700" i="1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Fix:</a:t>
            </a:r>
            <a:pPr algn="l" indent="0" marL="0">
              <a:lnSpc>
                <a:spcPts val="2700"/>
              </a:lnSpc>
              <a:buNone/>
            </a:pPr>
            <a:r>
              <a:rPr lang="en-US" sz="1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Support gap claims with literature analysis. Show genuine significance.</a:t>
            </a:r>
            <a:endParaRPr lang="en-US" sz="1700" dirty="0"/>
          </a:p>
        </p:txBody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7405" y="2267069"/>
            <a:ext cx="4154567" cy="2567702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9717405" y="5105519"/>
            <a:ext cx="2936200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00"/>
              </a:lnSpc>
              <a:buNone/>
            </a:pPr>
            <a:r>
              <a:rPr lang="en-US" sz="220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Vague Objectives</a:t>
            </a:r>
            <a:endParaRPr lang="en-US" sz="2200" dirty="0"/>
          </a:p>
        </p:txBody>
      </p:sp>
      <p:sp>
        <p:nvSpPr>
          <p:cNvPr id="13" name="Text 8"/>
          <p:cNvSpPr/>
          <p:nvPr/>
        </p:nvSpPr>
        <p:spPr>
          <a:xfrm>
            <a:off x="9717405" y="5591651"/>
            <a:ext cx="4154567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Unmeasurable goals. Misalignment with stated gap.</a:t>
            </a:r>
            <a:endParaRPr lang="en-US" sz="1700" dirty="0"/>
          </a:p>
        </p:txBody>
      </p:sp>
      <p:sp>
        <p:nvSpPr>
          <p:cNvPr id="14" name="Text 9"/>
          <p:cNvSpPr/>
          <p:nvPr/>
        </p:nvSpPr>
        <p:spPr>
          <a:xfrm>
            <a:off x="9717405" y="6414968"/>
            <a:ext cx="4154567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700" i="1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Fix:</a:t>
            </a:r>
            <a:pPr algn="l" indent="0" marL="0">
              <a:lnSpc>
                <a:spcPts val="2700"/>
              </a:lnSpc>
              <a:buNone/>
            </a:pPr>
            <a:r>
              <a:rPr lang="en-US" sz="1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Use specific, measurable verbs. Ensure direct connection to gap.</a:t>
            </a:r>
            <a:endParaRPr lang="en-US" sz="17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44709" y="1183243"/>
            <a:ext cx="7627382" cy="14254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600"/>
              </a:lnSpc>
              <a:buNone/>
            </a:pPr>
            <a:r>
              <a:rPr lang="en-US" sz="4450" dirty="0">
                <a:solidFill>
                  <a:srgbClr val="FAEBEB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The Role of the Introduction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6244709" y="3177302"/>
            <a:ext cx="487442" cy="487442"/>
          </a:xfrm>
          <a:prstGeom prst="roundRect">
            <a:avLst>
              <a:gd name="adj" fmla="val 18669"/>
            </a:avLst>
          </a:prstGeom>
          <a:solidFill>
            <a:srgbClr val="740B0B"/>
          </a:solidFill>
          <a:ln w="7620">
            <a:solidFill>
              <a:srgbClr val="8D2424"/>
            </a:solidFill>
            <a:prstDash val="solid"/>
          </a:ln>
        </p:spPr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7397" y="3207246"/>
            <a:ext cx="342067" cy="427553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948726" y="3177302"/>
            <a:ext cx="2872978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00"/>
              </a:lnSpc>
              <a:buNone/>
            </a:pPr>
            <a:r>
              <a:rPr lang="en-US" sz="220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First Impression</a:t>
            </a:r>
            <a:endParaRPr lang="en-US" sz="2200" dirty="0"/>
          </a:p>
        </p:txBody>
      </p:sp>
      <p:sp>
        <p:nvSpPr>
          <p:cNvPr id="7" name="Text 3"/>
          <p:cNvSpPr/>
          <p:nvPr/>
        </p:nvSpPr>
        <p:spPr>
          <a:xfrm>
            <a:off x="6948726" y="3663434"/>
            <a:ext cx="3001447" cy="1386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Your introduction creates the initial reader experience. It must engage academics instantly.</a:t>
            </a:r>
            <a:endParaRPr lang="en-US" sz="1700" dirty="0"/>
          </a:p>
        </p:txBody>
      </p:sp>
      <p:sp>
        <p:nvSpPr>
          <p:cNvPr id="8" name="Shape 4"/>
          <p:cNvSpPr/>
          <p:nvPr/>
        </p:nvSpPr>
        <p:spPr>
          <a:xfrm>
            <a:off x="10166747" y="3177302"/>
            <a:ext cx="487442" cy="487442"/>
          </a:xfrm>
          <a:prstGeom prst="roundRect">
            <a:avLst>
              <a:gd name="adj" fmla="val 18669"/>
            </a:avLst>
          </a:prstGeom>
          <a:solidFill>
            <a:srgbClr val="740B0B"/>
          </a:solidFill>
          <a:ln w="7620">
            <a:solidFill>
              <a:srgbClr val="8D2424"/>
            </a:solidFill>
            <a:prstDash val="solid"/>
          </a:ln>
        </p:spPr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39435" y="3207246"/>
            <a:ext cx="342067" cy="427553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0870763" y="3177302"/>
            <a:ext cx="3001447" cy="712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00"/>
              </a:lnSpc>
              <a:buNone/>
            </a:pPr>
            <a:r>
              <a:rPr lang="en-US" sz="220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Research Context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10870763" y="4019669"/>
            <a:ext cx="3001447" cy="1386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Situates your work within the existing knowledge landscape. Shows disciplinary awareness.</a:t>
            </a:r>
            <a:endParaRPr lang="en-US" sz="1700" dirty="0"/>
          </a:p>
        </p:txBody>
      </p:sp>
      <p:sp>
        <p:nvSpPr>
          <p:cNvPr id="12" name="Shape 7"/>
          <p:cNvSpPr/>
          <p:nvPr/>
        </p:nvSpPr>
        <p:spPr>
          <a:xfrm>
            <a:off x="6244709" y="5866805"/>
            <a:ext cx="487442" cy="487442"/>
          </a:xfrm>
          <a:prstGeom prst="roundRect">
            <a:avLst>
              <a:gd name="adj" fmla="val 18669"/>
            </a:avLst>
          </a:prstGeom>
          <a:solidFill>
            <a:srgbClr val="740B0B"/>
          </a:solidFill>
          <a:ln w="7620">
            <a:solidFill>
              <a:srgbClr val="8D2424"/>
            </a:solidFill>
            <a:prstDash val="solid"/>
          </a:ln>
        </p:spPr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7397" y="5896749"/>
            <a:ext cx="342067" cy="427553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6948726" y="5866805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00"/>
              </a:lnSpc>
              <a:buNone/>
            </a:pPr>
            <a:r>
              <a:rPr lang="en-US" sz="220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Tone Setting</a:t>
            </a:r>
            <a:endParaRPr lang="en-US" sz="2200" dirty="0"/>
          </a:p>
        </p:txBody>
      </p:sp>
      <p:sp>
        <p:nvSpPr>
          <p:cNvPr id="15" name="Text 9"/>
          <p:cNvSpPr/>
          <p:nvPr/>
        </p:nvSpPr>
        <p:spPr>
          <a:xfrm>
            <a:off x="6948726" y="6352937"/>
            <a:ext cx="6923365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Establishes your academic voice. Demonstrates rigour and scholarly approach.</a:t>
            </a:r>
            <a:endParaRPr lang="en-US" sz="17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99373" y="551736"/>
            <a:ext cx="10699671" cy="6573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150"/>
              </a:lnSpc>
              <a:buNone/>
            </a:pPr>
            <a:r>
              <a:rPr lang="en-US" sz="4100" dirty="0">
                <a:solidFill>
                  <a:srgbClr val="FAEBEB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Building a Compelling Introduction</a:t>
            </a:r>
            <a:endParaRPr lang="en-US" sz="4100" dirty="0"/>
          </a:p>
        </p:txBody>
      </p:sp>
      <p:sp>
        <p:nvSpPr>
          <p:cNvPr id="3" name="Text 1"/>
          <p:cNvSpPr/>
          <p:nvPr/>
        </p:nvSpPr>
        <p:spPr>
          <a:xfrm>
            <a:off x="699373" y="1508760"/>
            <a:ext cx="3469719" cy="3286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050" dirty="0">
                <a:solidFill>
                  <a:srgbClr val="FAEBEB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Background &amp; Context</a:t>
            </a:r>
            <a:endParaRPr lang="en-US" sz="2050" dirty="0"/>
          </a:p>
        </p:txBody>
      </p:sp>
      <p:sp>
        <p:nvSpPr>
          <p:cNvPr id="4" name="Text 2"/>
          <p:cNvSpPr/>
          <p:nvPr/>
        </p:nvSpPr>
        <p:spPr>
          <a:xfrm>
            <a:off x="699373" y="2137053"/>
            <a:ext cx="13231654" cy="319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Current, relevant literature included</a:t>
            </a:r>
            <a:endParaRPr lang="en-US" sz="1550" dirty="0"/>
          </a:p>
        </p:txBody>
      </p:sp>
      <p:sp>
        <p:nvSpPr>
          <p:cNvPr id="5" name="Text 3"/>
          <p:cNvSpPr/>
          <p:nvPr/>
        </p:nvSpPr>
        <p:spPr>
          <a:xfrm>
            <a:off x="699373" y="2526506"/>
            <a:ext cx="13231654" cy="319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Key concepts clearly defined</a:t>
            </a:r>
            <a:endParaRPr lang="en-US" sz="1550" dirty="0"/>
          </a:p>
        </p:txBody>
      </p:sp>
      <p:sp>
        <p:nvSpPr>
          <p:cNvPr id="6" name="Text 4"/>
          <p:cNvSpPr/>
          <p:nvPr/>
        </p:nvSpPr>
        <p:spPr>
          <a:xfrm>
            <a:off x="699373" y="2915960"/>
            <a:ext cx="13231654" cy="319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Logical progression from broad to specific</a:t>
            </a:r>
            <a:endParaRPr lang="en-US" sz="1550" dirty="0"/>
          </a:p>
        </p:txBody>
      </p:sp>
      <p:sp>
        <p:nvSpPr>
          <p:cNvPr id="7" name="Text 5"/>
          <p:cNvSpPr/>
          <p:nvPr/>
        </p:nvSpPr>
        <p:spPr>
          <a:xfrm>
            <a:off x="699373" y="3535204"/>
            <a:ext cx="2629257" cy="3286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050" dirty="0">
                <a:solidFill>
                  <a:srgbClr val="FAEBEB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Research Gap</a:t>
            </a:r>
            <a:endParaRPr lang="en-US" sz="2050" dirty="0"/>
          </a:p>
        </p:txBody>
      </p:sp>
      <p:sp>
        <p:nvSpPr>
          <p:cNvPr id="8" name="Text 6"/>
          <p:cNvSpPr/>
          <p:nvPr/>
        </p:nvSpPr>
        <p:spPr>
          <a:xfrm>
            <a:off x="699373" y="4163497"/>
            <a:ext cx="13231654" cy="319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Gap clearly articulated and evidenced</a:t>
            </a:r>
            <a:endParaRPr lang="en-US" sz="1550" dirty="0"/>
          </a:p>
        </p:txBody>
      </p:sp>
      <p:sp>
        <p:nvSpPr>
          <p:cNvPr id="9" name="Text 7"/>
          <p:cNvSpPr/>
          <p:nvPr/>
        </p:nvSpPr>
        <p:spPr>
          <a:xfrm>
            <a:off x="699373" y="4552950"/>
            <a:ext cx="13231654" cy="319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Significance of addressing gap explained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699373" y="4942403"/>
            <a:ext cx="13231654" cy="319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Type of gap (theoretical, methodological, etc.) identified</a:t>
            </a:r>
            <a:endParaRPr lang="en-US" sz="1550" dirty="0"/>
          </a:p>
        </p:txBody>
      </p:sp>
      <p:sp>
        <p:nvSpPr>
          <p:cNvPr id="11" name="Text 9"/>
          <p:cNvSpPr/>
          <p:nvPr/>
        </p:nvSpPr>
        <p:spPr>
          <a:xfrm>
            <a:off x="699373" y="5561648"/>
            <a:ext cx="2629257" cy="3286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050" dirty="0">
                <a:solidFill>
                  <a:srgbClr val="FAEBEB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Aim &amp; Objectives</a:t>
            </a:r>
            <a:endParaRPr lang="en-US" sz="2050" dirty="0"/>
          </a:p>
        </p:txBody>
      </p:sp>
      <p:sp>
        <p:nvSpPr>
          <p:cNvPr id="12" name="Text 10"/>
          <p:cNvSpPr/>
          <p:nvPr/>
        </p:nvSpPr>
        <p:spPr>
          <a:xfrm>
            <a:off x="699373" y="6189940"/>
            <a:ext cx="13231654" cy="319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Overall aim clearly stated</a:t>
            </a:r>
            <a:endParaRPr lang="en-US" sz="1550" dirty="0"/>
          </a:p>
        </p:txBody>
      </p:sp>
      <p:sp>
        <p:nvSpPr>
          <p:cNvPr id="13" name="Text 11"/>
          <p:cNvSpPr/>
          <p:nvPr/>
        </p:nvSpPr>
        <p:spPr>
          <a:xfrm>
            <a:off x="699373" y="6579394"/>
            <a:ext cx="13231654" cy="319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Specific, measurable objectives listed</a:t>
            </a:r>
            <a:endParaRPr lang="en-US" sz="1550" dirty="0"/>
          </a:p>
        </p:txBody>
      </p:sp>
      <p:sp>
        <p:nvSpPr>
          <p:cNvPr id="14" name="Text 12"/>
          <p:cNvSpPr/>
          <p:nvPr/>
        </p:nvSpPr>
        <p:spPr>
          <a:xfrm>
            <a:off x="699373" y="6968847"/>
            <a:ext cx="13231654" cy="319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Questions/hypotheses aligned with objectives</a:t>
            </a:r>
            <a:endParaRPr lang="en-US" sz="1550" dirty="0"/>
          </a:p>
        </p:txBody>
      </p:sp>
      <p:sp>
        <p:nvSpPr>
          <p:cNvPr id="15" name="Text 13"/>
          <p:cNvSpPr/>
          <p:nvPr/>
        </p:nvSpPr>
        <p:spPr>
          <a:xfrm>
            <a:off x="699373" y="7358301"/>
            <a:ext cx="13231654" cy="319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Direct connection to identified gap established</a:t>
            </a:r>
            <a:endParaRPr lang="en-US" sz="15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8309" y="928687"/>
            <a:ext cx="12581453" cy="712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600"/>
              </a:lnSpc>
              <a:buNone/>
            </a:pPr>
            <a:r>
              <a:rPr lang="en-US" sz="4450" dirty="0">
                <a:solidFill>
                  <a:srgbClr val="FAEBEB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Components of a Strong Introduction</a:t>
            </a:r>
            <a:endParaRPr lang="en-US" sz="44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25284" y="2074664"/>
            <a:ext cx="1622822" cy="1265992"/>
          </a:xfrm>
          <a:prstGeom prst="rect">
            <a:avLst/>
          </a:prstGeom>
        </p:spPr>
      </p:pic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4295" y="2674620"/>
            <a:ext cx="304681" cy="380762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064681" y="2291239"/>
            <a:ext cx="3895011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00"/>
              </a:lnSpc>
              <a:buNone/>
            </a:pPr>
            <a:r>
              <a:rPr lang="en-US" sz="220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Objectives &amp; Questions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5064681" y="2777371"/>
            <a:ext cx="3895011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Clear aims guiding research direction</a:t>
            </a:r>
            <a:endParaRPr lang="en-US" sz="1700" dirty="0"/>
          </a:p>
        </p:txBody>
      </p:sp>
      <p:sp>
        <p:nvSpPr>
          <p:cNvPr id="7" name="Shape 3"/>
          <p:cNvSpPr/>
          <p:nvPr/>
        </p:nvSpPr>
        <p:spPr>
          <a:xfrm>
            <a:off x="4902160" y="3352443"/>
            <a:ext cx="8915876" cy="15240"/>
          </a:xfrm>
          <a:prstGeom prst="roundRect">
            <a:avLst>
              <a:gd name="adj" fmla="val 597101"/>
            </a:avLst>
          </a:prstGeom>
          <a:solidFill>
            <a:srgbClr val="8D2424"/>
          </a:solidFill>
          <a:ln/>
        </p:spPr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3873" y="3394710"/>
            <a:ext cx="3245644" cy="1265992"/>
          </a:xfrm>
          <a:prstGeom prst="rect">
            <a:avLst/>
          </a:prstGeom>
        </p:spPr>
      </p:pic>
      <p:pic>
        <p:nvPicPr>
          <p:cNvPr id="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4295" y="3837265"/>
            <a:ext cx="304681" cy="380762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5876092" y="3611285"/>
            <a:ext cx="380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00"/>
              </a:lnSpc>
              <a:buNone/>
            </a:pPr>
            <a:r>
              <a:rPr lang="en-US" sz="220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Research Significance</a:t>
            </a:r>
            <a:endParaRPr lang="en-US" sz="2200" dirty="0"/>
          </a:p>
        </p:txBody>
      </p:sp>
      <p:sp>
        <p:nvSpPr>
          <p:cNvPr id="11" name="Text 5"/>
          <p:cNvSpPr/>
          <p:nvPr/>
        </p:nvSpPr>
        <p:spPr>
          <a:xfrm>
            <a:off x="5876092" y="4097417"/>
            <a:ext cx="3800713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Why your study matters</a:t>
            </a:r>
            <a:endParaRPr lang="en-US" sz="1700" dirty="0"/>
          </a:p>
        </p:txBody>
      </p:sp>
      <p:sp>
        <p:nvSpPr>
          <p:cNvPr id="12" name="Shape 6"/>
          <p:cNvSpPr/>
          <p:nvPr/>
        </p:nvSpPr>
        <p:spPr>
          <a:xfrm>
            <a:off x="5713571" y="4672489"/>
            <a:ext cx="8104465" cy="15240"/>
          </a:xfrm>
          <a:prstGeom prst="roundRect">
            <a:avLst>
              <a:gd name="adj" fmla="val 597101"/>
            </a:avLst>
          </a:prstGeom>
          <a:solidFill>
            <a:srgbClr val="8D2424"/>
          </a:solidFill>
          <a:ln/>
        </p:spPr>
      </p:sp>
      <p:pic>
        <p:nvPicPr>
          <p:cNvPr id="1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02462" y="4714756"/>
            <a:ext cx="4868466" cy="1265992"/>
          </a:xfrm>
          <a:prstGeom prst="rect">
            <a:avLst/>
          </a:prstGeom>
        </p:spPr>
      </p:pic>
      <p:pic>
        <p:nvPicPr>
          <p:cNvPr id="14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84295" y="5157311"/>
            <a:ext cx="304681" cy="380762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6687503" y="4931331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00"/>
              </a:lnSpc>
              <a:buNone/>
            </a:pPr>
            <a:r>
              <a:rPr lang="en-US" sz="220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Problem or Gap</a:t>
            </a:r>
            <a:endParaRPr lang="en-US" sz="2200" dirty="0"/>
          </a:p>
        </p:txBody>
      </p:sp>
      <p:sp>
        <p:nvSpPr>
          <p:cNvPr id="16" name="Text 8"/>
          <p:cNvSpPr/>
          <p:nvPr/>
        </p:nvSpPr>
        <p:spPr>
          <a:xfrm>
            <a:off x="6687503" y="5417463"/>
            <a:ext cx="3305413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Knowledge void being addressed</a:t>
            </a:r>
            <a:endParaRPr lang="en-US" sz="1700" dirty="0"/>
          </a:p>
        </p:txBody>
      </p:sp>
      <p:sp>
        <p:nvSpPr>
          <p:cNvPr id="17" name="Shape 9"/>
          <p:cNvSpPr/>
          <p:nvPr/>
        </p:nvSpPr>
        <p:spPr>
          <a:xfrm>
            <a:off x="6524982" y="5992535"/>
            <a:ext cx="7293054" cy="15240"/>
          </a:xfrm>
          <a:prstGeom prst="roundRect">
            <a:avLst>
              <a:gd name="adj" fmla="val 597101"/>
            </a:avLst>
          </a:prstGeom>
          <a:solidFill>
            <a:srgbClr val="8D2424"/>
          </a:solidFill>
          <a:ln/>
        </p:spPr>
      </p:sp>
      <p:pic>
        <p:nvPicPr>
          <p:cNvPr id="18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1051" y="6034802"/>
            <a:ext cx="6491288" cy="1265992"/>
          </a:xfrm>
          <a:prstGeom prst="rect">
            <a:avLst/>
          </a:prstGeom>
        </p:spPr>
      </p:pic>
      <p:pic>
        <p:nvPicPr>
          <p:cNvPr id="19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84295" y="6477357"/>
            <a:ext cx="304681" cy="380762"/>
          </a:xfrm>
          <a:prstGeom prst="rect">
            <a:avLst/>
          </a:prstGeom>
        </p:spPr>
      </p:pic>
      <p:sp>
        <p:nvSpPr>
          <p:cNvPr id="20" name="Text 10"/>
          <p:cNvSpPr/>
          <p:nvPr/>
        </p:nvSpPr>
        <p:spPr>
          <a:xfrm>
            <a:off x="7498913" y="6251377"/>
            <a:ext cx="3485197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00"/>
              </a:lnSpc>
              <a:buNone/>
            </a:pPr>
            <a:r>
              <a:rPr lang="en-US" sz="220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Background Context</a:t>
            </a:r>
            <a:endParaRPr lang="en-US" sz="2200" dirty="0"/>
          </a:p>
        </p:txBody>
      </p:sp>
      <p:sp>
        <p:nvSpPr>
          <p:cNvPr id="21" name="Text 11"/>
          <p:cNvSpPr/>
          <p:nvPr/>
        </p:nvSpPr>
        <p:spPr>
          <a:xfrm>
            <a:off x="7498913" y="6737509"/>
            <a:ext cx="3485197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Foundation of existing knowledge</a:t>
            </a:r>
            <a:endParaRPr lang="en-US" sz="17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58309" y="604004"/>
            <a:ext cx="7627382" cy="14254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600"/>
              </a:lnSpc>
              <a:buNone/>
            </a:pPr>
            <a:r>
              <a:rPr lang="en-US" sz="4450" dirty="0">
                <a:solidFill>
                  <a:srgbClr val="FAEBEB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Presenting the Background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1002030" y="2354342"/>
            <a:ext cx="30480" cy="5271254"/>
          </a:xfrm>
          <a:prstGeom prst="roundRect">
            <a:avLst>
              <a:gd name="adj" fmla="val 298550"/>
            </a:avLst>
          </a:prstGeom>
          <a:solidFill>
            <a:srgbClr val="8D2424"/>
          </a:solidFill>
          <a:ln/>
        </p:spPr>
      </p:sp>
      <p:sp>
        <p:nvSpPr>
          <p:cNvPr id="5" name="Shape 2"/>
          <p:cNvSpPr/>
          <p:nvPr/>
        </p:nvSpPr>
        <p:spPr>
          <a:xfrm>
            <a:off x="1215271" y="2826544"/>
            <a:ext cx="649962" cy="30480"/>
          </a:xfrm>
          <a:prstGeom prst="roundRect">
            <a:avLst>
              <a:gd name="adj" fmla="val 298550"/>
            </a:avLst>
          </a:prstGeom>
          <a:solidFill>
            <a:srgbClr val="8D2424"/>
          </a:solidFill>
          <a:ln/>
        </p:spPr>
      </p:sp>
      <p:sp>
        <p:nvSpPr>
          <p:cNvPr id="6" name="Shape 3"/>
          <p:cNvSpPr/>
          <p:nvPr/>
        </p:nvSpPr>
        <p:spPr>
          <a:xfrm>
            <a:off x="758309" y="2598063"/>
            <a:ext cx="487442" cy="487442"/>
          </a:xfrm>
          <a:prstGeom prst="roundRect">
            <a:avLst>
              <a:gd name="adj" fmla="val 18669"/>
            </a:avLst>
          </a:prstGeom>
          <a:solidFill>
            <a:srgbClr val="740B0B"/>
          </a:solidFill>
          <a:ln w="7620">
            <a:solidFill>
              <a:srgbClr val="8D2424"/>
            </a:solidFill>
            <a:prstDash val="solid"/>
          </a:ln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997" y="2628007"/>
            <a:ext cx="342067" cy="427553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2085261" y="2570917"/>
            <a:ext cx="4521518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00"/>
              </a:lnSpc>
              <a:buNone/>
            </a:pPr>
            <a:r>
              <a:rPr lang="en-US" sz="220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Review Relevant Literature</a:t>
            </a:r>
            <a:endParaRPr lang="en-US" sz="2200" dirty="0"/>
          </a:p>
        </p:txBody>
      </p:sp>
      <p:sp>
        <p:nvSpPr>
          <p:cNvPr id="9" name="Text 5"/>
          <p:cNvSpPr/>
          <p:nvPr/>
        </p:nvSpPr>
        <p:spPr>
          <a:xfrm>
            <a:off x="2085261" y="3057049"/>
            <a:ext cx="6300430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Synthesise key studies showing domain knowledge. Highlight seminal works.</a:t>
            </a:r>
            <a:endParaRPr lang="en-US" sz="1700" dirty="0"/>
          </a:p>
        </p:txBody>
      </p:sp>
      <p:sp>
        <p:nvSpPr>
          <p:cNvPr id="10" name="Shape 6"/>
          <p:cNvSpPr/>
          <p:nvPr/>
        </p:nvSpPr>
        <p:spPr>
          <a:xfrm>
            <a:off x="1215271" y="4655820"/>
            <a:ext cx="649962" cy="30480"/>
          </a:xfrm>
          <a:prstGeom prst="roundRect">
            <a:avLst>
              <a:gd name="adj" fmla="val 298550"/>
            </a:avLst>
          </a:prstGeom>
          <a:solidFill>
            <a:srgbClr val="8D2424"/>
          </a:solidFill>
          <a:ln/>
        </p:spPr>
      </p:sp>
      <p:sp>
        <p:nvSpPr>
          <p:cNvPr id="11" name="Shape 7"/>
          <p:cNvSpPr/>
          <p:nvPr/>
        </p:nvSpPr>
        <p:spPr>
          <a:xfrm>
            <a:off x="758309" y="4427339"/>
            <a:ext cx="487442" cy="487442"/>
          </a:xfrm>
          <a:prstGeom prst="roundRect">
            <a:avLst>
              <a:gd name="adj" fmla="val 18669"/>
            </a:avLst>
          </a:prstGeom>
          <a:solidFill>
            <a:srgbClr val="740B0B"/>
          </a:solidFill>
          <a:ln w="7620">
            <a:solidFill>
              <a:srgbClr val="8D2424"/>
            </a:solidFill>
            <a:prstDash val="solid"/>
          </a:ln>
        </p:spPr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997" y="4457283"/>
            <a:ext cx="342067" cy="427553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2085261" y="4400193"/>
            <a:ext cx="347948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00"/>
              </a:lnSpc>
              <a:buNone/>
            </a:pPr>
            <a:r>
              <a:rPr lang="en-US" sz="220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Define Key Concepts</a:t>
            </a:r>
            <a:endParaRPr lang="en-US" sz="2200" dirty="0"/>
          </a:p>
        </p:txBody>
      </p:sp>
      <p:sp>
        <p:nvSpPr>
          <p:cNvPr id="14" name="Text 9"/>
          <p:cNvSpPr/>
          <p:nvPr/>
        </p:nvSpPr>
        <p:spPr>
          <a:xfrm>
            <a:off x="2085261" y="4886325"/>
            <a:ext cx="6300430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Establish operational definitions. Create shared understanding with readers.</a:t>
            </a:r>
            <a:endParaRPr lang="en-US" sz="1700" dirty="0"/>
          </a:p>
        </p:txBody>
      </p:sp>
      <p:sp>
        <p:nvSpPr>
          <p:cNvPr id="15" name="Shape 10"/>
          <p:cNvSpPr/>
          <p:nvPr/>
        </p:nvSpPr>
        <p:spPr>
          <a:xfrm>
            <a:off x="1215271" y="6485096"/>
            <a:ext cx="649962" cy="30480"/>
          </a:xfrm>
          <a:prstGeom prst="roundRect">
            <a:avLst>
              <a:gd name="adj" fmla="val 298550"/>
            </a:avLst>
          </a:prstGeom>
          <a:solidFill>
            <a:srgbClr val="8D2424"/>
          </a:solidFill>
          <a:ln/>
        </p:spPr>
      </p:sp>
      <p:sp>
        <p:nvSpPr>
          <p:cNvPr id="16" name="Shape 11"/>
          <p:cNvSpPr/>
          <p:nvPr/>
        </p:nvSpPr>
        <p:spPr>
          <a:xfrm>
            <a:off x="758309" y="6256615"/>
            <a:ext cx="487442" cy="487442"/>
          </a:xfrm>
          <a:prstGeom prst="roundRect">
            <a:avLst>
              <a:gd name="adj" fmla="val 18669"/>
            </a:avLst>
          </a:prstGeom>
          <a:solidFill>
            <a:srgbClr val="740B0B"/>
          </a:solidFill>
          <a:ln w="7620">
            <a:solidFill>
              <a:srgbClr val="8D2424"/>
            </a:solidFill>
            <a:prstDash val="solid"/>
          </a:ln>
        </p:spPr>
      </p:sp>
      <p:pic>
        <p:nvPicPr>
          <p:cNvPr id="17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997" y="6286560"/>
            <a:ext cx="342067" cy="427553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2085261" y="6229469"/>
            <a:ext cx="3024307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00"/>
              </a:lnSpc>
              <a:buNone/>
            </a:pPr>
            <a:r>
              <a:rPr lang="en-US" sz="220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Establish Context</a:t>
            </a:r>
            <a:endParaRPr lang="en-US" sz="2200" dirty="0"/>
          </a:p>
        </p:txBody>
      </p:sp>
      <p:sp>
        <p:nvSpPr>
          <p:cNvPr id="19" name="Text 13"/>
          <p:cNvSpPr/>
          <p:nvPr/>
        </p:nvSpPr>
        <p:spPr>
          <a:xfrm>
            <a:off x="2085261" y="6715601"/>
            <a:ext cx="6300430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Organise chronologically or thematically. Show evolution of knowledge.</a:t>
            </a:r>
            <a:endParaRPr lang="en-US" sz="17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58309" y="978575"/>
            <a:ext cx="7627382" cy="14254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600"/>
              </a:lnSpc>
              <a:buNone/>
            </a:pPr>
            <a:r>
              <a:rPr lang="en-US" sz="4450" dirty="0">
                <a:solidFill>
                  <a:srgbClr val="FAEBEB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The Importance of Context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58309" y="2728913"/>
            <a:ext cx="3705463" cy="2677597"/>
          </a:xfrm>
          <a:prstGeom prst="roundRect">
            <a:avLst>
              <a:gd name="adj" fmla="val 3399"/>
            </a:avLst>
          </a:prstGeom>
          <a:solidFill>
            <a:srgbClr val="740B0B"/>
          </a:solidFill>
          <a:ln w="7620">
            <a:solidFill>
              <a:srgbClr val="8D2424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982504" y="2953107"/>
            <a:ext cx="3257074" cy="712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00"/>
              </a:lnSpc>
              <a:buNone/>
            </a:pPr>
            <a:r>
              <a:rPr lang="en-US" sz="220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Knowledge Connection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982504" y="3795474"/>
            <a:ext cx="3257074" cy="1386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Link your research to established theories and findings. Show how your work builds upon existing scholarship.</a:t>
            </a:r>
            <a:endParaRPr lang="en-US" sz="1700" dirty="0"/>
          </a:p>
        </p:txBody>
      </p:sp>
      <p:sp>
        <p:nvSpPr>
          <p:cNvPr id="7" name="Shape 4"/>
          <p:cNvSpPr/>
          <p:nvPr/>
        </p:nvSpPr>
        <p:spPr>
          <a:xfrm>
            <a:off x="4680347" y="2728913"/>
            <a:ext cx="3705463" cy="2677597"/>
          </a:xfrm>
          <a:prstGeom prst="roundRect">
            <a:avLst>
              <a:gd name="adj" fmla="val 3399"/>
            </a:avLst>
          </a:prstGeom>
          <a:solidFill>
            <a:srgbClr val="740B0B"/>
          </a:solidFill>
          <a:ln w="7620">
            <a:solidFill>
              <a:srgbClr val="8D2424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4904542" y="2953107"/>
            <a:ext cx="3257074" cy="712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00"/>
              </a:lnSpc>
              <a:buNone/>
            </a:pPr>
            <a:r>
              <a:rPr lang="en-US" sz="220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Research Area Framing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4904542" y="3795474"/>
            <a:ext cx="3257074" cy="1386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Define the boundaries of your field. Position your work within specific academic conversations.</a:t>
            </a:r>
            <a:endParaRPr lang="en-US" sz="1700" dirty="0"/>
          </a:p>
        </p:txBody>
      </p:sp>
      <p:sp>
        <p:nvSpPr>
          <p:cNvPr id="10" name="Shape 7"/>
          <p:cNvSpPr/>
          <p:nvPr/>
        </p:nvSpPr>
        <p:spPr>
          <a:xfrm>
            <a:off x="758309" y="5623084"/>
            <a:ext cx="7627382" cy="1627942"/>
          </a:xfrm>
          <a:prstGeom prst="roundRect">
            <a:avLst>
              <a:gd name="adj" fmla="val 5590"/>
            </a:avLst>
          </a:prstGeom>
          <a:solidFill>
            <a:srgbClr val="740B0B"/>
          </a:solidFill>
          <a:ln w="7620">
            <a:solidFill>
              <a:srgbClr val="8D2424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82504" y="5847278"/>
            <a:ext cx="3335774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00"/>
              </a:lnSpc>
              <a:buNone/>
            </a:pPr>
            <a:r>
              <a:rPr lang="en-US" sz="220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Debate Illumination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982504" y="6333411"/>
            <a:ext cx="7178993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Identify controversies and unresolved questions. Signal how your research contributes to ongoing discussions.</a:t>
            </a:r>
            <a:endParaRPr lang="en-US" sz="17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8309" y="1966198"/>
            <a:ext cx="12596932" cy="712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600"/>
              </a:lnSpc>
              <a:buNone/>
            </a:pPr>
            <a:r>
              <a:rPr lang="en-US" sz="4450" dirty="0">
                <a:solidFill>
                  <a:srgbClr val="FAEBEB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Sourcing and Synthesising Literature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58309" y="3220403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00"/>
              </a:lnSpc>
              <a:buNone/>
            </a:pPr>
            <a:r>
              <a:rPr lang="en-US" sz="2200" dirty="0">
                <a:solidFill>
                  <a:srgbClr val="FAEBEB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Current Sources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58309" y="3793212"/>
            <a:ext cx="4018359" cy="10401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Prioritise recent publications (typically within 5 years). Include seminal works regardless of age.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758309" y="5028248"/>
            <a:ext cx="4018359" cy="10401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Balance academic journals with authoritative industry or government reports.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5312926" y="3220403"/>
            <a:ext cx="3052524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00"/>
              </a:lnSpc>
              <a:buNone/>
            </a:pPr>
            <a:r>
              <a:rPr lang="en-US" sz="2200" dirty="0">
                <a:solidFill>
                  <a:srgbClr val="FAEBEB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Critical Synthesis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5312926" y="3793212"/>
            <a:ext cx="4018359" cy="10401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Move beyond descriptive summaries. Evaluate methodological strengths and limitations.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5312926" y="5028248"/>
            <a:ext cx="4018359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Compare conflicting findings and theoretical perspectives.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9867543" y="3220403"/>
            <a:ext cx="3730347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00"/>
              </a:lnSpc>
              <a:buNone/>
            </a:pPr>
            <a:r>
              <a:rPr lang="en-US" sz="2200" dirty="0">
                <a:solidFill>
                  <a:srgbClr val="FAEBEB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Pattern Identification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9867543" y="3793212"/>
            <a:ext cx="4018359" cy="10401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Group sources by themes, methods, or chronology. Identify emerging trends and persistent gaps.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9867543" y="5028248"/>
            <a:ext cx="4018359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Show relationships between different research strands.</a:t>
            </a:r>
            <a:endParaRPr lang="en-US" sz="17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8309" y="1239322"/>
            <a:ext cx="7172682" cy="712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600"/>
              </a:lnSpc>
              <a:buNone/>
            </a:pPr>
            <a:r>
              <a:rPr lang="en-US" sz="4450" dirty="0">
                <a:solidFill>
                  <a:srgbClr val="FAEBEB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The Funnel Approach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58309" y="2385298"/>
            <a:ext cx="2185511" cy="1265992"/>
          </a:xfrm>
          <a:prstGeom prst="roundRect">
            <a:avLst>
              <a:gd name="adj" fmla="val 7188"/>
            </a:avLst>
          </a:prstGeom>
          <a:solidFill>
            <a:srgbClr val="740B0B"/>
          </a:solidFill>
          <a:ln w="7620">
            <a:solidFill>
              <a:srgbClr val="8D2424"/>
            </a:solidFill>
            <a:prstDash val="solid"/>
          </a:ln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98665" y="2827853"/>
            <a:ext cx="304681" cy="38076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3160395" y="2601873"/>
            <a:ext cx="2815947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00"/>
              </a:lnSpc>
              <a:buNone/>
            </a:pPr>
            <a:r>
              <a:rPr lang="en-US" sz="220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Broad Field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3160395" y="3088005"/>
            <a:ext cx="2815947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General disciplinary context</a:t>
            </a:r>
            <a:endParaRPr lang="en-US" sz="1700" dirty="0"/>
          </a:p>
        </p:txBody>
      </p:sp>
      <p:sp>
        <p:nvSpPr>
          <p:cNvPr id="7" name="Shape 4"/>
          <p:cNvSpPr/>
          <p:nvPr/>
        </p:nvSpPr>
        <p:spPr>
          <a:xfrm>
            <a:off x="3052048" y="3636050"/>
            <a:ext cx="10711815" cy="15240"/>
          </a:xfrm>
          <a:prstGeom prst="roundRect">
            <a:avLst>
              <a:gd name="adj" fmla="val 597101"/>
            </a:avLst>
          </a:prstGeom>
          <a:solidFill>
            <a:srgbClr val="8D2424"/>
          </a:solidFill>
          <a:ln/>
        </p:spPr>
      </p:sp>
      <p:sp>
        <p:nvSpPr>
          <p:cNvPr id="8" name="Shape 5"/>
          <p:cNvSpPr/>
          <p:nvPr/>
        </p:nvSpPr>
        <p:spPr>
          <a:xfrm>
            <a:off x="758309" y="3759518"/>
            <a:ext cx="4371142" cy="1265992"/>
          </a:xfrm>
          <a:prstGeom prst="roundRect">
            <a:avLst>
              <a:gd name="adj" fmla="val 7188"/>
            </a:avLst>
          </a:prstGeom>
          <a:solidFill>
            <a:srgbClr val="740B0B"/>
          </a:solidFill>
          <a:ln w="7620">
            <a:solidFill>
              <a:srgbClr val="8D2424"/>
            </a:solidFill>
            <a:prstDash val="solid"/>
          </a:ln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1539" y="4202073"/>
            <a:ext cx="304681" cy="380762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346025" y="3976092"/>
            <a:ext cx="2599372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00"/>
              </a:lnSpc>
              <a:buNone/>
            </a:pPr>
            <a:r>
              <a:rPr lang="en-US" sz="220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Research Area</a:t>
            </a:r>
            <a:endParaRPr lang="en-US" sz="2200" dirty="0"/>
          </a:p>
        </p:txBody>
      </p:sp>
      <p:sp>
        <p:nvSpPr>
          <p:cNvPr id="11" name="Text 7"/>
          <p:cNvSpPr/>
          <p:nvPr/>
        </p:nvSpPr>
        <p:spPr>
          <a:xfrm>
            <a:off x="5346025" y="4462224"/>
            <a:ext cx="2599372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Specific subdomain focus</a:t>
            </a:r>
            <a:endParaRPr lang="en-US" sz="1700" dirty="0"/>
          </a:p>
        </p:txBody>
      </p:sp>
      <p:sp>
        <p:nvSpPr>
          <p:cNvPr id="12" name="Shape 8"/>
          <p:cNvSpPr/>
          <p:nvPr/>
        </p:nvSpPr>
        <p:spPr>
          <a:xfrm>
            <a:off x="5237678" y="5010269"/>
            <a:ext cx="8526185" cy="15240"/>
          </a:xfrm>
          <a:prstGeom prst="roundRect">
            <a:avLst>
              <a:gd name="adj" fmla="val 597101"/>
            </a:avLst>
          </a:prstGeom>
          <a:solidFill>
            <a:srgbClr val="8D2424"/>
          </a:solidFill>
          <a:ln/>
        </p:spPr>
      </p:sp>
      <p:sp>
        <p:nvSpPr>
          <p:cNvPr id="13" name="Shape 9"/>
          <p:cNvSpPr/>
          <p:nvPr/>
        </p:nvSpPr>
        <p:spPr>
          <a:xfrm>
            <a:off x="758309" y="5133737"/>
            <a:ext cx="6556891" cy="1265992"/>
          </a:xfrm>
          <a:prstGeom prst="roundRect">
            <a:avLst>
              <a:gd name="adj" fmla="val 7188"/>
            </a:avLst>
          </a:prstGeom>
          <a:solidFill>
            <a:srgbClr val="740B0B"/>
          </a:solidFill>
          <a:ln w="7620">
            <a:solidFill>
              <a:srgbClr val="8D2424"/>
            </a:solidFill>
            <a:prstDash val="solid"/>
          </a:ln>
        </p:spPr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4414" y="5576292"/>
            <a:ext cx="304681" cy="380762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7531775" y="5350312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00"/>
              </a:lnSpc>
              <a:buNone/>
            </a:pPr>
            <a:r>
              <a:rPr lang="en-US" sz="220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Specific Topic</a:t>
            </a:r>
            <a:endParaRPr lang="en-US" sz="2200" dirty="0"/>
          </a:p>
        </p:txBody>
      </p:sp>
      <p:sp>
        <p:nvSpPr>
          <p:cNvPr id="16" name="Text 11"/>
          <p:cNvSpPr/>
          <p:nvPr/>
        </p:nvSpPr>
        <p:spPr>
          <a:xfrm>
            <a:off x="7531775" y="5836444"/>
            <a:ext cx="3104198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Your precise research question</a:t>
            </a:r>
            <a:endParaRPr lang="en-US" sz="1700" dirty="0"/>
          </a:p>
        </p:txBody>
      </p:sp>
      <p:sp>
        <p:nvSpPr>
          <p:cNvPr id="17" name="Text 12"/>
          <p:cNvSpPr/>
          <p:nvPr/>
        </p:nvSpPr>
        <p:spPr>
          <a:xfrm>
            <a:off x="758309" y="6643449"/>
            <a:ext cx="13113782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The funnel approach narrows scope from general to specific. It guides readers logically toward your focal point.</a:t>
            </a:r>
            <a:endParaRPr lang="en-US" sz="17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44709" y="1572578"/>
            <a:ext cx="7627382" cy="14254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600"/>
              </a:lnSpc>
              <a:buNone/>
            </a:pPr>
            <a:r>
              <a:rPr lang="en-US" sz="4450" dirty="0">
                <a:solidFill>
                  <a:srgbClr val="FAEBEB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Identifying the Research Gap</a:t>
            </a:r>
            <a:endParaRPr lang="en-US" sz="445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4709" y="3322915"/>
            <a:ext cx="541615" cy="541615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244709" y="4081105"/>
            <a:ext cx="2325767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00"/>
              </a:lnSpc>
              <a:buNone/>
            </a:pPr>
            <a:r>
              <a:rPr lang="en-US" sz="220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Definition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6244709" y="4567238"/>
            <a:ext cx="2325767" cy="1733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 research gap represents unexplored territory within existing knowledge. It's where your contribution lies.</a:t>
            </a:r>
            <a:endParaRPr lang="en-US" sz="1700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95398" y="3322915"/>
            <a:ext cx="541615" cy="541615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8895398" y="4081105"/>
            <a:ext cx="2325886" cy="712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00"/>
              </a:lnSpc>
              <a:buNone/>
            </a:pPr>
            <a:r>
              <a:rPr lang="en-US" sz="220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Validity Criteria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8895398" y="4923472"/>
            <a:ext cx="2325886" cy="1733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Gaps must be genuine, significant, and addressable. They should matter to your field.</a:t>
            </a:r>
            <a:endParaRPr lang="en-US" sz="170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46205" y="3322915"/>
            <a:ext cx="541615" cy="541615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1546205" y="4081105"/>
            <a:ext cx="2325767" cy="712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00"/>
              </a:lnSpc>
              <a:buNone/>
            </a:pPr>
            <a:r>
              <a:rPr lang="en-US" sz="220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Citation Mapping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11546205" y="4923472"/>
            <a:ext cx="2325767" cy="1386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Tools like VOSviewer identify clusters and gaps in citation networks.</a:t>
            </a:r>
            <a:endParaRPr lang="en-US" sz="17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8309" y="1225034"/>
            <a:ext cx="8166854" cy="712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600"/>
              </a:lnSpc>
              <a:buNone/>
            </a:pPr>
            <a:r>
              <a:rPr lang="en-US" sz="4450" dirty="0">
                <a:solidFill>
                  <a:srgbClr val="FAEBEB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Types of Research Gaps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2169557" y="2371011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800"/>
              </a:lnSpc>
              <a:buNone/>
            </a:pPr>
            <a:r>
              <a:rPr lang="en-US" sz="220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Evidence Gaps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58309" y="2857143"/>
            <a:ext cx="4261961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700"/>
              </a:lnSpc>
              <a:buNone/>
            </a:pPr>
            <a:r>
              <a:rPr lang="en-US" sz="1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Insufficient data or empirical findings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758309" y="3333750"/>
            <a:ext cx="4261961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700"/>
              </a:lnSpc>
              <a:buSzPct val="100000"/>
              <a:buChar char="•"/>
            </a:pPr>
            <a:r>
              <a:rPr lang="en-US" sz="1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Unexplored populations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758309" y="3756184"/>
            <a:ext cx="4261961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700"/>
              </a:lnSpc>
              <a:buSzPct val="100000"/>
              <a:buChar char="•"/>
            </a:pPr>
            <a:r>
              <a:rPr lang="en-US" sz="1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Limited sample sizes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758309" y="4178617"/>
            <a:ext cx="4261961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700"/>
              </a:lnSpc>
              <a:buSzPct val="100000"/>
              <a:buChar char="•"/>
            </a:pPr>
            <a:r>
              <a:rPr lang="en-US" sz="1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Outdated statistics</a:t>
            </a:r>
            <a:endParaRPr lang="en-US" sz="1700" dirty="0"/>
          </a:p>
        </p:txBody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0270" y="2392918"/>
            <a:ext cx="4589740" cy="4589740"/>
          </a:xfrm>
          <a:prstGeom prst="rect">
            <a:avLst/>
          </a:prstGeom>
        </p:spPr>
      </p:pic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7041" y="3661589"/>
            <a:ext cx="304681" cy="380762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9610011" y="2371011"/>
            <a:ext cx="354675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00"/>
              </a:lnSpc>
              <a:buNone/>
            </a:pPr>
            <a:r>
              <a:rPr lang="en-US" sz="220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Methodological Gaps</a:t>
            </a:r>
            <a:endParaRPr lang="en-US" sz="2200" dirty="0"/>
          </a:p>
        </p:txBody>
      </p:sp>
      <p:sp>
        <p:nvSpPr>
          <p:cNvPr id="11" name="Text 7"/>
          <p:cNvSpPr/>
          <p:nvPr/>
        </p:nvSpPr>
        <p:spPr>
          <a:xfrm>
            <a:off x="9610011" y="2857143"/>
            <a:ext cx="4262080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Limitations in research approaches</a:t>
            </a:r>
            <a:endParaRPr lang="en-US" sz="1700" dirty="0"/>
          </a:p>
        </p:txBody>
      </p:sp>
      <p:sp>
        <p:nvSpPr>
          <p:cNvPr id="12" name="Text 8"/>
          <p:cNvSpPr/>
          <p:nvPr/>
        </p:nvSpPr>
        <p:spPr>
          <a:xfrm>
            <a:off x="9610011" y="3333750"/>
            <a:ext cx="4262080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700"/>
              </a:lnSpc>
              <a:buSzPct val="100000"/>
              <a:buChar char="•"/>
            </a:pPr>
            <a:r>
              <a:rPr lang="en-US" sz="1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Single-method studies</a:t>
            </a:r>
            <a:endParaRPr lang="en-US" sz="1700" dirty="0"/>
          </a:p>
        </p:txBody>
      </p:sp>
      <p:sp>
        <p:nvSpPr>
          <p:cNvPr id="13" name="Text 9"/>
          <p:cNvSpPr/>
          <p:nvPr/>
        </p:nvSpPr>
        <p:spPr>
          <a:xfrm>
            <a:off x="9610011" y="3756184"/>
            <a:ext cx="4262080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700"/>
              </a:lnSpc>
              <a:buSzPct val="100000"/>
              <a:buChar char="•"/>
            </a:pPr>
            <a:r>
              <a:rPr lang="en-US" sz="1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Contextual constraints</a:t>
            </a:r>
            <a:endParaRPr lang="en-US" sz="1700" dirty="0"/>
          </a:p>
        </p:txBody>
      </p:sp>
      <p:sp>
        <p:nvSpPr>
          <p:cNvPr id="14" name="Text 10"/>
          <p:cNvSpPr/>
          <p:nvPr/>
        </p:nvSpPr>
        <p:spPr>
          <a:xfrm>
            <a:off x="9610011" y="4178617"/>
            <a:ext cx="4262080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700"/>
              </a:lnSpc>
              <a:buSzPct val="100000"/>
              <a:buChar char="•"/>
            </a:pPr>
            <a:r>
              <a:rPr lang="en-US" sz="1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Measurement issues</a:t>
            </a:r>
            <a:endParaRPr lang="en-US" sz="1700" dirty="0"/>
          </a:p>
        </p:txBody>
      </p:sp>
      <p:pic>
        <p:nvPicPr>
          <p:cNvPr id="15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0270" y="2392918"/>
            <a:ext cx="4589740" cy="4589740"/>
          </a:xfrm>
          <a:prstGeom prst="rect">
            <a:avLst/>
          </a:prstGeom>
        </p:spPr>
      </p:pic>
      <p:pic>
        <p:nvPicPr>
          <p:cNvPr id="16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98440" y="3661589"/>
            <a:ext cx="304681" cy="380762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9610011" y="4850249"/>
            <a:ext cx="293453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00"/>
              </a:lnSpc>
              <a:buNone/>
            </a:pPr>
            <a:r>
              <a:rPr lang="en-US" sz="220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Theoretical Gaps</a:t>
            </a:r>
            <a:endParaRPr lang="en-US" sz="2200" dirty="0"/>
          </a:p>
        </p:txBody>
      </p:sp>
      <p:sp>
        <p:nvSpPr>
          <p:cNvPr id="18" name="Text 12"/>
          <p:cNvSpPr/>
          <p:nvPr/>
        </p:nvSpPr>
        <p:spPr>
          <a:xfrm>
            <a:off x="9610011" y="5336381"/>
            <a:ext cx="4262080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Undeveloped conceptual frameworks</a:t>
            </a:r>
            <a:endParaRPr lang="en-US" sz="1700" dirty="0"/>
          </a:p>
        </p:txBody>
      </p:sp>
      <p:sp>
        <p:nvSpPr>
          <p:cNvPr id="19" name="Text 13"/>
          <p:cNvSpPr/>
          <p:nvPr/>
        </p:nvSpPr>
        <p:spPr>
          <a:xfrm>
            <a:off x="9610011" y="5812988"/>
            <a:ext cx="4262080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700"/>
              </a:lnSpc>
              <a:buSzPct val="100000"/>
              <a:buChar char="•"/>
            </a:pPr>
            <a:r>
              <a:rPr lang="en-US" sz="1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Untested propositions</a:t>
            </a:r>
            <a:endParaRPr lang="en-US" sz="1700" dirty="0"/>
          </a:p>
        </p:txBody>
      </p:sp>
      <p:sp>
        <p:nvSpPr>
          <p:cNvPr id="20" name="Text 14"/>
          <p:cNvSpPr/>
          <p:nvPr/>
        </p:nvSpPr>
        <p:spPr>
          <a:xfrm>
            <a:off x="9610011" y="6235422"/>
            <a:ext cx="4262080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700"/>
              </a:lnSpc>
              <a:buSzPct val="100000"/>
              <a:buChar char="•"/>
            </a:pPr>
            <a:r>
              <a:rPr lang="en-US" sz="1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Competing explanations</a:t>
            </a:r>
            <a:endParaRPr lang="en-US" sz="1700" dirty="0"/>
          </a:p>
        </p:txBody>
      </p:sp>
      <p:sp>
        <p:nvSpPr>
          <p:cNvPr id="21" name="Text 15"/>
          <p:cNvSpPr/>
          <p:nvPr/>
        </p:nvSpPr>
        <p:spPr>
          <a:xfrm>
            <a:off x="9610011" y="6657856"/>
            <a:ext cx="4262080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700"/>
              </a:lnSpc>
              <a:buSzPct val="100000"/>
              <a:buChar char="•"/>
            </a:pPr>
            <a:r>
              <a:rPr lang="en-US" sz="1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Framework application limits</a:t>
            </a:r>
            <a:endParaRPr lang="en-US" sz="1700" dirty="0"/>
          </a:p>
        </p:txBody>
      </p:sp>
      <p:pic>
        <p:nvPicPr>
          <p:cNvPr id="22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0270" y="2392918"/>
            <a:ext cx="4589740" cy="4589740"/>
          </a:xfrm>
          <a:prstGeom prst="rect">
            <a:avLst/>
          </a:prstGeom>
        </p:spPr>
      </p:pic>
      <p:pic>
        <p:nvPicPr>
          <p:cNvPr id="23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98440" y="5332988"/>
            <a:ext cx="304681" cy="380762"/>
          </a:xfrm>
          <a:prstGeom prst="rect">
            <a:avLst/>
          </a:prstGeom>
        </p:spPr>
      </p:pic>
      <p:sp>
        <p:nvSpPr>
          <p:cNvPr id="24" name="Text 16"/>
          <p:cNvSpPr/>
          <p:nvPr/>
        </p:nvSpPr>
        <p:spPr>
          <a:xfrm>
            <a:off x="2169557" y="4850249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800"/>
              </a:lnSpc>
              <a:buNone/>
            </a:pPr>
            <a:r>
              <a:rPr lang="en-US" sz="220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Practical Gaps</a:t>
            </a:r>
            <a:endParaRPr lang="en-US" sz="2200" dirty="0"/>
          </a:p>
        </p:txBody>
      </p:sp>
      <p:sp>
        <p:nvSpPr>
          <p:cNvPr id="25" name="Text 17"/>
          <p:cNvSpPr/>
          <p:nvPr/>
        </p:nvSpPr>
        <p:spPr>
          <a:xfrm>
            <a:off x="758309" y="5336381"/>
            <a:ext cx="4261961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700"/>
              </a:lnSpc>
              <a:buNone/>
            </a:pPr>
            <a:r>
              <a:rPr lang="en-US" sz="1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Real-world application needs</a:t>
            </a:r>
            <a:endParaRPr lang="en-US" sz="1700" dirty="0"/>
          </a:p>
        </p:txBody>
      </p:sp>
      <p:sp>
        <p:nvSpPr>
          <p:cNvPr id="26" name="Text 18"/>
          <p:cNvSpPr/>
          <p:nvPr/>
        </p:nvSpPr>
        <p:spPr>
          <a:xfrm>
            <a:off x="758309" y="5812988"/>
            <a:ext cx="4261961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700"/>
              </a:lnSpc>
              <a:buSzPct val="100000"/>
              <a:buChar char="•"/>
            </a:pPr>
            <a:r>
              <a:rPr lang="en-US" sz="1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Policy implementation challenges</a:t>
            </a:r>
            <a:endParaRPr lang="en-US" sz="1700" dirty="0"/>
          </a:p>
        </p:txBody>
      </p:sp>
      <p:sp>
        <p:nvSpPr>
          <p:cNvPr id="27" name="Text 19"/>
          <p:cNvSpPr/>
          <p:nvPr/>
        </p:nvSpPr>
        <p:spPr>
          <a:xfrm>
            <a:off x="758309" y="6235422"/>
            <a:ext cx="4261961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700"/>
              </a:lnSpc>
              <a:buSzPct val="100000"/>
              <a:buChar char="•"/>
            </a:pPr>
            <a:r>
              <a:rPr lang="en-US" sz="1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Industry practice problems</a:t>
            </a:r>
            <a:endParaRPr lang="en-US" sz="1700" dirty="0"/>
          </a:p>
        </p:txBody>
      </p:sp>
      <p:sp>
        <p:nvSpPr>
          <p:cNvPr id="28" name="Text 20"/>
          <p:cNvSpPr/>
          <p:nvPr/>
        </p:nvSpPr>
        <p:spPr>
          <a:xfrm>
            <a:off x="758309" y="6657856"/>
            <a:ext cx="4261961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700"/>
              </a:lnSpc>
              <a:buSzPct val="100000"/>
              <a:buChar char="•"/>
            </a:pPr>
            <a:r>
              <a:rPr lang="en-US" sz="1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Intervention effectiveness</a:t>
            </a:r>
            <a:endParaRPr lang="en-US" sz="1700" dirty="0"/>
          </a:p>
        </p:txBody>
      </p:sp>
      <p:pic>
        <p:nvPicPr>
          <p:cNvPr id="29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20270" y="2392918"/>
            <a:ext cx="4589740" cy="4589740"/>
          </a:xfrm>
          <a:prstGeom prst="rect">
            <a:avLst/>
          </a:prstGeom>
        </p:spPr>
      </p:pic>
      <p:pic>
        <p:nvPicPr>
          <p:cNvPr id="30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27041" y="5332988"/>
            <a:ext cx="304681" cy="38076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2025-04-18T16:53:00Z</dcterms:created>
  <dcterms:modified xsi:type="dcterms:W3CDTF">2025-04-18T16:53:00Z</dcterms:modified>
</cp:coreProperties>
</file>