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Source Sans 3"/>
      <p:regular r:id="rId27"/>
    </p:embeddedFont>
    <p:embeddedFont>
      <p:font typeface="Source Sans 3"/>
      <p:regular r:id="rId2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sv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svg"/><Relationship Id="rId7" Type="http://schemas.openxmlformats.org/officeDocument/2006/relationships/image" Target="../media/image-12-7.png"/><Relationship Id="rId8" Type="http://schemas.openxmlformats.org/officeDocument/2006/relationships/image" Target="../media/image-12-8.png"/><Relationship Id="rId9" Type="http://schemas.openxmlformats.org/officeDocument/2006/relationships/image" Target="../media/image-12-9.svg"/><Relationship Id="rId10" Type="http://schemas.openxmlformats.org/officeDocument/2006/relationships/image" Target="../media/image-12-10.png"/><Relationship Id="rId11" Type="http://schemas.openxmlformats.org/officeDocument/2006/relationships/image" Target="../media/image-12-11.png"/><Relationship Id="rId12" Type="http://schemas.openxmlformats.org/officeDocument/2006/relationships/image" Target="../media/image-12-12.svg"/><Relationship Id="rId13" Type="http://schemas.openxmlformats.org/officeDocument/2006/relationships/image" Target="../media/image-12-13.png"/><Relationship Id="rId14" Type="http://schemas.openxmlformats.org/officeDocument/2006/relationships/image" Target="../media/image-12-14.png"/><Relationship Id="rId15" Type="http://schemas.openxmlformats.org/officeDocument/2006/relationships/image" Target="../media/image-12-15.svg"/><Relationship Id="rId16" Type="http://schemas.openxmlformats.org/officeDocument/2006/relationships/slideLayout" Target="../slideLayouts/slideLayout13.xml"/><Relationship Id="rId1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svg"/><Relationship Id="rId3" Type="http://schemas.openxmlformats.org/officeDocument/2006/relationships/image" Target="../media/image-19-3.png"/><Relationship Id="rId4" Type="http://schemas.openxmlformats.org/officeDocument/2006/relationships/image" Target="../media/image-19-4.svg"/><Relationship Id="rId5" Type="http://schemas.openxmlformats.org/officeDocument/2006/relationships/image" Target="../media/image-19-5.png"/><Relationship Id="rId6" Type="http://schemas.openxmlformats.org/officeDocument/2006/relationships/image" Target="../media/image-19-6.svg"/><Relationship Id="rId7" Type="http://schemas.openxmlformats.org/officeDocument/2006/relationships/slideLayout" Target="../slideLayouts/slideLayout20.xml"/><Relationship Id="rId8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37692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The Human Relations School: Understanding People at Work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008715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Exploring how recognising the human element transforms workplace dynamics, productivity, and organisational success in the modern era.</a:t>
            </a:r>
            <a:endParaRPr lang="en-US" sz="18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124" y="5313164"/>
            <a:ext cx="784979" cy="110942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700605" y="5259348"/>
            <a:ext cx="609957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Authored By CHIB Djazia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82986"/>
            <a:ext cx="845879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Impact on Management Styles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3165753"/>
            <a:ext cx="4318278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43625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From Authoritarian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4858107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Traditional top-down command structures with little worker input or consideration.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002" y="3165753"/>
            <a:ext cx="4318278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95317" y="43625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To Participative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95317" y="4858107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Collaborative approaches where employees contribute to decisions affecting their work.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79" y="3165753"/>
            <a:ext cx="4318278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4362569"/>
            <a:ext cx="326874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Empathetic Leadership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4858107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Conflict resolution through negotiation, understanding, and genuine empathy for worker concerns.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058716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Chapter 3: Human Relations in Modern Organisations</a:t>
            </a:r>
            <a:endParaRPr lang="en-US" sz="4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5571" y="594836"/>
            <a:ext cx="13119259" cy="12699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Human Relations Today: A Multidisciplinary Approach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2479358" y="2575441"/>
            <a:ext cx="2539960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Psychology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55571" y="3022283"/>
            <a:ext cx="4263747" cy="1035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Understanding individual behaviour, motivation, and mental wellbeing in workplace contexts.</a:t>
            </a:r>
            <a:endParaRPr lang="en-US" sz="1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9318" y="2375773"/>
            <a:ext cx="4591645" cy="459164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6788" y="3824823"/>
            <a:ext cx="303490" cy="3034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10963" y="2296477"/>
            <a:ext cx="2539960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Sociology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610963" y="2743319"/>
            <a:ext cx="4263866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Examining group dynamics, organisational culture, and social structures affecting work.</a:t>
            </a:r>
            <a:endParaRPr lang="en-US" sz="16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318" y="2375773"/>
            <a:ext cx="4591645" cy="459164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8739" y="3395365"/>
            <a:ext cx="303490" cy="30349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42684" y="3757613"/>
            <a:ext cx="2539960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Communications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0042684" y="4204454"/>
            <a:ext cx="3832146" cy="1035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Facilitating effective dialogue, feedback systems, and information flow across organisations.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318" y="2375773"/>
            <a:ext cx="4591645" cy="459164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45626" y="4519791"/>
            <a:ext cx="303490" cy="30349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610963" y="5564029"/>
            <a:ext cx="2539960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Business Strategy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610963" y="6010870"/>
            <a:ext cx="4263866" cy="1035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Aligning human relations practices with organisational goals and competitive advantage.</a:t>
            </a:r>
            <a:endParaRPr lang="en-US" sz="16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9318" y="2375773"/>
            <a:ext cx="4591645" cy="459164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28739" y="5644217"/>
            <a:ext cx="303490" cy="30349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479358" y="5112425"/>
            <a:ext cx="2539960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DEI Focus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55571" y="5559266"/>
            <a:ext cx="4263747" cy="1035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Championing diversity, equity, and inclusion to address social inequalities and enhance employee relations.</a:t>
            </a:r>
            <a:endParaRPr lang="en-US" sz="16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9318" y="2375773"/>
            <a:ext cx="4591645" cy="459164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06788" y="5214759"/>
            <a:ext cx="303490" cy="303490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55571" y="7289483"/>
            <a:ext cx="13119259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Modern human relations integrates multiple disciplines to create comprehensive, effective workplace strategies.</a:t>
            </a:r>
            <a:endParaRPr lang="en-US" sz="16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13967"/>
            <a:ext cx="620327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Practical Applications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636050"/>
            <a:ext cx="41188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Conflict Prevention &amp; Resolution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483537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Strategic approaches to identify potential conflicts early and resolve disputes through mediation, dialogue, and mutual understanding.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255776" y="3636050"/>
            <a:ext cx="351782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Leadership Development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55776" y="4131588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Comprehensive employee engagement programmes building skills in communication, empathy, and participative management styles.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673828" y="363605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Culture Shaping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3828" y="4131588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Intentional organisational culture development fostering both productivity and employee wellbeing through aligned values and practices.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40180"/>
            <a:ext cx="7468553" cy="4224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050"/>
              </a:lnSpc>
              <a:buNone/>
            </a:pPr>
            <a:r>
              <a:rPr lang="en-US" sz="88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Building Inclusive Workplaces</a:t>
            </a:r>
            <a:endParaRPr lang="en-US" sz="8850" dirty="0"/>
          </a:p>
        </p:txBody>
      </p:sp>
      <p:sp>
        <p:nvSpPr>
          <p:cNvPr id="4" name="Text 1"/>
          <p:cNvSpPr/>
          <p:nvPr/>
        </p:nvSpPr>
        <p:spPr>
          <a:xfrm>
            <a:off x="837724" y="602325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Creating environments where every voice matters and diverse perspectives drive innovation and organisational excellence.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0659" y="401241"/>
            <a:ext cx="8535114" cy="429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Education &amp; Career Pathways in Human Relations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10659" y="1195149"/>
            <a:ext cx="2385179" cy="257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Academic Programmes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10659" y="1598414"/>
            <a:ext cx="5928241" cy="233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Universities worldwide offer comprehensive qualifications in human relations: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10659" y="1963222"/>
            <a:ext cx="5928241" cy="233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Bachelor of Arts (BA)</a:t>
            </a:r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in Human Relations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510659" y="2247662"/>
            <a:ext cx="5928241" cy="233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Master of Arts (MA)</a:t>
            </a:r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for advanced study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510659" y="2532102"/>
            <a:ext cx="5928241" cy="233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Specialised certificates in specific applications</a:t>
            </a:r>
            <a:endParaRPr lang="en-US" sz="11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659" y="2929652"/>
            <a:ext cx="5928241" cy="5928241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802517" y="1195149"/>
            <a:ext cx="2060019" cy="257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Professional Fields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802517" y="1694140"/>
            <a:ext cx="72866" cy="72866"/>
          </a:xfrm>
          <a:prstGeom prst="roundRect">
            <a:avLst>
              <a:gd name="adj" fmla="val 627453"/>
            </a:avLst>
          </a:prstGeom>
          <a:solidFill>
            <a:srgbClr val="E851B2"/>
          </a:solidFill>
          <a:ln/>
        </p:spPr>
      </p:sp>
      <p:sp>
        <p:nvSpPr>
          <p:cNvPr id="11" name="Text 8"/>
          <p:cNvSpPr/>
          <p:nvPr/>
        </p:nvSpPr>
        <p:spPr>
          <a:xfrm>
            <a:off x="7021235" y="1616631"/>
            <a:ext cx="2723555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Human Resources Management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7021235" y="1977033"/>
            <a:ext cx="7106007" cy="233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Recruitment, retention, and employee development strategies.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6802517" y="2579846"/>
            <a:ext cx="72866" cy="72866"/>
          </a:xfrm>
          <a:prstGeom prst="roundRect">
            <a:avLst>
              <a:gd name="adj" fmla="val 627453"/>
            </a:avLst>
          </a:prstGeom>
          <a:solidFill>
            <a:srgbClr val="E851B2"/>
          </a:solidFill>
          <a:ln/>
        </p:spPr>
      </p:sp>
      <p:sp>
        <p:nvSpPr>
          <p:cNvPr id="14" name="Text 11"/>
          <p:cNvSpPr/>
          <p:nvPr/>
        </p:nvSpPr>
        <p:spPr>
          <a:xfrm>
            <a:off x="7021235" y="2502337"/>
            <a:ext cx="1716643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Social Services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7021235" y="2862739"/>
            <a:ext cx="7106007" cy="233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Community support and social justice advocacy roles.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6802517" y="3465552"/>
            <a:ext cx="72866" cy="72866"/>
          </a:xfrm>
          <a:prstGeom prst="roundRect">
            <a:avLst>
              <a:gd name="adj" fmla="val 627453"/>
            </a:avLst>
          </a:prstGeom>
          <a:solidFill>
            <a:srgbClr val="E851B2"/>
          </a:solidFill>
          <a:ln/>
        </p:spPr>
      </p:sp>
      <p:sp>
        <p:nvSpPr>
          <p:cNvPr id="17" name="Text 14"/>
          <p:cNvSpPr/>
          <p:nvPr/>
        </p:nvSpPr>
        <p:spPr>
          <a:xfrm>
            <a:off x="7021235" y="3388043"/>
            <a:ext cx="2450544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Organisational Development</a:t>
            </a:r>
            <a:endParaRPr lang="en-US" sz="1350" dirty="0"/>
          </a:p>
        </p:txBody>
      </p:sp>
      <p:sp>
        <p:nvSpPr>
          <p:cNvPr id="18" name="Text 15"/>
          <p:cNvSpPr/>
          <p:nvPr/>
        </p:nvSpPr>
        <p:spPr>
          <a:xfrm>
            <a:off x="7021235" y="3748445"/>
            <a:ext cx="7106007" cy="233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Change management and cultural transformation initiatives.</a:t>
            </a: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>
            <a:off x="6802517" y="4351258"/>
            <a:ext cx="72866" cy="72866"/>
          </a:xfrm>
          <a:prstGeom prst="roundRect">
            <a:avLst>
              <a:gd name="adj" fmla="val 627453"/>
            </a:avLst>
          </a:prstGeom>
          <a:solidFill>
            <a:srgbClr val="E851B2"/>
          </a:solidFill>
          <a:ln/>
        </p:spPr>
      </p:sp>
      <p:sp>
        <p:nvSpPr>
          <p:cNvPr id="20" name="Text 17"/>
          <p:cNvSpPr/>
          <p:nvPr/>
        </p:nvSpPr>
        <p:spPr>
          <a:xfrm>
            <a:off x="7021235" y="4273748"/>
            <a:ext cx="2052757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Counselling &amp; Coaching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7021235" y="4634151"/>
            <a:ext cx="7106007" cy="233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Individual and group support for personal and professional growth.</a:t>
            </a:r>
            <a:endParaRPr lang="en-US" sz="1100" dirty="0"/>
          </a:p>
        </p:txBody>
      </p:sp>
      <p:sp>
        <p:nvSpPr>
          <p:cNvPr id="22" name="Shape 19"/>
          <p:cNvSpPr/>
          <p:nvPr/>
        </p:nvSpPr>
        <p:spPr>
          <a:xfrm>
            <a:off x="6802517" y="5031700"/>
            <a:ext cx="7324725" cy="619958"/>
          </a:xfrm>
          <a:prstGeom prst="roundRect">
            <a:avLst>
              <a:gd name="adj" fmla="val 9885"/>
            </a:avLst>
          </a:prstGeom>
          <a:solidFill>
            <a:srgbClr val="F6BBE1"/>
          </a:solidFill>
          <a:ln/>
        </p:spPr>
      </p:sp>
      <p:pic>
        <p:nvPicPr>
          <p:cNvPr id="2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368" y="5246370"/>
            <a:ext cx="182285" cy="145852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7276505" y="5213985"/>
            <a:ext cx="6704886" cy="233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CUNY's fully online BA in Human Relations prepares students for leadership roles across diverse industries.</a:t>
            </a:r>
            <a:endParaRPr lang="en-US"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69006"/>
            <a:ext cx="910018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Real-World Impact: Case Studies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51773"/>
            <a:ext cx="4158734" cy="3256478"/>
          </a:xfrm>
          <a:prstGeom prst="roundRect">
            <a:avLst>
              <a:gd name="adj" fmla="val 3087"/>
            </a:avLst>
          </a:prstGeom>
          <a:solidFill>
            <a:srgbClr val="E851B2"/>
          </a:solidFill>
          <a:ln w="7620">
            <a:solidFill>
              <a:srgbClr val="CE379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4659" y="2998708"/>
            <a:ext cx="366486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Enhanced Employee Motivation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3846195"/>
            <a:ext cx="366486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Manufacturing company introduced team-based projects, resulting in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32% increase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in productivity and significantly improved worker satisfaction scores.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751773"/>
            <a:ext cx="4158734" cy="3256478"/>
          </a:xfrm>
          <a:prstGeom prst="roundRect">
            <a:avLst>
              <a:gd name="adj" fmla="val 3087"/>
            </a:avLst>
          </a:prstGeom>
          <a:solidFill>
            <a:srgbClr val="FFB6B3"/>
          </a:solidFill>
          <a:ln w="7620">
            <a:solidFill>
              <a:srgbClr val="E59C9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2709" y="2998708"/>
            <a:ext cx="344459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Reduced Turnover Rates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3494246"/>
            <a:ext cx="366486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Tech organisation implemented bi-weekly communication forums and mentorship programmes,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cutting staff turnover by 45%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within 18 months.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751773"/>
            <a:ext cx="4158853" cy="3256478"/>
          </a:xfrm>
          <a:prstGeom prst="roundRect">
            <a:avLst>
              <a:gd name="adj" fmla="val 3087"/>
            </a:avLst>
          </a:prstGeom>
          <a:solidFill>
            <a:srgbClr val="FF80BA"/>
          </a:solidFill>
          <a:ln w="7620">
            <a:solidFill>
              <a:srgbClr val="E566A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80759" y="2998708"/>
            <a:ext cx="353520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Social Justice Integration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80759" y="3494246"/>
            <a:ext cx="3664982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Public agencies enhanced inclusiveness through diversity training and equitable policy reforms, improving service delivery and community trust.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627745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These examples demonstrate how human relations principles translate into measurable organisational improvements.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5258872"/>
            <a:ext cx="1008018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Chapter 4: Challenges and Critiques</a:t>
            </a:r>
            <a:endParaRPr lang="en-US" sz="4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85493"/>
            <a:ext cx="1207258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Limitations of the Human Relations School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268260"/>
            <a:ext cx="4158734" cy="3302198"/>
          </a:xfrm>
          <a:prstGeom prst="roundRect">
            <a:avLst>
              <a:gd name="adj" fmla="val 443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7244" y="2268260"/>
            <a:ext cx="121920" cy="3302198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</p:sp>
      <p:sp>
        <p:nvSpPr>
          <p:cNvPr id="5" name="Text 3"/>
          <p:cNvSpPr/>
          <p:nvPr/>
        </p:nvSpPr>
        <p:spPr>
          <a:xfrm>
            <a:off x="1198959" y="2538055"/>
            <a:ext cx="352770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Economic Factors Overlooked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98959" y="3385542"/>
            <a:ext cx="352770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Critics argue the approach sometimes neglects fundamental economic realities and structural workplace inequalities that money and power dynamics create.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2268260"/>
            <a:ext cx="4158734" cy="3302198"/>
          </a:xfrm>
          <a:prstGeom prst="roundRect">
            <a:avLst>
              <a:gd name="adj" fmla="val 443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05293" y="2268260"/>
            <a:ext cx="121920" cy="3302198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</p:sp>
      <p:sp>
        <p:nvSpPr>
          <p:cNvPr id="9" name="Text 7"/>
          <p:cNvSpPr/>
          <p:nvPr/>
        </p:nvSpPr>
        <p:spPr>
          <a:xfrm>
            <a:off x="5597009" y="25380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Risk of Paternalism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97009" y="3033593"/>
            <a:ext cx="352770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Well-intentioned 'care' can mask manipulation, with management using psychological techniques to exploit workers under the guise of concern.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2268260"/>
            <a:ext cx="4158853" cy="3302198"/>
          </a:xfrm>
          <a:prstGeom prst="roundRect">
            <a:avLst>
              <a:gd name="adj" fmla="val 443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3343" y="2268260"/>
            <a:ext cx="121920" cy="3302198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</p:sp>
      <p:sp>
        <p:nvSpPr>
          <p:cNvPr id="13" name="Text 11"/>
          <p:cNvSpPr/>
          <p:nvPr/>
        </p:nvSpPr>
        <p:spPr>
          <a:xfrm>
            <a:off x="9995059" y="2538055"/>
            <a:ext cx="330672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Balancing Act Required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95059" y="3033593"/>
            <a:ext cx="3527822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Organisations must carefully balance human relations principles with legitimate business objectives, avoiding either extreme neglect or excessive sentimentality.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1196697" y="6108859"/>
            <a:ext cx="1259597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"The challenge lies not in choosing between people and profits, but in recognising that sustainable success requires both." — 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Contemporary Management Theory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837724" y="5839658"/>
            <a:ext cx="30480" cy="1304449"/>
          </a:xfrm>
          <a:prstGeom prst="rect">
            <a:avLst/>
          </a:prstGeom>
          <a:solidFill>
            <a:srgbClr val="E851B2"/>
          </a:solidFill>
          <a:ln/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0646"/>
            <a:ext cx="883896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The Future of Human Relations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1196697" y="3500795"/>
            <a:ext cx="3799642" cy="239316"/>
          </a:xfrm>
          <a:prstGeom prst="roundRect">
            <a:avLst>
              <a:gd name="adj" fmla="val 42011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3261420"/>
            <a:ext cx="718066" cy="718066"/>
          </a:xfrm>
          <a:prstGeom prst="roundRect">
            <a:avLst>
              <a:gd name="adj" fmla="val 63671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7270" y="3440966"/>
            <a:ext cx="358973" cy="35897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77039" y="4218861"/>
            <a:ext cx="329350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Technology Integration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77039" y="4714399"/>
            <a:ext cx="368010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Adapting human relations principles to remote work, digital collaboration tools, and virtual team dynamics in an increasingly distributed workforce.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594747" y="3141702"/>
            <a:ext cx="3799642" cy="239316"/>
          </a:xfrm>
          <a:prstGeom prst="roundRect">
            <a:avLst>
              <a:gd name="adj" fmla="val 42011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35773" y="2902327"/>
            <a:ext cx="718066" cy="718066"/>
          </a:xfrm>
          <a:prstGeom prst="roundRect">
            <a:avLst>
              <a:gd name="adj" fmla="val 63671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320" y="3081873"/>
            <a:ext cx="358973" cy="35897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75089" y="3859768"/>
            <a:ext cx="28583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Wellbeing Emphasis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75089" y="4355306"/>
            <a:ext cx="368010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Prioritising mental health support, work-life balance, and holistic employee wellness as core organisational responsibilities rather than optional benefits.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9992797" y="2782729"/>
            <a:ext cx="3799761" cy="239316"/>
          </a:xfrm>
          <a:prstGeom prst="roundRect">
            <a:avLst>
              <a:gd name="adj" fmla="val 42011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33823" y="2543354"/>
            <a:ext cx="718066" cy="718066"/>
          </a:xfrm>
          <a:prstGeom prst="roundRect">
            <a:avLst>
              <a:gd name="adj" fmla="val 63671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3369" y="2722900"/>
            <a:ext cx="358973" cy="35897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3139" y="35007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Ethical Leadership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3139" y="3996333"/>
            <a:ext cx="3680222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Continued evolution towards transparent, inclusive, and ethically-grounded management practices that honour dignity and human potential.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1078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Chapter 1: Origins of the Human Relations School</a:t>
            </a:r>
            <a:endParaRPr lang="en-US" sz="4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71247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Conclusion: Why Human Relations Matter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599134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1st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6324124" y="3688080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Priority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324124" y="4183618"/>
            <a:ext cx="2290048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People are the heart of every organisation—not assets to be managed, but individuals to be valued.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913376" y="2599134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∞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8913376" y="3688080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Potential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913376" y="4183618"/>
            <a:ext cx="229004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Understanding human needs unlocks unlimited productivity, innovation, and organisational growth.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1502628" y="2599134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00"/>
              </a:lnSpc>
              <a:buNone/>
            </a:pPr>
            <a:r>
              <a:rPr lang="en-US" sz="6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100%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11502628" y="3688080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Essential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02628" y="4183618"/>
            <a:ext cx="2290048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Human Relations School remains absolutely vital for modern leadership and lasting workplace success.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324124" y="675096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By placing people first, organisations create environments where everyone thrives.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79264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From Scientific Management to Human Relations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299960" y="2666048"/>
            <a:ext cx="30480" cy="4784169"/>
          </a:xfrm>
          <a:prstGeom prst="roundRect">
            <a:avLst>
              <a:gd name="adj" fmla="val 329856"/>
            </a:avLst>
          </a:prstGeom>
          <a:solidFill>
            <a:srgbClr val="DFB8D1"/>
          </a:solidFill>
          <a:ln/>
        </p:spPr>
      </p:sp>
      <p:sp>
        <p:nvSpPr>
          <p:cNvPr id="4" name="Shape 2"/>
          <p:cNvSpPr/>
          <p:nvPr/>
        </p:nvSpPr>
        <p:spPr>
          <a:xfrm>
            <a:off x="6358354" y="2920008"/>
            <a:ext cx="718066" cy="30480"/>
          </a:xfrm>
          <a:prstGeom prst="roundRect">
            <a:avLst>
              <a:gd name="adj" fmla="val 329856"/>
            </a:avLst>
          </a:prstGeom>
          <a:solidFill>
            <a:srgbClr val="DFB8D1"/>
          </a:solidFill>
          <a:ln/>
        </p:spPr>
      </p:sp>
      <p:sp>
        <p:nvSpPr>
          <p:cNvPr id="5" name="Shape 3"/>
          <p:cNvSpPr/>
          <p:nvPr/>
        </p:nvSpPr>
        <p:spPr>
          <a:xfrm>
            <a:off x="7045940" y="266604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46191" y="272403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3302198" y="27483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Early 20th Century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37724" y="3243858"/>
            <a:ext cx="5280660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Taylorism dominated, focusing purely on efficiency and treating workers as mechanical components whilst ignoring their social and psychological needs.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7553980" y="4356259"/>
            <a:ext cx="718066" cy="30480"/>
          </a:xfrm>
          <a:prstGeom prst="roundRect">
            <a:avLst>
              <a:gd name="adj" fmla="val 329856"/>
            </a:avLst>
          </a:prstGeom>
          <a:solidFill>
            <a:srgbClr val="DFB8D1"/>
          </a:solidFill>
          <a:ln/>
        </p:spPr>
      </p:sp>
      <p:sp>
        <p:nvSpPr>
          <p:cNvPr id="10" name="Shape 8"/>
          <p:cNvSpPr/>
          <p:nvPr/>
        </p:nvSpPr>
        <p:spPr>
          <a:xfrm>
            <a:off x="7045940" y="410229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46191" y="4160282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8512016" y="4184571"/>
            <a:ext cx="372046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Human Relations Emerges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8512016" y="4680109"/>
            <a:ext cx="5280660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revolutionary response emphasising social and psychological factors as critical drivers of workplace performance and satisfaction.</a:t>
            </a:r>
            <a:endParaRPr lang="en-US" sz="1850" dirty="0"/>
          </a:p>
        </p:txBody>
      </p:sp>
      <p:sp>
        <p:nvSpPr>
          <p:cNvPr id="14" name="Shape 12"/>
          <p:cNvSpPr/>
          <p:nvPr/>
        </p:nvSpPr>
        <p:spPr>
          <a:xfrm>
            <a:off x="6358354" y="5594271"/>
            <a:ext cx="718066" cy="30480"/>
          </a:xfrm>
          <a:prstGeom prst="roundRect">
            <a:avLst>
              <a:gd name="adj" fmla="val 329856"/>
            </a:avLst>
          </a:prstGeom>
          <a:solidFill>
            <a:srgbClr val="DFB8D1"/>
          </a:solidFill>
          <a:ln/>
        </p:spPr>
      </p:sp>
      <p:sp>
        <p:nvSpPr>
          <p:cNvPr id="15" name="Shape 13"/>
          <p:cNvSpPr/>
          <p:nvPr/>
        </p:nvSpPr>
        <p:spPr>
          <a:xfrm>
            <a:off x="7045940" y="5340310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46191" y="5398294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3302198" y="54225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Paradigm Shift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837724" y="5918121"/>
            <a:ext cx="5280660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Management philosophy transformed from viewing workers as machines to recognising them as complex human beings with emotional and social needs.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9503" y="620316"/>
            <a:ext cx="11571089" cy="663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Elton Mayo: The Father of Human Relations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89503" y="1847612"/>
            <a:ext cx="3796665" cy="398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Revolutionary Research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89503" y="2471142"/>
            <a:ext cx="7610713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Led the groundbreaking Hawthorne Studies (1924-1932) at Western Electric's factory, fundamentally changing how we understand workplace motivation.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9503" y="3418642"/>
            <a:ext cx="2654022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Key Discoveries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789503" y="3975854"/>
            <a:ext cx="7610713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Social factors and worker attention significantly increased productivity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89503" y="4415790"/>
            <a:ext cx="7610713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Employee feelings matter as much as physical working conditions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89503" y="4855726"/>
            <a:ext cx="7610713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Teamwork and communication are essential for organisational success</a:t>
            </a:r>
            <a:endParaRPr lang="en-US" sz="17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8143" y="1875830"/>
            <a:ext cx="4890373" cy="4890373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958143" y="7019925"/>
            <a:ext cx="4890373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Elton Mayo's work revealed that workers are not just economic units but social beings.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736163"/>
            <a:ext cx="7468553" cy="5632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050"/>
              </a:lnSpc>
              <a:buNone/>
            </a:pPr>
            <a:r>
              <a:rPr lang="en-US" sz="88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The Birth of Human Relations Theory</a:t>
            </a:r>
            <a:endParaRPr lang="en-US" sz="8850" dirty="0"/>
          </a:p>
        </p:txBody>
      </p:sp>
      <p:sp>
        <p:nvSpPr>
          <p:cNvPr id="4" name="Text 1"/>
          <p:cNvSpPr/>
          <p:nvPr/>
        </p:nvSpPr>
        <p:spPr>
          <a:xfrm>
            <a:off x="6324124" y="672726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Hawthorne Studies forever changed our understanding of what truly motivates people at work.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07939"/>
            <a:ext cx="97180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Key Insights from Mayo's Research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90706"/>
            <a:ext cx="4158734" cy="3830836"/>
          </a:xfrm>
          <a:prstGeom prst="roundRect">
            <a:avLst>
              <a:gd name="adj" fmla="val 2624"/>
            </a:avLst>
          </a:prstGeom>
          <a:solidFill>
            <a:srgbClr val="F9D2EB"/>
          </a:solidFill>
          <a:ln w="7620">
            <a:solidFill>
              <a:srgbClr val="E851B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84659" y="3037642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E851B2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2065" y="3235047"/>
            <a:ext cx="323136" cy="3231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4659" y="3995023"/>
            <a:ext cx="366486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Social Needs Drive Performance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84659" y="4842510"/>
            <a:ext cx="366486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Workers are motivated by social recognition, belonging, and interpersonal relationships—not merely financial compensation.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35773" y="2790706"/>
            <a:ext cx="4158734" cy="3830836"/>
          </a:xfrm>
          <a:prstGeom prst="roundRect">
            <a:avLst>
              <a:gd name="adj" fmla="val 2624"/>
            </a:avLst>
          </a:prstGeom>
          <a:solidFill>
            <a:srgbClr val="F9D2EB"/>
          </a:solidFill>
          <a:ln w="7620">
            <a:solidFill>
              <a:srgbClr val="E851B2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82709" y="3037642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E851B2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0115" y="3235047"/>
            <a:ext cx="323136" cy="3231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82709" y="3995023"/>
            <a:ext cx="33651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Informal Groups Matter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82709" y="4490561"/>
            <a:ext cx="366486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Social interactions and informal workplace relationships significantly influence productivity and employee satisfaction.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9633823" y="2790706"/>
            <a:ext cx="4158853" cy="3830836"/>
          </a:xfrm>
          <a:prstGeom prst="roundRect">
            <a:avLst>
              <a:gd name="adj" fmla="val 2624"/>
            </a:avLst>
          </a:prstGeom>
          <a:solidFill>
            <a:srgbClr val="F9D2EB"/>
          </a:solidFill>
          <a:ln w="7620">
            <a:solidFill>
              <a:srgbClr val="E851B2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80759" y="3037642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E851B2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8164" y="3235047"/>
            <a:ext cx="323136" cy="3231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80759" y="3995023"/>
            <a:ext cx="366498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Engagement Beyond Tasks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80759" y="4842510"/>
            <a:ext cx="366498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Managers must connect with employees on a personal level, understanding their concerns and fostering genuine relationships.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58716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Chapter 2: Core Principles of the Human Relations School</a:t>
            </a:r>
            <a:endParaRPr lang="en-US" sz="4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19977"/>
            <a:ext cx="703564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The Human Side of Work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261717"/>
            <a:ext cx="4158734" cy="3247787"/>
          </a:xfrm>
          <a:prstGeom prst="roundRect">
            <a:avLst>
              <a:gd name="adj" fmla="val 4505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3231237"/>
            <a:ext cx="4158734" cy="121920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</p:sp>
      <p:sp>
        <p:nvSpPr>
          <p:cNvPr id="5" name="Shape 3"/>
          <p:cNvSpPr/>
          <p:nvPr/>
        </p:nvSpPr>
        <p:spPr>
          <a:xfrm>
            <a:off x="2557998" y="2902744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E851B2"/>
          </a:solidFill>
          <a:ln/>
        </p:spPr>
      </p:sp>
      <p:sp>
        <p:nvSpPr>
          <p:cNvPr id="6" name="Text 4"/>
          <p:cNvSpPr/>
          <p:nvPr/>
        </p:nvSpPr>
        <p:spPr>
          <a:xfrm>
            <a:off x="2773382" y="3082290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1107519" y="3860125"/>
            <a:ext cx="361914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Meaningful Communication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07519" y="4707612"/>
            <a:ext cx="361914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Emphasises open, honest dialogue between managers and workers, creating an environment where everyone feels heard and valued.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5235773" y="3261717"/>
            <a:ext cx="4158734" cy="3247787"/>
          </a:xfrm>
          <a:prstGeom prst="roundRect">
            <a:avLst>
              <a:gd name="adj" fmla="val 4505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235773" y="3231237"/>
            <a:ext cx="4158734" cy="121920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</p:sp>
      <p:sp>
        <p:nvSpPr>
          <p:cNvPr id="11" name="Shape 9"/>
          <p:cNvSpPr/>
          <p:nvPr/>
        </p:nvSpPr>
        <p:spPr>
          <a:xfrm>
            <a:off x="6956048" y="2902744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E851B2"/>
          </a:solidFill>
          <a:ln/>
        </p:spPr>
      </p:sp>
      <p:sp>
        <p:nvSpPr>
          <p:cNvPr id="12" name="Text 10"/>
          <p:cNvSpPr/>
          <p:nvPr/>
        </p:nvSpPr>
        <p:spPr>
          <a:xfrm>
            <a:off x="7171432" y="3082290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5505569" y="3860125"/>
            <a:ext cx="315610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Teamwork &amp; Cohesion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5505569" y="4355663"/>
            <a:ext cx="361914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Encourages collaborative efforts and group solidarity, recognising that collective achievement surpasses individual output.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9633823" y="3261717"/>
            <a:ext cx="4158853" cy="3247787"/>
          </a:xfrm>
          <a:prstGeom prst="roundRect">
            <a:avLst>
              <a:gd name="adj" fmla="val 4505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633823" y="3231237"/>
            <a:ext cx="4158853" cy="121920"/>
          </a:xfrm>
          <a:prstGeom prst="roundRect">
            <a:avLst>
              <a:gd name="adj" fmla="val 82464"/>
            </a:avLst>
          </a:prstGeom>
          <a:solidFill>
            <a:srgbClr val="E851B2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54217" y="2902744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E851B2"/>
          </a:solidFill>
          <a:ln/>
        </p:spPr>
      </p:sp>
      <p:sp>
        <p:nvSpPr>
          <p:cNvPr id="18" name="Text 16"/>
          <p:cNvSpPr/>
          <p:nvPr/>
        </p:nvSpPr>
        <p:spPr>
          <a:xfrm>
            <a:off x="11569601" y="3082290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19" name="Text 17"/>
          <p:cNvSpPr/>
          <p:nvPr/>
        </p:nvSpPr>
        <p:spPr>
          <a:xfrm>
            <a:off x="9903619" y="3860125"/>
            <a:ext cx="361926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Holistic Manager Involvement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9903619" y="4707612"/>
            <a:ext cx="36192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Promotes manager engagement with employees' social and emotional wellbeing, not just their task performance.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663321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Motivation Beyond Money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71769"/>
            <a:ext cx="4272796" cy="381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What Truly Drives Workers?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586663" y="2369820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Research consistently shows that financial incentives alone cannot sustain long-term motivation and engagement.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6663" y="3256717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Social recognition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and sense of belonging are powerful motivators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86663" y="4024551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Workers thrive when their 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32338"/>
                </a:solidFill>
                <a:highlight>
                  <a:srgbClr val="FFE1F7"/>
                </a:highligh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opinions are genuinely valued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586663" y="4446270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323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Collaboration leads to higher job satisfaction, loyalty, and commitment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2025-10-30T08:26:09Z</dcterms:created>
  <dcterms:modified xsi:type="dcterms:W3CDTF">2025-10-30T08:26:09Z</dcterms:modified>
</cp:coreProperties>
</file>