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5" r:id="rId3"/>
    <p:sldId id="273" r:id="rId4"/>
    <p:sldId id="278" r:id="rId5"/>
    <p:sldId id="277" r:id="rId6"/>
    <p:sldId id="274" r:id="rId7"/>
    <p:sldId id="275" r:id="rId8"/>
    <p:sldId id="276" r:id="rId9"/>
    <p:sldId id="257" r:id="rId10"/>
    <p:sldId id="258" r:id="rId11"/>
    <p:sldId id="259" r:id="rId12"/>
    <p:sldId id="260" r:id="rId13"/>
    <p:sldId id="261" r:id="rId14"/>
    <p:sldId id="262" r:id="rId15"/>
    <p:sldId id="264" r:id="rId16"/>
    <p:sldId id="266" r:id="rId17"/>
    <p:sldId id="267" r:id="rId18"/>
    <p:sldId id="272" r:id="rId19"/>
    <p:sldId id="268" r:id="rId20"/>
    <p:sldId id="269" r:id="rId21"/>
    <p:sldId id="270" r:id="rId22"/>
    <p:sldId id="271" r:id="rId23"/>
    <p:sldId id="280"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B9F17-F183-491F-A06B-58A5E10BDE11}"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0A9539A1-744B-41BD-BFAA-FA5EF11F6B4C}">
      <dgm:prSet phldrT="[Texte]"/>
      <dgm:spPr/>
      <dgm:t>
        <a:bodyPr/>
        <a:lstStyle/>
        <a:p>
          <a:r>
            <a:rPr lang="fr-FR" dirty="0" smtClean="0"/>
            <a:t>énonciateur</a:t>
          </a:r>
          <a:endParaRPr lang="fr-FR" dirty="0"/>
        </a:p>
      </dgm:t>
    </dgm:pt>
    <dgm:pt modelId="{CB41601A-12E4-4A6F-93F2-4106AE8F5D93}" type="parTrans" cxnId="{7A978252-44CC-4EA0-BD1A-4F7A716028A0}">
      <dgm:prSet/>
      <dgm:spPr/>
      <dgm:t>
        <a:bodyPr/>
        <a:lstStyle/>
        <a:p>
          <a:endParaRPr lang="fr-FR"/>
        </a:p>
      </dgm:t>
    </dgm:pt>
    <dgm:pt modelId="{C4195129-BC8B-4495-A961-BE3F2D7D4E55}" type="sibTrans" cxnId="{7A978252-44CC-4EA0-BD1A-4F7A716028A0}">
      <dgm:prSet/>
      <dgm:spPr/>
      <dgm:t>
        <a:bodyPr/>
        <a:lstStyle/>
        <a:p>
          <a:endParaRPr lang="fr-FR"/>
        </a:p>
      </dgm:t>
    </dgm:pt>
    <dgm:pt modelId="{012579C0-7B62-4170-A542-BFC71E27A535}">
      <dgm:prSet phldrT="[Texte]"/>
      <dgm:spPr/>
      <dgm:t>
        <a:bodyPr/>
        <a:lstStyle/>
        <a:p>
          <a:r>
            <a:rPr lang="fr-FR" dirty="0" smtClean="0"/>
            <a:t>énonciataire</a:t>
          </a:r>
          <a:endParaRPr lang="fr-FR" dirty="0"/>
        </a:p>
      </dgm:t>
    </dgm:pt>
    <dgm:pt modelId="{34693361-6822-4A5B-BC9C-40DAD384FB0B}" type="parTrans" cxnId="{5247AE4B-8690-435F-A300-43077F4CDFBD}">
      <dgm:prSet/>
      <dgm:spPr/>
      <dgm:t>
        <a:bodyPr/>
        <a:lstStyle/>
        <a:p>
          <a:endParaRPr lang="fr-FR"/>
        </a:p>
      </dgm:t>
    </dgm:pt>
    <dgm:pt modelId="{B7BCF323-EED5-41D2-9AF5-2287A1959FC9}" type="sibTrans" cxnId="{5247AE4B-8690-435F-A300-43077F4CDFBD}">
      <dgm:prSet/>
      <dgm:spPr/>
      <dgm:t>
        <a:bodyPr/>
        <a:lstStyle/>
        <a:p>
          <a:endParaRPr lang="fr-FR"/>
        </a:p>
      </dgm:t>
    </dgm:pt>
    <dgm:pt modelId="{CB6235B4-CB50-47CB-85DC-CFBAC5B0592D}">
      <dgm:prSet phldrT="[Texte]"/>
      <dgm:spPr/>
      <dgm:t>
        <a:bodyPr/>
        <a:lstStyle/>
        <a:p>
          <a:r>
            <a:rPr lang="fr-FR" dirty="0" smtClean="0"/>
            <a:t>Acte d’énonciation</a:t>
          </a:r>
          <a:endParaRPr lang="fr-FR" dirty="0"/>
        </a:p>
      </dgm:t>
    </dgm:pt>
    <dgm:pt modelId="{FFE8C24A-0142-4204-BF2F-D4DE08F62272}" type="parTrans" cxnId="{F19A0225-2AA3-4A15-8E41-BD4C7F138D27}">
      <dgm:prSet/>
      <dgm:spPr/>
      <dgm:t>
        <a:bodyPr/>
        <a:lstStyle/>
        <a:p>
          <a:endParaRPr lang="fr-FR"/>
        </a:p>
      </dgm:t>
    </dgm:pt>
    <dgm:pt modelId="{41711DB9-DCBD-4E46-87BB-109031D87CDF}" type="sibTrans" cxnId="{F19A0225-2AA3-4A15-8E41-BD4C7F138D27}">
      <dgm:prSet/>
      <dgm:spPr/>
      <dgm:t>
        <a:bodyPr/>
        <a:lstStyle/>
        <a:p>
          <a:endParaRPr lang="fr-FR"/>
        </a:p>
      </dgm:t>
    </dgm:pt>
    <dgm:pt modelId="{609872A3-5C6C-49E4-B0BC-80FB1373ABB8}">
      <dgm:prSet phldrT="[Texte]"/>
      <dgm:spPr/>
      <dgm:t>
        <a:bodyPr/>
        <a:lstStyle/>
        <a:p>
          <a:r>
            <a:rPr lang="fr-FR" dirty="0" smtClean="0"/>
            <a:t>Le processus de l’énonciation</a:t>
          </a:r>
          <a:endParaRPr lang="fr-FR" dirty="0"/>
        </a:p>
      </dgm:t>
    </dgm:pt>
    <dgm:pt modelId="{F972BF1D-E7AF-4497-A3D1-B9CC053F9A1C}" type="parTrans" cxnId="{C72F10DF-2D91-4209-9F9F-EBD755CEC468}">
      <dgm:prSet/>
      <dgm:spPr/>
      <dgm:t>
        <a:bodyPr/>
        <a:lstStyle/>
        <a:p>
          <a:endParaRPr lang="fr-FR"/>
        </a:p>
      </dgm:t>
    </dgm:pt>
    <dgm:pt modelId="{5E1B1FF0-7225-4399-BCFD-AEBB624E91DF}" type="sibTrans" cxnId="{C72F10DF-2D91-4209-9F9F-EBD755CEC468}">
      <dgm:prSet/>
      <dgm:spPr/>
      <dgm:t>
        <a:bodyPr/>
        <a:lstStyle/>
        <a:p>
          <a:endParaRPr lang="fr-FR"/>
        </a:p>
      </dgm:t>
    </dgm:pt>
    <dgm:pt modelId="{22FF8CB5-67A7-44DA-BC7E-0557C1B9A5ED}" type="pres">
      <dgm:prSet presAssocID="{32CB9F17-F183-491F-A06B-58A5E10BDE11}" presName="Name0" presStyleCnt="0">
        <dgm:presLayoutVars>
          <dgm:chMax val="4"/>
          <dgm:resizeHandles val="exact"/>
        </dgm:presLayoutVars>
      </dgm:prSet>
      <dgm:spPr/>
      <dgm:t>
        <a:bodyPr/>
        <a:lstStyle/>
        <a:p>
          <a:endParaRPr lang="fr-FR"/>
        </a:p>
      </dgm:t>
    </dgm:pt>
    <dgm:pt modelId="{10589DDE-5B13-458B-AFF0-34E1850AF37A}" type="pres">
      <dgm:prSet presAssocID="{32CB9F17-F183-491F-A06B-58A5E10BDE11}" presName="ellipse" presStyleLbl="trBgShp" presStyleIdx="0" presStyleCnt="1"/>
      <dgm:spPr/>
    </dgm:pt>
    <dgm:pt modelId="{1A3F100F-6D1C-4B9F-8800-F38565654924}" type="pres">
      <dgm:prSet presAssocID="{32CB9F17-F183-491F-A06B-58A5E10BDE11}" presName="arrow1" presStyleLbl="fgShp" presStyleIdx="0" presStyleCnt="1"/>
      <dgm:spPr/>
    </dgm:pt>
    <dgm:pt modelId="{9EF76190-23E8-4E32-8FBF-480EBA9E297F}" type="pres">
      <dgm:prSet presAssocID="{32CB9F17-F183-491F-A06B-58A5E10BDE11}" presName="rectangle" presStyleLbl="revTx" presStyleIdx="0" presStyleCnt="1">
        <dgm:presLayoutVars>
          <dgm:bulletEnabled val="1"/>
        </dgm:presLayoutVars>
      </dgm:prSet>
      <dgm:spPr/>
      <dgm:t>
        <a:bodyPr/>
        <a:lstStyle/>
        <a:p>
          <a:endParaRPr lang="fr-FR"/>
        </a:p>
      </dgm:t>
    </dgm:pt>
    <dgm:pt modelId="{A04015E3-0445-40D6-93DA-CC2163209B6D}" type="pres">
      <dgm:prSet presAssocID="{012579C0-7B62-4170-A542-BFC71E27A535}" presName="item1" presStyleLbl="node1" presStyleIdx="0" presStyleCnt="3">
        <dgm:presLayoutVars>
          <dgm:bulletEnabled val="1"/>
        </dgm:presLayoutVars>
      </dgm:prSet>
      <dgm:spPr/>
      <dgm:t>
        <a:bodyPr/>
        <a:lstStyle/>
        <a:p>
          <a:endParaRPr lang="fr-FR"/>
        </a:p>
      </dgm:t>
    </dgm:pt>
    <dgm:pt modelId="{9701520A-2960-45AC-AF02-ECFEAAAF8695}" type="pres">
      <dgm:prSet presAssocID="{CB6235B4-CB50-47CB-85DC-CFBAC5B0592D}" presName="item2" presStyleLbl="node1" presStyleIdx="1" presStyleCnt="3">
        <dgm:presLayoutVars>
          <dgm:bulletEnabled val="1"/>
        </dgm:presLayoutVars>
      </dgm:prSet>
      <dgm:spPr/>
      <dgm:t>
        <a:bodyPr/>
        <a:lstStyle/>
        <a:p>
          <a:endParaRPr lang="fr-FR"/>
        </a:p>
      </dgm:t>
    </dgm:pt>
    <dgm:pt modelId="{59C8E2E2-0777-408F-8C87-0434B5B9BF7F}" type="pres">
      <dgm:prSet presAssocID="{609872A3-5C6C-49E4-B0BC-80FB1373ABB8}" presName="item3" presStyleLbl="node1" presStyleIdx="2" presStyleCnt="3">
        <dgm:presLayoutVars>
          <dgm:bulletEnabled val="1"/>
        </dgm:presLayoutVars>
      </dgm:prSet>
      <dgm:spPr/>
      <dgm:t>
        <a:bodyPr/>
        <a:lstStyle/>
        <a:p>
          <a:endParaRPr lang="fr-FR"/>
        </a:p>
      </dgm:t>
    </dgm:pt>
    <dgm:pt modelId="{FB177A98-3EB5-4DE7-8FCC-44DF1FF3ACA5}" type="pres">
      <dgm:prSet presAssocID="{32CB9F17-F183-491F-A06B-58A5E10BDE11}" presName="funnel" presStyleLbl="trAlignAcc1" presStyleIdx="0" presStyleCnt="1" custLinFactNeighborX="-4241" custLinFactNeighborY="5245"/>
      <dgm:spPr/>
    </dgm:pt>
  </dgm:ptLst>
  <dgm:cxnLst>
    <dgm:cxn modelId="{5247AE4B-8690-435F-A300-43077F4CDFBD}" srcId="{32CB9F17-F183-491F-A06B-58A5E10BDE11}" destId="{012579C0-7B62-4170-A542-BFC71E27A535}" srcOrd="1" destOrd="0" parTransId="{34693361-6822-4A5B-BC9C-40DAD384FB0B}" sibTransId="{B7BCF323-EED5-41D2-9AF5-2287A1959FC9}"/>
    <dgm:cxn modelId="{F19A0225-2AA3-4A15-8E41-BD4C7F138D27}" srcId="{32CB9F17-F183-491F-A06B-58A5E10BDE11}" destId="{CB6235B4-CB50-47CB-85DC-CFBAC5B0592D}" srcOrd="2" destOrd="0" parTransId="{FFE8C24A-0142-4204-BF2F-D4DE08F62272}" sibTransId="{41711DB9-DCBD-4E46-87BB-109031D87CDF}"/>
    <dgm:cxn modelId="{646BA691-8E47-49FA-BA5F-406CBC3F060D}" type="presOf" srcId="{012579C0-7B62-4170-A542-BFC71E27A535}" destId="{9701520A-2960-45AC-AF02-ECFEAAAF8695}" srcOrd="0" destOrd="0" presId="urn:microsoft.com/office/officeart/2005/8/layout/funnel1"/>
    <dgm:cxn modelId="{D56EAB18-47F4-475D-BB92-7394F58182D7}" type="presOf" srcId="{0A9539A1-744B-41BD-BFAA-FA5EF11F6B4C}" destId="{59C8E2E2-0777-408F-8C87-0434B5B9BF7F}" srcOrd="0" destOrd="0" presId="urn:microsoft.com/office/officeart/2005/8/layout/funnel1"/>
    <dgm:cxn modelId="{65C37677-20E2-4FD4-A3BC-54F5127DDF5C}" type="presOf" srcId="{CB6235B4-CB50-47CB-85DC-CFBAC5B0592D}" destId="{A04015E3-0445-40D6-93DA-CC2163209B6D}" srcOrd="0" destOrd="0" presId="urn:microsoft.com/office/officeart/2005/8/layout/funnel1"/>
    <dgm:cxn modelId="{F67AE028-75DD-40A6-AF1D-7339C6C9DC67}" type="presOf" srcId="{32CB9F17-F183-491F-A06B-58A5E10BDE11}" destId="{22FF8CB5-67A7-44DA-BC7E-0557C1B9A5ED}" srcOrd="0" destOrd="0" presId="urn:microsoft.com/office/officeart/2005/8/layout/funnel1"/>
    <dgm:cxn modelId="{7F324E12-C862-470A-B19A-1D6F21FB887D}" type="presOf" srcId="{609872A3-5C6C-49E4-B0BC-80FB1373ABB8}" destId="{9EF76190-23E8-4E32-8FBF-480EBA9E297F}" srcOrd="0" destOrd="0" presId="urn:microsoft.com/office/officeart/2005/8/layout/funnel1"/>
    <dgm:cxn modelId="{C72F10DF-2D91-4209-9F9F-EBD755CEC468}" srcId="{32CB9F17-F183-491F-A06B-58A5E10BDE11}" destId="{609872A3-5C6C-49E4-B0BC-80FB1373ABB8}" srcOrd="3" destOrd="0" parTransId="{F972BF1D-E7AF-4497-A3D1-B9CC053F9A1C}" sibTransId="{5E1B1FF0-7225-4399-BCFD-AEBB624E91DF}"/>
    <dgm:cxn modelId="{7A978252-44CC-4EA0-BD1A-4F7A716028A0}" srcId="{32CB9F17-F183-491F-A06B-58A5E10BDE11}" destId="{0A9539A1-744B-41BD-BFAA-FA5EF11F6B4C}" srcOrd="0" destOrd="0" parTransId="{CB41601A-12E4-4A6F-93F2-4106AE8F5D93}" sibTransId="{C4195129-BC8B-4495-A961-BE3F2D7D4E55}"/>
    <dgm:cxn modelId="{5277DE5D-DD51-47AA-BD87-5A3C957F45A3}" type="presParOf" srcId="{22FF8CB5-67A7-44DA-BC7E-0557C1B9A5ED}" destId="{10589DDE-5B13-458B-AFF0-34E1850AF37A}" srcOrd="0" destOrd="0" presId="urn:microsoft.com/office/officeart/2005/8/layout/funnel1"/>
    <dgm:cxn modelId="{DFE6F36D-6557-43F2-909C-31EDB9F1549C}" type="presParOf" srcId="{22FF8CB5-67A7-44DA-BC7E-0557C1B9A5ED}" destId="{1A3F100F-6D1C-4B9F-8800-F38565654924}" srcOrd="1" destOrd="0" presId="urn:microsoft.com/office/officeart/2005/8/layout/funnel1"/>
    <dgm:cxn modelId="{90CC02B1-236F-407D-BB4E-42519AE18AB5}" type="presParOf" srcId="{22FF8CB5-67A7-44DA-BC7E-0557C1B9A5ED}" destId="{9EF76190-23E8-4E32-8FBF-480EBA9E297F}" srcOrd="2" destOrd="0" presId="urn:microsoft.com/office/officeart/2005/8/layout/funnel1"/>
    <dgm:cxn modelId="{1D46D2E4-57A6-4066-A6EE-AD4F65FDC6AD}" type="presParOf" srcId="{22FF8CB5-67A7-44DA-BC7E-0557C1B9A5ED}" destId="{A04015E3-0445-40D6-93DA-CC2163209B6D}" srcOrd="3" destOrd="0" presId="urn:microsoft.com/office/officeart/2005/8/layout/funnel1"/>
    <dgm:cxn modelId="{1D28C4FF-76BC-438D-AEDE-F66C356FDCF2}" type="presParOf" srcId="{22FF8CB5-67A7-44DA-BC7E-0557C1B9A5ED}" destId="{9701520A-2960-45AC-AF02-ECFEAAAF8695}" srcOrd="4" destOrd="0" presId="urn:microsoft.com/office/officeart/2005/8/layout/funnel1"/>
    <dgm:cxn modelId="{6A59A6FB-2EA5-437E-8A58-32E59BCCDE08}" type="presParOf" srcId="{22FF8CB5-67A7-44DA-BC7E-0557C1B9A5ED}" destId="{59C8E2E2-0777-408F-8C87-0434B5B9BF7F}" srcOrd="5" destOrd="0" presId="urn:microsoft.com/office/officeart/2005/8/layout/funnel1"/>
    <dgm:cxn modelId="{9246055E-B67E-4AFE-9F79-F8A935C05D2D}" type="presParOf" srcId="{22FF8CB5-67A7-44DA-BC7E-0557C1B9A5ED}" destId="{FB177A98-3EB5-4DE7-8FCC-44DF1FF3ACA5}"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C99FB-C2E0-4E87-B2CB-C571E440F6BA}" type="datetimeFigureOut">
              <a:rPr lang="fr-FR" smtClean="0"/>
              <a:t>20/11/2023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AED10-A0B4-45C2-AE75-48B7279BA27F}"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4BAED10-A0B4-45C2-AE75-48B7279BA27F}" type="slidenum">
              <a:rPr lang="fr-FR" smtClean="0"/>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CF4EED-FB80-402E-9824-325F8D7F14D3}" type="datetimeFigureOut">
              <a:rPr lang="fr-FR" smtClean="0"/>
              <a:pPr/>
              <a:t>20/11/2023</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910CA85-F22A-43FA-B999-FA040A1CAE9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E6CF4EED-FB80-402E-9824-325F8D7F14D3}" type="datetimeFigureOut">
              <a:rPr lang="fr-FR" smtClean="0"/>
              <a:pPr/>
              <a:t>20/11/2023</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910CA85-F22A-43FA-B999-FA040A1CAE9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6CF4EED-FB80-402E-9824-325F8D7F14D3}" type="datetimeFigureOut">
              <a:rPr lang="fr-FR" smtClean="0"/>
              <a:pPr/>
              <a:t>20/11/2023</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E910CA85-F22A-43FA-B999-FA040A1CAE9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E6CF4EED-FB80-402E-9824-325F8D7F14D3}" type="datetimeFigureOut">
              <a:rPr lang="fr-FR" smtClean="0"/>
              <a:pPr/>
              <a:t>20/11/2023</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910CA85-F22A-43FA-B999-FA040A1CAE9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E6CF4EED-FB80-402E-9824-325F8D7F14D3}" type="datetimeFigureOut">
              <a:rPr lang="fr-FR" smtClean="0"/>
              <a:pPr/>
              <a:t>20/11/2023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910CA85-F22A-43FA-B999-FA040A1CAE90}"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6CF4EED-FB80-402E-9824-325F8D7F14D3}" type="datetimeFigureOut">
              <a:rPr lang="fr-FR" smtClean="0"/>
              <a:pPr/>
              <a:t>20/11/2023</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910CA85-F22A-43FA-B999-FA040A1CAE9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714612" cy="6340197"/>
          </a:xfrm>
          <a:prstGeom prst="rect">
            <a:avLst/>
          </a:prstGeom>
          <a:noFill/>
        </p:spPr>
        <p:txBody>
          <a:bodyPr wrap="square" lIns="91440" tIns="45720" rIns="91440" bIns="45720">
            <a:spAutoFit/>
          </a:bodyPr>
          <a:lstStyle/>
          <a:p>
            <a:pPr algn="ctr"/>
            <a:r>
              <a:rPr lang="fr-FR"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Module:</a:t>
            </a:r>
          </a:p>
          <a:p>
            <a:pPr algn="ctr"/>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Semestre 1</a:t>
            </a:r>
          </a:p>
          <a:p>
            <a:pPr algn="ctr"/>
            <a:r>
              <a:rPr lang="fr-FR"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Français Langue Étrangère</a:t>
            </a:r>
          </a:p>
          <a:p>
            <a:pPr algn="ctr"/>
            <a:endParaRPr lang="fr-F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r>
              <a:rPr lang="fr-F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Enseignante:</a:t>
            </a:r>
          </a:p>
          <a:p>
            <a:pPr algn="ctr"/>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Mme ZAOUI.M</a:t>
            </a:r>
            <a:endParaRPr lang="fr-FR"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a:p>
            <a:pPr algn="ct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2786050" y="2143116"/>
            <a:ext cx="6123792" cy="954107"/>
          </a:xfrm>
          <a:prstGeom prst="rect">
            <a:avLst/>
          </a:prstGeom>
          <a:noFill/>
        </p:spPr>
        <p:txBody>
          <a:bodyPr wrap="none" lIns="91440" tIns="45720" rIns="91440" bIns="45720">
            <a:spAutoFit/>
          </a:bodyPr>
          <a:lstStyle/>
          <a:p>
            <a:pPr algn="ct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Faculté des sciences humaines et sociales</a:t>
            </a:r>
          </a:p>
          <a:p>
            <a:pPr algn="ct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Département d’histoire</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6386" name="AutoShape 2" descr="University of Tlemcen | Home P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388" name="Picture 4" descr="Université de Tlemcen | Page d'accueil"/>
          <p:cNvPicPr>
            <a:picLocks noChangeAspect="1" noChangeArrowheads="1"/>
          </p:cNvPicPr>
          <p:nvPr/>
        </p:nvPicPr>
        <p:blipFill>
          <a:blip r:embed="rId2"/>
          <a:srcRect/>
          <a:stretch>
            <a:fillRect/>
          </a:stretch>
        </p:blipFill>
        <p:spPr bwMode="auto">
          <a:xfrm>
            <a:off x="2714612" y="357166"/>
            <a:ext cx="6429388" cy="1714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786050" y="3214686"/>
            <a:ext cx="6357950" cy="3046988"/>
          </a:xfrm>
          <a:prstGeom prst="rect">
            <a:avLst/>
          </a:prstGeom>
        </p:spPr>
        <p:txBody>
          <a:bodyPr wrap="square">
            <a:spAutoFit/>
          </a:bodyPr>
          <a:lstStyle/>
          <a:p>
            <a:r>
              <a:rPr lang="fr-FR" sz="2400" b="1" dirty="0" smtClean="0">
                <a:solidFill>
                  <a:schemeClr val="bg1"/>
                </a:solidFill>
                <a:latin typeface="Times New Roman" pitchFamily="18" charset="0"/>
                <a:cs typeface="Times New Roman" pitchFamily="18" charset="0"/>
              </a:rPr>
              <a:t>Objectifs du module </a:t>
            </a:r>
            <a:r>
              <a:rPr lang="fr-FR" sz="2400" b="1" dirty="0" smtClean="0">
                <a:solidFill>
                  <a:schemeClr val="bg1"/>
                </a:solidFill>
                <a:latin typeface="Times New Roman" pitchFamily="18" charset="0"/>
                <a:cs typeface="Times New Roman" pitchFamily="18" charset="0"/>
              </a:rPr>
              <a:t>:</a:t>
            </a:r>
          </a:p>
          <a:p>
            <a:r>
              <a:rPr lang="fr-FR" sz="2400" dirty="0" smtClean="0">
                <a:solidFill>
                  <a:schemeClr val="bg1"/>
                </a:solidFill>
                <a:latin typeface="Times New Roman" pitchFamily="18" charset="0"/>
                <a:cs typeface="Times New Roman" pitchFamily="18" charset="0"/>
              </a:rPr>
              <a:t> </a:t>
            </a:r>
            <a:r>
              <a:rPr lang="fr-FR" sz="2400" i="1" dirty="0" smtClean="0">
                <a:solidFill>
                  <a:schemeClr val="bg1"/>
                </a:solidFill>
                <a:latin typeface="Times New Roman" pitchFamily="18" charset="0"/>
                <a:cs typeface="Times New Roman" pitchFamily="18" charset="0"/>
              </a:rPr>
              <a:t>A l’issu de ce cours, l’apprenant sera capable </a:t>
            </a:r>
            <a:r>
              <a:rPr lang="fr-FR" sz="2400" i="1" dirty="0" smtClean="0">
                <a:solidFill>
                  <a:schemeClr val="bg1"/>
                </a:solidFill>
                <a:latin typeface="Times New Roman" pitchFamily="18" charset="0"/>
                <a:cs typeface="Times New Roman" pitchFamily="18" charset="0"/>
              </a:rPr>
              <a:t>de:   </a:t>
            </a:r>
          </a:p>
          <a:p>
            <a:pPr algn="just"/>
            <a:r>
              <a:rPr lang="fr-FR" sz="2400" dirty="0" smtClean="0">
                <a:solidFill>
                  <a:schemeClr val="bg1"/>
                </a:solidFill>
                <a:latin typeface="Times New Roman" pitchFamily="18" charset="0"/>
                <a:cs typeface="Times New Roman" pitchFamily="18" charset="0"/>
              </a:rPr>
              <a:t>-Connaître </a:t>
            </a:r>
            <a:r>
              <a:rPr lang="fr-FR" sz="2400" dirty="0" smtClean="0">
                <a:solidFill>
                  <a:schemeClr val="bg1"/>
                </a:solidFill>
                <a:latin typeface="Times New Roman" pitchFamily="18" charset="0"/>
                <a:cs typeface="Times New Roman" pitchFamily="18" charset="0"/>
              </a:rPr>
              <a:t>les </a:t>
            </a:r>
            <a:r>
              <a:rPr lang="fr-FR" sz="2400" dirty="0" smtClean="0">
                <a:solidFill>
                  <a:schemeClr val="bg1"/>
                </a:solidFill>
                <a:latin typeface="Times New Roman" pitchFamily="18" charset="0"/>
                <a:cs typeface="Times New Roman" pitchFamily="18" charset="0"/>
              </a:rPr>
              <a:t>principes de base de la langue française</a:t>
            </a:r>
          </a:p>
          <a:p>
            <a:pPr algn="just"/>
            <a:r>
              <a:rPr lang="fr-FR" sz="2400" dirty="0" smtClean="0">
                <a:solidFill>
                  <a:schemeClr val="bg1"/>
                </a:solidFill>
                <a:latin typeface="Times New Roman" pitchFamily="18" charset="0"/>
                <a:cs typeface="Times New Roman" pitchFamily="18" charset="0"/>
              </a:rPr>
              <a:t>-</a:t>
            </a:r>
            <a:r>
              <a:rPr lang="fr-FR" sz="2400" dirty="0" smtClean="0">
                <a:solidFill>
                  <a:schemeClr val="bg1"/>
                </a:solidFill>
                <a:latin typeface="Times New Roman" pitchFamily="18" charset="0"/>
                <a:cs typeface="Times New Roman" pitchFamily="18" charset="0"/>
              </a:rPr>
              <a:t>Traduire des mots </a:t>
            </a:r>
            <a:r>
              <a:rPr lang="fr-FR" sz="2400" dirty="0" smtClean="0">
                <a:solidFill>
                  <a:schemeClr val="bg1"/>
                </a:solidFill>
                <a:latin typeface="Times New Roman" pitchFamily="18" charset="0"/>
                <a:cs typeface="Times New Roman" pitchFamily="18" charset="0"/>
              </a:rPr>
              <a:t>et des textes en </a:t>
            </a:r>
            <a:r>
              <a:rPr lang="fr-FR" sz="2400" dirty="0" smtClean="0">
                <a:solidFill>
                  <a:schemeClr val="bg1"/>
                </a:solidFill>
                <a:latin typeface="Times New Roman" pitchFamily="18" charset="0"/>
                <a:cs typeface="Times New Roman" pitchFamily="18" charset="0"/>
              </a:rPr>
              <a:t>respectant leurs contextes.      </a:t>
            </a:r>
            <a:endParaRPr lang="fr-FR" sz="2400" dirty="0" smtClean="0">
              <a:solidFill>
                <a:schemeClr val="bg1"/>
              </a:solidFill>
              <a:latin typeface="Times New Roman" pitchFamily="18" charset="0"/>
              <a:cs typeface="Times New Roman" pitchFamily="18" charset="0"/>
            </a:endParaRPr>
          </a:p>
          <a:p>
            <a:pPr algn="just"/>
            <a:r>
              <a:rPr lang="fr-FR" sz="2400" dirty="0" smtClean="0">
                <a:solidFill>
                  <a:schemeClr val="bg1"/>
                </a:solidFill>
                <a:latin typeface="Times New Roman" pitchFamily="18" charset="0"/>
                <a:cs typeface="Times New Roman" pitchFamily="18" charset="0"/>
              </a:rPr>
              <a:t>-Effectuer une recherche documentaire en langue étrangère</a:t>
            </a:r>
            <a:endParaRPr lang="fr-F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mment obtenir une traduction de qualité à Marseille ? - ADT Traduction"/>
          <p:cNvPicPr>
            <a:picLocks noChangeAspect="1" noChangeArrowheads="1"/>
          </p:cNvPicPr>
          <p:nvPr/>
        </p:nvPicPr>
        <p:blipFill>
          <a:blip r:embed="rId2"/>
          <a:srcRect/>
          <a:stretch>
            <a:fillRect/>
          </a:stretch>
        </p:blipFill>
        <p:spPr bwMode="auto">
          <a:xfrm>
            <a:off x="0" y="1857364"/>
            <a:ext cx="8208535" cy="5000636"/>
          </a:xfrm>
          <a:prstGeom prst="rect">
            <a:avLst/>
          </a:prstGeom>
          <a:noFill/>
        </p:spPr>
      </p:pic>
      <p:sp>
        <p:nvSpPr>
          <p:cNvPr id="4" name="Rectangle 3"/>
          <p:cNvSpPr/>
          <p:nvPr/>
        </p:nvSpPr>
        <p:spPr>
          <a:xfrm>
            <a:off x="1142976" y="214290"/>
            <a:ext cx="6072230" cy="606192"/>
          </a:xfrm>
          <a:prstGeom prst="rect">
            <a:avLst/>
          </a:prstGeom>
        </p:spPr>
        <p:txBody>
          <a:bodyPr wrap="square">
            <a:spAutoFit/>
          </a:bodyPr>
          <a:lstStyle/>
          <a:p>
            <a:pPr algn="ctr">
              <a:lnSpc>
                <a:spcPct val="160000"/>
              </a:lnSpc>
            </a:pPr>
            <a:r>
              <a:rPr lang="fr-FR" sz="2400" b="1" dirty="0" smtClean="0"/>
              <a:t>Observez attentivement cette image</a:t>
            </a:r>
            <a:endParaRPr lang="fr-FR" sz="2400" dirty="0"/>
          </a:p>
        </p:txBody>
      </p:sp>
      <p:sp>
        <p:nvSpPr>
          <p:cNvPr id="5" name="Rectangle 4"/>
          <p:cNvSpPr/>
          <p:nvPr/>
        </p:nvSpPr>
        <p:spPr>
          <a:xfrm>
            <a:off x="428596" y="1071546"/>
            <a:ext cx="7572428" cy="461665"/>
          </a:xfrm>
          <a:prstGeom prst="rect">
            <a:avLst/>
          </a:prstGeom>
        </p:spPr>
        <p:txBody>
          <a:bodyPr wrap="square">
            <a:spAutoFit/>
          </a:bodyPr>
          <a:lstStyle/>
          <a:p>
            <a:r>
              <a:rPr lang="fr-FR" sz="2400" b="1" dirty="0" smtClean="0">
                <a:solidFill>
                  <a:srgbClr val="FF0000"/>
                </a:solidFill>
              </a:rPr>
              <a:t>Qu’est ce qui vous vient à l’esprit à première vue?</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Concept de réflexion avec engrenages à l'intérieur d'une tête d'homme. Illustration vectorielle moderne de la tête à partir de formes concentriques de ligne mince. - 5100289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14282" y="357166"/>
            <a:ext cx="7037504" cy="769441"/>
          </a:xfrm>
          <a:prstGeom prst="rect">
            <a:avLst/>
          </a:prstGeom>
          <a:noFill/>
        </p:spPr>
        <p:txBody>
          <a:bodyPr wrap="none" lIns="91440" tIns="45720" rIns="91440" bIns="45720">
            <a:spAutoFit/>
          </a:bodyPr>
          <a:lstStyle/>
          <a:p>
            <a:pPr algn="ctr"/>
            <a:r>
              <a:rPr lang="fr-F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champ de </a:t>
            </a:r>
            <a:r>
              <a:rPr lang="fr-F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réflexion???????</a:t>
            </a:r>
            <a:endPar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8"/>
            <a:ext cx="7429552" cy="2031325"/>
          </a:xfrm>
          <a:prstGeom prst="rect">
            <a:avLst/>
          </a:prstGeom>
        </p:spPr>
        <p:txBody>
          <a:bodyPr wrap="square">
            <a:spAutoFit/>
          </a:bodyPr>
          <a:lstStyle/>
          <a:p>
            <a:r>
              <a:rPr lang="fr-FR" b="1" dirty="0" smtClean="0">
                <a:latin typeface="Times New Roman" pitchFamily="18" charset="0"/>
                <a:cs typeface="Times New Roman" pitchFamily="18" charset="0"/>
              </a:rPr>
              <a:t>Qu’est-ce que traduire ? </a:t>
            </a:r>
          </a:p>
          <a:p>
            <a:endParaRPr lang="fr-FR" b="1"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Traduire, est un exercice intellectuel qui requiert une bonne maîtrise des deux langues avec lesquelles on travaille, puisque l’on sera amené en traduisant à rechercher des antonymes ou des synonymes, à jouer avec les catégories grammaticales ou les points de vue. Une bonne connaissance de la culture du pays considéré sera évidemment un avantage. </a:t>
            </a:r>
          </a:p>
        </p:txBody>
      </p:sp>
      <p:sp>
        <p:nvSpPr>
          <p:cNvPr id="6" name="Ellipse 5"/>
          <p:cNvSpPr/>
          <p:nvPr/>
        </p:nvSpPr>
        <p:spPr>
          <a:xfrm>
            <a:off x="5786446" y="3500438"/>
            <a:ext cx="2214578" cy="12858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smtClean="0"/>
              <a:t>Langue</a:t>
            </a:r>
          </a:p>
          <a:p>
            <a:pPr algn="ctr"/>
            <a:r>
              <a:rPr lang="fr-FR" sz="2800" b="1" dirty="0" smtClean="0"/>
              <a:t>B </a:t>
            </a:r>
            <a:endParaRPr lang="fr-FR" sz="2800" b="1" dirty="0"/>
          </a:p>
        </p:txBody>
      </p:sp>
      <p:sp>
        <p:nvSpPr>
          <p:cNvPr id="7" name="Ellipse 6"/>
          <p:cNvSpPr/>
          <p:nvPr/>
        </p:nvSpPr>
        <p:spPr>
          <a:xfrm>
            <a:off x="214282" y="3571876"/>
            <a:ext cx="2214578" cy="12858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smtClean="0"/>
              <a:t>Langue </a:t>
            </a:r>
          </a:p>
          <a:p>
            <a:pPr algn="ctr"/>
            <a:r>
              <a:rPr lang="fr-FR" sz="2800" b="1" dirty="0" smtClean="0"/>
              <a:t>A </a:t>
            </a:r>
            <a:endParaRPr lang="fr-FR" sz="2800" b="1" dirty="0"/>
          </a:p>
        </p:txBody>
      </p:sp>
      <p:sp>
        <p:nvSpPr>
          <p:cNvPr id="8" name="Flèche droite 7"/>
          <p:cNvSpPr/>
          <p:nvPr/>
        </p:nvSpPr>
        <p:spPr>
          <a:xfrm>
            <a:off x="2643174" y="4143380"/>
            <a:ext cx="3071834" cy="35719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10" name="Connecteur droit avec flèche 9"/>
          <p:cNvCxnSpPr/>
          <p:nvPr/>
        </p:nvCxnSpPr>
        <p:spPr>
          <a:xfrm>
            <a:off x="2000232" y="4786322"/>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5536413" y="4679165"/>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28860" y="5286388"/>
            <a:ext cx="3286148" cy="6429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 processus de traduction</a:t>
            </a:r>
          </a:p>
          <a:p>
            <a:pPr algn="ctr"/>
            <a:r>
              <a:rPr lang="ar-DZ" dirty="0" smtClean="0"/>
              <a:t>عملية الترجمة</a:t>
            </a:r>
            <a:endParaRPr lang="fr-FR" dirty="0"/>
          </a:p>
        </p:txBody>
      </p:sp>
      <p:sp>
        <p:nvSpPr>
          <p:cNvPr id="20" name="Rectangle 19"/>
          <p:cNvSpPr/>
          <p:nvPr/>
        </p:nvSpPr>
        <p:spPr>
          <a:xfrm>
            <a:off x="2285984" y="3857628"/>
            <a:ext cx="3643338" cy="1015663"/>
          </a:xfrm>
          <a:prstGeom prst="rect">
            <a:avLst/>
          </a:prstGeom>
          <a:noFill/>
        </p:spPr>
        <p:txBody>
          <a:bodyPr wrap="square" lIns="91440" tIns="45720" rIns="91440" bIns="45720">
            <a:spAutoFit/>
          </a:bodyPr>
          <a:lstStyle/>
          <a:p>
            <a:pPr algn="ctr"/>
            <a:r>
              <a:rPr lang="fr-FR"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rPr>
              <a:t>Synonymes       </a:t>
            </a:r>
            <a:r>
              <a:rPr lang="fr-F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Antonymes</a:t>
            </a:r>
          </a:p>
          <a:p>
            <a:pPr algn="ctr"/>
            <a:endParaRPr lang="fr-F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a:p>
            <a:pPr algn="ctr"/>
            <a:r>
              <a:rPr lang="fr-FR"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rPr>
              <a:t>vocabulaire</a:t>
            </a:r>
            <a:endParaRPr lang="fr-FR"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endParaRPr>
          </a:p>
        </p:txBody>
      </p:sp>
      <p:sp>
        <p:nvSpPr>
          <p:cNvPr id="21" name="Rectangle 20"/>
          <p:cNvSpPr/>
          <p:nvPr/>
        </p:nvSpPr>
        <p:spPr>
          <a:xfrm>
            <a:off x="214282" y="6143644"/>
            <a:ext cx="6143668" cy="369332"/>
          </a:xfrm>
          <a:prstGeom prst="rect">
            <a:avLst/>
          </a:prstGeom>
        </p:spPr>
        <p:txBody>
          <a:bodyPr wrap="square">
            <a:spAutoFit/>
          </a:bodyPr>
          <a:lstStyle/>
          <a:p>
            <a:pPr lvl="0"/>
            <a:r>
              <a:rPr lang="fr-FR" b="1" dirty="0" smtClean="0">
                <a:solidFill>
                  <a:prstClr val="black"/>
                </a:solidFill>
                <a:latin typeface="Times New Roman" pitchFamily="18" charset="0"/>
                <a:cs typeface="Times New Roman" pitchFamily="18" charset="0"/>
              </a:rPr>
              <a:t>NB. toujours </a:t>
            </a:r>
            <a:r>
              <a:rPr lang="fr-FR" b="1" dirty="0">
                <a:solidFill>
                  <a:prstClr val="black"/>
                </a:solidFill>
                <a:latin typeface="Times New Roman" pitchFamily="18" charset="0"/>
                <a:cs typeface="Times New Roman" pitchFamily="18" charset="0"/>
              </a:rPr>
              <a:t>conserver le sens </a:t>
            </a:r>
            <a:r>
              <a:rPr lang="fr-FR" b="1" dirty="0" smtClean="0">
                <a:solidFill>
                  <a:prstClr val="black"/>
                </a:solidFill>
                <a:latin typeface="Times New Roman" pitchFamily="18" charset="0"/>
                <a:cs typeface="Times New Roman" pitchFamily="18" charset="0"/>
              </a:rPr>
              <a:t>de l’énoncé</a:t>
            </a:r>
            <a:endParaRPr lang="fr-FR" b="1"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8143900" cy="4154984"/>
          </a:xfrm>
          <a:prstGeom prst="rect">
            <a:avLst/>
          </a:prstGeom>
        </p:spPr>
        <p:txBody>
          <a:bodyPr wrap="square">
            <a:spAutoFit/>
          </a:bodyPr>
          <a:lstStyle/>
          <a:p>
            <a:r>
              <a:rPr lang="fr-FR" sz="2400" b="1" dirty="0" smtClean="0">
                <a:latin typeface="Times New Roman" pitchFamily="18" charset="0"/>
                <a:cs typeface="Times New Roman" pitchFamily="18" charset="0"/>
              </a:rPr>
              <a:t>Que faire avant de traduire ? </a:t>
            </a:r>
          </a:p>
          <a:p>
            <a:pPr marL="457200" indent="-457200" algn="just">
              <a:buFont typeface="+mj-lt"/>
              <a:buAutoNum type="arabicPeriod"/>
            </a:pPr>
            <a:r>
              <a:rPr lang="fr-FR" sz="2400" dirty="0" smtClean="0">
                <a:latin typeface="Times New Roman" pitchFamily="18" charset="0"/>
                <a:cs typeface="Times New Roman" pitchFamily="18" charset="0"/>
              </a:rPr>
              <a:t>Il est impératif de lire le texte plusieurs fois avant de commencer à traduire</a:t>
            </a:r>
          </a:p>
          <a:p>
            <a:pPr marL="457200" indent="-457200" algn="just">
              <a:buFont typeface="+mj-lt"/>
              <a:buAutoNum type="arabicPeriod"/>
            </a:pPr>
            <a:r>
              <a:rPr lang="fr-FR" sz="2400" dirty="0" smtClean="0">
                <a:latin typeface="Times New Roman" pitchFamily="18" charset="0"/>
                <a:cs typeface="Times New Roman" pitchFamily="18" charset="0"/>
              </a:rPr>
              <a:t> D’effectuer un premier repérage des unités de sens et des temps utilisés. </a:t>
            </a:r>
          </a:p>
          <a:p>
            <a:pPr marL="457200" indent="-457200" algn="just">
              <a:buFont typeface="+mj-lt"/>
              <a:buAutoNum type="arabicPeriod"/>
            </a:pPr>
            <a:r>
              <a:rPr lang="fr-FR" sz="2400" dirty="0" smtClean="0">
                <a:latin typeface="Times New Roman" pitchFamily="18" charset="0"/>
                <a:cs typeface="Times New Roman" pitchFamily="18" charset="0"/>
              </a:rPr>
              <a:t>De déterminer la nature du texte (article de presse, article scientifique, texte littéraire), </a:t>
            </a:r>
          </a:p>
          <a:p>
            <a:pPr algn="just"/>
            <a:endParaRPr lang="fr-FR" sz="2400" dirty="0" smtClean="0">
              <a:latin typeface="Times New Roman" pitchFamily="18" charset="0"/>
              <a:cs typeface="Times New Roman" pitchFamily="18" charset="0"/>
            </a:endParaRPr>
          </a:p>
          <a:p>
            <a:pPr algn="just"/>
            <a:r>
              <a:rPr lang="fr-FR" sz="2400" i="1" dirty="0" smtClean="0">
                <a:latin typeface="Times New Roman" pitchFamily="18" charset="0"/>
                <a:cs typeface="Times New Roman" pitchFamily="18" charset="0"/>
              </a:rPr>
              <a:t>Une mauvaise analyse de ces éléments-clés pourra conduire à de mauvais choix de pronoms, de registres de langue, de temps ou encore à des anachronismes et des contresens.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428604"/>
            <a:ext cx="7106625" cy="400110"/>
          </a:xfrm>
          <a:prstGeom prst="rect">
            <a:avLst/>
          </a:prstGeom>
          <a:noFill/>
          <a:ln>
            <a:noFill/>
          </a:ln>
        </p:spPr>
        <p:txBody>
          <a:bodyPr wrap="none" lIns="91440" tIns="45720" rIns="91440" bIns="45720">
            <a:spAutoFit/>
          </a:bodyPr>
          <a:lstStyle/>
          <a:p>
            <a:pPr algn="ctr"/>
            <a:r>
              <a:rPr lang="fr-FR" sz="2000" b="1" cap="none" spc="0" dirty="0" smtClean="0">
                <a:ln w="17780" cmpd="sng">
                  <a:solidFill>
                    <a:sysClr val="windowText" lastClr="000000"/>
                  </a:solidFill>
                  <a:prstDash val="solid"/>
                  <a:miter lim="800000"/>
                </a:ln>
                <a:solidFill>
                  <a:sysClr val="windowText" lastClr="000000"/>
                </a:solidFill>
                <a:latin typeface="Times New Roman" pitchFamily="18" charset="0"/>
                <a:cs typeface="Times New Roman" pitchFamily="18" charset="0"/>
              </a:rPr>
              <a:t>Quelles sont les contextes à tenir en compte lors de la traduction</a:t>
            </a:r>
            <a:endParaRPr lang="fr-FR" sz="2000" b="1" cap="none" spc="0" dirty="0">
              <a:ln w="17780" cmpd="sng">
                <a:solidFill>
                  <a:sysClr val="windowText" lastClr="000000"/>
                </a:solidFill>
                <a:prstDash val="solid"/>
                <a:miter lim="800000"/>
              </a:ln>
              <a:solidFill>
                <a:sysClr val="windowText" lastClr="000000"/>
              </a:solidFill>
              <a:latin typeface="Times New Roman" pitchFamily="18" charset="0"/>
              <a:cs typeface="Times New Roman" pitchFamily="18" charset="0"/>
            </a:endParaRPr>
          </a:p>
        </p:txBody>
      </p:sp>
      <p:sp>
        <p:nvSpPr>
          <p:cNvPr id="4" name="Rectangle 3"/>
          <p:cNvSpPr/>
          <p:nvPr/>
        </p:nvSpPr>
        <p:spPr>
          <a:xfrm>
            <a:off x="285720" y="1285860"/>
            <a:ext cx="7963398" cy="1569660"/>
          </a:xfrm>
          <a:prstGeom prst="rect">
            <a:avLst/>
          </a:prstGeom>
          <a:noFill/>
        </p:spPr>
        <p:txBody>
          <a:bodyPr wrap="none" lIns="91440" tIns="45720" rIns="91440" bIns="45720">
            <a:spAutoFit/>
          </a:bodyPr>
          <a:lstStyle/>
          <a:p>
            <a:r>
              <a:rPr lang="fr-FR" sz="2400" cap="none" spc="0" dirty="0" smtClean="0">
                <a:ln w="18000">
                  <a:solidFill>
                    <a:srgbClr val="002060"/>
                  </a:solidFill>
                  <a:prstDash val="solid"/>
                  <a:miter lim="800000"/>
                </a:ln>
                <a:solidFill>
                  <a:srgbClr val="002060"/>
                </a:solidFill>
                <a:latin typeface="Times New Roman" pitchFamily="18" charset="0"/>
                <a:cs typeface="Times New Roman" pitchFamily="18" charset="0"/>
              </a:rPr>
              <a:t>Linguistique;</a:t>
            </a:r>
          </a:p>
          <a:p>
            <a:pPr algn="ctr"/>
            <a:r>
              <a:rPr lang="fr-FR" sz="2400" dirty="0" smtClean="0">
                <a:ln w="18000">
                  <a:solidFill>
                    <a:sysClr val="windowText" lastClr="000000"/>
                  </a:solidFill>
                  <a:prstDash val="solid"/>
                  <a:miter lim="800000"/>
                </a:ln>
                <a:solidFill>
                  <a:sysClr val="windowText" lastClr="000000"/>
                </a:solidFill>
                <a:latin typeface="Times New Roman" pitchFamily="18" charset="0"/>
                <a:cs typeface="Times New Roman" pitchFamily="18" charset="0"/>
              </a:rPr>
              <a:t>Comprendre dans la langue source, le sens qu’on veut traduire.</a:t>
            </a:r>
          </a:p>
          <a:p>
            <a:pPr algn="ctr"/>
            <a:endParaRPr lang="fr-FR" sz="2400" dirty="0" smtClean="0">
              <a:ln w="18000">
                <a:solidFill>
                  <a:sysClr val="windowText" lastClr="000000"/>
                </a:solidFill>
                <a:prstDash val="solid"/>
                <a:miter lim="800000"/>
              </a:ln>
              <a:solidFill>
                <a:sysClr val="windowText" lastClr="000000"/>
              </a:solidFill>
              <a:latin typeface="Times New Roman" pitchFamily="18" charset="0"/>
              <a:cs typeface="Times New Roman" pitchFamily="18" charset="0"/>
            </a:endParaRPr>
          </a:p>
          <a:p>
            <a:r>
              <a:rPr lang="fr-FR" sz="2400" cap="none" spc="0" dirty="0" smtClean="0">
                <a:ln w="18000">
                  <a:solidFill>
                    <a:srgbClr val="00B050"/>
                  </a:solidFill>
                  <a:prstDash val="solid"/>
                  <a:miter lim="800000"/>
                </a:ln>
                <a:solidFill>
                  <a:srgbClr val="00B050"/>
                </a:solidFill>
                <a:latin typeface="Times New Roman" pitchFamily="18" charset="0"/>
                <a:cs typeface="Times New Roman" pitchFamily="18" charset="0"/>
              </a:rPr>
              <a:t>       Ex.                  Permettre</a:t>
            </a:r>
            <a:r>
              <a:rPr lang="fr-FR" sz="2400" cap="none" spc="0" dirty="0" smtClean="0">
                <a:ln w="18000">
                  <a:solidFill>
                    <a:sysClr val="windowText" lastClr="000000"/>
                  </a:solidFill>
                  <a:prstDash val="solid"/>
                  <a:miter lim="800000"/>
                </a:ln>
                <a:solidFill>
                  <a:sysClr val="windowText" lastClr="000000"/>
                </a:solidFill>
                <a:latin typeface="Times New Roman" pitchFamily="18" charset="0"/>
                <a:cs typeface="Times New Roman" pitchFamily="18" charset="0"/>
              </a:rPr>
              <a:t> n’est pas </a:t>
            </a:r>
            <a:r>
              <a:rPr lang="fr-FR" sz="2400" cap="none" spc="0" dirty="0" smtClean="0">
                <a:ln w="18000">
                  <a:solidFill>
                    <a:srgbClr val="00B050"/>
                  </a:solidFill>
                  <a:prstDash val="solid"/>
                  <a:miter lim="800000"/>
                </a:ln>
                <a:solidFill>
                  <a:srgbClr val="00B050"/>
                </a:solidFill>
                <a:latin typeface="Times New Roman" pitchFamily="18" charset="0"/>
                <a:cs typeface="Times New Roman" pitchFamily="18" charset="0"/>
              </a:rPr>
              <a:t>autoriser</a:t>
            </a:r>
            <a:endParaRPr lang="fr-FR" sz="2400" cap="none" spc="0" dirty="0">
              <a:ln w="18000">
                <a:solidFill>
                  <a:srgbClr val="00B050"/>
                </a:solidFill>
                <a:prstDash val="solid"/>
                <a:miter lim="800000"/>
              </a:ln>
              <a:solidFill>
                <a:srgbClr val="00B050"/>
              </a:solidFill>
              <a:latin typeface="Times New Roman" pitchFamily="18" charset="0"/>
              <a:cs typeface="Times New Roman" pitchFamily="18" charset="0"/>
            </a:endParaRPr>
          </a:p>
        </p:txBody>
      </p:sp>
      <p:sp>
        <p:nvSpPr>
          <p:cNvPr id="5" name="Rectangle 4"/>
          <p:cNvSpPr/>
          <p:nvPr/>
        </p:nvSpPr>
        <p:spPr>
          <a:xfrm>
            <a:off x="285720" y="3143248"/>
            <a:ext cx="7858180" cy="1938992"/>
          </a:xfrm>
          <a:prstGeom prst="rect">
            <a:avLst/>
          </a:prstGeom>
        </p:spPr>
        <p:txBody>
          <a:bodyPr wrap="square">
            <a:spAutoFit/>
          </a:bodyPr>
          <a:lstStyle/>
          <a:p>
            <a:r>
              <a:rPr lang="fr-FR" sz="2400" cap="none" spc="0" dirty="0" smtClean="0">
                <a:ln w="18000">
                  <a:solidFill>
                    <a:srgbClr val="002060"/>
                  </a:solidFill>
                  <a:prstDash val="solid"/>
                  <a:miter lim="800000"/>
                </a:ln>
                <a:solidFill>
                  <a:srgbClr val="002060"/>
                </a:solidFill>
                <a:latin typeface="Times New Roman" pitchFamily="18" charset="0"/>
                <a:cs typeface="Times New Roman" pitchFamily="18" charset="0"/>
              </a:rPr>
              <a:t>Le contexte ou le lieu;</a:t>
            </a:r>
          </a:p>
          <a:p>
            <a:pPr algn="ctr"/>
            <a:r>
              <a:rPr lang="fr-FR" sz="2400" dirty="0" smtClean="0">
                <a:ln w="18000">
                  <a:solidFill>
                    <a:sysClr val="windowText" lastClr="000000"/>
                  </a:solidFill>
                  <a:prstDash val="solid"/>
                  <a:miter lim="800000"/>
                </a:ln>
                <a:solidFill>
                  <a:sysClr val="windowText" lastClr="000000"/>
                </a:solidFill>
                <a:latin typeface="Times New Roman" pitchFamily="18" charset="0"/>
                <a:cs typeface="Times New Roman" pitchFamily="18" charset="0"/>
              </a:rPr>
              <a:t>La situation, le lieu ou l’évènement décide du sens.</a:t>
            </a:r>
          </a:p>
          <a:p>
            <a:pPr algn="ctr"/>
            <a:endParaRPr lang="fr-FR" sz="2400" dirty="0" smtClean="0">
              <a:ln w="18000">
                <a:solidFill>
                  <a:sysClr val="windowText" lastClr="000000"/>
                </a:solidFill>
                <a:prstDash val="solid"/>
                <a:miter lim="800000"/>
              </a:ln>
              <a:solidFill>
                <a:sysClr val="windowText" lastClr="000000"/>
              </a:solidFill>
              <a:latin typeface="Times New Roman" pitchFamily="18" charset="0"/>
              <a:cs typeface="Times New Roman" pitchFamily="18" charset="0"/>
            </a:endParaRPr>
          </a:p>
          <a:p>
            <a:r>
              <a:rPr lang="fr-FR" sz="2400" cap="none" spc="0" dirty="0" smtClean="0">
                <a:ln w="18000">
                  <a:solidFill>
                    <a:srgbClr val="00B050"/>
                  </a:solidFill>
                  <a:prstDash val="solid"/>
                  <a:miter lim="800000"/>
                </a:ln>
                <a:solidFill>
                  <a:srgbClr val="00B050"/>
                </a:solidFill>
                <a:latin typeface="Times New Roman" pitchFamily="18" charset="0"/>
                <a:cs typeface="Times New Roman" pitchFamily="18" charset="0"/>
              </a:rPr>
              <a:t>       Ex.           Excuser moi, </a:t>
            </a:r>
            <a:r>
              <a:rPr lang="fr-FR" sz="2400" cap="none" spc="0" dirty="0" smtClean="0">
                <a:ln w="18000">
                  <a:solidFill>
                    <a:schemeClr val="tx1"/>
                  </a:solidFill>
                  <a:prstDash val="solid"/>
                  <a:miter lim="800000"/>
                </a:ln>
                <a:latin typeface="Times New Roman" pitchFamily="18" charset="0"/>
                <a:cs typeface="Times New Roman" pitchFamily="18" charset="0"/>
              </a:rPr>
              <a:t>madame       </a:t>
            </a:r>
            <a:r>
              <a:rPr lang="fr-FR" sz="2400" cap="none" spc="0" dirty="0" smtClean="0">
                <a:ln w="18000">
                  <a:solidFill>
                    <a:srgbClr val="FF0000"/>
                  </a:solidFill>
                  <a:prstDash val="solid"/>
                  <a:miter lim="800000"/>
                </a:ln>
                <a:solidFill>
                  <a:srgbClr val="FF0000"/>
                </a:solidFill>
                <a:latin typeface="Times New Roman" pitchFamily="18" charset="0"/>
                <a:cs typeface="Times New Roman" pitchFamily="18" charset="0"/>
              </a:rPr>
              <a:t>(</a:t>
            </a:r>
            <a:r>
              <a:rPr lang="fr-FR" sz="2000" i="1" cap="none" spc="0" dirty="0" smtClean="0">
                <a:ln w="18000">
                  <a:solidFill>
                    <a:srgbClr val="FF0000"/>
                  </a:solidFill>
                  <a:prstDash val="solid"/>
                  <a:miter lim="800000"/>
                </a:ln>
                <a:solidFill>
                  <a:srgbClr val="FF0000"/>
                </a:solidFill>
                <a:latin typeface="Times New Roman" pitchFamily="18" charset="0"/>
                <a:cs typeface="Times New Roman" pitchFamily="18" charset="0"/>
              </a:rPr>
              <a:t>pour interpellation)</a:t>
            </a:r>
          </a:p>
          <a:p>
            <a:r>
              <a:rPr lang="fr-FR" sz="2400" dirty="0">
                <a:ln w="18000">
                  <a:solidFill>
                    <a:srgbClr val="00B050"/>
                  </a:solidFill>
                  <a:prstDash val="solid"/>
                  <a:miter lim="800000"/>
                </a:ln>
                <a:solidFill>
                  <a:srgbClr val="00B050"/>
                </a:solidFill>
                <a:latin typeface="Times New Roman" pitchFamily="18" charset="0"/>
                <a:cs typeface="Times New Roman" pitchFamily="18" charset="0"/>
              </a:rPr>
              <a:t>	 </a:t>
            </a:r>
            <a:r>
              <a:rPr lang="fr-FR" sz="2400" dirty="0" smtClean="0">
                <a:ln w="18000">
                  <a:solidFill>
                    <a:srgbClr val="00B050"/>
                  </a:solidFill>
                  <a:prstDash val="solid"/>
                  <a:miter lim="800000"/>
                </a:ln>
                <a:solidFill>
                  <a:srgbClr val="00B050"/>
                </a:solidFill>
                <a:latin typeface="Times New Roman" pitchFamily="18" charset="0"/>
                <a:cs typeface="Times New Roman" pitchFamily="18" charset="0"/>
              </a:rPr>
              <a:t>          Je suis désolé, </a:t>
            </a:r>
            <a:r>
              <a:rPr lang="fr-FR" sz="2400" dirty="0" smtClean="0">
                <a:ln w="18000">
                  <a:solidFill>
                    <a:schemeClr val="tx1"/>
                  </a:solidFill>
                  <a:prstDash val="solid"/>
                  <a:miter lim="800000"/>
                </a:ln>
                <a:latin typeface="Times New Roman" pitchFamily="18" charset="0"/>
                <a:cs typeface="Times New Roman" pitchFamily="18" charset="0"/>
              </a:rPr>
              <a:t>du retards    </a:t>
            </a:r>
            <a:r>
              <a:rPr lang="fr-FR" sz="2000" i="1" dirty="0" smtClean="0">
                <a:ln w="18000">
                  <a:solidFill>
                    <a:srgbClr val="FF0000"/>
                  </a:solidFill>
                  <a:prstDash val="solid"/>
                  <a:miter lim="800000"/>
                </a:ln>
                <a:solidFill>
                  <a:srgbClr val="FF0000"/>
                </a:solidFill>
                <a:latin typeface="Times New Roman" pitchFamily="18" charset="0"/>
                <a:cs typeface="Times New Roman" pitchFamily="18" charset="0"/>
              </a:rPr>
              <a:t>(demander une excuse)</a:t>
            </a:r>
            <a:endParaRPr lang="fr-FR" sz="2000" i="1" cap="none" spc="0" dirty="0">
              <a:ln w="18000">
                <a:solidFill>
                  <a:srgbClr val="FF0000"/>
                </a:solidFill>
                <a:prstDash val="solid"/>
                <a:miter lim="800000"/>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08" y="1142984"/>
            <a:ext cx="8206308" cy="2585323"/>
          </a:xfrm>
          <a:prstGeom prst="rect">
            <a:avLst/>
          </a:prstGeom>
          <a:noFill/>
        </p:spPr>
        <p:txBody>
          <a:bodyPr wrap="squar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Cour 3: La recherche documentaire en langue étrangère</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285720" y="3929066"/>
            <a:ext cx="7715304" cy="923330"/>
          </a:xfrm>
          <a:prstGeom prst="rect">
            <a:avLst/>
          </a:prstGeom>
        </p:spPr>
        <p:txBody>
          <a:bodyPr wrap="square">
            <a:spAutoFit/>
          </a:bodyPr>
          <a:lstStyle/>
          <a:p>
            <a:pPr algn="just"/>
            <a:r>
              <a:rPr lang="fr-FR" b="1" dirty="0"/>
              <a:t>La recherche documentaire</a:t>
            </a:r>
            <a:r>
              <a:rPr lang="fr-FR" dirty="0"/>
              <a:t> est essentiellement une recherche de références de documents qui correspondent </a:t>
            </a:r>
            <a:r>
              <a:rPr lang="fr-FR" dirty="0" smtClean="0"/>
              <a:t>à plusieurs questionnements autours d’un sujet.</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43900" cy="7355860"/>
          </a:xfrm>
          <a:prstGeom prst="rect">
            <a:avLst/>
          </a:prstGeom>
          <a:noFill/>
        </p:spPr>
        <p:txBody>
          <a:bodyPr wrap="square" lIns="91440" tIns="45720" rIns="91440" bIns="45720">
            <a:spAutoFit/>
          </a:bodyPr>
          <a:lstStyle/>
          <a:p>
            <a:pPr algn="just"/>
            <a:endParaRPr lang="fr-FR" sz="2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endParaRPr>
          </a:p>
          <a:p>
            <a:pPr algn="just">
              <a:buFont typeface="Wingdings" pitchFamily="2" charset="2"/>
              <a:buChar char="Ø"/>
            </a:pP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La première étape consiste à une reconnaissance des informations</a:t>
            </a:r>
            <a:r>
              <a:rPr lang="fr-FR" sz="2400"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  à travers différents outils d’où </a:t>
            </a:r>
            <a:r>
              <a:rPr lang="fr-FR" sz="2400" b="1" cap="none" spc="0" dirty="0" smtClean="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rPr>
              <a:t>la carte heuristique </a:t>
            </a:r>
            <a:r>
              <a:rPr lang="fr-FR" sz="2400" b="1"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et </a:t>
            </a:r>
            <a:r>
              <a:rPr lang="fr-FR" sz="2400" b="1" cap="none" spc="0" dirty="0" smtClean="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rPr>
              <a:t>la consultation des ouvrages </a:t>
            </a:r>
            <a:r>
              <a:rPr lang="fr-FR" sz="2400" b="1"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et</a:t>
            </a:r>
            <a:r>
              <a:rPr lang="fr-FR" sz="2400" b="1" cap="none" spc="0" dirty="0" smtClean="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rPr>
              <a:t> des dictionnaire</a:t>
            </a:r>
            <a:r>
              <a:rPr lang="fr-FR" sz="2400" b="1"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a:t>
            </a:r>
          </a:p>
          <a:p>
            <a:pPr algn="just">
              <a:buFont typeface="Wingdings" pitchFamily="2" charset="2"/>
              <a:buChar char="Ø"/>
            </a:pP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La deuxième étape consiste à délimiter le sujet en usant le </a:t>
            </a:r>
            <a:r>
              <a:rPr lang="fr-FR" sz="2400"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questionnement Quintilien </a:t>
            </a: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(qui, quoi, ou, quand, comment, pourquoi),</a:t>
            </a:r>
          </a:p>
          <a:p>
            <a:pPr algn="just">
              <a:buFont typeface="Wingdings" pitchFamily="2" charset="2"/>
              <a:buChar char="Ø"/>
            </a:pP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La troisième étape consiste à identifier </a:t>
            </a:r>
            <a:r>
              <a:rPr lang="fr-FR" sz="2400"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les sources documentaires</a:t>
            </a: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(support de diffusion, nature de l’information),</a:t>
            </a:r>
          </a:p>
          <a:p>
            <a:pPr algn="just">
              <a:buFont typeface="Wingdings" pitchFamily="2" charset="2"/>
              <a:buChar char="Ø"/>
            </a:pPr>
            <a:r>
              <a:rPr lang="fr-FR" sz="2400"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La quatrième étape consiste à rechercher et sélectionner les informations (</a:t>
            </a:r>
            <a:r>
              <a:rPr lang="fr-FR" sz="2400" b="1" cap="none" spc="0" dirty="0" smtClean="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rPr>
              <a:t>mots clés et termes équivalents</a:t>
            </a:r>
            <a:r>
              <a:rPr lang="fr-FR" sz="2400"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a:t>
            </a:r>
          </a:p>
          <a:p>
            <a:pPr algn="just">
              <a:buFont typeface="Wingdings" pitchFamily="2" charset="2"/>
              <a:buChar char="Ø"/>
            </a:pP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La cinquième étape consiste à évaluer la source de l’information (</a:t>
            </a:r>
            <a:r>
              <a:rPr lang="fr-FR" sz="2400"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pertinence et fiabilité</a:t>
            </a:r>
            <a:r>
              <a:rPr lang="fr-FR" sz="2400" dirty="0" smtClean="0">
                <a:ln w="10541" cmpd="sng">
                  <a:solidFill>
                    <a:srgbClr val="7D7D7D">
                      <a:tint val="100000"/>
                      <a:shade val="100000"/>
                      <a:satMod val="110000"/>
                    </a:srgbClr>
                  </a:solidFill>
                  <a:prstDash val="solid"/>
                </a:ln>
                <a:latin typeface="Times New Roman" pitchFamily="18" charset="0"/>
                <a:cs typeface="Times New Roman" pitchFamily="18" charset="0"/>
              </a:rPr>
              <a:t>).</a:t>
            </a:r>
          </a:p>
          <a:p>
            <a:pPr algn="just">
              <a:buFont typeface="Wingdings" pitchFamily="2" charset="2"/>
              <a:buChar char="Ø"/>
            </a:pPr>
            <a:r>
              <a:rPr lang="fr-FR" sz="2400"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rPr>
              <a:t>La sixième étape consiste à collecter et traiter les informations (organisation et structuration des données selon un plan de travail).</a:t>
            </a:r>
            <a:endParaRPr lang="fr-FR" sz="3200" cap="none" spc="0" dirty="0" smtClean="0">
              <a:ln w="10541" cmpd="sng">
                <a:solidFill>
                  <a:srgbClr val="7D7D7D">
                    <a:tint val="100000"/>
                    <a:shade val="100000"/>
                    <a:satMod val="110000"/>
                  </a:srgbClr>
                </a:solidFill>
                <a:prstDash val="solid"/>
              </a:ln>
              <a:effectLst/>
              <a:latin typeface="Times New Roman" pitchFamily="18" charset="0"/>
              <a:cs typeface="Times New Roman" pitchFamily="18" charset="0"/>
            </a:endParaRPr>
          </a:p>
          <a:p>
            <a:pPr algn="just">
              <a:buFont typeface="Wingdings" pitchFamily="2" charset="2"/>
              <a:buChar char="Ø"/>
            </a:pPr>
            <a:endParaRPr lang="fr-FR" sz="3200" b="1" cap="none" spc="0" dirty="0" smtClean="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endParaRPr>
          </a:p>
          <a:p>
            <a:pPr algn="just">
              <a:buFont typeface="Wingdings" pitchFamily="2" charset="2"/>
              <a:buChar char="Ø"/>
            </a:pPr>
            <a:endParaRPr lang="fr-FR" sz="3200" b="1" cap="none" spc="0" dirty="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7929618" cy="646331"/>
          </a:xfrm>
          <a:prstGeom prst="rect">
            <a:avLst/>
          </a:prstGeom>
          <a:noFill/>
        </p:spPr>
        <p:txBody>
          <a:bodyPr wrap="square" lIns="91440" tIns="45720" rIns="91440" bIns="45720">
            <a:spAutoFit/>
          </a:bodyPr>
          <a:lstStyle/>
          <a:p>
            <a:r>
              <a:rPr lang="fr-FR" sz="36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rPr>
              <a:t>La carte heuristique ou conceptuelle</a:t>
            </a:r>
            <a:endParaRPr lang="fr-FR" sz="36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Rectangle 2"/>
          <p:cNvSpPr/>
          <p:nvPr/>
        </p:nvSpPr>
        <p:spPr>
          <a:xfrm>
            <a:off x="214282" y="857232"/>
            <a:ext cx="7929618" cy="923330"/>
          </a:xfrm>
          <a:prstGeom prst="rect">
            <a:avLst/>
          </a:prstGeom>
        </p:spPr>
        <p:txBody>
          <a:bodyPr wrap="square">
            <a:spAutoFit/>
          </a:bodyPr>
          <a:lstStyle/>
          <a:p>
            <a:pPr algn="just"/>
            <a:r>
              <a:rPr lang="fr-FR" dirty="0" smtClean="0">
                <a:latin typeface="Times New Roman" pitchFamily="18" charset="0"/>
                <a:cs typeface="Times New Roman" pitchFamily="18" charset="0"/>
              </a:rPr>
              <a:t>Une carte mentale, aussi appelée carte heuristique, carte d'idées, carte cognitive ou </a:t>
            </a:r>
            <a:r>
              <a:rPr lang="fr-FR" dirty="0" err="1" smtClean="0">
                <a:latin typeface="Times New Roman" pitchFamily="18" charset="0"/>
                <a:cs typeface="Times New Roman" pitchFamily="18" charset="0"/>
              </a:rPr>
              <a:t>mind</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map</a:t>
            </a:r>
            <a:r>
              <a:rPr lang="fr-FR" dirty="0" smtClean="0">
                <a:latin typeface="Times New Roman" pitchFamily="18" charset="0"/>
                <a:cs typeface="Times New Roman" pitchFamily="18" charset="0"/>
              </a:rPr>
              <a:t> (en anglais) est une reproduction libre des idées émanant d'un sujet central. Voici un exemple simple de carte conceptuelle.</a:t>
            </a:r>
            <a:endParaRPr lang="fr-FR" dirty="0">
              <a:latin typeface="Times New Roman" pitchFamily="18" charset="0"/>
              <a:cs typeface="Times New Roman" pitchFamily="18" charset="0"/>
            </a:endParaRPr>
          </a:p>
        </p:txBody>
      </p:sp>
      <p:pic>
        <p:nvPicPr>
          <p:cNvPr id="5128" name="Picture 8" descr="Réaliser une carte mentale - myMaxicours"/>
          <p:cNvPicPr>
            <a:picLocks noChangeAspect="1" noChangeArrowheads="1"/>
          </p:cNvPicPr>
          <p:nvPr/>
        </p:nvPicPr>
        <p:blipFill>
          <a:blip r:embed="rId2"/>
          <a:srcRect/>
          <a:stretch>
            <a:fillRect/>
          </a:stretch>
        </p:blipFill>
        <p:spPr bwMode="auto">
          <a:xfrm>
            <a:off x="-1" y="1928802"/>
            <a:ext cx="8216344" cy="492919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égime totalitaire en Russie pendant l'entre 2 guerres | Régime  totalitaire, Totalitaire, Guerres"/>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Rectangle 2"/>
          <p:cNvSpPr/>
          <p:nvPr/>
        </p:nvSpPr>
        <p:spPr>
          <a:xfrm>
            <a:off x="1785918" y="0"/>
            <a:ext cx="6000792"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Times New Roman" pitchFamily="18" charset="0"/>
                <a:cs typeface="Times New Roman" pitchFamily="18" charset="0"/>
              </a:rPr>
              <a:t>Exemple spécialisé</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15300" cy="707886"/>
          </a:xfrm>
          <a:prstGeom prst="rect">
            <a:avLst/>
          </a:prstGeom>
          <a:noFill/>
        </p:spPr>
        <p:txBody>
          <a:bodyPr wrap="none" lIns="91440" tIns="45720" rIns="91440" bIns="45720">
            <a:spAutoFit/>
          </a:bodyPr>
          <a:lstStyle/>
          <a:p>
            <a:pPr algn="ctr"/>
            <a:r>
              <a:rPr lang="fr-FR" sz="4000" b="1" cap="none" spc="0"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Times New Roman" pitchFamily="18" charset="0"/>
                <a:cs typeface="Times New Roman" pitchFamily="18" charset="0"/>
              </a:rPr>
              <a:t>Le questionnement </a:t>
            </a:r>
            <a:r>
              <a:rPr lang="fr-FR" sz="40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Times New Roman" pitchFamily="18" charset="0"/>
                <a:cs typeface="Times New Roman" pitchFamily="18" charset="0"/>
              </a:rPr>
              <a:t>Q</a:t>
            </a:r>
            <a:r>
              <a:rPr lang="fr-FR" sz="4000" b="1" cap="none" spc="0"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Times New Roman" pitchFamily="18" charset="0"/>
                <a:cs typeface="Times New Roman" pitchFamily="18" charset="0"/>
              </a:rPr>
              <a:t>uintilien</a:t>
            </a:r>
            <a:endParaRPr lang="fr-FR" sz="4000" b="1" cap="none" spc="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4098" name="Picture 2" descr="Raconter en histoire (mindmap méthode) |..."/>
          <p:cNvPicPr>
            <a:picLocks noChangeAspect="1" noChangeArrowheads="1"/>
          </p:cNvPicPr>
          <p:nvPr/>
        </p:nvPicPr>
        <p:blipFill>
          <a:blip r:embed="rId2"/>
          <a:srcRect/>
          <a:stretch>
            <a:fillRect/>
          </a:stretch>
        </p:blipFill>
        <p:spPr bwMode="auto">
          <a:xfrm>
            <a:off x="1571604" y="1650891"/>
            <a:ext cx="4857784" cy="5207109"/>
          </a:xfrm>
          <a:prstGeom prst="rect">
            <a:avLst/>
          </a:prstGeom>
          <a:noFill/>
        </p:spPr>
      </p:pic>
      <p:sp>
        <p:nvSpPr>
          <p:cNvPr id="5" name="Rectangle 4"/>
          <p:cNvSpPr/>
          <p:nvPr/>
        </p:nvSpPr>
        <p:spPr>
          <a:xfrm>
            <a:off x="0" y="714356"/>
            <a:ext cx="8143900" cy="830997"/>
          </a:xfrm>
          <a:prstGeom prst="rect">
            <a:avLst/>
          </a:prstGeom>
          <a:noFill/>
        </p:spPr>
        <p:txBody>
          <a:bodyPr wrap="square" lIns="91440" tIns="45720" rIns="91440" bIns="45720">
            <a:spAutoFit/>
          </a:bodyPr>
          <a:lstStyle/>
          <a:p>
            <a:pPr algn="just"/>
            <a:r>
              <a:rPr lang="fr-FR" sz="2400" cap="none" spc="0" dirty="0" smtClean="0">
                <a:ln w="17780" cmpd="sng">
                  <a:solidFill>
                    <a:sysClr val="windowText" lastClr="000000"/>
                  </a:solidFill>
                  <a:prstDash val="solid"/>
                  <a:miter lim="800000"/>
                </a:ln>
                <a:solidFill>
                  <a:sysClr val="windowText" lastClr="000000"/>
                </a:solidFill>
                <a:latin typeface="Times New Roman" pitchFamily="18" charset="0"/>
                <a:cs typeface="Times New Roman" pitchFamily="18" charset="0"/>
              </a:rPr>
              <a:t>Il s’agit de poser des questions de façon systématique afin de délimiter le sujet de la recherche</a:t>
            </a:r>
            <a:endParaRPr lang="fr-FR" sz="2400" cap="none" spc="0" dirty="0">
              <a:ln w="17780" cmpd="sng">
                <a:solidFill>
                  <a:sysClr val="windowText" lastClr="000000"/>
                </a:solidFill>
                <a:prstDash val="solid"/>
                <a:miter lim="800000"/>
              </a:ln>
              <a:solidFill>
                <a:sysClr val="windowText" lastClr="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22944"/>
          </a:xfrm>
        </p:spPr>
        <p:txBody>
          <a:bodyPr>
            <a:normAutofit/>
          </a:bodyPr>
          <a:lstStyle/>
          <a:p>
            <a:r>
              <a:rPr lang="fr-FR" b="0" cap="none"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Programme</a:t>
            </a:r>
            <a:endParaRPr lang="fr-FR" b="0" cap="none"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a:xfrm>
            <a:off x="457200" y="1609416"/>
            <a:ext cx="7686700" cy="4846320"/>
          </a:xfrm>
        </p:spPr>
        <p:txBody>
          <a:bodyPr/>
          <a:lstStyle/>
          <a:p>
            <a:r>
              <a:rPr lang="fr-FR" dirty="0" smtClean="0"/>
              <a:t>Initiation à la langue française</a:t>
            </a:r>
          </a:p>
          <a:p>
            <a:r>
              <a:rPr lang="fr-FR" dirty="0" smtClean="0"/>
              <a:t>Initiation à la traduction</a:t>
            </a:r>
          </a:p>
          <a:p>
            <a:r>
              <a:rPr lang="fr-FR" dirty="0" smtClean="0"/>
              <a:t>La recherche documentaire en langue étrangère</a:t>
            </a:r>
          </a:p>
          <a:p>
            <a:endParaRPr lang="fr-FR" dirty="0" smtClean="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6468102" cy="2092881"/>
          </a:xfrm>
          <a:prstGeom prst="rect">
            <a:avLst/>
          </a:prstGeom>
        </p:spPr>
        <p:txBody>
          <a:bodyPr wrap="square">
            <a:spAutoFit/>
          </a:bodyPr>
          <a:lstStyle/>
          <a:p>
            <a:r>
              <a:rPr lang="fr-FR" sz="40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Times New Roman" pitchFamily="18" charset="0"/>
                <a:cs typeface="Times New Roman" pitchFamily="18" charset="0"/>
              </a:rPr>
              <a:t>L</a:t>
            </a:r>
            <a:r>
              <a:rPr lang="fr-FR" sz="40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Times New Roman" pitchFamily="18" charset="0"/>
                <a:cs typeface="Times New Roman" pitchFamily="18" charset="0"/>
              </a:rPr>
              <a:t>es sources documentaires</a:t>
            </a:r>
          </a:p>
          <a:p>
            <a:endParaRPr lang="fr-FR" dirty="0" smtClean="0">
              <a:ln w="10541" cmpd="sng">
                <a:solidFill>
                  <a:srgbClr val="7D7D7D">
                    <a:tint val="100000"/>
                    <a:shade val="100000"/>
                    <a:satMod val="110000"/>
                  </a:srgbClr>
                </a:solidFill>
                <a:prstDash val="solid"/>
              </a:ln>
              <a:latin typeface="Times New Roman" pitchFamily="18" charset="0"/>
              <a:cs typeface="Times New Roman" pitchFamily="18" charset="0"/>
            </a:endParaRPr>
          </a:p>
          <a:p>
            <a:endParaRPr lang="fr-FR" dirty="0" smtClean="0">
              <a:ln w="10541" cmpd="sng">
                <a:solidFill>
                  <a:srgbClr val="7D7D7D">
                    <a:tint val="100000"/>
                    <a:shade val="100000"/>
                    <a:satMod val="110000"/>
                  </a:srgbClr>
                </a:solidFill>
                <a:prstDash val="solid"/>
              </a:ln>
              <a:latin typeface="Times New Roman" pitchFamily="18" charset="0"/>
              <a:cs typeface="Times New Roman" pitchFamily="18" charset="0"/>
            </a:endParaRPr>
          </a:p>
          <a:p>
            <a:endParaRPr lang="fr-FR" dirty="0">
              <a:ln w="10541" cmpd="sng">
                <a:solidFill>
                  <a:srgbClr val="7D7D7D">
                    <a:tint val="100000"/>
                    <a:shade val="100000"/>
                    <a:satMod val="110000"/>
                  </a:srgbClr>
                </a:solidFill>
                <a:prstDash val="solid"/>
              </a:ln>
              <a:latin typeface="Times New Roman" pitchFamily="18" charset="0"/>
              <a:cs typeface="Times New Roman" pitchFamily="18" charset="0"/>
            </a:endParaRPr>
          </a:p>
          <a:p>
            <a:r>
              <a:rPr lang="fr-FR" dirty="0" smtClean="0">
                <a:ln w="10541" cmpd="sng">
                  <a:solidFill>
                    <a:srgbClr val="7D7D7D">
                      <a:tint val="100000"/>
                      <a:shade val="100000"/>
                      <a:satMod val="110000"/>
                    </a:srgbClr>
                  </a:solidFill>
                  <a:prstDash val="solid"/>
                </a:ln>
                <a:latin typeface="Times New Roman" pitchFamily="18" charset="0"/>
                <a:cs typeface="Times New Roman" pitchFamily="18" charset="0"/>
              </a:rPr>
              <a:t> </a:t>
            </a:r>
          </a:p>
          <a:p>
            <a:endParaRPr lang="fr-FR" dirty="0"/>
          </a:p>
        </p:txBody>
      </p:sp>
      <p:sp>
        <p:nvSpPr>
          <p:cNvPr id="3" name="Rectangle 2"/>
          <p:cNvSpPr/>
          <p:nvPr/>
        </p:nvSpPr>
        <p:spPr>
          <a:xfrm>
            <a:off x="2928926" y="1000108"/>
            <a:ext cx="2571768" cy="7143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t>Les sources documentaires</a:t>
            </a:r>
            <a:endParaRPr lang="fr-FR" b="1" dirty="0"/>
          </a:p>
        </p:txBody>
      </p:sp>
      <p:sp>
        <p:nvSpPr>
          <p:cNvPr id="4" name="Rectangle 3"/>
          <p:cNvSpPr/>
          <p:nvPr/>
        </p:nvSpPr>
        <p:spPr>
          <a:xfrm>
            <a:off x="500034" y="2000240"/>
            <a:ext cx="307183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Support de diffusion</a:t>
            </a:r>
          </a:p>
          <a:p>
            <a:pPr algn="ctr"/>
            <a:endParaRPr lang="fr-FR" dirty="0"/>
          </a:p>
        </p:txBody>
      </p:sp>
      <p:sp>
        <p:nvSpPr>
          <p:cNvPr id="5" name="Rectangle 4"/>
          <p:cNvSpPr/>
          <p:nvPr/>
        </p:nvSpPr>
        <p:spPr>
          <a:xfrm>
            <a:off x="4929190" y="2000240"/>
            <a:ext cx="2857520" cy="7143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Nature de l’information</a:t>
            </a:r>
          </a:p>
          <a:p>
            <a:pPr algn="ctr"/>
            <a:endParaRPr lang="fr-FR" dirty="0"/>
          </a:p>
        </p:txBody>
      </p:sp>
      <p:sp>
        <p:nvSpPr>
          <p:cNvPr id="6" name="Rectangle 5"/>
          <p:cNvSpPr/>
          <p:nvPr/>
        </p:nvSpPr>
        <p:spPr>
          <a:xfrm>
            <a:off x="928662" y="3143248"/>
            <a:ext cx="235745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Support physique (ouvrage, dictionnaire, encyclopédie)</a:t>
            </a:r>
            <a:endParaRPr lang="fr-FR" dirty="0">
              <a:ln w="10541" cmpd="sng">
                <a:solidFill>
                  <a:sysClr val="windowText" lastClr="000000"/>
                </a:solidFill>
                <a:prstDash val="solid"/>
              </a:ln>
              <a:solidFill>
                <a:sysClr val="windowText" lastClr="000000"/>
              </a:solidFill>
            </a:endParaRPr>
          </a:p>
        </p:txBody>
      </p:sp>
      <p:sp>
        <p:nvSpPr>
          <p:cNvPr id="7" name="Rectangle 6"/>
          <p:cNvSpPr/>
          <p:nvPr/>
        </p:nvSpPr>
        <p:spPr>
          <a:xfrm>
            <a:off x="1000100" y="4500570"/>
            <a:ext cx="221457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Support électronique (site web, vidéo article numérique)</a:t>
            </a:r>
            <a:endParaRPr lang="fr-FR" dirty="0">
              <a:ln w="10541" cmpd="sng">
                <a:solidFill>
                  <a:sysClr val="windowText" lastClr="000000"/>
                </a:solidFill>
                <a:prstDash val="solid"/>
              </a:ln>
              <a:solidFill>
                <a:sysClr val="windowText" lastClr="000000"/>
              </a:solidFill>
            </a:endParaRPr>
          </a:p>
        </p:txBody>
      </p:sp>
      <p:sp>
        <p:nvSpPr>
          <p:cNvPr id="8" name="Rectangle 7"/>
          <p:cNvSpPr/>
          <p:nvPr/>
        </p:nvSpPr>
        <p:spPr>
          <a:xfrm>
            <a:off x="5429256" y="4143380"/>
            <a:ext cx="22145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Visuelle </a:t>
            </a:r>
          </a:p>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(graphique, tableau)</a:t>
            </a:r>
          </a:p>
          <a:p>
            <a:pPr algn="ctr"/>
            <a:endParaRPr lang="fr-FR" dirty="0"/>
          </a:p>
        </p:txBody>
      </p:sp>
      <p:sp>
        <p:nvSpPr>
          <p:cNvPr id="9" name="Rectangle 8"/>
          <p:cNvSpPr/>
          <p:nvPr/>
        </p:nvSpPr>
        <p:spPr>
          <a:xfrm>
            <a:off x="5429256" y="3286124"/>
            <a:ext cx="221457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Textuelle (écrite)</a:t>
            </a:r>
            <a:endParaRPr lang="fr-FR" dirty="0">
              <a:ln w="10541" cmpd="sng">
                <a:solidFill>
                  <a:sysClr val="windowText" lastClr="000000"/>
                </a:solidFill>
                <a:prstDash val="solid"/>
              </a:ln>
              <a:solidFill>
                <a:sysClr val="windowText" lastClr="000000"/>
              </a:solidFill>
            </a:endParaRPr>
          </a:p>
        </p:txBody>
      </p:sp>
      <p:sp>
        <p:nvSpPr>
          <p:cNvPr id="10" name="Rectangle 9"/>
          <p:cNvSpPr/>
          <p:nvPr/>
        </p:nvSpPr>
        <p:spPr>
          <a:xfrm>
            <a:off x="5429256" y="5214950"/>
            <a:ext cx="22145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Audio</a:t>
            </a:r>
          </a:p>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 récit ou témoignage)</a:t>
            </a:r>
          </a:p>
          <a:p>
            <a:pPr algn="ctr"/>
            <a:endParaRPr lang="fr-FR" dirty="0"/>
          </a:p>
        </p:txBody>
      </p:sp>
      <p:sp>
        <p:nvSpPr>
          <p:cNvPr id="11" name="Rectangle 10"/>
          <p:cNvSpPr/>
          <p:nvPr/>
        </p:nvSpPr>
        <p:spPr>
          <a:xfrm>
            <a:off x="5429256" y="6143620"/>
            <a:ext cx="2214578" cy="571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rPr>
              <a:t>Numérique</a:t>
            </a:r>
            <a:endParaRPr lang="fr-FR" dirty="0">
              <a:ln w="10541" cmpd="sng">
                <a:solidFill>
                  <a:sysClr val="windowText" lastClr="000000"/>
                </a:solidFill>
                <a:prstDash val="solid"/>
              </a:ln>
              <a:solidFill>
                <a:sysClr val="windowText" lastClr="000000"/>
              </a:solidFill>
            </a:endParaRPr>
          </a:p>
        </p:txBody>
      </p:sp>
      <p:cxnSp>
        <p:nvCxnSpPr>
          <p:cNvPr id="13" name="Connecteur droit avec flèche 12"/>
          <p:cNvCxnSpPr>
            <a:stCxn id="5" idx="2"/>
          </p:cNvCxnSpPr>
          <p:nvPr/>
        </p:nvCxnSpPr>
        <p:spPr>
          <a:xfrm rot="5400000">
            <a:off x="6107917" y="2964653"/>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p:nvPr/>
        </p:nvCxnSpPr>
        <p:spPr>
          <a:xfrm rot="5400000">
            <a:off x="1786712" y="2928140"/>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cteur droit 28"/>
          <p:cNvCxnSpPr>
            <a:stCxn id="3" idx="1"/>
          </p:cNvCxnSpPr>
          <p:nvPr/>
        </p:nvCxnSpPr>
        <p:spPr>
          <a:xfrm rot="10800000">
            <a:off x="1857356" y="1357298"/>
            <a:ext cx="1071570" cy="1588"/>
          </a:xfrm>
          <a:prstGeom prst="line">
            <a:avLst/>
          </a:prstGeom>
        </p:spPr>
        <p:style>
          <a:lnRef idx="2">
            <a:schemeClr val="dk1"/>
          </a:lnRef>
          <a:fillRef idx="0">
            <a:schemeClr val="dk1"/>
          </a:fillRef>
          <a:effectRef idx="1">
            <a:schemeClr val="dk1"/>
          </a:effectRef>
          <a:fontRef idx="minor">
            <a:schemeClr val="tx1"/>
          </a:fontRef>
        </p:style>
      </p:cxnSp>
      <p:cxnSp>
        <p:nvCxnSpPr>
          <p:cNvPr id="31" name="Connecteur droit avec flèche 30"/>
          <p:cNvCxnSpPr/>
          <p:nvPr/>
        </p:nvCxnSpPr>
        <p:spPr>
          <a:xfrm rot="5400000">
            <a:off x="1571604" y="1643050"/>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cteur droit 31"/>
          <p:cNvCxnSpPr/>
          <p:nvPr/>
        </p:nvCxnSpPr>
        <p:spPr>
          <a:xfrm rot="10800000">
            <a:off x="5500694" y="1357298"/>
            <a:ext cx="1071570" cy="1588"/>
          </a:xfrm>
          <a:prstGeom prst="line">
            <a:avLst/>
          </a:prstGeom>
        </p:spPr>
        <p:style>
          <a:lnRef idx="2">
            <a:schemeClr val="dk1"/>
          </a:lnRef>
          <a:fillRef idx="0">
            <a:schemeClr val="dk1"/>
          </a:fillRef>
          <a:effectRef idx="1">
            <a:schemeClr val="dk1"/>
          </a:effectRef>
          <a:fontRef idx="minor">
            <a:schemeClr val="tx1"/>
          </a:fontRef>
        </p:style>
      </p:cxnSp>
      <p:cxnSp>
        <p:nvCxnSpPr>
          <p:cNvPr id="33" name="Connecteur droit avec flèche 32"/>
          <p:cNvCxnSpPr/>
          <p:nvPr/>
        </p:nvCxnSpPr>
        <p:spPr>
          <a:xfrm rot="5400000">
            <a:off x="6287306" y="1642256"/>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85794"/>
            <a:ext cx="7500990" cy="4247317"/>
          </a:xfrm>
          <a:prstGeom prst="rect">
            <a:avLst/>
          </a:prstGeom>
          <a:noFill/>
        </p:spPr>
        <p:txBody>
          <a:bodyPr wrap="squar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Utiliser des opérateurs logiques en recherche web</a:t>
            </a:r>
          </a:p>
          <a:p>
            <a:pPr algn="ctr"/>
            <a:endPar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fr-FR" sz="5400" b="1" cap="none" spc="0" dirty="0" smtClean="0">
                <a:ln w="17780" cmpd="sng">
                  <a:solidFill>
                    <a:srgbClr val="FF0000"/>
                  </a:solidFill>
                  <a:prstDash val="solid"/>
                  <a:miter lim="800000"/>
                </a:ln>
                <a:solidFill>
                  <a:srgbClr val="FF0000"/>
                </a:solidFill>
                <a:effectLst>
                  <a:outerShdw blurRad="50800" algn="tl" rotWithShape="0">
                    <a:srgbClr val="000000"/>
                  </a:outerShdw>
                </a:effectLst>
              </a:rPr>
              <a:t>ET</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54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OU</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5400" b="1" cap="none" spc="0" dirty="0" smtClean="0">
                <a:ln w="17780" cmpd="sng">
                  <a:solidFill>
                    <a:srgbClr val="00B050"/>
                  </a:solidFill>
                  <a:prstDash val="solid"/>
                  <a:miter lim="800000"/>
                </a:ln>
                <a:solidFill>
                  <a:srgbClr val="00B050"/>
                </a:solidFill>
                <a:effectLst>
                  <a:outerShdw blurRad="50800" algn="tl" rotWithShape="0">
                    <a:srgbClr val="000000"/>
                  </a:outerShdw>
                </a:effectLst>
              </a:rPr>
              <a:t>SAUF</a:t>
            </a:r>
            <a:endParaRPr lang="fr-FR" sz="5400" b="1" cap="none" spc="0" dirty="0">
              <a:ln w="17780" cmpd="sng">
                <a:solidFill>
                  <a:srgbClr val="00B050"/>
                </a:solidFill>
                <a:prstDash val="solid"/>
                <a:miter lim="800000"/>
              </a:ln>
              <a:solidFill>
                <a:srgbClr val="00B05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8143899" cy="1815882"/>
          </a:xfrm>
          <a:prstGeom prst="rect">
            <a:avLst/>
          </a:prstGeom>
          <a:noFill/>
        </p:spPr>
        <p:txBody>
          <a:bodyPr wrap="square" lIns="91440" tIns="45720" rIns="91440" bIns="45720">
            <a:spAutoFit/>
          </a:bodyPr>
          <a:lstStyle/>
          <a:p>
            <a:pPr algn="just"/>
            <a:r>
              <a:rPr lang="fr-FR" sz="2800" u="sng" cap="none" spc="300" dirty="0" smtClean="0">
                <a:ln w="11430" cmpd="sng">
                  <a:solidFill>
                    <a:srgbClr val="FF0000"/>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Exercice</a:t>
            </a:r>
            <a:r>
              <a:rPr lang="fr-FR" sz="2800" cap="none" spc="300" dirty="0" smtClean="0">
                <a:ln w="11430" cmpd="sng">
                  <a:solidFill>
                    <a:srgbClr val="FF0000"/>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a:t>
            </a:r>
          </a:p>
          <a:p>
            <a:pPr algn="just"/>
            <a:r>
              <a:rPr lang="fr-FR" sz="2800" i="1" cap="none" spc="300" dirty="0" smtClean="0">
                <a:ln w="11430" cmpd="sng">
                  <a:solidFill>
                    <a:srgbClr val="FF0000"/>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Appliquez les principes de la recherche documentaire sur ce récit d’histoire</a:t>
            </a:r>
          </a:p>
          <a:p>
            <a:pPr algn="just"/>
            <a:endParaRPr lang="fr-FR" sz="2800" cap="none" spc="300" dirty="0">
              <a:ln w="11430" cmpd="sng">
                <a:solidFill>
                  <a:srgbClr val="FF0000"/>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endParaRPr>
          </a:p>
        </p:txBody>
      </p:sp>
      <p:sp>
        <p:nvSpPr>
          <p:cNvPr id="3" name="Rectangle 2"/>
          <p:cNvSpPr/>
          <p:nvPr/>
        </p:nvSpPr>
        <p:spPr>
          <a:xfrm>
            <a:off x="1142976" y="2571744"/>
            <a:ext cx="5643602" cy="400110"/>
          </a:xfrm>
          <a:prstGeom prst="rect">
            <a:avLst/>
          </a:prstGeom>
        </p:spPr>
        <p:txBody>
          <a:bodyPr wrap="square">
            <a:spAutoFit/>
          </a:bodyPr>
          <a:lstStyle/>
          <a:p>
            <a:r>
              <a:rPr lang="fr-FR" sz="2000" b="1" dirty="0" smtClean="0">
                <a:latin typeface="Times New Roman" pitchFamily="18" charset="0"/>
                <a:cs typeface="Times New Roman" pitchFamily="18" charset="0"/>
              </a:rPr>
              <a:t>https://www.youtube.com/watch?v=lFQZ8Ic9-pY</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ln w="500">
                  <a:solidFill>
                    <a:srgbClr val="FF0000"/>
                  </a:solidFill>
                </a:ln>
                <a:solidFill>
                  <a:sysClr val="windowText" lastClr="000000"/>
                </a:solidFill>
              </a:rPr>
              <a:t>Préparez vos questions</a:t>
            </a:r>
            <a:endParaRPr lang="fr-FR" sz="3600" dirty="0">
              <a:ln w="500">
                <a:solidFill>
                  <a:srgbClr val="FF0000"/>
                </a:solidFill>
              </a:ln>
              <a:solidFill>
                <a:sysClr val="windowText" lastClr="000000"/>
              </a:solidFill>
            </a:endParaRPr>
          </a:p>
        </p:txBody>
      </p:sp>
      <p:sp>
        <p:nvSpPr>
          <p:cNvPr id="4" name="Espace réservé pour une image  3"/>
          <p:cNvSpPr>
            <a:spLocks noGrp="1"/>
          </p:cNvSpPr>
          <p:nvPr>
            <p:ph type="pic" idx="1"/>
          </p:nvPr>
        </p:nvSpPr>
        <p:spPr/>
      </p:sp>
      <p:pic>
        <p:nvPicPr>
          <p:cNvPr id="39940" name="Picture 4" descr="Les avocats sous-estiment le pouvoir du mot « merci » | Droit Inc."/>
          <p:cNvPicPr>
            <a:picLocks noChangeAspect="1" noChangeArrowheads="1"/>
          </p:cNvPicPr>
          <p:nvPr/>
        </p:nvPicPr>
        <p:blipFill>
          <a:blip r:embed="rId2"/>
          <a:srcRect/>
          <a:stretch>
            <a:fillRect/>
          </a:stretch>
        </p:blipFill>
        <p:spPr bwMode="auto">
          <a:xfrm rot="21427624">
            <a:off x="544969" y="1047059"/>
            <a:ext cx="4429155" cy="435771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857364"/>
            <a:ext cx="6858048" cy="2585323"/>
          </a:xfrm>
          <a:prstGeom prst="rect">
            <a:avLst/>
          </a:prstGeom>
        </p:spPr>
        <p:txBody>
          <a:bodyPr wrap="square">
            <a:spAutoFit/>
          </a:bodyPr>
          <a:lstStyle/>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Cour 1:Initiation à la langue française</a:t>
            </a:r>
            <a:endParaRPr lang="fr-FR" sz="5400" dirty="0" smtClean="0"/>
          </a:p>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fr-FR"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7786742" cy="1200329"/>
          </a:xfrm>
          <a:prstGeom prst="rect">
            <a:avLst/>
          </a:prstGeom>
        </p:spPr>
        <p:txBody>
          <a:bodyPr wrap="square">
            <a:spAutoFit/>
          </a:bodyPr>
          <a:lstStyle/>
          <a:p>
            <a:pPr algn="ctr"/>
            <a:r>
              <a:rPr lang="fr-F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Se présenter en français, c’est bien par là qu’il faut commencer.</a:t>
            </a:r>
            <a:r>
              <a:rPr lang="fr-FR" dirty="0" smtClean="0"/>
              <a:t> </a:t>
            </a:r>
            <a:endParaRPr lang="fr-FR" dirty="0"/>
          </a:p>
        </p:txBody>
      </p:sp>
      <p:sp>
        <p:nvSpPr>
          <p:cNvPr id="3" name="Rectangle 2"/>
          <p:cNvSpPr/>
          <p:nvPr/>
        </p:nvSpPr>
        <p:spPr>
          <a:xfrm>
            <a:off x="0" y="1142984"/>
            <a:ext cx="8143900" cy="6001643"/>
          </a:xfrm>
          <a:prstGeom prst="rect">
            <a:avLst/>
          </a:prstGeom>
          <a:noFill/>
        </p:spPr>
        <p:txBody>
          <a:bodyPr wrap="square" lIns="91440" tIns="45720" rIns="91440" bIns="45720">
            <a:spAutoFit/>
          </a:bodyPr>
          <a:lstStyle/>
          <a:p>
            <a:pPr marL="457200" indent="-457200">
              <a:buFont typeface="+mj-lt"/>
              <a:buAutoNum type="arabicPeriod"/>
            </a:pPr>
            <a:r>
              <a:rPr lang="fr-FR" sz="2000" b="0"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Les salutations </a:t>
            </a:r>
            <a:r>
              <a:rPr lang="fr-FR" sz="2000" b="1"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Bonjour, Bonsoir »</a:t>
            </a:r>
          </a:p>
          <a:p>
            <a:pPr marL="457200" indent="-457200">
              <a:buFont typeface="+mj-lt"/>
              <a:buAutoNum type="arabicPeriod"/>
            </a:pP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Votre nom et votre prénom </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je suis…, je m’appelle… </a:t>
            </a: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a:t>
            </a:r>
          </a:p>
          <a:p>
            <a:pPr marL="457200" indent="-457200">
              <a:buFont typeface="+mj-lt"/>
              <a:buAutoNum type="arabicPeriod"/>
            </a:pPr>
            <a:r>
              <a:rPr lang="fr-FR" sz="2000" b="0"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Lieu de résidence « </a:t>
            </a:r>
            <a:r>
              <a:rPr lang="fr-FR" sz="2000" b="1"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je suis Algérien, de </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T</a:t>
            </a:r>
            <a:r>
              <a:rPr lang="fr-FR" sz="2000" b="1"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lemcen</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a:t>
            </a:r>
          </a:p>
          <a:p>
            <a:pPr marL="457200" indent="-457200">
              <a:buFont typeface="+mj-lt"/>
              <a:buAutoNum type="arabicPeriod"/>
            </a:pPr>
            <a:r>
              <a:rPr lang="fr-FR" sz="2000" b="0"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Profession « </a:t>
            </a:r>
            <a:r>
              <a:rPr lang="fr-FR" sz="2000" b="1"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je suis…., je travaille </a:t>
            </a:r>
            <a:r>
              <a:rPr lang="fr-FR" sz="2000" b="0" cap="none" spc="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p>
          <a:p>
            <a:pPr marL="457200" indent="-457200">
              <a:buFont typeface="+mj-lt"/>
              <a:buAutoNum type="arabicPeriod"/>
            </a:pP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Vos études </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je suis diplômé de…, j’ai un master… , je suis actuellement étudiant à…. »</a:t>
            </a:r>
          </a:p>
          <a:p>
            <a:pPr marL="457200" indent="-457200">
              <a:buFont typeface="+mj-lt"/>
              <a:buAutoNum type="arabicPeriod"/>
            </a:pP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L’expérience « </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j’ai dix ans d’expériences,… »</a:t>
            </a:r>
          </a:p>
          <a:p>
            <a:pPr marL="457200" indent="-457200">
              <a:buFont typeface="+mj-lt"/>
              <a:buAutoNum type="arabicPeriod"/>
            </a:pP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Vos occupation « </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j’aime faire du sport, j’aime lire..</a:t>
            </a: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p>
          <a:p>
            <a:pPr marL="457200" indent="-457200">
              <a:buFont typeface="+mj-lt"/>
              <a:buAutoNum type="arabicPeriod"/>
            </a:pP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Un point d’originalité « </a:t>
            </a:r>
            <a:r>
              <a:rPr lang="fr-FR" sz="2000" b="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qui relève du l’humour </a:t>
            </a:r>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a:t>
            </a:r>
          </a:p>
          <a:p>
            <a:pPr marL="457200" indent="-457200"/>
            <a:endPar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endParaRPr>
          </a:p>
          <a:p>
            <a:pPr marL="457200" indent="-457200"/>
            <a:r>
              <a:rPr lang="fr-FR" sz="2000" i="1"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Voici un exemple :</a:t>
            </a:r>
          </a:p>
          <a:p>
            <a:pPr marL="457200" indent="-457200" algn="just"/>
            <a:r>
              <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Bonjour, je m’appelle Lina, j’ai 30 ans et j’ai un doctorat en science du langage. Je suis actuellement responsable de la communication, j’adore tout ce qui tourne autour de l’enseignement et particulièrement de l’enseignement des langues et son évolution avec les nouvelles technologies notamment l’intelligence artificielle.</a:t>
            </a:r>
          </a:p>
          <a:p>
            <a:pPr marL="457200" indent="-457200" algn="just"/>
            <a:endParaRPr lang="fr-FR" sz="20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endParaRPr>
          </a:p>
          <a:p>
            <a:pPr marL="457200" indent="-457200" algn="ctr"/>
            <a:r>
              <a:rPr lang="fr-FR" sz="2000" dirty="0" smtClean="0">
                <a:ln w="18415" cmpd="sng">
                  <a:solidFill>
                    <a:srgbClr val="FF0000"/>
                  </a:solidFill>
                  <a:prstDash val="solid"/>
                </a:ln>
                <a:solidFill>
                  <a:srgbClr val="FF0000"/>
                </a:solidFill>
                <a:latin typeface="Times New Roman" pitchFamily="18" charset="0"/>
                <a:cs typeface="Times New Roman" pitchFamily="18" charset="0"/>
              </a:rPr>
              <a:t>Maintenant, je vous propose d’écrire vous-même votre propre présentation</a:t>
            </a:r>
          </a:p>
          <a:p>
            <a:pPr marL="457200" indent="-457200">
              <a:buFont typeface="+mj-lt"/>
              <a:buAutoNum type="arabicPeriod"/>
            </a:pPr>
            <a:endParaRPr lang="fr-FR" sz="2400" b="0" cap="none" spc="0" dirty="0">
              <a:ln w="18415" cmpd="sng">
                <a:solidFill>
                  <a:sysClr val="windowText" lastClr="000000"/>
                </a:solidFill>
                <a:prstDash val="solid"/>
              </a:ln>
              <a:solidFill>
                <a:sysClr val="windowText" lastClr="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5794"/>
            <a:ext cx="8358214" cy="1631216"/>
          </a:xfrm>
          <a:prstGeom prst="rect">
            <a:avLst/>
          </a:prstGeom>
          <a:noFill/>
        </p:spPr>
        <p:txBody>
          <a:bodyPr wrap="square" lIns="91440" tIns="45720" rIns="91440" bIns="45720">
            <a:spAutoFit/>
          </a:bodyPr>
          <a:lstStyle/>
          <a:p>
            <a:r>
              <a:rPr lang="fr-FR" sz="2000" b="0" cap="none" spc="0" dirty="0" smtClean="0">
                <a:ln w="18415" cmpd="sng">
                  <a:noFill/>
                  <a:prstDash val="solid"/>
                </a:ln>
                <a:solidFill>
                  <a:sysClr val="windowText" lastClr="000000"/>
                </a:solidFill>
                <a:latin typeface="Times New Roman" pitchFamily="18" charset="0"/>
                <a:cs typeface="Times New Roman" pitchFamily="18" charset="0"/>
              </a:rPr>
              <a:t>Comprendre le système de la langue veut dire comprendre son fonctionnement.</a:t>
            </a:r>
          </a:p>
          <a:p>
            <a:r>
              <a:rPr lang="fr-FR" sz="2000" dirty="0" smtClean="0">
                <a:ln w="18415" cmpd="sng">
                  <a:noFill/>
                  <a:prstDash val="solid"/>
                </a:ln>
                <a:solidFill>
                  <a:sysClr val="windowText" lastClr="000000"/>
                </a:solidFill>
                <a:latin typeface="Times New Roman" pitchFamily="18" charset="0"/>
                <a:cs typeface="Times New Roman" pitchFamily="18" charset="0"/>
              </a:rPr>
              <a:t>L’énonciation est le premier acte qu’il faut comprendre.</a:t>
            </a:r>
          </a:p>
          <a:p>
            <a:r>
              <a:rPr lang="fr-FR" sz="2000" b="0" cap="none" spc="0" dirty="0" smtClean="0">
                <a:ln w="18415" cmpd="sng">
                  <a:noFill/>
                  <a:prstDash val="solid"/>
                </a:ln>
                <a:solidFill>
                  <a:sysClr val="windowText" lastClr="000000"/>
                </a:solidFill>
                <a:latin typeface="Times New Roman" pitchFamily="18" charset="0"/>
                <a:cs typeface="Times New Roman" pitchFamily="18" charset="0"/>
              </a:rPr>
              <a:t>On entend par énonciation le processus par lequel on construit un discours, cet acte nécessite un énonciateur, un énonciataire et un paramètre spatial et temporel</a:t>
            </a:r>
            <a:endParaRPr lang="fr-FR" sz="2000" b="0" cap="none" spc="0" dirty="0">
              <a:ln w="18415" cmpd="sng">
                <a:noFill/>
                <a:prstDash val="solid"/>
              </a:ln>
              <a:solidFill>
                <a:sysClr val="windowText" lastClr="000000"/>
              </a:solidFill>
              <a:latin typeface="Times New Roman" pitchFamily="18" charset="0"/>
              <a:cs typeface="Times New Roman" pitchFamily="18" charset="0"/>
            </a:endParaRPr>
          </a:p>
        </p:txBody>
      </p:sp>
      <p:graphicFrame>
        <p:nvGraphicFramePr>
          <p:cNvPr id="4" name="Diagramme 3"/>
          <p:cNvGraphicFramePr/>
          <p:nvPr/>
        </p:nvGraphicFramePr>
        <p:xfrm>
          <a:off x="1214414" y="23574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lipse 4"/>
          <p:cNvSpPr/>
          <p:nvPr/>
        </p:nvSpPr>
        <p:spPr>
          <a:xfrm>
            <a:off x="2357422" y="3929066"/>
            <a:ext cx="928694"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espace</a:t>
            </a:r>
            <a:endParaRPr lang="fr-FR" sz="1200" dirty="0"/>
          </a:p>
        </p:txBody>
      </p:sp>
      <p:sp>
        <p:nvSpPr>
          <p:cNvPr id="6" name="Ellipse 5"/>
          <p:cNvSpPr/>
          <p:nvPr/>
        </p:nvSpPr>
        <p:spPr>
          <a:xfrm>
            <a:off x="5072066" y="3857628"/>
            <a:ext cx="928694"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temps</a:t>
            </a:r>
            <a:endParaRPr lang="fr-FR" sz="1200" dirty="0"/>
          </a:p>
        </p:txBody>
      </p:sp>
      <p:sp>
        <p:nvSpPr>
          <p:cNvPr id="7" name="Rectangle 6"/>
          <p:cNvSpPr/>
          <p:nvPr/>
        </p:nvSpPr>
        <p:spPr>
          <a:xfrm>
            <a:off x="0" y="0"/>
            <a:ext cx="4572032" cy="923330"/>
          </a:xfrm>
          <a:prstGeom prst="rect">
            <a:avLst/>
          </a:prstGeom>
          <a:noFill/>
        </p:spPr>
        <p:txBody>
          <a:bodyPr wrap="squar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L’énonciation</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4429124" y="285728"/>
            <a:ext cx="371477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latin typeface="Times New Roman" pitchFamily="18" charset="0"/>
                <a:cs typeface="Times New Roman" pitchFamily="18" charset="0"/>
              </a:rPr>
              <a:t>نطاق التعبير أو الأداء أو الخطاب</a:t>
            </a:r>
            <a:endParaRPr lang="fr-F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0"/>
            <a:ext cx="2129109" cy="769441"/>
          </a:xfrm>
          <a:prstGeom prst="rect">
            <a:avLst/>
          </a:prstGeom>
          <a:noFill/>
        </p:spPr>
        <p:txBody>
          <a:bodyPr wrap="none" lIns="91440" tIns="45720" rIns="91440" bIns="45720">
            <a:spAutoFit/>
          </a:bodyPr>
          <a:lstStyle/>
          <a:p>
            <a:pPr algn="ctr"/>
            <a:r>
              <a:rPr lang="fr-FR"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nom</a:t>
            </a:r>
            <a:endParaRPr lang="fr-FR"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714356"/>
            <a:ext cx="8143900" cy="2862322"/>
          </a:xfrm>
          <a:prstGeom prst="rect">
            <a:avLst/>
          </a:prstGeom>
        </p:spPr>
        <p:txBody>
          <a:bodyPr wrap="square">
            <a:spAutoFit/>
          </a:bodyPr>
          <a:lstStyle/>
          <a:p>
            <a:pPr algn="just"/>
            <a:r>
              <a:rPr lang="fr-FR" sz="2000" dirty="0" smtClean="0">
                <a:latin typeface="Times New Roman" pitchFamily="18" charset="0"/>
                <a:cs typeface="Times New Roman" pitchFamily="18" charset="0"/>
              </a:rPr>
              <a:t>Le nom est un mot ou groupe de mots désignant un être ou une chose (un objet, un concept, une action, une émotion, une notion…). </a:t>
            </a:r>
            <a:r>
              <a:rPr lang="fr-FR" sz="2000" dirty="0" smtClean="0">
                <a:latin typeface="Times New Roman" pitchFamily="18" charset="0"/>
                <a:cs typeface="Times New Roman" pitchFamily="18" charset="0"/>
              </a:rPr>
              <a:t>Le </a:t>
            </a:r>
            <a:r>
              <a:rPr lang="fr-FR" sz="2000" dirty="0" smtClean="0">
                <a:latin typeface="Times New Roman" pitchFamily="18" charset="0"/>
                <a:cs typeface="Times New Roman" pitchFamily="18" charset="0"/>
              </a:rPr>
              <a:t>nom est le noyau du groupe </a:t>
            </a:r>
            <a:r>
              <a:rPr lang="fr-FR" sz="2000" dirty="0" smtClean="0">
                <a:latin typeface="Times New Roman" pitchFamily="18" charset="0"/>
                <a:cs typeface="Times New Roman" pitchFamily="18" charset="0"/>
              </a:rPr>
              <a:t>nominal. </a:t>
            </a:r>
            <a:r>
              <a:rPr lang="fr-FR" sz="2000" dirty="0" smtClean="0">
                <a:latin typeface="Times New Roman" pitchFamily="18" charset="0"/>
                <a:cs typeface="Times New Roman" pitchFamily="18" charset="0"/>
              </a:rPr>
              <a:t>Les noms se distinguent en deux catégories : les noms communs et les noms propres</a:t>
            </a:r>
            <a:r>
              <a:rPr lang="fr-FR" sz="2000" dirty="0" smtClean="0">
                <a:latin typeface="Times New Roman" pitchFamily="18" charset="0"/>
                <a:cs typeface="Times New Roman" pitchFamily="18" charset="0"/>
              </a:rPr>
              <a:t>.</a:t>
            </a:r>
            <a:r>
              <a:rPr lang="fr-FR" sz="2000" b="1" dirty="0" smtClean="0"/>
              <a:t> </a:t>
            </a:r>
            <a:endParaRPr lang="fr-FR" sz="2000" b="1" dirty="0" smtClean="0"/>
          </a:p>
          <a:p>
            <a:pPr algn="just"/>
            <a:r>
              <a:rPr lang="fr-FR" sz="2000" b="1" dirty="0" smtClean="0">
                <a:latin typeface="Times New Roman" pitchFamily="18" charset="0"/>
                <a:cs typeface="Times New Roman" pitchFamily="18" charset="0"/>
              </a:rPr>
              <a:t>Exemple</a:t>
            </a:r>
          </a:p>
          <a:p>
            <a:pPr algn="just"/>
            <a:r>
              <a:rPr lang="fr-FR" sz="2000" b="1" dirty="0" smtClean="0">
                <a:latin typeface="Times New Roman" pitchFamily="18" charset="0"/>
                <a:cs typeface="Times New Roman" pitchFamily="18" charset="0"/>
              </a:rPr>
              <a:t>Noms communs: </a:t>
            </a:r>
            <a:r>
              <a:rPr lang="fr-FR" sz="2000" dirty="0" smtClean="0">
                <a:latin typeface="Times New Roman" pitchFamily="18" charset="0"/>
                <a:cs typeface="Times New Roman" pitchFamily="18" charset="0"/>
              </a:rPr>
              <a:t>réflexion, enseignant, </a:t>
            </a:r>
            <a:r>
              <a:rPr lang="fr-FR" sz="2000" dirty="0" smtClean="0">
                <a:latin typeface="Times New Roman" pitchFamily="18" charset="0"/>
                <a:cs typeface="Times New Roman" pitchFamily="18" charset="0"/>
              </a:rPr>
              <a:t>arbre, type, </a:t>
            </a:r>
            <a:r>
              <a:rPr lang="fr-FR" sz="2000" dirty="0" smtClean="0">
                <a:latin typeface="Times New Roman" pitchFamily="18" charset="0"/>
                <a:cs typeface="Times New Roman" pitchFamily="18" charset="0"/>
              </a:rPr>
              <a:t>idée</a:t>
            </a:r>
            <a:r>
              <a:rPr lang="fr-FR" sz="2000" dirty="0" smtClean="0">
                <a:latin typeface="Times New Roman" pitchFamily="18" charset="0"/>
                <a:cs typeface="Times New Roman" pitchFamily="18" charset="0"/>
              </a:rPr>
              <a:t>, guitare, adulte, pluie, porte, bibliothèque</a:t>
            </a:r>
            <a:r>
              <a:rPr lang="fr-FR" sz="2000" dirty="0" smtClean="0">
                <a:latin typeface="Times New Roman" pitchFamily="18" charset="0"/>
                <a:cs typeface="Times New Roman" pitchFamily="18" charset="0"/>
              </a:rPr>
              <a:t>…</a:t>
            </a:r>
          </a:p>
          <a:p>
            <a:pPr algn="just"/>
            <a:r>
              <a:rPr lang="fr-FR" sz="2000" b="1" dirty="0" smtClean="0">
                <a:latin typeface="Times New Roman" pitchFamily="18" charset="0"/>
                <a:cs typeface="Times New Roman" pitchFamily="18" charset="0"/>
              </a:rPr>
              <a:t>Noms propres: </a:t>
            </a:r>
            <a:r>
              <a:rPr lang="fr-FR" sz="2000" dirty="0" smtClean="0">
                <a:latin typeface="Times New Roman" pitchFamily="18" charset="0"/>
                <a:cs typeface="Times New Roman" pitchFamily="18" charset="0"/>
              </a:rPr>
              <a:t>Amine, Gustave, Paris, Fatima, Alger….</a:t>
            </a:r>
            <a:endParaRPr lang="fr-FR" sz="2000" dirty="0" smtClean="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5" name="Rectangle 4"/>
          <p:cNvSpPr/>
          <p:nvPr/>
        </p:nvSpPr>
        <p:spPr>
          <a:xfrm>
            <a:off x="642910" y="3429000"/>
            <a:ext cx="2111475" cy="769441"/>
          </a:xfrm>
          <a:prstGeom prst="rect">
            <a:avLst/>
          </a:prstGeom>
          <a:noFill/>
        </p:spPr>
        <p:txBody>
          <a:bodyPr wrap="none" lIns="91440" tIns="45720" rIns="91440" bIns="45720">
            <a:spAutoFit/>
          </a:bodyPr>
          <a:lstStyle/>
          <a:p>
            <a:pPr algn="ctr"/>
            <a:r>
              <a:rPr lang="fr-FR"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Le </a:t>
            </a:r>
            <a:r>
              <a:rPr lang="fr-FR"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sujet</a:t>
            </a:r>
            <a:endParaRPr lang="fr-FR"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Rectangle 5"/>
          <p:cNvSpPr/>
          <p:nvPr/>
        </p:nvSpPr>
        <p:spPr>
          <a:xfrm>
            <a:off x="0" y="4214818"/>
            <a:ext cx="8143900" cy="2062103"/>
          </a:xfrm>
          <a:prstGeom prst="rect">
            <a:avLst/>
          </a:prstGeom>
        </p:spPr>
        <p:txBody>
          <a:bodyPr wrap="square">
            <a:spAutoFit/>
          </a:bodyPr>
          <a:lstStyle/>
          <a:p>
            <a:pPr algn="just"/>
            <a:r>
              <a:rPr lang="fr-FR" sz="2800" dirty="0" smtClean="0">
                <a:latin typeface="Times New Roman" pitchFamily="18" charset="0"/>
                <a:cs typeface="Times New Roman" pitchFamily="18" charset="0"/>
              </a:rPr>
              <a:t>Le </a:t>
            </a:r>
            <a:r>
              <a:rPr lang="fr-FR" sz="2800" dirty="0" smtClean="0">
                <a:latin typeface="Times New Roman" pitchFamily="18" charset="0"/>
                <a:cs typeface="Times New Roman" pitchFamily="18" charset="0"/>
              </a:rPr>
              <a:t> sujet peut être: </a:t>
            </a:r>
          </a:p>
          <a:p>
            <a:pPr algn="just"/>
            <a:r>
              <a:rPr lang="fr-FR" sz="2000" b="1" dirty="0" smtClean="0">
                <a:latin typeface="Times New Roman" pitchFamily="18" charset="0"/>
                <a:cs typeface="Times New Roman" pitchFamily="18" charset="0"/>
              </a:rPr>
              <a:t>Un nom commun; </a:t>
            </a:r>
            <a:r>
              <a:rPr lang="fr-FR" sz="2000" b="1" dirty="0" smtClean="0">
                <a:solidFill>
                  <a:srgbClr val="FF0000"/>
                </a:solidFill>
                <a:latin typeface="Times New Roman" pitchFamily="18" charset="0"/>
                <a:cs typeface="Times New Roman" pitchFamily="18" charset="0"/>
              </a:rPr>
              <a:t>L</a:t>
            </a:r>
            <a:r>
              <a:rPr lang="fr-FR" sz="2000" b="1" dirty="0" smtClean="0">
                <a:solidFill>
                  <a:srgbClr val="FF0000"/>
                </a:solidFill>
                <a:latin typeface="Times New Roman" pitchFamily="18" charset="0"/>
                <a:cs typeface="Times New Roman" pitchFamily="18" charset="0"/>
              </a:rPr>
              <a:t>es enfants </a:t>
            </a:r>
            <a:r>
              <a:rPr lang="fr-FR" sz="2000" b="1" dirty="0" smtClean="0">
                <a:latin typeface="Times New Roman" pitchFamily="18" charset="0"/>
                <a:cs typeface="Times New Roman" pitchFamily="18" charset="0"/>
              </a:rPr>
              <a:t>aiment jouer</a:t>
            </a:r>
          </a:p>
          <a:p>
            <a:pPr algn="just"/>
            <a:r>
              <a:rPr lang="fr-FR" sz="2000" b="1" dirty="0" smtClean="0">
                <a:latin typeface="Times New Roman" pitchFamily="18" charset="0"/>
                <a:cs typeface="Times New Roman" pitchFamily="18" charset="0"/>
              </a:rPr>
              <a:t>Un nom propre;   </a:t>
            </a:r>
            <a:r>
              <a:rPr lang="fr-FR" sz="2000" b="1" dirty="0" smtClean="0">
                <a:solidFill>
                  <a:srgbClr val="FF0000"/>
                </a:solidFill>
                <a:latin typeface="Times New Roman" pitchFamily="18" charset="0"/>
                <a:cs typeface="Times New Roman" pitchFamily="18" charset="0"/>
              </a:rPr>
              <a:t> Fatima </a:t>
            </a:r>
            <a:r>
              <a:rPr lang="fr-FR" sz="2000" b="1" dirty="0" smtClean="0">
                <a:latin typeface="Times New Roman" pitchFamily="18" charset="0"/>
                <a:cs typeface="Times New Roman" pitchFamily="18" charset="0"/>
              </a:rPr>
              <a:t>est respectueuse</a:t>
            </a:r>
          </a:p>
          <a:p>
            <a:pPr algn="just"/>
            <a:r>
              <a:rPr lang="fr-FR" sz="2000" b="1" dirty="0" smtClean="0">
                <a:latin typeface="Times New Roman" pitchFamily="18" charset="0"/>
                <a:cs typeface="Times New Roman" pitchFamily="18" charset="0"/>
              </a:rPr>
              <a:t>Un pronom sujet;  </a:t>
            </a:r>
            <a:r>
              <a:rPr lang="fr-FR" sz="2000" b="1" dirty="0" smtClean="0">
                <a:solidFill>
                  <a:srgbClr val="FF0000"/>
                </a:solidFill>
                <a:latin typeface="Times New Roman" pitchFamily="18" charset="0"/>
                <a:cs typeface="Times New Roman" pitchFamily="18" charset="0"/>
              </a:rPr>
              <a:t>Tu</a:t>
            </a:r>
            <a:r>
              <a:rPr lang="fr-FR" sz="2000" b="1" dirty="0" smtClean="0">
                <a:latin typeface="Times New Roman" pitchFamily="18" charset="0"/>
                <a:cs typeface="Times New Roman" pitchFamily="18" charset="0"/>
              </a:rPr>
              <a:t> es trop nerveux</a:t>
            </a:r>
          </a:p>
          <a:p>
            <a:pPr algn="just"/>
            <a:r>
              <a:rPr lang="fr-FR" sz="2000" b="1" dirty="0" smtClean="0">
                <a:latin typeface="Times New Roman" pitchFamily="18" charset="0"/>
                <a:cs typeface="Times New Roman" pitchFamily="18" charset="0"/>
              </a:rPr>
              <a:t>Un pronom relatif; l’homme </a:t>
            </a:r>
            <a:r>
              <a:rPr lang="fr-FR" sz="2000" b="1" dirty="0" smtClean="0">
                <a:solidFill>
                  <a:srgbClr val="FF0000"/>
                </a:solidFill>
                <a:latin typeface="Times New Roman" pitchFamily="18" charset="0"/>
                <a:cs typeface="Times New Roman" pitchFamily="18" charset="0"/>
              </a:rPr>
              <a:t>qui</a:t>
            </a:r>
            <a:r>
              <a:rPr lang="fr-FR" sz="2000" b="1" dirty="0" smtClean="0">
                <a:latin typeface="Times New Roman" pitchFamily="18" charset="0"/>
                <a:cs typeface="Times New Roman" pitchFamily="18" charset="0"/>
              </a:rPr>
              <a:t> est en face nous observe</a:t>
            </a:r>
          </a:p>
          <a:p>
            <a:pPr algn="just"/>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33203"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verbe</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928671"/>
            <a:ext cx="8143900" cy="5324535"/>
          </a:xfrm>
          <a:prstGeom prst="rect">
            <a:avLst/>
          </a:prstGeom>
        </p:spPr>
        <p:txBody>
          <a:bodyPr wrap="square">
            <a:spAutoFit/>
          </a:bodyPr>
          <a:lstStyle/>
          <a:p>
            <a:pPr algn="just"/>
            <a:r>
              <a:rPr lang="fr-FR" sz="2000" b="1" dirty="0" smtClean="0">
                <a:latin typeface="Times New Roman" pitchFamily="18" charset="0"/>
                <a:cs typeface="Times New Roman" pitchFamily="18" charset="0"/>
              </a:rPr>
              <a:t>Les verbes s’accordent avec leur sujet d’énonciation</a:t>
            </a:r>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Pour trouver le sujet vous pouvez poser les questions suivantes : </a:t>
            </a:r>
          </a:p>
          <a:p>
            <a:pPr algn="just"/>
            <a:r>
              <a:rPr lang="fr-FR" sz="2000" b="1" i="1" dirty="0" smtClean="0">
                <a:latin typeface="Times New Roman" pitchFamily="18" charset="0"/>
                <a:cs typeface="Times New Roman" pitchFamily="18" charset="0"/>
              </a:rPr>
              <a:t>	Qui est-ce qui? </a:t>
            </a:r>
          </a:p>
          <a:p>
            <a:pPr algn="just"/>
            <a:r>
              <a:rPr lang="fr-FR" sz="2000" b="1" i="1" dirty="0" smtClean="0">
                <a:latin typeface="Times New Roman" pitchFamily="18" charset="0"/>
                <a:cs typeface="Times New Roman" pitchFamily="18" charset="0"/>
              </a:rPr>
              <a:t> 	Qu’est-ce qui? </a:t>
            </a:r>
          </a:p>
          <a:p>
            <a:pPr algn="just"/>
            <a:r>
              <a:rPr lang="fr-FR" sz="2000" b="1" u="sng" dirty="0" smtClean="0">
                <a:latin typeface="Times New Roman" pitchFamily="18" charset="0"/>
                <a:cs typeface="Times New Roman" pitchFamily="18" charset="0"/>
              </a:rPr>
              <a:t>Exemple :</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l’enfant </a:t>
            </a:r>
            <a:r>
              <a:rPr lang="fr-FR" sz="2000" b="1" i="1" dirty="0" smtClean="0">
                <a:latin typeface="Times New Roman" pitchFamily="18" charset="0"/>
                <a:cs typeface="Times New Roman" pitchFamily="18" charset="0"/>
              </a:rPr>
              <a:t>nage</a:t>
            </a:r>
            <a:r>
              <a:rPr lang="fr-FR" sz="2000" dirty="0" smtClean="0">
                <a:latin typeface="Times New Roman" pitchFamily="18" charset="0"/>
                <a:cs typeface="Times New Roman" pitchFamily="18" charset="0"/>
              </a:rPr>
              <a:t>. </a:t>
            </a:r>
            <a:r>
              <a:rPr lang="fr-FR" sz="2000" dirty="0" smtClean="0">
                <a:solidFill>
                  <a:srgbClr val="FF0000"/>
                </a:solidFill>
                <a:latin typeface="Times New Roman" pitchFamily="18" charset="0"/>
                <a:cs typeface="Times New Roman" pitchFamily="18" charset="0"/>
              </a:rPr>
              <a:t>Qui est-ce qui </a:t>
            </a:r>
            <a:r>
              <a:rPr lang="fr-FR" sz="2000" b="1" i="1" dirty="0" smtClean="0">
                <a:latin typeface="Times New Roman" pitchFamily="18" charset="0"/>
                <a:cs typeface="Times New Roman" pitchFamily="18" charset="0"/>
              </a:rPr>
              <a:t>nage</a:t>
            </a:r>
            <a:r>
              <a:rPr lang="fr-FR" sz="2000" dirty="0" smtClean="0">
                <a:latin typeface="Times New Roman" pitchFamily="18" charset="0"/>
                <a:cs typeface="Times New Roman" pitchFamily="18" charset="0"/>
              </a:rPr>
              <a:t>? </a:t>
            </a:r>
            <a:r>
              <a:rPr lang="fr-FR" sz="2000" dirty="0" smtClean="0">
                <a:solidFill>
                  <a:srgbClr val="FF0000"/>
                </a:solidFill>
                <a:latin typeface="Times New Roman" pitchFamily="18" charset="0"/>
                <a:cs typeface="Times New Roman" pitchFamily="18" charset="0"/>
              </a:rPr>
              <a:t>L’enfant</a:t>
            </a:r>
            <a:r>
              <a:rPr lang="fr-FR" sz="2000" dirty="0" smtClean="0">
                <a:latin typeface="Times New Roman" pitchFamily="18" charset="0"/>
                <a:cs typeface="Times New Roman" pitchFamily="18" charset="0"/>
              </a:rPr>
              <a:t>. </a:t>
            </a:r>
          </a:p>
          <a:p>
            <a:pPr algn="just"/>
            <a:r>
              <a:rPr lang="fr-FR" sz="2000" i="1" dirty="0" smtClean="0">
                <a:latin typeface="Times New Roman" pitchFamily="18" charset="0"/>
                <a:cs typeface="Times New Roman" pitchFamily="18" charset="0"/>
              </a:rPr>
              <a:t>	   </a:t>
            </a:r>
            <a:r>
              <a:rPr lang="fr-FR" sz="2000" i="1" dirty="0" smtClean="0">
                <a:solidFill>
                  <a:srgbClr val="FF0000"/>
                </a:solidFill>
                <a:latin typeface="Times New Roman" pitchFamily="18" charset="0"/>
                <a:cs typeface="Times New Roman" pitchFamily="18" charset="0"/>
              </a:rPr>
              <a:t>Tu</a:t>
            </a:r>
            <a:r>
              <a:rPr lang="fr-FR" sz="2000" i="1" dirty="0" smtClean="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lis</a:t>
            </a:r>
            <a:r>
              <a:rPr lang="fr-FR" sz="2000" i="1" dirty="0" smtClean="0">
                <a:latin typeface="Times New Roman" pitchFamily="18" charset="0"/>
                <a:cs typeface="Times New Roman" pitchFamily="18" charset="0"/>
              </a:rPr>
              <a:t> le journal.</a:t>
            </a:r>
            <a:r>
              <a:rPr lang="fr-FR" sz="2000" dirty="0" smtClean="0">
                <a:latin typeface="Times New Roman" pitchFamily="18" charset="0"/>
                <a:cs typeface="Times New Roman" pitchFamily="18" charset="0"/>
              </a:rPr>
              <a:t> Qui est-ce qui </a:t>
            </a:r>
            <a:r>
              <a:rPr lang="fr-FR" sz="2000" b="1" i="1" dirty="0" smtClean="0">
                <a:latin typeface="Times New Roman" pitchFamily="18" charset="0"/>
                <a:cs typeface="Times New Roman" pitchFamily="18" charset="0"/>
              </a:rPr>
              <a:t>lit</a:t>
            </a:r>
            <a:r>
              <a:rPr lang="fr-FR" sz="2000" dirty="0" smtClean="0">
                <a:latin typeface="Times New Roman" pitchFamily="18" charset="0"/>
                <a:cs typeface="Times New Roman" pitchFamily="18" charset="0"/>
              </a:rPr>
              <a:t>? </a:t>
            </a:r>
            <a:r>
              <a:rPr lang="fr-FR" sz="2000" dirty="0" smtClean="0">
                <a:solidFill>
                  <a:srgbClr val="FF0000"/>
                </a:solidFill>
                <a:latin typeface="Times New Roman" pitchFamily="18" charset="0"/>
                <a:cs typeface="Times New Roman" pitchFamily="18" charset="0"/>
              </a:rPr>
              <a:t>Tu </a:t>
            </a:r>
            <a:r>
              <a:rPr lang="fr-FR" sz="2000" dirty="0" smtClean="0">
                <a:latin typeface="Times New Roman" pitchFamily="18" charset="0"/>
                <a:cs typeface="Times New Roman" pitchFamily="18" charset="0"/>
              </a:rPr>
              <a:t>(toi)</a:t>
            </a:r>
          </a:p>
          <a:p>
            <a:pPr algn="just"/>
            <a:r>
              <a:rPr lang="fr-FR" sz="2000" b="1" u="sng" dirty="0" smtClean="0">
                <a:latin typeface="Times New Roman" pitchFamily="18" charset="0"/>
                <a:cs typeface="Times New Roman" pitchFamily="18" charset="0"/>
              </a:rPr>
              <a:t>Astuce 1:</a:t>
            </a:r>
            <a:r>
              <a:rPr lang="fr-FR" sz="2000"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attention aux doubles sujets. </a:t>
            </a:r>
            <a:r>
              <a:rPr lang="fr-FR" b="1" dirty="0" smtClean="0">
                <a:latin typeface="Times New Roman" pitchFamily="18" charset="0"/>
                <a:cs typeface="Times New Roman" pitchFamily="18" charset="0"/>
              </a:rPr>
              <a:t>Ex :</a:t>
            </a:r>
            <a:r>
              <a:rPr lang="fr-FR" dirty="0" smtClean="0">
                <a:latin typeface="Times New Roman" pitchFamily="18" charset="0"/>
                <a:cs typeface="Times New Roman" pitchFamily="18" charset="0"/>
              </a:rPr>
              <a:t> </a:t>
            </a:r>
            <a:r>
              <a:rPr lang="fr-FR" i="1" u="sng" dirty="0" smtClean="0">
                <a:latin typeface="Times New Roman" pitchFamily="18" charset="0"/>
                <a:cs typeface="Times New Roman" pitchFamily="18" charset="0"/>
              </a:rPr>
              <a:t>Moi</a:t>
            </a:r>
            <a:r>
              <a:rPr lang="fr-FR" i="1" dirty="0" smtClean="0">
                <a:latin typeface="Times New Roman" pitchFamily="18" charset="0"/>
                <a:cs typeface="Times New Roman" pitchFamily="18" charset="0"/>
              </a:rPr>
              <a:t> et </a:t>
            </a:r>
            <a:r>
              <a:rPr lang="fr-FR" i="1" u="sng" dirty="0" smtClean="0">
                <a:latin typeface="Times New Roman" pitchFamily="18" charset="0"/>
                <a:cs typeface="Times New Roman" pitchFamily="18" charset="0"/>
              </a:rPr>
              <a:t>mon père </a:t>
            </a:r>
            <a:r>
              <a:rPr lang="fr-FR" i="1" dirty="0" smtClean="0">
                <a:latin typeface="Times New Roman" pitchFamily="18" charset="0"/>
                <a:cs typeface="Times New Roman" pitchFamily="18" charset="0"/>
              </a:rPr>
              <a:t>partirons      </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Nous</a:t>
            </a:r>
          </a:p>
          <a:p>
            <a:pPr algn="just"/>
            <a:r>
              <a:rPr lang="fr-FR" sz="2000" b="1"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sujet</a:t>
            </a:r>
            <a:r>
              <a:rPr lang="fr-FR" sz="2000" b="1" dirty="0" smtClean="0">
                <a:solidFill>
                  <a:srgbClr val="FF0000"/>
                </a:solidFill>
                <a:latin typeface="Times New Roman" pitchFamily="18" charset="0"/>
                <a:cs typeface="Times New Roman" pitchFamily="18" charset="0"/>
              </a:rPr>
              <a:t>      </a:t>
            </a:r>
            <a:r>
              <a:rPr lang="fr-FR" b="1" dirty="0" err="1" smtClean="0">
                <a:solidFill>
                  <a:srgbClr val="FF0000"/>
                </a:solidFill>
                <a:latin typeface="Times New Roman" pitchFamily="18" charset="0"/>
                <a:cs typeface="Times New Roman" pitchFamily="18" charset="0"/>
              </a:rPr>
              <a:t>sujet</a:t>
            </a:r>
            <a:endParaRPr lang="fr-FR" sz="2000" b="1" dirty="0" smtClean="0">
              <a:solidFill>
                <a:srgbClr val="FF0000"/>
              </a:solidFill>
              <a:latin typeface="Times New Roman" pitchFamily="18" charset="0"/>
              <a:cs typeface="Times New Roman" pitchFamily="18" charset="0"/>
            </a:endParaRPr>
          </a:p>
          <a:p>
            <a:pPr algn="just"/>
            <a:r>
              <a:rPr lang="fr-FR" sz="2000" b="1" u="sng" dirty="0" smtClean="0">
                <a:latin typeface="Times New Roman" pitchFamily="18" charset="0"/>
                <a:cs typeface="Times New Roman" pitchFamily="18" charset="0"/>
              </a:rPr>
              <a:t>Astuce 2:</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Après le pronom sujet </a:t>
            </a:r>
            <a:r>
              <a:rPr lang="fr-FR" sz="2000" b="1" dirty="0" smtClean="0">
                <a:solidFill>
                  <a:srgbClr val="FF0000"/>
                </a:solidFill>
                <a:latin typeface="Times New Roman" pitchFamily="18" charset="0"/>
                <a:cs typeface="Times New Roman" pitchFamily="18" charset="0"/>
              </a:rPr>
              <a:t>"Je"</a:t>
            </a:r>
            <a:r>
              <a:rPr lang="fr-FR" sz="2000" dirty="0" smtClean="0">
                <a:latin typeface="Times New Roman" pitchFamily="18" charset="0"/>
                <a:cs typeface="Times New Roman" pitchFamily="18" charset="0"/>
              </a:rPr>
              <a:t>, vous mettez toujours </a:t>
            </a:r>
            <a:r>
              <a:rPr lang="fr-FR" sz="2000" b="1" dirty="0" smtClean="0">
                <a:solidFill>
                  <a:srgbClr val="FF0000"/>
                </a:solidFill>
                <a:latin typeface="Times New Roman" pitchFamily="18" charset="0"/>
                <a:cs typeface="Times New Roman" pitchFamily="18" charset="0"/>
              </a:rPr>
              <a:t>«e»</a:t>
            </a:r>
            <a:r>
              <a:rPr lang="fr-FR" sz="2000" dirty="0" smtClean="0">
                <a:latin typeface="Times New Roman" pitchFamily="18" charset="0"/>
                <a:cs typeface="Times New Roman" pitchFamily="18" charset="0"/>
              </a:rPr>
              <a:t> ou </a:t>
            </a:r>
            <a:r>
              <a:rPr lang="fr-FR" sz="2000" b="1" dirty="0" smtClean="0">
                <a:solidFill>
                  <a:srgbClr val="FF0000"/>
                </a:solidFill>
                <a:latin typeface="Times New Roman" pitchFamily="18" charset="0"/>
                <a:cs typeface="Times New Roman" pitchFamily="18" charset="0"/>
              </a:rPr>
              <a:t>«s»</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Ex: </a:t>
            </a:r>
            <a:r>
              <a:rPr lang="fr-FR" sz="2000" i="1" dirty="0" smtClean="0">
                <a:solidFill>
                  <a:srgbClr val="FF0000"/>
                </a:solidFill>
                <a:latin typeface="Times New Roman" pitchFamily="18" charset="0"/>
                <a:cs typeface="Times New Roman" pitchFamily="18" charset="0"/>
              </a:rPr>
              <a:t>je</a:t>
            </a:r>
            <a:r>
              <a:rPr lang="fr-FR" sz="2000" i="1" dirty="0" smtClean="0">
                <a:latin typeface="Times New Roman" pitchFamily="18" charset="0"/>
                <a:cs typeface="Times New Roman" pitchFamily="18" charset="0"/>
              </a:rPr>
              <a:t> révis</a:t>
            </a:r>
            <a:r>
              <a:rPr lang="fr-FR" sz="2000" i="1" dirty="0" smtClean="0">
                <a:solidFill>
                  <a:srgbClr val="FF0000"/>
                </a:solidFill>
                <a:latin typeface="Times New Roman" pitchFamily="18" charset="0"/>
                <a:cs typeface="Times New Roman" pitchFamily="18" charset="0"/>
              </a:rPr>
              <a:t>e</a:t>
            </a:r>
            <a:r>
              <a:rPr lang="fr-FR" sz="2000" i="1" dirty="0" smtClean="0">
                <a:latin typeface="Times New Roman" pitchFamily="18" charset="0"/>
                <a:cs typeface="Times New Roman" pitchFamily="18" charset="0"/>
              </a:rPr>
              <a:t>, </a:t>
            </a:r>
            <a:r>
              <a:rPr lang="fr-FR" sz="2000" i="1" dirty="0" smtClean="0">
                <a:solidFill>
                  <a:srgbClr val="FF0000"/>
                </a:solidFill>
                <a:latin typeface="Times New Roman" pitchFamily="18" charset="0"/>
                <a:cs typeface="Times New Roman" pitchFamily="18" charset="0"/>
              </a:rPr>
              <a:t>je</a:t>
            </a:r>
            <a:r>
              <a:rPr lang="fr-FR" sz="2000" i="1" dirty="0" smtClean="0">
                <a:latin typeface="Times New Roman" pitchFamily="18" charset="0"/>
                <a:cs typeface="Times New Roman" pitchFamily="18" charset="0"/>
              </a:rPr>
              <a:t> li</a:t>
            </a:r>
            <a:r>
              <a:rPr lang="fr-FR" sz="2000" i="1" dirty="0" smtClean="0">
                <a:solidFill>
                  <a:srgbClr val="FF0000"/>
                </a:solidFill>
                <a:latin typeface="Times New Roman" pitchFamily="18" charset="0"/>
                <a:cs typeface="Times New Roman" pitchFamily="18" charset="0"/>
              </a:rPr>
              <a:t>s</a:t>
            </a:r>
            <a:r>
              <a:rPr lang="fr-FR" sz="2000" i="1" dirty="0" smtClean="0">
                <a:latin typeface="Times New Roman" pitchFamily="18" charset="0"/>
                <a:cs typeface="Times New Roman" pitchFamily="18" charset="0"/>
              </a:rPr>
              <a:t>, je voi</a:t>
            </a:r>
            <a:r>
              <a:rPr lang="fr-FR" sz="2000" i="1" dirty="0" smtClean="0">
                <a:solidFill>
                  <a:srgbClr val="FF0000"/>
                </a:solidFill>
                <a:latin typeface="Times New Roman" pitchFamily="18" charset="0"/>
                <a:cs typeface="Times New Roman" pitchFamily="18" charset="0"/>
              </a:rPr>
              <a:t>s</a:t>
            </a:r>
            <a:r>
              <a:rPr lang="fr-FR" sz="2000" dirty="0" smtClean="0">
                <a:latin typeface="Times New Roman" pitchFamily="18" charset="0"/>
                <a:cs typeface="Times New Roman" pitchFamily="18" charset="0"/>
              </a:rPr>
              <a:t>. </a:t>
            </a:r>
          </a:p>
          <a:p>
            <a:pPr algn="just"/>
            <a:r>
              <a:rPr lang="fr-FR" sz="2000" b="1" dirty="0" smtClean="0">
                <a:solidFill>
                  <a:srgbClr val="FF0000"/>
                </a:solidFill>
                <a:latin typeface="Times New Roman" pitchFamily="18" charset="0"/>
                <a:cs typeface="Times New Roman" pitchFamily="18" charset="0"/>
              </a:rPr>
              <a:t>Cas particuliers : </a:t>
            </a:r>
            <a:r>
              <a:rPr lang="fr-FR" sz="2000" b="1" i="1" dirty="0" smtClean="0">
                <a:solidFill>
                  <a:srgbClr val="FF0000"/>
                </a:solidFill>
                <a:latin typeface="Times New Roman" pitchFamily="18" charset="0"/>
                <a:cs typeface="Times New Roman" pitchFamily="18" charset="0"/>
              </a:rPr>
              <a:t>je peux, je vaux, je veux</a:t>
            </a:r>
            <a:r>
              <a:rPr lang="fr-FR" sz="2000" b="1" dirty="0" smtClean="0">
                <a:solidFill>
                  <a:srgbClr val="FF0000"/>
                </a:solidFill>
                <a:latin typeface="Times New Roman" pitchFamily="18" charset="0"/>
                <a:cs typeface="Times New Roman" pitchFamily="18" charset="0"/>
              </a:rPr>
              <a:t>.</a:t>
            </a:r>
          </a:p>
          <a:p>
            <a:pPr algn="just"/>
            <a:r>
              <a:rPr lang="fr-FR" sz="2000" b="1" u="sng" dirty="0" smtClean="0">
                <a:latin typeface="Times New Roman" pitchFamily="18" charset="0"/>
                <a:cs typeface="Times New Roman" pitchFamily="18" charset="0"/>
              </a:rPr>
              <a:t>Astuce 3:</a:t>
            </a:r>
            <a:r>
              <a:rPr lang="fr-FR" sz="2000" dirty="0" smtClean="0">
                <a:latin typeface="Times New Roman" pitchFamily="18" charset="0"/>
                <a:cs typeface="Times New Roman" pitchFamily="18" charset="0"/>
              </a:rPr>
              <a:t>  Après le pronom sujet </a:t>
            </a:r>
            <a:r>
              <a:rPr lang="fr-FR" sz="2000" b="1" dirty="0" smtClean="0">
                <a:solidFill>
                  <a:srgbClr val="FF0000"/>
                </a:solidFill>
                <a:latin typeface="Times New Roman" pitchFamily="18" charset="0"/>
                <a:cs typeface="Times New Roman" pitchFamily="18" charset="0"/>
              </a:rPr>
              <a:t>"tu"</a:t>
            </a:r>
            <a:r>
              <a:rPr lang="fr-FR" sz="2000" dirty="0" smtClean="0">
                <a:latin typeface="Times New Roman" pitchFamily="18" charset="0"/>
                <a:cs typeface="Times New Roman" pitchFamily="18" charset="0"/>
              </a:rPr>
              <a:t>, vous mettez toujours </a:t>
            </a:r>
            <a:r>
              <a:rPr lang="fr-FR" sz="2000" b="1" dirty="0" smtClean="0">
                <a:solidFill>
                  <a:srgbClr val="FF0000"/>
                </a:solidFill>
                <a:latin typeface="Times New Roman" pitchFamily="18" charset="0"/>
                <a:cs typeface="Times New Roman" pitchFamily="18" charset="0"/>
              </a:rPr>
              <a:t>«s». </a:t>
            </a:r>
          </a:p>
          <a:p>
            <a:pPr algn="just"/>
            <a:r>
              <a:rPr lang="fr-FR" sz="2000" b="1" dirty="0" smtClean="0">
                <a:latin typeface="Times New Roman" pitchFamily="18" charset="0"/>
                <a:cs typeface="Times New Roman" pitchFamily="18" charset="0"/>
              </a:rPr>
              <a:t>Ex</a:t>
            </a:r>
            <a:r>
              <a:rPr lang="fr-FR" sz="2000" dirty="0" smtClean="0">
                <a:latin typeface="Times New Roman" pitchFamily="18" charset="0"/>
                <a:cs typeface="Times New Roman" pitchFamily="18" charset="0"/>
              </a:rPr>
              <a:t>: </a:t>
            </a:r>
            <a:r>
              <a:rPr lang="fr-FR" sz="2000" i="1" dirty="0" smtClean="0">
                <a:solidFill>
                  <a:srgbClr val="FF0000"/>
                </a:solidFill>
                <a:latin typeface="Times New Roman" pitchFamily="18" charset="0"/>
                <a:cs typeface="Times New Roman" pitchFamily="18" charset="0"/>
              </a:rPr>
              <a:t>Tu</a:t>
            </a:r>
            <a:r>
              <a:rPr lang="fr-FR" sz="2000" i="1" dirty="0" smtClean="0">
                <a:latin typeface="Times New Roman" pitchFamily="18" charset="0"/>
                <a:cs typeface="Times New Roman" pitchFamily="18" charset="0"/>
              </a:rPr>
              <a:t> voi</a:t>
            </a:r>
            <a:r>
              <a:rPr lang="fr-FR" sz="2000" i="1" dirty="0" smtClean="0">
                <a:solidFill>
                  <a:srgbClr val="FF0000"/>
                </a:solidFill>
                <a:latin typeface="Times New Roman" pitchFamily="18" charset="0"/>
                <a:cs typeface="Times New Roman" pitchFamily="18" charset="0"/>
              </a:rPr>
              <a:t>s</a:t>
            </a:r>
            <a:r>
              <a:rPr lang="fr-FR" sz="2000" i="1" dirty="0" smtClean="0">
                <a:latin typeface="Times New Roman" pitchFamily="18" charset="0"/>
                <a:cs typeface="Times New Roman" pitchFamily="18" charset="0"/>
              </a:rPr>
              <a:t>, </a:t>
            </a:r>
            <a:r>
              <a:rPr lang="fr-FR" sz="2000" i="1" dirty="0" smtClean="0">
                <a:solidFill>
                  <a:srgbClr val="FF0000"/>
                </a:solidFill>
                <a:latin typeface="Times New Roman" pitchFamily="18" charset="0"/>
                <a:cs typeface="Times New Roman" pitchFamily="18" charset="0"/>
              </a:rPr>
              <a:t>tu</a:t>
            </a:r>
            <a:r>
              <a:rPr lang="fr-FR" sz="2000" i="1" dirty="0" smtClean="0">
                <a:latin typeface="Times New Roman" pitchFamily="18" charset="0"/>
                <a:cs typeface="Times New Roman" pitchFamily="18" charset="0"/>
              </a:rPr>
              <a:t> li</a:t>
            </a:r>
            <a:r>
              <a:rPr lang="fr-FR" sz="2000" i="1" dirty="0" smtClean="0">
                <a:solidFill>
                  <a:srgbClr val="FF0000"/>
                </a:solidFill>
                <a:latin typeface="Times New Roman" pitchFamily="18" charset="0"/>
                <a:cs typeface="Times New Roman" pitchFamily="18" charset="0"/>
              </a:rPr>
              <a:t>s</a:t>
            </a:r>
            <a:r>
              <a:rPr lang="fr-FR" sz="2000" i="1" dirty="0" smtClean="0">
                <a:latin typeface="Times New Roman" pitchFamily="18" charset="0"/>
                <a:cs typeface="Times New Roman" pitchFamily="18" charset="0"/>
              </a:rPr>
              <a:t>, </a:t>
            </a:r>
            <a:r>
              <a:rPr lang="fr-FR" sz="2000" i="1" dirty="0" smtClean="0">
                <a:solidFill>
                  <a:srgbClr val="FF0000"/>
                </a:solidFill>
                <a:latin typeface="Times New Roman" pitchFamily="18" charset="0"/>
                <a:cs typeface="Times New Roman" pitchFamily="18" charset="0"/>
              </a:rPr>
              <a:t>tu</a:t>
            </a:r>
            <a:r>
              <a:rPr lang="fr-FR" sz="2000" i="1" dirty="0" smtClean="0">
                <a:latin typeface="Times New Roman" pitchFamily="18" charset="0"/>
                <a:cs typeface="Times New Roman" pitchFamily="18" charset="0"/>
              </a:rPr>
              <a:t> résume</a:t>
            </a:r>
            <a:r>
              <a:rPr lang="fr-FR" sz="2000" i="1" dirty="0" smtClean="0">
                <a:solidFill>
                  <a:srgbClr val="FF0000"/>
                </a:solidFill>
                <a:latin typeface="Times New Roman" pitchFamily="18" charset="0"/>
                <a:cs typeface="Times New Roman" pitchFamily="18" charset="0"/>
              </a:rPr>
              <a:t>s</a:t>
            </a:r>
            <a:r>
              <a:rPr lang="fr-FR" sz="2000" dirty="0" smtClean="0">
                <a:latin typeface="Times New Roman" pitchFamily="18" charset="0"/>
                <a:cs typeface="Times New Roman" pitchFamily="18" charset="0"/>
              </a:rPr>
              <a:t>. </a:t>
            </a:r>
          </a:p>
          <a:p>
            <a:pPr algn="just"/>
            <a:r>
              <a:rPr lang="fr-FR" sz="2000" b="1" dirty="0" smtClean="0">
                <a:solidFill>
                  <a:srgbClr val="FF0000"/>
                </a:solidFill>
                <a:latin typeface="Times New Roman" pitchFamily="18" charset="0"/>
                <a:cs typeface="Times New Roman" pitchFamily="18" charset="0"/>
              </a:rPr>
              <a:t>Cas particuliers : </a:t>
            </a:r>
            <a:r>
              <a:rPr lang="fr-FR" sz="2000" b="1" i="1" dirty="0" smtClean="0">
                <a:solidFill>
                  <a:srgbClr val="FF0000"/>
                </a:solidFill>
                <a:latin typeface="Times New Roman" pitchFamily="18" charset="0"/>
                <a:cs typeface="Times New Roman" pitchFamily="18" charset="0"/>
              </a:rPr>
              <a:t>tu peux, tu vaux, tu veux.</a:t>
            </a:r>
          </a:p>
          <a:p>
            <a:pPr algn="just"/>
            <a:r>
              <a:rPr lang="fr-FR" sz="2000" b="1" u="sng" dirty="0" smtClean="0">
                <a:latin typeface="Times New Roman" pitchFamily="18" charset="0"/>
                <a:cs typeface="Times New Roman" pitchFamily="18" charset="0"/>
              </a:rPr>
              <a:t>Astuce 4 :</a:t>
            </a:r>
            <a:r>
              <a:rPr lang="fr-FR" sz="2000" dirty="0" smtClean="0">
                <a:latin typeface="Times New Roman" pitchFamily="18" charset="0"/>
                <a:cs typeface="Times New Roman" pitchFamily="18" charset="0"/>
              </a:rPr>
              <a:t> Après </a:t>
            </a:r>
            <a:r>
              <a:rPr lang="fr-FR" sz="2000" b="1" dirty="0" smtClean="0">
                <a:solidFill>
                  <a:srgbClr val="FF0000"/>
                </a:solidFill>
                <a:latin typeface="Times New Roman" pitchFamily="18" charset="0"/>
                <a:cs typeface="Times New Roman" pitchFamily="18" charset="0"/>
              </a:rPr>
              <a:t>"il"</a:t>
            </a:r>
            <a:r>
              <a:rPr lang="fr-FR" sz="2000" b="1" dirty="0" smtClean="0">
                <a:latin typeface="Times New Roman" pitchFamily="18" charset="0"/>
                <a:cs typeface="Times New Roman" pitchFamily="18" charset="0"/>
              </a:rPr>
              <a:t>,</a:t>
            </a:r>
            <a:r>
              <a:rPr lang="fr-FR" sz="2000" b="1" dirty="0" smtClean="0">
                <a:solidFill>
                  <a:srgbClr val="FF000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jamais de </a:t>
            </a:r>
            <a:r>
              <a:rPr lang="fr-FR" sz="2000" b="1" dirty="0" smtClean="0">
                <a:solidFill>
                  <a:srgbClr val="FF0000"/>
                </a:solidFill>
                <a:latin typeface="Times New Roman" pitchFamily="18" charset="0"/>
                <a:cs typeface="Times New Roman" pitchFamily="18" charset="0"/>
              </a:rPr>
              <a:t>«s»</a:t>
            </a:r>
            <a:r>
              <a:rPr lang="fr-FR" sz="2000" dirty="0" smtClean="0">
                <a:latin typeface="Times New Roman" pitchFamily="18" charset="0"/>
                <a:cs typeface="Times New Roman" pitchFamily="18" charset="0"/>
              </a:rPr>
              <a:t>. </a:t>
            </a:r>
          </a:p>
          <a:p>
            <a:pPr algn="just"/>
            <a:r>
              <a:rPr lang="fr-FR" sz="2000" b="1" dirty="0" smtClean="0">
                <a:latin typeface="Times New Roman" pitchFamily="18" charset="0"/>
                <a:cs typeface="Times New Roman" pitchFamily="18" charset="0"/>
              </a:rPr>
              <a:t>Ex: </a:t>
            </a:r>
            <a:r>
              <a:rPr lang="fr-FR" sz="2000" dirty="0" smtClean="0">
                <a:latin typeface="Times New Roman" pitchFamily="18" charset="0"/>
                <a:cs typeface="Times New Roman" pitchFamily="18" charset="0"/>
              </a:rPr>
              <a:t>Il perd, il finit, il mange. </a:t>
            </a:r>
          </a:p>
          <a:p>
            <a:pPr algn="just"/>
            <a:endParaRPr lang="fr-FR" sz="2000" b="1" dirty="0">
              <a:solidFill>
                <a:srgbClr val="FF0000"/>
              </a:solidFill>
              <a:latin typeface="Times New Roman" pitchFamily="18" charset="0"/>
              <a:cs typeface="Times New Roman" pitchFamily="18" charset="0"/>
            </a:endParaRPr>
          </a:p>
        </p:txBody>
      </p:sp>
      <p:sp>
        <p:nvSpPr>
          <p:cNvPr id="4" name="Flèche droite 3"/>
          <p:cNvSpPr/>
          <p:nvPr/>
        </p:nvSpPr>
        <p:spPr>
          <a:xfrm>
            <a:off x="6643702" y="2928934"/>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5286388"/>
            <a:ext cx="8143900" cy="646331"/>
          </a:xfrm>
          <a:prstGeom prst="rect">
            <a:avLst/>
          </a:prstGeom>
        </p:spPr>
        <p:txBody>
          <a:bodyPr wrap="square">
            <a:spAutoFit/>
          </a:bodyPr>
          <a:lstStyle/>
          <a:p>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0"/>
            <a:ext cx="3297955"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L’adjectif</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785794"/>
            <a:ext cx="8143900" cy="400110"/>
          </a:xfrm>
          <a:prstGeom prst="rect">
            <a:avLst/>
          </a:prstGeom>
        </p:spPr>
        <p:txBody>
          <a:bodyPr wrap="square">
            <a:spAutoFit/>
          </a:bodyPr>
          <a:lstStyle/>
          <a:p>
            <a:r>
              <a:rPr lang="fr-FR" sz="2000" b="1" dirty="0" smtClean="0">
                <a:latin typeface="Times New Roman" pitchFamily="18" charset="0"/>
                <a:cs typeface="Times New Roman" pitchFamily="18" charset="0"/>
              </a:rPr>
              <a:t>L’adjectif s’accorde toujours avec le nom qu’il </a:t>
            </a:r>
            <a:r>
              <a:rPr lang="fr-FR" sz="2000" b="1" i="1" dirty="0" smtClean="0">
                <a:latin typeface="Times New Roman" pitchFamily="18" charset="0"/>
                <a:cs typeface="Times New Roman" pitchFamily="18" charset="0"/>
              </a:rPr>
              <a:t>qualifie</a:t>
            </a:r>
            <a:r>
              <a:rPr lang="fr-FR" sz="2000" b="1" dirty="0" smtClean="0">
                <a:latin typeface="Times New Roman" pitchFamily="18" charset="0"/>
                <a:cs typeface="Times New Roman" pitchFamily="18" charset="0"/>
              </a:rPr>
              <a:t> ou qu’il </a:t>
            </a:r>
            <a:r>
              <a:rPr lang="fr-FR" sz="2000" b="1" i="1" dirty="0" smtClean="0">
                <a:latin typeface="Times New Roman" pitchFamily="18" charset="0"/>
                <a:cs typeface="Times New Roman" pitchFamily="18" charset="0"/>
              </a:rPr>
              <a:t>détermine</a:t>
            </a:r>
            <a:r>
              <a:rPr lang="fr-FR" sz="2000" b="1" dirty="0" smtClean="0">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p:txBody>
      </p:sp>
      <p:sp>
        <p:nvSpPr>
          <p:cNvPr id="30721" name="Rectangle 1"/>
          <p:cNvSpPr>
            <a:spLocks noChangeArrowheads="1"/>
          </p:cNvSpPr>
          <p:nvPr/>
        </p:nvSpPr>
        <p:spPr bwMode="auto">
          <a:xfrm>
            <a:off x="0" y="1285860"/>
            <a:ext cx="81439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effectLst/>
                <a:latin typeface="Times New Roman" pitchFamily="18" charset="0"/>
                <a:cs typeface="Times New Roman" pitchFamily="18" charset="0"/>
              </a:rPr>
              <a:t>Exemple :    </a:t>
            </a:r>
            <a:r>
              <a:rPr kumimoji="0" lang="fr-FR" sz="2000" b="0" i="1" u="none" strike="noStrike" cap="none" normalizeH="0" baseline="0" dirty="0" smtClean="0">
                <a:ln>
                  <a:noFill/>
                </a:ln>
                <a:effectLst/>
                <a:latin typeface="Times New Roman" pitchFamily="18" charset="0"/>
                <a:cs typeface="Times New Roman" pitchFamily="18" charset="0"/>
              </a:rPr>
              <a:t> </a:t>
            </a:r>
            <a:r>
              <a:rPr kumimoji="0" lang="fr-FR" sz="2000" b="0" i="0" u="none" strike="noStrike" cap="none" normalizeH="0" baseline="0" dirty="0" smtClean="0">
                <a:ln>
                  <a:noFill/>
                </a:ln>
                <a:effectLst/>
                <a:latin typeface="Times New Roman" pitchFamily="18" charset="0"/>
                <a:cs typeface="Times New Roman" pitchFamily="18" charset="0"/>
              </a:rPr>
              <a:t>Une </a:t>
            </a:r>
            <a:r>
              <a:rPr kumimoji="0" lang="fr-FR" sz="2000" b="1" i="0" u="sng" strike="noStrike" cap="none" normalizeH="0" baseline="0" dirty="0" smtClean="0">
                <a:ln>
                  <a:noFill/>
                </a:ln>
                <a:solidFill>
                  <a:srgbClr val="FF0000"/>
                </a:solidFill>
                <a:effectLst/>
                <a:latin typeface="Times New Roman" pitchFamily="18" charset="0"/>
                <a:cs typeface="Times New Roman" pitchFamily="18" charset="0"/>
              </a:rPr>
              <a:t>grande</a:t>
            </a:r>
            <a:r>
              <a:rPr kumimoji="0" lang="fr-FR" sz="2000" b="0" i="0" u="none" strike="noStrike" cap="none" normalizeH="0" baseline="0" dirty="0" smtClean="0">
                <a:ln>
                  <a:noFill/>
                </a:ln>
                <a:effectLst/>
                <a:latin typeface="Times New Roman" pitchFamily="18" charset="0"/>
                <a:cs typeface="Times New Roman" pitchFamily="18" charset="0"/>
              </a:rPr>
              <a:t> femme. </a:t>
            </a:r>
          </a:p>
          <a:p>
            <a:pPr marL="0" marR="0" lvl="0" indent="0" algn="just" defTabSz="914400" rtl="0" eaLnBrk="1" fontAlgn="base" latinLnBrk="0" hangingPunct="1">
              <a:lnSpc>
                <a:spcPct val="100000"/>
              </a:lnSpc>
              <a:spcBef>
                <a:spcPct val="0"/>
              </a:spcBef>
              <a:spcAft>
                <a:spcPct val="0"/>
              </a:spcAft>
              <a:buClrTx/>
              <a:buSzTx/>
              <a:buFontTx/>
              <a:buNone/>
              <a:tabLst/>
            </a:pPr>
            <a:r>
              <a:rPr lang="fr-FR" sz="2000" dirty="0" smtClean="0">
                <a:latin typeface="Times New Roman" pitchFamily="18" charset="0"/>
                <a:cs typeface="Times New Roman" pitchFamily="18" charset="0"/>
              </a:rPr>
              <a:t>	       </a:t>
            </a:r>
            <a:r>
              <a:rPr kumimoji="0" lang="fr-FR" sz="2000" b="0" i="0" u="none" strike="noStrike" cap="none" normalizeH="0" baseline="0" dirty="0" smtClean="0">
                <a:ln>
                  <a:noFill/>
                </a:ln>
                <a:effectLst/>
                <a:latin typeface="Times New Roman" pitchFamily="18" charset="0"/>
                <a:cs typeface="Times New Roman" pitchFamily="18" charset="0"/>
              </a:rPr>
              <a:t>Qui est grand?  C’est la femme (féminin).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Particularité 1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En général seul l’adjectif composé s’accorde.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Ex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cs typeface="Times New Roman" pitchFamily="18" charset="0"/>
              </a:rPr>
              <a:t>Des enfants bien-</a:t>
            </a:r>
            <a:r>
              <a:rPr kumimoji="0" lang="fr-FR" sz="2000" b="1" i="1" u="sng" strike="noStrike" cap="none" normalizeH="0" baseline="0" dirty="0" smtClean="0">
                <a:ln>
                  <a:noFill/>
                </a:ln>
                <a:solidFill>
                  <a:srgbClr val="FF0000"/>
                </a:solidFill>
                <a:effectLst/>
                <a:latin typeface="Times New Roman" pitchFamily="18" charset="0"/>
                <a:cs typeface="Times New Roman" pitchFamily="18" charset="0"/>
              </a:rPr>
              <a:t>aimés</a:t>
            </a:r>
            <a:r>
              <a:rPr kumimoji="0" lang="fr-FR" sz="2000" b="0" i="1" u="none" strike="noStrike" cap="none" normalizeH="0" baseline="0" dirty="0" smtClean="0">
                <a:ln>
                  <a:noFill/>
                </a:ln>
                <a:solidFill>
                  <a:schemeClr val="tx1"/>
                </a:solidFill>
                <a:effectLst/>
                <a:latin typeface="Times New Roman" pitchFamily="18" charset="0"/>
                <a:cs typeface="Times New Roman" pitchFamily="18" charset="0"/>
              </a:rPr>
              <a:t>. Des relations franco-algérien</a:t>
            </a:r>
            <a:r>
              <a:rPr kumimoji="0" lang="fr-FR" sz="2000" b="1" i="1" u="sng" strike="noStrike" cap="none" normalizeH="0" baseline="0" dirty="0" smtClean="0">
                <a:ln>
                  <a:noFill/>
                </a:ln>
                <a:solidFill>
                  <a:srgbClr val="FF0000"/>
                </a:solidFill>
                <a:effectLst/>
                <a:latin typeface="Times New Roman" pitchFamily="18" charset="0"/>
                <a:cs typeface="Times New Roman" pitchFamily="18" charset="0"/>
              </a:rPr>
              <a:t>nes</a:t>
            </a:r>
            <a:r>
              <a:rPr kumimoji="0" lang="fr-FR" sz="2000" b="0" i="1"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Particularité 2 :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S’il y a un adjectif de couleur alors l’accord se fait normalement (</a:t>
            </a:r>
            <a:r>
              <a:rPr lang="fr-FR" sz="2000" b="1" dirty="0" smtClean="0">
                <a:latin typeface="Times New Roman" pitchFamily="18" charset="0"/>
                <a:cs typeface="Times New Roman" pitchFamily="18" charset="0"/>
              </a:rPr>
              <a:t>E</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cs typeface="Times New Roman" pitchFamily="18" charset="0"/>
              </a:rPr>
              <a:t>Une chemise bleue</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S’il y a deux adjectifs dont un de couleur alors il n’y a pas d’accord (</a:t>
            </a:r>
            <a:r>
              <a:rPr lang="fr-FR" sz="2000" b="1" dirty="0" smtClean="0">
                <a:latin typeface="Times New Roman" pitchFamily="18" charset="0"/>
                <a:cs typeface="Times New Roman" pitchFamily="18" charset="0"/>
              </a:rPr>
              <a:t>E</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cs typeface="Times New Roman" pitchFamily="18" charset="0"/>
              </a:rPr>
              <a:t>Des chemises bleu foncé</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Si on qualifie avec un nom alors il n’y a pas d’accord (</a:t>
            </a:r>
            <a:r>
              <a:rPr lang="fr-FR" sz="2000" b="1" dirty="0" smtClean="0">
                <a:latin typeface="Times New Roman" pitchFamily="18" charset="0"/>
                <a:cs typeface="Times New Roman" pitchFamily="18" charset="0"/>
              </a:rPr>
              <a:t>E</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cs typeface="Times New Roman" pitchFamily="18" charset="0"/>
              </a:rPr>
              <a:t>Des chemises moutarde, Des cravates olive</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Particularité 3:</a:t>
            </a:r>
            <a:r>
              <a:rPr kumimoji="0" lang="fr-FR" sz="2000" b="0" i="0" u="sng" strike="noStrike" cap="none" normalizeH="0" baseline="0" dirty="0" smtClean="0">
                <a:ln>
                  <a:noFill/>
                </a:ln>
                <a:solidFill>
                  <a:schemeClr val="tx1"/>
                </a:solidFill>
                <a:effectLst/>
                <a:latin typeface="Times New Roman" pitchFamily="18" charset="0"/>
                <a:cs typeface="Times New Roman" pitchFamily="18" charset="0"/>
              </a:rPr>
              <a:t> </a:t>
            </a:r>
            <a:r>
              <a:rPr lang="fr-FR" sz="2000" i="1" dirty="0" smtClean="0">
                <a:latin typeface="Times New Roman" pitchFamily="18" charset="0"/>
                <a:cs typeface="Times New Roman" pitchFamily="18" charset="0"/>
              </a:rPr>
              <a:t>L’usage de « demi » est particulier. </a:t>
            </a:r>
          </a:p>
          <a:p>
            <a:pPr algn="just" eaLnBrk="0" fontAlgn="base" hangingPunct="0">
              <a:spcBef>
                <a:spcPct val="0"/>
              </a:spcBef>
              <a:spcAft>
                <a:spcPct val="0"/>
              </a:spcAft>
            </a:pPr>
            <a:r>
              <a:rPr lang="fr-FR" sz="2000" b="1" i="1" dirty="0" smtClean="0">
                <a:latin typeface="Times New Roman" pitchFamily="18" charset="0"/>
                <a:cs typeface="Times New Roman" pitchFamily="18" charset="0"/>
              </a:rPr>
              <a:t>Ex: </a:t>
            </a:r>
            <a:r>
              <a:rPr lang="fr-FR" sz="2000" i="1" dirty="0" smtClean="0">
                <a:latin typeface="Times New Roman" pitchFamily="18" charset="0"/>
                <a:cs typeface="Times New Roman" pitchFamily="18" charset="0"/>
              </a:rPr>
              <a:t>Une </a:t>
            </a:r>
            <a:r>
              <a:rPr lang="fr-FR" sz="2000" b="1" i="1" dirty="0" smtClean="0">
                <a:solidFill>
                  <a:srgbClr val="FF0000"/>
                </a:solidFill>
                <a:latin typeface="Times New Roman" pitchFamily="18" charset="0"/>
                <a:cs typeface="Times New Roman" pitchFamily="18" charset="0"/>
              </a:rPr>
              <a:t>demi</a:t>
            </a:r>
            <a:r>
              <a:rPr lang="fr-FR" sz="2000" i="1" dirty="0" smtClean="0">
                <a:latin typeface="Times New Roman" pitchFamily="18" charset="0"/>
                <a:cs typeface="Times New Roman" pitchFamily="18" charset="0"/>
              </a:rPr>
              <a:t>-heure mais une heure et demi</a:t>
            </a:r>
            <a:r>
              <a:rPr lang="fr-FR" sz="2000" b="1" i="1" dirty="0" smtClean="0">
                <a:solidFill>
                  <a:srgbClr val="FF0000"/>
                </a:solidFill>
                <a:latin typeface="Times New Roman" pitchFamily="18" charset="0"/>
                <a:cs typeface="Times New Roman" pitchFamily="18" charset="0"/>
              </a:rPr>
              <a:t>e</a:t>
            </a:r>
            <a:r>
              <a:rPr lang="fr-FR" sz="2000" i="1" dirty="0" smtClean="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285860"/>
            <a:ext cx="7605736" cy="923330"/>
          </a:xfrm>
          <a:prstGeom prst="rect">
            <a:avLst/>
          </a:prstGeom>
          <a:noFill/>
        </p:spPr>
        <p:txBody>
          <a:bodyPr wrap="none" lIns="91440" tIns="45720" rIns="91440" bIns="45720">
            <a:spAutoFit/>
          </a:bodyPr>
          <a:lstStyle/>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Cour 2: </a:t>
            </a: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 traduction</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ectangle 2"/>
          <p:cNvSpPr/>
          <p:nvPr/>
        </p:nvSpPr>
        <p:spPr>
          <a:xfrm>
            <a:off x="357158" y="2571744"/>
            <a:ext cx="7715304" cy="2308324"/>
          </a:xfrm>
          <a:prstGeom prst="rect">
            <a:avLst/>
          </a:prstGeom>
          <a:noFill/>
        </p:spPr>
        <p:txBody>
          <a:bodyPr wrap="square" lIns="91440" tIns="45720" rIns="91440" bIns="45720">
            <a:spAutoFit/>
          </a:bodyPr>
          <a:lstStyle/>
          <a:p>
            <a:pPr algn="ct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traduction </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c’est prendre </a:t>
            </a: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mot</a:t>
            </a:r>
            <a:r>
              <a:rPr lang="fr-FR" sz="36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 </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ou </a:t>
            </a: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texte </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d’une </a:t>
            </a: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langue source </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et le </a:t>
            </a: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retranscrire</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 dans une </a:t>
            </a: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langue cible </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en respectant </a:t>
            </a: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sens</a:t>
            </a:r>
            <a:r>
              <a:rPr lang="fr-F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a:t>
            </a:r>
            <a:endParaRPr lang="fr-FR"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863</TotalTime>
  <Words>979</Words>
  <Application>Microsoft Office PowerPoint</Application>
  <PresentationFormat>Affichage à l'écran (4:3)</PresentationFormat>
  <Paragraphs>159</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Opulent</vt:lpstr>
      <vt:lpstr>Diapositive 1</vt:lpstr>
      <vt:lpstr>Programme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Préparez vos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16</cp:revision>
  <dcterms:created xsi:type="dcterms:W3CDTF">2023-11-18T16:20:43Z</dcterms:created>
  <dcterms:modified xsi:type="dcterms:W3CDTF">2023-11-20T21:13:02Z</dcterms:modified>
</cp:coreProperties>
</file>