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9" r:id="rId4"/>
    <p:sldId id="303" r:id="rId5"/>
    <p:sldId id="271" r:id="rId6"/>
    <p:sldId id="272" r:id="rId7"/>
    <p:sldId id="304" r:id="rId8"/>
    <p:sldId id="273" r:id="rId9"/>
    <p:sldId id="305" r:id="rId10"/>
    <p:sldId id="274" r:id="rId11"/>
    <p:sldId id="295" r:id="rId12"/>
    <p:sldId id="296" r:id="rId13"/>
    <p:sldId id="294" r:id="rId14"/>
    <p:sldId id="275" r:id="rId15"/>
    <p:sldId id="286" r:id="rId16"/>
    <p:sldId id="276" r:id="rId17"/>
    <p:sldId id="306" r:id="rId18"/>
    <p:sldId id="307" r:id="rId19"/>
    <p:sldId id="314" r:id="rId20"/>
    <p:sldId id="308" r:id="rId21"/>
    <p:sldId id="309" r:id="rId22"/>
    <p:sldId id="315" r:id="rId23"/>
    <p:sldId id="311" r:id="rId24"/>
    <p:sldId id="313" r:id="rId25"/>
    <p:sldId id="316" r:id="rId26"/>
    <p:sldId id="310" r:id="rId27"/>
    <p:sldId id="289" r:id="rId28"/>
    <p:sldId id="291" r:id="rId29"/>
    <p:sldId id="302" r:id="rId30"/>
    <p:sldId id="317"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5BF7C-5E82-4627-991A-8F34FCA35DB8}" type="slidenum">
              <a:rPr lang="fr-FR" smtClean="0"/>
              <a:pPr/>
              <a:t>‹N°›</a:t>
            </a:fld>
            <a:endParaRPr lang="fr-F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5BF7C-5E82-4627-991A-8F34FCA35DB8}" type="slidenum">
              <a:rPr lang="fr-FR" smtClean="0"/>
              <a:pPr/>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F5BF7C-5E82-4627-991A-8F34FCA35DB8}" type="slidenum">
              <a:rPr lang="fr-FR" smtClean="0"/>
              <a:pPr/>
              <a:t>‹N°›</a:t>
            </a:fld>
            <a:endParaRPr lang="fr-FR"/>
          </a:p>
        </p:txBody>
      </p:sp>
      <p:sp>
        <p:nvSpPr>
          <p:cNvPr id="8" name="Title 7"/>
          <p:cNvSpPr>
            <a:spLocks noGrp="1"/>
          </p:cNvSpPr>
          <p:nvPr>
            <p:ph type="title"/>
          </p:nvPr>
        </p:nvSpPr>
        <p:spPr/>
        <p:txBody>
          <a:bodyPr/>
          <a:lstStyle/>
          <a:p>
            <a:r>
              <a:rPr lang="fr-FR"/>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FF5BF7C-5E82-4627-991A-8F34FCA35DB8}" type="slidenum">
              <a:rPr lang="fr-FR" smtClean="0"/>
              <a:pPr/>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F5BF7C-5E82-4627-991A-8F34FCA35DB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D78218F-F0A4-4DD4-BD7D-19EB513F202A}" type="datetimeFigureOut">
              <a:rPr lang="fr-FR" smtClean="0"/>
              <a:pPr/>
              <a:t>08/06/2025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F5BF7C-5E82-4627-991A-8F34FCA35DB8}" type="slidenum">
              <a:rPr lang="fr-FR" smtClean="0"/>
              <a:pPr/>
              <a:t>‹N°›</a:t>
            </a:fld>
            <a:endParaRPr lang="fr-F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D78218F-F0A4-4DD4-BD7D-19EB513F202A}" type="datetimeFigureOut">
              <a:rPr lang="fr-FR" smtClean="0"/>
              <a:pPr/>
              <a:t>08/06/2025</a:t>
            </a:fld>
            <a:endParaRPr lang="fr-F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FF5BF7C-5E82-4627-991A-8F34FCA35DB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7581" y="2204865"/>
            <a:ext cx="7175351" cy="1368152"/>
          </a:xfrm>
        </p:spPr>
        <p:txBody>
          <a:bodyPr/>
          <a:lstStyle/>
          <a:p>
            <a:pPr marL="182880" indent="0" algn="ctr">
              <a:buNone/>
            </a:pPr>
            <a:r>
              <a:rPr lang="fr-FR" sz="2800" dirty="0">
                <a:latin typeface="Times New Roman" pitchFamily="18" charset="0"/>
                <a:cs typeface="Times New Roman" pitchFamily="18" charset="0"/>
              </a:rPr>
              <a:t>MALADIES  PROFESSONNELLES CHEZ LE CHIRURGIEN DENTIST</a:t>
            </a:r>
            <a:r>
              <a:rPr lang="fr-FR" sz="2800" dirty="0"/>
              <a:t>E</a:t>
            </a:r>
          </a:p>
        </p:txBody>
      </p:sp>
      <p:pic>
        <p:nvPicPr>
          <p:cNvPr id="4" name="Image 3"/>
          <p:cNvPicPr>
            <a:picLocks noChangeAspect="1"/>
          </p:cNvPicPr>
          <p:nvPr/>
        </p:nvPicPr>
        <p:blipFill>
          <a:blip r:embed="rId2"/>
          <a:stretch>
            <a:fillRect/>
          </a:stretch>
        </p:blipFill>
        <p:spPr>
          <a:xfrm>
            <a:off x="914400" y="76200"/>
            <a:ext cx="6974428" cy="1591194"/>
          </a:xfrm>
          <a:prstGeom prst="rect">
            <a:avLst/>
          </a:prstGeom>
        </p:spPr>
      </p:pic>
      <p:sp>
        <p:nvSpPr>
          <p:cNvPr id="5" name="Sous-titre 2"/>
          <p:cNvSpPr txBox="1">
            <a:spLocks/>
          </p:cNvSpPr>
          <p:nvPr/>
        </p:nvSpPr>
        <p:spPr>
          <a:xfrm>
            <a:off x="2267744" y="4365104"/>
            <a:ext cx="4572001" cy="1577153"/>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dirty="0"/>
              <a:t>Présenté par : Pr MEZIANE.Z</a:t>
            </a:r>
          </a:p>
          <a:p>
            <a:r>
              <a:rPr lang="fr-FR" dirty="0"/>
              <a:t>Professeur en Médecine du Travail</a:t>
            </a:r>
          </a:p>
        </p:txBody>
      </p:sp>
    </p:spTree>
    <p:extLst>
      <p:ext uri="{BB962C8B-B14F-4D97-AF65-F5344CB8AC3E}">
        <p14:creationId xmlns:p14="http://schemas.microsoft.com/office/powerpoint/2010/main" val="115697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620688"/>
            <a:ext cx="8229600" cy="5616624"/>
          </a:xfrm>
        </p:spPr>
        <p:txBody>
          <a:bodyPr>
            <a:noAutofit/>
          </a:bodyPr>
          <a:lstStyle/>
          <a:p>
            <a:pPr>
              <a:lnSpc>
                <a:spcPct val="170000"/>
              </a:lnSpc>
            </a:pPr>
            <a:r>
              <a:rPr lang="fr-FR" sz="2000" b="1" i="1" u="sng" dirty="0">
                <a:latin typeface="Times New Roman" pitchFamily="18" charset="0"/>
                <a:cs typeface="Times New Roman" pitchFamily="18" charset="0"/>
              </a:rPr>
              <a:t>3- Risque auditif:</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Les problèmes sonores résultant de l'exercice de l'odontologiste.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Il faut définir "un seuil d'audibilité" et un seuil de douleur (environ 120dicibels au-delà duquel, l'oreille est le </a:t>
            </a:r>
            <a:r>
              <a:rPr lang="fr-FR" sz="2000" dirty="0" err="1">
                <a:latin typeface="Times New Roman" pitchFamily="18" charset="0"/>
                <a:cs typeface="Times New Roman" pitchFamily="18" charset="0"/>
              </a:rPr>
              <a:t>siége</a:t>
            </a:r>
            <a:r>
              <a:rPr lang="fr-FR" sz="2000" dirty="0">
                <a:latin typeface="Times New Roman" pitchFamily="18" charset="0"/>
                <a:cs typeface="Times New Roman" pitchFamily="18" charset="0"/>
              </a:rPr>
              <a:t> de troubles physiologiques plus ou moins marquées </a:t>
            </a:r>
            <a:br>
              <a:rPr lang="fr-FR" sz="2000" dirty="0">
                <a:latin typeface="Times New Roman" pitchFamily="18" charset="0"/>
                <a:cs typeface="Times New Roman" pitchFamily="18" charset="0"/>
              </a:rPr>
            </a:b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87930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marL="45720" indent="0">
              <a:buNone/>
            </a:pPr>
            <a:r>
              <a:rPr lang="fr-FR" dirty="0"/>
              <a:t>La surdité chez le dentiste n’est pas une maladie professionnel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66" y="2204864"/>
            <a:ext cx="7315200" cy="279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83968" y="3068960"/>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75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692696"/>
            <a:ext cx="8229600" cy="5433467"/>
          </a:xfrm>
        </p:spPr>
        <p:txBody>
          <a:bodyPr>
            <a:normAutofit/>
          </a:bodyPr>
          <a:lstStyle/>
          <a:p>
            <a:r>
              <a:rPr lang="fr-FR" b="1" u="sng" dirty="0">
                <a:latin typeface="Times New Roman" pitchFamily="18" charset="0"/>
                <a:cs typeface="Times New Roman" pitchFamily="18" charset="0"/>
              </a:rPr>
              <a:t>4.Les vibrations sonores: </a:t>
            </a:r>
          </a:p>
          <a:p>
            <a:pPr marL="0" indent="0">
              <a:lnSpc>
                <a:spcPct val="160000"/>
              </a:lnSpc>
              <a:buNone/>
            </a:pPr>
            <a:br>
              <a:rPr lang="fr-FR" b="1" dirty="0">
                <a:latin typeface="Times New Roman" pitchFamily="18" charset="0"/>
                <a:cs typeface="Times New Roman" pitchFamily="18" charset="0"/>
              </a:rPr>
            </a:br>
            <a:r>
              <a:rPr lang="fr-FR" dirty="0">
                <a:latin typeface="Times New Roman" pitchFamily="18" charset="0"/>
                <a:cs typeface="Times New Roman" pitchFamily="18" charset="0"/>
              </a:rPr>
              <a:t>Elles sont engendrées par le matériel utilisé, à savoir: aspiration chirurgicale, vibreurs à amalgames et à plâtre, compresseur, détartreur à ultrasons et turbine à air.</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En effet, le fraisage à grande vitesse constitue une des bases essentielles, la turbine demeure l'instrument le plus répandu et le plus bruyant.</a:t>
            </a:r>
            <a:br>
              <a:rPr lang="fr-FR" dirty="0">
                <a:latin typeface="Times New Roman" pitchFamily="18" charset="0"/>
                <a:cs typeface="Times New Roman" pitchFamily="18" charset="0"/>
              </a:rPr>
            </a:b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6672"/>
            <a:ext cx="36290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279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447675"/>
            <a:ext cx="725805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88024" y="1052736"/>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040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476672"/>
            <a:ext cx="6563072" cy="6120680"/>
          </a:xfrm>
        </p:spPr>
        <p:txBody>
          <a:bodyPr>
            <a:normAutofit/>
          </a:bodyPr>
          <a:lstStyle/>
          <a:p>
            <a:pPr marL="45720" indent="0">
              <a:lnSpc>
                <a:spcPct val="160000"/>
              </a:lnSpc>
              <a:buNone/>
            </a:pPr>
            <a:r>
              <a:rPr lang="fr-FR" b="1" i="1" u="sng" dirty="0">
                <a:latin typeface="Times New Roman" pitchFamily="18" charset="0"/>
                <a:cs typeface="Times New Roman" pitchFamily="18" charset="0"/>
              </a:rPr>
              <a:t>4- Risques à l'utilisation des rayons "x":</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Les risques liés à l'utilisation de rayons "x" semblent très faibles, en l'absence de réalisation de clichés panoramique, et pour autant par les précautions d'usage soient respectées.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Malgré les doses négligeables du rayonnement utilisé en chirurgie dentaire, l'usage du tablier plombé de protection est souhaitable (dose minimale moyenne 20Msv/ans )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933056"/>
            <a:ext cx="2699792" cy="245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48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28650"/>
            <a:ext cx="7391400"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04048" y="980728"/>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5498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620688"/>
            <a:ext cx="6059016" cy="6120680"/>
          </a:xfrm>
        </p:spPr>
        <p:txBody>
          <a:bodyPr>
            <a:noAutofit/>
          </a:bodyPr>
          <a:lstStyle/>
          <a:p>
            <a:pPr marL="0" indent="0">
              <a:lnSpc>
                <a:spcPct val="170000"/>
              </a:lnSpc>
              <a:buNone/>
            </a:pPr>
            <a:r>
              <a:rPr lang="fr-FR" sz="2000" b="1" i="1" u="sng" dirty="0">
                <a:latin typeface="Times New Roman" pitchFamily="18" charset="0"/>
                <a:cs typeface="Times New Roman" pitchFamily="18" charset="0"/>
              </a:rPr>
              <a:t>5- Risque chimique:</a:t>
            </a:r>
          </a:p>
          <a:p>
            <a:r>
              <a:rPr lang="fr-FR" sz="2000" dirty="0">
                <a:latin typeface="Times New Roman" pitchFamily="18" charset="0"/>
                <a:cs typeface="Times New Roman" pitchFamily="18" charset="0"/>
              </a:rPr>
              <a:t>les dentistes manipulent de nombreux produits en faible quantité, susceptibles d’être toxiques, corrosifs, nocifs, irritants ou allergisants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5"/>
            <a:ext cx="2808312" cy="28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068959"/>
            <a:ext cx="2978274" cy="27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0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algn="ctr"/>
            <a:r>
              <a:rPr lang="fr-FR" b="1" dirty="0">
                <a:solidFill>
                  <a:srgbClr val="FF0000"/>
                </a:solidFill>
                <a:latin typeface="Times New Roman" pitchFamily="18" charset="0"/>
                <a:cs typeface="Times New Roman" pitchFamily="18" charset="0"/>
              </a:rPr>
              <a:t> </a:t>
            </a:r>
            <a:r>
              <a:rPr lang="fr-FR" sz="2400" b="1" dirty="0">
                <a:solidFill>
                  <a:srgbClr val="FF0000"/>
                </a:solidFill>
                <a:latin typeface="Times New Roman" pitchFamily="18" charset="0"/>
                <a:cs typeface="Times New Roman" pitchFamily="18" charset="0"/>
              </a:rPr>
              <a:t>MÉTAUX LOURDS : NICKEL, CHROME, COBALT </a:t>
            </a:r>
            <a:r>
              <a:rPr lang="fr-FR" b="1" dirty="0">
                <a:solidFill>
                  <a:srgbClr val="0070C0"/>
                </a:solidFill>
                <a:latin typeface="Times New Roman" pitchFamily="18" charset="0"/>
                <a:cs typeface="Times New Roman" pitchFamily="18" charset="0"/>
              </a:rPr>
              <a:t>MERCURE</a:t>
            </a:r>
            <a:r>
              <a:rPr lang="fr-FR" b="1" dirty="0">
                <a:solidFill>
                  <a:srgbClr val="FF0000"/>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50"/>
            <a:ext cx="5791640" cy="444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628800"/>
            <a:ext cx="3024336" cy="392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99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39552" y="731520"/>
            <a:ext cx="7848872" cy="5865832"/>
          </a:xfrm>
        </p:spPr>
        <p:txBody>
          <a:bodyPr>
            <a:normAutofit/>
          </a:bodyPr>
          <a:lstStyle/>
          <a:p>
            <a:pPr marL="45720" indent="0">
              <a:buNone/>
            </a:pPr>
            <a:br>
              <a:rPr lang="fr-FR" dirty="0"/>
            </a:br>
            <a:r>
              <a:rPr lang="fr-FR" dirty="0">
                <a:latin typeface="Times New Roman" pitchFamily="18" charset="0"/>
                <a:cs typeface="Times New Roman" pitchFamily="18" charset="0"/>
              </a:rPr>
              <a:t>Un amalgame émet des </a:t>
            </a:r>
            <a:r>
              <a:rPr lang="fr-FR" b="1" dirty="0">
                <a:latin typeface="Times New Roman" pitchFamily="18" charset="0"/>
                <a:cs typeface="Times New Roman" pitchFamily="18" charset="0"/>
              </a:rPr>
              <a:t>vapeurs</a:t>
            </a:r>
            <a:r>
              <a:rPr lang="fr-FR" dirty="0">
                <a:latin typeface="Times New Roman" pitchFamily="18" charset="0"/>
                <a:cs typeface="Times New Roman" pitchFamily="18" charset="0"/>
              </a:rPr>
              <a:t> dont :</a:t>
            </a:r>
          </a:p>
          <a:p>
            <a:pPr marL="45720" indent="0">
              <a:buNone/>
            </a:pPr>
            <a:r>
              <a:rPr lang="fr-FR" dirty="0">
                <a:latin typeface="Times New Roman" pitchFamily="18" charset="0"/>
                <a:cs typeface="Times New Roman" pitchFamily="18" charset="0"/>
              </a:rPr>
              <a:t>une partie est absorbée </a:t>
            </a:r>
            <a:r>
              <a:rPr lang="fr-FR" b="1" dirty="0">
                <a:latin typeface="Times New Roman" pitchFamily="18" charset="0"/>
                <a:cs typeface="Times New Roman" pitchFamily="18" charset="0"/>
              </a:rPr>
              <a:t>par les poumons</a:t>
            </a:r>
          </a:p>
          <a:p>
            <a:pPr marL="45720" indent="0">
              <a:buNone/>
            </a:pPr>
            <a:r>
              <a:rPr lang="fr-FR" dirty="0">
                <a:latin typeface="Times New Roman" pitchFamily="18" charset="0"/>
                <a:cs typeface="Times New Roman" pitchFamily="18" charset="0"/>
              </a:rPr>
              <a:t> le mercure passe dans </a:t>
            </a:r>
            <a:r>
              <a:rPr lang="fr-FR" b="1" dirty="0">
                <a:latin typeface="Times New Roman" pitchFamily="18" charset="0"/>
                <a:cs typeface="Times New Roman" pitchFamily="18" charset="0"/>
              </a:rPr>
              <a:t>le sang</a:t>
            </a:r>
            <a:r>
              <a:rPr lang="fr-FR" dirty="0">
                <a:latin typeface="Times New Roman" pitchFamily="18" charset="0"/>
                <a:cs typeface="Times New Roman" pitchFamily="18" charset="0"/>
              </a:rPr>
              <a:t>, traverse la barrière hémato-encéphalique, est alors piégé et s’accumule dans le </a:t>
            </a:r>
            <a:r>
              <a:rPr lang="fr-FR" b="1" dirty="0">
                <a:latin typeface="Times New Roman" pitchFamily="18" charset="0"/>
                <a:cs typeface="Times New Roman" pitchFamily="18" charset="0"/>
              </a:rPr>
              <a:t>cerveau,</a:t>
            </a:r>
            <a:r>
              <a:rPr lang="fr-FR" dirty="0">
                <a:latin typeface="Times New Roman" pitchFamily="18" charset="0"/>
                <a:cs typeface="Times New Roman" pitchFamily="18" charset="0"/>
              </a:rPr>
              <a:t> principal organe cible.</a:t>
            </a:r>
          </a:p>
          <a:p>
            <a:pPr marL="45720" indent="0">
              <a:buNone/>
            </a:pPr>
            <a:r>
              <a:rPr lang="fr-FR" dirty="0">
                <a:latin typeface="Times New Roman" pitchFamily="18" charset="0"/>
                <a:cs typeface="Times New Roman" pitchFamily="18" charset="0"/>
              </a:rPr>
              <a:t> Il traverse aussi le </a:t>
            </a:r>
            <a:r>
              <a:rPr lang="fr-FR" b="1" dirty="0">
                <a:latin typeface="Times New Roman" pitchFamily="18" charset="0"/>
                <a:cs typeface="Times New Roman" pitchFamily="18" charset="0"/>
              </a:rPr>
              <a:t>placenta</a:t>
            </a:r>
            <a:r>
              <a:rPr lang="fr-FR" dirty="0">
                <a:latin typeface="Times New Roman" pitchFamily="18" charset="0"/>
                <a:cs typeface="Times New Roman" pitchFamily="18" charset="0"/>
              </a:rPr>
              <a:t> et s’accumule dans le </a:t>
            </a:r>
            <a:r>
              <a:rPr lang="fr-FR" b="1" dirty="0">
                <a:latin typeface="Times New Roman" pitchFamily="18" charset="0"/>
                <a:cs typeface="Times New Roman" pitchFamily="18" charset="0"/>
              </a:rPr>
              <a:t>cerveau et d’autres organes du fœtus</a:t>
            </a:r>
            <a:r>
              <a:rPr lang="fr-FR" dirty="0">
                <a:latin typeface="Times New Roman" pitchFamily="18" charset="0"/>
                <a:cs typeface="Times New Roman" pitchFamily="18" charset="0"/>
              </a:rPr>
              <a:t>. </a:t>
            </a:r>
          </a:p>
          <a:p>
            <a:pPr marL="45720" indent="0">
              <a:buNone/>
            </a:pPr>
            <a:endParaRPr lang="fr-FR" dirty="0">
              <a:latin typeface="Times New Roman" pitchFamily="18" charset="0"/>
              <a:cs typeface="Times New Roman" pitchFamily="18" charset="0"/>
            </a:endParaRPr>
          </a:p>
          <a:p>
            <a:pPr marL="45720" indent="0">
              <a:buNone/>
            </a:pPr>
            <a:r>
              <a:rPr lang="fr-FR" b="1" dirty="0">
                <a:solidFill>
                  <a:srgbClr val="FF0000"/>
                </a:solidFill>
                <a:latin typeface="Times New Roman" pitchFamily="18" charset="0"/>
                <a:cs typeface="Times New Roman" pitchFamily="18" charset="0"/>
              </a:rPr>
              <a:t>le mercure des amalgames est absorbé et s’accumule dans l’organisme</a:t>
            </a:r>
            <a:br>
              <a:rPr lang="fr-FR" dirty="0">
                <a:solidFill>
                  <a:srgbClr val="FF0000"/>
                </a:solidFill>
                <a:latin typeface="Times New Roman" pitchFamily="18" charset="0"/>
                <a:cs typeface="Times New Roman" pitchFamily="18" charset="0"/>
              </a:rPr>
            </a:br>
            <a:br>
              <a:rPr lang="fr-FR" dirty="0">
                <a:solidFill>
                  <a:srgbClr val="FF0000"/>
                </a:solidFill>
                <a:latin typeface="Times New Roman" pitchFamily="18" charset="0"/>
                <a:cs typeface="Times New Roman" pitchFamily="18" charset="0"/>
              </a:rPr>
            </a:br>
            <a:endParaRPr lang="fr-FR"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0961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07504" y="404664"/>
            <a:ext cx="7436296" cy="6453336"/>
          </a:xfrm>
        </p:spPr>
        <p:txBody>
          <a:bodyPr>
            <a:normAutofit fontScale="92500" lnSpcReduction="10000"/>
          </a:bodyPr>
          <a:lstStyle/>
          <a:p>
            <a:pPr marL="45720" indent="0">
              <a:buNone/>
            </a:pPr>
            <a:r>
              <a:rPr lang="fr-FR" b="1" dirty="0">
                <a:latin typeface="Times New Roman" pitchFamily="18" charset="0"/>
                <a:cs typeface="Times New Roman" pitchFamily="18" charset="0"/>
              </a:rPr>
              <a:t>Signe d'intoxication chronique :</a:t>
            </a:r>
          </a:p>
          <a:p>
            <a:pPr marL="45720" indent="0">
              <a:buNone/>
            </a:pPr>
            <a:r>
              <a:rPr lang="fr-FR" dirty="0">
                <a:latin typeface="Times New Roman" pitchFamily="18" charset="0"/>
                <a:cs typeface="Times New Roman" pitchFamily="18" charset="0"/>
              </a:rPr>
              <a:t>1-Gingivite, stomatite</a:t>
            </a:r>
          </a:p>
          <a:p>
            <a:pPr marL="45720" indent="0">
              <a:buNone/>
            </a:pPr>
            <a:r>
              <a:rPr lang="fr-FR" dirty="0">
                <a:latin typeface="Times New Roman" pitchFamily="18" charset="0"/>
                <a:cs typeface="Times New Roman" pitchFamily="18" charset="0"/>
              </a:rPr>
              <a:t>2-Atteinte du SNC</a:t>
            </a:r>
          </a:p>
          <a:p>
            <a:r>
              <a:rPr lang="fr-FR" dirty="0">
                <a:latin typeface="Times New Roman" pitchFamily="18" charset="0"/>
                <a:cs typeface="Times New Roman" pitchFamily="18" charset="0"/>
              </a:rPr>
              <a:t>a- tremblement</a:t>
            </a:r>
          </a:p>
          <a:p>
            <a:r>
              <a:rPr lang="fr-FR" dirty="0">
                <a:latin typeface="Times New Roman" pitchFamily="18" charset="0"/>
                <a:cs typeface="Times New Roman" pitchFamily="18" charset="0"/>
              </a:rPr>
              <a:t>b- trouble du caractère, de la personnalité et de la performance psychomotrice</a:t>
            </a:r>
          </a:p>
          <a:p>
            <a:pPr marL="45720" indent="0">
              <a:buNone/>
            </a:pPr>
            <a:r>
              <a:rPr lang="fr-FR" dirty="0">
                <a:latin typeface="Times New Roman" pitchFamily="18" charset="0"/>
                <a:cs typeface="Times New Roman" pitchFamily="18" charset="0"/>
              </a:rPr>
              <a:t>3-Atteinte de système nerveux périphérique</a:t>
            </a:r>
          </a:p>
          <a:p>
            <a:r>
              <a:rPr lang="fr-FR" dirty="0">
                <a:latin typeface="Times New Roman" pitchFamily="18" charset="0"/>
                <a:cs typeface="Times New Roman" pitchFamily="18" charset="0"/>
              </a:rPr>
              <a:t>a- polynévrite sensitivomoteur</a:t>
            </a:r>
          </a:p>
          <a:p>
            <a:r>
              <a:rPr lang="fr-FR" dirty="0">
                <a:latin typeface="Times New Roman" pitchFamily="18" charset="0"/>
                <a:cs typeface="Times New Roman" pitchFamily="18" charset="0"/>
              </a:rPr>
              <a:t>b- syndrome de GUILLAIN BARRÉ</a:t>
            </a:r>
          </a:p>
          <a:p>
            <a:pPr marL="45720" indent="0">
              <a:buNone/>
            </a:pPr>
            <a:r>
              <a:rPr lang="fr-FR" dirty="0">
                <a:latin typeface="Times New Roman" pitchFamily="18" charset="0"/>
                <a:cs typeface="Times New Roman" pitchFamily="18" charset="0"/>
              </a:rPr>
              <a:t>4-Atteinte rénale</a:t>
            </a:r>
          </a:p>
          <a:p>
            <a:pPr marL="45720" indent="0">
              <a:buNone/>
            </a:pPr>
            <a:r>
              <a:rPr lang="fr-FR" dirty="0">
                <a:latin typeface="Times New Roman" pitchFamily="18" charset="0"/>
                <a:cs typeface="Times New Roman" pitchFamily="18" charset="0"/>
              </a:rPr>
              <a:t>5-Atteinte digestive</a:t>
            </a:r>
          </a:p>
          <a:p>
            <a:pPr marL="45720" indent="0">
              <a:buNone/>
            </a:pPr>
            <a:r>
              <a:rPr lang="fr-FR" dirty="0">
                <a:latin typeface="Times New Roman" pitchFamily="18" charset="0"/>
                <a:cs typeface="Times New Roman" pitchFamily="18" charset="0"/>
              </a:rPr>
              <a:t>6-Atteinte visuelle</a:t>
            </a:r>
          </a:p>
          <a:p>
            <a:pPr lvl="0"/>
            <a:r>
              <a:rPr lang="fr-FR" i="1" dirty="0">
                <a:latin typeface="Times New Roman" pitchFamily="18" charset="0"/>
                <a:cs typeface="Times New Roman" pitchFamily="18" charset="0"/>
              </a:rPr>
              <a:t>atteinte du cristallin</a:t>
            </a:r>
            <a:r>
              <a:rPr lang="fr-FR" dirty="0">
                <a:latin typeface="Times New Roman" pitchFamily="18" charset="0"/>
                <a:cs typeface="Times New Roman" pitchFamily="18" charset="0"/>
              </a:rPr>
              <a:t> </a:t>
            </a:r>
          </a:p>
          <a:p>
            <a:pPr marL="45720" indent="0">
              <a:buNone/>
            </a:pPr>
            <a:r>
              <a:rPr lang="fr-FR" dirty="0">
                <a:latin typeface="Times New Roman" pitchFamily="18" charset="0"/>
                <a:cs typeface="Times New Roman" pitchFamily="18" charset="0"/>
              </a:rPr>
              <a:t>7-Atteinte génétique	</a:t>
            </a:r>
          </a:p>
          <a:p>
            <a:pPr marL="45720" indent="0">
              <a:buNone/>
            </a:pPr>
            <a:r>
              <a:rPr lang="fr-FR" dirty="0">
                <a:latin typeface="Times New Roman" pitchFamily="18" charset="0"/>
                <a:cs typeface="Times New Roman" pitchFamily="18" charset="0"/>
              </a:rPr>
              <a:t>8-Cancérogenèse</a:t>
            </a:r>
          </a:p>
          <a:p>
            <a:pPr lvl="0"/>
            <a:r>
              <a:rPr lang="fr-FR" dirty="0">
                <a:latin typeface="Times New Roman" pitchFamily="18" charset="0"/>
                <a:cs typeface="Times New Roman" pitchFamily="18" charset="0"/>
              </a:rPr>
              <a:t>le mercure métallique et ses composés sont classés dans </a:t>
            </a:r>
            <a:r>
              <a:rPr lang="fr-FR" i="1" dirty="0">
                <a:latin typeface="Times New Roman" pitchFamily="18" charset="0"/>
                <a:cs typeface="Times New Roman" pitchFamily="18" charset="0"/>
              </a:rPr>
              <a:t>le groupe III</a:t>
            </a:r>
            <a:r>
              <a:rPr lang="fr-FR" dirty="0">
                <a:latin typeface="Times New Roman" pitchFamily="18" charset="0"/>
                <a:cs typeface="Times New Roman" pitchFamily="18" charset="0"/>
              </a:rPr>
              <a:t> (AIRC)</a:t>
            </a:r>
          </a:p>
        </p:txBody>
      </p:sp>
    </p:spTree>
    <p:extLst>
      <p:ext uri="{BB962C8B-B14F-4D97-AF65-F5344CB8AC3E}">
        <p14:creationId xmlns:p14="http://schemas.microsoft.com/office/powerpoint/2010/main" val="11630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476672"/>
            <a:ext cx="5050904" cy="5976664"/>
          </a:xfrm>
        </p:spPr>
        <p:txBody>
          <a:bodyPr>
            <a:noAutofit/>
          </a:bodyPr>
          <a:lstStyle/>
          <a:p>
            <a:pPr marL="0" indent="0">
              <a:lnSpc>
                <a:spcPct val="170000"/>
              </a:lnSpc>
              <a:buNone/>
            </a:pPr>
            <a:r>
              <a:rPr lang="fr-FR" sz="1600" dirty="0">
                <a:latin typeface="Times New Roman" pitchFamily="18" charset="0"/>
                <a:cs typeface="Times New Roman" pitchFamily="18" charset="0"/>
              </a:rPr>
              <a:t>I- Introduction</a:t>
            </a:r>
            <a:br>
              <a:rPr lang="fr-FR" sz="1600" dirty="0">
                <a:latin typeface="Times New Roman" pitchFamily="18" charset="0"/>
                <a:cs typeface="Times New Roman" pitchFamily="18" charset="0"/>
              </a:rPr>
            </a:br>
            <a:r>
              <a:rPr lang="fr-FR" sz="1600" dirty="0">
                <a:latin typeface="Times New Roman" pitchFamily="18" charset="0"/>
                <a:cs typeface="Times New Roman" pitchFamily="18" charset="0"/>
              </a:rPr>
              <a:t>II- Le risque infectieux:</a:t>
            </a:r>
            <a:br>
              <a:rPr lang="fr-FR" sz="1600" dirty="0">
                <a:latin typeface="Times New Roman" pitchFamily="18" charset="0"/>
                <a:cs typeface="Times New Roman" pitchFamily="18" charset="0"/>
              </a:rPr>
            </a:br>
            <a:r>
              <a:rPr lang="fr-FR" sz="1600" dirty="0">
                <a:latin typeface="Times New Roman" pitchFamily="18" charset="0"/>
                <a:cs typeface="Times New Roman" pitchFamily="18" charset="0"/>
              </a:rPr>
              <a:t>1. la tuberculose pulmonaire:</a:t>
            </a:r>
            <a:br>
              <a:rPr lang="fr-FR" sz="1600" dirty="0">
                <a:latin typeface="Times New Roman" pitchFamily="18" charset="0"/>
                <a:cs typeface="Times New Roman" pitchFamily="18" charset="0"/>
              </a:rPr>
            </a:br>
            <a:r>
              <a:rPr lang="fr-FR" sz="1600" dirty="0">
                <a:latin typeface="Times New Roman" pitchFamily="18" charset="0"/>
                <a:cs typeface="Times New Roman" pitchFamily="18" charset="0"/>
              </a:rPr>
              <a:t>24. les hépatites virales:</a:t>
            </a:r>
            <a:br>
              <a:rPr lang="fr-FR" sz="1600" dirty="0">
                <a:latin typeface="Times New Roman" pitchFamily="18" charset="0"/>
                <a:cs typeface="Times New Roman" pitchFamily="18" charset="0"/>
              </a:rPr>
            </a:br>
            <a:r>
              <a:rPr lang="fr-FR" sz="1600" dirty="0">
                <a:latin typeface="Times New Roman" pitchFamily="18" charset="0"/>
                <a:cs typeface="Times New Roman" pitchFamily="18" charset="0"/>
              </a:rPr>
              <a:t>5. SIDA:</a:t>
            </a:r>
          </a:p>
          <a:p>
            <a:pPr marL="0" indent="0">
              <a:lnSpc>
                <a:spcPct val="170000"/>
              </a:lnSpc>
              <a:buNone/>
            </a:pPr>
            <a:r>
              <a:rPr lang="fr-FR" sz="1600" dirty="0">
                <a:solidFill>
                  <a:srgbClr val="FF0000"/>
                </a:solidFill>
                <a:latin typeface="Times New Roman" pitchFamily="18" charset="0"/>
                <a:cs typeface="Times New Roman" pitchFamily="18" charset="0"/>
              </a:rPr>
              <a:t>III- le risque physique:</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1. Problèmes rachidiens du chirurgien dentiste:</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2. Risque visuel</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3. Risque auditif</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4. Risque à l'utilisation des rayons ''x''</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5. Risque chimique</a:t>
            </a:r>
            <a:br>
              <a:rPr lang="fr-FR" sz="1600" dirty="0">
                <a:solidFill>
                  <a:srgbClr val="FF0000"/>
                </a:solidFill>
                <a:latin typeface="Times New Roman" pitchFamily="18" charset="0"/>
                <a:cs typeface="Times New Roman" pitchFamily="18" charset="0"/>
              </a:rPr>
            </a:br>
            <a:r>
              <a:rPr lang="fr-FR" sz="1600" dirty="0">
                <a:solidFill>
                  <a:srgbClr val="FF0000"/>
                </a:solidFill>
                <a:latin typeface="Times New Roman" pitchFamily="18" charset="0"/>
                <a:cs typeface="Times New Roman" pitchFamily="18" charset="0"/>
              </a:rPr>
              <a:t>IV- Conclusion </a:t>
            </a:r>
            <a:br>
              <a:rPr lang="fr-FR" sz="1600" dirty="0">
                <a:solidFill>
                  <a:srgbClr val="FF0000"/>
                </a:solidFill>
                <a:latin typeface="Times New Roman" pitchFamily="18" charset="0"/>
                <a:cs typeface="Times New Roman" pitchFamily="18" charset="0"/>
              </a:rPr>
            </a:br>
            <a:br>
              <a:rPr lang="fr-FR" sz="1600" dirty="0">
                <a:latin typeface="Times New Roman" pitchFamily="18" charset="0"/>
                <a:cs typeface="Times New Roman" pitchFamily="18" charset="0"/>
              </a:rPr>
            </a:br>
            <a:br>
              <a:rPr lang="fr-FR" sz="1600" dirty="0">
                <a:latin typeface="Times New Roman" pitchFamily="18" charset="0"/>
                <a:cs typeface="Times New Roman" pitchFamily="18" charset="0"/>
              </a:rPr>
            </a:br>
            <a:endParaRPr lang="fr-FR" sz="1600" dirty="0">
              <a:latin typeface="Times New Roman" pitchFamily="18" charset="0"/>
              <a:cs typeface="Times New Roman" pitchFamily="18" charset="0"/>
            </a:endParaRPr>
          </a:p>
        </p:txBody>
      </p:sp>
      <p:sp>
        <p:nvSpPr>
          <p:cNvPr id="4" name="Espace réservé du contenu 3"/>
          <p:cNvSpPr>
            <a:spLocks noGrp="1"/>
          </p:cNvSpPr>
          <p:nvPr>
            <p:ph sz="quarter" idx="14"/>
          </p:nvPr>
        </p:nvSpPr>
        <p:spPr/>
        <p:txBody>
          <a:bodyPr>
            <a:normAutofit/>
          </a:bodyPr>
          <a:lstStyle/>
          <a:p>
            <a:br>
              <a:rPr lang="fr-FR" dirty="0"/>
            </a:br>
            <a:br>
              <a:rPr lang="fr-FR" dirty="0"/>
            </a:br>
            <a:br>
              <a:rPr lang="fr-FR" dirty="0"/>
            </a:br>
            <a:endParaRPr lang="fr-FR" dirty="0"/>
          </a:p>
        </p:txBody>
      </p:sp>
    </p:spTree>
    <p:extLst>
      <p:ext uri="{BB962C8B-B14F-4D97-AF65-F5344CB8AC3E}">
        <p14:creationId xmlns:p14="http://schemas.microsoft.com/office/powerpoint/2010/main" val="289731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0" y="116632"/>
            <a:ext cx="8676456" cy="6741368"/>
          </a:xfrm>
        </p:spPr>
        <p:txBody>
          <a:bodyPr>
            <a:normAutofit fontScale="70000" lnSpcReduction="20000"/>
          </a:bodyPr>
          <a:lstStyle/>
          <a:p>
            <a:pPr marL="45720" indent="0">
              <a:lnSpc>
                <a:spcPct val="170000"/>
              </a:lnSpc>
              <a:buNone/>
            </a:pPr>
            <a:r>
              <a:rPr lang="fr-FR" sz="2900" b="1" i="1" dirty="0">
                <a:latin typeface="Times New Roman" pitchFamily="18" charset="0"/>
                <a:cs typeface="Times New Roman" pitchFamily="18" charset="0"/>
              </a:rPr>
              <a:t>PRÉCAUTIONS À PRENDRE POUR TOUT TRAVAIL SUR UN AMALGAME</a:t>
            </a:r>
          </a:p>
          <a:p>
            <a:pPr>
              <a:lnSpc>
                <a:spcPct val="170000"/>
              </a:lnSpc>
            </a:pPr>
            <a:r>
              <a:rPr lang="fr-FR" u="sng" dirty="0">
                <a:latin typeface="Times New Roman" pitchFamily="18" charset="0"/>
                <a:cs typeface="Times New Roman" pitchFamily="18" charset="0"/>
              </a:rPr>
              <a:t>Equipement du cabinet :</a:t>
            </a:r>
            <a:endParaRPr lang="fr-FR" dirty="0">
              <a:latin typeface="Times New Roman" pitchFamily="18" charset="0"/>
              <a:cs typeface="Times New Roman" pitchFamily="18" charset="0"/>
            </a:endParaRPr>
          </a:p>
          <a:p>
            <a:pPr marL="45720" indent="0">
              <a:lnSpc>
                <a:spcPct val="170000"/>
              </a:lnSpc>
              <a:buNone/>
            </a:pPr>
            <a:r>
              <a:rPr lang="fr-FR" dirty="0">
                <a:latin typeface="Times New Roman" pitchFamily="18" charset="0"/>
                <a:cs typeface="Times New Roman" pitchFamily="18" charset="0"/>
              </a:rPr>
              <a:t>_</a:t>
            </a:r>
            <a:r>
              <a:rPr lang="fr-FR" sz="2500" dirty="0">
                <a:latin typeface="Times New Roman" pitchFamily="18" charset="0"/>
                <a:cs typeface="Times New Roman" pitchFamily="18" charset="0"/>
              </a:rPr>
              <a:t>un système de refroidissement : jet d’eau concentré, de fort débit, sans air.</a:t>
            </a:r>
          </a:p>
          <a:p>
            <a:pPr marL="45720" indent="0">
              <a:lnSpc>
                <a:spcPct val="170000"/>
              </a:lnSpc>
              <a:buNone/>
            </a:pPr>
            <a:r>
              <a:rPr lang="fr-FR" sz="2500" dirty="0">
                <a:latin typeface="Times New Roman" pitchFamily="18" charset="0"/>
                <a:cs typeface="Times New Roman" pitchFamily="18" charset="0"/>
              </a:rPr>
              <a:t>_ un aspirateur chirurgical : système d’aspiration (d’environ 1 cm de diamètre), tenu par l’assistant(e) au dessus de la dent à traiter. Idéalement, Cela permet d’aspirer la plus grande partie des liquides et des vapeurs de mercure.</a:t>
            </a:r>
            <a:br>
              <a:rPr lang="fr-FR" sz="2500" dirty="0">
                <a:latin typeface="Times New Roman" pitchFamily="18" charset="0"/>
                <a:cs typeface="Times New Roman" pitchFamily="18" charset="0"/>
              </a:rPr>
            </a:br>
            <a:r>
              <a:rPr lang="fr-FR" sz="2500" dirty="0">
                <a:latin typeface="Times New Roman" pitchFamily="18" charset="0"/>
                <a:cs typeface="Times New Roman" pitchFamily="18" charset="0"/>
              </a:rPr>
              <a:t>_Le praticien ne doit pas fraiser dans l’amalgame : afin de limiter l’émission de vapeurs mercurielles, il est bien préférable d’inciser en croix l’amalgame puis de l’enlever par morceaux.</a:t>
            </a:r>
            <a:br>
              <a:rPr lang="fr-FR" sz="2500" dirty="0">
                <a:latin typeface="Times New Roman" pitchFamily="18" charset="0"/>
                <a:cs typeface="Times New Roman" pitchFamily="18" charset="0"/>
              </a:rPr>
            </a:br>
            <a:r>
              <a:rPr lang="fr-FR" sz="2500" dirty="0">
                <a:latin typeface="Times New Roman" pitchFamily="18" charset="0"/>
                <a:cs typeface="Times New Roman" pitchFamily="18" charset="0"/>
              </a:rPr>
              <a:t>_éviter la moindre </a:t>
            </a:r>
            <a:r>
              <a:rPr lang="fr-FR" sz="2500" i="1" dirty="0">
                <a:latin typeface="Times New Roman" pitchFamily="18" charset="0"/>
                <a:cs typeface="Times New Roman" pitchFamily="18" charset="0"/>
              </a:rPr>
              <a:t>souillure</a:t>
            </a:r>
            <a:r>
              <a:rPr lang="fr-FR" sz="2500" dirty="0">
                <a:latin typeface="Times New Roman" pitchFamily="18" charset="0"/>
                <a:cs typeface="Times New Roman" pitchFamily="18" charset="0"/>
              </a:rPr>
              <a:t> des surfaces de travail et éliminer tout risque de contamination</a:t>
            </a:r>
          </a:p>
          <a:p>
            <a:pPr marL="45720" lvl="0" indent="0">
              <a:lnSpc>
                <a:spcPct val="170000"/>
              </a:lnSpc>
              <a:buNone/>
            </a:pPr>
            <a:r>
              <a:rPr lang="fr-FR" sz="2500" dirty="0">
                <a:latin typeface="Times New Roman" pitchFamily="18" charset="0"/>
                <a:cs typeface="Times New Roman" pitchFamily="18" charset="0"/>
              </a:rPr>
              <a:t>_assurer l'absence des crevasses dans les </a:t>
            </a:r>
            <a:r>
              <a:rPr lang="fr-FR" sz="2500" i="1" dirty="0">
                <a:latin typeface="Times New Roman" pitchFamily="18" charset="0"/>
                <a:cs typeface="Times New Roman" pitchFamily="18" charset="0"/>
              </a:rPr>
              <a:t>revêtements</a:t>
            </a:r>
            <a:r>
              <a:rPr lang="fr-FR" sz="2500" dirty="0">
                <a:latin typeface="Times New Roman" pitchFamily="18" charset="0"/>
                <a:cs typeface="Times New Roman" pitchFamily="18" charset="0"/>
              </a:rPr>
              <a:t> </a:t>
            </a:r>
            <a:r>
              <a:rPr lang="fr-FR" sz="2500" i="1" dirty="0">
                <a:latin typeface="Times New Roman" pitchFamily="18" charset="0"/>
                <a:cs typeface="Times New Roman" pitchFamily="18" charset="0"/>
              </a:rPr>
              <a:t>des sols</a:t>
            </a:r>
            <a:endParaRPr lang="fr-FR" sz="2500" dirty="0">
              <a:latin typeface="Times New Roman" pitchFamily="18" charset="0"/>
              <a:cs typeface="Times New Roman" pitchFamily="18" charset="0"/>
            </a:endParaRPr>
          </a:p>
          <a:p>
            <a:pPr marL="45720" lvl="0" indent="0">
              <a:lnSpc>
                <a:spcPct val="170000"/>
              </a:lnSpc>
              <a:buNone/>
            </a:pP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011490"/>
            <a:ext cx="429577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774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11560" y="731520"/>
            <a:ext cx="7776864" cy="5361776"/>
          </a:xfrm>
        </p:spPr>
        <p:txBody>
          <a:bodyPr>
            <a:normAutofit fontScale="92500" lnSpcReduction="20000"/>
          </a:bodyPr>
          <a:lstStyle/>
          <a:p>
            <a:r>
              <a:rPr lang="fr-FR" u="sng" dirty="0">
                <a:latin typeface="Times New Roman" pitchFamily="18" charset="0"/>
                <a:cs typeface="Times New Roman" pitchFamily="18" charset="0"/>
              </a:rPr>
              <a:t>Remarques complémentaires :</a:t>
            </a:r>
            <a:br>
              <a:rPr lang="fr-FR" dirty="0">
                <a:latin typeface="Times New Roman" pitchFamily="18" charset="0"/>
                <a:cs typeface="Times New Roman" pitchFamily="18" charset="0"/>
              </a:rPr>
            </a:br>
            <a:br>
              <a:rPr lang="fr-FR" dirty="0">
                <a:latin typeface="Times New Roman" pitchFamily="18" charset="0"/>
                <a:cs typeface="Times New Roman" pitchFamily="18" charset="0"/>
              </a:rPr>
            </a:br>
            <a:r>
              <a:rPr lang="fr-FR" dirty="0">
                <a:latin typeface="Times New Roman" pitchFamily="18" charset="0"/>
                <a:cs typeface="Times New Roman" pitchFamily="18" charset="0"/>
              </a:rPr>
              <a:t>le laser utilisé par un nombre croissant de dentistes peut vaporiser le mercure qui imprégnait la dent.</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les ultrasons, utilisés par exemple pour un détartrage, vaporisent aussi le mercure.</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une couche de résine placée au dessus d'un amalgame ne l'empêchera pas d’émettre des vapeurs.</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la dépose du fait d’une intoxication est illégale et non remboursée (sauf cas de lichen-plan).</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r>
              <a:rPr lang="fr-FR" dirty="0">
                <a:latin typeface="Times New Roman" pitchFamily="18" charset="0"/>
                <a:cs typeface="Times New Roman" pitchFamily="18" charset="0"/>
              </a:rPr>
              <a:t>Les peroxydes utilisés pour blanchir les dents augmentent la libération de vapeurs par les amalgames.</a:t>
            </a:r>
          </a:p>
          <a:p>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876965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normAutofit/>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0"/>
            <a:ext cx="8501122" cy="1046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35896" y="1196752"/>
            <a:ext cx="424847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874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1520" y="332656"/>
            <a:ext cx="8424936" cy="6264696"/>
          </a:xfrm>
        </p:spPr>
        <p:txBody>
          <a:bodyPr>
            <a:normAutofit fontScale="92500" lnSpcReduction="20000"/>
          </a:bodyPr>
          <a:lstStyle/>
          <a:p>
            <a:pPr algn="ctr"/>
            <a:r>
              <a:rPr lang="fr-FR" b="1" dirty="0">
                <a:solidFill>
                  <a:srgbClr val="FF0000"/>
                </a:solidFill>
                <a:latin typeface="Times New Roman" pitchFamily="18" charset="0"/>
                <a:cs typeface="Times New Roman" pitchFamily="18" charset="0"/>
              </a:rPr>
              <a:t>FORMOL ALDÉHYDE </a:t>
            </a:r>
          </a:p>
          <a:p>
            <a:endParaRPr lang="fr-FR" dirty="0">
              <a:latin typeface="Times New Roman" pitchFamily="18" charset="0"/>
              <a:cs typeface="Times New Roman" pitchFamily="18" charset="0"/>
            </a:endParaRPr>
          </a:p>
          <a:p>
            <a:pPr>
              <a:lnSpc>
                <a:spcPct val="150000"/>
              </a:lnSpc>
            </a:pPr>
            <a:r>
              <a:rPr lang="fr-FR" dirty="0">
                <a:latin typeface="Times New Roman" pitchFamily="18" charset="0"/>
                <a:cs typeface="Times New Roman" pitchFamily="18" charset="0"/>
              </a:rPr>
              <a:t>Près de 98 % de la dose inhalée est retenue au niveau de </a:t>
            </a:r>
          </a:p>
          <a:p>
            <a:pPr marL="45720" indent="0">
              <a:lnSpc>
                <a:spcPct val="150000"/>
              </a:lnSpc>
              <a:buNone/>
            </a:pPr>
            <a:r>
              <a:rPr lang="fr-FR" dirty="0">
                <a:latin typeface="Times New Roman" pitchFamily="18" charset="0"/>
                <a:cs typeface="Times New Roman" pitchFamily="18" charset="0"/>
              </a:rPr>
              <a:t>la muqueuse nasale.</a:t>
            </a:r>
          </a:p>
          <a:p>
            <a:pPr>
              <a:lnSpc>
                <a:spcPct val="150000"/>
              </a:lnSpc>
            </a:pPr>
            <a:r>
              <a:rPr lang="fr-FR" b="1" dirty="0">
                <a:latin typeface="Times New Roman" pitchFamily="18" charset="0"/>
                <a:cs typeface="Times New Roman" pitchFamily="18" charset="0"/>
              </a:rPr>
              <a:t>Pour des concentrations dans l’air supérieur à 20 ppm,</a:t>
            </a:r>
            <a:endParaRPr lang="fr-FR" dirty="0">
              <a:latin typeface="Times New Roman" pitchFamily="18" charset="0"/>
              <a:cs typeface="Times New Roman" pitchFamily="18" charset="0"/>
            </a:endParaRPr>
          </a:p>
          <a:p>
            <a:pPr lvl="1">
              <a:lnSpc>
                <a:spcPct val="150000"/>
              </a:lnSpc>
            </a:pPr>
            <a:r>
              <a:rPr lang="fr-FR" dirty="0">
                <a:latin typeface="Times New Roman" pitchFamily="18" charset="0"/>
                <a:cs typeface="Times New Roman" pitchFamily="18" charset="0"/>
              </a:rPr>
              <a:t>Le formaldéhyde peut provoquer des </a:t>
            </a:r>
            <a:r>
              <a:rPr lang="fr-FR" b="1" dirty="0">
                <a:latin typeface="Times New Roman" pitchFamily="18" charset="0"/>
                <a:cs typeface="Times New Roman" pitchFamily="18" charset="0"/>
              </a:rPr>
              <a:t>œdèmes pulmonaires</a:t>
            </a:r>
            <a:r>
              <a:rPr lang="fr-FR" dirty="0">
                <a:latin typeface="Times New Roman" pitchFamily="18" charset="0"/>
                <a:cs typeface="Times New Roman" pitchFamily="18" charset="0"/>
              </a:rPr>
              <a:t> graves et éventuellement la mort.</a:t>
            </a:r>
          </a:p>
          <a:p>
            <a:pPr>
              <a:lnSpc>
                <a:spcPct val="150000"/>
              </a:lnSpc>
            </a:pPr>
            <a:r>
              <a:rPr lang="fr-FR" b="1" dirty="0">
                <a:latin typeface="Times New Roman" pitchFamily="18" charset="0"/>
                <a:cs typeface="Times New Roman" pitchFamily="18" charset="0"/>
              </a:rPr>
              <a:t>Pour des expositions plus faibles</a:t>
            </a:r>
            <a:endParaRPr lang="fr-FR" dirty="0">
              <a:latin typeface="Times New Roman" pitchFamily="18" charset="0"/>
              <a:cs typeface="Times New Roman" pitchFamily="18" charset="0"/>
            </a:endParaRPr>
          </a:p>
          <a:p>
            <a:pPr lvl="1">
              <a:lnSpc>
                <a:spcPct val="150000"/>
              </a:lnSpc>
            </a:pPr>
            <a:r>
              <a:rPr lang="fr-FR" dirty="0">
                <a:latin typeface="Times New Roman" pitchFamily="18" charset="0"/>
                <a:cs typeface="Times New Roman" pitchFamily="18" charset="0"/>
              </a:rPr>
              <a:t>Le formaldéhyde provoque </a:t>
            </a:r>
            <a:r>
              <a:rPr lang="fr-FR" b="1" i="1" dirty="0">
                <a:latin typeface="Times New Roman" pitchFamily="18" charset="0"/>
                <a:cs typeface="Times New Roman" pitchFamily="18" charset="0"/>
              </a:rPr>
              <a:t>une irritation des muqueuses des yeux, du nez et de la gorge.</a:t>
            </a:r>
          </a:p>
          <a:p>
            <a:pPr>
              <a:lnSpc>
                <a:spcPct val="150000"/>
              </a:lnSpc>
            </a:pPr>
            <a:r>
              <a:rPr lang="fr-FR" dirty="0">
                <a:latin typeface="Times New Roman" pitchFamily="18" charset="0"/>
                <a:cs typeface="Times New Roman" pitchFamily="18" charset="0"/>
              </a:rPr>
              <a:t>Des concentrations de 0,05 ppm à 0,5 ppm peuvent produire une sensation d</a:t>
            </a:r>
            <a:r>
              <a:rPr lang="fr-FR" b="1" dirty="0">
                <a:latin typeface="Times New Roman" pitchFamily="18" charset="0"/>
                <a:cs typeface="Times New Roman" pitchFamily="18" charset="0"/>
              </a:rPr>
              <a:t>‘irritation des yeux.</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 formaldéhyde peut également altérer la fonction pulmonaire, et déclencher des</a:t>
            </a:r>
            <a:r>
              <a:rPr lang="fr-FR" b="1" dirty="0">
                <a:latin typeface="Times New Roman" pitchFamily="18" charset="0"/>
                <a:cs typeface="Times New Roman" pitchFamily="18" charset="0"/>
              </a:rPr>
              <a:t> crises d’asthme.</a:t>
            </a:r>
            <a:endParaRPr lang="fr-FR"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594" y="-1976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864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95536" y="404664"/>
            <a:ext cx="8280920" cy="5976664"/>
          </a:xfrm>
        </p:spPr>
        <p:txBody>
          <a:bodyPr>
            <a:normAutofit fontScale="92500"/>
          </a:bodyPr>
          <a:lstStyle/>
          <a:p>
            <a:pPr>
              <a:lnSpc>
                <a:spcPct val="150000"/>
              </a:lnSpc>
            </a:pPr>
            <a:r>
              <a:rPr lang="fr-FR" dirty="0">
                <a:latin typeface="Times New Roman" pitchFamily="18" charset="0"/>
                <a:cs typeface="Times New Roman" pitchFamily="18" charset="0"/>
              </a:rPr>
              <a:t>Des </a:t>
            </a:r>
            <a:r>
              <a:rPr lang="fr-FR" b="1" dirty="0">
                <a:latin typeface="Times New Roman" pitchFamily="18" charset="0"/>
                <a:cs typeface="Times New Roman" pitchFamily="18" charset="0"/>
              </a:rPr>
              <a:t>brûlures chimiques</a:t>
            </a:r>
            <a:r>
              <a:rPr lang="fr-FR" dirty="0">
                <a:latin typeface="Times New Roman" pitchFamily="18" charset="0"/>
                <a:cs typeface="Times New Roman" pitchFamily="18" charset="0"/>
              </a:rPr>
              <a:t> en cas de projection </a:t>
            </a:r>
            <a:r>
              <a:rPr lang="fr-FR" dirty="0" err="1">
                <a:latin typeface="Times New Roman" pitchFamily="18" charset="0"/>
                <a:cs typeface="Times New Roman" pitchFamily="18" charset="0"/>
              </a:rPr>
              <a:t>cutanéomuqueuse</a:t>
            </a:r>
            <a:r>
              <a:rPr lang="fr-FR" dirty="0">
                <a:latin typeface="Times New Roman" pitchFamily="18" charset="0"/>
                <a:cs typeface="Times New Roman" pitchFamily="18" charset="0"/>
              </a:rPr>
              <a:t> de formol.</a:t>
            </a:r>
          </a:p>
          <a:p>
            <a:pPr>
              <a:lnSpc>
                <a:spcPct val="150000"/>
              </a:lnSpc>
            </a:pPr>
            <a:r>
              <a:rPr lang="fr-FR" dirty="0">
                <a:latin typeface="Times New Roman" pitchFamily="18" charset="0"/>
                <a:cs typeface="Times New Roman" pitchFamily="18" charset="0"/>
              </a:rPr>
              <a:t>Des </a:t>
            </a:r>
            <a:r>
              <a:rPr lang="fr-FR" b="1" dirty="0">
                <a:latin typeface="Times New Roman" pitchFamily="18" charset="0"/>
                <a:cs typeface="Times New Roman" pitchFamily="18" charset="0"/>
              </a:rPr>
              <a:t>irritations cutanées.</a:t>
            </a:r>
            <a:endParaRPr lang="fr-FR" dirty="0">
              <a:latin typeface="Times New Roman" pitchFamily="18" charset="0"/>
              <a:cs typeface="Times New Roman" pitchFamily="18" charset="0"/>
            </a:endParaRPr>
          </a:p>
          <a:p>
            <a:pPr>
              <a:lnSpc>
                <a:spcPct val="150000"/>
              </a:lnSpc>
            </a:pPr>
            <a:r>
              <a:rPr lang="fr-FR" dirty="0">
                <a:latin typeface="Times New Roman" pitchFamily="18" charset="0"/>
                <a:cs typeface="Times New Roman" pitchFamily="18" charset="0"/>
              </a:rPr>
              <a:t>Des </a:t>
            </a:r>
            <a:r>
              <a:rPr lang="fr-FR" b="1" dirty="0">
                <a:latin typeface="Times New Roman" pitchFamily="18" charset="0"/>
                <a:cs typeface="Times New Roman" pitchFamily="18" charset="0"/>
              </a:rPr>
              <a:t>dermites</a:t>
            </a:r>
            <a:r>
              <a:rPr lang="fr-FR" dirty="0">
                <a:latin typeface="Times New Roman" pitchFamily="18" charset="0"/>
                <a:cs typeface="Times New Roman" pitchFamily="18" charset="0"/>
              </a:rPr>
              <a:t> de contact</a:t>
            </a:r>
            <a:r>
              <a:rPr lang="fr-FR" b="1" dirty="0">
                <a:latin typeface="Times New Roman" pitchFamily="18" charset="0"/>
                <a:cs typeface="Times New Roman" pitchFamily="18" charset="0"/>
              </a:rPr>
              <a:t> irritatives</a:t>
            </a:r>
            <a:r>
              <a:rPr lang="fr-FR" dirty="0">
                <a:latin typeface="Times New Roman" pitchFamily="18" charset="0"/>
                <a:cs typeface="Times New Roman" pitchFamily="18" charset="0"/>
              </a:rPr>
              <a:t>:</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Les dermites eczématiformes sont plus souvent irritatives qu’allergiques:</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pPr>
              <a:lnSpc>
                <a:spcPct val="150000"/>
              </a:lnSpc>
            </a:pPr>
            <a:r>
              <a:rPr lang="fr-FR" dirty="0">
                <a:latin typeface="Times New Roman" pitchFamily="18" charset="0"/>
                <a:cs typeface="Times New Roman" pitchFamily="18" charset="0"/>
              </a:rPr>
              <a:t>Une sensibilisation cutanée peut apparaître après contact avec des solutions aqueuses de formaldéhyde, ou encore des résines contenant du formaldéhyde.</a:t>
            </a:r>
          </a:p>
          <a:p>
            <a:pPr>
              <a:lnSpc>
                <a:spcPct val="150000"/>
              </a:lnSpc>
            </a:pPr>
            <a:r>
              <a:rPr lang="fr-FR" b="1" dirty="0">
                <a:latin typeface="Times New Roman" pitchFamily="18" charset="0"/>
                <a:cs typeface="Times New Roman" pitchFamily="18" charset="0"/>
              </a:rPr>
              <a:t>Pouvoir cancérogène du formaldéhyde</a:t>
            </a:r>
            <a:r>
              <a:rPr lang="fr-FR" dirty="0">
                <a:latin typeface="Times New Roman" pitchFamily="18" charset="0"/>
                <a:cs typeface="Times New Roman" pitchFamily="18" charset="0"/>
              </a:rPr>
              <a:t>: a été classé dans le groupe 1 par le CIRC</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42435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733550"/>
            <a:ext cx="74580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31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95536" y="731520"/>
            <a:ext cx="7704856" cy="5361776"/>
          </a:xfrm>
        </p:spPr>
        <p:txBody>
          <a:bodyPr>
            <a:normAutofit/>
          </a:bodyPr>
          <a:lstStyle/>
          <a:p>
            <a:pPr>
              <a:lnSpc>
                <a:spcPct val="150000"/>
              </a:lnSpc>
            </a:pPr>
            <a:r>
              <a:rPr lang="fr-FR" sz="2400" dirty="0">
                <a:latin typeface="Times New Roman" pitchFamily="18" charset="0"/>
                <a:cs typeface="Times New Roman" pitchFamily="18" charset="0"/>
              </a:rPr>
              <a:t>préparations pour empreintes ou amalgames : plâtres, ciments, méthacrylate de méthyle de prothèses dentaires et orthopédiques ,  silicones, alginates, résines (présence de </a:t>
            </a:r>
            <a:r>
              <a:rPr lang="fr-FR" sz="2400" dirty="0" err="1">
                <a:latin typeface="Times New Roman" pitchFamily="18" charset="0"/>
                <a:cs typeface="Times New Roman" pitchFamily="18" charset="0"/>
              </a:rPr>
              <a:t>biphénol</a:t>
            </a:r>
            <a:r>
              <a:rPr lang="fr-FR" sz="2400" dirty="0">
                <a:latin typeface="Times New Roman" pitchFamily="18" charset="0"/>
                <a:cs typeface="Times New Roman" pitchFamily="18" charset="0"/>
              </a:rPr>
              <a:t>)</a:t>
            </a:r>
          </a:p>
          <a:p>
            <a:pPr>
              <a:lnSpc>
                <a:spcPct val="150000"/>
              </a:lnSpc>
            </a:pPr>
            <a:r>
              <a:rPr lang="fr-FR" sz="2400" dirty="0">
                <a:latin typeface="Times New Roman" pitchFamily="18" charset="0"/>
                <a:cs typeface="Times New Roman" pitchFamily="18" charset="0"/>
              </a:rPr>
              <a:t>antiseptiques : hypochlorites, ammonium quaternaires, </a:t>
            </a:r>
          </a:p>
          <a:p>
            <a:pPr>
              <a:lnSpc>
                <a:spcPct val="150000"/>
              </a:lnSpc>
            </a:pPr>
            <a:r>
              <a:rPr lang="fr-FR" sz="2400" dirty="0">
                <a:latin typeface="Times New Roman" pitchFamily="18" charset="0"/>
                <a:cs typeface="Times New Roman" pitchFamily="18" charset="0"/>
              </a:rPr>
              <a:t>antibiotiques</a:t>
            </a:r>
          </a:p>
          <a:p>
            <a:pPr>
              <a:lnSpc>
                <a:spcPct val="150000"/>
              </a:lnSpc>
            </a:pPr>
            <a:r>
              <a:rPr lang="fr-FR" sz="2400" dirty="0">
                <a:latin typeface="Times New Roman" pitchFamily="18" charset="0"/>
                <a:cs typeface="Times New Roman" pitchFamily="18" charset="0"/>
              </a:rPr>
              <a:t>anesthésiques</a:t>
            </a:r>
            <a:br>
              <a:rPr lang="fr-FR" sz="2400" dirty="0">
                <a:latin typeface="Times New Roman" pitchFamily="18" charset="0"/>
                <a:cs typeface="Times New Roman" pitchFamily="18" charset="0"/>
              </a:rPr>
            </a:br>
            <a:endParaRPr lang="fr-FR" sz="2400" dirty="0">
              <a:latin typeface="Times New Roman" pitchFamily="18" charset="0"/>
              <a:cs typeface="Times New Roman" pitchFamily="18" charset="0"/>
            </a:endParaRPr>
          </a:p>
          <a:p>
            <a:pPr>
              <a:lnSpc>
                <a:spcPct val="15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05860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1484785"/>
            <a:ext cx="7667625" cy="300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979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8" y="2343150"/>
            <a:ext cx="74390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92696"/>
            <a:ext cx="91440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46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3"/>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400050"/>
            <a:ext cx="737235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oins 3"/>
          <p:cNvSpPr/>
          <p:nvPr/>
        </p:nvSpPr>
        <p:spPr>
          <a:xfrm>
            <a:off x="3347864" y="3356992"/>
            <a:ext cx="1800200"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Moins 4"/>
          <p:cNvSpPr/>
          <p:nvPr/>
        </p:nvSpPr>
        <p:spPr>
          <a:xfrm>
            <a:off x="5436096" y="4077072"/>
            <a:ext cx="1944216" cy="720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075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476672"/>
            <a:ext cx="8229600" cy="6048672"/>
          </a:xfrm>
        </p:spPr>
        <p:txBody>
          <a:bodyPr>
            <a:normAutofit/>
          </a:bodyPr>
          <a:lstStyle/>
          <a:p>
            <a:pPr marL="0" indent="0">
              <a:lnSpc>
                <a:spcPct val="170000"/>
              </a:lnSpc>
              <a:buNone/>
            </a:pPr>
            <a:r>
              <a:rPr lang="fr-FR" b="1" i="1" u="sng" dirty="0">
                <a:solidFill>
                  <a:srgbClr val="FF0000"/>
                </a:solidFill>
                <a:latin typeface="Times New Roman" pitchFamily="18" charset="0"/>
                <a:cs typeface="Times New Roman" pitchFamily="18" charset="0"/>
              </a:rPr>
              <a:t>II- Risques physiques:</a:t>
            </a:r>
            <a:br>
              <a:rPr lang="fr-FR" dirty="0">
                <a:solidFill>
                  <a:srgbClr val="FF0000"/>
                </a:solidFill>
                <a:latin typeface="Times New Roman" pitchFamily="18" charset="0"/>
                <a:cs typeface="Times New Roman" pitchFamily="18" charset="0"/>
              </a:rPr>
            </a:br>
            <a:br>
              <a:rPr lang="fr-FR" dirty="0">
                <a:latin typeface="Times New Roman" pitchFamily="18" charset="0"/>
                <a:cs typeface="Times New Roman" pitchFamily="18" charset="0"/>
              </a:rPr>
            </a:br>
            <a:r>
              <a:rPr lang="fr-FR" b="1" i="1" u="sng" dirty="0">
                <a:latin typeface="Times New Roman" pitchFamily="18" charset="0"/>
                <a:cs typeface="Times New Roman" pitchFamily="18" charset="0"/>
              </a:rPr>
              <a:t>1- problèmes rachidiens du chirurgien dentiste: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 milieu professionnel des praticiens en chirurgie dentaire est riche de nombreux exemples de personnes victimes de cette affection portant le nom de LOMBALGIE.</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419762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67544" y="731520"/>
            <a:ext cx="7776864" cy="4641696"/>
          </a:xfrm>
        </p:spPr>
        <p:txBody>
          <a:bodyPr>
            <a:normAutofit fontScale="92500"/>
          </a:bodyPr>
          <a:lstStyle/>
          <a:p>
            <a:r>
              <a:rPr lang="fr-FR" sz="2400" b="1" i="1" u="sng" dirty="0"/>
              <a:t>IV- Conclusion:</a:t>
            </a:r>
          </a:p>
          <a:p>
            <a:pPr marL="45720" indent="0">
              <a:lnSpc>
                <a:spcPct val="150000"/>
              </a:lnSpc>
              <a:buNone/>
            </a:pPr>
            <a:br>
              <a:rPr lang="fr-FR" sz="2400" dirty="0"/>
            </a:br>
            <a:r>
              <a:rPr lang="fr-FR" sz="2400" dirty="0">
                <a:latin typeface="Times New Roman" pitchFamily="18" charset="0"/>
                <a:cs typeface="Times New Roman" pitchFamily="18" charset="0"/>
              </a:rPr>
              <a:t>Il est généralement admis que le chirurgien dentiste appartient à une profession caractérisée par un taux de maladies professionnelles particulièrement élevé.</a:t>
            </a:r>
            <a:br>
              <a:rPr lang="fr-FR" sz="2400" dirty="0">
                <a:latin typeface="Times New Roman" pitchFamily="18" charset="0"/>
                <a:cs typeface="Times New Roman" pitchFamily="18" charset="0"/>
              </a:rPr>
            </a:br>
            <a:r>
              <a:rPr lang="fr-FR" sz="2400" dirty="0">
                <a:latin typeface="Times New Roman" pitchFamily="18" charset="0"/>
                <a:cs typeface="Times New Roman" pitchFamily="18" charset="0"/>
              </a:rPr>
              <a:t>En conclusion, il paraît essentiel que chaque praticien puisse bien se connaître et soit ainsi capable de mieux gérer son activité professionnelle en trouvant des solutions adaptées à chaque source de stress.</a:t>
            </a:r>
          </a:p>
          <a:p>
            <a:pPr>
              <a:lnSpc>
                <a:spcPct val="150000"/>
              </a:lnSpc>
            </a:pPr>
            <a:endParaRPr lang="fr-FR" dirty="0"/>
          </a:p>
        </p:txBody>
      </p:sp>
    </p:spTree>
    <p:extLst>
      <p:ext uri="{BB962C8B-B14F-4D97-AF65-F5344CB8AC3E}">
        <p14:creationId xmlns:p14="http://schemas.microsoft.com/office/powerpoint/2010/main" val="247770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539552" y="731520"/>
            <a:ext cx="8136904" cy="5865832"/>
          </a:xfrm>
        </p:spPr>
        <p:txBody>
          <a:bodyPr>
            <a:normAutofit/>
          </a:bodyPr>
          <a:lstStyle/>
          <a:p>
            <a:pPr marL="45720" indent="0">
              <a:lnSpc>
                <a:spcPct val="150000"/>
              </a:lnSpc>
              <a:buNone/>
            </a:pPr>
            <a:r>
              <a:rPr lang="fr-FR" b="1" dirty="0">
                <a:latin typeface="Times New Roman" pitchFamily="18" charset="0"/>
                <a:cs typeface="Times New Roman" pitchFamily="18" charset="0"/>
              </a:rPr>
              <a:t>a- Etiologie des problèmes rachidiens: </a:t>
            </a:r>
            <a:br>
              <a:rPr lang="fr-FR" b="1" dirty="0">
                <a:latin typeface="Times New Roman" pitchFamily="18" charset="0"/>
                <a:cs typeface="Times New Roman" pitchFamily="18" charset="0"/>
              </a:rPr>
            </a:br>
            <a:r>
              <a:rPr lang="fr-FR" dirty="0">
                <a:latin typeface="Times New Roman" pitchFamily="18" charset="0"/>
                <a:cs typeface="Times New Roman" pitchFamily="18" charset="0"/>
              </a:rPr>
              <a:t>Les douleurs peuvent concerner les muscles, les tondons , ligaments, </a:t>
            </a:r>
            <a:r>
              <a:rPr lang="fr-FR" dirty="0" err="1">
                <a:latin typeface="Times New Roman" pitchFamily="18" charset="0"/>
                <a:cs typeface="Times New Roman" pitchFamily="18" charset="0"/>
              </a:rPr>
              <a:t>c-à-d</a:t>
            </a:r>
            <a:r>
              <a:rPr lang="fr-FR" dirty="0">
                <a:latin typeface="Times New Roman" pitchFamily="18" charset="0"/>
                <a:cs typeface="Times New Roman" pitchFamily="18" charset="0"/>
              </a:rPr>
              <a:t> l'ensemble du système qui assure la stabilité et la mobilité fonctionnelle du rachis.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Les douleurs peuvent être liées à un déséquilibre au niveau des articulations entre les corps vertébraux, notamment au niveau des articulations </a:t>
            </a:r>
            <a:r>
              <a:rPr lang="fr-FR" dirty="0" err="1">
                <a:latin typeface="Times New Roman" pitchFamily="18" charset="0"/>
                <a:cs typeface="Times New Roman" pitchFamily="18" charset="0"/>
              </a:rPr>
              <a:t>interapophysaires</a:t>
            </a:r>
            <a:r>
              <a:rPr lang="fr-FR" dirty="0">
                <a:latin typeface="Times New Roman" pitchFamily="18" charset="0"/>
                <a:cs typeface="Times New Roman" pitchFamily="18" charset="0"/>
              </a:rPr>
              <a:t> postérieures. </a:t>
            </a:r>
          </a:p>
          <a:p>
            <a:pPr marL="45720" indent="0">
              <a:lnSpc>
                <a:spcPct val="150000"/>
              </a:lnSpc>
              <a:buNone/>
            </a:pPr>
            <a:br>
              <a:rPr lang="fr-FR" dirty="0">
                <a:latin typeface="Times New Roman" pitchFamily="18" charset="0"/>
                <a:cs typeface="Times New Roman" pitchFamily="18" charset="0"/>
              </a:rPr>
            </a:br>
            <a:r>
              <a:rPr lang="fr-FR" dirty="0">
                <a:latin typeface="Times New Roman" pitchFamily="18" charset="0"/>
                <a:cs typeface="Times New Roman" pitchFamily="18" charset="0"/>
              </a:rPr>
              <a:t>Pour l'étiologie majeure des problèmes rachidiens, </a:t>
            </a:r>
            <a:r>
              <a:rPr lang="fr-FR" b="1" dirty="0">
                <a:latin typeface="Times New Roman" pitchFamily="18" charset="0"/>
                <a:cs typeface="Times New Roman" pitchFamily="18" charset="0"/>
              </a:rPr>
              <a:t>c'est la position de travail. </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14952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0"/>
            <a:ext cx="8229600" cy="6381328"/>
          </a:xfrm>
        </p:spPr>
        <p:txBody>
          <a:bodyPr>
            <a:noAutofit/>
          </a:bodyPr>
          <a:lstStyle/>
          <a:p>
            <a:pPr marL="0" indent="0">
              <a:lnSpc>
                <a:spcPct val="170000"/>
              </a:lnSpc>
              <a:buNone/>
            </a:pPr>
            <a:r>
              <a:rPr lang="fr-FR" sz="2000" b="1" dirty="0">
                <a:latin typeface="Times New Roman" pitchFamily="18" charset="0"/>
                <a:cs typeface="Times New Roman" pitchFamily="18" charset="0"/>
              </a:rPr>
              <a:t>c- Les différentes algies vertébrales:</a:t>
            </a:r>
            <a:br>
              <a:rPr lang="fr-FR" sz="2000" b="1" dirty="0">
                <a:latin typeface="Times New Roman" pitchFamily="18" charset="0"/>
                <a:cs typeface="Times New Roman" pitchFamily="18" charset="0"/>
              </a:rPr>
            </a:br>
            <a:r>
              <a:rPr lang="fr-FR" sz="2000" dirty="0">
                <a:latin typeface="Times New Roman" pitchFamily="18" charset="0"/>
                <a:cs typeface="Times New Roman" pitchFamily="18" charset="0"/>
              </a:rPr>
              <a:t>- cervicalgies: algies du rachis cervical</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dorsalgies: algies du rachis dorsal</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lombalgies: algies du rachis lombaire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*lumbago aigue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*névralgie sciatique.</a:t>
            </a:r>
            <a:br>
              <a:rPr lang="fr-FR" sz="2000" dirty="0">
                <a:latin typeface="Times New Roman" pitchFamily="18" charset="0"/>
                <a:cs typeface="Times New Roman" pitchFamily="18" charset="0"/>
              </a:rPr>
            </a:br>
            <a:r>
              <a:rPr lang="fr-FR" sz="2000" b="1" dirty="0">
                <a:latin typeface="Times New Roman" pitchFamily="18" charset="0"/>
                <a:cs typeface="Times New Roman" pitchFamily="18" charset="0"/>
              </a:rPr>
              <a:t>d- thérapeutique</a:t>
            </a:r>
            <a:r>
              <a:rPr lang="fr-FR" sz="2000" dirty="0">
                <a:latin typeface="Times New Roman" pitchFamily="18" charset="0"/>
                <a:cs typeface="Times New Roman" pitchFamily="18" charset="0"/>
              </a:rPr>
              <a: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traitement médicamenteux général:</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antalgiques</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vitamino-thérapie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anti-inflammatoires</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 myorelaxants ou décontractants </a:t>
            </a:r>
            <a:br>
              <a:rPr lang="fr-FR" sz="2000" dirty="0">
                <a:latin typeface="Times New Roman" pitchFamily="18" charset="0"/>
                <a:cs typeface="Times New Roman" pitchFamily="18" charset="0"/>
              </a:rPr>
            </a:b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8146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260648"/>
            <a:ext cx="8229600" cy="5865515"/>
          </a:xfrm>
        </p:spPr>
        <p:txBody>
          <a:bodyPr>
            <a:normAutofit fontScale="77500" lnSpcReduction="20000"/>
          </a:bodyPr>
          <a:lstStyle/>
          <a:p>
            <a:pPr>
              <a:lnSpc>
                <a:spcPct val="170000"/>
              </a:lnSpc>
            </a:pPr>
            <a:r>
              <a:rPr lang="fr-FR" b="1" dirty="0">
                <a:latin typeface="Times New Roman" pitchFamily="18" charset="0"/>
                <a:cs typeface="Times New Roman" pitchFamily="18" charset="0"/>
              </a:rPr>
              <a:t>LA PROPHYLAXIE:</a:t>
            </a:r>
            <a:br>
              <a:rPr lang="fr-FR" b="1" dirty="0">
                <a:latin typeface="Times New Roman" pitchFamily="18" charset="0"/>
                <a:cs typeface="Times New Roman" pitchFamily="18" charset="0"/>
              </a:rPr>
            </a:br>
            <a:r>
              <a:rPr lang="fr-FR" dirty="0">
                <a:latin typeface="Times New Roman" pitchFamily="18" charset="0"/>
                <a:cs typeface="Times New Roman" pitchFamily="18" charset="0"/>
              </a:rPr>
              <a:t>- Position de travail: l'alternance des 2 positions semble la meilleure méthode.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Poste de travail, il est nécessaire d'avoir un matériau adapté un travail assis surtout, mais pouvant </a:t>
            </a:r>
            <a:r>
              <a:rPr lang="fr-FR" dirty="0" err="1">
                <a:latin typeface="Times New Roman" pitchFamily="18" charset="0"/>
                <a:cs typeface="Times New Roman" pitchFamily="18" charset="0"/>
              </a:rPr>
              <a:t>égalemant</a:t>
            </a:r>
            <a:r>
              <a:rPr lang="fr-FR" dirty="0">
                <a:latin typeface="Times New Roman" pitchFamily="18" charset="0"/>
                <a:cs typeface="Times New Roman" pitchFamily="18" charset="0"/>
              </a:rPr>
              <a:t> être utilisé debout</a:t>
            </a:r>
            <a:br>
              <a:rPr lang="fr-FR" dirty="0">
                <a:latin typeface="Times New Roman" pitchFamily="18" charset="0"/>
                <a:cs typeface="Times New Roman" pitchFamily="18" charset="0"/>
              </a:rPr>
            </a:br>
            <a:r>
              <a:rPr lang="fr-FR" b="1" dirty="0">
                <a:latin typeface="Times New Roman" pitchFamily="18" charset="0"/>
                <a:cs typeface="Times New Roman" pitchFamily="18" charset="0"/>
              </a:rPr>
              <a:t>Prophylaxie générale</a:t>
            </a:r>
            <a:r>
              <a:rPr lang="fr-FR" dirty="0">
                <a:latin typeface="Times New Roman" pitchFamily="18" charset="0"/>
                <a:cs typeface="Times New Roman" pitchFamily="18" charset="0"/>
              </a:rPr>
              <a:t>:</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La prophylaxie des troubles vertébraux sera surtout réalisée par:</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gymnastique</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yoga: pour permettre une grande souplesse du rachis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sport: Individuel: marches, bicyclette, natation</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Collectifs: volley </a:t>
            </a:r>
            <a:r>
              <a:rPr lang="fr-FR" dirty="0" err="1">
                <a:latin typeface="Times New Roman" pitchFamily="18" charset="0"/>
                <a:cs typeface="Times New Roman" pitchFamily="18" charset="0"/>
              </a:rPr>
              <a:t>ball</a:t>
            </a:r>
            <a:r>
              <a:rPr lang="fr-FR" dirty="0">
                <a:latin typeface="Times New Roman" pitchFamily="18" charset="0"/>
                <a:cs typeface="Times New Roman" pitchFamily="18" charset="0"/>
              </a:rPr>
              <a:t>, basket</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Hygiène de vie: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surveillance du poids</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repos dormir avec les jambes légèrement surélevées, cette position permet une meilleure circulation sanguine</a:t>
            </a:r>
          </a:p>
        </p:txBody>
      </p:sp>
    </p:spTree>
    <p:extLst>
      <p:ext uri="{BB962C8B-B14F-4D97-AF65-F5344CB8AC3E}">
        <p14:creationId xmlns:p14="http://schemas.microsoft.com/office/powerpoint/2010/main" val="11633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pPr marL="45720" indent="0">
              <a:buNone/>
            </a:pPr>
            <a:r>
              <a:rPr lang="fr-FR" dirty="0"/>
              <a:t>Lombalgie n’est pas une maladie professionnelle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12" y="2204863"/>
            <a:ext cx="9266436" cy="220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04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457200" y="260648"/>
            <a:ext cx="8229600" cy="5865515"/>
          </a:xfrm>
        </p:spPr>
        <p:txBody>
          <a:bodyPr>
            <a:normAutofit/>
          </a:bodyPr>
          <a:lstStyle/>
          <a:p>
            <a:pPr>
              <a:lnSpc>
                <a:spcPct val="170000"/>
              </a:lnSpc>
            </a:pPr>
            <a:r>
              <a:rPr lang="fr-FR" b="1" i="1" u="sng" dirty="0">
                <a:latin typeface="Times New Roman" pitchFamily="18" charset="0"/>
                <a:cs typeface="Times New Roman" pitchFamily="18" charset="0"/>
              </a:rPr>
              <a:t>2- Risque visuel:</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La fatigue visuelle est difficile à analyser, mais fréquemment mentionnée surtout en fin de journée, elle est liée aux contrainte visuelle et d'éclairage avec accommodation permanente variable et asymétrique du fait de la position du praticien Adapter l'éclairage a l’activité effectuée (3OOluxe pour le travail de précision</a:t>
            </a:r>
            <a:r>
              <a:rPr lang="fr-FR" dirty="0"/>
              <a:t>).</a:t>
            </a:r>
          </a:p>
          <a:p>
            <a:pPr marL="45720" indent="0">
              <a:lnSpc>
                <a:spcPct val="170000"/>
              </a:lnSpc>
              <a:buNone/>
            </a:pPr>
            <a:br>
              <a:rPr lang="fr-FR" dirty="0">
                <a:latin typeface="Times New Roman" pitchFamily="18" charset="0"/>
                <a:cs typeface="Times New Roman" pitchFamily="18" charset="0"/>
              </a:rPr>
            </a:br>
            <a:r>
              <a:rPr lang="fr-FR" dirty="0">
                <a:latin typeface="Times New Roman" pitchFamily="18" charset="0"/>
                <a:cs typeface="Times New Roman" pitchFamily="18" charset="0"/>
              </a:rPr>
              <a:t>A part la fatigue visuelle, on note aussi les traumatismes oculaires qui sont donnés par les corps étrangers. </a:t>
            </a:r>
          </a:p>
          <a:p>
            <a:pPr>
              <a:lnSpc>
                <a:spcPct val="17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08500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95536" y="731520"/>
            <a:ext cx="7560840" cy="5649808"/>
          </a:xfrm>
        </p:spPr>
        <p:txBody>
          <a:bodyPr/>
          <a:lstStyle/>
          <a:p>
            <a:pPr>
              <a:lnSpc>
                <a:spcPct val="150000"/>
              </a:lnSpc>
            </a:pPr>
            <a:r>
              <a:rPr lang="fr-FR" dirty="0">
                <a:latin typeface="Times New Roman" pitchFamily="18" charset="0"/>
                <a:cs typeface="Times New Roman" pitchFamily="18" charset="0"/>
              </a:rPr>
              <a:t>Selon les études 9-15% les chirurgiens déclarent avoir été victimes d'un traumatisme oculaire du à la projection de débris qui est provoquée par l'emploi d'instruments rotatifs; </a:t>
            </a:r>
          </a:p>
          <a:p>
            <a:pPr>
              <a:lnSpc>
                <a:spcPct val="150000"/>
              </a:lnSpc>
            </a:pPr>
            <a:r>
              <a:rPr lang="fr-FR" dirty="0">
                <a:latin typeface="Times New Roman" pitchFamily="18" charset="0"/>
                <a:cs typeface="Times New Roman" pitchFamily="18" charset="0"/>
              </a:rPr>
              <a:t>ces projections peuvent engendrer des infections des yeux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Le praticien doit obligatoirement porté des lunettes de protection spéciales, surtout en cas d'allergie à la poussière aux vapeurs des matériaux </a:t>
            </a:r>
            <a:br>
              <a:rPr lang="fr-FR" dirty="0">
                <a:latin typeface="Times New Roman" pitchFamily="18" charset="0"/>
                <a:cs typeface="Times New Roman" pitchFamily="18" charset="0"/>
              </a:rPr>
            </a:br>
            <a:endParaRPr lang="fr-FR" dirty="0">
              <a:latin typeface="Times New Roman" pitchFamily="18" charset="0"/>
              <a:cs typeface="Times New Roman" pitchFamily="18" charset="0"/>
            </a:endParaRPr>
          </a:p>
          <a:p>
            <a:endParaRPr lang="fr-FR" dirty="0"/>
          </a:p>
        </p:txBody>
      </p:sp>
    </p:spTree>
    <p:extLst>
      <p:ext uri="{BB962C8B-B14F-4D97-AF65-F5344CB8AC3E}">
        <p14:creationId xmlns:p14="http://schemas.microsoft.com/office/powerpoint/2010/main" val="211264265"/>
      </p:ext>
    </p:extLst>
  </p:cSld>
  <p:clrMapOvr>
    <a:masterClrMapping/>
  </p:clrMapOvr>
</p:sld>
</file>

<file path=ppt/theme/theme1.xml><?xml version="1.0" encoding="utf-8"?>
<a:theme xmlns:a="http://schemas.openxmlformats.org/drawingml/2006/main" name="Sillag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967</TotalTime>
  <Words>371</Words>
  <Application>Microsoft Office PowerPoint</Application>
  <PresentationFormat>Affichage à l'écran (4:3)</PresentationFormat>
  <Paragraphs>77</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Georgia</vt:lpstr>
      <vt:lpstr>Times New Roman</vt:lpstr>
      <vt:lpstr>Trebuchet MS</vt:lpstr>
      <vt:lpstr>Sillage</vt:lpstr>
      <vt:lpstr>MALADIES  PROFESSONNELLES CHEZ LE CHIRURGIEN DENTISTE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Clic-one</cp:lastModifiedBy>
  <cp:revision>44</cp:revision>
  <dcterms:created xsi:type="dcterms:W3CDTF">2019-01-25T13:54:53Z</dcterms:created>
  <dcterms:modified xsi:type="dcterms:W3CDTF">2025-06-08T16:59:14Z</dcterms:modified>
</cp:coreProperties>
</file>