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lexandria" panose="020B0604020202020204" charset="-78"/>
      <p:regular r:id="rId13"/>
    </p:embeddedFont>
    <p:embeddedFont>
      <p:font typeface="Nobile" panose="020B0604020202020204" charset="0"/>
      <p:regular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71" autoAdjust="0"/>
    <p:restoredTop sz="94610"/>
  </p:normalViewPr>
  <p:slideViewPr>
    <p:cSldViewPr snapToGrid="0" snapToObjects="1">
      <p:cViewPr varScale="1">
        <p:scale>
          <a:sx n="53" d="100"/>
          <a:sy n="53" d="100"/>
        </p:scale>
        <p:origin x="10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07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2017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Study Groups</a:t>
            </a:r>
            <a:endParaRPr lang="en-US" sz="4450" dirty="0"/>
          </a:p>
        </p:txBody>
      </p:sp>
      <p:sp>
        <p:nvSpPr>
          <p:cNvPr id="4" name="Text 1"/>
          <p:cNvSpPr/>
          <p:nvPr/>
        </p:nvSpPr>
        <p:spPr>
          <a:xfrm>
            <a:off x="793790" y="3369112"/>
            <a:ext cx="7556421" cy="254031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When talking about Academic study at the level of University, we mainly refer to individual achievements. But the way of gaining success can be done in collaboration with other people, generally students. This kind of collaboration can be in the shape of groups, whether outside or inside the class, and this includes achieving some tasks like: group projects, preparing presentations, giving feedback, revisions for exams, and peer support.</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7937" y="637580"/>
            <a:ext cx="4556760" cy="569476"/>
          </a:xfrm>
          <a:prstGeom prst="rect">
            <a:avLst/>
          </a:prstGeom>
          <a:noFill/>
          <a:ln/>
        </p:spPr>
        <p:txBody>
          <a:bodyPr wrap="none" lIns="0" tIns="0" rIns="0" bIns="0" rtlCol="0" anchor="t"/>
          <a:lstStyle/>
          <a:p>
            <a:pPr marL="0" indent="0" algn="l">
              <a:lnSpc>
                <a:spcPts val="4450"/>
              </a:lnSpc>
              <a:buNone/>
            </a:pPr>
            <a:r>
              <a:rPr lang="en-US" sz="3550" dirty="0">
                <a:solidFill>
                  <a:srgbClr val="1B1B27"/>
                </a:solidFill>
                <a:latin typeface="Alexandria" pitchFamily="34" charset="0"/>
                <a:ea typeface="Alexandria" pitchFamily="34" charset="-122"/>
                <a:cs typeface="Alexandria" pitchFamily="34" charset="-120"/>
              </a:rPr>
              <a:t>Task Three</a:t>
            </a:r>
            <a:endParaRPr lang="en-US" sz="3550" dirty="0"/>
          </a:p>
        </p:txBody>
      </p:sp>
      <p:sp>
        <p:nvSpPr>
          <p:cNvPr id="4" name="Text 1"/>
          <p:cNvSpPr/>
          <p:nvPr/>
        </p:nvSpPr>
        <p:spPr>
          <a:xfrm>
            <a:off x="637937" y="1426726"/>
            <a:ext cx="7868126" cy="3144203"/>
          </a:xfrm>
          <a:prstGeom prst="rect">
            <a:avLst/>
          </a:prstGeom>
          <a:noFill/>
          <a:ln/>
        </p:spPr>
        <p:txBody>
          <a:bodyPr wrap="square" lIns="0" tIns="0" rIns="0" bIns="0" rtlCol="0" anchor="t"/>
          <a:lstStyle/>
          <a:p>
            <a:pPr marL="0" indent="0" algn="l">
              <a:lnSpc>
                <a:spcPts val="6150"/>
              </a:lnSpc>
              <a:buNone/>
            </a:pPr>
            <a:r>
              <a:rPr lang="en-US" sz="4950" dirty="0">
                <a:solidFill>
                  <a:srgbClr val="1B1B27"/>
                </a:solidFill>
                <a:latin typeface="Alexandria" pitchFamily="34" charset="0"/>
                <a:ea typeface="Alexandria" pitchFamily="34" charset="-122"/>
                <a:cs typeface="Alexandria" pitchFamily="34" charset="-120"/>
              </a:rPr>
              <a:t>In a group of 3, 4 or 5 find a title for a project and set an outline altogether.</a:t>
            </a:r>
            <a:endParaRPr lang="en-US" sz="4950" dirty="0"/>
          </a:p>
        </p:txBody>
      </p:sp>
      <p:pic>
        <p:nvPicPr>
          <p:cNvPr id="5"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7937" y="4813340"/>
            <a:ext cx="182166" cy="182166"/>
          </a:xfrm>
          <a:prstGeom prst="rect">
            <a:avLst/>
          </a:prstGeom>
        </p:spPr>
      </p:pic>
      <p:sp>
        <p:nvSpPr>
          <p:cNvPr id="6" name="Shape 2"/>
          <p:cNvSpPr/>
          <p:nvPr/>
        </p:nvSpPr>
        <p:spPr>
          <a:xfrm>
            <a:off x="637937" y="5077420"/>
            <a:ext cx="3860840" cy="22860"/>
          </a:xfrm>
          <a:prstGeom prst="rect">
            <a:avLst/>
          </a:prstGeom>
          <a:solidFill>
            <a:srgbClr val="1B54DA"/>
          </a:solidFill>
          <a:ln/>
        </p:spPr>
      </p:sp>
      <p:sp>
        <p:nvSpPr>
          <p:cNvPr id="7" name="Text 3"/>
          <p:cNvSpPr/>
          <p:nvPr/>
        </p:nvSpPr>
        <p:spPr>
          <a:xfrm>
            <a:off x="637937" y="5214223"/>
            <a:ext cx="2278380" cy="284798"/>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Form your group</a:t>
            </a:r>
            <a:endParaRPr lang="en-US" sz="1750" dirty="0"/>
          </a:p>
        </p:txBody>
      </p:sp>
      <p:sp>
        <p:nvSpPr>
          <p:cNvPr id="8" name="Text 4"/>
          <p:cNvSpPr/>
          <p:nvPr/>
        </p:nvSpPr>
        <p:spPr>
          <a:xfrm>
            <a:off x="637937" y="5586889"/>
            <a:ext cx="3860840" cy="263009"/>
          </a:xfrm>
          <a:prstGeom prst="rect">
            <a:avLst/>
          </a:prstGeom>
          <a:noFill/>
          <a:ln/>
        </p:spPr>
        <p:txBody>
          <a:bodyPr wrap="none" lIns="0" tIns="0" rIns="0" bIns="0" rtlCol="0" anchor="t"/>
          <a:lstStyle/>
          <a:p>
            <a:pPr marL="0" indent="0" algn="l">
              <a:lnSpc>
                <a:spcPts val="2050"/>
              </a:lnSpc>
              <a:buNone/>
            </a:pPr>
            <a:r>
              <a:rPr lang="en-US" sz="1400" dirty="0">
                <a:solidFill>
                  <a:srgbClr val="404155"/>
                </a:solidFill>
                <a:latin typeface="Nobile" pitchFamily="34" charset="0"/>
                <a:ea typeface="Nobile" pitchFamily="34" charset="-122"/>
                <a:cs typeface="Nobile" pitchFamily="34" charset="-120"/>
              </a:rPr>
              <a:t>Get together with 3, 4, or 5 classmates.</a:t>
            </a:r>
            <a:endParaRPr lang="en-US" sz="1400" dirty="0"/>
          </a:p>
        </p:txBody>
      </p:sp>
      <p:pic>
        <p:nvPicPr>
          <p:cNvPr id="9"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45223" y="4813340"/>
            <a:ext cx="182166" cy="182166"/>
          </a:xfrm>
          <a:prstGeom prst="rect">
            <a:avLst/>
          </a:prstGeom>
        </p:spPr>
      </p:pic>
      <p:sp>
        <p:nvSpPr>
          <p:cNvPr id="10" name="Shape 5"/>
          <p:cNvSpPr/>
          <p:nvPr/>
        </p:nvSpPr>
        <p:spPr>
          <a:xfrm>
            <a:off x="4645223" y="5077420"/>
            <a:ext cx="3860840" cy="22860"/>
          </a:xfrm>
          <a:prstGeom prst="rect">
            <a:avLst/>
          </a:prstGeom>
          <a:solidFill>
            <a:srgbClr val="1B54DA"/>
          </a:solidFill>
          <a:ln/>
        </p:spPr>
      </p:sp>
      <p:sp>
        <p:nvSpPr>
          <p:cNvPr id="11" name="Text 6"/>
          <p:cNvSpPr/>
          <p:nvPr/>
        </p:nvSpPr>
        <p:spPr>
          <a:xfrm>
            <a:off x="4645223" y="5214223"/>
            <a:ext cx="2278380" cy="284798"/>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Find a project title</a:t>
            </a:r>
            <a:endParaRPr lang="en-US" sz="1750" dirty="0"/>
          </a:p>
        </p:txBody>
      </p:sp>
      <p:sp>
        <p:nvSpPr>
          <p:cNvPr id="12" name="Text 7"/>
          <p:cNvSpPr/>
          <p:nvPr/>
        </p:nvSpPr>
        <p:spPr>
          <a:xfrm>
            <a:off x="4645223" y="5586889"/>
            <a:ext cx="3860840" cy="526018"/>
          </a:xfrm>
          <a:prstGeom prst="rect">
            <a:avLst/>
          </a:prstGeom>
          <a:noFill/>
          <a:ln/>
        </p:spPr>
        <p:txBody>
          <a:bodyPr wrap="square" lIns="0" tIns="0" rIns="0" bIns="0" rtlCol="0" anchor="t"/>
          <a:lstStyle/>
          <a:p>
            <a:pPr marL="0" indent="0" algn="l">
              <a:lnSpc>
                <a:spcPts val="2050"/>
              </a:lnSpc>
              <a:buNone/>
            </a:pPr>
            <a:r>
              <a:rPr lang="en-US" sz="1400" dirty="0">
                <a:solidFill>
                  <a:srgbClr val="404155"/>
                </a:solidFill>
                <a:latin typeface="Nobile" pitchFamily="34" charset="0"/>
                <a:ea typeface="Nobile" pitchFamily="34" charset="-122"/>
                <a:cs typeface="Nobile" pitchFamily="34" charset="-120"/>
              </a:rPr>
              <a:t>Brainstorm and agree on a title for your project together.</a:t>
            </a:r>
            <a:endParaRPr lang="en-US" sz="1400" dirty="0"/>
          </a:p>
        </p:txBody>
      </p:sp>
      <p:pic>
        <p:nvPicPr>
          <p:cNvPr id="13"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7937" y="6418778"/>
            <a:ext cx="182166" cy="182166"/>
          </a:xfrm>
          <a:prstGeom prst="rect">
            <a:avLst/>
          </a:prstGeom>
        </p:spPr>
      </p:pic>
      <p:sp>
        <p:nvSpPr>
          <p:cNvPr id="14" name="Shape 8"/>
          <p:cNvSpPr/>
          <p:nvPr/>
        </p:nvSpPr>
        <p:spPr>
          <a:xfrm>
            <a:off x="637937" y="6682859"/>
            <a:ext cx="7868126" cy="22860"/>
          </a:xfrm>
          <a:prstGeom prst="rect">
            <a:avLst/>
          </a:prstGeom>
          <a:solidFill>
            <a:srgbClr val="1B54DA"/>
          </a:solidFill>
          <a:ln/>
        </p:spPr>
      </p:sp>
      <p:sp>
        <p:nvSpPr>
          <p:cNvPr id="15" name="Text 9"/>
          <p:cNvSpPr/>
          <p:nvPr/>
        </p:nvSpPr>
        <p:spPr>
          <a:xfrm>
            <a:off x="637937" y="6819662"/>
            <a:ext cx="2820710" cy="284798"/>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Set an outline altogether</a:t>
            </a:r>
            <a:endParaRPr lang="en-US" sz="1750" dirty="0"/>
          </a:p>
        </p:txBody>
      </p:sp>
      <p:sp>
        <p:nvSpPr>
          <p:cNvPr id="16" name="Text 10"/>
          <p:cNvSpPr/>
          <p:nvPr/>
        </p:nvSpPr>
        <p:spPr>
          <a:xfrm>
            <a:off x="637937" y="7192328"/>
            <a:ext cx="7868126" cy="263009"/>
          </a:xfrm>
          <a:prstGeom prst="rect">
            <a:avLst/>
          </a:prstGeom>
          <a:noFill/>
          <a:ln/>
        </p:spPr>
        <p:txBody>
          <a:bodyPr wrap="none" lIns="0" tIns="0" rIns="0" bIns="0" rtlCol="0" anchor="t"/>
          <a:lstStyle/>
          <a:p>
            <a:pPr marL="0" indent="0" algn="l">
              <a:lnSpc>
                <a:spcPts val="2050"/>
              </a:lnSpc>
              <a:buNone/>
            </a:pPr>
            <a:r>
              <a:rPr lang="en-US" sz="1400" dirty="0">
                <a:solidFill>
                  <a:srgbClr val="404155"/>
                </a:solidFill>
                <a:latin typeface="Nobile" pitchFamily="34" charset="0"/>
                <a:ea typeface="Nobile" pitchFamily="34" charset="-122"/>
                <a:cs typeface="Nobile" pitchFamily="34" charset="-120"/>
              </a:rPr>
              <a:t>Collaboratively build the structure and outline of your project.</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1354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Introduction</a:t>
            </a:r>
            <a:endParaRPr lang="en-US" sz="4450" dirty="0"/>
          </a:p>
        </p:txBody>
      </p:sp>
      <p:sp>
        <p:nvSpPr>
          <p:cNvPr id="3" name="Shape 1"/>
          <p:cNvSpPr/>
          <p:nvPr/>
        </p:nvSpPr>
        <p:spPr>
          <a:xfrm>
            <a:off x="793790" y="1875949"/>
            <a:ext cx="13042821" cy="1326713"/>
          </a:xfrm>
          <a:prstGeom prst="roundRect">
            <a:avLst>
              <a:gd name="adj" fmla="val 7181"/>
            </a:avLst>
          </a:prstGeom>
          <a:solidFill>
            <a:srgbClr val="BBCDF7"/>
          </a:solidFill>
          <a:ln/>
        </p:spPr>
      </p:sp>
      <p:pic>
        <p:nvPicPr>
          <p:cNvPr id="4" name="Image 0" descr="preencoded.png"/>
          <p:cNvPicPr>
            <a:picLocks noChangeAspect="1"/>
          </p:cNvPicPr>
          <p:nvPr/>
        </p:nvPicPr>
        <p:blipFill>
          <a:blip r:embed="rId3"/>
          <a:stretch>
            <a:fillRect/>
          </a:stretch>
        </p:blipFill>
        <p:spPr>
          <a:xfrm>
            <a:off x="1020604" y="2204799"/>
            <a:ext cx="283488" cy="226814"/>
          </a:xfrm>
          <a:prstGeom prst="rect">
            <a:avLst/>
          </a:prstGeom>
        </p:spPr>
      </p:pic>
      <p:sp>
        <p:nvSpPr>
          <p:cNvPr id="5" name="Text 2"/>
          <p:cNvSpPr/>
          <p:nvPr/>
        </p:nvSpPr>
        <p:spPr>
          <a:xfrm>
            <a:off x="1530906" y="2159437"/>
            <a:ext cx="12078891" cy="725805"/>
          </a:xfrm>
          <a:prstGeom prst="rect">
            <a:avLst/>
          </a:prstGeom>
          <a:noFill/>
          <a:ln/>
        </p:spPr>
        <p:txBody>
          <a:bodyPr wrap="square" lIns="0" tIns="0" rIns="0" bIns="0" rtlCol="0" anchor="t"/>
          <a:lstStyle/>
          <a:p>
            <a:pPr marL="0" indent="0" algn="l">
              <a:lnSpc>
                <a:spcPts val="2850"/>
              </a:lnSpc>
              <a:buNone/>
            </a:pPr>
            <a:r>
              <a:rPr lang="en-US" sz="1750" dirty="0">
                <a:solidFill>
                  <a:srgbClr val="000000"/>
                </a:solidFill>
                <a:latin typeface="Nobile" pitchFamily="34" charset="0"/>
                <a:ea typeface="Nobile" pitchFamily="34" charset="-122"/>
                <a:cs typeface="Nobile" pitchFamily="34" charset="-120"/>
              </a:rPr>
              <a:t>What kind of method do you use when you study outside the classroom? Have you ever tried to work in groups? For example, when revising for exams?</a:t>
            </a:r>
            <a:endParaRPr lang="en-US" sz="1750" dirty="0"/>
          </a:p>
        </p:txBody>
      </p:sp>
      <p:sp>
        <p:nvSpPr>
          <p:cNvPr id="6" name="Text 3"/>
          <p:cNvSpPr/>
          <p:nvPr/>
        </p:nvSpPr>
        <p:spPr>
          <a:xfrm>
            <a:off x="793790" y="3542824"/>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1B1B27"/>
                </a:solidFill>
                <a:latin typeface="Alexandria" pitchFamily="34" charset="0"/>
                <a:ea typeface="Alexandria" pitchFamily="34" charset="-122"/>
                <a:cs typeface="Alexandria" pitchFamily="34" charset="-120"/>
              </a:rPr>
              <a:t>Task One</a:t>
            </a:r>
            <a:endParaRPr lang="en-US" sz="3550" dirty="0"/>
          </a:p>
        </p:txBody>
      </p:sp>
      <p:sp>
        <p:nvSpPr>
          <p:cNvPr id="7" name="Text 4"/>
          <p:cNvSpPr/>
          <p:nvPr/>
        </p:nvSpPr>
        <p:spPr>
          <a:xfrm>
            <a:off x="793790" y="4449961"/>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Select a time when you were in a group that worked well.</a:t>
            </a:r>
            <a:endParaRPr lang="en-US" sz="1750" dirty="0"/>
          </a:p>
        </p:txBody>
      </p:sp>
      <p:sp>
        <p:nvSpPr>
          <p:cNvPr id="8" name="Shape 5"/>
          <p:cNvSpPr/>
          <p:nvPr/>
        </p:nvSpPr>
        <p:spPr>
          <a:xfrm>
            <a:off x="793790" y="5068014"/>
            <a:ext cx="4196358" cy="2448044"/>
          </a:xfrm>
          <a:prstGeom prst="roundRect">
            <a:avLst>
              <a:gd name="adj" fmla="val 3892"/>
            </a:avLst>
          </a:prstGeom>
          <a:solidFill>
            <a:srgbClr val="F9F9FF"/>
          </a:solidFill>
          <a:ln w="30480">
            <a:solidFill>
              <a:srgbClr val="B8C3DF"/>
            </a:solidFill>
            <a:prstDash val="solid"/>
          </a:ln>
        </p:spPr>
      </p:sp>
      <p:sp>
        <p:nvSpPr>
          <p:cNvPr id="9" name="Text 6"/>
          <p:cNvSpPr/>
          <p:nvPr/>
        </p:nvSpPr>
        <p:spPr>
          <a:xfrm>
            <a:off x="1051084" y="5325308"/>
            <a:ext cx="3681770"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What made the work successful?</a:t>
            </a:r>
            <a:endParaRPr lang="en-US" sz="2200" dirty="0"/>
          </a:p>
        </p:txBody>
      </p:sp>
      <p:sp>
        <p:nvSpPr>
          <p:cNvPr id="10" name="Text 7"/>
          <p:cNvSpPr/>
          <p:nvPr/>
        </p:nvSpPr>
        <p:spPr>
          <a:xfrm>
            <a:off x="1051084" y="6170057"/>
            <a:ext cx="368177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Reflect on the factors that contributed to the group's effectiveness.</a:t>
            </a:r>
            <a:endParaRPr lang="en-US" sz="1750" dirty="0"/>
          </a:p>
        </p:txBody>
      </p:sp>
      <p:sp>
        <p:nvSpPr>
          <p:cNvPr id="11" name="Shape 8"/>
          <p:cNvSpPr/>
          <p:nvPr/>
        </p:nvSpPr>
        <p:spPr>
          <a:xfrm>
            <a:off x="5216962" y="5068014"/>
            <a:ext cx="4196358" cy="2448044"/>
          </a:xfrm>
          <a:prstGeom prst="roundRect">
            <a:avLst>
              <a:gd name="adj" fmla="val 3892"/>
            </a:avLst>
          </a:prstGeom>
          <a:solidFill>
            <a:srgbClr val="F9F9FF"/>
          </a:solidFill>
          <a:ln w="30480">
            <a:solidFill>
              <a:srgbClr val="B8C3DF"/>
            </a:solidFill>
            <a:prstDash val="solid"/>
          </a:ln>
        </p:spPr>
      </p:sp>
      <p:sp>
        <p:nvSpPr>
          <p:cNvPr id="12" name="Text 9"/>
          <p:cNvSpPr/>
          <p:nvPr/>
        </p:nvSpPr>
        <p:spPr>
          <a:xfrm>
            <a:off x="5474256" y="5325308"/>
            <a:ext cx="3681770"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How did that group differ from others?</a:t>
            </a:r>
            <a:endParaRPr lang="en-US" sz="2200" dirty="0"/>
          </a:p>
        </p:txBody>
      </p:sp>
      <p:sp>
        <p:nvSpPr>
          <p:cNvPr id="13" name="Text 10"/>
          <p:cNvSpPr/>
          <p:nvPr/>
        </p:nvSpPr>
        <p:spPr>
          <a:xfrm>
            <a:off x="5474256" y="6170057"/>
            <a:ext cx="368177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Consider what set this group apart from other group experiences.</a:t>
            </a:r>
            <a:endParaRPr lang="en-US" sz="1750" dirty="0"/>
          </a:p>
        </p:txBody>
      </p:sp>
      <p:sp>
        <p:nvSpPr>
          <p:cNvPr id="14" name="Shape 11"/>
          <p:cNvSpPr/>
          <p:nvPr/>
        </p:nvSpPr>
        <p:spPr>
          <a:xfrm>
            <a:off x="9640133" y="5068014"/>
            <a:ext cx="4196358" cy="2448044"/>
          </a:xfrm>
          <a:prstGeom prst="roundRect">
            <a:avLst>
              <a:gd name="adj" fmla="val 3892"/>
            </a:avLst>
          </a:prstGeom>
          <a:solidFill>
            <a:srgbClr val="F9F9FF"/>
          </a:solidFill>
          <a:ln w="30480">
            <a:solidFill>
              <a:srgbClr val="B8C3DF"/>
            </a:solidFill>
            <a:prstDash val="solid"/>
          </a:ln>
        </p:spPr>
      </p:sp>
      <p:sp>
        <p:nvSpPr>
          <p:cNvPr id="15" name="Text 12"/>
          <p:cNvSpPr/>
          <p:nvPr/>
        </p:nvSpPr>
        <p:spPr>
          <a:xfrm>
            <a:off x="9897427" y="5325308"/>
            <a:ext cx="3681770"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What skills and qualities are important?</a:t>
            </a:r>
            <a:endParaRPr lang="en-US" sz="2200" dirty="0"/>
          </a:p>
        </p:txBody>
      </p:sp>
      <p:sp>
        <p:nvSpPr>
          <p:cNvPr id="16" name="Text 13"/>
          <p:cNvSpPr/>
          <p:nvPr/>
        </p:nvSpPr>
        <p:spPr>
          <a:xfrm>
            <a:off x="9897427" y="6170057"/>
            <a:ext cx="3681770"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What skills and qualities do you think are important to effective collaborative working?</a:t>
            </a:r>
            <a:endParaRPr lang="en-US" sz="1750" dirty="0"/>
          </a:p>
        </p:txBody>
      </p:sp>
      <p:sp>
        <p:nvSpPr>
          <p:cNvPr id="17" name="Rectangle 16">
            <a:extLst>
              <a:ext uri="{FF2B5EF4-FFF2-40B4-BE49-F238E27FC236}">
                <a16:creationId xmlns:a16="http://schemas.microsoft.com/office/drawing/2014/main" id="{CEE9130A-78B7-0A9A-289B-7263C8A98C35}"/>
              </a:ext>
            </a:extLst>
          </p:cNvPr>
          <p:cNvSpPr/>
          <p:nvPr/>
        </p:nvSpPr>
        <p:spPr>
          <a:xfrm>
            <a:off x="12825663" y="7688179"/>
            <a:ext cx="1804737" cy="541421"/>
          </a:xfrm>
          <a:prstGeom prst="rect">
            <a:avLst/>
          </a:prstGeom>
          <a:solidFill>
            <a:srgbClr val="F9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63692"/>
            <a:ext cx="697777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Benefits of Study Groups</a:t>
            </a:r>
            <a:endParaRPr lang="en-US" sz="4450" dirty="0"/>
          </a:p>
        </p:txBody>
      </p:sp>
      <p:sp>
        <p:nvSpPr>
          <p:cNvPr id="3" name="Text 1"/>
          <p:cNvSpPr/>
          <p:nvPr/>
        </p:nvSpPr>
        <p:spPr>
          <a:xfrm>
            <a:off x="793790" y="212609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There are many reasons why students choose to study in groups, For instance:</a:t>
            </a:r>
            <a:endParaRPr lang="en-US" sz="1750" dirty="0"/>
          </a:p>
        </p:txBody>
      </p:sp>
      <p:pic>
        <p:nvPicPr>
          <p:cNvPr id="4"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3790" y="2744152"/>
            <a:ext cx="566976" cy="566976"/>
          </a:xfrm>
          <a:prstGeom prst="rect">
            <a:avLst/>
          </a:prstGeom>
        </p:spPr>
      </p:pic>
      <p:sp>
        <p:nvSpPr>
          <p:cNvPr id="5" name="Text 2"/>
          <p:cNvSpPr/>
          <p:nvPr/>
        </p:nvSpPr>
        <p:spPr>
          <a:xfrm>
            <a:off x="793790" y="3594616"/>
            <a:ext cx="5067776"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Students can learn from each other.</a:t>
            </a:r>
            <a:endParaRPr lang="en-US" sz="2200" dirty="0"/>
          </a:p>
        </p:txBody>
      </p:sp>
      <p:pic>
        <p:nvPicPr>
          <p:cNvPr id="6"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56884" y="2744152"/>
            <a:ext cx="566976" cy="566976"/>
          </a:xfrm>
          <a:prstGeom prst="rect">
            <a:avLst/>
          </a:prstGeom>
        </p:spPr>
      </p:pic>
      <p:sp>
        <p:nvSpPr>
          <p:cNvPr id="7" name="Text 3"/>
          <p:cNvSpPr/>
          <p:nvPr/>
        </p:nvSpPr>
        <p:spPr>
          <a:xfrm>
            <a:off x="7456884" y="359461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Mutual support</a:t>
            </a:r>
            <a:endParaRPr lang="en-US" sz="2200" dirty="0"/>
          </a:p>
        </p:txBody>
      </p:sp>
      <p:pic>
        <p:nvPicPr>
          <p:cNvPr id="8"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3790" y="4402574"/>
            <a:ext cx="566976" cy="566976"/>
          </a:xfrm>
          <a:prstGeom prst="rect">
            <a:avLst/>
          </a:prstGeom>
        </p:spPr>
      </p:pic>
      <p:sp>
        <p:nvSpPr>
          <p:cNvPr id="9" name="Text 4"/>
          <p:cNvSpPr/>
          <p:nvPr/>
        </p:nvSpPr>
        <p:spPr>
          <a:xfrm>
            <a:off x="793790" y="5253038"/>
            <a:ext cx="4241840"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Develop communicative skills.</a:t>
            </a:r>
            <a:endParaRPr lang="en-US" sz="2200" dirty="0"/>
          </a:p>
        </p:txBody>
      </p:sp>
      <p:pic>
        <p:nvPicPr>
          <p:cNvPr id="10"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456884" y="4402574"/>
            <a:ext cx="566976" cy="566976"/>
          </a:xfrm>
          <a:prstGeom prst="rect">
            <a:avLst/>
          </a:prstGeom>
        </p:spPr>
      </p:pic>
      <p:sp>
        <p:nvSpPr>
          <p:cNvPr id="11" name="Text 5"/>
          <p:cNvSpPr/>
          <p:nvPr/>
        </p:nvSpPr>
        <p:spPr>
          <a:xfrm>
            <a:off x="7456884" y="5253038"/>
            <a:ext cx="4182904"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Having different perspectives.</a:t>
            </a:r>
            <a:endParaRPr lang="en-US" sz="2200" dirty="0"/>
          </a:p>
        </p:txBody>
      </p:sp>
      <p:pic>
        <p:nvPicPr>
          <p:cNvPr id="12"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93790" y="6060996"/>
            <a:ext cx="566976" cy="566976"/>
          </a:xfrm>
          <a:prstGeom prst="rect">
            <a:avLst/>
          </a:prstGeom>
        </p:spPr>
      </p:pic>
      <p:sp>
        <p:nvSpPr>
          <p:cNvPr id="13" name="Text 6"/>
          <p:cNvSpPr/>
          <p:nvPr/>
        </p:nvSpPr>
        <p:spPr>
          <a:xfrm>
            <a:off x="793790" y="69114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Giving feedback</a:t>
            </a:r>
            <a:endParaRPr lang="en-US" sz="2200" dirty="0"/>
          </a:p>
        </p:txBody>
      </p:sp>
      <p:pic>
        <p:nvPicPr>
          <p:cNvPr id="14" name="Image 5"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456884" y="6060996"/>
            <a:ext cx="566976" cy="566976"/>
          </a:xfrm>
          <a:prstGeom prst="rect">
            <a:avLst/>
          </a:prstGeom>
        </p:spPr>
      </p:pic>
      <p:sp>
        <p:nvSpPr>
          <p:cNvPr id="15" name="Text 7"/>
          <p:cNvSpPr/>
          <p:nvPr/>
        </p:nvSpPr>
        <p:spPr>
          <a:xfrm>
            <a:off x="7456884" y="6911459"/>
            <a:ext cx="3215759"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Motivation for learning</a:t>
            </a:r>
            <a:endParaRPr lang="en-US" sz="2200" dirty="0"/>
          </a:p>
        </p:txBody>
      </p:sp>
      <p:sp>
        <p:nvSpPr>
          <p:cNvPr id="16" name="Rectangle 15">
            <a:extLst>
              <a:ext uri="{FF2B5EF4-FFF2-40B4-BE49-F238E27FC236}">
                <a16:creationId xmlns:a16="http://schemas.microsoft.com/office/drawing/2014/main" id="{1C0C71DD-7720-3F7B-F8BD-A91F82F962D8}"/>
              </a:ext>
            </a:extLst>
          </p:cNvPr>
          <p:cNvSpPr/>
          <p:nvPr/>
        </p:nvSpPr>
        <p:spPr>
          <a:xfrm>
            <a:off x="12825663" y="7688179"/>
            <a:ext cx="1804737" cy="541421"/>
          </a:xfrm>
          <a:prstGeom prst="rect">
            <a:avLst/>
          </a:prstGeom>
          <a:solidFill>
            <a:srgbClr val="F9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753314" y="443270"/>
            <a:ext cx="5679043" cy="503753"/>
          </a:xfrm>
          <a:prstGeom prst="rect">
            <a:avLst/>
          </a:prstGeom>
          <a:noFill/>
          <a:ln/>
        </p:spPr>
        <p:txBody>
          <a:bodyPr wrap="none" lIns="0" tIns="0" rIns="0" bIns="0" rtlCol="0" anchor="t"/>
          <a:lstStyle/>
          <a:p>
            <a:pPr marL="0" indent="0" algn="l">
              <a:lnSpc>
                <a:spcPts val="3950"/>
              </a:lnSpc>
              <a:buNone/>
            </a:pPr>
            <a:r>
              <a:rPr lang="en-US" sz="3150" dirty="0">
                <a:solidFill>
                  <a:srgbClr val="1B1B27"/>
                </a:solidFill>
                <a:latin typeface="Alexandria" pitchFamily="34" charset="0"/>
                <a:ea typeface="Alexandria" pitchFamily="34" charset="-122"/>
                <a:cs typeface="Alexandria" pitchFamily="34" charset="-120"/>
              </a:rPr>
              <a:t>Advantages of Study Groups</a:t>
            </a:r>
            <a:endParaRPr lang="en-US" sz="3150" dirty="0"/>
          </a:p>
        </p:txBody>
      </p:sp>
      <p:pic>
        <p:nvPicPr>
          <p:cNvPr id="3" name="Image 0" descr="preencoded.png"/>
          <p:cNvPicPr>
            <a:picLocks noChangeAspect="1"/>
          </p:cNvPicPr>
          <p:nvPr/>
        </p:nvPicPr>
        <p:blipFill>
          <a:blip r:embed="rId3"/>
          <a:stretch>
            <a:fillRect/>
          </a:stretch>
        </p:blipFill>
        <p:spPr>
          <a:xfrm>
            <a:off x="1753314" y="1176099"/>
            <a:ext cx="5113020" cy="3627120"/>
          </a:xfrm>
          <a:prstGeom prst="rect">
            <a:avLst/>
          </a:prstGeom>
        </p:spPr>
      </p:pic>
      <p:sp>
        <p:nvSpPr>
          <p:cNvPr id="4" name="Shape 1"/>
          <p:cNvSpPr/>
          <p:nvPr/>
        </p:nvSpPr>
        <p:spPr>
          <a:xfrm>
            <a:off x="1753314" y="4932045"/>
            <a:ext cx="5504617" cy="878919"/>
          </a:xfrm>
          <a:prstGeom prst="roundRect">
            <a:avLst>
              <a:gd name="adj" fmla="val 7704"/>
            </a:avLst>
          </a:prstGeom>
          <a:solidFill>
            <a:srgbClr val="D2DDF9"/>
          </a:solidFill>
          <a:ln w="7620">
            <a:solidFill>
              <a:srgbClr val="B8C3DF"/>
            </a:solidFill>
            <a:prstDash val="solid"/>
          </a:ln>
        </p:spPr>
      </p:sp>
      <p:sp>
        <p:nvSpPr>
          <p:cNvPr id="5" name="Text 2"/>
          <p:cNvSpPr/>
          <p:nvPr/>
        </p:nvSpPr>
        <p:spPr>
          <a:xfrm>
            <a:off x="1922145" y="5100876"/>
            <a:ext cx="2015133" cy="251936"/>
          </a:xfrm>
          <a:prstGeom prst="rect">
            <a:avLst/>
          </a:prstGeom>
          <a:noFill/>
          <a:ln/>
        </p:spPr>
        <p:txBody>
          <a:bodyPr wrap="none" lIns="0" tIns="0" rIns="0" bIns="0" rtlCol="0" anchor="t"/>
          <a:lstStyle/>
          <a:p>
            <a:pPr marL="0" indent="0" algn="l">
              <a:lnSpc>
                <a:spcPts val="1950"/>
              </a:lnSpc>
              <a:buNone/>
            </a:pPr>
            <a:r>
              <a:rPr lang="en-US" sz="1550" dirty="0">
                <a:solidFill>
                  <a:srgbClr val="404155"/>
                </a:solidFill>
                <a:latin typeface="Alexandria" pitchFamily="34" charset="0"/>
                <a:ea typeface="Alexandria" pitchFamily="34" charset="-122"/>
                <a:cs typeface="Alexandria" pitchFamily="34" charset="-120"/>
              </a:rPr>
              <a:t>Motivation</a:t>
            </a:r>
            <a:endParaRPr lang="en-US" sz="1550" dirty="0"/>
          </a:p>
        </p:txBody>
      </p:sp>
      <p:sp>
        <p:nvSpPr>
          <p:cNvPr id="6" name="Text 3"/>
          <p:cNvSpPr/>
          <p:nvPr/>
        </p:nvSpPr>
        <p:spPr>
          <a:xfrm>
            <a:off x="1922145" y="5421511"/>
            <a:ext cx="5166955" cy="220623"/>
          </a:xfrm>
          <a:prstGeom prst="rect">
            <a:avLst/>
          </a:prstGeom>
          <a:noFill/>
          <a:ln/>
        </p:spPr>
        <p:txBody>
          <a:bodyPr wrap="none" lIns="0" tIns="0" rIns="0" bIns="0" rtlCol="0" anchor="t"/>
          <a:lstStyle/>
          <a:p>
            <a:pPr marL="0" indent="0" algn="l">
              <a:lnSpc>
                <a:spcPts val="1700"/>
              </a:lnSpc>
              <a:buNone/>
            </a:pPr>
            <a:r>
              <a:rPr lang="en-US" sz="1250" dirty="0">
                <a:solidFill>
                  <a:srgbClr val="404155"/>
                </a:solidFill>
                <a:latin typeface="Nobile" pitchFamily="34" charset="0"/>
                <a:ea typeface="Nobile" pitchFamily="34" charset="-122"/>
                <a:cs typeface="Nobile" pitchFamily="34" charset="-120"/>
              </a:rPr>
              <a:t>Students encourage each other to stay motivated.</a:t>
            </a:r>
            <a:endParaRPr lang="en-US" sz="1250" dirty="0"/>
          </a:p>
        </p:txBody>
      </p:sp>
      <p:sp>
        <p:nvSpPr>
          <p:cNvPr id="7" name="Shape 4"/>
          <p:cNvSpPr/>
          <p:nvPr/>
        </p:nvSpPr>
        <p:spPr>
          <a:xfrm>
            <a:off x="7372469" y="4932045"/>
            <a:ext cx="5504617" cy="878919"/>
          </a:xfrm>
          <a:prstGeom prst="roundRect">
            <a:avLst>
              <a:gd name="adj" fmla="val 7704"/>
            </a:avLst>
          </a:prstGeom>
          <a:solidFill>
            <a:srgbClr val="D2DDF9"/>
          </a:solidFill>
          <a:ln w="7620">
            <a:solidFill>
              <a:srgbClr val="B8C3DF"/>
            </a:solidFill>
            <a:prstDash val="solid"/>
          </a:ln>
        </p:spPr>
      </p:sp>
      <p:sp>
        <p:nvSpPr>
          <p:cNvPr id="8" name="Text 5"/>
          <p:cNvSpPr/>
          <p:nvPr/>
        </p:nvSpPr>
        <p:spPr>
          <a:xfrm>
            <a:off x="7541300" y="5100876"/>
            <a:ext cx="2015133" cy="251936"/>
          </a:xfrm>
          <a:prstGeom prst="rect">
            <a:avLst/>
          </a:prstGeom>
          <a:noFill/>
          <a:ln/>
        </p:spPr>
        <p:txBody>
          <a:bodyPr wrap="none" lIns="0" tIns="0" rIns="0" bIns="0" rtlCol="0" anchor="t"/>
          <a:lstStyle/>
          <a:p>
            <a:pPr marL="0" indent="0" algn="l">
              <a:lnSpc>
                <a:spcPts val="1950"/>
              </a:lnSpc>
              <a:buNone/>
            </a:pPr>
            <a:r>
              <a:rPr lang="en-US" sz="1550" dirty="0">
                <a:solidFill>
                  <a:srgbClr val="404155"/>
                </a:solidFill>
                <a:latin typeface="Alexandria" pitchFamily="34" charset="0"/>
                <a:ea typeface="Alexandria" pitchFamily="34" charset="-122"/>
                <a:cs typeface="Alexandria" pitchFamily="34" charset="-120"/>
              </a:rPr>
              <a:t>Peer Learning</a:t>
            </a:r>
            <a:endParaRPr lang="en-US" sz="1550" dirty="0"/>
          </a:p>
        </p:txBody>
      </p:sp>
      <p:sp>
        <p:nvSpPr>
          <p:cNvPr id="9" name="Text 6"/>
          <p:cNvSpPr/>
          <p:nvPr/>
        </p:nvSpPr>
        <p:spPr>
          <a:xfrm>
            <a:off x="7541300" y="5421511"/>
            <a:ext cx="5166955" cy="220623"/>
          </a:xfrm>
          <a:prstGeom prst="rect">
            <a:avLst/>
          </a:prstGeom>
          <a:noFill/>
          <a:ln/>
        </p:spPr>
        <p:txBody>
          <a:bodyPr wrap="none" lIns="0" tIns="0" rIns="0" bIns="0" rtlCol="0" anchor="t"/>
          <a:lstStyle/>
          <a:p>
            <a:pPr marL="0" indent="0" algn="l">
              <a:lnSpc>
                <a:spcPts val="1700"/>
              </a:lnSpc>
              <a:buNone/>
            </a:pPr>
            <a:r>
              <a:rPr lang="en-US" sz="1250" dirty="0">
                <a:solidFill>
                  <a:srgbClr val="404155"/>
                </a:solidFill>
                <a:latin typeface="Nobile" pitchFamily="34" charset="0"/>
                <a:ea typeface="Nobile" pitchFamily="34" charset="-122"/>
                <a:cs typeface="Nobile" pitchFamily="34" charset="-120"/>
              </a:rPr>
              <a:t>Students can learn from each other.</a:t>
            </a:r>
            <a:endParaRPr lang="en-US" sz="1250" dirty="0"/>
          </a:p>
        </p:txBody>
      </p:sp>
      <p:sp>
        <p:nvSpPr>
          <p:cNvPr id="10" name="Shape 7"/>
          <p:cNvSpPr/>
          <p:nvPr/>
        </p:nvSpPr>
        <p:spPr>
          <a:xfrm>
            <a:off x="1753314" y="5925502"/>
            <a:ext cx="5504617" cy="878919"/>
          </a:xfrm>
          <a:prstGeom prst="roundRect">
            <a:avLst>
              <a:gd name="adj" fmla="val 7704"/>
            </a:avLst>
          </a:prstGeom>
          <a:solidFill>
            <a:srgbClr val="D2DDF9"/>
          </a:solidFill>
          <a:ln w="7620">
            <a:solidFill>
              <a:srgbClr val="B8C3DF"/>
            </a:solidFill>
            <a:prstDash val="solid"/>
          </a:ln>
        </p:spPr>
      </p:sp>
      <p:sp>
        <p:nvSpPr>
          <p:cNvPr id="11" name="Text 8"/>
          <p:cNvSpPr/>
          <p:nvPr/>
        </p:nvSpPr>
        <p:spPr>
          <a:xfrm>
            <a:off x="1922145" y="6094333"/>
            <a:ext cx="2015133" cy="251936"/>
          </a:xfrm>
          <a:prstGeom prst="rect">
            <a:avLst/>
          </a:prstGeom>
          <a:noFill/>
          <a:ln/>
        </p:spPr>
        <p:txBody>
          <a:bodyPr wrap="none" lIns="0" tIns="0" rIns="0" bIns="0" rtlCol="0" anchor="t"/>
          <a:lstStyle/>
          <a:p>
            <a:pPr marL="0" indent="0" algn="l">
              <a:lnSpc>
                <a:spcPts val="1950"/>
              </a:lnSpc>
              <a:buNone/>
            </a:pPr>
            <a:r>
              <a:rPr lang="en-US" sz="1550" dirty="0">
                <a:solidFill>
                  <a:srgbClr val="404155"/>
                </a:solidFill>
                <a:latin typeface="Alexandria" pitchFamily="34" charset="0"/>
                <a:ea typeface="Alexandria" pitchFamily="34" charset="-122"/>
                <a:cs typeface="Alexandria" pitchFamily="34" charset="-120"/>
              </a:rPr>
              <a:t>Mutual Support</a:t>
            </a:r>
            <a:endParaRPr lang="en-US" sz="1550" dirty="0"/>
          </a:p>
        </p:txBody>
      </p:sp>
      <p:sp>
        <p:nvSpPr>
          <p:cNvPr id="12" name="Text 9"/>
          <p:cNvSpPr/>
          <p:nvPr/>
        </p:nvSpPr>
        <p:spPr>
          <a:xfrm>
            <a:off x="1922145" y="6414968"/>
            <a:ext cx="5166955" cy="220623"/>
          </a:xfrm>
          <a:prstGeom prst="rect">
            <a:avLst/>
          </a:prstGeom>
          <a:noFill/>
          <a:ln/>
        </p:spPr>
        <p:txBody>
          <a:bodyPr wrap="none" lIns="0" tIns="0" rIns="0" bIns="0" rtlCol="0" anchor="t"/>
          <a:lstStyle/>
          <a:p>
            <a:pPr marL="0" indent="0" algn="l">
              <a:lnSpc>
                <a:spcPts val="1700"/>
              </a:lnSpc>
              <a:buNone/>
            </a:pPr>
            <a:r>
              <a:rPr lang="en-US" sz="1250" dirty="0">
                <a:solidFill>
                  <a:srgbClr val="404155"/>
                </a:solidFill>
                <a:latin typeface="Nobile" pitchFamily="34" charset="0"/>
                <a:ea typeface="Nobile" pitchFamily="34" charset="-122"/>
                <a:cs typeface="Nobile" pitchFamily="34" charset="-120"/>
              </a:rPr>
              <a:t>Students provide emotional and academic support.</a:t>
            </a:r>
            <a:endParaRPr lang="en-US" sz="1250" dirty="0"/>
          </a:p>
        </p:txBody>
      </p:sp>
      <p:sp>
        <p:nvSpPr>
          <p:cNvPr id="13" name="Shape 10"/>
          <p:cNvSpPr/>
          <p:nvPr/>
        </p:nvSpPr>
        <p:spPr>
          <a:xfrm>
            <a:off x="7372469" y="5925502"/>
            <a:ext cx="5504617" cy="878919"/>
          </a:xfrm>
          <a:prstGeom prst="roundRect">
            <a:avLst>
              <a:gd name="adj" fmla="val 7704"/>
            </a:avLst>
          </a:prstGeom>
          <a:solidFill>
            <a:srgbClr val="D2DDF9"/>
          </a:solidFill>
          <a:ln w="7620">
            <a:solidFill>
              <a:srgbClr val="B8C3DF"/>
            </a:solidFill>
            <a:prstDash val="solid"/>
          </a:ln>
        </p:spPr>
      </p:sp>
      <p:sp>
        <p:nvSpPr>
          <p:cNvPr id="14" name="Text 11"/>
          <p:cNvSpPr/>
          <p:nvPr/>
        </p:nvSpPr>
        <p:spPr>
          <a:xfrm>
            <a:off x="7541300" y="6094333"/>
            <a:ext cx="2202180" cy="251936"/>
          </a:xfrm>
          <a:prstGeom prst="rect">
            <a:avLst/>
          </a:prstGeom>
          <a:noFill/>
          <a:ln/>
        </p:spPr>
        <p:txBody>
          <a:bodyPr wrap="none" lIns="0" tIns="0" rIns="0" bIns="0" rtlCol="0" anchor="t"/>
          <a:lstStyle/>
          <a:p>
            <a:pPr marL="0" indent="0" algn="l">
              <a:lnSpc>
                <a:spcPts val="1950"/>
              </a:lnSpc>
              <a:buNone/>
            </a:pPr>
            <a:r>
              <a:rPr lang="en-US" sz="1550" dirty="0">
                <a:solidFill>
                  <a:srgbClr val="404155"/>
                </a:solidFill>
                <a:latin typeface="Alexandria" pitchFamily="34" charset="0"/>
                <a:ea typeface="Alexandria" pitchFamily="34" charset="-122"/>
                <a:cs typeface="Alexandria" pitchFamily="34" charset="-120"/>
              </a:rPr>
              <a:t>Communication Skills</a:t>
            </a:r>
            <a:endParaRPr lang="en-US" sz="1550" dirty="0"/>
          </a:p>
        </p:txBody>
      </p:sp>
      <p:sp>
        <p:nvSpPr>
          <p:cNvPr id="15" name="Text 12"/>
          <p:cNvSpPr/>
          <p:nvPr/>
        </p:nvSpPr>
        <p:spPr>
          <a:xfrm>
            <a:off x="7541300" y="6414968"/>
            <a:ext cx="5166955" cy="220623"/>
          </a:xfrm>
          <a:prstGeom prst="rect">
            <a:avLst/>
          </a:prstGeom>
          <a:noFill/>
          <a:ln/>
        </p:spPr>
        <p:txBody>
          <a:bodyPr wrap="none" lIns="0" tIns="0" rIns="0" bIns="0" rtlCol="0" anchor="t"/>
          <a:lstStyle/>
          <a:p>
            <a:pPr marL="0" indent="0" algn="l">
              <a:lnSpc>
                <a:spcPts val="1700"/>
              </a:lnSpc>
              <a:buNone/>
            </a:pPr>
            <a:r>
              <a:rPr lang="en-US" sz="1250" dirty="0">
                <a:solidFill>
                  <a:srgbClr val="404155"/>
                </a:solidFill>
                <a:latin typeface="Nobile" pitchFamily="34" charset="0"/>
                <a:ea typeface="Nobile" pitchFamily="34" charset="-122"/>
                <a:cs typeface="Nobile" pitchFamily="34" charset="-120"/>
              </a:rPr>
              <a:t>Students develop their ability to communicate effectively.</a:t>
            </a:r>
            <a:endParaRPr lang="en-US" sz="1250" dirty="0"/>
          </a:p>
        </p:txBody>
      </p:sp>
      <p:sp>
        <p:nvSpPr>
          <p:cNvPr id="16" name="Shape 13"/>
          <p:cNvSpPr/>
          <p:nvPr/>
        </p:nvSpPr>
        <p:spPr>
          <a:xfrm>
            <a:off x="1753314" y="6918960"/>
            <a:ext cx="5504617" cy="878919"/>
          </a:xfrm>
          <a:prstGeom prst="roundRect">
            <a:avLst>
              <a:gd name="adj" fmla="val 7704"/>
            </a:avLst>
          </a:prstGeom>
          <a:solidFill>
            <a:srgbClr val="D2DDF9"/>
          </a:solidFill>
          <a:ln w="7620">
            <a:solidFill>
              <a:srgbClr val="B8C3DF"/>
            </a:solidFill>
            <a:prstDash val="solid"/>
          </a:ln>
        </p:spPr>
      </p:sp>
      <p:sp>
        <p:nvSpPr>
          <p:cNvPr id="17" name="Text 14"/>
          <p:cNvSpPr/>
          <p:nvPr/>
        </p:nvSpPr>
        <p:spPr>
          <a:xfrm>
            <a:off x="1922145" y="7087791"/>
            <a:ext cx="2031682" cy="251936"/>
          </a:xfrm>
          <a:prstGeom prst="rect">
            <a:avLst/>
          </a:prstGeom>
          <a:noFill/>
          <a:ln/>
        </p:spPr>
        <p:txBody>
          <a:bodyPr wrap="none" lIns="0" tIns="0" rIns="0" bIns="0" rtlCol="0" anchor="t"/>
          <a:lstStyle/>
          <a:p>
            <a:pPr marL="0" indent="0" algn="l">
              <a:lnSpc>
                <a:spcPts val="1950"/>
              </a:lnSpc>
              <a:buNone/>
            </a:pPr>
            <a:r>
              <a:rPr lang="en-US" sz="1550" dirty="0">
                <a:solidFill>
                  <a:srgbClr val="404155"/>
                </a:solidFill>
                <a:latin typeface="Alexandria" pitchFamily="34" charset="0"/>
                <a:ea typeface="Alexandria" pitchFamily="34" charset="-122"/>
                <a:cs typeface="Alexandria" pitchFamily="34" charset="-120"/>
              </a:rPr>
              <a:t>Diverse Perspectives</a:t>
            </a:r>
            <a:endParaRPr lang="en-US" sz="1550" dirty="0"/>
          </a:p>
        </p:txBody>
      </p:sp>
      <p:sp>
        <p:nvSpPr>
          <p:cNvPr id="18" name="Text 15"/>
          <p:cNvSpPr/>
          <p:nvPr/>
        </p:nvSpPr>
        <p:spPr>
          <a:xfrm>
            <a:off x="1922145" y="7408426"/>
            <a:ext cx="5166955" cy="220623"/>
          </a:xfrm>
          <a:prstGeom prst="rect">
            <a:avLst/>
          </a:prstGeom>
          <a:noFill/>
          <a:ln/>
        </p:spPr>
        <p:txBody>
          <a:bodyPr wrap="none" lIns="0" tIns="0" rIns="0" bIns="0" rtlCol="0" anchor="t"/>
          <a:lstStyle/>
          <a:p>
            <a:pPr marL="0" indent="0" algn="l">
              <a:lnSpc>
                <a:spcPts val="1700"/>
              </a:lnSpc>
              <a:buNone/>
            </a:pPr>
            <a:r>
              <a:rPr lang="en-US" sz="1250" dirty="0">
                <a:solidFill>
                  <a:srgbClr val="404155"/>
                </a:solidFill>
                <a:latin typeface="Nobile" pitchFamily="34" charset="0"/>
                <a:ea typeface="Nobile" pitchFamily="34" charset="-122"/>
                <a:cs typeface="Nobile" pitchFamily="34" charset="-120"/>
              </a:rPr>
              <a:t>Students gain insights from different viewpoints.</a:t>
            </a:r>
            <a:endParaRPr lang="en-US" sz="1250" dirty="0"/>
          </a:p>
        </p:txBody>
      </p:sp>
      <p:sp>
        <p:nvSpPr>
          <p:cNvPr id="19" name="Shape 16"/>
          <p:cNvSpPr/>
          <p:nvPr/>
        </p:nvSpPr>
        <p:spPr>
          <a:xfrm>
            <a:off x="7372469" y="6918960"/>
            <a:ext cx="5504617" cy="878919"/>
          </a:xfrm>
          <a:prstGeom prst="roundRect">
            <a:avLst>
              <a:gd name="adj" fmla="val 7704"/>
            </a:avLst>
          </a:prstGeom>
          <a:solidFill>
            <a:srgbClr val="D2DDF9"/>
          </a:solidFill>
          <a:ln w="7620">
            <a:solidFill>
              <a:srgbClr val="B8C3DF"/>
            </a:solidFill>
            <a:prstDash val="solid"/>
          </a:ln>
        </p:spPr>
      </p:sp>
      <p:sp>
        <p:nvSpPr>
          <p:cNvPr id="20" name="Text 17"/>
          <p:cNvSpPr/>
          <p:nvPr/>
        </p:nvSpPr>
        <p:spPr>
          <a:xfrm>
            <a:off x="7541300" y="7087791"/>
            <a:ext cx="2015133" cy="251936"/>
          </a:xfrm>
          <a:prstGeom prst="rect">
            <a:avLst/>
          </a:prstGeom>
          <a:noFill/>
          <a:ln/>
        </p:spPr>
        <p:txBody>
          <a:bodyPr wrap="none" lIns="0" tIns="0" rIns="0" bIns="0" rtlCol="0" anchor="t"/>
          <a:lstStyle/>
          <a:p>
            <a:pPr marL="0" indent="0" algn="l">
              <a:lnSpc>
                <a:spcPts val="1950"/>
              </a:lnSpc>
              <a:buNone/>
            </a:pPr>
            <a:r>
              <a:rPr lang="en-US" sz="1550" dirty="0">
                <a:solidFill>
                  <a:srgbClr val="404155"/>
                </a:solidFill>
                <a:latin typeface="Alexandria" pitchFamily="34" charset="0"/>
                <a:ea typeface="Alexandria" pitchFamily="34" charset="-122"/>
                <a:cs typeface="Alexandria" pitchFamily="34" charset="-120"/>
              </a:rPr>
              <a:t>Feedback</a:t>
            </a:r>
            <a:endParaRPr lang="en-US" sz="1550" dirty="0"/>
          </a:p>
        </p:txBody>
      </p:sp>
      <p:sp>
        <p:nvSpPr>
          <p:cNvPr id="21" name="Text 18"/>
          <p:cNvSpPr/>
          <p:nvPr/>
        </p:nvSpPr>
        <p:spPr>
          <a:xfrm>
            <a:off x="7541300" y="7408426"/>
            <a:ext cx="5166955" cy="220623"/>
          </a:xfrm>
          <a:prstGeom prst="rect">
            <a:avLst/>
          </a:prstGeom>
          <a:noFill/>
          <a:ln/>
        </p:spPr>
        <p:txBody>
          <a:bodyPr wrap="none" lIns="0" tIns="0" rIns="0" bIns="0" rtlCol="0" anchor="t"/>
          <a:lstStyle/>
          <a:p>
            <a:pPr marL="0" indent="0" algn="l">
              <a:lnSpc>
                <a:spcPts val="1700"/>
              </a:lnSpc>
              <a:buNone/>
            </a:pPr>
            <a:r>
              <a:rPr lang="en-US" sz="1250" dirty="0">
                <a:solidFill>
                  <a:srgbClr val="404155"/>
                </a:solidFill>
                <a:latin typeface="Nobile" pitchFamily="34" charset="0"/>
                <a:ea typeface="Nobile" pitchFamily="34" charset="-122"/>
                <a:cs typeface="Nobile" pitchFamily="34" charset="-120"/>
              </a:rPr>
              <a:t>Students give and receive constructive feedback.</a:t>
            </a:r>
            <a:endParaRPr lang="en-US" sz="1250" dirty="0"/>
          </a:p>
        </p:txBody>
      </p:sp>
      <p:sp>
        <p:nvSpPr>
          <p:cNvPr id="22" name="Rectangle 21">
            <a:extLst>
              <a:ext uri="{FF2B5EF4-FFF2-40B4-BE49-F238E27FC236}">
                <a16:creationId xmlns:a16="http://schemas.microsoft.com/office/drawing/2014/main" id="{421AAF99-A5C6-F717-75D7-78A13AE77C02}"/>
              </a:ext>
            </a:extLst>
          </p:cNvPr>
          <p:cNvSpPr/>
          <p:nvPr/>
        </p:nvSpPr>
        <p:spPr>
          <a:xfrm>
            <a:off x="12825663" y="7688179"/>
            <a:ext cx="1804737" cy="541421"/>
          </a:xfrm>
          <a:prstGeom prst="rect">
            <a:avLst/>
          </a:prstGeom>
          <a:solidFill>
            <a:srgbClr val="F9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3545" y="693301"/>
            <a:ext cx="9606201" cy="663893"/>
          </a:xfrm>
          <a:prstGeom prst="rect">
            <a:avLst/>
          </a:prstGeom>
          <a:noFill/>
          <a:ln/>
        </p:spPr>
        <p:txBody>
          <a:bodyPr wrap="none" lIns="0" tIns="0" rIns="0" bIns="0" rtlCol="0" anchor="t"/>
          <a:lstStyle/>
          <a:p>
            <a:pPr marL="0" indent="0" algn="l">
              <a:lnSpc>
                <a:spcPts val="5200"/>
              </a:lnSpc>
              <a:buNone/>
            </a:pPr>
            <a:r>
              <a:rPr lang="en-US" sz="4150" dirty="0">
                <a:solidFill>
                  <a:srgbClr val="1B1B27"/>
                </a:solidFill>
                <a:latin typeface="Alexandria" pitchFamily="34" charset="0"/>
                <a:ea typeface="Alexandria" pitchFamily="34" charset="-122"/>
                <a:cs typeface="Alexandria" pitchFamily="34" charset="-120"/>
              </a:rPr>
              <a:t>How to Form or Find a Study Group?</a:t>
            </a:r>
            <a:endParaRPr lang="en-US" sz="4150" dirty="0"/>
          </a:p>
        </p:txBody>
      </p:sp>
      <p:sp>
        <p:nvSpPr>
          <p:cNvPr id="3" name="Text 1"/>
          <p:cNvSpPr/>
          <p:nvPr/>
        </p:nvSpPr>
        <p:spPr>
          <a:xfrm>
            <a:off x="743545" y="1755219"/>
            <a:ext cx="13143309" cy="1316355"/>
          </a:xfrm>
          <a:prstGeom prst="rect">
            <a:avLst/>
          </a:prstGeom>
          <a:noFill/>
          <a:ln/>
        </p:spPr>
        <p:txBody>
          <a:bodyPr wrap="square" lIns="0" tIns="0" rIns="0" bIns="0" rtlCol="0" anchor="t"/>
          <a:lstStyle/>
          <a:p>
            <a:pPr marL="0" indent="0" algn="l">
              <a:lnSpc>
                <a:spcPts val="2550"/>
              </a:lnSpc>
              <a:buNone/>
            </a:pPr>
            <a:r>
              <a:rPr lang="en-US" sz="1650" dirty="0">
                <a:solidFill>
                  <a:srgbClr val="404155"/>
                </a:solidFill>
                <a:latin typeface="Nobile" pitchFamily="34" charset="0"/>
                <a:ea typeface="Nobile" pitchFamily="34" charset="-122"/>
                <a:cs typeface="Nobile" pitchFamily="34" charset="-120"/>
              </a:rPr>
              <a:t>Now that you know some of the benefits, how can students join a study group or form one? This can easily be done via discussion with your classmates sitting near to you in class or friends from other classes. Propose the idea to them and meet to decide on the time and place. You can also find people on the internet, via social media as you can post something about wanting to create a study group and people interested can contact you.</a:t>
            </a:r>
            <a:endParaRPr lang="en-US" sz="1650" dirty="0"/>
          </a:p>
        </p:txBody>
      </p:sp>
      <p:sp>
        <p:nvSpPr>
          <p:cNvPr id="4" name="Text 2"/>
          <p:cNvSpPr/>
          <p:nvPr/>
        </p:nvSpPr>
        <p:spPr>
          <a:xfrm>
            <a:off x="743545" y="3295412"/>
            <a:ext cx="13143309" cy="329089"/>
          </a:xfrm>
          <a:prstGeom prst="rect">
            <a:avLst/>
          </a:prstGeom>
          <a:noFill/>
          <a:ln/>
        </p:spPr>
        <p:txBody>
          <a:bodyPr wrap="none" lIns="0" tIns="0" rIns="0" bIns="0" rtlCol="0" anchor="t"/>
          <a:lstStyle/>
          <a:p>
            <a:pPr marL="0" indent="0" algn="l">
              <a:lnSpc>
                <a:spcPts val="2550"/>
              </a:lnSpc>
              <a:buNone/>
            </a:pPr>
            <a:r>
              <a:rPr lang="en-US" sz="1650" dirty="0">
                <a:solidFill>
                  <a:srgbClr val="404155"/>
                </a:solidFill>
                <a:latin typeface="Nobile" pitchFamily="34" charset="0"/>
                <a:ea typeface="Nobile" pitchFamily="34" charset="-122"/>
                <a:cs typeface="Nobile" pitchFamily="34" charset="-120"/>
              </a:rPr>
              <a:t>However, some ground conditions need to be present to have an effective study group like:</a:t>
            </a:r>
            <a:endParaRPr lang="en-US" sz="1650" dirty="0"/>
          </a:p>
        </p:txBody>
      </p:sp>
      <p:sp>
        <p:nvSpPr>
          <p:cNvPr id="5" name="Shape 3"/>
          <p:cNvSpPr/>
          <p:nvPr/>
        </p:nvSpPr>
        <p:spPr>
          <a:xfrm>
            <a:off x="743545" y="3848338"/>
            <a:ext cx="6472118" cy="1909048"/>
          </a:xfrm>
          <a:prstGeom prst="roundRect">
            <a:avLst>
              <a:gd name="adj" fmla="val 5748"/>
            </a:avLst>
          </a:prstGeom>
          <a:solidFill>
            <a:srgbClr val="F9F9FF"/>
          </a:solidFill>
          <a:ln w="22860">
            <a:solidFill>
              <a:srgbClr val="B8C3DF"/>
            </a:solidFill>
            <a:prstDash val="solid"/>
          </a:ln>
        </p:spPr>
      </p:sp>
      <p:sp>
        <p:nvSpPr>
          <p:cNvPr id="6" name="Shape 4"/>
          <p:cNvSpPr/>
          <p:nvPr/>
        </p:nvSpPr>
        <p:spPr>
          <a:xfrm>
            <a:off x="720685" y="3848338"/>
            <a:ext cx="91440" cy="1909048"/>
          </a:xfrm>
          <a:prstGeom prst="roundRect">
            <a:avLst>
              <a:gd name="adj" fmla="val 97590"/>
            </a:avLst>
          </a:prstGeom>
          <a:solidFill>
            <a:srgbClr val="1B54DA"/>
          </a:solidFill>
          <a:ln/>
        </p:spPr>
      </p:sp>
      <p:sp>
        <p:nvSpPr>
          <p:cNvPr id="7" name="Text 5"/>
          <p:cNvSpPr/>
          <p:nvPr/>
        </p:nvSpPr>
        <p:spPr>
          <a:xfrm>
            <a:off x="1047393" y="4083606"/>
            <a:ext cx="2696885"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Number of Students</a:t>
            </a:r>
            <a:endParaRPr lang="en-US" sz="2050" dirty="0"/>
          </a:p>
        </p:txBody>
      </p:sp>
      <p:sp>
        <p:nvSpPr>
          <p:cNvPr id="8" name="Text 6"/>
          <p:cNvSpPr/>
          <p:nvPr/>
        </p:nvSpPr>
        <p:spPr>
          <a:xfrm>
            <a:off x="1047393" y="4534853"/>
            <a:ext cx="5933003" cy="987266"/>
          </a:xfrm>
          <a:prstGeom prst="rect">
            <a:avLst/>
          </a:prstGeom>
          <a:noFill/>
          <a:ln/>
        </p:spPr>
        <p:txBody>
          <a:bodyPr wrap="square" lIns="0" tIns="0" rIns="0" bIns="0" rtlCol="0" anchor="t"/>
          <a:lstStyle/>
          <a:p>
            <a:pPr marL="0" indent="0" algn="l">
              <a:lnSpc>
                <a:spcPts val="2550"/>
              </a:lnSpc>
              <a:buNone/>
            </a:pPr>
            <a:r>
              <a:rPr lang="en-US" sz="1650" dirty="0">
                <a:solidFill>
                  <a:srgbClr val="404155"/>
                </a:solidFill>
                <a:latin typeface="Nobile" pitchFamily="34" charset="0"/>
                <a:ea typeface="Nobile" pitchFamily="34" charset="-122"/>
                <a:cs typeface="Nobile" pitchFamily="34" charset="-120"/>
              </a:rPr>
              <a:t>A study group should envelop from </a:t>
            </a:r>
            <a:r>
              <a:rPr lang="en-US" sz="1650" b="1" dirty="0">
                <a:solidFill>
                  <a:srgbClr val="404155"/>
                </a:solidFill>
                <a:latin typeface="Nobile" pitchFamily="34" charset="0"/>
                <a:ea typeface="Nobile" pitchFamily="34" charset="-122"/>
                <a:cs typeface="Nobile" pitchFamily="34" charset="-120"/>
              </a:rPr>
              <a:t>3 to 7 students</a:t>
            </a:r>
            <a:r>
              <a:rPr lang="en-US" sz="1650" dirty="0">
                <a:solidFill>
                  <a:srgbClr val="404155"/>
                </a:solidFill>
                <a:latin typeface="Nobile" pitchFamily="34" charset="0"/>
                <a:ea typeface="Nobile" pitchFamily="34" charset="-122"/>
                <a:cs typeface="Nobile" pitchFamily="34" charset="-120"/>
              </a:rPr>
              <a:t>. More than 7 in the group, can lead to disorganization, and ineffectiveness.</a:t>
            </a:r>
            <a:endParaRPr lang="en-US" sz="1650" dirty="0"/>
          </a:p>
        </p:txBody>
      </p:sp>
      <p:sp>
        <p:nvSpPr>
          <p:cNvPr id="9" name="Shape 7"/>
          <p:cNvSpPr/>
          <p:nvPr/>
        </p:nvSpPr>
        <p:spPr>
          <a:xfrm>
            <a:off x="7414617" y="3848338"/>
            <a:ext cx="6472238" cy="1909048"/>
          </a:xfrm>
          <a:prstGeom prst="roundRect">
            <a:avLst>
              <a:gd name="adj" fmla="val 5748"/>
            </a:avLst>
          </a:prstGeom>
          <a:solidFill>
            <a:srgbClr val="F9F9FF"/>
          </a:solidFill>
          <a:ln w="22860">
            <a:solidFill>
              <a:srgbClr val="B8C3DF"/>
            </a:solidFill>
            <a:prstDash val="solid"/>
          </a:ln>
        </p:spPr>
      </p:sp>
      <p:sp>
        <p:nvSpPr>
          <p:cNvPr id="10" name="Shape 8"/>
          <p:cNvSpPr/>
          <p:nvPr/>
        </p:nvSpPr>
        <p:spPr>
          <a:xfrm>
            <a:off x="7391757" y="3848338"/>
            <a:ext cx="91440" cy="1909048"/>
          </a:xfrm>
          <a:prstGeom prst="roundRect">
            <a:avLst>
              <a:gd name="adj" fmla="val 97590"/>
            </a:avLst>
          </a:prstGeom>
          <a:solidFill>
            <a:srgbClr val="1B54DA"/>
          </a:solidFill>
          <a:ln/>
        </p:spPr>
      </p:sp>
      <p:sp>
        <p:nvSpPr>
          <p:cNvPr id="11" name="Text 9"/>
          <p:cNvSpPr/>
          <p:nvPr/>
        </p:nvSpPr>
        <p:spPr>
          <a:xfrm>
            <a:off x="7718465" y="4083606"/>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Finding a Location</a:t>
            </a:r>
            <a:endParaRPr lang="en-US" sz="2050" dirty="0"/>
          </a:p>
        </p:txBody>
      </p:sp>
      <p:sp>
        <p:nvSpPr>
          <p:cNvPr id="12" name="Text 10"/>
          <p:cNvSpPr/>
          <p:nvPr/>
        </p:nvSpPr>
        <p:spPr>
          <a:xfrm>
            <a:off x="7718465" y="4534853"/>
            <a:ext cx="5933123" cy="329089"/>
          </a:xfrm>
          <a:prstGeom prst="rect">
            <a:avLst/>
          </a:prstGeom>
          <a:noFill/>
          <a:ln/>
        </p:spPr>
        <p:txBody>
          <a:bodyPr wrap="none" lIns="0" tIns="0" rIns="0" bIns="0" rtlCol="0" anchor="t"/>
          <a:lstStyle/>
          <a:p>
            <a:pPr marL="0" indent="0" algn="l">
              <a:lnSpc>
                <a:spcPts val="2550"/>
              </a:lnSpc>
              <a:buNone/>
            </a:pPr>
            <a:r>
              <a:rPr lang="en-US" sz="1650" dirty="0">
                <a:solidFill>
                  <a:srgbClr val="404155"/>
                </a:solidFill>
                <a:latin typeface="Nobile" pitchFamily="34" charset="0"/>
                <a:ea typeface="Nobile" pitchFamily="34" charset="-122"/>
                <a:cs typeface="Nobile" pitchFamily="34" charset="-120"/>
              </a:rPr>
              <a:t>Library, class, social media, blog, teams, google meeting.</a:t>
            </a:r>
            <a:endParaRPr lang="en-US" sz="1650" dirty="0"/>
          </a:p>
        </p:txBody>
      </p:sp>
      <p:sp>
        <p:nvSpPr>
          <p:cNvPr id="13" name="Shape 11"/>
          <p:cNvSpPr/>
          <p:nvPr/>
        </p:nvSpPr>
        <p:spPr>
          <a:xfrm>
            <a:off x="743545" y="5956340"/>
            <a:ext cx="6472118" cy="1579959"/>
          </a:xfrm>
          <a:prstGeom prst="roundRect">
            <a:avLst>
              <a:gd name="adj" fmla="val 6945"/>
            </a:avLst>
          </a:prstGeom>
          <a:solidFill>
            <a:srgbClr val="F9F9FF"/>
          </a:solidFill>
          <a:ln w="22860">
            <a:solidFill>
              <a:srgbClr val="B8C3DF"/>
            </a:solidFill>
            <a:prstDash val="solid"/>
          </a:ln>
        </p:spPr>
      </p:sp>
      <p:sp>
        <p:nvSpPr>
          <p:cNvPr id="14" name="Shape 12"/>
          <p:cNvSpPr/>
          <p:nvPr/>
        </p:nvSpPr>
        <p:spPr>
          <a:xfrm>
            <a:off x="720685" y="5956340"/>
            <a:ext cx="91440" cy="1579959"/>
          </a:xfrm>
          <a:prstGeom prst="roundRect">
            <a:avLst>
              <a:gd name="adj" fmla="val 97590"/>
            </a:avLst>
          </a:prstGeom>
          <a:solidFill>
            <a:srgbClr val="1B54DA"/>
          </a:solidFill>
          <a:ln/>
        </p:spPr>
      </p:sp>
      <p:sp>
        <p:nvSpPr>
          <p:cNvPr id="15" name="Text 13"/>
          <p:cNvSpPr/>
          <p:nvPr/>
        </p:nvSpPr>
        <p:spPr>
          <a:xfrm>
            <a:off x="1047393" y="6191607"/>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Selecting a Time</a:t>
            </a:r>
            <a:endParaRPr lang="en-US" sz="2050" dirty="0"/>
          </a:p>
        </p:txBody>
      </p:sp>
      <p:sp>
        <p:nvSpPr>
          <p:cNvPr id="16" name="Text 14"/>
          <p:cNvSpPr/>
          <p:nvPr/>
        </p:nvSpPr>
        <p:spPr>
          <a:xfrm>
            <a:off x="1047393" y="6642854"/>
            <a:ext cx="5933003" cy="658178"/>
          </a:xfrm>
          <a:prstGeom prst="rect">
            <a:avLst/>
          </a:prstGeom>
          <a:noFill/>
          <a:ln/>
        </p:spPr>
        <p:txBody>
          <a:bodyPr wrap="square" lIns="0" tIns="0" rIns="0" bIns="0" rtlCol="0" anchor="t"/>
          <a:lstStyle/>
          <a:p>
            <a:pPr marL="0" indent="0" algn="l">
              <a:lnSpc>
                <a:spcPts val="2550"/>
              </a:lnSpc>
              <a:buNone/>
            </a:pPr>
            <a:r>
              <a:rPr lang="en-US" sz="1650" dirty="0">
                <a:solidFill>
                  <a:srgbClr val="404155"/>
                </a:solidFill>
                <a:latin typeface="Nobile" pitchFamily="34" charset="0"/>
                <a:ea typeface="Nobile" pitchFamily="34" charset="-122"/>
                <a:cs typeface="Nobile" pitchFamily="34" charset="-120"/>
              </a:rPr>
              <a:t>Timing should suit everyone, not just one person or two. You should decide upon this all together.</a:t>
            </a:r>
            <a:endParaRPr lang="en-US" sz="1650" dirty="0"/>
          </a:p>
        </p:txBody>
      </p:sp>
      <p:sp>
        <p:nvSpPr>
          <p:cNvPr id="17" name="Shape 15"/>
          <p:cNvSpPr/>
          <p:nvPr/>
        </p:nvSpPr>
        <p:spPr>
          <a:xfrm>
            <a:off x="7414617" y="5956340"/>
            <a:ext cx="6472238" cy="1579959"/>
          </a:xfrm>
          <a:prstGeom prst="roundRect">
            <a:avLst>
              <a:gd name="adj" fmla="val 6945"/>
            </a:avLst>
          </a:prstGeom>
          <a:solidFill>
            <a:srgbClr val="F9F9FF"/>
          </a:solidFill>
          <a:ln w="22860">
            <a:solidFill>
              <a:srgbClr val="B8C3DF"/>
            </a:solidFill>
            <a:prstDash val="solid"/>
          </a:ln>
        </p:spPr>
      </p:sp>
      <p:sp>
        <p:nvSpPr>
          <p:cNvPr id="18" name="Shape 16"/>
          <p:cNvSpPr/>
          <p:nvPr/>
        </p:nvSpPr>
        <p:spPr>
          <a:xfrm>
            <a:off x="7391757" y="5956340"/>
            <a:ext cx="91440" cy="1579959"/>
          </a:xfrm>
          <a:prstGeom prst="roundRect">
            <a:avLst>
              <a:gd name="adj" fmla="val 97590"/>
            </a:avLst>
          </a:prstGeom>
          <a:solidFill>
            <a:srgbClr val="1B54DA"/>
          </a:solidFill>
          <a:ln/>
        </p:spPr>
      </p:sp>
      <p:sp>
        <p:nvSpPr>
          <p:cNvPr id="19" name="Text 17"/>
          <p:cNvSpPr/>
          <p:nvPr/>
        </p:nvSpPr>
        <p:spPr>
          <a:xfrm>
            <a:off x="7718465" y="6191607"/>
            <a:ext cx="2655808" cy="331946"/>
          </a:xfrm>
          <a:prstGeom prst="rect">
            <a:avLst/>
          </a:prstGeom>
          <a:noFill/>
          <a:ln/>
        </p:spPr>
        <p:txBody>
          <a:bodyPr wrap="none" lIns="0" tIns="0" rIns="0" bIns="0" rtlCol="0" anchor="t"/>
          <a:lstStyle/>
          <a:p>
            <a:pPr marL="0" indent="0" algn="l">
              <a:lnSpc>
                <a:spcPts val="2600"/>
              </a:lnSpc>
              <a:buNone/>
            </a:pPr>
            <a:r>
              <a:rPr lang="en-US" sz="2050" dirty="0">
                <a:solidFill>
                  <a:srgbClr val="404155"/>
                </a:solidFill>
                <a:latin typeface="Alexandria" pitchFamily="34" charset="0"/>
                <a:ea typeface="Alexandria" pitchFamily="34" charset="-122"/>
                <a:cs typeface="Alexandria" pitchFamily="34" charset="-120"/>
              </a:rPr>
              <a:t>Similar Goals</a:t>
            </a:r>
            <a:endParaRPr lang="en-US" sz="2050" dirty="0"/>
          </a:p>
        </p:txBody>
      </p:sp>
      <p:sp>
        <p:nvSpPr>
          <p:cNvPr id="20" name="Text 18"/>
          <p:cNvSpPr/>
          <p:nvPr/>
        </p:nvSpPr>
        <p:spPr>
          <a:xfrm>
            <a:off x="7718465" y="6642854"/>
            <a:ext cx="5933123" cy="329089"/>
          </a:xfrm>
          <a:prstGeom prst="rect">
            <a:avLst/>
          </a:prstGeom>
          <a:noFill/>
          <a:ln/>
        </p:spPr>
        <p:txBody>
          <a:bodyPr wrap="none" lIns="0" tIns="0" rIns="0" bIns="0" rtlCol="0" anchor="t"/>
          <a:lstStyle/>
          <a:p>
            <a:pPr marL="0" indent="0" algn="l">
              <a:lnSpc>
                <a:spcPts val="2550"/>
              </a:lnSpc>
              <a:buNone/>
            </a:pPr>
            <a:r>
              <a:rPr lang="en-US" sz="1650" dirty="0">
                <a:solidFill>
                  <a:srgbClr val="404155"/>
                </a:solidFill>
                <a:latin typeface="Nobile" pitchFamily="34" charset="0"/>
                <a:ea typeface="Nobile" pitchFamily="34" charset="-122"/>
                <a:cs typeface="Nobile" pitchFamily="34" charset="-120"/>
              </a:rPr>
              <a:t>Find people who have similar goals to achieve.</a:t>
            </a:r>
            <a:endParaRPr lang="en-US" sz="1650" dirty="0"/>
          </a:p>
        </p:txBody>
      </p:sp>
      <p:sp>
        <p:nvSpPr>
          <p:cNvPr id="21" name="Rectangle 20">
            <a:extLst>
              <a:ext uri="{FF2B5EF4-FFF2-40B4-BE49-F238E27FC236}">
                <a16:creationId xmlns:a16="http://schemas.microsoft.com/office/drawing/2014/main" id="{E0ED0DB8-B55A-AC74-31C0-A5756440FDA4}"/>
              </a:ext>
            </a:extLst>
          </p:cNvPr>
          <p:cNvSpPr/>
          <p:nvPr/>
        </p:nvSpPr>
        <p:spPr>
          <a:xfrm>
            <a:off x="12825663" y="7688179"/>
            <a:ext cx="1804737" cy="541421"/>
          </a:xfrm>
          <a:prstGeom prst="rect">
            <a:avLst/>
          </a:prstGeom>
          <a:solidFill>
            <a:srgbClr val="F9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255044"/>
            <a:ext cx="6914912"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Alexandria" pitchFamily="34" charset="0"/>
                <a:ea typeface="Alexandria" pitchFamily="34" charset="-122"/>
                <a:cs typeface="Alexandria" pitchFamily="34" charset="-120"/>
              </a:rPr>
              <a:t>Ineffective Study Groups</a:t>
            </a:r>
            <a:endParaRPr lang="en-US" sz="4450" dirty="0"/>
          </a:p>
        </p:txBody>
      </p:sp>
      <p:sp>
        <p:nvSpPr>
          <p:cNvPr id="4" name="Text 1"/>
          <p:cNvSpPr/>
          <p:nvPr/>
        </p:nvSpPr>
        <p:spPr>
          <a:xfrm>
            <a:off x="793790" y="3303984"/>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We kept talking about the benefit of study groups, but how about the disadvantages, or let say what makes a study group ineffective.</a:t>
            </a:r>
            <a:endParaRPr lang="en-US" sz="1750" dirty="0"/>
          </a:p>
        </p:txBody>
      </p:sp>
      <p:sp>
        <p:nvSpPr>
          <p:cNvPr id="5" name="Shape 2"/>
          <p:cNvSpPr/>
          <p:nvPr/>
        </p:nvSpPr>
        <p:spPr>
          <a:xfrm>
            <a:off x="793790" y="4284940"/>
            <a:ext cx="7556421" cy="1689616"/>
          </a:xfrm>
          <a:prstGeom prst="roundRect">
            <a:avLst>
              <a:gd name="adj" fmla="val 5638"/>
            </a:avLst>
          </a:prstGeom>
          <a:solidFill>
            <a:srgbClr val="BBCDF7"/>
          </a:solidFill>
          <a:ln/>
        </p:spPr>
      </p:sp>
      <p:pic>
        <p:nvPicPr>
          <p:cNvPr id="6" name="Image 1" descr="preencoded.png"/>
          <p:cNvPicPr>
            <a:picLocks noChangeAspect="1"/>
          </p:cNvPicPr>
          <p:nvPr/>
        </p:nvPicPr>
        <p:blipFill>
          <a:blip r:embed="rId4"/>
          <a:stretch>
            <a:fillRect/>
          </a:stretch>
        </p:blipFill>
        <p:spPr>
          <a:xfrm>
            <a:off x="1020604" y="4613791"/>
            <a:ext cx="283488" cy="226814"/>
          </a:xfrm>
          <a:prstGeom prst="rect">
            <a:avLst/>
          </a:prstGeom>
        </p:spPr>
      </p:pic>
      <p:sp>
        <p:nvSpPr>
          <p:cNvPr id="7" name="Text 3"/>
          <p:cNvSpPr/>
          <p:nvPr/>
        </p:nvSpPr>
        <p:spPr>
          <a:xfrm>
            <a:off x="1530906" y="4568428"/>
            <a:ext cx="6592491" cy="1088708"/>
          </a:xfrm>
          <a:prstGeom prst="rect">
            <a:avLst/>
          </a:prstGeom>
          <a:noFill/>
          <a:ln/>
        </p:spPr>
        <p:txBody>
          <a:bodyPr wrap="square" lIns="0" tIns="0" rIns="0" bIns="0" rtlCol="0" anchor="t"/>
          <a:lstStyle/>
          <a:p>
            <a:pPr marL="0" indent="0" algn="l">
              <a:lnSpc>
                <a:spcPts val="2850"/>
              </a:lnSpc>
              <a:buNone/>
            </a:pPr>
            <a:r>
              <a:rPr lang="en-US" sz="1750" b="1" dirty="0">
                <a:solidFill>
                  <a:srgbClr val="000000"/>
                </a:solidFill>
                <a:latin typeface="Nobile" pitchFamily="34" charset="0"/>
                <a:ea typeface="Nobile" pitchFamily="34" charset="-122"/>
                <a:cs typeface="Nobile" pitchFamily="34" charset="-120"/>
              </a:rPr>
              <a:t>Task 2:</a:t>
            </a:r>
            <a:r>
              <a:rPr lang="en-US" sz="1750" dirty="0">
                <a:solidFill>
                  <a:srgbClr val="000000"/>
                </a:solidFill>
                <a:latin typeface="Nobile" pitchFamily="34" charset="0"/>
                <a:ea typeface="Nobile" pitchFamily="34" charset="-122"/>
                <a:cs typeface="Nobile" pitchFamily="34" charset="-120"/>
              </a:rPr>
              <a:t> There are numbers of ways in which a group can become ineffective. List some of them that you have experienced or you think can affect the group negatively.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082397" y="783074"/>
            <a:ext cx="9765506" cy="564475"/>
          </a:xfrm>
          <a:prstGeom prst="rect">
            <a:avLst/>
          </a:prstGeom>
          <a:noFill/>
          <a:ln/>
        </p:spPr>
        <p:txBody>
          <a:bodyPr wrap="none" lIns="0" tIns="0" rIns="0" bIns="0" rtlCol="0" anchor="t"/>
          <a:lstStyle/>
          <a:p>
            <a:pPr marL="0" indent="0" algn="l">
              <a:lnSpc>
                <a:spcPts val="4400"/>
              </a:lnSpc>
              <a:buNone/>
            </a:pPr>
            <a:r>
              <a:rPr lang="en-US" sz="3550" dirty="0">
                <a:solidFill>
                  <a:srgbClr val="1B1B27"/>
                </a:solidFill>
                <a:latin typeface="Alexandria" pitchFamily="34" charset="0"/>
                <a:ea typeface="Alexandria" pitchFamily="34" charset="-122"/>
                <a:cs typeface="Alexandria" pitchFamily="34" charset="-120"/>
              </a:rPr>
              <a:t>Factors Leading to Ineffective Study Groups</a:t>
            </a:r>
            <a:endParaRPr lang="en-US" sz="3550" dirty="0"/>
          </a:p>
        </p:txBody>
      </p:sp>
      <p:sp>
        <p:nvSpPr>
          <p:cNvPr id="3" name="Shape 1"/>
          <p:cNvSpPr/>
          <p:nvPr/>
        </p:nvSpPr>
        <p:spPr>
          <a:xfrm>
            <a:off x="1082397" y="1635323"/>
            <a:ext cx="6160770" cy="1344930"/>
          </a:xfrm>
          <a:prstGeom prst="roundRect">
            <a:avLst>
              <a:gd name="adj" fmla="val 5642"/>
            </a:avLst>
          </a:prstGeom>
          <a:solidFill>
            <a:srgbClr val="F9F9FF"/>
          </a:solidFill>
          <a:ln w="22860">
            <a:solidFill>
              <a:srgbClr val="B8C3DF"/>
            </a:solidFill>
            <a:prstDash val="solid"/>
          </a:ln>
        </p:spPr>
      </p:sp>
      <p:sp>
        <p:nvSpPr>
          <p:cNvPr id="4" name="Text 2"/>
          <p:cNvSpPr/>
          <p:nvPr/>
        </p:nvSpPr>
        <p:spPr>
          <a:xfrm>
            <a:off x="1285875" y="1838801"/>
            <a:ext cx="2258139"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Discrimination</a:t>
            </a:r>
            <a:endParaRPr lang="en-US" sz="1750" dirty="0"/>
          </a:p>
        </p:txBody>
      </p:sp>
      <p:sp>
        <p:nvSpPr>
          <p:cNvPr id="5" name="Text 3"/>
          <p:cNvSpPr/>
          <p:nvPr/>
        </p:nvSpPr>
        <p:spPr>
          <a:xfrm>
            <a:off x="1285875" y="2207419"/>
            <a:ext cx="5753814"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Biased Treatment</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Exclusionary Practices</a:t>
            </a:r>
            <a:endParaRPr lang="en-US" sz="1400" dirty="0"/>
          </a:p>
        </p:txBody>
      </p:sp>
      <p:sp>
        <p:nvSpPr>
          <p:cNvPr id="6" name="Shape 4"/>
          <p:cNvSpPr/>
          <p:nvPr/>
        </p:nvSpPr>
        <p:spPr>
          <a:xfrm>
            <a:off x="7386995" y="1635323"/>
            <a:ext cx="6160889" cy="1344930"/>
          </a:xfrm>
          <a:prstGeom prst="roundRect">
            <a:avLst>
              <a:gd name="adj" fmla="val 5642"/>
            </a:avLst>
          </a:prstGeom>
          <a:solidFill>
            <a:srgbClr val="F9F9FF"/>
          </a:solidFill>
          <a:ln w="22860">
            <a:solidFill>
              <a:srgbClr val="B8C3DF"/>
            </a:solidFill>
            <a:prstDash val="solid"/>
          </a:ln>
        </p:spPr>
      </p:sp>
      <p:sp>
        <p:nvSpPr>
          <p:cNvPr id="7" name="Text 5"/>
          <p:cNvSpPr/>
          <p:nvPr/>
        </p:nvSpPr>
        <p:spPr>
          <a:xfrm>
            <a:off x="7590473" y="1838801"/>
            <a:ext cx="2454116"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Attendance Problems</a:t>
            </a:r>
            <a:endParaRPr lang="en-US" sz="1750" dirty="0"/>
          </a:p>
        </p:txBody>
      </p:sp>
      <p:sp>
        <p:nvSpPr>
          <p:cNvPr id="8" name="Text 6"/>
          <p:cNvSpPr/>
          <p:nvPr/>
        </p:nvSpPr>
        <p:spPr>
          <a:xfrm>
            <a:off x="7590473" y="2207419"/>
            <a:ext cx="5753933"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Late Arrivals</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Unreliable Attendance</a:t>
            </a:r>
            <a:endParaRPr lang="en-US" sz="1400" dirty="0"/>
          </a:p>
        </p:txBody>
      </p:sp>
      <p:sp>
        <p:nvSpPr>
          <p:cNvPr id="9" name="Shape 7"/>
          <p:cNvSpPr/>
          <p:nvPr/>
        </p:nvSpPr>
        <p:spPr>
          <a:xfrm>
            <a:off x="1082397" y="3124081"/>
            <a:ext cx="6160770" cy="1344930"/>
          </a:xfrm>
          <a:prstGeom prst="roundRect">
            <a:avLst>
              <a:gd name="adj" fmla="val 5642"/>
            </a:avLst>
          </a:prstGeom>
          <a:solidFill>
            <a:srgbClr val="F9F9FF"/>
          </a:solidFill>
          <a:ln w="22860">
            <a:solidFill>
              <a:srgbClr val="B8C3DF"/>
            </a:solidFill>
            <a:prstDash val="solid"/>
          </a:ln>
        </p:spPr>
      </p:sp>
      <p:sp>
        <p:nvSpPr>
          <p:cNvPr id="10" name="Text 8"/>
          <p:cNvSpPr/>
          <p:nvPr/>
        </p:nvSpPr>
        <p:spPr>
          <a:xfrm>
            <a:off x="1285875" y="3327559"/>
            <a:ext cx="2546033"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Interpersonal Conflicts</a:t>
            </a:r>
            <a:endParaRPr lang="en-US" sz="1750" dirty="0"/>
          </a:p>
        </p:txBody>
      </p:sp>
      <p:sp>
        <p:nvSpPr>
          <p:cNvPr id="11" name="Text 9"/>
          <p:cNvSpPr/>
          <p:nvPr/>
        </p:nvSpPr>
        <p:spPr>
          <a:xfrm>
            <a:off x="1285875" y="3696176"/>
            <a:ext cx="5753814"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Frequent Arguments</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Poor Communication</a:t>
            </a:r>
            <a:endParaRPr lang="en-US" sz="1400" dirty="0"/>
          </a:p>
        </p:txBody>
      </p:sp>
      <p:sp>
        <p:nvSpPr>
          <p:cNvPr id="12" name="Shape 10"/>
          <p:cNvSpPr/>
          <p:nvPr/>
        </p:nvSpPr>
        <p:spPr>
          <a:xfrm>
            <a:off x="7386995" y="3124081"/>
            <a:ext cx="6160889" cy="1344930"/>
          </a:xfrm>
          <a:prstGeom prst="roundRect">
            <a:avLst>
              <a:gd name="adj" fmla="val 5642"/>
            </a:avLst>
          </a:prstGeom>
          <a:solidFill>
            <a:srgbClr val="F9F9FF"/>
          </a:solidFill>
          <a:ln w="22860">
            <a:solidFill>
              <a:srgbClr val="B8C3DF"/>
            </a:solidFill>
            <a:prstDash val="solid"/>
          </a:ln>
        </p:spPr>
      </p:sp>
      <p:sp>
        <p:nvSpPr>
          <p:cNvPr id="13" name="Text 11"/>
          <p:cNvSpPr/>
          <p:nvPr/>
        </p:nvSpPr>
        <p:spPr>
          <a:xfrm>
            <a:off x="7590473" y="3327559"/>
            <a:ext cx="2258139"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Dominance Issues</a:t>
            </a:r>
            <a:endParaRPr lang="en-US" sz="1750" dirty="0"/>
          </a:p>
        </p:txBody>
      </p:sp>
      <p:sp>
        <p:nvSpPr>
          <p:cNvPr id="14" name="Text 12"/>
          <p:cNvSpPr/>
          <p:nvPr/>
        </p:nvSpPr>
        <p:spPr>
          <a:xfrm>
            <a:off x="7590473" y="3696176"/>
            <a:ext cx="5753933"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Overbearing Members</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Marginalized Voices</a:t>
            </a:r>
            <a:endParaRPr lang="en-US" sz="1400" dirty="0"/>
          </a:p>
        </p:txBody>
      </p:sp>
      <p:sp>
        <p:nvSpPr>
          <p:cNvPr id="15" name="Shape 13"/>
          <p:cNvSpPr/>
          <p:nvPr/>
        </p:nvSpPr>
        <p:spPr>
          <a:xfrm>
            <a:off x="1082397" y="4612838"/>
            <a:ext cx="6160770" cy="1344930"/>
          </a:xfrm>
          <a:prstGeom prst="roundRect">
            <a:avLst>
              <a:gd name="adj" fmla="val 5642"/>
            </a:avLst>
          </a:prstGeom>
          <a:solidFill>
            <a:srgbClr val="F9F9FF"/>
          </a:solidFill>
          <a:ln w="22860">
            <a:solidFill>
              <a:srgbClr val="B8C3DF"/>
            </a:solidFill>
            <a:prstDash val="solid"/>
          </a:ln>
        </p:spPr>
      </p:sp>
      <p:sp>
        <p:nvSpPr>
          <p:cNvPr id="16" name="Text 14"/>
          <p:cNvSpPr/>
          <p:nvPr/>
        </p:nvSpPr>
        <p:spPr>
          <a:xfrm>
            <a:off x="1285875" y="4816316"/>
            <a:ext cx="2347079"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Exclusion from Roles</a:t>
            </a:r>
            <a:endParaRPr lang="en-US" sz="1750" dirty="0"/>
          </a:p>
        </p:txBody>
      </p:sp>
      <p:sp>
        <p:nvSpPr>
          <p:cNvPr id="17" name="Text 15"/>
          <p:cNvSpPr/>
          <p:nvPr/>
        </p:nvSpPr>
        <p:spPr>
          <a:xfrm>
            <a:off x="1285875" y="5184934"/>
            <a:ext cx="5753814"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Missed Opportunities</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Role Neglect</a:t>
            </a:r>
            <a:endParaRPr lang="en-US" sz="1400" dirty="0"/>
          </a:p>
        </p:txBody>
      </p:sp>
      <p:sp>
        <p:nvSpPr>
          <p:cNvPr id="18" name="Shape 16"/>
          <p:cNvSpPr/>
          <p:nvPr/>
        </p:nvSpPr>
        <p:spPr>
          <a:xfrm>
            <a:off x="7386995" y="4612838"/>
            <a:ext cx="6160889" cy="1344930"/>
          </a:xfrm>
          <a:prstGeom prst="roundRect">
            <a:avLst>
              <a:gd name="adj" fmla="val 5642"/>
            </a:avLst>
          </a:prstGeom>
          <a:solidFill>
            <a:srgbClr val="F9F9FF"/>
          </a:solidFill>
          <a:ln w="22860">
            <a:solidFill>
              <a:srgbClr val="B8C3DF"/>
            </a:solidFill>
            <a:prstDash val="solid"/>
          </a:ln>
        </p:spPr>
      </p:sp>
      <p:sp>
        <p:nvSpPr>
          <p:cNvPr id="19" name="Text 17"/>
          <p:cNvSpPr/>
          <p:nvPr/>
        </p:nvSpPr>
        <p:spPr>
          <a:xfrm>
            <a:off x="7590473" y="4816316"/>
            <a:ext cx="2619375"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Disrespect for Opinions</a:t>
            </a:r>
            <a:endParaRPr lang="en-US" sz="1750" dirty="0"/>
          </a:p>
        </p:txBody>
      </p:sp>
      <p:sp>
        <p:nvSpPr>
          <p:cNvPr id="20" name="Text 18"/>
          <p:cNvSpPr/>
          <p:nvPr/>
        </p:nvSpPr>
        <p:spPr>
          <a:xfrm>
            <a:off x="7590473" y="5184934"/>
            <a:ext cx="5753933"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Ignored Suggestions</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Lack of Respect</a:t>
            </a:r>
            <a:endParaRPr lang="en-US" sz="1400" dirty="0"/>
          </a:p>
        </p:txBody>
      </p:sp>
      <p:sp>
        <p:nvSpPr>
          <p:cNvPr id="21" name="Shape 19"/>
          <p:cNvSpPr/>
          <p:nvPr/>
        </p:nvSpPr>
        <p:spPr>
          <a:xfrm>
            <a:off x="1082397" y="6101596"/>
            <a:ext cx="6160770" cy="1344930"/>
          </a:xfrm>
          <a:prstGeom prst="roundRect">
            <a:avLst>
              <a:gd name="adj" fmla="val 5642"/>
            </a:avLst>
          </a:prstGeom>
          <a:solidFill>
            <a:srgbClr val="F9F9FF"/>
          </a:solidFill>
          <a:ln w="22860">
            <a:solidFill>
              <a:srgbClr val="B8C3DF"/>
            </a:solidFill>
            <a:prstDash val="solid"/>
          </a:ln>
        </p:spPr>
      </p:sp>
      <p:sp>
        <p:nvSpPr>
          <p:cNvPr id="22" name="Text 20"/>
          <p:cNvSpPr/>
          <p:nvPr/>
        </p:nvSpPr>
        <p:spPr>
          <a:xfrm>
            <a:off x="1285875" y="6305074"/>
            <a:ext cx="3372445"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Silence and Non-Participation</a:t>
            </a:r>
            <a:endParaRPr lang="en-US" sz="1750" dirty="0"/>
          </a:p>
        </p:txBody>
      </p:sp>
      <p:sp>
        <p:nvSpPr>
          <p:cNvPr id="23" name="Text 21"/>
          <p:cNvSpPr/>
          <p:nvPr/>
        </p:nvSpPr>
        <p:spPr>
          <a:xfrm>
            <a:off x="1285875" y="6673691"/>
            <a:ext cx="5753814"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Quiet Members</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Unshared Ideas</a:t>
            </a:r>
            <a:endParaRPr lang="en-US" sz="1400" dirty="0"/>
          </a:p>
        </p:txBody>
      </p:sp>
      <p:sp>
        <p:nvSpPr>
          <p:cNvPr id="24" name="Shape 22"/>
          <p:cNvSpPr/>
          <p:nvPr/>
        </p:nvSpPr>
        <p:spPr>
          <a:xfrm>
            <a:off x="7386995" y="6101596"/>
            <a:ext cx="6160889" cy="1344930"/>
          </a:xfrm>
          <a:prstGeom prst="roundRect">
            <a:avLst>
              <a:gd name="adj" fmla="val 5642"/>
            </a:avLst>
          </a:prstGeom>
          <a:solidFill>
            <a:srgbClr val="F9F9FF"/>
          </a:solidFill>
          <a:ln w="22860">
            <a:solidFill>
              <a:srgbClr val="B8C3DF"/>
            </a:solidFill>
            <a:prstDash val="solid"/>
          </a:ln>
        </p:spPr>
      </p:sp>
      <p:sp>
        <p:nvSpPr>
          <p:cNvPr id="25" name="Text 23"/>
          <p:cNvSpPr/>
          <p:nvPr/>
        </p:nvSpPr>
        <p:spPr>
          <a:xfrm>
            <a:off x="7590473" y="6305074"/>
            <a:ext cx="2258139" cy="282297"/>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Lack of Motivation</a:t>
            </a:r>
            <a:endParaRPr lang="en-US" sz="1750" dirty="0"/>
          </a:p>
        </p:txBody>
      </p:sp>
      <p:sp>
        <p:nvSpPr>
          <p:cNvPr id="26" name="Text 24"/>
          <p:cNvSpPr/>
          <p:nvPr/>
        </p:nvSpPr>
        <p:spPr>
          <a:xfrm>
            <a:off x="7590473" y="6673691"/>
            <a:ext cx="5753933" cy="569357"/>
          </a:xfrm>
          <a:prstGeom prst="rect">
            <a:avLst/>
          </a:prstGeom>
          <a:noFill/>
          <a:ln/>
        </p:spPr>
        <p:txBody>
          <a:bodyPr wrap="square" lIns="0" tIns="0" rIns="0" bIns="0" rtlCol="0" anchor="t"/>
          <a:lstStyle/>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Low Engagement</a:t>
            </a:r>
            <a:endParaRPr lang="en-US" sz="1400" dirty="0"/>
          </a:p>
          <a:p>
            <a:pPr marL="342900" indent="-342900" algn="l">
              <a:lnSpc>
                <a:spcPts val="2000"/>
              </a:lnSpc>
              <a:buSzPct val="100000"/>
              <a:buChar char="•"/>
            </a:pPr>
            <a:r>
              <a:rPr lang="en-US" sz="1400" dirty="0">
                <a:solidFill>
                  <a:srgbClr val="404155"/>
                </a:solidFill>
                <a:latin typeface="Nobile" pitchFamily="34" charset="0"/>
                <a:ea typeface="Nobile" pitchFamily="34" charset="-122"/>
                <a:cs typeface="Nobile" pitchFamily="34" charset="-120"/>
              </a:rPr>
              <a:t>Absence of Initiative</a:t>
            </a:r>
            <a:endParaRPr lang="en-US" sz="1400" dirty="0"/>
          </a:p>
        </p:txBody>
      </p:sp>
      <p:sp>
        <p:nvSpPr>
          <p:cNvPr id="27" name="Rectangle 26">
            <a:extLst>
              <a:ext uri="{FF2B5EF4-FFF2-40B4-BE49-F238E27FC236}">
                <a16:creationId xmlns:a16="http://schemas.microsoft.com/office/drawing/2014/main" id="{568104CC-7A06-9C83-30E0-0ECBE83F773E}"/>
              </a:ext>
            </a:extLst>
          </p:cNvPr>
          <p:cNvSpPr/>
          <p:nvPr/>
        </p:nvSpPr>
        <p:spPr>
          <a:xfrm>
            <a:off x="12825663" y="7688179"/>
            <a:ext cx="1804737" cy="541421"/>
          </a:xfrm>
          <a:prstGeom prst="rect">
            <a:avLst/>
          </a:prstGeom>
          <a:solidFill>
            <a:srgbClr val="F9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2754154" y="1263015"/>
            <a:ext cx="5327332" cy="413147"/>
          </a:xfrm>
          <a:prstGeom prst="rect">
            <a:avLst/>
          </a:prstGeom>
          <a:noFill/>
          <a:ln/>
        </p:spPr>
        <p:txBody>
          <a:bodyPr wrap="none" lIns="0" tIns="0" rIns="0" bIns="0" rtlCol="0" anchor="t"/>
          <a:lstStyle/>
          <a:p>
            <a:pPr marL="0" indent="0" algn="l">
              <a:lnSpc>
                <a:spcPts val="3250"/>
              </a:lnSpc>
              <a:buNone/>
            </a:pPr>
            <a:r>
              <a:rPr lang="en-US" sz="2600" dirty="0">
                <a:solidFill>
                  <a:srgbClr val="1B1B27"/>
                </a:solidFill>
                <a:latin typeface="Alexandria" pitchFamily="34" charset="0"/>
                <a:ea typeface="Alexandria" pitchFamily="34" charset="-122"/>
                <a:cs typeface="Alexandria" pitchFamily="34" charset="-120"/>
              </a:rPr>
              <a:t>Tips for Successful Study Groups</a:t>
            </a:r>
            <a:endParaRPr lang="en-US" sz="2600" dirty="0"/>
          </a:p>
        </p:txBody>
      </p:sp>
      <p:sp>
        <p:nvSpPr>
          <p:cNvPr id="3" name="Shape 1"/>
          <p:cNvSpPr/>
          <p:nvPr/>
        </p:nvSpPr>
        <p:spPr>
          <a:xfrm>
            <a:off x="2754154" y="1830229"/>
            <a:ext cx="297418" cy="297418"/>
          </a:xfrm>
          <a:prstGeom prst="roundRect">
            <a:avLst>
              <a:gd name="adj" fmla="val 18669"/>
            </a:avLst>
          </a:prstGeom>
          <a:solidFill>
            <a:srgbClr val="D2DDF9"/>
          </a:solidFill>
          <a:ln w="7620">
            <a:solidFill>
              <a:srgbClr val="B8C3DF"/>
            </a:solidFill>
            <a:prstDash val="solid"/>
          </a:ln>
        </p:spPr>
      </p:sp>
      <p:sp>
        <p:nvSpPr>
          <p:cNvPr id="4" name="Text 2"/>
          <p:cNvSpPr/>
          <p:nvPr/>
        </p:nvSpPr>
        <p:spPr>
          <a:xfrm>
            <a:off x="2803743" y="1855053"/>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1</a:t>
            </a:r>
            <a:endParaRPr lang="en-US" sz="1550" dirty="0"/>
          </a:p>
        </p:txBody>
      </p:sp>
      <p:sp>
        <p:nvSpPr>
          <p:cNvPr id="5" name="Text 3"/>
          <p:cNvSpPr/>
          <p:nvPr/>
        </p:nvSpPr>
        <p:spPr>
          <a:xfrm>
            <a:off x="3128605" y="1875592"/>
            <a:ext cx="3918109"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Address strong emotions from the first meeting</a:t>
            </a:r>
            <a:endParaRPr lang="en-US" sz="1300" dirty="0"/>
          </a:p>
        </p:txBody>
      </p:sp>
      <p:sp>
        <p:nvSpPr>
          <p:cNvPr id="6" name="Text 4"/>
          <p:cNvSpPr/>
          <p:nvPr/>
        </p:nvSpPr>
        <p:spPr>
          <a:xfrm>
            <a:off x="3128605" y="2128361"/>
            <a:ext cx="8747522" cy="334566"/>
          </a:xfrm>
          <a:prstGeom prst="rect">
            <a:avLst/>
          </a:prstGeom>
          <a:noFill/>
          <a:ln/>
        </p:spPr>
        <p:txBody>
          <a:bodyPr wrap="squar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Like anxieties and fears. A successful study group is a group who shares and respect the feeling of each other in a group. Students would feel more comfortable in a group that shares the same worries, or understand them.</a:t>
            </a:r>
            <a:endParaRPr lang="en-US" sz="1000" dirty="0"/>
          </a:p>
        </p:txBody>
      </p:sp>
      <p:sp>
        <p:nvSpPr>
          <p:cNvPr id="7" name="Shape 5"/>
          <p:cNvSpPr/>
          <p:nvPr/>
        </p:nvSpPr>
        <p:spPr>
          <a:xfrm>
            <a:off x="2754154" y="2616994"/>
            <a:ext cx="297418" cy="297418"/>
          </a:xfrm>
          <a:prstGeom prst="roundRect">
            <a:avLst>
              <a:gd name="adj" fmla="val 18669"/>
            </a:avLst>
          </a:prstGeom>
          <a:solidFill>
            <a:srgbClr val="D2DDF9"/>
          </a:solidFill>
          <a:ln w="7620">
            <a:solidFill>
              <a:srgbClr val="B8C3DF"/>
            </a:solidFill>
            <a:prstDash val="solid"/>
          </a:ln>
        </p:spPr>
      </p:sp>
      <p:sp>
        <p:nvSpPr>
          <p:cNvPr id="8" name="Text 6"/>
          <p:cNvSpPr/>
          <p:nvPr/>
        </p:nvSpPr>
        <p:spPr>
          <a:xfrm>
            <a:off x="2803743" y="2641818"/>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2</a:t>
            </a:r>
            <a:endParaRPr lang="en-US" sz="1550" dirty="0"/>
          </a:p>
        </p:txBody>
      </p:sp>
      <p:sp>
        <p:nvSpPr>
          <p:cNvPr id="9" name="Text 7"/>
          <p:cNvSpPr/>
          <p:nvPr/>
        </p:nvSpPr>
        <p:spPr>
          <a:xfrm>
            <a:off x="3128605" y="2662357"/>
            <a:ext cx="1652468"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Make ground rules</a:t>
            </a:r>
            <a:endParaRPr lang="en-US" sz="1300" dirty="0"/>
          </a:p>
        </p:txBody>
      </p:sp>
      <p:sp>
        <p:nvSpPr>
          <p:cNvPr id="10" name="Text 8"/>
          <p:cNvSpPr/>
          <p:nvPr/>
        </p:nvSpPr>
        <p:spPr>
          <a:xfrm>
            <a:off x="3128605" y="2915126"/>
            <a:ext cx="8747522" cy="167283"/>
          </a:xfrm>
          <a:prstGeom prst="rect">
            <a:avLst/>
          </a:prstGeom>
          <a:noFill/>
          <a:ln/>
        </p:spPr>
        <p:txBody>
          <a:bodyPr wrap="non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Punctuality, commitments, prohibiting any disrespectful manners, or inappropriate words and behaviours inside the group.</a:t>
            </a:r>
            <a:endParaRPr lang="en-US" sz="1000" dirty="0"/>
          </a:p>
        </p:txBody>
      </p:sp>
      <p:sp>
        <p:nvSpPr>
          <p:cNvPr id="11" name="Shape 9"/>
          <p:cNvSpPr/>
          <p:nvPr/>
        </p:nvSpPr>
        <p:spPr>
          <a:xfrm>
            <a:off x="2754154" y="3236476"/>
            <a:ext cx="297418" cy="297418"/>
          </a:xfrm>
          <a:prstGeom prst="roundRect">
            <a:avLst>
              <a:gd name="adj" fmla="val 18669"/>
            </a:avLst>
          </a:prstGeom>
          <a:solidFill>
            <a:srgbClr val="D2DDF9"/>
          </a:solidFill>
          <a:ln w="7620">
            <a:solidFill>
              <a:srgbClr val="B8C3DF"/>
            </a:solidFill>
            <a:prstDash val="solid"/>
          </a:ln>
        </p:spPr>
      </p:sp>
      <p:sp>
        <p:nvSpPr>
          <p:cNvPr id="12" name="Text 10"/>
          <p:cNvSpPr/>
          <p:nvPr/>
        </p:nvSpPr>
        <p:spPr>
          <a:xfrm>
            <a:off x="2803743" y="3261300"/>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3</a:t>
            </a:r>
            <a:endParaRPr lang="en-US" sz="1550" dirty="0"/>
          </a:p>
        </p:txBody>
      </p:sp>
      <p:sp>
        <p:nvSpPr>
          <p:cNvPr id="13" name="Text 11"/>
          <p:cNvSpPr/>
          <p:nvPr/>
        </p:nvSpPr>
        <p:spPr>
          <a:xfrm>
            <a:off x="3128605" y="3281839"/>
            <a:ext cx="1652468"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Set the group goals</a:t>
            </a:r>
            <a:endParaRPr lang="en-US" sz="1300" dirty="0"/>
          </a:p>
        </p:txBody>
      </p:sp>
      <p:sp>
        <p:nvSpPr>
          <p:cNvPr id="14" name="Text 12"/>
          <p:cNvSpPr/>
          <p:nvPr/>
        </p:nvSpPr>
        <p:spPr>
          <a:xfrm>
            <a:off x="3128605" y="3534608"/>
            <a:ext cx="8747522" cy="167283"/>
          </a:xfrm>
          <a:prstGeom prst="rect">
            <a:avLst/>
          </a:prstGeom>
          <a:noFill/>
          <a:ln/>
        </p:spPr>
        <p:txBody>
          <a:bodyPr wrap="non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Define clear, shared objectives that all members agree on.</a:t>
            </a:r>
            <a:endParaRPr lang="en-US" sz="1000" dirty="0"/>
          </a:p>
        </p:txBody>
      </p:sp>
      <p:sp>
        <p:nvSpPr>
          <p:cNvPr id="15" name="Shape 13"/>
          <p:cNvSpPr/>
          <p:nvPr/>
        </p:nvSpPr>
        <p:spPr>
          <a:xfrm>
            <a:off x="2754154" y="3855958"/>
            <a:ext cx="297418" cy="297418"/>
          </a:xfrm>
          <a:prstGeom prst="roundRect">
            <a:avLst>
              <a:gd name="adj" fmla="val 18669"/>
            </a:avLst>
          </a:prstGeom>
          <a:solidFill>
            <a:srgbClr val="D2DDF9"/>
          </a:solidFill>
          <a:ln w="7620">
            <a:solidFill>
              <a:srgbClr val="B8C3DF"/>
            </a:solidFill>
            <a:prstDash val="solid"/>
          </a:ln>
        </p:spPr>
      </p:sp>
      <p:sp>
        <p:nvSpPr>
          <p:cNvPr id="16" name="Text 14"/>
          <p:cNvSpPr/>
          <p:nvPr/>
        </p:nvSpPr>
        <p:spPr>
          <a:xfrm>
            <a:off x="2803743" y="3880783"/>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4</a:t>
            </a:r>
            <a:endParaRPr lang="en-US" sz="1550" dirty="0"/>
          </a:p>
        </p:txBody>
      </p:sp>
      <p:sp>
        <p:nvSpPr>
          <p:cNvPr id="17" name="Text 15"/>
          <p:cNvSpPr/>
          <p:nvPr/>
        </p:nvSpPr>
        <p:spPr>
          <a:xfrm>
            <a:off x="3128605" y="3901321"/>
            <a:ext cx="2646759"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Choose the right place and time</a:t>
            </a:r>
            <a:endParaRPr lang="en-US" sz="1300" dirty="0"/>
          </a:p>
        </p:txBody>
      </p:sp>
      <p:sp>
        <p:nvSpPr>
          <p:cNvPr id="18" name="Text 16"/>
          <p:cNvSpPr/>
          <p:nvPr/>
        </p:nvSpPr>
        <p:spPr>
          <a:xfrm>
            <a:off x="3128605" y="4154091"/>
            <a:ext cx="8747522" cy="167283"/>
          </a:xfrm>
          <a:prstGeom prst="rect">
            <a:avLst/>
          </a:prstGeom>
          <a:noFill/>
          <a:ln/>
        </p:spPr>
        <p:txBody>
          <a:bodyPr wrap="non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Ensure the environment and schedule work for everyone in the group.</a:t>
            </a:r>
            <a:endParaRPr lang="en-US" sz="1000" dirty="0"/>
          </a:p>
        </p:txBody>
      </p:sp>
      <p:sp>
        <p:nvSpPr>
          <p:cNvPr id="19" name="Shape 17"/>
          <p:cNvSpPr/>
          <p:nvPr/>
        </p:nvSpPr>
        <p:spPr>
          <a:xfrm>
            <a:off x="2754154" y="4475440"/>
            <a:ext cx="297418" cy="297418"/>
          </a:xfrm>
          <a:prstGeom prst="roundRect">
            <a:avLst>
              <a:gd name="adj" fmla="val 18669"/>
            </a:avLst>
          </a:prstGeom>
          <a:solidFill>
            <a:srgbClr val="D2DDF9"/>
          </a:solidFill>
          <a:ln w="7620">
            <a:solidFill>
              <a:srgbClr val="B8C3DF"/>
            </a:solidFill>
            <a:prstDash val="solid"/>
          </a:ln>
        </p:spPr>
      </p:sp>
      <p:sp>
        <p:nvSpPr>
          <p:cNvPr id="20" name="Text 18"/>
          <p:cNvSpPr/>
          <p:nvPr/>
        </p:nvSpPr>
        <p:spPr>
          <a:xfrm>
            <a:off x="2803743" y="4500265"/>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5</a:t>
            </a:r>
            <a:endParaRPr lang="en-US" sz="1550" dirty="0"/>
          </a:p>
        </p:txBody>
      </p:sp>
      <p:sp>
        <p:nvSpPr>
          <p:cNvPr id="21" name="Text 19"/>
          <p:cNvSpPr/>
          <p:nvPr/>
        </p:nvSpPr>
        <p:spPr>
          <a:xfrm>
            <a:off x="3128605" y="4520803"/>
            <a:ext cx="1652468"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Check progress</a:t>
            </a:r>
            <a:endParaRPr lang="en-US" sz="1300" dirty="0"/>
          </a:p>
        </p:txBody>
      </p:sp>
      <p:sp>
        <p:nvSpPr>
          <p:cNvPr id="22" name="Text 20"/>
          <p:cNvSpPr/>
          <p:nvPr/>
        </p:nvSpPr>
        <p:spPr>
          <a:xfrm>
            <a:off x="3128605" y="4773573"/>
            <a:ext cx="8747522" cy="167283"/>
          </a:xfrm>
          <a:prstGeom prst="rect">
            <a:avLst/>
          </a:prstGeom>
          <a:noFill/>
          <a:ln/>
        </p:spPr>
        <p:txBody>
          <a:bodyPr wrap="non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Regularly review how the group is advancing toward its goals.</a:t>
            </a:r>
            <a:endParaRPr lang="en-US" sz="1000" dirty="0"/>
          </a:p>
        </p:txBody>
      </p:sp>
      <p:sp>
        <p:nvSpPr>
          <p:cNvPr id="23" name="Shape 21"/>
          <p:cNvSpPr/>
          <p:nvPr/>
        </p:nvSpPr>
        <p:spPr>
          <a:xfrm>
            <a:off x="2754154" y="5094923"/>
            <a:ext cx="297418" cy="297418"/>
          </a:xfrm>
          <a:prstGeom prst="roundRect">
            <a:avLst>
              <a:gd name="adj" fmla="val 18669"/>
            </a:avLst>
          </a:prstGeom>
          <a:solidFill>
            <a:srgbClr val="D2DDF9"/>
          </a:solidFill>
          <a:ln w="7620">
            <a:solidFill>
              <a:srgbClr val="B8C3DF"/>
            </a:solidFill>
            <a:prstDash val="solid"/>
          </a:ln>
        </p:spPr>
      </p:sp>
      <p:sp>
        <p:nvSpPr>
          <p:cNvPr id="24" name="Text 22"/>
          <p:cNvSpPr/>
          <p:nvPr/>
        </p:nvSpPr>
        <p:spPr>
          <a:xfrm>
            <a:off x="2803743" y="5119747"/>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6</a:t>
            </a:r>
            <a:endParaRPr lang="en-US" sz="1550" dirty="0"/>
          </a:p>
        </p:txBody>
      </p:sp>
      <p:sp>
        <p:nvSpPr>
          <p:cNvPr id="25" name="Text 23"/>
          <p:cNvSpPr/>
          <p:nvPr/>
        </p:nvSpPr>
        <p:spPr>
          <a:xfrm>
            <a:off x="3128605" y="5140285"/>
            <a:ext cx="2581037"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Allocate roles for each member</a:t>
            </a:r>
            <a:endParaRPr lang="en-US" sz="1300" dirty="0"/>
          </a:p>
        </p:txBody>
      </p:sp>
      <p:sp>
        <p:nvSpPr>
          <p:cNvPr id="26" name="Text 24"/>
          <p:cNvSpPr/>
          <p:nvPr/>
        </p:nvSpPr>
        <p:spPr>
          <a:xfrm>
            <a:off x="3128605" y="5393055"/>
            <a:ext cx="8747522" cy="334566"/>
          </a:xfrm>
          <a:prstGeom prst="rect">
            <a:avLst/>
          </a:prstGeom>
          <a:noFill/>
          <a:ln/>
        </p:spPr>
        <p:txBody>
          <a:bodyPr wrap="squar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For instance, a leader, time checker, a researcher, a writer, note-maker. These roles can be exchanged from time to time to preserve the dynamic atmosphere of a group.</a:t>
            </a:r>
            <a:endParaRPr lang="en-US" sz="1000" dirty="0"/>
          </a:p>
        </p:txBody>
      </p:sp>
      <p:sp>
        <p:nvSpPr>
          <p:cNvPr id="27" name="Shape 25"/>
          <p:cNvSpPr/>
          <p:nvPr/>
        </p:nvSpPr>
        <p:spPr>
          <a:xfrm>
            <a:off x="2754154" y="5881688"/>
            <a:ext cx="297418" cy="297418"/>
          </a:xfrm>
          <a:prstGeom prst="roundRect">
            <a:avLst>
              <a:gd name="adj" fmla="val 18669"/>
            </a:avLst>
          </a:prstGeom>
          <a:solidFill>
            <a:srgbClr val="D2DDF9"/>
          </a:solidFill>
          <a:ln w="7620">
            <a:solidFill>
              <a:srgbClr val="B8C3DF"/>
            </a:solidFill>
            <a:prstDash val="solid"/>
          </a:ln>
        </p:spPr>
      </p:sp>
      <p:sp>
        <p:nvSpPr>
          <p:cNvPr id="28" name="Text 26"/>
          <p:cNvSpPr/>
          <p:nvPr/>
        </p:nvSpPr>
        <p:spPr>
          <a:xfrm>
            <a:off x="2803743" y="5906512"/>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7</a:t>
            </a:r>
            <a:endParaRPr lang="en-US" sz="1550" dirty="0"/>
          </a:p>
        </p:txBody>
      </p:sp>
      <p:sp>
        <p:nvSpPr>
          <p:cNvPr id="29" name="Text 27"/>
          <p:cNvSpPr/>
          <p:nvPr/>
        </p:nvSpPr>
        <p:spPr>
          <a:xfrm>
            <a:off x="3128605" y="5927050"/>
            <a:ext cx="1652468"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Take responsibility</a:t>
            </a:r>
            <a:endParaRPr lang="en-US" sz="1300" dirty="0"/>
          </a:p>
        </p:txBody>
      </p:sp>
      <p:sp>
        <p:nvSpPr>
          <p:cNvPr id="30" name="Text 28"/>
          <p:cNvSpPr/>
          <p:nvPr/>
        </p:nvSpPr>
        <p:spPr>
          <a:xfrm>
            <a:off x="3128605" y="6179820"/>
            <a:ext cx="8747522" cy="167283"/>
          </a:xfrm>
          <a:prstGeom prst="rect">
            <a:avLst/>
          </a:prstGeom>
          <a:noFill/>
          <a:ln/>
        </p:spPr>
        <p:txBody>
          <a:bodyPr wrap="non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Each member should be responsible for their actions, collaboration, and role in the group.</a:t>
            </a:r>
            <a:endParaRPr lang="en-US" sz="1000" dirty="0"/>
          </a:p>
        </p:txBody>
      </p:sp>
      <p:sp>
        <p:nvSpPr>
          <p:cNvPr id="31" name="Shape 29"/>
          <p:cNvSpPr/>
          <p:nvPr/>
        </p:nvSpPr>
        <p:spPr>
          <a:xfrm>
            <a:off x="2754154" y="6501170"/>
            <a:ext cx="297418" cy="297418"/>
          </a:xfrm>
          <a:prstGeom prst="roundRect">
            <a:avLst>
              <a:gd name="adj" fmla="val 18669"/>
            </a:avLst>
          </a:prstGeom>
          <a:solidFill>
            <a:srgbClr val="D2DDF9"/>
          </a:solidFill>
          <a:ln w="7620">
            <a:solidFill>
              <a:srgbClr val="B8C3DF"/>
            </a:solidFill>
            <a:prstDash val="solid"/>
          </a:ln>
        </p:spPr>
      </p:sp>
      <p:sp>
        <p:nvSpPr>
          <p:cNvPr id="32" name="Text 30"/>
          <p:cNvSpPr/>
          <p:nvPr/>
        </p:nvSpPr>
        <p:spPr>
          <a:xfrm>
            <a:off x="2803743" y="6525994"/>
            <a:ext cx="198239" cy="247769"/>
          </a:xfrm>
          <a:prstGeom prst="rect">
            <a:avLst/>
          </a:prstGeom>
          <a:noFill/>
          <a:ln/>
        </p:spPr>
        <p:txBody>
          <a:bodyPr wrap="none" lIns="0" tIns="0" rIns="0" bIns="0" rtlCol="0" anchor="t"/>
          <a:lstStyle/>
          <a:p>
            <a:pPr marL="0" indent="0" algn="ctr">
              <a:lnSpc>
                <a:spcPts val="1550"/>
              </a:lnSpc>
              <a:buNone/>
            </a:pPr>
            <a:r>
              <a:rPr lang="en-US" sz="1550" dirty="0">
                <a:solidFill>
                  <a:srgbClr val="404155"/>
                </a:solidFill>
                <a:latin typeface="Alexandria" pitchFamily="34" charset="0"/>
                <a:ea typeface="Alexandria" pitchFamily="34" charset="-122"/>
                <a:cs typeface="Alexandria" pitchFamily="34" charset="-120"/>
              </a:rPr>
              <a:t>8</a:t>
            </a:r>
            <a:endParaRPr lang="en-US" sz="1550" dirty="0"/>
          </a:p>
        </p:txBody>
      </p:sp>
      <p:sp>
        <p:nvSpPr>
          <p:cNvPr id="33" name="Text 31"/>
          <p:cNvSpPr/>
          <p:nvPr/>
        </p:nvSpPr>
        <p:spPr>
          <a:xfrm>
            <a:off x="3128605" y="6546533"/>
            <a:ext cx="2170509" cy="206573"/>
          </a:xfrm>
          <a:prstGeom prst="rect">
            <a:avLst/>
          </a:prstGeom>
          <a:noFill/>
          <a:ln/>
        </p:spPr>
        <p:txBody>
          <a:bodyPr wrap="none" lIns="0" tIns="0" rIns="0" bIns="0" rtlCol="0" anchor="t"/>
          <a:lstStyle/>
          <a:p>
            <a:pPr marL="0" indent="0" algn="l">
              <a:lnSpc>
                <a:spcPts val="1600"/>
              </a:lnSpc>
              <a:buNone/>
            </a:pPr>
            <a:r>
              <a:rPr lang="en-US" sz="1300" dirty="0">
                <a:solidFill>
                  <a:srgbClr val="404155"/>
                </a:solidFill>
                <a:latin typeface="Alexandria" pitchFamily="34" charset="0"/>
                <a:ea typeface="Alexandria" pitchFamily="34" charset="-122"/>
                <a:cs typeface="Alexandria" pitchFamily="34" charset="-120"/>
              </a:rPr>
              <a:t>Solve problems altogether</a:t>
            </a:r>
            <a:endParaRPr lang="en-US" sz="1300" dirty="0"/>
          </a:p>
        </p:txBody>
      </p:sp>
      <p:sp>
        <p:nvSpPr>
          <p:cNvPr id="34" name="Text 32"/>
          <p:cNvSpPr/>
          <p:nvPr/>
        </p:nvSpPr>
        <p:spPr>
          <a:xfrm>
            <a:off x="3128605" y="6799302"/>
            <a:ext cx="8747522" cy="167283"/>
          </a:xfrm>
          <a:prstGeom prst="rect">
            <a:avLst/>
          </a:prstGeom>
          <a:noFill/>
          <a:ln/>
        </p:spPr>
        <p:txBody>
          <a:bodyPr wrap="none" lIns="0" tIns="0" rIns="0" bIns="0" rtlCol="0" anchor="t"/>
          <a:lstStyle/>
          <a:p>
            <a:pPr marL="0" indent="0" algn="l">
              <a:lnSpc>
                <a:spcPts val="1300"/>
              </a:lnSpc>
              <a:buNone/>
            </a:pPr>
            <a:r>
              <a:rPr lang="en-US" sz="1000" dirty="0">
                <a:solidFill>
                  <a:srgbClr val="404155"/>
                </a:solidFill>
                <a:latin typeface="Nobile" pitchFamily="34" charset="0"/>
                <a:ea typeface="Nobile" pitchFamily="34" charset="-122"/>
                <a:cs typeface="Nobile" pitchFamily="34" charset="-120"/>
              </a:rPr>
              <a:t>Skill of solving problems altogether, and trying to find a solution. Good management of </a:t>
            </a:r>
            <a:r>
              <a:rPr lang="en-US" sz="1000" b="1" dirty="0">
                <a:solidFill>
                  <a:srgbClr val="404155"/>
                </a:solidFill>
                <a:latin typeface="Nobile" pitchFamily="34" charset="0"/>
                <a:ea typeface="Nobile" pitchFamily="34" charset="-122"/>
                <a:cs typeface="Nobile" pitchFamily="34" charset="-120"/>
              </a:rPr>
              <a:t>saboteurs</a:t>
            </a:r>
            <a:r>
              <a:rPr lang="en-US" sz="1000" dirty="0">
                <a:solidFill>
                  <a:srgbClr val="404155"/>
                </a:solidFill>
                <a:latin typeface="Nobile" pitchFamily="34" charset="0"/>
                <a:ea typeface="Nobile" pitchFamily="34" charset="-122"/>
                <a:cs typeface="Nobile" pitchFamily="34" charset="-120"/>
              </a:rPr>
              <a:t>.</a:t>
            </a:r>
            <a:endParaRPr lang="en-US" sz="1000" dirty="0"/>
          </a:p>
        </p:txBody>
      </p:sp>
      <p:sp>
        <p:nvSpPr>
          <p:cNvPr id="35" name="Rectangle 34">
            <a:extLst>
              <a:ext uri="{FF2B5EF4-FFF2-40B4-BE49-F238E27FC236}">
                <a16:creationId xmlns:a16="http://schemas.microsoft.com/office/drawing/2014/main" id="{49F93081-000F-E5DA-094D-6933E7219CB2}"/>
              </a:ext>
            </a:extLst>
          </p:cNvPr>
          <p:cNvSpPr/>
          <p:nvPr/>
        </p:nvSpPr>
        <p:spPr>
          <a:xfrm>
            <a:off x="12825663" y="7688179"/>
            <a:ext cx="1804737" cy="541421"/>
          </a:xfrm>
          <a:prstGeom prst="rect">
            <a:avLst/>
          </a:prstGeom>
          <a:solidFill>
            <a:srgbClr val="F9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402449" y="1052393"/>
            <a:ext cx="6638806"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Alexandria" pitchFamily="34" charset="0"/>
                <a:ea typeface="Alexandria" pitchFamily="34" charset="-122"/>
                <a:cs typeface="Alexandria" pitchFamily="34" charset="-120"/>
              </a:rPr>
              <a:t>Characteristics of a Good Study Group Member</a:t>
            </a:r>
            <a:endParaRPr lang="en-US" sz="2200" dirty="0"/>
          </a:p>
        </p:txBody>
      </p:sp>
      <p:sp>
        <p:nvSpPr>
          <p:cNvPr id="3" name="Text 1"/>
          <p:cNvSpPr/>
          <p:nvPr/>
        </p:nvSpPr>
        <p:spPr>
          <a:xfrm>
            <a:off x="3402449" y="1520071"/>
            <a:ext cx="782550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The study group needs some important tips in order to be successful, but it needs also good members to make it happen. So here are some characteristics of a good member in a study group:</a:t>
            </a:r>
            <a:endParaRPr lang="en-US" sz="850" dirty="0"/>
          </a:p>
        </p:txBody>
      </p:sp>
      <p:sp>
        <p:nvSpPr>
          <p:cNvPr id="4" name="Shape 2"/>
          <p:cNvSpPr/>
          <p:nvPr/>
        </p:nvSpPr>
        <p:spPr>
          <a:xfrm>
            <a:off x="3320772" y="1855946"/>
            <a:ext cx="5153025" cy="4849297"/>
          </a:xfrm>
          <a:prstGeom prst="roundRect">
            <a:avLst>
              <a:gd name="adj" fmla="val 1684"/>
            </a:avLst>
          </a:prstGeom>
          <a:solidFill>
            <a:srgbClr val="1B54DA"/>
          </a:solidFill>
          <a:ln/>
        </p:spPr>
      </p:sp>
      <p:pic>
        <p:nvPicPr>
          <p:cNvPr id="5" name="Image 0" descr="preencoded.png"/>
          <p:cNvPicPr>
            <a:picLocks noChangeAspect="1"/>
          </p:cNvPicPr>
          <p:nvPr/>
        </p:nvPicPr>
        <p:blipFill>
          <a:blip r:embed="rId3"/>
          <a:stretch>
            <a:fillRect/>
          </a:stretch>
        </p:blipFill>
        <p:spPr>
          <a:xfrm>
            <a:off x="3434120" y="1919645"/>
            <a:ext cx="4926330" cy="4721900"/>
          </a:xfrm>
          <a:prstGeom prst="rect">
            <a:avLst/>
          </a:prstGeom>
        </p:spPr>
      </p:pic>
      <p:pic>
        <p:nvPicPr>
          <p:cNvPr id="6"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1931372"/>
            <a:ext cx="170021" cy="170021"/>
          </a:xfrm>
          <a:prstGeom prst="rect">
            <a:avLst/>
          </a:prstGeom>
        </p:spPr>
      </p:pic>
      <p:sp>
        <p:nvSpPr>
          <p:cNvPr id="7" name="Text 3"/>
          <p:cNvSpPr/>
          <p:nvPr/>
        </p:nvSpPr>
        <p:spPr>
          <a:xfrm>
            <a:off x="9044940" y="1927860"/>
            <a:ext cx="1794867"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Effective Communication</a:t>
            </a:r>
            <a:endParaRPr lang="en-US" sz="1100" dirty="0"/>
          </a:p>
        </p:txBody>
      </p:sp>
      <p:sp>
        <p:nvSpPr>
          <p:cNvPr id="8" name="Text 4"/>
          <p:cNvSpPr/>
          <p:nvPr/>
        </p:nvSpPr>
        <p:spPr>
          <a:xfrm>
            <a:off x="9044940" y="2161699"/>
            <a:ext cx="219051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Using non-verbal cues to enhance understanding.</a:t>
            </a:r>
            <a:endParaRPr lang="en-US" sz="850" dirty="0"/>
          </a:p>
        </p:txBody>
      </p:sp>
      <p:pic>
        <p:nvPicPr>
          <p:cNvPr id="9" name="Image 2"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2550735"/>
            <a:ext cx="170021" cy="170021"/>
          </a:xfrm>
          <a:prstGeom prst="rect">
            <a:avLst/>
          </a:prstGeom>
        </p:spPr>
      </p:pic>
      <p:sp>
        <p:nvSpPr>
          <p:cNvPr id="10" name="Text 5"/>
          <p:cNvSpPr/>
          <p:nvPr/>
        </p:nvSpPr>
        <p:spPr>
          <a:xfrm>
            <a:off x="9044940" y="2547223"/>
            <a:ext cx="1417558"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Encouragement</a:t>
            </a:r>
            <a:endParaRPr lang="en-US" sz="1100" dirty="0"/>
          </a:p>
        </p:txBody>
      </p:sp>
      <p:sp>
        <p:nvSpPr>
          <p:cNvPr id="11" name="Text 6"/>
          <p:cNvSpPr/>
          <p:nvPr/>
        </p:nvSpPr>
        <p:spPr>
          <a:xfrm>
            <a:off x="9044940" y="2781062"/>
            <a:ext cx="219051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Fostering a positive and supportive environment.</a:t>
            </a:r>
            <a:endParaRPr lang="en-US" sz="850" dirty="0"/>
          </a:p>
        </p:txBody>
      </p:sp>
      <p:pic>
        <p:nvPicPr>
          <p:cNvPr id="12" name="Image 3"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3170099"/>
            <a:ext cx="170021" cy="170021"/>
          </a:xfrm>
          <a:prstGeom prst="rect">
            <a:avLst/>
          </a:prstGeom>
        </p:spPr>
      </p:pic>
      <p:sp>
        <p:nvSpPr>
          <p:cNvPr id="13" name="Text 7"/>
          <p:cNvSpPr/>
          <p:nvPr/>
        </p:nvSpPr>
        <p:spPr>
          <a:xfrm>
            <a:off x="9044940" y="3166586"/>
            <a:ext cx="1417558"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Time Respect</a:t>
            </a:r>
            <a:endParaRPr lang="en-US" sz="1100" dirty="0"/>
          </a:p>
        </p:txBody>
      </p:sp>
      <p:sp>
        <p:nvSpPr>
          <p:cNvPr id="14" name="Text 8"/>
          <p:cNvSpPr/>
          <p:nvPr/>
        </p:nvSpPr>
        <p:spPr>
          <a:xfrm>
            <a:off x="9044940" y="3400425"/>
            <a:ext cx="219051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Ensuring punctuality and efficient use of meeting time.</a:t>
            </a:r>
            <a:endParaRPr lang="en-US" sz="850" dirty="0"/>
          </a:p>
        </p:txBody>
      </p:sp>
      <p:pic>
        <p:nvPicPr>
          <p:cNvPr id="15" name="Image 4"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3789462"/>
            <a:ext cx="170021" cy="170021"/>
          </a:xfrm>
          <a:prstGeom prst="rect">
            <a:avLst/>
          </a:prstGeom>
        </p:spPr>
      </p:pic>
      <p:sp>
        <p:nvSpPr>
          <p:cNvPr id="16" name="Text 9"/>
          <p:cNvSpPr/>
          <p:nvPr/>
        </p:nvSpPr>
        <p:spPr>
          <a:xfrm>
            <a:off x="9044940" y="3785949"/>
            <a:ext cx="1417558"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Active Listening</a:t>
            </a:r>
            <a:endParaRPr lang="en-US" sz="1100" dirty="0"/>
          </a:p>
        </p:txBody>
      </p:sp>
      <p:sp>
        <p:nvSpPr>
          <p:cNvPr id="17" name="Text 10"/>
          <p:cNvSpPr/>
          <p:nvPr/>
        </p:nvSpPr>
        <p:spPr>
          <a:xfrm>
            <a:off x="9044940" y="4019788"/>
            <a:ext cx="219051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Engaging attentively to understand and contribute.</a:t>
            </a:r>
            <a:endParaRPr lang="en-US" sz="850" dirty="0"/>
          </a:p>
        </p:txBody>
      </p:sp>
      <p:pic>
        <p:nvPicPr>
          <p:cNvPr id="18" name="Image 5"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4408825"/>
            <a:ext cx="170021" cy="170021"/>
          </a:xfrm>
          <a:prstGeom prst="rect">
            <a:avLst/>
          </a:prstGeom>
        </p:spPr>
      </p:pic>
      <p:sp>
        <p:nvSpPr>
          <p:cNvPr id="19" name="Text 11"/>
          <p:cNvSpPr/>
          <p:nvPr/>
        </p:nvSpPr>
        <p:spPr>
          <a:xfrm>
            <a:off x="9044940" y="4405313"/>
            <a:ext cx="1417558"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Inclusivity</a:t>
            </a:r>
            <a:endParaRPr lang="en-US" sz="1100" dirty="0"/>
          </a:p>
        </p:txBody>
      </p:sp>
      <p:sp>
        <p:nvSpPr>
          <p:cNvPr id="20" name="Text 12"/>
          <p:cNvSpPr/>
          <p:nvPr/>
        </p:nvSpPr>
        <p:spPr>
          <a:xfrm>
            <a:off x="9044940" y="4639151"/>
            <a:ext cx="219051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Welcoming all members to participate equally.</a:t>
            </a:r>
            <a:endParaRPr lang="en-US" sz="850" dirty="0"/>
          </a:p>
        </p:txBody>
      </p:sp>
      <p:pic>
        <p:nvPicPr>
          <p:cNvPr id="21" name="Image 6"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5028188"/>
            <a:ext cx="170021" cy="170021"/>
          </a:xfrm>
          <a:prstGeom prst="rect">
            <a:avLst/>
          </a:prstGeom>
        </p:spPr>
      </p:pic>
      <p:sp>
        <p:nvSpPr>
          <p:cNvPr id="22" name="Text 13"/>
          <p:cNvSpPr/>
          <p:nvPr/>
        </p:nvSpPr>
        <p:spPr>
          <a:xfrm>
            <a:off x="9044940" y="5024676"/>
            <a:ext cx="2142292"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Agreement and Disagreement</a:t>
            </a:r>
            <a:endParaRPr lang="en-US" sz="1100" dirty="0"/>
          </a:p>
        </p:txBody>
      </p:sp>
      <p:sp>
        <p:nvSpPr>
          <p:cNvPr id="23" name="Text 14"/>
          <p:cNvSpPr/>
          <p:nvPr/>
        </p:nvSpPr>
        <p:spPr>
          <a:xfrm>
            <a:off x="9044940" y="5258514"/>
            <a:ext cx="219051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Clearly expressing consensus or differing opinions.</a:t>
            </a:r>
            <a:endParaRPr lang="en-US" sz="850" dirty="0"/>
          </a:p>
        </p:txBody>
      </p:sp>
      <p:pic>
        <p:nvPicPr>
          <p:cNvPr id="24" name="Image 7"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5647551"/>
            <a:ext cx="170021" cy="170021"/>
          </a:xfrm>
          <a:prstGeom prst="rect">
            <a:avLst/>
          </a:prstGeom>
        </p:spPr>
      </p:pic>
      <p:sp>
        <p:nvSpPr>
          <p:cNvPr id="25" name="Text 15"/>
          <p:cNvSpPr/>
          <p:nvPr/>
        </p:nvSpPr>
        <p:spPr>
          <a:xfrm>
            <a:off x="9044940" y="5644039"/>
            <a:ext cx="1417558"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Flow of Discussion</a:t>
            </a:r>
            <a:endParaRPr lang="en-US" sz="1100" dirty="0"/>
          </a:p>
        </p:txBody>
      </p:sp>
      <p:sp>
        <p:nvSpPr>
          <p:cNvPr id="26" name="Text 16"/>
          <p:cNvSpPr/>
          <p:nvPr/>
        </p:nvSpPr>
        <p:spPr>
          <a:xfrm>
            <a:off x="9044940" y="5877878"/>
            <a:ext cx="2190512" cy="272177"/>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Facilitating dynamic and productive conversations.</a:t>
            </a:r>
            <a:endParaRPr lang="en-US" sz="850" dirty="0"/>
          </a:p>
        </p:txBody>
      </p:sp>
      <p:pic>
        <p:nvPicPr>
          <p:cNvPr id="27" name="Image 8"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18947" y="6266914"/>
            <a:ext cx="170021" cy="170021"/>
          </a:xfrm>
          <a:prstGeom prst="rect">
            <a:avLst/>
          </a:prstGeom>
        </p:spPr>
      </p:pic>
      <p:sp>
        <p:nvSpPr>
          <p:cNvPr id="28" name="Text 17"/>
          <p:cNvSpPr/>
          <p:nvPr/>
        </p:nvSpPr>
        <p:spPr>
          <a:xfrm>
            <a:off x="9044940" y="6263402"/>
            <a:ext cx="1849517" cy="177165"/>
          </a:xfrm>
          <a:prstGeom prst="rect">
            <a:avLst/>
          </a:prstGeom>
          <a:noFill/>
          <a:ln/>
        </p:spPr>
        <p:txBody>
          <a:bodyPr wrap="none" lIns="0" tIns="0" rIns="0" bIns="0" rtlCol="0" anchor="t"/>
          <a:lstStyle/>
          <a:p>
            <a:pPr marL="0" indent="0" algn="l">
              <a:lnSpc>
                <a:spcPts val="1350"/>
              </a:lnSpc>
              <a:buNone/>
            </a:pPr>
            <a:r>
              <a:rPr lang="en-US" sz="1100" dirty="0">
                <a:solidFill>
                  <a:srgbClr val="404155"/>
                </a:solidFill>
                <a:latin typeface="Alexandria" pitchFamily="34" charset="0"/>
                <a:ea typeface="Alexandria" pitchFamily="34" charset="-122"/>
                <a:cs typeface="Alexandria" pitchFamily="34" charset="-120"/>
              </a:rPr>
              <a:t>Mistake Acknowledgment</a:t>
            </a:r>
            <a:endParaRPr lang="en-US" sz="1100" dirty="0"/>
          </a:p>
        </p:txBody>
      </p:sp>
      <p:sp>
        <p:nvSpPr>
          <p:cNvPr id="29" name="Text 18"/>
          <p:cNvSpPr/>
          <p:nvPr/>
        </p:nvSpPr>
        <p:spPr>
          <a:xfrm>
            <a:off x="9044940" y="6497241"/>
            <a:ext cx="2190512" cy="136088"/>
          </a:xfrm>
          <a:prstGeom prst="rect">
            <a:avLst/>
          </a:prstGeom>
          <a:noFill/>
          <a:ln/>
        </p:spPr>
        <p:txBody>
          <a:bodyPr wrap="non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Recognizing and learning from errors.</a:t>
            </a:r>
            <a:endParaRPr lang="en-US" sz="850" dirty="0"/>
          </a:p>
        </p:txBody>
      </p:sp>
      <p:sp>
        <p:nvSpPr>
          <p:cNvPr id="30" name="Text 19"/>
          <p:cNvSpPr/>
          <p:nvPr/>
        </p:nvSpPr>
        <p:spPr>
          <a:xfrm>
            <a:off x="3402449" y="6768941"/>
            <a:ext cx="7825502" cy="408265"/>
          </a:xfrm>
          <a:prstGeom prst="rect">
            <a:avLst/>
          </a:prstGeom>
          <a:noFill/>
          <a:ln/>
        </p:spPr>
        <p:txBody>
          <a:bodyPr wrap="square" lIns="0" tIns="0" rIns="0" bIns="0" rtlCol="0" anchor="t"/>
          <a:lstStyle/>
          <a:p>
            <a:pPr marL="0" indent="0" algn="l">
              <a:lnSpc>
                <a:spcPts val="1050"/>
              </a:lnSpc>
              <a:buNone/>
            </a:pPr>
            <a:r>
              <a:rPr lang="en-US" sz="850" dirty="0">
                <a:solidFill>
                  <a:srgbClr val="404155"/>
                </a:solidFill>
                <a:latin typeface="Nobile" pitchFamily="34" charset="0"/>
                <a:ea typeface="Nobile" pitchFamily="34" charset="-122"/>
                <a:cs typeface="Nobile" pitchFamily="34" charset="-120"/>
              </a:rPr>
              <a:t>Additional qualities include: be encouraging, respect time, listen to other students, include everyone, indicate when you agree and disagree, help the flow: ask questions, participate, contribute, admits mistakes, use 'body language' and 'facial expressions' like smiling, nodding the face, hand gestures to explain, share and offer information, and make suggestions.</a:t>
            </a:r>
            <a:endParaRPr lang="en-US" sz="850" dirty="0"/>
          </a:p>
        </p:txBody>
      </p:sp>
      <p:sp>
        <p:nvSpPr>
          <p:cNvPr id="31" name="Rectangle 30">
            <a:extLst>
              <a:ext uri="{FF2B5EF4-FFF2-40B4-BE49-F238E27FC236}">
                <a16:creationId xmlns:a16="http://schemas.microsoft.com/office/drawing/2014/main" id="{473D272C-9595-FFEE-F1B4-4862AFB62898}"/>
              </a:ext>
            </a:extLst>
          </p:cNvPr>
          <p:cNvSpPr/>
          <p:nvPr/>
        </p:nvSpPr>
        <p:spPr>
          <a:xfrm>
            <a:off x="12825663" y="7688179"/>
            <a:ext cx="1804737" cy="541421"/>
          </a:xfrm>
          <a:prstGeom prst="rect">
            <a:avLst/>
          </a:prstGeom>
          <a:solidFill>
            <a:srgbClr val="F9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1071</Words>
  <Application>Microsoft Office PowerPoint</Application>
  <PresentationFormat>Personnalisé</PresentationFormat>
  <Paragraphs>134</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Nobile</vt:lpstr>
      <vt:lpstr>Alexandria</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PC COM</dc:creator>
  <cp:lastModifiedBy>Karima Mebkhout</cp:lastModifiedBy>
  <cp:revision>2</cp:revision>
  <dcterms:created xsi:type="dcterms:W3CDTF">2026-04-05T21:16:54Z</dcterms:created>
  <dcterms:modified xsi:type="dcterms:W3CDTF">2026-04-05T21:18:12Z</dcterms:modified>
</cp:coreProperties>
</file>