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DFF3462-5171-4A94-BAA7-E5134EFCA91F}"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F3462-5171-4A94-BAA7-E5134EFCA91F}"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F3462-5171-4A94-BAA7-E5134EFCA91F}"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E4229-FDA3-419F-948E-EC3B542AED00}"/>
              </a:ext>
            </a:extLst>
          </p:cNvPr>
          <p:cNvSpPr>
            <a:spLocks noGrp="1"/>
          </p:cNvSpPr>
          <p:nvPr>
            <p:ph type="title"/>
          </p:nvPr>
        </p:nvSpPr>
        <p:spPr>
          <a:xfrm>
            <a:off x="628650" y="309046"/>
            <a:ext cx="7886700" cy="768096"/>
          </a:xfrm>
          <a:prstGeom prst="rect">
            <a:avLst/>
          </a:prstGeom>
        </p:spPr>
        <p:txBody>
          <a:bodyPr/>
          <a:lstStyle>
            <a:lvl1pPr algn="l">
              <a:defRPr>
                <a:solidFill>
                  <a:schemeClr val="bg1">
                    <a:lumMod val="50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xmlns="" id="{EAD5E140-8BC8-449A-8EB6-5236A46899C7}"/>
              </a:ext>
            </a:extLst>
          </p:cNvPr>
          <p:cNvSpPr>
            <a:spLocks noGrp="1"/>
          </p:cNvSpPr>
          <p:nvPr>
            <p:ph type="dt" sz="half" idx="10"/>
          </p:nvPr>
        </p:nvSpPr>
        <p:spPr/>
        <p:txBody>
          <a:bodyPr/>
          <a:lstStyle/>
          <a:p>
            <a:fld id="{A04D5C2E-AF49-4B3E-833F-5946220A398E}" type="datetime1">
              <a:rPr lang="en-US" smtClean="0"/>
              <a:pPr/>
              <a:t>7/13/2025</a:t>
            </a:fld>
            <a:endParaRPr lang="en-US"/>
          </a:p>
        </p:txBody>
      </p:sp>
      <p:sp>
        <p:nvSpPr>
          <p:cNvPr id="5" name="Footer Placeholder 4">
            <a:extLst>
              <a:ext uri="{FF2B5EF4-FFF2-40B4-BE49-F238E27FC236}">
                <a16:creationId xmlns:a16="http://schemas.microsoft.com/office/drawing/2014/main" xmlns="" id="{DAC3E766-E3A6-4451-8208-02143C37EB9C}"/>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xmlns="" id="{BEF041C4-DDAB-4C12-865A-AD93CBA2AE10}"/>
              </a:ext>
            </a:extLst>
          </p:cNvPr>
          <p:cNvSpPr>
            <a:spLocks noGrp="1"/>
          </p:cNvSpPr>
          <p:nvPr>
            <p:ph type="sldNum" sz="quarter" idx="12"/>
          </p:nvPr>
        </p:nvSpPr>
        <p:spPr/>
        <p:txBody>
          <a:bodyPr/>
          <a:lstStyle/>
          <a:p>
            <a:fld id="{5F294920-2F4F-4D88-AD0A-053AE5A679D0}" type="slidenum">
              <a:rPr lang="en-US" smtClean="0"/>
              <a:pPr/>
              <a:t>‹N°›</a:t>
            </a:fld>
            <a:endParaRPr lang="en-US"/>
          </a:p>
        </p:txBody>
      </p:sp>
      <p:sp>
        <p:nvSpPr>
          <p:cNvPr id="7" name="Content Placeholder 6">
            <a:extLst>
              <a:ext uri="{FF2B5EF4-FFF2-40B4-BE49-F238E27FC236}">
                <a16:creationId xmlns:a16="http://schemas.microsoft.com/office/drawing/2014/main" xmlns="" id="{A4006058-9E86-4433-82D8-5D7E3A9AFAB5}"/>
              </a:ext>
            </a:extLst>
          </p:cNvPr>
          <p:cNvSpPr>
            <a:spLocks noGrp="1"/>
          </p:cNvSpPr>
          <p:nvPr>
            <p:ph sz="quarter" idx="13"/>
          </p:nvPr>
        </p:nvSpPr>
        <p:spPr>
          <a:xfrm>
            <a:off x="628651" y="1775641"/>
            <a:ext cx="3943350" cy="4091759"/>
          </a:xfrm>
        </p:spPr>
        <p:txBody>
          <a:bodyPr>
            <a:normAutofit/>
          </a:bodyPr>
          <a:lstStyle>
            <a:lvl1pPr marL="0" indent="0">
              <a:buNone/>
              <a:defRPr sz="1600">
                <a:solidFill>
                  <a:schemeClr val="bg1">
                    <a:lumMod val="50000"/>
                  </a:schemeClr>
                </a:solidFill>
              </a:defRPr>
            </a:lvl1pPr>
            <a:lvl2pPr marL="457200" indent="0">
              <a:buNone/>
              <a:defRPr sz="1600">
                <a:solidFill>
                  <a:schemeClr val="bg1">
                    <a:lumMod val="50000"/>
                  </a:schemeClr>
                </a:solidFill>
              </a:defRPr>
            </a:lvl2pPr>
            <a:lvl3pPr marL="914400" indent="0">
              <a:buNone/>
              <a:defRPr sz="1600">
                <a:solidFill>
                  <a:schemeClr val="bg1">
                    <a:lumMod val="50000"/>
                  </a:schemeClr>
                </a:solidFill>
              </a:defRPr>
            </a:lvl3pPr>
            <a:lvl4pPr marL="1371600" indent="0">
              <a:buNone/>
              <a:defRPr sz="1600">
                <a:solidFill>
                  <a:schemeClr val="bg1">
                    <a:lumMod val="50000"/>
                  </a:schemeClr>
                </a:solidFill>
              </a:defRPr>
            </a:lvl4pPr>
            <a:lvl5pPr marL="1828800" indent="0">
              <a:buNone/>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xmlns="" id="{BCD0BE3C-5DD6-4796-8AA2-9BF0A1388DE6}"/>
              </a:ext>
            </a:extLst>
          </p:cNvPr>
          <p:cNvSpPr>
            <a:spLocks noGrp="1"/>
          </p:cNvSpPr>
          <p:nvPr>
            <p:ph type="body" sz="quarter" idx="14"/>
          </p:nvPr>
        </p:nvSpPr>
        <p:spPr>
          <a:xfrm>
            <a:off x="628650" y="1243830"/>
            <a:ext cx="7886700" cy="365125"/>
          </a:xfrm>
        </p:spPr>
        <p:txBody>
          <a:bodyPr>
            <a:noAutofit/>
          </a:bodyPr>
          <a:lstStyle>
            <a:lvl1pPr marL="0" indent="0">
              <a:buNone/>
              <a:defRPr sz="1400">
                <a:solidFill>
                  <a:schemeClr val="bg1">
                    <a:lumMod val="50000"/>
                  </a:schemeClr>
                </a:solidFill>
              </a:defRPr>
            </a:lvl1pPr>
            <a:lvl2pPr marL="457200" indent="0">
              <a:buNone/>
              <a:defRPr sz="1400">
                <a:solidFill>
                  <a:schemeClr val="bg1">
                    <a:lumMod val="50000"/>
                  </a:schemeClr>
                </a:solidFill>
              </a:defRPr>
            </a:lvl2pPr>
            <a:lvl3pPr marL="914400" indent="0">
              <a:buNone/>
              <a:defRPr sz="1400">
                <a:solidFill>
                  <a:schemeClr val="bg1">
                    <a:lumMod val="50000"/>
                  </a:schemeClr>
                </a:solidFill>
              </a:defRPr>
            </a:lvl3pPr>
            <a:lvl4pPr marL="1371600" indent="0">
              <a:buNone/>
              <a:defRPr sz="1400">
                <a:solidFill>
                  <a:schemeClr val="bg1">
                    <a:lumMod val="50000"/>
                  </a:schemeClr>
                </a:solidFill>
              </a:defRPr>
            </a:lvl4pPr>
            <a:lvl5pPr marL="1828800" indent="0">
              <a:buNone/>
              <a:defRPr sz="14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75230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F3462-5171-4A94-BAA7-E5134EFCA91F}"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DFF3462-5171-4A94-BAA7-E5134EFCA91F}"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FF3462-5171-4A94-BAA7-E5134EFCA91F}"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FF3462-5171-4A94-BAA7-E5134EFCA91F}" type="datetimeFigureOut">
              <a:rPr lang="fr-FR" smtClean="0"/>
              <a:t>13/07/2025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DFF3462-5171-4A94-BAA7-E5134EFCA91F}" type="datetimeFigureOut">
              <a:rPr lang="fr-FR" smtClean="0"/>
              <a:t>13/07/2025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FF3462-5171-4A94-BAA7-E5134EFCA91F}" type="datetimeFigureOut">
              <a:rPr lang="fr-FR" smtClean="0"/>
              <a:t>13/07/2025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FF3462-5171-4A94-BAA7-E5134EFCA91F}"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FF3462-5171-4A94-BAA7-E5134EFCA91F}"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F88CD6-6905-4639-8BD6-1842985ECD60}"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F3462-5171-4A94-BAA7-E5134EFCA91F}" type="datetimeFigureOut">
              <a:rPr lang="fr-FR" smtClean="0"/>
              <a:t>13/07/2025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88CD6-6905-4639-8BD6-1842985ECD60}"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media" Target="../media/media3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media" Target="../media/media42.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media" Target="../media/media46.mp3"/><Relationship Id="rId3" Type="http://schemas.openxmlformats.org/officeDocument/2006/relationships/image" Target="../media/image4.png"/><Relationship Id="rId7" Type="http://schemas.microsoft.com/office/2007/relationships/media" Target="../media/media45.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44.mp3"/><Relationship Id="rId5" Type="http://schemas.openxmlformats.org/officeDocument/2006/relationships/image" Target="../media/image3.png"/><Relationship Id="rId4" Type="http://schemas.microsoft.com/office/2007/relationships/media" Target="../media/media43.mp3"/><Relationship Id="rId9" Type="http://schemas.microsoft.com/office/2007/relationships/media" Target="../media/media47.mp3"/></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48.mp3"/></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49.mp3"/></Relationships>
</file>

<file path=ppt/slides/_rels/slide14.xml.rels><?xml version="1.0" encoding="UTF-8" standalone="yes"?>
<Relationships xmlns="http://schemas.openxmlformats.org/package/2006/relationships"><Relationship Id="rId8" Type="http://schemas.microsoft.com/office/2007/relationships/media" Target="../media/media53.mp3"/><Relationship Id="rId3" Type="http://schemas.openxmlformats.org/officeDocument/2006/relationships/image" Target="../media/image4.png"/><Relationship Id="rId7" Type="http://schemas.microsoft.com/office/2007/relationships/media" Target="../media/media52.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51.mp3"/><Relationship Id="rId5" Type="http://schemas.openxmlformats.org/officeDocument/2006/relationships/image" Target="../media/image3.png"/><Relationship Id="rId4" Type="http://schemas.microsoft.com/office/2007/relationships/media" Target="../media/media50.mp3"/></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54.mp3"/></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55.mp3"/></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56.mp3"/></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56.mp3"/></Relationships>
</file>

<file path=ppt/slides/_rels/slide19.xml.rels><?xml version="1.0" encoding="UTF-8" standalone="yes"?>
<Relationships xmlns="http://schemas.openxmlformats.org/package/2006/relationships"><Relationship Id="rId8" Type="http://schemas.microsoft.com/office/2007/relationships/media" Target="../media/media60.mp3"/><Relationship Id="rId3" Type="http://schemas.openxmlformats.org/officeDocument/2006/relationships/image" Target="../media/image4.png"/><Relationship Id="rId7" Type="http://schemas.microsoft.com/office/2007/relationships/media" Target="../media/media59.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58.mp3"/><Relationship Id="rId5" Type="http://schemas.openxmlformats.org/officeDocument/2006/relationships/image" Target="../media/image3.png"/><Relationship Id="rId4" Type="http://schemas.microsoft.com/office/2007/relationships/media" Target="../media/media57.mp3"/><Relationship Id="rId9" Type="http://schemas.microsoft.com/office/2007/relationships/media" Target="../media/media61.mp3"/></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35.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36.mp3"/><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media" Target="../media/media37.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media" Target="../media/media38.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media" Target="../media/media39.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media" Target="../media/media40.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media" Target="../media/media41.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 name="Rectangle 1">
            <a:extLst>
              <a:ext uri="{FF2B5EF4-FFF2-40B4-BE49-F238E27FC236}">
                <a16:creationId xmlns:a16="http://schemas.microsoft.com/office/drawing/2014/main" xmlns="" id="{ACF87704-99FA-B8B6-3EA5-7AFE92BF6317}"/>
              </a:ext>
            </a:extLst>
          </p:cNvPr>
          <p:cNvSpPr/>
          <p:nvPr/>
        </p:nvSpPr>
        <p:spPr>
          <a:xfrm>
            <a:off x="-1" y="7278095"/>
            <a:ext cx="9144001" cy="1032410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92B65408-1B58-77C2-E489-FC01EA2CBFC3}"/>
              </a:ext>
            </a:extLst>
          </p:cNvPr>
          <p:cNvPicPr>
            <a:picLocks noChangeAspect="1" noChangeArrowheads="1"/>
          </p:cNvPicPr>
          <p:nvPr/>
        </p:nvPicPr>
        <p:blipFill>
          <a:blip r:embed="rId3">
            <a:extLst>
              <a:ext uri="{BEBA8EAE-BF5A-486C-A8C5-ECC9F3942E4B}">
                <a14:imgProps xmlns:a14="http://schemas.microsoft.com/office/drawing/2010/main" xmlns="">
                  <a14:imgLayer r:embed="rId5">
                    <a14:imgEffect>
                      <a14:artisticBlur radius="6"/>
                    </a14:imgEffect>
                  </a14:imgLayer>
                </a14:imgProps>
              </a:ext>
              <a:ext uri="{28A0092B-C50C-407E-A947-70E740481C1C}">
                <a14:useLocalDpi xmlns:a14="http://schemas.microsoft.com/office/drawing/2010/main" xmlns="" val="0"/>
              </a:ext>
            </a:extLst>
          </a:blip>
          <a:src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a:extLst>
              <a:ext uri="{FF2B5EF4-FFF2-40B4-BE49-F238E27FC236}">
                <a16:creationId xmlns:a16="http://schemas.microsoft.com/office/drawing/2014/main" xmlns="" id="{6C2F7598-912A-2D90-BD0F-93050E2C9A40}"/>
              </a:ext>
            </a:extLst>
          </p:cNvPr>
          <p:cNvSpPr txBox="1"/>
          <p:nvPr/>
        </p:nvSpPr>
        <p:spPr>
          <a:xfrm>
            <a:off x="80253" y="929252"/>
            <a:ext cx="8983493" cy="3490186"/>
          </a:xfrm>
          <a:prstGeom prst="rect">
            <a:avLst/>
          </a:prstGeom>
          <a:noFill/>
        </p:spPr>
        <p:txBody>
          <a:bodyPr wrap="square">
            <a:spAutoFit/>
          </a:bodyPr>
          <a:lstStyle/>
          <a:p>
            <a:pPr algn="ctr" rtl="1">
              <a:lnSpc>
                <a:spcPct val="115000"/>
              </a:lnSpc>
              <a:spcAft>
                <a:spcPts val="1000"/>
              </a:spcAft>
            </a:pP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المحاضرة الثانية: </a:t>
            </a:r>
            <a:b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b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بعض المفاهيم حول المقاول</a:t>
            </a:r>
            <a:endParaRPr lang="fr-FR" sz="48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cs typeface="Changa ExtraBold" pitchFamily="2" charset="-78"/>
            </a:endParaRPr>
          </a:p>
        </p:txBody>
      </p:sp>
      <p:sp>
        <p:nvSpPr>
          <p:cNvPr id="7" name="ZoneTexte 6">
            <a:extLst>
              <a:ext uri="{FF2B5EF4-FFF2-40B4-BE49-F238E27FC236}">
                <a16:creationId xmlns:a16="http://schemas.microsoft.com/office/drawing/2014/main" xmlns="" id="{D63325C6-F616-0A33-7B29-6D0A1B87BCA5}"/>
              </a:ext>
            </a:extLst>
          </p:cNvPr>
          <p:cNvSpPr txBox="1"/>
          <p:nvPr/>
        </p:nvSpPr>
        <p:spPr>
          <a:xfrm>
            <a:off x="0" y="-875961"/>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756AA60C-5338-EE04-74E9-841E87052D47}"/>
              </a:ext>
            </a:extLst>
          </p:cNvPr>
          <p:cNvSpPr txBox="1"/>
          <p:nvPr/>
        </p:nvSpPr>
        <p:spPr>
          <a:xfrm>
            <a:off x="10464296" y="-5058234"/>
            <a:ext cx="5487897" cy="7478970"/>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إن المقاول هو العنصر الأساسي بالنسبة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للمقاولاتية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فهو مصدر الأفكار التي يعمل بكل جهد وتفاني لتجسيدها على أرض الواقع معتمدا على مختلف مميزاته وسماته الفردية والشخصية والبيئية التي تدعم توجهه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a:t>
            </a:r>
            <a:endParaRPr lang="fr-FR" sz="4800" dirty="0">
              <a:solidFill>
                <a:srgbClr val="002060"/>
              </a:solidFill>
              <a:latin typeface="Aljazeera" panose="02000000000000000000" pitchFamily="2" charset="-78"/>
              <a:ea typeface="Alameen" panose="02000503020000020004" pitchFamily="2" charset="-78"/>
              <a:cs typeface="Aljazeera" panose="02000000000000000000" pitchFamily="2" charset="-78"/>
            </a:endParaRPr>
          </a:p>
        </p:txBody>
      </p:sp>
      <p:pic>
        <p:nvPicPr>
          <p:cNvPr id="4" name="Image 3">
            <a:extLst>
              <a:ext uri="{FF2B5EF4-FFF2-40B4-BE49-F238E27FC236}">
                <a16:creationId xmlns:a16="http://schemas.microsoft.com/office/drawing/2014/main" xmlns="" id="{4BC03B4B-84FB-CE67-36DD-174F20540BDA}"/>
              </a:ext>
            </a:extLst>
          </p:cNvPr>
          <p:cNvPicPr>
            <a:picLocks noChangeAspect="1"/>
          </p:cNvPicPr>
          <p:nvPr/>
        </p:nvPicPr>
        <p:blipFill>
          <a:blip r:embed="rId6">
            <a:duotone>
              <a:schemeClr val="accent3">
                <a:shade val="45000"/>
                <a:satMod val="135000"/>
              </a:schemeClr>
              <a:prstClr val="white"/>
            </a:duotone>
          </a:blip>
          <a:stretch>
            <a:fillRect/>
          </a:stretch>
        </p:blipFill>
        <p:spPr>
          <a:xfrm>
            <a:off x="-4037274" y="6851375"/>
            <a:ext cx="3394710" cy="4526280"/>
          </a:xfrm>
          <a:prstGeom prst="rect">
            <a:avLst/>
          </a:prstGeom>
        </p:spPr>
      </p:pic>
      <p:pic>
        <p:nvPicPr>
          <p:cNvPr id="5" name="ElevenLabs_2024-07-08T09_58_51_Sarah_pre_s50_sb75_se0_b_m2">
            <a:hlinkClick r:id="" action="ppaction://media"/>
            <a:extLst>
              <a:ext uri="{FF2B5EF4-FFF2-40B4-BE49-F238E27FC236}">
                <a16:creationId xmlns:a16="http://schemas.microsoft.com/office/drawing/2014/main" xmlns="" id="{9C4B3515-5B4C-EA29-2ABD-65670B6E5C0F}"/>
              </a:ext>
            </a:extLst>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445776" y="2528544"/>
            <a:ext cx="365522" cy="487363"/>
          </a:xfrm>
          <a:prstGeom prst="rect">
            <a:avLst/>
          </a:prstGeom>
        </p:spPr>
      </p:pic>
    </p:spTree>
    <p:extLst>
      <p:ext uri="{BB962C8B-B14F-4D97-AF65-F5344CB8AC3E}">
        <p14:creationId xmlns:p14="http://schemas.microsoft.com/office/powerpoint/2010/main" xmlns="" val="19116600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11" name="ZoneTexte 10">
            <a:extLst>
              <a:ext uri="{FF2B5EF4-FFF2-40B4-BE49-F238E27FC236}">
                <a16:creationId xmlns:a16="http://schemas.microsoft.com/office/drawing/2014/main" xmlns="" id="{932F4BE5-961D-0357-9E3D-50BEF85D4BD4}"/>
              </a:ext>
            </a:extLst>
          </p:cNvPr>
          <p:cNvSpPr txBox="1"/>
          <p:nvPr/>
        </p:nvSpPr>
        <p:spPr>
          <a:xfrm>
            <a:off x="446513" y="1859340"/>
            <a:ext cx="8535227" cy="5016758"/>
          </a:xfrm>
          <a:prstGeom prst="rect">
            <a:avLst/>
          </a:prstGeom>
          <a:noFill/>
        </p:spPr>
        <p:txBody>
          <a:bodyPr wrap="square">
            <a:spAutoFit/>
          </a:bodyPr>
          <a:lstStyle/>
          <a:p>
            <a:pPr algn="ctr" rtl="1"/>
            <a:r>
              <a:rPr lang="ar-DZ" sz="40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وتعد الريادية ظاهرة معقدة ومتعددة الأبعاد ويعتمد التعريف الحديث لمفهومها على الإطار والمنظور الذي يتم من خلاله تناول معناها، فقد ينبثق المفهوم عن منظور اجتماعي، اقتصادي، إداري.....ولا يخضع لتعريف موحد فهي غير مرتبطة بوظيفة أو مهنة أو علم معين. لذا فإن تعريف المقاول (الريادي) جاء معبر عنه وفق المدارس الفكرية كالتالي: </a:t>
            </a:r>
            <a:endParaRPr lang="fr-FR" sz="4000" dirty="0">
              <a:solidFill>
                <a:srgbClr val="002060"/>
              </a:solidFill>
              <a:latin typeface="Aljazeera" panose="02000000000000000000" pitchFamily="2" charset="-78"/>
              <a:cs typeface="Aljazeera" panose="02000000000000000000" pitchFamily="2" charset="-78"/>
            </a:endParaRPr>
          </a:p>
        </p:txBody>
      </p:sp>
      <p:grpSp>
        <p:nvGrpSpPr>
          <p:cNvPr id="3" name="Groupe 2">
            <a:extLst>
              <a:ext uri="{FF2B5EF4-FFF2-40B4-BE49-F238E27FC236}">
                <a16:creationId xmlns:a16="http://schemas.microsoft.com/office/drawing/2014/main" xmlns="" id="{3D44366D-733B-5A8D-8B93-63E948D00548}"/>
              </a:ext>
            </a:extLst>
          </p:cNvPr>
          <p:cNvGrpSpPr/>
          <p:nvPr/>
        </p:nvGrpSpPr>
        <p:grpSpPr>
          <a:xfrm>
            <a:off x="-3651219" y="1290660"/>
            <a:ext cx="862650" cy="5567340"/>
            <a:chOff x="11041800" y="1290660"/>
            <a:chExt cx="1150200" cy="5567340"/>
          </a:xfrm>
          <a:solidFill>
            <a:srgbClr val="00B0F0"/>
          </a:solidFill>
          <a:effectLst>
            <a:outerShdw blurRad="177800" dir="2400000" sx="108000" sy="108000" algn="ctr" rotWithShape="0">
              <a:prstClr val="black">
                <a:alpha val="15000"/>
              </a:prstClr>
            </a:outerShdw>
          </a:effectLst>
        </p:grpSpPr>
        <p:sp>
          <p:nvSpPr>
            <p:cNvPr id="4" name="Rectangle : coins arrondis 3">
              <a:extLst>
                <a:ext uri="{FF2B5EF4-FFF2-40B4-BE49-F238E27FC236}">
                  <a16:creationId xmlns:a16="http://schemas.microsoft.com/office/drawing/2014/main" xmlns="" id="{7E0C47DC-A3F3-B744-8FD6-F88118A94913}"/>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7C198C1F-4B8D-80B4-C865-65D1305DB213}"/>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e 8">
            <a:extLst>
              <a:ext uri="{FF2B5EF4-FFF2-40B4-BE49-F238E27FC236}">
                <a16:creationId xmlns:a16="http://schemas.microsoft.com/office/drawing/2014/main" xmlns="" id="{38BFC13E-24EB-2B3D-7EAC-235A8D9DAAA8}"/>
              </a:ext>
            </a:extLst>
          </p:cNvPr>
          <p:cNvGrpSpPr/>
          <p:nvPr/>
        </p:nvGrpSpPr>
        <p:grpSpPr>
          <a:xfrm>
            <a:off x="-3228516" y="1290660"/>
            <a:ext cx="833027" cy="5567340"/>
            <a:chOff x="11081297" y="1290660"/>
            <a:chExt cx="1110703" cy="5567340"/>
          </a:xfrm>
          <a:solidFill>
            <a:srgbClr val="7030A0"/>
          </a:solidFill>
          <a:effectLst>
            <a:outerShdw blurRad="177800" dir="2400000" sx="108000" sy="108000" algn="ctr" rotWithShape="0">
              <a:prstClr val="black">
                <a:alpha val="15000"/>
              </a:prstClr>
            </a:outerShdw>
          </a:effectLst>
        </p:grpSpPr>
        <p:sp>
          <p:nvSpPr>
            <p:cNvPr id="10" name="Rectangle : coins arrondis 9">
              <a:extLst>
                <a:ext uri="{FF2B5EF4-FFF2-40B4-BE49-F238E27FC236}">
                  <a16:creationId xmlns:a16="http://schemas.microsoft.com/office/drawing/2014/main" xmlns="" id="{8F4F0B62-56B5-6866-DBD8-C2130288351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5C4E6FA6-91D6-1494-AA94-9120423B0948}"/>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e 12">
            <a:extLst>
              <a:ext uri="{FF2B5EF4-FFF2-40B4-BE49-F238E27FC236}">
                <a16:creationId xmlns:a16="http://schemas.microsoft.com/office/drawing/2014/main" xmlns="" id="{B5FAF7D0-78BE-C65E-E454-5346309CF83F}"/>
              </a:ext>
            </a:extLst>
          </p:cNvPr>
          <p:cNvGrpSpPr/>
          <p:nvPr/>
        </p:nvGrpSpPr>
        <p:grpSpPr>
          <a:xfrm>
            <a:off x="-2832824" y="1290660"/>
            <a:ext cx="813689" cy="5567340"/>
            <a:chOff x="11107082" y="1290660"/>
            <a:chExt cx="1084918" cy="5567340"/>
          </a:xfrm>
          <a:solidFill>
            <a:srgbClr val="C00000"/>
          </a:solidFill>
          <a:effectLst>
            <a:outerShdw blurRad="177800" dir="2400000" sx="108000" sy="108000" algn="ctr" rotWithShape="0">
              <a:prstClr val="black">
                <a:alpha val="15000"/>
              </a:prstClr>
            </a:outerShdw>
          </a:effectLst>
        </p:grpSpPr>
        <p:sp>
          <p:nvSpPr>
            <p:cNvPr id="14" name="Rectangle : coins arrondis 13">
              <a:extLst>
                <a:ext uri="{FF2B5EF4-FFF2-40B4-BE49-F238E27FC236}">
                  <a16:creationId xmlns:a16="http://schemas.microsoft.com/office/drawing/2014/main" xmlns="" id="{66C85885-D477-6BF3-1410-8500E4DA630D}"/>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137DBB49-1CC0-4E4C-6DBC-219D0798AA2E}"/>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e 15">
            <a:extLst>
              <a:ext uri="{FF2B5EF4-FFF2-40B4-BE49-F238E27FC236}">
                <a16:creationId xmlns:a16="http://schemas.microsoft.com/office/drawing/2014/main" xmlns="" id="{135C5472-0AF2-5808-EFF9-E6D29336B624}"/>
              </a:ext>
            </a:extLst>
          </p:cNvPr>
          <p:cNvGrpSpPr/>
          <p:nvPr/>
        </p:nvGrpSpPr>
        <p:grpSpPr>
          <a:xfrm>
            <a:off x="-2458215" y="1290660"/>
            <a:ext cx="832160" cy="5567340"/>
            <a:chOff x="11082454" y="1290660"/>
            <a:chExt cx="1109546" cy="5567340"/>
          </a:xfrm>
          <a:solidFill>
            <a:srgbClr val="FFC55E"/>
          </a:solidFill>
          <a:effectLst>
            <a:outerShdw blurRad="177800" dir="2400000" sx="108000" sy="108000" algn="ctr" rotWithShape="0">
              <a:prstClr val="black">
                <a:alpha val="15000"/>
              </a:prstClr>
            </a:outerShdw>
          </a:effectLst>
        </p:grpSpPr>
        <p:sp>
          <p:nvSpPr>
            <p:cNvPr id="17" name="Rectangle 16">
              <a:extLst>
                <a:ext uri="{FF2B5EF4-FFF2-40B4-BE49-F238E27FC236}">
                  <a16:creationId xmlns:a16="http://schemas.microsoft.com/office/drawing/2014/main" xmlns="" id="{1BDE1575-F9CF-6949-9E1C-48461DB26350}"/>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 coins arrondis 17">
              <a:extLst>
                <a:ext uri="{FF2B5EF4-FFF2-40B4-BE49-F238E27FC236}">
                  <a16:creationId xmlns:a16="http://schemas.microsoft.com/office/drawing/2014/main" xmlns="" id="{144F6E65-E8C8-0174-5B30-A324058F0280}"/>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3" name="Groupe 18">
            <a:extLst>
              <a:ext uri="{FF2B5EF4-FFF2-40B4-BE49-F238E27FC236}">
                <a16:creationId xmlns:a16="http://schemas.microsoft.com/office/drawing/2014/main" xmlns="" id="{A2841C0C-9A1C-E1F7-96CD-52EC7F193364}"/>
              </a:ext>
            </a:extLst>
          </p:cNvPr>
          <p:cNvGrpSpPr/>
          <p:nvPr/>
        </p:nvGrpSpPr>
        <p:grpSpPr>
          <a:xfrm>
            <a:off x="-2065134" y="1290660"/>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0" name="Rectangle 19">
              <a:extLst>
                <a:ext uri="{FF2B5EF4-FFF2-40B4-BE49-F238E27FC236}">
                  <a16:creationId xmlns:a16="http://schemas.microsoft.com/office/drawing/2014/main" xmlns="" id="{A6828474-46B0-9E0B-CC08-C8A0BF7C0181}"/>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 coins arrondis 20">
              <a:extLst>
                <a:ext uri="{FF2B5EF4-FFF2-40B4-BE49-F238E27FC236}">
                  <a16:creationId xmlns:a16="http://schemas.microsoft.com/office/drawing/2014/main" xmlns="" id="{84949E7C-C7CD-7422-E5CF-A73A8223C5FB}"/>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2" name="Rectangle 21">
            <a:extLst>
              <a:ext uri="{FF2B5EF4-FFF2-40B4-BE49-F238E27FC236}">
                <a16:creationId xmlns:a16="http://schemas.microsoft.com/office/drawing/2014/main" xmlns="" id="{0A2B4400-4402-B424-7916-8E14AD9FE519}"/>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oneTexte 22">
            <a:extLst>
              <a:ext uri="{FF2B5EF4-FFF2-40B4-BE49-F238E27FC236}">
                <a16:creationId xmlns:a16="http://schemas.microsoft.com/office/drawing/2014/main" xmlns="" id="{3C718CEA-ECC5-38E2-C3D6-F27EB6A9EC6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24" name="ZoneTexte 23">
            <a:extLst>
              <a:ext uri="{FF2B5EF4-FFF2-40B4-BE49-F238E27FC236}">
                <a16:creationId xmlns:a16="http://schemas.microsoft.com/office/drawing/2014/main" xmlns="" id="{CC7EE93F-1504-EC2E-6AD2-E77DBE0FE8F4}"/>
              </a:ext>
            </a:extLst>
          </p:cNvPr>
          <p:cNvSpPr txBox="1"/>
          <p:nvPr/>
        </p:nvSpPr>
        <p:spPr>
          <a:xfrm>
            <a:off x="2202083" y="7484176"/>
            <a:ext cx="4739832" cy="1077218"/>
          </a:xfrm>
          <a:prstGeom prst="rect">
            <a:avLst/>
          </a:prstGeom>
          <a:solidFill>
            <a:srgbClr val="C00000"/>
          </a:solidFill>
        </p:spPr>
        <p:txBody>
          <a:bodyPr wrap="square">
            <a:spAutoFit/>
          </a:bodyPr>
          <a:lstStyle/>
          <a:p>
            <a:pPr algn="ctr" rtl="1"/>
            <a:r>
              <a:rPr lang="ar-DZ" sz="32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تعريف المقاول حسب المدارس الفكرية</a:t>
            </a:r>
            <a:endParaRPr lang="fr-FR" sz="3200" dirty="0">
              <a:solidFill>
                <a:schemeClr val="bg1"/>
              </a:solidFill>
              <a:latin typeface="Aljazeera" panose="02000000000000000000" pitchFamily="2" charset="-78"/>
              <a:cs typeface="Aljazeera" panose="02000000000000000000" pitchFamily="2" charset="-78"/>
            </a:endParaRPr>
          </a:p>
        </p:txBody>
      </p:sp>
      <p:pic>
        <p:nvPicPr>
          <p:cNvPr id="2" name="ElevenLabs_2024-07-08T10_21_46_Sarah_pre_s50_sb75_se0_b_m2">
            <a:hlinkClick r:id="" action="ppaction://media"/>
            <a:extLst>
              <a:ext uri="{FF2B5EF4-FFF2-40B4-BE49-F238E27FC236}">
                <a16:creationId xmlns:a16="http://schemas.microsoft.com/office/drawing/2014/main" xmlns="" id="{BAC91FF5-940D-A112-B5D3-9BD723419E31}"/>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553865" y="2941638"/>
            <a:ext cx="365522" cy="487363"/>
          </a:xfrm>
          <a:prstGeom prst="rect">
            <a:avLst/>
          </a:prstGeom>
        </p:spPr>
      </p:pic>
    </p:spTree>
    <p:extLst>
      <p:ext uri="{BB962C8B-B14F-4D97-AF65-F5344CB8AC3E}">
        <p14:creationId xmlns:p14="http://schemas.microsoft.com/office/powerpoint/2010/main" xmlns="" val="2077542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11" name="ZoneTexte 10">
            <a:extLst>
              <a:ext uri="{FF2B5EF4-FFF2-40B4-BE49-F238E27FC236}">
                <a16:creationId xmlns:a16="http://schemas.microsoft.com/office/drawing/2014/main" xmlns="" id="{932F4BE5-961D-0357-9E3D-50BEF85D4BD4}"/>
              </a:ext>
            </a:extLst>
          </p:cNvPr>
          <p:cNvSpPr txBox="1"/>
          <p:nvPr/>
        </p:nvSpPr>
        <p:spPr>
          <a:xfrm>
            <a:off x="304386" y="-4893890"/>
            <a:ext cx="8535227" cy="5016758"/>
          </a:xfrm>
          <a:prstGeom prst="rect">
            <a:avLst/>
          </a:prstGeom>
          <a:noFill/>
        </p:spPr>
        <p:txBody>
          <a:bodyPr wrap="square">
            <a:spAutoFit/>
          </a:bodyPr>
          <a:lstStyle/>
          <a:p>
            <a:pPr algn="ctr" rtl="1"/>
            <a:r>
              <a:rPr lang="ar-DZ" sz="40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وتعد الريادية ظاهرة معقدة ومتعددة الأبعاد ويعتمد التعريف الحديث لمفهومها على الإطار والمنظور الذي يتم من خلاله تناول معناها، فقد ينبثق المفهوم عن منظور اجتماعي، اقتصادي، إداري.....ولا يخضع لتعريف موحد فهي غير مرتبطة بوظيفة أو مهنة أو علم معين. لذا فإن تعريف المقاول (الريادي) جاء معبر عنه وفق المدارس الفكرية كالتالي: </a:t>
            </a:r>
            <a:endParaRPr lang="fr-FR" sz="4000" dirty="0">
              <a:solidFill>
                <a:srgbClr val="002060"/>
              </a:solidFill>
              <a:latin typeface="Aljazeera" panose="02000000000000000000" pitchFamily="2" charset="-78"/>
              <a:cs typeface="Aljazeera" panose="02000000000000000000" pitchFamily="2" charset="-78"/>
            </a:endParaRPr>
          </a:p>
        </p:txBody>
      </p:sp>
      <p:sp>
        <p:nvSpPr>
          <p:cNvPr id="22" name="Rectangle 21">
            <a:extLst>
              <a:ext uri="{FF2B5EF4-FFF2-40B4-BE49-F238E27FC236}">
                <a16:creationId xmlns:a16="http://schemas.microsoft.com/office/drawing/2014/main" xmlns="" id="{0A2B4400-4402-B424-7916-8E14AD9FE519}"/>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oneTexte 22">
            <a:extLst>
              <a:ext uri="{FF2B5EF4-FFF2-40B4-BE49-F238E27FC236}">
                <a16:creationId xmlns:a16="http://schemas.microsoft.com/office/drawing/2014/main" xmlns="" id="{3C718CEA-ECC5-38E2-C3D6-F27EB6A9EC6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CC57F2EC-DA4F-BB5D-8982-638C8B1D18F2}"/>
              </a:ext>
            </a:extLst>
          </p:cNvPr>
          <p:cNvSpPr txBox="1"/>
          <p:nvPr/>
        </p:nvSpPr>
        <p:spPr>
          <a:xfrm>
            <a:off x="2202083" y="946216"/>
            <a:ext cx="4739832" cy="1077218"/>
          </a:xfrm>
          <a:prstGeom prst="rect">
            <a:avLst/>
          </a:prstGeom>
          <a:solidFill>
            <a:srgbClr val="C00000"/>
          </a:solidFill>
        </p:spPr>
        <p:txBody>
          <a:bodyPr wrap="square">
            <a:spAutoFit/>
          </a:bodyPr>
          <a:lstStyle/>
          <a:p>
            <a:pPr algn="ctr" rtl="1"/>
            <a:r>
              <a:rPr lang="ar-DZ" sz="32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تعريف المقاول حسب المدارس الفكرية</a:t>
            </a:r>
            <a:endParaRPr lang="fr-FR" sz="3200" dirty="0">
              <a:solidFill>
                <a:schemeClr val="bg1"/>
              </a:solidFill>
              <a:latin typeface="Aljazeera" panose="02000000000000000000" pitchFamily="2" charset="-78"/>
              <a:cs typeface="Aljazeera" panose="02000000000000000000" pitchFamily="2" charset="-78"/>
            </a:endParaRPr>
          </a:p>
        </p:txBody>
      </p:sp>
      <p:sp>
        <p:nvSpPr>
          <p:cNvPr id="24" name="Rectangle : avec coins arrondis en haut 23">
            <a:extLst>
              <a:ext uri="{FF2B5EF4-FFF2-40B4-BE49-F238E27FC236}">
                <a16:creationId xmlns:a16="http://schemas.microsoft.com/office/drawing/2014/main" xmlns="" id="{80ED16B3-C1DE-EE9C-CC31-F1BA79562CC5}"/>
              </a:ext>
            </a:extLst>
          </p:cNvPr>
          <p:cNvSpPr/>
          <p:nvPr/>
        </p:nvSpPr>
        <p:spPr>
          <a:xfrm>
            <a:off x="6946601" y="1937642"/>
            <a:ext cx="2082521" cy="1954948"/>
          </a:xfrm>
          <a:prstGeom prst="round2SameRect">
            <a:avLst/>
          </a:prstGeom>
          <a:solidFill>
            <a:srgbClr val="7030A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24">
            <a:extLst>
              <a:ext uri="{FF2B5EF4-FFF2-40B4-BE49-F238E27FC236}">
                <a16:creationId xmlns:a16="http://schemas.microsoft.com/office/drawing/2014/main" xmlns="" id="{1280372F-4339-B1B3-EFE7-88A137DFB3A3}"/>
              </a:ext>
            </a:extLst>
          </p:cNvPr>
          <p:cNvSpPr/>
          <p:nvPr/>
        </p:nvSpPr>
        <p:spPr>
          <a:xfrm rot="10800000">
            <a:off x="6946601" y="2556384"/>
            <a:ext cx="2082520" cy="3973264"/>
          </a:xfrm>
          <a:custGeom>
            <a:avLst/>
            <a:gdLst>
              <a:gd name="connsiteX0" fmla="*/ 4029480 w 4029480"/>
              <a:gd name="connsiteY0" fmla="*/ 4545407 h 4545407"/>
              <a:gd name="connsiteX1" fmla="*/ 2924321 w 4029480"/>
              <a:gd name="connsiteY1" fmla="*/ 4545407 h 4545407"/>
              <a:gd name="connsiteX2" fmla="*/ 2906917 w 4029480"/>
              <a:gd name="connsiteY2" fmla="*/ 4480124 h 4545407"/>
              <a:gd name="connsiteX3" fmla="*/ 2014740 w 4029480"/>
              <a:gd name="connsiteY3" fmla="*/ 3847076 h 4545407"/>
              <a:gd name="connsiteX4" fmla="*/ 1122564 w 4029480"/>
              <a:gd name="connsiteY4" fmla="*/ 4480124 h 4545407"/>
              <a:gd name="connsiteX5" fmla="*/ 1105159 w 4029480"/>
              <a:gd name="connsiteY5" fmla="*/ 4545407 h 4545407"/>
              <a:gd name="connsiteX6" fmla="*/ 0 w 4029480"/>
              <a:gd name="connsiteY6" fmla="*/ 4545407 h 4545407"/>
              <a:gd name="connsiteX7" fmla="*/ 0 w 4029480"/>
              <a:gd name="connsiteY7" fmla="*/ 671593 h 4545407"/>
              <a:gd name="connsiteX8" fmla="*/ 671593 w 4029480"/>
              <a:gd name="connsiteY8" fmla="*/ 0 h 4545407"/>
              <a:gd name="connsiteX9" fmla="*/ 3357887 w 4029480"/>
              <a:gd name="connsiteY9" fmla="*/ 0 h 4545407"/>
              <a:gd name="connsiteX10" fmla="*/ 4029480 w 4029480"/>
              <a:gd name="connsiteY10" fmla="*/ 671593 h 454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480" h="4545407">
                <a:moveTo>
                  <a:pt x="4029480" y="4545407"/>
                </a:moveTo>
                <a:lnTo>
                  <a:pt x="2924321" y="4545407"/>
                </a:lnTo>
                <a:lnTo>
                  <a:pt x="2906917" y="4480124"/>
                </a:lnTo>
                <a:cubicBezTo>
                  <a:pt x="2788639" y="4113368"/>
                  <a:pt x="2433934" y="3847076"/>
                  <a:pt x="2014740" y="3847076"/>
                </a:cubicBezTo>
                <a:cubicBezTo>
                  <a:pt x="1595546" y="3847076"/>
                  <a:pt x="1240841" y="4113368"/>
                  <a:pt x="1122564" y="4480124"/>
                </a:cubicBezTo>
                <a:lnTo>
                  <a:pt x="1105159" y="4545407"/>
                </a:lnTo>
                <a:lnTo>
                  <a:pt x="0" y="4545407"/>
                </a:lnTo>
                <a:lnTo>
                  <a:pt x="0" y="671593"/>
                </a:lnTo>
                <a:cubicBezTo>
                  <a:pt x="0" y="300682"/>
                  <a:pt x="300682" y="0"/>
                  <a:pt x="671593" y="0"/>
                </a:cubicBezTo>
                <a:lnTo>
                  <a:pt x="3357887" y="0"/>
                </a:lnTo>
                <a:cubicBezTo>
                  <a:pt x="3728798" y="0"/>
                  <a:pt x="4029480" y="300682"/>
                  <a:pt x="4029480" y="67159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26" name="ZoneTexte 25">
            <a:extLst>
              <a:ext uri="{FF2B5EF4-FFF2-40B4-BE49-F238E27FC236}">
                <a16:creationId xmlns:a16="http://schemas.microsoft.com/office/drawing/2014/main" xmlns="" id="{824D1AB1-EDE4-233C-1C5D-075CE795E3E5}"/>
              </a:ext>
            </a:extLst>
          </p:cNvPr>
          <p:cNvSpPr txBox="1"/>
          <p:nvPr/>
        </p:nvSpPr>
        <p:spPr>
          <a:xfrm>
            <a:off x="6923826" y="1807863"/>
            <a:ext cx="2074675" cy="1569660"/>
          </a:xfrm>
          <a:prstGeom prst="rect">
            <a:avLst/>
          </a:prstGeom>
          <a:noFill/>
        </p:spPr>
        <p:txBody>
          <a:bodyPr wrap="square" rtlCol="0">
            <a:spAutoFit/>
          </a:bodyPr>
          <a:lstStyle/>
          <a:p>
            <a:pPr algn="ctr" rtl="1">
              <a:lnSpc>
                <a:spcPct val="150000"/>
              </a:lnSpc>
            </a:pPr>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المدرسة العمليات</a:t>
            </a:r>
            <a:endParaRPr lang="ar-DZ" sz="3200" dirty="0">
              <a:solidFill>
                <a:schemeClr val="bg1"/>
              </a:solidFill>
              <a:effectLst/>
              <a:latin typeface="Aljazeera" panose="02000000000000000000" pitchFamily="2" charset="-78"/>
              <a:ea typeface="Calibri" panose="020F0502020204030204" pitchFamily="34" charset="0"/>
              <a:cs typeface="Aljazeera" panose="02000000000000000000" pitchFamily="2" charset="-78"/>
            </a:endParaRPr>
          </a:p>
        </p:txBody>
      </p:sp>
      <p:sp>
        <p:nvSpPr>
          <p:cNvPr id="27" name="ZoneTexte 26">
            <a:extLst>
              <a:ext uri="{FF2B5EF4-FFF2-40B4-BE49-F238E27FC236}">
                <a16:creationId xmlns:a16="http://schemas.microsoft.com/office/drawing/2014/main" xmlns="" id="{BDE5C64E-0E57-A7DF-E596-E39B06E8BAA2}"/>
              </a:ext>
            </a:extLst>
          </p:cNvPr>
          <p:cNvSpPr txBox="1"/>
          <p:nvPr/>
        </p:nvSpPr>
        <p:spPr>
          <a:xfrm>
            <a:off x="6931555" y="3689275"/>
            <a:ext cx="2082521" cy="3785652"/>
          </a:xfrm>
          <a:prstGeom prst="rect">
            <a:avLst/>
          </a:prstGeom>
          <a:noFill/>
        </p:spPr>
        <p:txBody>
          <a:bodyPr wrap="square" rtlCol="0">
            <a:spAutoFit/>
          </a:bodyPr>
          <a:lstStyle/>
          <a:p>
            <a:pPr algn="ctr" rtl="1"/>
            <a:r>
              <a:rPr lang="ar-DZ" sz="3000" dirty="0">
                <a:latin typeface="Aljazeera" panose="02000000000000000000" pitchFamily="2" charset="-78"/>
                <a:ea typeface="Calibri" panose="020F0502020204030204" pitchFamily="34" charset="0"/>
                <a:cs typeface="Aljazeera" panose="02000000000000000000" pitchFamily="2" charset="-78"/>
              </a:rPr>
              <a:t>يعرف الريادي بأنه الشخص الذي يقوم بتطوير واستغلال الفرص، وإنشاء المؤسسة من اجل الاستغلال</a:t>
            </a:r>
            <a:endParaRPr lang="fr-FR" sz="3000" dirty="0">
              <a:latin typeface="Aljazeera" panose="02000000000000000000" pitchFamily="2" charset="-78"/>
              <a:cs typeface="Aljazeera" panose="02000000000000000000" pitchFamily="2" charset="-78"/>
            </a:endParaRPr>
          </a:p>
        </p:txBody>
      </p:sp>
      <p:sp>
        <p:nvSpPr>
          <p:cNvPr id="32" name="Rectangle : avec coins arrondis en haut 31">
            <a:extLst>
              <a:ext uri="{FF2B5EF4-FFF2-40B4-BE49-F238E27FC236}">
                <a16:creationId xmlns:a16="http://schemas.microsoft.com/office/drawing/2014/main" xmlns="" id="{4CF9C7A6-5765-925E-556B-5B9353ACE551}"/>
              </a:ext>
            </a:extLst>
          </p:cNvPr>
          <p:cNvSpPr/>
          <p:nvPr/>
        </p:nvSpPr>
        <p:spPr>
          <a:xfrm>
            <a:off x="4691081" y="1938326"/>
            <a:ext cx="2082521" cy="1954948"/>
          </a:xfrm>
          <a:prstGeom prst="round2SameRect">
            <a:avLst/>
          </a:prstGeom>
          <a:solidFill>
            <a:srgbClr val="FFC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xmlns="" id="{DB1B0204-2C7E-DF12-18E6-2AC7FD697F9B}"/>
              </a:ext>
            </a:extLst>
          </p:cNvPr>
          <p:cNvSpPr/>
          <p:nvPr/>
        </p:nvSpPr>
        <p:spPr>
          <a:xfrm rot="10800000">
            <a:off x="4691081" y="2557068"/>
            <a:ext cx="2082520" cy="3973264"/>
          </a:xfrm>
          <a:custGeom>
            <a:avLst/>
            <a:gdLst>
              <a:gd name="connsiteX0" fmla="*/ 4029480 w 4029480"/>
              <a:gd name="connsiteY0" fmla="*/ 4545407 h 4545407"/>
              <a:gd name="connsiteX1" fmla="*/ 2924321 w 4029480"/>
              <a:gd name="connsiteY1" fmla="*/ 4545407 h 4545407"/>
              <a:gd name="connsiteX2" fmla="*/ 2906917 w 4029480"/>
              <a:gd name="connsiteY2" fmla="*/ 4480124 h 4545407"/>
              <a:gd name="connsiteX3" fmla="*/ 2014740 w 4029480"/>
              <a:gd name="connsiteY3" fmla="*/ 3847076 h 4545407"/>
              <a:gd name="connsiteX4" fmla="*/ 1122564 w 4029480"/>
              <a:gd name="connsiteY4" fmla="*/ 4480124 h 4545407"/>
              <a:gd name="connsiteX5" fmla="*/ 1105159 w 4029480"/>
              <a:gd name="connsiteY5" fmla="*/ 4545407 h 4545407"/>
              <a:gd name="connsiteX6" fmla="*/ 0 w 4029480"/>
              <a:gd name="connsiteY6" fmla="*/ 4545407 h 4545407"/>
              <a:gd name="connsiteX7" fmla="*/ 0 w 4029480"/>
              <a:gd name="connsiteY7" fmla="*/ 671593 h 4545407"/>
              <a:gd name="connsiteX8" fmla="*/ 671593 w 4029480"/>
              <a:gd name="connsiteY8" fmla="*/ 0 h 4545407"/>
              <a:gd name="connsiteX9" fmla="*/ 3357887 w 4029480"/>
              <a:gd name="connsiteY9" fmla="*/ 0 h 4545407"/>
              <a:gd name="connsiteX10" fmla="*/ 4029480 w 4029480"/>
              <a:gd name="connsiteY10" fmla="*/ 671593 h 454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480" h="4545407">
                <a:moveTo>
                  <a:pt x="4029480" y="4545407"/>
                </a:moveTo>
                <a:lnTo>
                  <a:pt x="2924321" y="4545407"/>
                </a:lnTo>
                <a:lnTo>
                  <a:pt x="2906917" y="4480124"/>
                </a:lnTo>
                <a:cubicBezTo>
                  <a:pt x="2788639" y="4113368"/>
                  <a:pt x="2433934" y="3847076"/>
                  <a:pt x="2014740" y="3847076"/>
                </a:cubicBezTo>
                <a:cubicBezTo>
                  <a:pt x="1595546" y="3847076"/>
                  <a:pt x="1240841" y="4113368"/>
                  <a:pt x="1122564" y="4480124"/>
                </a:cubicBezTo>
                <a:lnTo>
                  <a:pt x="1105159" y="4545407"/>
                </a:lnTo>
                <a:lnTo>
                  <a:pt x="0" y="4545407"/>
                </a:lnTo>
                <a:lnTo>
                  <a:pt x="0" y="671593"/>
                </a:lnTo>
                <a:cubicBezTo>
                  <a:pt x="0" y="300682"/>
                  <a:pt x="300682" y="0"/>
                  <a:pt x="671593" y="0"/>
                </a:cubicBezTo>
                <a:lnTo>
                  <a:pt x="3357887" y="0"/>
                </a:lnTo>
                <a:cubicBezTo>
                  <a:pt x="3728798" y="0"/>
                  <a:pt x="4029480" y="300682"/>
                  <a:pt x="4029480" y="67159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4" name="ZoneTexte 33">
            <a:extLst>
              <a:ext uri="{FF2B5EF4-FFF2-40B4-BE49-F238E27FC236}">
                <a16:creationId xmlns:a16="http://schemas.microsoft.com/office/drawing/2014/main" xmlns="" id="{374E6D7B-759A-E523-DEB0-B15F7F815168}"/>
              </a:ext>
            </a:extLst>
          </p:cNvPr>
          <p:cNvSpPr txBox="1"/>
          <p:nvPr/>
        </p:nvSpPr>
        <p:spPr>
          <a:xfrm>
            <a:off x="4691079" y="1829021"/>
            <a:ext cx="2059748" cy="1477328"/>
          </a:xfrm>
          <a:prstGeom prst="rect">
            <a:avLst/>
          </a:prstGeom>
          <a:noFill/>
        </p:spPr>
        <p:txBody>
          <a:bodyPr wrap="square" rtlCol="0">
            <a:spAutoFit/>
          </a:bodyPr>
          <a:lstStyle/>
          <a:p>
            <a:pPr algn="ctr" rtl="1">
              <a:lnSpc>
                <a:spcPct val="150000"/>
              </a:lnSpc>
            </a:pPr>
            <a:r>
              <a:rPr lang="ar-DZ" sz="3000" dirty="0">
                <a:latin typeface="Aljazeera" panose="02000000000000000000" pitchFamily="2" charset="-78"/>
                <a:ea typeface="Calibri" panose="020F0502020204030204" pitchFamily="34" charset="0"/>
                <a:cs typeface="Aljazeera" panose="02000000000000000000" pitchFamily="2" charset="-78"/>
              </a:rPr>
              <a:t>المدرسة الاقتصادية</a:t>
            </a:r>
            <a:endParaRPr lang="ar-DZ" sz="3000" dirty="0">
              <a:effectLst/>
              <a:latin typeface="Aljazeera" panose="02000000000000000000" pitchFamily="2" charset="-78"/>
              <a:ea typeface="Calibri" panose="020F0502020204030204" pitchFamily="34" charset="0"/>
              <a:cs typeface="Aljazeera" panose="02000000000000000000" pitchFamily="2" charset="-78"/>
            </a:endParaRPr>
          </a:p>
        </p:txBody>
      </p:sp>
      <p:sp>
        <p:nvSpPr>
          <p:cNvPr id="35" name="ZoneTexte 34">
            <a:extLst>
              <a:ext uri="{FF2B5EF4-FFF2-40B4-BE49-F238E27FC236}">
                <a16:creationId xmlns:a16="http://schemas.microsoft.com/office/drawing/2014/main" xmlns="" id="{1BCD73CC-85C9-74D9-2542-C0C3F7177F74}"/>
              </a:ext>
            </a:extLst>
          </p:cNvPr>
          <p:cNvSpPr txBox="1"/>
          <p:nvPr/>
        </p:nvSpPr>
        <p:spPr>
          <a:xfrm>
            <a:off x="4668306" y="4062482"/>
            <a:ext cx="2082521" cy="3785652"/>
          </a:xfrm>
          <a:prstGeom prst="rect">
            <a:avLst/>
          </a:prstGeom>
          <a:noFill/>
        </p:spPr>
        <p:txBody>
          <a:bodyPr wrap="square" rtlCol="0">
            <a:spAutoFit/>
          </a:bodyPr>
          <a:lstStyle/>
          <a:p>
            <a:pPr algn="ctr" rtl="1"/>
            <a:r>
              <a:rPr lang="ar-DZ" sz="3000" dirty="0">
                <a:latin typeface="Aljazeera" panose="02000000000000000000" pitchFamily="2" charset="-78"/>
                <a:ea typeface="Calibri" panose="020F0502020204030204" pitchFamily="34" charset="0"/>
                <a:cs typeface="Aljazeera" panose="02000000000000000000" pitchFamily="2" charset="-78"/>
              </a:rPr>
              <a:t>الريادي متخصص في استعمال الحدس لاتخاذ القرارات المرتبطة باستغلال الموارد النادرة</a:t>
            </a:r>
            <a:endParaRPr lang="fr-FR" sz="3000" dirty="0">
              <a:latin typeface="Aljazeera" panose="02000000000000000000" pitchFamily="2" charset="-78"/>
              <a:cs typeface="Aljazeera" panose="02000000000000000000" pitchFamily="2" charset="-78"/>
            </a:endParaRPr>
          </a:p>
        </p:txBody>
      </p:sp>
      <p:sp>
        <p:nvSpPr>
          <p:cNvPr id="36" name="Rectangle : avec coins arrondis en haut 35">
            <a:extLst>
              <a:ext uri="{FF2B5EF4-FFF2-40B4-BE49-F238E27FC236}">
                <a16:creationId xmlns:a16="http://schemas.microsoft.com/office/drawing/2014/main" xmlns="" id="{0B18338C-986A-3189-2187-DA952B113471}"/>
              </a:ext>
            </a:extLst>
          </p:cNvPr>
          <p:cNvSpPr/>
          <p:nvPr/>
        </p:nvSpPr>
        <p:spPr>
          <a:xfrm>
            <a:off x="2412787" y="1937642"/>
            <a:ext cx="2082521" cy="1954948"/>
          </a:xfrm>
          <a:prstGeom prst="round2SameRect">
            <a:avLst/>
          </a:prstGeom>
          <a:solidFill>
            <a:srgbClr val="A5C24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 forme 36">
            <a:extLst>
              <a:ext uri="{FF2B5EF4-FFF2-40B4-BE49-F238E27FC236}">
                <a16:creationId xmlns:a16="http://schemas.microsoft.com/office/drawing/2014/main" xmlns="" id="{EEADE9A9-B232-03C9-38C2-69304797434C}"/>
              </a:ext>
            </a:extLst>
          </p:cNvPr>
          <p:cNvSpPr/>
          <p:nvPr/>
        </p:nvSpPr>
        <p:spPr>
          <a:xfrm rot="10800000">
            <a:off x="2412786" y="2556384"/>
            <a:ext cx="2082520" cy="3973264"/>
          </a:xfrm>
          <a:custGeom>
            <a:avLst/>
            <a:gdLst>
              <a:gd name="connsiteX0" fmla="*/ 4029480 w 4029480"/>
              <a:gd name="connsiteY0" fmla="*/ 4545407 h 4545407"/>
              <a:gd name="connsiteX1" fmla="*/ 2924321 w 4029480"/>
              <a:gd name="connsiteY1" fmla="*/ 4545407 h 4545407"/>
              <a:gd name="connsiteX2" fmla="*/ 2906917 w 4029480"/>
              <a:gd name="connsiteY2" fmla="*/ 4480124 h 4545407"/>
              <a:gd name="connsiteX3" fmla="*/ 2014740 w 4029480"/>
              <a:gd name="connsiteY3" fmla="*/ 3847076 h 4545407"/>
              <a:gd name="connsiteX4" fmla="*/ 1122564 w 4029480"/>
              <a:gd name="connsiteY4" fmla="*/ 4480124 h 4545407"/>
              <a:gd name="connsiteX5" fmla="*/ 1105159 w 4029480"/>
              <a:gd name="connsiteY5" fmla="*/ 4545407 h 4545407"/>
              <a:gd name="connsiteX6" fmla="*/ 0 w 4029480"/>
              <a:gd name="connsiteY6" fmla="*/ 4545407 h 4545407"/>
              <a:gd name="connsiteX7" fmla="*/ 0 w 4029480"/>
              <a:gd name="connsiteY7" fmla="*/ 671593 h 4545407"/>
              <a:gd name="connsiteX8" fmla="*/ 671593 w 4029480"/>
              <a:gd name="connsiteY8" fmla="*/ 0 h 4545407"/>
              <a:gd name="connsiteX9" fmla="*/ 3357887 w 4029480"/>
              <a:gd name="connsiteY9" fmla="*/ 0 h 4545407"/>
              <a:gd name="connsiteX10" fmla="*/ 4029480 w 4029480"/>
              <a:gd name="connsiteY10" fmla="*/ 671593 h 454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480" h="4545407">
                <a:moveTo>
                  <a:pt x="4029480" y="4545407"/>
                </a:moveTo>
                <a:lnTo>
                  <a:pt x="2924321" y="4545407"/>
                </a:lnTo>
                <a:lnTo>
                  <a:pt x="2906917" y="4480124"/>
                </a:lnTo>
                <a:cubicBezTo>
                  <a:pt x="2788639" y="4113368"/>
                  <a:pt x="2433934" y="3847076"/>
                  <a:pt x="2014740" y="3847076"/>
                </a:cubicBezTo>
                <a:cubicBezTo>
                  <a:pt x="1595546" y="3847076"/>
                  <a:pt x="1240841" y="4113368"/>
                  <a:pt x="1122564" y="4480124"/>
                </a:cubicBezTo>
                <a:lnTo>
                  <a:pt x="1105159" y="4545407"/>
                </a:lnTo>
                <a:lnTo>
                  <a:pt x="0" y="4545407"/>
                </a:lnTo>
                <a:lnTo>
                  <a:pt x="0" y="671593"/>
                </a:lnTo>
                <a:cubicBezTo>
                  <a:pt x="0" y="300682"/>
                  <a:pt x="300682" y="0"/>
                  <a:pt x="671593" y="0"/>
                </a:cubicBezTo>
                <a:lnTo>
                  <a:pt x="3357887" y="0"/>
                </a:lnTo>
                <a:cubicBezTo>
                  <a:pt x="3728798" y="0"/>
                  <a:pt x="4029480" y="300682"/>
                  <a:pt x="4029480" y="67159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8" name="ZoneTexte 37">
            <a:extLst>
              <a:ext uri="{FF2B5EF4-FFF2-40B4-BE49-F238E27FC236}">
                <a16:creationId xmlns:a16="http://schemas.microsoft.com/office/drawing/2014/main" xmlns="" id="{E8E82CF7-8EA5-0472-42F7-8FA57530BBD1}"/>
              </a:ext>
            </a:extLst>
          </p:cNvPr>
          <p:cNvSpPr txBox="1"/>
          <p:nvPr/>
        </p:nvSpPr>
        <p:spPr>
          <a:xfrm>
            <a:off x="2397858" y="1807862"/>
            <a:ext cx="2074675" cy="1569660"/>
          </a:xfrm>
          <a:prstGeom prst="rect">
            <a:avLst/>
          </a:prstGeom>
          <a:noFill/>
        </p:spPr>
        <p:txBody>
          <a:bodyPr wrap="square" rtlCol="0">
            <a:spAutoFit/>
          </a:bodyPr>
          <a:lstStyle/>
          <a:p>
            <a:pPr algn="ctr" rtl="1">
              <a:lnSpc>
                <a:spcPct val="150000"/>
              </a:lnSpc>
            </a:pPr>
            <a:r>
              <a:rPr lang="ar-DZ" sz="3200" dirty="0">
                <a:latin typeface="Aljazeera" panose="02000000000000000000" pitchFamily="2" charset="-78"/>
                <a:ea typeface="Calibri" panose="020F0502020204030204" pitchFamily="34" charset="0"/>
                <a:cs typeface="Aljazeera" panose="02000000000000000000" pitchFamily="2" charset="-78"/>
              </a:rPr>
              <a:t>المدرسة السلوكية</a:t>
            </a:r>
            <a:endParaRPr lang="ar-DZ" sz="3200" dirty="0">
              <a:effectLst/>
              <a:latin typeface="Aljazeera" panose="02000000000000000000" pitchFamily="2" charset="-78"/>
              <a:ea typeface="Calibri" panose="020F0502020204030204" pitchFamily="34" charset="0"/>
              <a:cs typeface="Aljazeera" panose="02000000000000000000" pitchFamily="2" charset="-78"/>
            </a:endParaRPr>
          </a:p>
        </p:txBody>
      </p:sp>
      <p:sp>
        <p:nvSpPr>
          <p:cNvPr id="39" name="ZoneTexte 38">
            <a:extLst>
              <a:ext uri="{FF2B5EF4-FFF2-40B4-BE49-F238E27FC236}">
                <a16:creationId xmlns:a16="http://schemas.microsoft.com/office/drawing/2014/main" xmlns="" id="{08089447-9083-A2C1-1C57-806DA3CAF794}"/>
              </a:ext>
            </a:extLst>
          </p:cNvPr>
          <p:cNvSpPr txBox="1"/>
          <p:nvPr/>
        </p:nvSpPr>
        <p:spPr>
          <a:xfrm>
            <a:off x="2420308" y="3710434"/>
            <a:ext cx="2082521" cy="4247317"/>
          </a:xfrm>
          <a:prstGeom prst="rect">
            <a:avLst/>
          </a:prstGeom>
          <a:noFill/>
        </p:spPr>
        <p:txBody>
          <a:bodyPr wrap="square" rtlCol="0">
            <a:spAutoFit/>
          </a:bodyPr>
          <a:lstStyle/>
          <a:p>
            <a:pPr algn="ctr" rtl="1"/>
            <a:r>
              <a:rPr lang="ar-DZ" sz="3000" dirty="0">
                <a:latin typeface="Aljazeera" panose="02000000000000000000" pitchFamily="2" charset="-78"/>
                <a:ea typeface="Calibri" panose="020F0502020204030204" pitchFamily="34" charset="0"/>
                <a:cs typeface="Aljazeera" panose="02000000000000000000" pitchFamily="2" charset="-78"/>
              </a:rPr>
              <a:t>يعرف الريادي بأنه الشخص الذي يقوم بمجموعة من الأنشطة بطريقة مناسبة من اجل إنشاء المؤسسة</a:t>
            </a:r>
            <a:endParaRPr lang="fr-FR" sz="3000" dirty="0">
              <a:latin typeface="Aljazeera" panose="02000000000000000000" pitchFamily="2" charset="-78"/>
              <a:cs typeface="Aljazeera" panose="02000000000000000000" pitchFamily="2" charset="-78"/>
            </a:endParaRPr>
          </a:p>
        </p:txBody>
      </p:sp>
      <p:sp>
        <p:nvSpPr>
          <p:cNvPr id="40" name="Rectangle : avec coins arrondis en haut 39">
            <a:extLst>
              <a:ext uri="{FF2B5EF4-FFF2-40B4-BE49-F238E27FC236}">
                <a16:creationId xmlns:a16="http://schemas.microsoft.com/office/drawing/2014/main" xmlns="" id="{D4AF6D20-7A68-6396-7AC7-14E8E57B3294}"/>
              </a:ext>
            </a:extLst>
          </p:cNvPr>
          <p:cNvSpPr/>
          <p:nvPr/>
        </p:nvSpPr>
        <p:spPr>
          <a:xfrm>
            <a:off x="119563" y="1937643"/>
            <a:ext cx="2082521" cy="1954948"/>
          </a:xfrm>
          <a:prstGeom prst="round2SameRect">
            <a:avLst/>
          </a:prstGeom>
          <a:solidFill>
            <a:srgbClr val="FF0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 forme 40">
            <a:extLst>
              <a:ext uri="{FF2B5EF4-FFF2-40B4-BE49-F238E27FC236}">
                <a16:creationId xmlns:a16="http://schemas.microsoft.com/office/drawing/2014/main" xmlns="" id="{3B2B9F2B-DEDC-FC53-A725-6942F5AC2508}"/>
              </a:ext>
            </a:extLst>
          </p:cNvPr>
          <p:cNvSpPr/>
          <p:nvPr/>
        </p:nvSpPr>
        <p:spPr>
          <a:xfrm rot="10800000">
            <a:off x="119563" y="2556385"/>
            <a:ext cx="2082520" cy="3973264"/>
          </a:xfrm>
          <a:custGeom>
            <a:avLst/>
            <a:gdLst>
              <a:gd name="connsiteX0" fmla="*/ 4029480 w 4029480"/>
              <a:gd name="connsiteY0" fmla="*/ 4545407 h 4545407"/>
              <a:gd name="connsiteX1" fmla="*/ 2924321 w 4029480"/>
              <a:gd name="connsiteY1" fmla="*/ 4545407 h 4545407"/>
              <a:gd name="connsiteX2" fmla="*/ 2906917 w 4029480"/>
              <a:gd name="connsiteY2" fmla="*/ 4480124 h 4545407"/>
              <a:gd name="connsiteX3" fmla="*/ 2014740 w 4029480"/>
              <a:gd name="connsiteY3" fmla="*/ 3847076 h 4545407"/>
              <a:gd name="connsiteX4" fmla="*/ 1122564 w 4029480"/>
              <a:gd name="connsiteY4" fmla="*/ 4480124 h 4545407"/>
              <a:gd name="connsiteX5" fmla="*/ 1105159 w 4029480"/>
              <a:gd name="connsiteY5" fmla="*/ 4545407 h 4545407"/>
              <a:gd name="connsiteX6" fmla="*/ 0 w 4029480"/>
              <a:gd name="connsiteY6" fmla="*/ 4545407 h 4545407"/>
              <a:gd name="connsiteX7" fmla="*/ 0 w 4029480"/>
              <a:gd name="connsiteY7" fmla="*/ 671593 h 4545407"/>
              <a:gd name="connsiteX8" fmla="*/ 671593 w 4029480"/>
              <a:gd name="connsiteY8" fmla="*/ 0 h 4545407"/>
              <a:gd name="connsiteX9" fmla="*/ 3357887 w 4029480"/>
              <a:gd name="connsiteY9" fmla="*/ 0 h 4545407"/>
              <a:gd name="connsiteX10" fmla="*/ 4029480 w 4029480"/>
              <a:gd name="connsiteY10" fmla="*/ 671593 h 454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480" h="4545407">
                <a:moveTo>
                  <a:pt x="4029480" y="4545407"/>
                </a:moveTo>
                <a:lnTo>
                  <a:pt x="2924321" y="4545407"/>
                </a:lnTo>
                <a:lnTo>
                  <a:pt x="2906917" y="4480124"/>
                </a:lnTo>
                <a:cubicBezTo>
                  <a:pt x="2788639" y="4113368"/>
                  <a:pt x="2433934" y="3847076"/>
                  <a:pt x="2014740" y="3847076"/>
                </a:cubicBezTo>
                <a:cubicBezTo>
                  <a:pt x="1595546" y="3847076"/>
                  <a:pt x="1240841" y="4113368"/>
                  <a:pt x="1122564" y="4480124"/>
                </a:cubicBezTo>
                <a:lnTo>
                  <a:pt x="1105159" y="4545407"/>
                </a:lnTo>
                <a:lnTo>
                  <a:pt x="0" y="4545407"/>
                </a:lnTo>
                <a:lnTo>
                  <a:pt x="0" y="671593"/>
                </a:lnTo>
                <a:cubicBezTo>
                  <a:pt x="0" y="300682"/>
                  <a:pt x="300682" y="0"/>
                  <a:pt x="671593" y="0"/>
                </a:cubicBezTo>
                <a:lnTo>
                  <a:pt x="3357887" y="0"/>
                </a:lnTo>
                <a:cubicBezTo>
                  <a:pt x="3728798" y="0"/>
                  <a:pt x="4029480" y="300682"/>
                  <a:pt x="4029480" y="67159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2" name="ZoneTexte 41">
            <a:extLst>
              <a:ext uri="{FF2B5EF4-FFF2-40B4-BE49-F238E27FC236}">
                <a16:creationId xmlns:a16="http://schemas.microsoft.com/office/drawing/2014/main" xmlns="" id="{2711A39D-FAFE-867F-87CF-95F1C874AC92}"/>
              </a:ext>
            </a:extLst>
          </p:cNvPr>
          <p:cNvSpPr txBox="1"/>
          <p:nvPr/>
        </p:nvSpPr>
        <p:spPr>
          <a:xfrm>
            <a:off x="104634" y="1762034"/>
            <a:ext cx="2074675" cy="1569660"/>
          </a:xfrm>
          <a:prstGeom prst="rect">
            <a:avLst/>
          </a:prstGeom>
          <a:noFill/>
        </p:spPr>
        <p:txBody>
          <a:bodyPr wrap="square" rtlCol="0">
            <a:spAutoFit/>
          </a:bodyPr>
          <a:lstStyle/>
          <a:p>
            <a:pPr algn="ctr" rtl="1">
              <a:lnSpc>
                <a:spcPct val="150000"/>
              </a:lnSpc>
            </a:pPr>
            <a:r>
              <a:rPr lang="ar-DZ" sz="3200" dirty="0">
                <a:latin typeface="Aljazeera" panose="02000000000000000000" pitchFamily="2" charset="-78"/>
                <a:ea typeface="Calibri" panose="020F0502020204030204" pitchFamily="34" charset="0"/>
                <a:cs typeface="Aljazeera" panose="02000000000000000000" pitchFamily="2" charset="-78"/>
              </a:rPr>
              <a:t>المدرسة النفسية</a:t>
            </a:r>
            <a:endParaRPr lang="ar-DZ" sz="3200" dirty="0">
              <a:effectLst/>
              <a:latin typeface="Aljazeera" panose="02000000000000000000" pitchFamily="2" charset="-78"/>
              <a:ea typeface="Calibri" panose="020F0502020204030204" pitchFamily="34" charset="0"/>
              <a:cs typeface="Aljazeera" panose="02000000000000000000" pitchFamily="2" charset="-78"/>
            </a:endParaRPr>
          </a:p>
        </p:txBody>
      </p:sp>
      <p:sp>
        <p:nvSpPr>
          <p:cNvPr id="43" name="ZoneTexte 42">
            <a:extLst>
              <a:ext uri="{FF2B5EF4-FFF2-40B4-BE49-F238E27FC236}">
                <a16:creationId xmlns:a16="http://schemas.microsoft.com/office/drawing/2014/main" xmlns="" id="{A93892A9-4EFD-D6B0-3122-CD16E9E03A9D}"/>
              </a:ext>
            </a:extLst>
          </p:cNvPr>
          <p:cNvSpPr txBox="1"/>
          <p:nvPr/>
        </p:nvSpPr>
        <p:spPr>
          <a:xfrm>
            <a:off x="119562" y="4326528"/>
            <a:ext cx="2082521" cy="3554819"/>
          </a:xfrm>
          <a:prstGeom prst="rect">
            <a:avLst/>
          </a:prstGeom>
          <a:noFill/>
        </p:spPr>
        <p:txBody>
          <a:bodyPr wrap="square" rtlCol="0">
            <a:spAutoFit/>
          </a:bodyPr>
          <a:lstStyle/>
          <a:p>
            <a:pPr algn="ctr" rtl="1">
              <a:lnSpc>
                <a:spcPct val="150000"/>
              </a:lnSpc>
            </a:pPr>
            <a:r>
              <a:rPr lang="ar-DZ" sz="3000" dirty="0">
                <a:latin typeface="Aljazeera" panose="02000000000000000000" pitchFamily="2" charset="-78"/>
                <a:ea typeface="Calibri" panose="020F0502020204030204" pitchFamily="34" charset="0"/>
                <a:cs typeface="Aljazeera" panose="02000000000000000000" pitchFamily="2" charset="-78"/>
              </a:rPr>
              <a:t>يعرف الريادي على أساس مجموعة من السمات النفسية.</a:t>
            </a:r>
            <a:endParaRPr lang="fr-FR" sz="3000" dirty="0">
              <a:latin typeface="Aljazeera" panose="02000000000000000000" pitchFamily="2" charset="-78"/>
              <a:cs typeface="Aljazeera" panose="02000000000000000000" pitchFamily="2" charset="-78"/>
            </a:endParaRPr>
          </a:p>
        </p:txBody>
      </p:sp>
      <p:sp>
        <p:nvSpPr>
          <p:cNvPr id="45" name="ZoneTexte 44">
            <a:extLst>
              <a:ext uri="{FF2B5EF4-FFF2-40B4-BE49-F238E27FC236}">
                <a16:creationId xmlns:a16="http://schemas.microsoft.com/office/drawing/2014/main" xmlns="" id="{22FEEEC0-7EAD-F14E-D9D1-FD17F14BD26F}"/>
              </a:ext>
            </a:extLst>
          </p:cNvPr>
          <p:cNvSpPr txBox="1"/>
          <p:nvPr/>
        </p:nvSpPr>
        <p:spPr>
          <a:xfrm>
            <a:off x="6995692" y="3143768"/>
            <a:ext cx="2014196" cy="830997"/>
          </a:xfrm>
          <a:prstGeom prst="rect">
            <a:avLst/>
          </a:prstGeom>
          <a:noFill/>
        </p:spPr>
        <p:txBody>
          <a:bodyPr wrap="square">
            <a:spAutoFit/>
          </a:bodyPr>
          <a:lstStyle/>
          <a:p>
            <a:pPr algn="ctr"/>
            <a:r>
              <a:rPr lang="fr-FR" sz="2400" dirty="0">
                <a:solidFill>
                  <a:srgbClr val="FF0000"/>
                </a:solidFill>
                <a:effectLst/>
                <a:latin typeface="Adobe Garamond Pro Bold" panose="02020702060506020403" pitchFamily="18" charset="0"/>
                <a:ea typeface="Calibri" panose="020F0502020204030204" pitchFamily="34" charset="0"/>
              </a:rPr>
              <a:t>Bugrave et Hofer</a:t>
            </a:r>
            <a:endParaRPr lang="fr-FR" sz="2400" dirty="0">
              <a:latin typeface="Adobe Garamond Pro Bold" panose="02020702060506020403" pitchFamily="18" charset="0"/>
            </a:endParaRPr>
          </a:p>
        </p:txBody>
      </p:sp>
      <p:sp>
        <p:nvSpPr>
          <p:cNvPr id="46" name="ZoneTexte 45">
            <a:extLst>
              <a:ext uri="{FF2B5EF4-FFF2-40B4-BE49-F238E27FC236}">
                <a16:creationId xmlns:a16="http://schemas.microsoft.com/office/drawing/2014/main" xmlns="" id="{CEABA3AA-885C-8234-9941-0CE1BF676A5C}"/>
              </a:ext>
            </a:extLst>
          </p:cNvPr>
          <p:cNvSpPr txBox="1"/>
          <p:nvPr/>
        </p:nvSpPr>
        <p:spPr>
          <a:xfrm>
            <a:off x="4728499" y="3143768"/>
            <a:ext cx="2014196" cy="830997"/>
          </a:xfrm>
          <a:prstGeom prst="rect">
            <a:avLst/>
          </a:prstGeom>
          <a:noFill/>
        </p:spPr>
        <p:txBody>
          <a:bodyPr wrap="square">
            <a:spAutoFit/>
          </a:bodyPr>
          <a:lstStyle/>
          <a:p>
            <a:pPr algn="ctr"/>
            <a:r>
              <a:rPr lang="fr-FR" sz="2400" dirty="0">
                <a:solidFill>
                  <a:srgbClr val="FF0000"/>
                </a:solidFill>
                <a:effectLst/>
                <a:latin typeface="Adobe Garamond Pro Bold" panose="02020702060506020403" pitchFamily="18" charset="0"/>
                <a:ea typeface="Calibri" panose="020F0502020204030204" pitchFamily="34" charset="0"/>
              </a:rPr>
              <a:t>Casson (1991)</a:t>
            </a:r>
            <a:endParaRPr lang="fr-FR" sz="2400" dirty="0">
              <a:latin typeface="Adobe Garamond Pro Bold" panose="02020702060506020403" pitchFamily="18" charset="0"/>
            </a:endParaRPr>
          </a:p>
        </p:txBody>
      </p:sp>
      <p:sp>
        <p:nvSpPr>
          <p:cNvPr id="47" name="ZoneTexte 46">
            <a:extLst>
              <a:ext uri="{FF2B5EF4-FFF2-40B4-BE49-F238E27FC236}">
                <a16:creationId xmlns:a16="http://schemas.microsoft.com/office/drawing/2014/main" xmlns="" id="{9440F6CB-0C2F-8901-4040-42A6B5987AA3}"/>
              </a:ext>
            </a:extLst>
          </p:cNvPr>
          <p:cNvSpPr txBox="1"/>
          <p:nvPr/>
        </p:nvSpPr>
        <p:spPr>
          <a:xfrm>
            <a:off x="2424174" y="3143768"/>
            <a:ext cx="2014196" cy="830997"/>
          </a:xfrm>
          <a:prstGeom prst="rect">
            <a:avLst/>
          </a:prstGeom>
          <a:noFill/>
        </p:spPr>
        <p:txBody>
          <a:bodyPr wrap="square">
            <a:spAutoFit/>
          </a:bodyPr>
          <a:lstStyle/>
          <a:p>
            <a:pPr algn="ctr"/>
            <a:r>
              <a:rPr lang="fr-FR" sz="2400" dirty="0">
                <a:solidFill>
                  <a:srgbClr val="FF0000"/>
                </a:solidFill>
                <a:effectLst/>
                <a:latin typeface="Adobe Garamond Pro Bold" panose="02020702060506020403" pitchFamily="18" charset="0"/>
                <a:ea typeface="Calibri" panose="020F0502020204030204" pitchFamily="34" charset="0"/>
              </a:rPr>
              <a:t>Gartner (1988)</a:t>
            </a:r>
            <a:endParaRPr lang="fr-FR" sz="2400" dirty="0">
              <a:latin typeface="Adobe Garamond Pro Bold" panose="02020702060506020403" pitchFamily="18" charset="0"/>
            </a:endParaRPr>
          </a:p>
        </p:txBody>
      </p:sp>
      <p:sp>
        <p:nvSpPr>
          <p:cNvPr id="48" name="ZoneTexte 47">
            <a:extLst>
              <a:ext uri="{FF2B5EF4-FFF2-40B4-BE49-F238E27FC236}">
                <a16:creationId xmlns:a16="http://schemas.microsoft.com/office/drawing/2014/main" xmlns="" id="{7DB55E8A-9E4D-F3F4-61C0-4E36B719A49C}"/>
              </a:ext>
            </a:extLst>
          </p:cNvPr>
          <p:cNvSpPr txBox="1"/>
          <p:nvPr/>
        </p:nvSpPr>
        <p:spPr>
          <a:xfrm>
            <a:off x="153724" y="3193962"/>
            <a:ext cx="2014196" cy="830997"/>
          </a:xfrm>
          <a:prstGeom prst="rect">
            <a:avLst/>
          </a:prstGeom>
          <a:noFill/>
        </p:spPr>
        <p:txBody>
          <a:bodyPr wrap="square">
            <a:spAutoFit/>
          </a:bodyPr>
          <a:lstStyle/>
          <a:p>
            <a:pPr algn="ctr"/>
            <a:r>
              <a:rPr lang="fr-FR" sz="2400" dirty="0">
                <a:solidFill>
                  <a:srgbClr val="FF0000"/>
                </a:solidFill>
                <a:effectLst/>
                <a:latin typeface="Adobe Garamond Pro Bold" panose="02020702060506020403" pitchFamily="18" charset="0"/>
                <a:ea typeface="Calibri" panose="020F0502020204030204" pitchFamily="34" charset="0"/>
              </a:rPr>
              <a:t>Shaver et Scott (1991)</a:t>
            </a:r>
            <a:endParaRPr lang="fr-FR" sz="2400" dirty="0">
              <a:latin typeface="Adobe Garamond Pro Bold" panose="02020702060506020403" pitchFamily="18" charset="0"/>
            </a:endParaRPr>
          </a:p>
        </p:txBody>
      </p:sp>
      <p:sp>
        <p:nvSpPr>
          <p:cNvPr id="4" name="ZoneTexte 3">
            <a:extLst>
              <a:ext uri="{FF2B5EF4-FFF2-40B4-BE49-F238E27FC236}">
                <a16:creationId xmlns:a16="http://schemas.microsoft.com/office/drawing/2014/main" xmlns="" id="{4C41D4C8-AE99-ADF4-F35E-982EE16F2FD0}"/>
              </a:ext>
            </a:extLst>
          </p:cNvPr>
          <p:cNvSpPr txBox="1"/>
          <p:nvPr/>
        </p:nvSpPr>
        <p:spPr>
          <a:xfrm>
            <a:off x="10055810" y="-3307110"/>
            <a:ext cx="4739832" cy="7171194"/>
          </a:xfrm>
          <a:prstGeom prst="rect">
            <a:avLst/>
          </a:prstGeom>
          <a:noFill/>
        </p:spPr>
        <p:txBody>
          <a:bodyPr wrap="square">
            <a:spAutoFit/>
          </a:bodyPr>
          <a:lstStyle/>
          <a:p>
            <a:pPr algn="ctr" rtl="1"/>
            <a:r>
              <a:rPr lang="fr-FR"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2</a:t>
            </a:r>
            <a:r>
              <a:rPr lang="ar-DZ"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عقلية المقاول وخصائصه</a:t>
            </a:r>
            <a:endParaRPr lang="fr-FR" sz="115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5" name="Image 4">
            <a:extLst>
              <a:ext uri="{FF2B5EF4-FFF2-40B4-BE49-F238E27FC236}">
                <a16:creationId xmlns:a16="http://schemas.microsoft.com/office/drawing/2014/main" xmlns="" id="{3AA4D418-1D13-9F38-8B9C-8EA4B77F3A4E}"/>
              </a:ext>
            </a:extLst>
          </p:cNvPr>
          <p:cNvPicPr>
            <a:picLocks noChangeAspect="1"/>
          </p:cNvPicPr>
          <p:nvPr/>
        </p:nvPicPr>
        <p:blipFill>
          <a:blip r:embed="rId3"/>
          <a:stretch>
            <a:fillRect/>
          </a:stretch>
        </p:blipFill>
        <p:spPr>
          <a:xfrm>
            <a:off x="-4877591" y="6023494"/>
            <a:ext cx="3657600" cy="4876800"/>
          </a:xfrm>
          <a:prstGeom prst="rect">
            <a:avLst/>
          </a:prstGeom>
        </p:spPr>
      </p:pic>
      <p:pic>
        <p:nvPicPr>
          <p:cNvPr id="2" name="ElevenLabs_2024-07-08T10_22_59_Sarah_pre_s50_sb75_se0_b_m2">
            <a:hlinkClick r:id="" action="ppaction://media"/>
            <a:extLst>
              <a:ext uri="{FF2B5EF4-FFF2-40B4-BE49-F238E27FC236}">
                <a16:creationId xmlns:a16="http://schemas.microsoft.com/office/drawing/2014/main" xmlns="" id="{C8B57049-CBD9-B822-283F-34BC2B609422}"/>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783556" y="2427754"/>
            <a:ext cx="365522" cy="487363"/>
          </a:xfrm>
          <a:prstGeom prst="rect">
            <a:avLst/>
          </a:prstGeom>
        </p:spPr>
      </p:pic>
      <p:pic>
        <p:nvPicPr>
          <p:cNvPr id="3" name="ElevenLabs_2024-07-08T10_34_27_Sarah_pre_s50_sb75_se0_b_m2">
            <a:hlinkClick r:id="" action="ppaction://media"/>
            <a:extLst>
              <a:ext uri="{FF2B5EF4-FFF2-40B4-BE49-F238E27FC236}">
                <a16:creationId xmlns:a16="http://schemas.microsoft.com/office/drawing/2014/main" xmlns="" id="{25478017-4CD6-A04D-24BA-73211D8098BC}"/>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643084" y="3537596"/>
            <a:ext cx="365522" cy="487363"/>
          </a:xfrm>
          <a:prstGeom prst="rect">
            <a:avLst/>
          </a:prstGeom>
        </p:spPr>
      </p:pic>
      <p:pic>
        <p:nvPicPr>
          <p:cNvPr id="6" name="ElevenLabs_2024-07-08T10_35_33_Sarah_pre_s50_sb75_se0_b_m2">
            <a:hlinkClick r:id="" action="ppaction://media"/>
            <a:extLst>
              <a:ext uri="{FF2B5EF4-FFF2-40B4-BE49-F238E27FC236}">
                <a16:creationId xmlns:a16="http://schemas.microsoft.com/office/drawing/2014/main" xmlns="" id="{4AE2F1F0-5967-40F4-5F32-26BA2ACBD328}"/>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19990" y="4521967"/>
            <a:ext cx="365522" cy="487363"/>
          </a:xfrm>
          <a:prstGeom prst="rect">
            <a:avLst/>
          </a:prstGeom>
        </p:spPr>
      </p:pic>
      <p:pic>
        <p:nvPicPr>
          <p:cNvPr id="9" name="ElevenLabs_2024-07-08T11_27_10_Sarah_pre_s50_sb75_se0_b_m2">
            <a:hlinkClick r:id="" action="ppaction://media"/>
            <a:extLst>
              <a:ext uri="{FF2B5EF4-FFF2-40B4-BE49-F238E27FC236}">
                <a16:creationId xmlns:a16="http://schemas.microsoft.com/office/drawing/2014/main" xmlns="" id="{99F7C23A-60F1-0012-44FA-648EB380EAAF}"/>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915736" y="5526657"/>
            <a:ext cx="365522" cy="487363"/>
          </a:xfrm>
          <a:prstGeom prst="rect">
            <a:avLst/>
          </a:prstGeom>
        </p:spPr>
      </p:pic>
      <p:pic>
        <p:nvPicPr>
          <p:cNvPr id="10" name="ElevenLabs_2024-07-08T11_30_45_Sarah_pre_s50_sb75_se0_b_m2">
            <a:hlinkClick r:id="" action="ppaction://media"/>
            <a:extLst>
              <a:ext uri="{FF2B5EF4-FFF2-40B4-BE49-F238E27FC236}">
                <a16:creationId xmlns:a16="http://schemas.microsoft.com/office/drawing/2014/main" xmlns="" id="{5C3CB931-4DE8-7F13-430A-C5E1D08D1E72}"/>
              </a:ext>
            </a:extLst>
          </p:cNvPr>
          <p:cNvPicPr>
            <a:picLocks noChangeAspect="1"/>
          </p:cNvPicPr>
          <p:nvPr>
            <a:videoFile r:link="rId1"/>
            <p:extLst>
              <p:ext uri="{DAA4B4D4-6D71-4841-9C94-3DE7FCFB9230}">
                <p14:media xmlns:p14="http://schemas.microsoft.com/office/powerpoint/2010/main" xmlns="" r:embed="rId9"/>
              </p:ext>
            </p:extLst>
          </p:nvPr>
        </p:nvPicPr>
        <p:blipFill>
          <a:blip r:embed="rId5" cstate="print"/>
          <a:stretch>
            <a:fillRect/>
          </a:stretch>
        </p:blipFill>
        <p:spPr>
          <a:xfrm>
            <a:off x="9873049" y="5044754"/>
            <a:ext cx="365522" cy="487363"/>
          </a:xfrm>
          <a:prstGeom prst="rect">
            <a:avLst/>
          </a:prstGeom>
        </p:spPr>
      </p:pic>
    </p:spTree>
    <p:extLst>
      <p:ext uri="{BB962C8B-B14F-4D97-AF65-F5344CB8AC3E}">
        <p14:creationId xmlns:p14="http://schemas.microsoft.com/office/powerpoint/2010/main" xmlns="" val="4038540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21" fill="hold"/>
                                        <p:tgtEl>
                                          <p:spTgt spid="2"/>
                                        </p:tgtEl>
                                      </p:cBhvr>
                                    </p:cmd>
                                  </p:childTnLst>
                                </p:cTn>
                              </p:par>
                            </p:childTnLst>
                          </p:cTn>
                        </p:par>
                        <p:par>
                          <p:cTn id="7" fill="hold">
                            <p:stCondLst>
                              <p:cond delay="2821"/>
                            </p:stCondLst>
                            <p:childTnLst>
                              <p:par>
                                <p:cTn id="8" presetID="42"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000"/>
                                        <p:tgtEl>
                                          <p:spTgt spid="46"/>
                                        </p:tgtEl>
                                      </p:cBhvr>
                                    </p:animEffect>
                                    <p:anim calcmode="lin" valueType="num">
                                      <p:cBhvr>
                                        <p:cTn id="21" dur="1000" fill="hold"/>
                                        <p:tgtEl>
                                          <p:spTgt spid="46"/>
                                        </p:tgtEl>
                                        <p:attrNameLst>
                                          <p:attrName>ppt_x</p:attrName>
                                        </p:attrNameLst>
                                      </p:cBhvr>
                                      <p:tavLst>
                                        <p:tav tm="0">
                                          <p:val>
                                            <p:strVal val="#ppt_x"/>
                                          </p:val>
                                        </p:tav>
                                        <p:tav tm="100000">
                                          <p:val>
                                            <p:strVal val="#ppt_x"/>
                                          </p:val>
                                        </p:tav>
                                      </p:tavLst>
                                    </p:anim>
                                    <p:anim calcmode="lin" valueType="num">
                                      <p:cBhvr>
                                        <p:cTn id="22" dur="1000" fill="hold"/>
                                        <p:tgtEl>
                                          <p:spTgt spid="4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3821"/>
                            </p:stCondLst>
                            <p:childTnLst>
                              <p:par>
                                <p:cTn id="49" presetID="42"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1" presetClass="mediacall" presetSubtype="0" fill="hold" nodeType="withEffect">
                                  <p:stCondLst>
                                    <p:cond delay="0"/>
                                  </p:stCondLst>
                                  <p:childTnLst>
                                    <p:cmd type="call" cmd="playFrom(0.0)">
                                      <p:cBhvr>
                                        <p:cTn id="55" dur="10710" fill="hold"/>
                                        <p:tgtEl>
                                          <p:spTgt spid="3"/>
                                        </p:tgtEl>
                                      </p:cBhvr>
                                    </p:cmd>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14531"/>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1" presetClass="mediacall" presetSubtype="0" fill="hold" nodeType="withEffect">
                                  <p:stCondLst>
                                    <p:cond delay="0"/>
                                  </p:stCondLst>
                                  <p:childTnLst>
                                    <p:cmd type="call" cmd="playFrom(0.0)">
                                      <p:cBhvr>
                                        <p:cTn id="73" dur="11415" fill="hold"/>
                                        <p:tgtEl>
                                          <p:spTgt spid="6"/>
                                        </p:tgtEl>
                                      </p:cBhvr>
                                    </p:cmd>
                                  </p:childTnLst>
                                </p:cTn>
                              </p:par>
                              <p:par>
                                <p:cTn id="74" presetID="42"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childTnLst>
                          </p:cTn>
                        </p:par>
                        <p:par>
                          <p:cTn id="84" fill="hold">
                            <p:stCondLst>
                              <p:cond delay="25946"/>
                            </p:stCondLst>
                            <p:childTnLst>
                              <p:par>
                                <p:cTn id="85" presetID="42"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1000"/>
                                        <p:tgtEl>
                                          <p:spTgt spid="38"/>
                                        </p:tgtEl>
                                      </p:cBhvr>
                                    </p:animEffect>
                                    <p:anim calcmode="lin" valueType="num">
                                      <p:cBhvr>
                                        <p:cTn id="88" dur="1000" fill="hold"/>
                                        <p:tgtEl>
                                          <p:spTgt spid="38"/>
                                        </p:tgtEl>
                                        <p:attrNameLst>
                                          <p:attrName>ppt_x</p:attrName>
                                        </p:attrNameLst>
                                      </p:cBhvr>
                                      <p:tavLst>
                                        <p:tav tm="0">
                                          <p:val>
                                            <p:strVal val="#ppt_x"/>
                                          </p:val>
                                        </p:tav>
                                        <p:tav tm="100000">
                                          <p:val>
                                            <p:strVal val="#ppt_x"/>
                                          </p:val>
                                        </p:tav>
                                      </p:tavLst>
                                    </p:anim>
                                    <p:anim calcmode="lin" valueType="num">
                                      <p:cBhvr>
                                        <p:cTn id="89" dur="1000" fill="hold"/>
                                        <p:tgtEl>
                                          <p:spTgt spid="38"/>
                                        </p:tgtEl>
                                        <p:attrNameLst>
                                          <p:attrName>ppt_y</p:attrName>
                                        </p:attrNameLst>
                                      </p:cBhvr>
                                      <p:tavLst>
                                        <p:tav tm="0">
                                          <p:val>
                                            <p:strVal val="#ppt_y+.1"/>
                                          </p:val>
                                        </p:tav>
                                        <p:tav tm="100000">
                                          <p:val>
                                            <p:strVal val="#ppt_y"/>
                                          </p:val>
                                        </p:tav>
                                      </p:tavLst>
                                    </p:anim>
                                  </p:childTnLst>
                                </p:cTn>
                              </p:par>
                              <p:par>
                                <p:cTn id="90" presetID="1" presetClass="mediacall" presetSubtype="0" fill="hold" nodeType="withEffect">
                                  <p:stCondLst>
                                    <p:cond delay="0"/>
                                  </p:stCondLst>
                                  <p:childTnLst>
                                    <p:cmd type="call" cmd="playFrom(0.0)">
                                      <p:cBhvr>
                                        <p:cTn id="91" dur="13035" fill="hold"/>
                                        <p:tgtEl>
                                          <p:spTgt spid="9"/>
                                        </p:tgtEl>
                                      </p:cBhvr>
                                    </p:cmd>
                                  </p:childTnLst>
                                </p:cTn>
                              </p:par>
                              <p:par>
                                <p:cTn id="92" presetID="42"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38981"/>
                            </p:stCondLst>
                            <p:childTnLst>
                              <p:par>
                                <p:cTn id="103" presetID="42" presetClass="entr" presetSubtype="0"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anim calcmode="lin" valueType="num">
                                      <p:cBhvr>
                                        <p:cTn id="106" dur="1000" fill="hold"/>
                                        <p:tgtEl>
                                          <p:spTgt spid="42"/>
                                        </p:tgtEl>
                                        <p:attrNameLst>
                                          <p:attrName>ppt_x</p:attrName>
                                        </p:attrNameLst>
                                      </p:cBhvr>
                                      <p:tavLst>
                                        <p:tav tm="0">
                                          <p:val>
                                            <p:strVal val="#ppt_x"/>
                                          </p:val>
                                        </p:tav>
                                        <p:tav tm="100000">
                                          <p:val>
                                            <p:strVal val="#ppt_x"/>
                                          </p:val>
                                        </p:tav>
                                      </p:tavLst>
                                    </p:anim>
                                    <p:anim calcmode="lin" valueType="num">
                                      <p:cBhvr>
                                        <p:cTn id="107" dur="1000" fill="hold"/>
                                        <p:tgtEl>
                                          <p:spTgt spid="42"/>
                                        </p:tgtEl>
                                        <p:attrNameLst>
                                          <p:attrName>ppt_y</p:attrName>
                                        </p:attrNameLst>
                                      </p:cBhvr>
                                      <p:tavLst>
                                        <p:tav tm="0">
                                          <p:val>
                                            <p:strVal val="#ppt_y+.1"/>
                                          </p:val>
                                        </p:tav>
                                        <p:tav tm="100000">
                                          <p:val>
                                            <p:strVal val="#ppt_y"/>
                                          </p:val>
                                        </p:tav>
                                      </p:tavLst>
                                    </p:anim>
                                  </p:childTnLst>
                                </p:cTn>
                              </p:par>
                              <p:par>
                                <p:cTn id="108" presetID="1" presetClass="mediacall" presetSubtype="0" fill="hold" nodeType="withEffect">
                                  <p:stCondLst>
                                    <p:cond delay="0"/>
                                  </p:stCondLst>
                                  <p:childTnLst>
                                    <p:cmd type="call" cmd="playFrom(0.0)">
                                      <p:cBhvr>
                                        <p:cTn id="109" dur="8489" fill="hold"/>
                                        <p:tgtEl>
                                          <p:spTgt spid="10"/>
                                        </p:tgtEl>
                                      </p:cBhvr>
                                    </p:cmd>
                                  </p:childTnLst>
                                </p:cTn>
                              </p:par>
                              <p:par>
                                <p:cTn id="110" presetID="42"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1000"/>
                                        <p:tgtEl>
                                          <p:spTgt spid="40"/>
                                        </p:tgtEl>
                                      </p:cBhvr>
                                    </p:animEffect>
                                    <p:anim calcmode="lin" valueType="num">
                                      <p:cBhvr>
                                        <p:cTn id="113" dur="1000" fill="hold"/>
                                        <p:tgtEl>
                                          <p:spTgt spid="40"/>
                                        </p:tgtEl>
                                        <p:attrNameLst>
                                          <p:attrName>ppt_x</p:attrName>
                                        </p:attrNameLst>
                                      </p:cBhvr>
                                      <p:tavLst>
                                        <p:tav tm="0">
                                          <p:val>
                                            <p:strVal val="#ppt_x"/>
                                          </p:val>
                                        </p:tav>
                                        <p:tav tm="100000">
                                          <p:val>
                                            <p:strVal val="#ppt_x"/>
                                          </p:val>
                                        </p:tav>
                                      </p:tavLst>
                                    </p:anim>
                                    <p:anim calcmode="lin" valueType="num">
                                      <p:cBhvr>
                                        <p:cTn id="114" dur="1000" fill="hold"/>
                                        <p:tgtEl>
                                          <p:spTgt spid="40"/>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1000"/>
                                        <p:tgtEl>
                                          <p:spTgt spid="43"/>
                                        </p:tgtEl>
                                      </p:cBhvr>
                                    </p:animEffect>
                                    <p:anim calcmode="lin" valueType="num">
                                      <p:cBhvr>
                                        <p:cTn id="118" dur="1000" fill="hold"/>
                                        <p:tgtEl>
                                          <p:spTgt spid="43"/>
                                        </p:tgtEl>
                                        <p:attrNameLst>
                                          <p:attrName>ppt_x</p:attrName>
                                        </p:attrNameLst>
                                      </p:cBhvr>
                                      <p:tavLst>
                                        <p:tav tm="0">
                                          <p:val>
                                            <p:strVal val="#ppt_x"/>
                                          </p:val>
                                        </p:tav>
                                        <p:tav tm="100000">
                                          <p:val>
                                            <p:strVal val="#ppt_x"/>
                                          </p:val>
                                        </p:tav>
                                      </p:tavLst>
                                    </p:anim>
                                    <p:anim calcmode="lin" valueType="num">
                                      <p:cBhvr>
                                        <p:cTn id="1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0" fill="hold" display="0">
                  <p:stCondLst>
                    <p:cond delay="indefinite"/>
                  </p:stCondLst>
                  <p:endCondLst>
                    <p:cond evt="onStopAudio" delay="0">
                      <p:tgtEl>
                        <p:sldTgt/>
                      </p:tgtEl>
                    </p:cond>
                  </p:endCondLst>
                </p:cTn>
                <p:tgtEl>
                  <p:spTgt spid="2"/>
                </p:tgtEl>
              </p:cMediaNode>
            </p:video>
            <p:video>
              <p:cMediaNode vol="80000">
                <p:cTn id="121" fill="hold" display="0">
                  <p:stCondLst>
                    <p:cond delay="indefinite"/>
                  </p:stCondLst>
                  <p:endCondLst>
                    <p:cond evt="onStopAudio" delay="0">
                      <p:tgtEl>
                        <p:sldTgt/>
                      </p:tgtEl>
                    </p:cond>
                  </p:endCondLst>
                </p:cTn>
                <p:tgtEl>
                  <p:spTgt spid="3"/>
                </p:tgtEl>
              </p:cMediaNode>
            </p:video>
            <p:video>
              <p:cMediaNode vol="80000">
                <p:cTn id="122" fill="hold" display="0">
                  <p:stCondLst>
                    <p:cond delay="indefinite"/>
                  </p:stCondLst>
                  <p:endCondLst>
                    <p:cond evt="onStopAudio" delay="0">
                      <p:tgtEl>
                        <p:sldTgt/>
                      </p:tgtEl>
                    </p:cond>
                  </p:endCondLst>
                </p:cTn>
                <p:tgtEl>
                  <p:spTgt spid="6"/>
                </p:tgtEl>
              </p:cMediaNode>
            </p:video>
            <p:video>
              <p:cMediaNode vol="80000">
                <p:cTn id="123" fill="hold" display="0">
                  <p:stCondLst>
                    <p:cond delay="indefinite"/>
                  </p:stCondLst>
                  <p:endCondLst>
                    <p:cond evt="onStopAudio" delay="0">
                      <p:tgtEl>
                        <p:sldTgt/>
                      </p:tgtEl>
                    </p:cond>
                  </p:endCondLst>
                </p:cTn>
                <p:tgtEl>
                  <p:spTgt spid="9"/>
                </p:tgtEl>
              </p:cMediaNode>
            </p:video>
            <p:video>
              <p:cMediaNode vol="80000">
                <p:cTn id="124" fill="hold" display="0">
                  <p:stCondLst>
                    <p:cond delay="indefinite"/>
                  </p:stCondLst>
                  <p:endCondLst>
                    <p:cond evt="onStopAudio" delay="0">
                      <p:tgtEl>
                        <p:sldTgt/>
                      </p:tgtEl>
                    </p:cond>
                  </p:endCondLst>
                </p:cTn>
                <p:tgtEl>
                  <p:spTgt spid="10"/>
                </p:tgtEl>
              </p:cMediaNode>
            </p:video>
          </p:childTnLst>
        </p:cTn>
      </p:par>
    </p:tnLst>
    <p:bldLst>
      <p:bldP spid="24" grpId="0" animBg="1"/>
      <p:bldP spid="25" grpId="0" animBg="1"/>
      <p:bldP spid="26" grpId="0"/>
      <p:bldP spid="27" grpId="0"/>
      <p:bldP spid="32" grpId="0" animBg="1"/>
      <p:bldP spid="33" grpId="0" animBg="1"/>
      <p:bldP spid="34" grpId="0"/>
      <p:bldP spid="35" grpId="0"/>
      <p:bldP spid="36" grpId="0" animBg="1"/>
      <p:bldP spid="37" grpId="0" animBg="1"/>
      <p:bldP spid="38" grpId="0"/>
      <p:bldP spid="39" grpId="0"/>
      <p:bldP spid="40" grpId="0" animBg="1"/>
      <p:bldP spid="41" grpId="0" animBg="1"/>
      <p:bldP spid="42" grpId="0"/>
      <p:bldP spid="43"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4" name="ZoneTexte 3">
            <a:extLst>
              <a:ext uri="{FF2B5EF4-FFF2-40B4-BE49-F238E27FC236}">
                <a16:creationId xmlns:a16="http://schemas.microsoft.com/office/drawing/2014/main" xmlns="" id="{CA651336-F603-D172-0E19-4A71977E31D6}"/>
              </a:ext>
            </a:extLst>
          </p:cNvPr>
          <p:cNvSpPr txBox="1"/>
          <p:nvPr/>
        </p:nvSpPr>
        <p:spPr>
          <a:xfrm>
            <a:off x="3906418" y="1367302"/>
            <a:ext cx="4739832" cy="7171194"/>
          </a:xfrm>
          <a:prstGeom prst="rect">
            <a:avLst/>
          </a:prstGeom>
          <a:noFill/>
        </p:spPr>
        <p:txBody>
          <a:bodyPr wrap="square">
            <a:spAutoFit/>
          </a:bodyPr>
          <a:lstStyle/>
          <a:p>
            <a:pPr algn="ctr" rtl="1"/>
            <a:r>
              <a:rPr lang="fr-FR"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2</a:t>
            </a:r>
            <a:r>
              <a:rPr lang="ar-DZ"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عقلية المقاول وخصائصه</a:t>
            </a:r>
            <a:endParaRPr lang="fr-FR" sz="115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17" name="Image 16">
            <a:extLst>
              <a:ext uri="{FF2B5EF4-FFF2-40B4-BE49-F238E27FC236}">
                <a16:creationId xmlns:a16="http://schemas.microsoft.com/office/drawing/2014/main" xmlns="" id="{67F39EC8-69DF-4EC4-5D4A-6C10A7B09FD6}"/>
              </a:ext>
            </a:extLst>
          </p:cNvPr>
          <p:cNvPicPr>
            <a:picLocks noChangeAspect="1"/>
          </p:cNvPicPr>
          <p:nvPr/>
        </p:nvPicPr>
        <p:blipFill>
          <a:blip r:embed="rId3"/>
          <a:stretch>
            <a:fillRect/>
          </a:stretch>
        </p:blipFill>
        <p:spPr>
          <a:xfrm>
            <a:off x="-205740" y="1590764"/>
            <a:ext cx="3657600" cy="4876800"/>
          </a:xfrm>
          <a:prstGeom prst="rect">
            <a:avLst/>
          </a:prstGeom>
        </p:spPr>
      </p:pic>
      <p:sp>
        <p:nvSpPr>
          <p:cNvPr id="1035" name="ZoneTexte 1034">
            <a:extLst>
              <a:ext uri="{FF2B5EF4-FFF2-40B4-BE49-F238E27FC236}">
                <a16:creationId xmlns:a16="http://schemas.microsoft.com/office/drawing/2014/main" xmlns="" id="{739B2A4C-77CE-9FC6-DFA0-338C71583F8A}"/>
              </a:ext>
            </a:extLst>
          </p:cNvPr>
          <p:cNvSpPr txBox="1"/>
          <p:nvPr/>
        </p:nvSpPr>
        <p:spPr>
          <a:xfrm>
            <a:off x="2202083" y="-2169699"/>
            <a:ext cx="4739832" cy="1077218"/>
          </a:xfrm>
          <a:prstGeom prst="rect">
            <a:avLst/>
          </a:prstGeom>
          <a:solidFill>
            <a:srgbClr val="C00000"/>
          </a:solidFill>
        </p:spPr>
        <p:txBody>
          <a:bodyPr wrap="square">
            <a:spAutoFit/>
          </a:bodyPr>
          <a:lstStyle/>
          <a:p>
            <a:pPr algn="ctr" rtl="1"/>
            <a:r>
              <a:rPr lang="ar-DZ" sz="32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تعريف المقاول حسب المدارس الفكرية</a:t>
            </a:r>
            <a:endParaRPr lang="fr-FR" sz="3200" dirty="0">
              <a:solidFill>
                <a:schemeClr val="bg1"/>
              </a:solidFill>
              <a:latin typeface="Aljazeera" panose="02000000000000000000" pitchFamily="2" charset="-78"/>
              <a:cs typeface="Aljazeera" panose="02000000000000000000" pitchFamily="2" charset="-78"/>
            </a:endParaRPr>
          </a:p>
        </p:txBody>
      </p:sp>
      <p:sp>
        <p:nvSpPr>
          <p:cNvPr id="1036" name="ZoneTexte 1035">
            <a:extLst>
              <a:ext uri="{FF2B5EF4-FFF2-40B4-BE49-F238E27FC236}">
                <a16:creationId xmlns:a16="http://schemas.microsoft.com/office/drawing/2014/main" xmlns="" id="{B883B67F-7F10-5E32-E349-4E38104E11B5}"/>
              </a:ext>
            </a:extLst>
          </p:cNvPr>
          <p:cNvSpPr txBox="1"/>
          <p:nvPr/>
        </p:nvSpPr>
        <p:spPr>
          <a:xfrm>
            <a:off x="3621245" y="7302962"/>
            <a:ext cx="5025005" cy="3277820"/>
          </a:xfrm>
          <a:prstGeom prst="rect">
            <a:avLst/>
          </a:prstGeom>
          <a:noFill/>
        </p:spPr>
        <p:txBody>
          <a:bodyPr wrap="square">
            <a:spAutoFit/>
          </a:bodyPr>
          <a:lstStyle/>
          <a:p>
            <a:pPr algn="just" rtl="1">
              <a:lnSpc>
                <a:spcPct val="115000"/>
              </a:lnSpc>
              <a:spcAft>
                <a:spcPts val="1000"/>
              </a:spcAft>
            </a:pPr>
            <a:r>
              <a:rPr lang="ar-SA"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عقلية المقاول عبارة عن مجموعة من الصفات والخصائص المنسجمة مع جملة الضغوط التي تؤثر على المقاول. وقد قام </a:t>
            </a:r>
            <a:r>
              <a:rPr lang="ar-DZ"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a:t>
            </a:r>
            <a:r>
              <a:rPr lang="fr-FR"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Sautel</a:t>
            </a:r>
            <a:r>
              <a:rPr lang="ar-DZ"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 سنة 2000 بتلخيصها </a:t>
            </a:r>
            <a:endParaRPr lang="fr-FR"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endParaRPr>
          </a:p>
        </p:txBody>
      </p:sp>
      <p:pic>
        <p:nvPicPr>
          <p:cNvPr id="3" name="ElevenLabs_2024-07-08T11_33_10_Sarah_pre_s50_sb75_se0_b_m2">
            <a:hlinkClick r:id="" action="ppaction://media"/>
            <a:extLst>
              <a:ext uri="{FF2B5EF4-FFF2-40B4-BE49-F238E27FC236}">
                <a16:creationId xmlns:a16="http://schemas.microsoft.com/office/drawing/2014/main" xmlns="" id="{8A1D8177-E7B3-DFC7-3CFF-46FA003B93D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349505" y="2293275"/>
            <a:ext cx="365522" cy="487363"/>
          </a:xfrm>
          <a:prstGeom prst="rect">
            <a:avLst/>
          </a:prstGeom>
        </p:spPr>
      </p:pic>
    </p:spTree>
    <p:extLst>
      <p:ext uri="{BB962C8B-B14F-4D97-AF65-F5344CB8AC3E}">
        <p14:creationId xmlns:p14="http://schemas.microsoft.com/office/powerpoint/2010/main" xmlns="" val="35694390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4" name="ZoneTexte 3">
            <a:extLst>
              <a:ext uri="{FF2B5EF4-FFF2-40B4-BE49-F238E27FC236}">
                <a16:creationId xmlns:a16="http://schemas.microsoft.com/office/drawing/2014/main" xmlns="" id="{CA651336-F603-D172-0E19-4A71977E31D6}"/>
              </a:ext>
            </a:extLst>
          </p:cNvPr>
          <p:cNvSpPr txBox="1"/>
          <p:nvPr/>
        </p:nvSpPr>
        <p:spPr>
          <a:xfrm>
            <a:off x="3906418" y="1367301"/>
            <a:ext cx="4739832" cy="3139321"/>
          </a:xfrm>
          <a:prstGeom prst="rect">
            <a:avLst/>
          </a:prstGeom>
          <a:noFill/>
        </p:spPr>
        <p:txBody>
          <a:bodyPr wrap="square">
            <a:spAutoFit/>
          </a:bodyPr>
          <a:lstStyle/>
          <a:p>
            <a:pPr algn="ctr" rtl="1"/>
            <a:r>
              <a:rPr lang="fr-FR"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2</a:t>
            </a:r>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عقلية المقاول وخصائصه</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17" name="Image 16">
            <a:extLst>
              <a:ext uri="{FF2B5EF4-FFF2-40B4-BE49-F238E27FC236}">
                <a16:creationId xmlns:a16="http://schemas.microsoft.com/office/drawing/2014/main" xmlns="" id="{67F39EC8-69DF-4EC4-5D4A-6C10A7B09FD6}"/>
              </a:ext>
            </a:extLst>
          </p:cNvPr>
          <p:cNvPicPr>
            <a:picLocks noChangeAspect="1"/>
          </p:cNvPicPr>
          <p:nvPr/>
        </p:nvPicPr>
        <p:blipFill>
          <a:blip r:embed="rId3"/>
          <a:stretch>
            <a:fillRect/>
          </a:stretch>
        </p:blipFill>
        <p:spPr>
          <a:xfrm>
            <a:off x="-205740" y="1590764"/>
            <a:ext cx="3657600" cy="4876800"/>
          </a:xfrm>
          <a:prstGeom prst="rect">
            <a:avLst/>
          </a:prstGeom>
        </p:spPr>
      </p:pic>
      <p:sp>
        <p:nvSpPr>
          <p:cNvPr id="3" name="ZoneTexte 2">
            <a:extLst>
              <a:ext uri="{FF2B5EF4-FFF2-40B4-BE49-F238E27FC236}">
                <a16:creationId xmlns:a16="http://schemas.microsoft.com/office/drawing/2014/main" xmlns="" id="{C929727A-F0D7-FE4D-44F2-0DDB2CCDE202}"/>
              </a:ext>
            </a:extLst>
          </p:cNvPr>
          <p:cNvSpPr txBox="1"/>
          <p:nvPr/>
        </p:nvSpPr>
        <p:spPr>
          <a:xfrm>
            <a:off x="3763831" y="3735774"/>
            <a:ext cx="5025005" cy="3277820"/>
          </a:xfrm>
          <a:prstGeom prst="rect">
            <a:avLst/>
          </a:prstGeom>
          <a:noFill/>
        </p:spPr>
        <p:txBody>
          <a:bodyPr wrap="square">
            <a:spAutoFit/>
          </a:bodyPr>
          <a:lstStyle/>
          <a:p>
            <a:pPr algn="just" rtl="1">
              <a:lnSpc>
                <a:spcPct val="115000"/>
              </a:lnSpc>
              <a:spcAft>
                <a:spcPts val="1000"/>
              </a:spcAft>
            </a:pPr>
            <a:r>
              <a:rPr lang="ar-SA"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عقلية المقاول عبارة عن مجموعة من الصفات والخصائص المنسجمة مع جملة الضغوط التي تؤثر على المقاول. وقد قام </a:t>
            </a:r>
            <a:r>
              <a:rPr lang="ar-DZ"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a:t>
            </a:r>
            <a:r>
              <a:rPr lang="fr-FR"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Sautel</a:t>
            </a:r>
            <a:r>
              <a:rPr lang="ar-DZ"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 سنة 2000 بتلخيصها </a:t>
            </a:r>
            <a:endParaRPr lang="fr-FR" sz="36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endParaRPr>
          </a:p>
        </p:txBody>
      </p:sp>
      <p:pic>
        <p:nvPicPr>
          <p:cNvPr id="5" name="ElevenLabs_2024-07-08T11_34_08_Sarah_pre_s50_sb75_se0_b_m2">
            <a:hlinkClick r:id="" action="ppaction://media"/>
            <a:extLst>
              <a:ext uri="{FF2B5EF4-FFF2-40B4-BE49-F238E27FC236}">
                <a16:creationId xmlns:a16="http://schemas.microsoft.com/office/drawing/2014/main" xmlns="" id="{DB190A4C-C51F-A001-7F29-F5011557FD8C}"/>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81302" y="2652090"/>
            <a:ext cx="365522" cy="487363"/>
          </a:xfrm>
          <a:prstGeom prst="rect">
            <a:avLst/>
          </a:prstGeom>
        </p:spPr>
      </p:pic>
    </p:spTree>
    <p:extLst>
      <p:ext uri="{BB962C8B-B14F-4D97-AF65-F5344CB8AC3E}">
        <p14:creationId xmlns:p14="http://schemas.microsoft.com/office/powerpoint/2010/main" xmlns="" val="5011645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8" name="ZoneTexte 7">
            <a:extLst>
              <a:ext uri="{FF2B5EF4-FFF2-40B4-BE49-F238E27FC236}">
                <a16:creationId xmlns:a16="http://schemas.microsoft.com/office/drawing/2014/main" xmlns="" id="{99CCD337-E7D5-8640-96EB-A8CF63E842FE}"/>
              </a:ext>
            </a:extLst>
          </p:cNvPr>
          <p:cNvSpPr txBox="1"/>
          <p:nvPr/>
        </p:nvSpPr>
        <p:spPr>
          <a:xfrm>
            <a:off x="861535" y="1009371"/>
            <a:ext cx="7420928" cy="1366528"/>
          </a:xfrm>
          <a:prstGeom prst="rect">
            <a:avLst/>
          </a:prstGeom>
          <a:noFill/>
        </p:spPr>
        <p:txBody>
          <a:bodyPr wrap="square">
            <a:spAutoFit/>
          </a:bodyPr>
          <a:lstStyle/>
          <a:p>
            <a:pPr algn="ctr" rtl="1">
              <a:lnSpc>
                <a:spcPct val="115000"/>
              </a:lnSpc>
              <a:spcAft>
                <a:spcPts val="1000"/>
              </a:spcAft>
            </a:pPr>
            <a:r>
              <a:rPr lang="ar-SA"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عقلية المقاول عبارة عن مجموعة من الصفات والخصائص المنسجمة مع جملة الضغوط التي تؤثر على المقاول. وقد قام </a:t>
            </a:r>
            <a:r>
              <a:rPr lang="ar-DZ"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a:t>
            </a:r>
            <a:r>
              <a:rPr lang="fr-FR"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Sautel</a:t>
            </a:r>
            <a:r>
              <a:rPr lang="ar-DZ"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 سنة 2000 بتلخيصها </a:t>
            </a:r>
            <a:endParaRPr lang="fr-FR"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endParaRPr>
          </a:p>
        </p:txBody>
      </p:sp>
      <p:sp>
        <p:nvSpPr>
          <p:cNvPr id="5" name="ZoneTexte 4">
            <a:extLst>
              <a:ext uri="{FF2B5EF4-FFF2-40B4-BE49-F238E27FC236}">
                <a16:creationId xmlns:a16="http://schemas.microsoft.com/office/drawing/2014/main" xmlns="" id="{2E0B58E0-2764-FC40-9325-A76F3F7B05DA}"/>
              </a:ext>
            </a:extLst>
          </p:cNvPr>
          <p:cNvSpPr txBox="1"/>
          <p:nvPr/>
        </p:nvSpPr>
        <p:spPr>
          <a:xfrm>
            <a:off x="0" y="1951168"/>
            <a:ext cx="8786507" cy="9094797"/>
          </a:xfrm>
          <a:prstGeom prst="rect">
            <a:avLst/>
          </a:prstGeom>
          <a:noFill/>
        </p:spPr>
        <p:txBody>
          <a:bodyPr wrap="square">
            <a:spAutoFit/>
          </a:bodyPr>
          <a:lstStyle/>
          <a:p>
            <a:pPr algn="r" rtl="1">
              <a:lnSpc>
                <a:spcPct val="250000"/>
              </a:lnSpc>
              <a:spcAft>
                <a:spcPts val="1000"/>
              </a:spcAft>
            </a:pP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الاتجاهات ________ينطلق بواسطة </a:t>
            </a: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الفرص__________سرعة</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التغيير</a:t>
            </a:r>
            <a:endParaRPr lang="fr-FR" sz="2800" dirty="0">
              <a:solidFill>
                <a:srgbClr val="C00000"/>
              </a:solidFill>
              <a:effectLst/>
              <a:latin typeface="Aljazeera" panose="02000000000000000000" pitchFamily="2" charset="-78"/>
              <a:ea typeface="Calibri" panose="020F0502020204030204" pitchFamily="34" charset="0"/>
              <a:cs typeface="Aljazeera" panose="02000000000000000000" pitchFamily="2" charset="-78"/>
            </a:endParaRPr>
          </a:p>
          <a:p>
            <a:pPr algn="r" rtl="1">
              <a:lnSpc>
                <a:spcPct val="250000"/>
              </a:lnSpc>
              <a:spcAft>
                <a:spcPts val="1000"/>
              </a:spcAft>
            </a:pP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الالتزام__________على</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المدى القصير و صنع </a:t>
            </a: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القرارات______قبول</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الخطر</a:t>
            </a:r>
            <a:endParaRPr lang="fr-FR" sz="2800" dirty="0">
              <a:solidFill>
                <a:srgbClr val="C00000"/>
              </a:solidFill>
              <a:effectLst/>
              <a:latin typeface="Aljazeera" panose="02000000000000000000" pitchFamily="2" charset="-78"/>
              <a:ea typeface="Calibri" panose="020F0502020204030204" pitchFamily="34" charset="0"/>
              <a:cs typeface="Aljazeera" panose="02000000000000000000" pitchFamily="2" charset="-78"/>
            </a:endParaRPr>
          </a:p>
          <a:p>
            <a:pPr algn="r" rtl="1">
              <a:lnSpc>
                <a:spcPct val="250000"/>
              </a:lnSpc>
              <a:spcAft>
                <a:spcPts val="1000"/>
              </a:spcAft>
            </a:pP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الموارد___استئجار</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و امتلاك </a:t>
            </a: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الموارد______صعوبة</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الامتلاك الحاجة الى النجاح بسرعة وإما الخسارة</a:t>
            </a:r>
            <a:endParaRPr lang="fr-FR" sz="2800" dirty="0">
              <a:solidFill>
                <a:srgbClr val="C00000"/>
              </a:solidFill>
              <a:effectLst/>
              <a:latin typeface="Aljazeera" panose="02000000000000000000" pitchFamily="2" charset="-78"/>
              <a:ea typeface="Calibri" panose="020F0502020204030204" pitchFamily="34" charset="0"/>
              <a:cs typeface="Aljazeera" panose="02000000000000000000" pitchFamily="2" charset="-78"/>
            </a:endParaRPr>
          </a:p>
          <a:p>
            <a:pPr algn="r">
              <a:lnSpc>
                <a:spcPct val="250000"/>
              </a:lnSpc>
            </a:pP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الهيكل_____أفقي</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مع الشبكات الرسمية ________التوازن و التنسيق في القضايا</a:t>
            </a:r>
            <a:endParaRPr lang="fr-FR" sz="2800" dirty="0">
              <a:solidFill>
                <a:srgbClr val="C00000"/>
              </a:solidFill>
              <a:latin typeface="Aljazeera" panose="02000000000000000000" pitchFamily="2" charset="-78"/>
              <a:cs typeface="Aljazeera" panose="02000000000000000000" pitchFamily="2" charset="-78"/>
            </a:endParaRPr>
          </a:p>
        </p:txBody>
      </p:sp>
      <p:pic>
        <p:nvPicPr>
          <p:cNvPr id="10" name="Image 9">
            <a:extLst>
              <a:ext uri="{FF2B5EF4-FFF2-40B4-BE49-F238E27FC236}">
                <a16:creationId xmlns:a16="http://schemas.microsoft.com/office/drawing/2014/main" xmlns="" id="{A596909A-9A74-9A9D-1246-F889E9AE6FCE}"/>
              </a:ext>
            </a:extLst>
          </p:cNvPr>
          <p:cNvPicPr>
            <a:picLocks noChangeAspect="1"/>
          </p:cNvPicPr>
          <p:nvPr/>
        </p:nvPicPr>
        <p:blipFill>
          <a:blip r:embed="rId3"/>
          <a:stretch>
            <a:fillRect/>
          </a:stretch>
        </p:blipFill>
        <p:spPr>
          <a:xfrm>
            <a:off x="-4522147" y="-4043680"/>
            <a:ext cx="3657600" cy="4876800"/>
          </a:xfrm>
          <a:prstGeom prst="rect">
            <a:avLst/>
          </a:prstGeom>
        </p:spPr>
      </p:pic>
      <p:sp>
        <p:nvSpPr>
          <p:cNvPr id="11" name="ZoneTexte 10">
            <a:extLst>
              <a:ext uri="{FF2B5EF4-FFF2-40B4-BE49-F238E27FC236}">
                <a16:creationId xmlns:a16="http://schemas.microsoft.com/office/drawing/2014/main" xmlns="" id="{83ED3D54-991D-1F74-77B0-CC8CE84BF9DB}"/>
              </a:ext>
            </a:extLst>
          </p:cNvPr>
          <p:cNvSpPr txBox="1"/>
          <p:nvPr/>
        </p:nvSpPr>
        <p:spPr>
          <a:xfrm>
            <a:off x="10008546" y="-5173639"/>
            <a:ext cx="4739832" cy="5401479"/>
          </a:xfrm>
          <a:prstGeom prst="rect">
            <a:avLst/>
          </a:prstGeom>
          <a:noFill/>
        </p:spPr>
        <p:txBody>
          <a:bodyPr wrap="square">
            <a:spAutoFit/>
          </a:bodyPr>
          <a:lstStyle/>
          <a:p>
            <a:pPr algn="ctr" rtl="1">
              <a:lnSpc>
                <a:spcPct val="150000"/>
              </a:lnSpc>
            </a:pPr>
            <a:r>
              <a:rPr lang="ar-DZ"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3. صفات المقاول</a:t>
            </a:r>
            <a:endParaRPr lang="fr-FR" sz="115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B917B663-B45E-B21B-FC90-0416A5F48655}"/>
              </a:ext>
            </a:extLst>
          </p:cNvPr>
          <p:cNvSpPr txBox="1"/>
          <p:nvPr/>
        </p:nvSpPr>
        <p:spPr>
          <a:xfrm>
            <a:off x="10008546" y="-3357099"/>
            <a:ext cx="4739832" cy="3139321"/>
          </a:xfrm>
          <a:prstGeom prst="rect">
            <a:avLst/>
          </a:prstGeom>
          <a:noFill/>
        </p:spPr>
        <p:txBody>
          <a:bodyPr wrap="square">
            <a:spAutoFit/>
          </a:bodyPr>
          <a:lstStyle/>
          <a:p>
            <a:pPr algn="ctr" rtl="1"/>
            <a:r>
              <a:rPr lang="fr-FR"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2</a:t>
            </a:r>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عقلية المقاول وخصائصه</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3" name="ElevenLabs_2024-07-10T17_01_20_Sarah_pre_s50_sb75_se0_b_m2(1)">
            <a:hlinkClick r:id="" action="ppaction://media"/>
            <a:extLst>
              <a:ext uri="{FF2B5EF4-FFF2-40B4-BE49-F238E27FC236}">
                <a16:creationId xmlns:a16="http://schemas.microsoft.com/office/drawing/2014/main" xmlns="" id="{068AA26D-EA5D-09E7-4031-3959AEE132BF}"/>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853377" y="-2295270"/>
            <a:ext cx="365522" cy="487363"/>
          </a:xfrm>
          <a:prstGeom prst="rect">
            <a:avLst/>
          </a:prstGeom>
        </p:spPr>
      </p:pic>
      <p:pic>
        <p:nvPicPr>
          <p:cNvPr id="4" name="ElevenLabs_2024-07-10T17_02_09_Sarah_pre_s50_sb75_se0_b_m2">
            <a:hlinkClick r:id="" action="ppaction://media"/>
            <a:extLst>
              <a:ext uri="{FF2B5EF4-FFF2-40B4-BE49-F238E27FC236}">
                <a16:creationId xmlns:a16="http://schemas.microsoft.com/office/drawing/2014/main" xmlns="" id="{9D3AD677-DD2B-9813-A611-2CF6BDD8A0D4}"/>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967670" y="-2006601"/>
            <a:ext cx="365522" cy="487363"/>
          </a:xfrm>
          <a:prstGeom prst="rect">
            <a:avLst/>
          </a:prstGeom>
        </p:spPr>
      </p:pic>
      <p:pic>
        <p:nvPicPr>
          <p:cNvPr id="9" name="ElevenLabs_2024-07-10T17_03_40_Sarah_pre_s50_sb75_se0_b_m2">
            <a:hlinkClick r:id="" action="ppaction://media"/>
            <a:extLst>
              <a:ext uri="{FF2B5EF4-FFF2-40B4-BE49-F238E27FC236}">
                <a16:creationId xmlns:a16="http://schemas.microsoft.com/office/drawing/2014/main" xmlns="" id="{73CB7CEE-FA86-E2B3-0448-1218F22ACEC9}"/>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6331744" y="-1519238"/>
            <a:ext cx="365522" cy="487363"/>
          </a:xfrm>
          <a:prstGeom prst="rect">
            <a:avLst/>
          </a:prstGeom>
        </p:spPr>
      </p:pic>
      <p:pic>
        <p:nvPicPr>
          <p:cNvPr id="12" name="ElevenLabs_2024-07-10T17_04_12_Sarah_pre_s50_sb75_se0_b_m2">
            <a:hlinkClick r:id="" action="ppaction://media"/>
            <a:extLst>
              <a:ext uri="{FF2B5EF4-FFF2-40B4-BE49-F238E27FC236}">
                <a16:creationId xmlns:a16="http://schemas.microsoft.com/office/drawing/2014/main" xmlns="" id="{894AEFF3-DE9B-7ACF-5328-301709B84502}"/>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3988832" y="-2092643"/>
            <a:ext cx="365522" cy="487363"/>
          </a:xfrm>
          <a:prstGeom prst="rect">
            <a:avLst/>
          </a:prstGeom>
        </p:spPr>
      </p:pic>
    </p:spTree>
    <p:extLst>
      <p:ext uri="{BB962C8B-B14F-4D97-AF65-F5344CB8AC3E}">
        <p14:creationId xmlns:p14="http://schemas.microsoft.com/office/powerpoint/2010/main" xmlns="" val="38813010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4414" fill="hold"/>
                                        <p:tgtEl>
                                          <p:spTgt spid="3"/>
                                        </p:tgtEl>
                                      </p:cBhvr>
                                    </p:cmd>
                                  </p:childTnLst>
                                </p:cTn>
                              </p:par>
                            </p:childTnLst>
                          </p:cTn>
                        </p:par>
                        <p:par>
                          <p:cTn id="11" fill="hold">
                            <p:stCondLst>
                              <p:cond delay="4414"/>
                            </p:stCondLst>
                            <p:childTnLst>
                              <p:par>
                                <p:cTn id="12" presetID="2" presetClass="entr" presetSubtype="2"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4597" fill="hold"/>
                                        <p:tgtEl>
                                          <p:spTgt spid="4"/>
                                        </p:tgtEl>
                                      </p:cBhvr>
                                    </p:cmd>
                                  </p:childTnLst>
                                </p:cTn>
                              </p:par>
                            </p:childTnLst>
                          </p:cTn>
                        </p:par>
                        <p:par>
                          <p:cTn id="18" fill="hold">
                            <p:stCondLst>
                              <p:cond delay="9011"/>
                            </p:stCondLst>
                            <p:childTnLst>
                              <p:par>
                                <p:cTn id="19" presetID="2" presetClass="entr" presetSubtype="2"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par>
                                <p:cTn id="23" presetID="1" presetClass="mediacall" presetSubtype="0" fill="hold" nodeType="withEffect">
                                  <p:stCondLst>
                                    <p:cond delay="0"/>
                                  </p:stCondLst>
                                  <p:childTnLst>
                                    <p:cmd type="call" cmd="playFrom(0.0)">
                                      <p:cBhvr>
                                        <p:cTn id="24" dur="7836" fill="hold"/>
                                        <p:tgtEl>
                                          <p:spTgt spid="9"/>
                                        </p:tgtEl>
                                      </p:cBhvr>
                                    </p:cmd>
                                  </p:childTnLst>
                                </p:cTn>
                              </p:par>
                            </p:childTnLst>
                          </p:cTn>
                        </p:par>
                        <p:par>
                          <p:cTn id="25" fill="hold">
                            <p:stCondLst>
                              <p:cond delay="16847"/>
                            </p:stCondLst>
                            <p:childTnLst>
                              <p:par>
                                <p:cTn id="26" presetID="2" presetClass="entr" presetSubtype="2"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par>
                                <p:cTn id="30" presetID="1" presetClass="mediacall" presetSubtype="0" fill="hold" nodeType="withEffect">
                                  <p:stCondLst>
                                    <p:cond delay="0"/>
                                  </p:stCondLst>
                                  <p:childTnLst>
                                    <p:cmd type="call" cmd="playFrom(0.0)">
                                      <p:cBhvr>
                                        <p:cTn id="31" dur="491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endCondLst>
                    <p:cond evt="onStopAudio" delay="0">
                      <p:tgtEl>
                        <p:sldTgt/>
                      </p:tgtEl>
                    </p:cond>
                  </p:endCondLst>
                </p:cTn>
                <p:tgtEl>
                  <p:spTgt spid="3"/>
                </p:tgtEl>
              </p:cMediaNode>
            </p:video>
            <p:video>
              <p:cMediaNode vol="80000">
                <p:cTn id="33" fill="hold" display="0">
                  <p:stCondLst>
                    <p:cond delay="indefinite"/>
                  </p:stCondLst>
                  <p:endCondLst>
                    <p:cond evt="onStopAudio" delay="0">
                      <p:tgtEl>
                        <p:sldTgt/>
                      </p:tgtEl>
                    </p:cond>
                  </p:endCondLst>
                </p:cTn>
                <p:tgtEl>
                  <p:spTgt spid="4"/>
                </p:tgtEl>
              </p:cMediaNode>
            </p:video>
            <p:video>
              <p:cMediaNode vol="80000">
                <p:cTn id="34" fill="hold" display="0">
                  <p:stCondLst>
                    <p:cond delay="indefinite"/>
                  </p:stCondLst>
                  <p:endCondLst>
                    <p:cond evt="onStopAudio" delay="0">
                      <p:tgtEl>
                        <p:sldTgt/>
                      </p:tgtEl>
                    </p:cond>
                  </p:endCondLst>
                </p:cTn>
                <p:tgtEl>
                  <p:spTgt spid="9"/>
                </p:tgtEl>
              </p:cMediaNode>
            </p:video>
            <p:video>
              <p:cMediaNode vol="80000">
                <p:cTn id="35" fill="hold" display="0">
                  <p:stCondLst>
                    <p:cond delay="indefinite"/>
                  </p:stCondLst>
                  <p:endCondLst>
                    <p:cond evt="onStopAudio" delay="0">
                      <p:tgtEl>
                        <p:sldTgt/>
                      </p:tgtEl>
                    </p:cond>
                  </p:endCondLst>
                </p:cTn>
                <p:tgtEl>
                  <p:spTgt spid="1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8" name="ZoneTexte 7">
            <a:extLst>
              <a:ext uri="{FF2B5EF4-FFF2-40B4-BE49-F238E27FC236}">
                <a16:creationId xmlns:a16="http://schemas.microsoft.com/office/drawing/2014/main" xmlns="" id="{99CCD337-E7D5-8640-96EB-A8CF63E842FE}"/>
              </a:ext>
            </a:extLst>
          </p:cNvPr>
          <p:cNvSpPr txBox="1"/>
          <p:nvPr/>
        </p:nvSpPr>
        <p:spPr>
          <a:xfrm>
            <a:off x="8588215" y="7288251"/>
            <a:ext cx="7420928" cy="1366528"/>
          </a:xfrm>
          <a:prstGeom prst="rect">
            <a:avLst/>
          </a:prstGeom>
          <a:noFill/>
        </p:spPr>
        <p:txBody>
          <a:bodyPr wrap="square">
            <a:spAutoFit/>
          </a:bodyPr>
          <a:lstStyle/>
          <a:p>
            <a:pPr algn="ctr" rtl="1">
              <a:lnSpc>
                <a:spcPct val="115000"/>
              </a:lnSpc>
              <a:spcAft>
                <a:spcPts val="1000"/>
              </a:spcAft>
            </a:pPr>
            <a:r>
              <a:rPr lang="ar-SA"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عقلية المقاول عبارة عن مجموعة من الصفات والخصائص المنسجمة مع جملة الضغوط التي تؤثر على المقاول. وقد قام </a:t>
            </a:r>
            <a:r>
              <a:rPr lang="ar-DZ"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a:t>
            </a:r>
            <a:r>
              <a:rPr lang="fr-FR"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Sautel</a:t>
            </a:r>
            <a:r>
              <a:rPr lang="ar-DZ"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 سنة 2000 بتلخيصها </a:t>
            </a:r>
            <a:endParaRPr lang="fr-FR"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endParaRPr>
          </a:p>
        </p:txBody>
      </p:sp>
      <p:sp>
        <p:nvSpPr>
          <p:cNvPr id="5" name="ZoneTexte 4">
            <a:extLst>
              <a:ext uri="{FF2B5EF4-FFF2-40B4-BE49-F238E27FC236}">
                <a16:creationId xmlns:a16="http://schemas.microsoft.com/office/drawing/2014/main" xmlns="" id="{2E0B58E0-2764-FC40-9325-A76F3F7B05DA}"/>
              </a:ext>
            </a:extLst>
          </p:cNvPr>
          <p:cNvSpPr txBox="1"/>
          <p:nvPr/>
        </p:nvSpPr>
        <p:spPr>
          <a:xfrm>
            <a:off x="-9179169" y="1948730"/>
            <a:ext cx="8786507" cy="9094797"/>
          </a:xfrm>
          <a:prstGeom prst="rect">
            <a:avLst/>
          </a:prstGeom>
          <a:noFill/>
        </p:spPr>
        <p:txBody>
          <a:bodyPr wrap="square">
            <a:spAutoFit/>
          </a:bodyPr>
          <a:lstStyle/>
          <a:p>
            <a:pPr algn="r" rtl="1">
              <a:lnSpc>
                <a:spcPct val="250000"/>
              </a:lnSpc>
              <a:spcAft>
                <a:spcPts val="1000"/>
              </a:spcAft>
            </a:pP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الاتجاهات ________ينطلق بواسطة </a:t>
            </a: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الفرص__________سرعة</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التغيير</a:t>
            </a:r>
            <a:endParaRPr lang="fr-FR" sz="2800" dirty="0">
              <a:solidFill>
                <a:srgbClr val="C00000"/>
              </a:solidFill>
              <a:effectLst/>
              <a:latin typeface="Aljazeera" panose="02000000000000000000" pitchFamily="2" charset="-78"/>
              <a:ea typeface="Calibri" panose="020F0502020204030204" pitchFamily="34" charset="0"/>
              <a:cs typeface="Aljazeera" panose="02000000000000000000" pitchFamily="2" charset="-78"/>
            </a:endParaRPr>
          </a:p>
          <a:p>
            <a:pPr algn="r" rtl="1">
              <a:lnSpc>
                <a:spcPct val="250000"/>
              </a:lnSpc>
              <a:spcAft>
                <a:spcPts val="1000"/>
              </a:spcAft>
            </a:pP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الالتزام__________على</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المدى القصير و صنع </a:t>
            </a: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القرارات______قبول</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الخطر</a:t>
            </a:r>
            <a:endParaRPr lang="fr-FR" sz="2800" dirty="0">
              <a:solidFill>
                <a:srgbClr val="C00000"/>
              </a:solidFill>
              <a:effectLst/>
              <a:latin typeface="Aljazeera" panose="02000000000000000000" pitchFamily="2" charset="-78"/>
              <a:ea typeface="Calibri" panose="020F0502020204030204" pitchFamily="34" charset="0"/>
              <a:cs typeface="Aljazeera" panose="02000000000000000000" pitchFamily="2" charset="-78"/>
            </a:endParaRPr>
          </a:p>
          <a:p>
            <a:pPr algn="r" rtl="1">
              <a:lnSpc>
                <a:spcPct val="250000"/>
              </a:lnSpc>
              <a:spcAft>
                <a:spcPts val="1000"/>
              </a:spcAft>
            </a:pP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الموارد___استئجار</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و امتلاك </a:t>
            </a: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الموارد______صعوبة</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الامتلاك الحاجة الى النجاح بسرعة وإما الخسارة</a:t>
            </a:r>
            <a:endParaRPr lang="fr-FR" sz="2800" dirty="0">
              <a:solidFill>
                <a:srgbClr val="C00000"/>
              </a:solidFill>
              <a:effectLst/>
              <a:latin typeface="Aljazeera" panose="02000000000000000000" pitchFamily="2" charset="-78"/>
              <a:ea typeface="Calibri" panose="020F0502020204030204" pitchFamily="34" charset="0"/>
              <a:cs typeface="Aljazeera" panose="02000000000000000000" pitchFamily="2" charset="-78"/>
            </a:endParaRPr>
          </a:p>
          <a:p>
            <a:pPr algn="r">
              <a:lnSpc>
                <a:spcPct val="250000"/>
              </a:lnSpc>
            </a:pPr>
            <a:r>
              <a:rPr lang="ar-DZ" sz="2800" b="1" dirty="0" err="1">
                <a:solidFill>
                  <a:srgbClr val="C00000"/>
                </a:solidFill>
                <a:effectLst/>
                <a:latin typeface="Aljazeera" panose="02000000000000000000" pitchFamily="2" charset="-78"/>
                <a:ea typeface="Calibri" panose="020F0502020204030204" pitchFamily="34" charset="0"/>
                <a:cs typeface="Aljazeera" panose="02000000000000000000" pitchFamily="2" charset="-78"/>
              </a:rPr>
              <a:t>الهيكل_____أفقي</a:t>
            </a:r>
            <a:r>
              <a:rPr lang="ar-DZ" sz="2800" b="1" dirty="0">
                <a:solidFill>
                  <a:srgbClr val="C00000"/>
                </a:solidFill>
                <a:effectLst/>
                <a:latin typeface="Aljazeera" panose="02000000000000000000" pitchFamily="2" charset="-78"/>
                <a:ea typeface="Calibri" panose="020F0502020204030204" pitchFamily="34" charset="0"/>
                <a:cs typeface="Aljazeera" panose="02000000000000000000" pitchFamily="2" charset="-78"/>
              </a:rPr>
              <a:t> مع الشبكات الرسمية ________التوازن و التنسيق في القضايا</a:t>
            </a:r>
            <a:endParaRPr lang="fr-FR" sz="2800" dirty="0">
              <a:solidFill>
                <a:srgbClr val="C00000"/>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04E53A9F-9982-8427-A1EE-D01BF28292AF}"/>
              </a:ext>
            </a:extLst>
          </p:cNvPr>
          <p:cNvSpPr txBox="1"/>
          <p:nvPr/>
        </p:nvSpPr>
        <p:spPr>
          <a:xfrm>
            <a:off x="4129848" y="1287300"/>
            <a:ext cx="4739832" cy="5401479"/>
          </a:xfrm>
          <a:prstGeom prst="rect">
            <a:avLst/>
          </a:prstGeom>
          <a:noFill/>
        </p:spPr>
        <p:txBody>
          <a:bodyPr wrap="square">
            <a:spAutoFit/>
          </a:bodyPr>
          <a:lstStyle/>
          <a:p>
            <a:pPr algn="ctr" rtl="1">
              <a:lnSpc>
                <a:spcPct val="150000"/>
              </a:lnSpc>
            </a:pPr>
            <a:r>
              <a:rPr lang="ar-DZ"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3. صفات المقاول</a:t>
            </a:r>
            <a:endParaRPr lang="fr-FR" sz="115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4" name="Image 3">
            <a:extLst>
              <a:ext uri="{FF2B5EF4-FFF2-40B4-BE49-F238E27FC236}">
                <a16:creationId xmlns:a16="http://schemas.microsoft.com/office/drawing/2014/main" xmlns="" id="{4ED42A92-330D-DF5F-4E65-04CF7966AD9F}"/>
              </a:ext>
            </a:extLst>
          </p:cNvPr>
          <p:cNvPicPr>
            <a:picLocks noChangeAspect="1"/>
          </p:cNvPicPr>
          <p:nvPr/>
        </p:nvPicPr>
        <p:blipFill>
          <a:blip r:embed="rId3"/>
          <a:stretch>
            <a:fillRect/>
          </a:stretch>
        </p:blipFill>
        <p:spPr>
          <a:xfrm>
            <a:off x="-205740" y="1590764"/>
            <a:ext cx="3657600" cy="4876800"/>
          </a:xfrm>
          <a:prstGeom prst="rect">
            <a:avLst/>
          </a:prstGeom>
        </p:spPr>
      </p:pic>
      <p:sp>
        <p:nvSpPr>
          <p:cNvPr id="12" name="ZoneTexte 11">
            <a:extLst>
              <a:ext uri="{FF2B5EF4-FFF2-40B4-BE49-F238E27FC236}">
                <a16:creationId xmlns:a16="http://schemas.microsoft.com/office/drawing/2014/main" xmlns="" id="{E0F4B5E7-70F3-57F8-F7BF-DC6A30BFD559}"/>
              </a:ext>
            </a:extLst>
          </p:cNvPr>
          <p:cNvSpPr txBox="1"/>
          <p:nvPr/>
        </p:nvSpPr>
        <p:spPr>
          <a:xfrm>
            <a:off x="3763988" y="7881655"/>
            <a:ext cx="4918851" cy="4524315"/>
          </a:xfrm>
          <a:prstGeom prst="rect">
            <a:avLst/>
          </a:prstGeom>
          <a:noFill/>
        </p:spPr>
        <p:txBody>
          <a:bodyPr wrap="square">
            <a:spAutoFit/>
          </a:bodyPr>
          <a:lstStyle/>
          <a:p>
            <a:pPr algn="r" rtl="1">
              <a:lnSpc>
                <a:spcPct val="150000"/>
              </a:lnSpc>
            </a:pPr>
            <a:r>
              <a:rPr lang="ar-SA"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صفات المقاول هي عبارة عن مجموعة من المؤهلات والعقلية المنسجمة مع جملة الضغوط التي تؤثر على المقاول ومدى استغلاله للموارد المتاحة والقدرة على التغيير والتأقلم</a:t>
            </a:r>
            <a:endParaRPr lang="fr-FR" sz="3200" dirty="0">
              <a:solidFill>
                <a:srgbClr val="002060"/>
              </a:solidFill>
              <a:latin typeface="Aljazeera" panose="02000000000000000000" pitchFamily="2" charset="-78"/>
              <a:cs typeface="Aljazeera" panose="02000000000000000000" pitchFamily="2" charset="-78"/>
            </a:endParaRPr>
          </a:p>
        </p:txBody>
      </p:sp>
      <p:pic>
        <p:nvPicPr>
          <p:cNvPr id="7" name="ElevenLabs_2024-07-08T11_37_59_Sarah_pre_s50_sb75_se0_b_m2">
            <a:hlinkClick r:id="" action="ppaction://media"/>
            <a:extLst>
              <a:ext uri="{FF2B5EF4-FFF2-40B4-BE49-F238E27FC236}">
                <a16:creationId xmlns:a16="http://schemas.microsoft.com/office/drawing/2014/main" xmlns="" id="{169EBF61-EE8B-8C7C-0434-89D6043C4C21}"/>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3581227" y="7097590"/>
            <a:ext cx="365522" cy="487363"/>
          </a:xfrm>
          <a:prstGeom prst="rect">
            <a:avLst/>
          </a:prstGeom>
        </p:spPr>
      </p:pic>
    </p:spTree>
    <p:extLst>
      <p:ext uri="{BB962C8B-B14F-4D97-AF65-F5344CB8AC3E}">
        <p14:creationId xmlns:p14="http://schemas.microsoft.com/office/powerpoint/2010/main" xmlns="" val="38853918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04E53A9F-9982-8427-A1EE-D01BF28292AF}"/>
              </a:ext>
            </a:extLst>
          </p:cNvPr>
          <p:cNvSpPr txBox="1"/>
          <p:nvPr/>
        </p:nvSpPr>
        <p:spPr>
          <a:xfrm>
            <a:off x="4129848" y="1180621"/>
            <a:ext cx="4739832" cy="3139321"/>
          </a:xfrm>
          <a:prstGeom prst="rect">
            <a:avLst/>
          </a:prstGeom>
          <a:noFill/>
        </p:spPr>
        <p:txBody>
          <a:bodyPr wrap="square">
            <a:spAutoFit/>
          </a:bodyPr>
          <a:lstStyle/>
          <a:p>
            <a:pPr algn="ctr" rtl="1">
              <a:lnSpc>
                <a:spcPct val="150000"/>
              </a:lnSpc>
            </a:pPr>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3. صفات المقاول</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4" name="Image 3">
            <a:extLst>
              <a:ext uri="{FF2B5EF4-FFF2-40B4-BE49-F238E27FC236}">
                <a16:creationId xmlns:a16="http://schemas.microsoft.com/office/drawing/2014/main" xmlns="" id="{4ED42A92-330D-DF5F-4E65-04CF7966AD9F}"/>
              </a:ext>
            </a:extLst>
          </p:cNvPr>
          <p:cNvPicPr>
            <a:picLocks noChangeAspect="1"/>
          </p:cNvPicPr>
          <p:nvPr/>
        </p:nvPicPr>
        <p:blipFill>
          <a:blip r:embed="rId3"/>
          <a:stretch>
            <a:fillRect/>
          </a:stretch>
        </p:blipFill>
        <p:spPr>
          <a:xfrm>
            <a:off x="-205740" y="1590764"/>
            <a:ext cx="3657600" cy="4876800"/>
          </a:xfrm>
          <a:prstGeom prst="rect">
            <a:avLst/>
          </a:prstGeom>
        </p:spPr>
      </p:pic>
      <p:sp>
        <p:nvSpPr>
          <p:cNvPr id="9" name="ZoneTexte 8">
            <a:extLst>
              <a:ext uri="{FF2B5EF4-FFF2-40B4-BE49-F238E27FC236}">
                <a16:creationId xmlns:a16="http://schemas.microsoft.com/office/drawing/2014/main" xmlns="" id="{5A807A97-5849-10C8-16D7-EE589D820EFA}"/>
              </a:ext>
            </a:extLst>
          </p:cNvPr>
          <p:cNvSpPr txBox="1"/>
          <p:nvPr/>
        </p:nvSpPr>
        <p:spPr>
          <a:xfrm>
            <a:off x="3763988" y="3192424"/>
            <a:ext cx="4918851" cy="4524315"/>
          </a:xfrm>
          <a:prstGeom prst="rect">
            <a:avLst/>
          </a:prstGeom>
          <a:noFill/>
        </p:spPr>
        <p:txBody>
          <a:bodyPr wrap="square">
            <a:spAutoFit/>
          </a:bodyPr>
          <a:lstStyle/>
          <a:p>
            <a:pPr algn="r" rtl="1">
              <a:lnSpc>
                <a:spcPct val="150000"/>
              </a:lnSpc>
            </a:pPr>
            <a:r>
              <a:rPr lang="ar-SA"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صفات المقاول هي عبارة عن مجموعة من المؤهلات والعقلية المنسجمة مع جملة الضغوط التي تؤثر على المقاول ومدى استغلاله للموارد المتاحة والقدرة على التغيير والتأقلم</a:t>
            </a:r>
            <a:endParaRPr lang="fr-FR" sz="3200" dirty="0">
              <a:solidFill>
                <a:srgbClr val="002060"/>
              </a:solidFill>
              <a:latin typeface="Aljazeera" panose="02000000000000000000" pitchFamily="2" charset="-78"/>
              <a:cs typeface="Aljazeera" panose="02000000000000000000" pitchFamily="2" charset="-78"/>
            </a:endParaRPr>
          </a:p>
        </p:txBody>
      </p:sp>
      <p:sp>
        <p:nvSpPr>
          <p:cNvPr id="10" name="ZoneTexte 9">
            <a:extLst>
              <a:ext uri="{FF2B5EF4-FFF2-40B4-BE49-F238E27FC236}">
                <a16:creationId xmlns:a16="http://schemas.microsoft.com/office/drawing/2014/main" xmlns="" id="{8AFD3058-84B3-662C-44BE-D2EDBBC67303}"/>
              </a:ext>
            </a:extLst>
          </p:cNvPr>
          <p:cNvSpPr txBox="1"/>
          <p:nvPr/>
        </p:nvSpPr>
        <p:spPr>
          <a:xfrm>
            <a:off x="3853497" y="6858001"/>
            <a:ext cx="4739832" cy="6001643"/>
          </a:xfrm>
          <a:prstGeom prst="rect">
            <a:avLst/>
          </a:prstGeom>
          <a:noFill/>
        </p:spPr>
        <p:txBody>
          <a:bodyPr wrap="square">
            <a:spAutoFit/>
          </a:bodyPr>
          <a:lstStyle/>
          <a:p>
            <a:pPr algn="r" rtl="1"/>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4. العوامل المؤثرة على المقاول</a:t>
            </a:r>
            <a:endParaRPr lang="fr-FR" sz="9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5" name="ElevenLabs_2024-07-08T11_38_42_Sarah_pre_s50_sb75_se0_b_m2">
            <a:hlinkClick r:id="" action="ppaction://media"/>
            <a:extLst>
              <a:ext uri="{FF2B5EF4-FFF2-40B4-BE49-F238E27FC236}">
                <a16:creationId xmlns:a16="http://schemas.microsoft.com/office/drawing/2014/main" xmlns="" id="{1F9892C0-89BA-A11F-14E8-78C553C34439}"/>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00629" y="2948742"/>
            <a:ext cx="365522" cy="487363"/>
          </a:xfrm>
          <a:prstGeom prst="rect">
            <a:avLst/>
          </a:prstGeom>
        </p:spPr>
      </p:pic>
    </p:spTree>
    <p:extLst>
      <p:ext uri="{BB962C8B-B14F-4D97-AF65-F5344CB8AC3E}">
        <p14:creationId xmlns:p14="http://schemas.microsoft.com/office/powerpoint/2010/main" xmlns="" val="7263673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04E53A9F-9982-8427-A1EE-D01BF28292AF}"/>
              </a:ext>
            </a:extLst>
          </p:cNvPr>
          <p:cNvSpPr txBox="1"/>
          <p:nvPr/>
        </p:nvSpPr>
        <p:spPr>
          <a:xfrm>
            <a:off x="3739202" y="1943250"/>
            <a:ext cx="4739832" cy="6001643"/>
          </a:xfrm>
          <a:prstGeom prst="rect">
            <a:avLst/>
          </a:prstGeom>
          <a:noFill/>
        </p:spPr>
        <p:txBody>
          <a:bodyPr wrap="square">
            <a:spAutoFit/>
          </a:bodyPr>
          <a:lstStyle/>
          <a:p>
            <a:pPr algn="r" rtl="1"/>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4. العوامل المؤثرة على المقاول</a:t>
            </a:r>
            <a:endParaRPr lang="fr-FR" sz="9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4" name="Image 3">
            <a:extLst>
              <a:ext uri="{FF2B5EF4-FFF2-40B4-BE49-F238E27FC236}">
                <a16:creationId xmlns:a16="http://schemas.microsoft.com/office/drawing/2014/main" xmlns="" id="{4ED42A92-330D-DF5F-4E65-04CF7966AD9F}"/>
              </a:ext>
            </a:extLst>
          </p:cNvPr>
          <p:cNvPicPr>
            <a:picLocks noChangeAspect="1"/>
          </p:cNvPicPr>
          <p:nvPr/>
        </p:nvPicPr>
        <p:blipFill>
          <a:blip r:embed="rId3"/>
          <a:stretch>
            <a:fillRect/>
          </a:stretch>
        </p:blipFill>
        <p:spPr>
          <a:xfrm>
            <a:off x="-205740" y="1590764"/>
            <a:ext cx="3657600" cy="4876800"/>
          </a:xfrm>
          <a:prstGeom prst="rect">
            <a:avLst/>
          </a:prstGeom>
        </p:spPr>
      </p:pic>
      <p:sp>
        <p:nvSpPr>
          <p:cNvPr id="5" name="ZoneTexte 4">
            <a:extLst>
              <a:ext uri="{FF2B5EF4-FFF2-40B4-BE49-F238E27FC236}">
                <a16:creationId xmlns:a16="http://schemas.microsoft.com/office/drawing/2014/main" xmlns="" id="{112DAF9D-CA01-2972-EFA8-07A79126854D}"/>
              </a:ext>
            </a:extLst>
          </p:cNvPr>
          <p:cNvSpPr txBox="1"/>
          <p:nvPr/>
        </p:nvSpPr>
        <p:spPr>
          <a:xfrm>
            <a:off x="11691233" y="-3203810"/>
            <a:ext cx="4739832" cy="3139321"/>
          </a:xfrm>
          <a:prstGeom prst="rect">
            <a:avLst/>
          </a:prstGeom>
          <a:noFill/>
        </p:spPr>
        <p:txBody>
          <a:bodyPr wrap="square">
            <a:spAutoFit/>
          </a:bodyPr>
          <a:lstStyle/>
          <a:p>
            <a:pPr algn="ctr" rtl="1">
              <a:lnSpc>
                <a:spcPct val="150000"/>
              </a:lnSpc>
            </a:pPr>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3. صفات المقاول</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51F762BA-7311-F9B0-E69A-7FD52B08EB3D}"/>
              </a:ext>
            </a:extLst>
          </p:cNvPr>
          <p:cNvSpPr txBox="1"/>
          <p:nvPr/>
        </p:nvSpPr>
        <p:spPr>
          <a:xfrm>
            <a:off x="-5661366" y="-3630407"/>
            <a:ext cx="4918851" cy="4524315"/>
          </a:xfrm>
          <a:prstGeom prst="rect">
            <a:avLst/>
          </a:prstGeom>
          <a:noFill/>
        </p:spPr>
        <p:txBody>
          <a:bodyPr wrap="square">
            <a:spAutoFit/>
          </a:bodyPr>
          <a:lstStyle/>
          <a:p>
            <a:pPr algn="r" rtl="1">
              <a:lnSpc>
                <a:spcPct val="150000"/>
              </a:lnSpc>
            </a:pPr>
            <a:r>
              <a:rPr lang="ar-SA"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صفات المقاول هي عبارة عن مجموعة من المؤهلات والعقلية المنسجمة مع جملة الضغوط التي تؤثر على المقاول ومدى استغلاله للموارد المتاحة والقدرة على التغيير والتأقلم</a:t>
            </a:r>
            <a:endParaRPr lang="fr-FR" sz="3200" dirty="0">
              <a:solidFill>
                <a:srgbClr val="002060"/>
              </a:solidFill>
              <a:latin typeface="Aljazeera" panose="02000000000000000000" pitchFamily="2" charset="-78"/>
              <a:cs typeface="Aljazeera" panose="02000000000000000000" pitchFamily="2" charset="-78"/>
            </a:endParaRPr>
          </a:p>
        </p:txBody>
      </p:sp>
      <p:pic>
        <p:nvPicPr>
          <p:cNvPr id="8" name="ElevenLabs_2024-07-08T11_39_32_Sarah_pre_s50_sb75_se0_b_m2">
            <a:hlinkClick r:id="" action="ppaction://media"/>
            <a:extLst>
              <a:ext uri="{FF2B5EF4-FFF2-40B4-BE49-F238E27FC236}">
                <a16:creationId xmlns:a16="http://schemas.microsoft.com/office/drawing/2014/main" xmlns="" id="{84DC6B84-06A7-92B2-5544-90773F9E1A0E}"/>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54089" y="1922994"/>
            <a:ext cx="365522" cy="487363"/>
          </a:xfrm>
          <a:prstGeom prst="rect">
            <a:avLst/>
          </a:prstGeom>
        </p:spPr>
      </p:pic>
    </p:spTree>
    <p:extLst>
      <p:ext uri="{BB962C8B-B14F-4D97-AF65-F5344CB8AC3E}">
        <p14:creationId xmlns:p14="http://schemas.microsoft.com/office/powerpoint/2010/main" xmlns="" val="2338724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04E53A9F-9982-8427-A1EE-D01BF28292AF}"/>
              </a:ext>
            </a:extLst>
          </p:cNvPr>
          <p:cNvSpPr txBox="1"/>
          <p:nvPr/>
        </p:nvSpPr>
        <p:spPr>
          <a:xfrm>
            <a:off x="3879880" y="1122634"/>
            <a:ext cx="4739832" cy="3139321"/>
          </a:xfrm>
          <a:prstGeom prst="rect">
            <a:avLst/>
          </a:prstGeom>
          <a:noFill/>
        </p:spPr>
        <p:txBody>
          <a:bodyPr wrap="square">
            <a:spAutoFit/>
          </a:bodyPr>
          <a:lstStyle/>
          <a:p>
            <a:pPr algn="r" rtl="1"/>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4. العوامل المؤثرة على المقاول</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4" name="Image 3">
            <a:extLst>
              <a:ext uri="{FF2B5EF4-FFF2-40B4-BE49-F238E27FC236}">
                <a16:creationId xmlns:a16="http://schemas.microsoft.com/office/drawing/2014/main" xmlns="" id="{4ED42A92-330D-DF5F-4E65-04CF7966AD9F}"/>
              </a:ext>
            </a:extLst>
          </p:cNvPr>
          <p:cNvPicPr>
            <a:picLocks noChangeAspect="1"/>
          </p:cNvPicPr>
          <p:nvPr/>
        </p:nvPicPr>
        <p:blipFill>
          <a:blip r:embed="rId3"/>
          <a:stretch>
            <a:fillRect/>
          </a:stretch>
        </p:blipFill>
        <p:spPr>
          <a:xfrm>
            <a:off x="-205740" y="1590764"/>
            <a:ext cx="3657600" cy="4876800"/>
          </a:xfrm>
          <a:prstGeom prst="rect">
            <a:avLst/>
          </a:prstGeom>
        </p:spPr>
      </p:pic>
      <p:sp>
        <p:nvSpPr>
          <p:cNvPr id="5" name="ZoneTexte 4">
            <a:extLst>
              <a:ext uri="{FF2B5EF4-FFF2-40B4-BE49-F238E27FC236}">
                <a16:creationId xmlns:a16="http://schemas.microsoft.com/office/drawing/2014/main" xmlns="" id="{112DAF9D-CA01-2972-EFA8-07A79126854D}"/>
              </a:ext>
            </a:extLst>
          </p:cNvPr>
          <p:cNvSpPr txBox="1"/>
          <p:nvPr/>
        </p:nvSpPr>
        <p:spPr>
          <a:xfrm>
            <a:off x="11691233" y="-3203810"/>
            <a:ext cx="4739832" cy="3139321"/>
          </a:xfrm>
          <a:prstGeom prst="rect">
            <a:avLst/>
          </a:prstGeom>
          <a:noFill/>
        </p:spPr>
        <p:txBody>
          <a:bodyPr wrap="square">
            <a:spAutoFit/>
          </a:bodyPr>
          <a:lstStyle/>
          <a:p>
            <a:pPr algn="ctr" rtl="1">
              <a:lnSpc>
                <a:spcPct val="150000"/>
              </a:lnSpc>
            </a:pPr>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3. صفات المقاول</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51F762BA-7311-F9B0-E69A-7FD52B08EB3D}"/>
              </a:ext>
            </a:extLst>
          </p:cNvPr>
          <p:cNvSpPr txBox="1"/>
          <p:nvPr/>
        </p:nvSpPr>
        <p:spPr>
          <a:xfrm>
            <a:off x="-5661366" y="-3630407"/>
            <a:ext cx="4918851" cy="4524315"/>
          </a:xfrm>
          <a:prstGeom prst="rect">
            <a:avLst/>
          </a:prstGeom>
          <a:noFill/>
        </p:spPr>
        <p:txBody>
          <a:bodyPr wrap="square">
            <a:spAutoFit/>
          </a:bodyPr>
          <a:lstStyle/>
          <a:p>
            <a:pPr algn="r" rtl="1">
              <a:lnSpc>
                <a:spcPct val="150000"/>
              </a:lnSpc>
            </a:pPr>
            <a:r>
              <a:rPr lang="ar-SA"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إن صفات المقاول هي عبارة عن مجموعة من المؤهلات والعقلية المنسجمة مع جملة الضغوط التي تؤثر على المقاول ومدى استغلاله للموارد المتاحة والقدرة على التغيير والتأقلم</a:t>
            </a:r>
            <a:endParaRPr lang="fr-FR" sz="3200" dirty="0">
              <a:solidFill>
                <a:srgbClr val="002060"/>
              </a:solidFill>
              <a:latin typeface="Aljazeera" panose="02000000000000000000" pitchFamily="2" charset="-78"/>
              <a:cs typeface="Aljazeera" panose="02000000000000000000" pitchFamily="2" charset="-78"/>
            </a:endParaRPr>
          </a:p>
        </p:txBody>
      </p:sp>
      <p:sp>
        <p:nvSpPr>
          <p:cNvPr id="8" name="ZoneTexte 7">
            <a:extLst>
              <a:ext uri="{FF2B5EF4-FFF2-40B4-BE49-F238E27FC236}">
                <a16:creationId xmlns:a16="http://schemas.microsoft.com/office/drawing/2014/main" xmlns="" id="{89D621F1-9294-37E3-D69A-F6C9B793FFC8}"/>
              </a:ext>
            </a:extLst>
          </p:cNvPr>
          <p:cNvSpPr txBox="1"/>
          <p:nvPr/>
        </p:nvSpPr>
        <p:spPr>
          <a:xfrm>
            <a:off x="3790370" y="4227262"/>
            <a:ext cx="4918851" cy="1569660"/>
          </a:xfrm>
          <a:prstGeom prst="rect">
            <a:avLst/>
          </a:prstGeom>
          <a:noFill/>
        </p:spPr>
        <p:txBody>
          <a:bodyPr wrap="square">
            <a:spAutoFit/>
          </a:bodyPr>
          <a:lstStyle/>
          <a:p>
            <a:pPr algn="r" rtl="1">
              <a:lnSpc>
                <a:spcPct val="150000"/>
              </a:lnSpc>
            </a:pPr>
            <a:r>
              <a:rPr lang="ar-SA"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هناك العديد من العوامل التي تؤثر على المقاول، نذكر من بينها: </a:t>
            </a:r>
            <a:endParaRPr lang="fr-FR" sz="3200" dirty="0">
              <a:solidFill>
                <a:srgbClr val="002060"/>
              </a:solidFill>
              <a:latin typeface="Aljazeera" panose="02000000000000000000" pitchFamily="2" charset="-78"/>
              <a:cs typeface="Aljazeera" panose="02000000000000000000" pitchFamily="2" charset="-78"/>
            </a:endParaRPr>
          </a:p>
        </p:txBody>
      </p:sp>
      <p:pic>
        <p:nvPicPr>
          <p:cNvPr id="9" name="ElevenLabs_2024-07-08T11_39_32_Sarah_pre_s50_sb75_se0_b_m2">
            <a:hlinkClick r:id="" action="ppaction://media"/>
            <a:extLst>
              <a:ext uri="{FF2B5EF4-FFF2-40B4-BE49-F238E27FC236}">
                <a16:creationId xmlns:a16="http://schemas.microsoft.com/office/drawing/2014/main" xmlns="" id="{B35BA971-567A-E153-28DE-DA28280686C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618617" y="2758930"/>
            <a:ext cx="365522" cy="487363"/>
          </a:xfrm>
          <a:prstGeom prst="rect">
            <a:avLst/>
          </a:prstGeom>
        </p:spPr>
      </p:pic>
    </p:spTree>
    <p:extLst>
      <p:ext uri="{BB962C8B-B14F-4D97-AF65-F5344CB8AC3E}">
        <p14:creationId xmlns:p14="http://schemas.microsoft.com/office/powerpoint/2010/main" xmlns="" val="2698436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8" name="ZoneTexte 7">
            <a:extLst>
              <a:ext uri="{FF2B5EF4-FFF2-40B4-BE49-F238E27FC236}">
                <a16:creationId xmlns:a16="http://schemas.microsoft.com/office/drawing/2014/main" xmlns="" id="{89D621F1-9294-37E3-D69A-F6C9B793FFC8}"/>
              </a:ext>
            </a:extLst>
          </p:cNvPr>
          <p:cNvSpPr txBox="1"/>
          <p:nvPr/>
        </p:nvSpPr>
        <p:spPr>
          <a:xfrm>
            <a:off x="507535" y="839745"/>
            <a:ext cx="8128929" cy="1569660"/>
          </a:xfrm>
          <a:prstGeom prst="rect">
            <a:avLst/>
          </a:prstGeom>
          <a:noFill/>
        </p:spPr>
        <p:txBody>
          <a:bodyPr wrap="square">
            <a:spAutoFit/>
          </a:bodyPr>
          <a:lstStyle/>
          <a:p>
            <a:pPr algn="ctr" rtl="1">
              <a:lnSpc>
                <a:spcPct val="150000"/>
              </a:lnSpc>
            </a:pPr>
            <a:r>
              <a:rPr lang="ar-SA"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هناك العديد من العوامل التي تؤثر على المقاول، نذكر من بينها: </a:t>
            </a:r>
            <a:endParaRPr lang="fr-FR" sz="3200" dirty="0">
              <a:solidFill>
                <a:srgbClr val="002060"/>
              </a:solidFill>
              <a:latin typeface="Aljazeera" panose="02000000000000000000" pitchFamily="2" charset="-78"/>
              <a:cs typeface="Aljazeera" panose="02000000000000000000" pitchFamily="2" charset="-78"/>
            </a:endParaRPr>
          </a:p>
        </p:txBody>
      </p:sp>
      <p:sp>
        <p:nvSpPr>
          <p:cNvPr id="9" name="Rectangle : avec coins arrondis en haut 8">
            <a:extLst>
              <a:ext uri="{FF2B5EF4-FFF2-40B4-BE49-F238E27FC236}">
                <a16:creationId xmlns:a16="http://schemas.microsoft.com/office/drawing/2014/main" xmlns="" id="{2BB6CA13-7BC8-20BD-4036-675551BB684B}"/>
              </a:ext>
            </a:extLst>
          </p:cNvPr>
          <p:cNvSpPr/>
          <p:nvPr/>
        </p:nvSpPr>
        <p:spPr>
          <a:xfrm>
            <a:off x="7248646" y="1990846"/>
            <a:ext cx="1562582" cy="555584"/>
          </a:xfrm>
          <a:prstGeom prst="round2Same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effectLst/>
                <a:latin typeface="Aljazeera" panose="02000000000000000000" pitchFamily="2" charset="-78"/>
                <a:ea typeface="Calibri" panose="020F0502020204030204" pitchFamily="34" charset="0"/>
                <a:cs typeface="Aljazeera" panose="02000000000000000000" pitchFamily="2" charset="-78"/>
              </a:rPr>
              <a:t>الدوافع</a:t>
            </a:r>
            <a:endParaRPr lang="fr-FR" dirty="0">
              <a:latin typeface="Aljazeera" panose="02000000000000000000" pitchFamily="2" charset="-78"/>
              <a:cs typeface="Aljazeera" panose="02000000000000000000" pitchFamily="2" charset="-78"/>
            </a:endParaRPr>
          </a:p>
        </p:txBody>
      </p:sp>
      <p:sp>
        <p:nvSpPr>
          <p:cNvPr id="10" name="Rectangle 9">
            <a:extLst>
              <a:ext uri="{FF2B5EF4-FFF2-40B4-BE49-F238E27FC236}">
                <a16:creationId xmlns:a16="http://schemas.microsoft.com/office/drawing/2014/main" xmlns="" id="{D9F51769-AB79-18EB-4D9F-048B8385ACF9}"/>
              </a:ext>
            </a:extLst>
          </p:cNvPr>
          <p:cNvSpPr/>
          <p:nvPr/>
        </p:nvSpPr>
        <p:spPr>
          <a:xfrm>
            <a:off x="7248646" y="2760287"/>
            <a:ext cx="1562582" cy="3675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900" dirty="0">
                <a:solidFill>
                  <a:schemeClr val="accent2">
                    <a:lumMod val="50000"/>
                  </a:schemeClr>
                </a:solidFill>
                <a:effectLst/>
                <a:latin typeface="Aljazeera" panose="02000000000000000000" pitchFamily="2" charset="-78"/>
                <a:ea typeface="Calibri" panose="020F0502020204030204" pitchFamily="34" charset="0"/>
                <a:cs typeface="Aljazeera" panose="02000000000000000000" pitchFamily="2" charset="-78"/>
              </a:rPr>
              <a:t>وهي عبارة عن الأسباب الايجابية والسلبية التي تكون كمنطلق للفرد للتوجه نحو </a:t>
            </a:r>
            <a:r>
              <a:rPr lang="ar-SA" sz="2900" dirty="0" err="1">
                <a:solidFill>
                  <a:schemeClr val="accent2">
                    <a:lumMod val="50000"/>
                  </a:schemeClr>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2900" dirty="0">
              <a:solidFill>
                <a:schemeClr val="accent2">
                  <a:lumMod val="50000"/>
                </a:schemeClr>
              </a:solidFill>
              <a:latin typeface="Aljazeera" panose="02000000000000000000" pitchFamily="2" charset="-78"/>
              <a:cs typeface="Aljazeera" panose="02000000000000000000" pitchFamily="2" charset="-78"/>
            </a:endParaRPr>
          </a:p>
        </p:txBody>
      </p:sp>
      <p:sp>
        <p:nvSpPr>
          <p:cNvPr id="11" name="Rectangle : avec coins arrondis en haut 10">
            <a:extLst>
              <a:ext uri="{FF2B5EF4-FFF2-40B4-BE49-F238E27FC236}">
                <a16:creationId xmlns:a16="http://schemas.microsoft.com/office/drawing/2014/main" xmlns="" id="{8DFBD020-7191-2F2C-D4B0-E8FBE1D1890A}"/>
              </a:ext>
            </a:extLst>
          </p:cNvPr>
          <p:cNvSpPr/>
          <p:nvPr/>
        </p:nvSpPr>
        <p:spPr>
          <a:xfrm>
            <a:off x="5486401" y="1990846"/>
            <a:ext cx="1562582" cy="555584"/>
          </a:xfrm>
          <a:prstGeom prst="round2Same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effectLst/>
                <a:latin typeface="Aljazeera" panose="02000000000000000000" pitchFamily="2" charset="-78"/>
                <a:ea typeface="Calibri" panose="020F0502020204030204" pitchFamily="34" charset="0"/>
                <a:cs typeface="Aljazeera" panose="02000000000000000000" pitchFamily="2" charset="-78"/>
              </a:rPr>
              <a:t>المحيط</a:t>
            </a:r>
            <a:endParaRPr lang="fr-FR" dirty="0">
              <a:latin typeface="Aljazeera" panose="02000000000000000000" pitchFamily="2" charset="-78"/>
              <a:cs typeface="Aljazeera" panose="02000000000000000000" pitchFamily="2" charset="-78"/>
            </a:endParaRPr>
          </a:p>
        </p:txBody>
      </p:sp>
      <p:sp>
        <p:nvSpPr>
          <p:cNvPr id="12" name="Rectangle 11">
            <a:extLst>
              <a:ext uri="{FF2B5EF4-FFF2-40B4-BE49-F238E27FC236}">
                <a16:creationId xmlns:a16="http://schemas.microsoft.com/office/drawing/2014/main" xmlns="" id="{1CD977AC-60A8-2384-BA3B-21633768755C}"/>
              </a:ext>
            </a:extLst>
          </p:cNvPr>
          <p:cNvSpPr/>
          <p:nvPr/>
        </p:nvSpPr>
        <p:spPr>
          <a:xfrm>
            <a:off x="5486401" y="2760287"/>
            <a:ext cx="1562582" cy="3675237"/>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600" dirty="0">
                <a:solidFill>
                  <a:schemeClr val="accent3">
                    <a:lumMod val="50000"/>
                  </a:schemeClr>
                </a:solidFill>
                <a:effectLst/>
                <a:latin typeface="Aljazeera" panose="02000000000000000000" pitchFamily="2" charset="-78"/>
                <a:ea typeface="Calibri" panose="020F0502020204030204" pitchFamily="34" charset="0"/>
                <a:cs typeface="Aljazeera" panose="02000000000000000000" pitchFamily="2" charset="-78"/>
              </a:rPr>
              <a:t>يعتبر المقاول نتاج الوسط الذي ينتمي إليه، حيث يمكن للعوامل الخارجية أن تشجع على ظهور الخصائص </a:t>
            </a:r>
            <a:r>
              <a:rPr lang="ar-SA" sz="2600" dirty="0" err="1">
                <a:solidFill>
                  <a:schemeClr val="accent3">
                    <a:lumMod val="50000"/>
                  </a:schemeClr>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SA" sz="2600" dirty="0">
                <a:solidFill>
                  <a:schemeClr val="accent3">
                    <a:lumMod val="50000"/>
                  </a:schemeClr>
                </a:solidFill>
                <a:effectLst/>
                <a:latin typeface="Aljazeera" panose="02000000000000000000" pitchFamily="2" charset="-78"/>
                <a:ea typeface="Calibri" panose="020F0502020204030204" pitchFamily="34" charset="0"/>
                <a:cs typeface="Aljazeera" panose="02000000000000000000" pitchFamily="2" charset="-78"/>
              </a:rPr>
              <a:t> عنده</a:t>
            </a:r>
            <a:endParaRPr lang="fr-FR" sz="2600" dirty="0">
              <a:solidFill>
                <a:schemeClr val="accent3">
                  <a:lumMod val="50000"/>
                </a:schemeClr>
              </a:solidFill>
              <a:latin typeface="Aljazeera" panose="02000000000000000000" pitchFamily="2" charset="-78"/>
              <a:cs typeface="Aljazeera" panose="02000000000000000000" pitchFamily="2" charset="-78"/>
            </a:endParaRPr>
          </a:p>
        </p:txBody>
      </p:sp>
      <p:sp>
        <p:nvSpPr>
          <p:cNvPr id="13" name="Rectangle : avec coins arrondis en haut 12">
            <a:extLst>
              <a:ext uri="{FF2B5EF4-FFF2-40B4-BE49-F238E27FC236}">
                <a16:creationId xmlns:a16="http://schemas.microsoft.com/office/drawing/2014/main" xmlns="" id="{2974DE79-41B2-484E-9D81-73589002DF7E}"/>
              </a:ext>
            </a:extLst>
          </p:cNvPr>
          <p:cNvSpPr/>
          <p:nvPr/>
        </p:nvSpPr>
        <p:spPr>
          <a:xfrm>
            <a:off x="3724156" y="1990846"/>
            <a:ext cx="1562582" cy="555584"/>
          </a:xfrm>
          <a:prstGeom prst="round2Same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effectLst/>
                <a:latin typeface="Aljazeera" panose="02000000000000000000" pitchFamily="2" charset="-78"/>
                <a:ea typeface="Calibri" panose="020F0502020204030204" pitchFamily="34" charset="0"/>
                <a:cs typeface="Aljazeera" panose="02000000000000000000" pitchFamily="2" charset="-78"/>
              </a:rPr>
              <a:t>الخبرة</a:t>
            </a:r>
            <a:r>
              <a:rPr lang="ar-SA" sz="1800" b="1" dirty="0">
                <a:effectLst/>
                <a:ea typeface="Calibri" panose="020F0502020204030204" pitchFamily="34" charset="0"/>
                <a:cs typeface="Traditional Arabic" panose="02020603050405020304" pitchFamily="18" charset="-78"/>
              </a:rPr>
              <a:t> </a:t>
            </a:r>
            <a:r>
              <a:rPr lang="ar-SA" sz="2400" b="1" dirty="0">
                <a:effectLst/>
                <a:latin typeface="Aljazeera" panose="02000000000000000000" pitchFamily="2" charset="-78"/>
                <a:ea typeface="Calibri" panose="020F0502020204030204" pitchFamily="34" charset="0"/>
                <a:cs typeface="Aljazeera" panose="02000000000000000000" pitchFamily="2" charset="-78"/>
              </a:rPr>
              <a:t>المهنية</a:t>
            </a:r>
            <a:endParaRPr lang="fr-FR" dirty="0">
              <a:latin typeface="Aljazeera" panose="02000000000000000000" pitchFamily="2" charset="-78"/>
              <a:cs typeface="Aljazeera" panose="02000000000000000000" pitchFamily="2" charset="-78"/>
            </a:endParaRPr>
          </a:p>
        </p:txBody>
      </p:sp>
      <p:sp>
        <p:nvSpPr>
          <p:cNvPr id="14" name="Rectangle 13">
            <a:extLst>
              <a:ext uri="{FF2B5EF4-FFF2-40B4-BE49-F238E27FC236}">
                <a16:creationId xmlns:a16="http://schemas.microsoft.com/office/drawing/2014/main" xmlns="" id="{6066DB60-190A-C160-37D6-66BB012195B8}"/>
              </a:ext>
            </a:extLst>
          </p:cNvPr>
          <p:cNvSpPr/>
          <p:nvPr/>
        </p:nvSpPr>
        <p:spPr>
          <a:xfrm>
            <a:off x="3724156" y="2760287"/>
            <a:ext cx="1562582" cy="367523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600" dirty="0">
                <a:solidFill>
                  <a:schemeClr val="accent4">
                    <a:lumMod val="50000"/>
                  </a:schemeClr>
                </a:solidFill>
                <a:effectLst/>
                <a:latin typeface="Aljazeera" panose="02000000000000000000" pitchFamily="2" charset="-78"/>
                <a:ea typeface="Calibri" panose="020F0502020204030204" pitchFamily="34" charset="0"/>
                <a:cs typeface="Aljazeera" panose="02000000000000000000" pitchFamily="2" charset="-78"/>
              </a:rPr>
              <a:t>إن تحكم المقاول في تقنية ما أو اطلاعه على خبايا سير قطاع عمل معين تلعب دورا مهما في تشجيعه لإنشاء مؤسسة جديدة</a:t>
            </a:r>
            <a:endParaRPr lang="fr-FR" sz="2600" dirty="0">
              <a:solidFill>
                <a:schemeClr val="accent4">
                  <a:lumMod val="50000"/>
                </a:schemeClr>
              </a:solidFill>
              <a:latin typeface="Aljazeera" panose="02000000000000000000" pitchFamily="2" charset="-78"/>
              <a:cs typeface="Aljazeera" panose="02000000000000000000" pitchFamily="2" charset="-78"/>
            </a:endParaRPr>
          </a:p>
        </p:txBody>
      </p:sp>
      <p:sp>
        <p:nvSpPr>
          <p:cNvPr id="15" name="Rectangle : avec coins arrondis en haut 14">
            <a:extLst>
              <a:ext uri="{FF2B5EF4-FFF2-40B4-BE49-F238E27FC236}">
                <a16:creationId xmlns:a16="http://schemas.microsoft.com/office/drawing/2014/main" xmlns="" id="{590F144D-B7DF-5878-F3D6-56C1BAD726F0}"/>
              </a:ext>
            </a:extLst>
          </p:cNvPr>
          <p:cNvSpPr/>
          <p:nvPr/>
        </p:nvSpPr>
        <p:spPr>
          <a:xfrm>
            <a:off x="1961911" y="1990846"/>
            <a:ext cx="1562582" cy="555584"/>
          </a:xfrm>
          <a:prstGeom prst="round2Same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effectLst/>
                <a:latin typeface="Aljazeera" panose="02000000000000000000" pitchFamily="2" charset="-78"/>
                <a:ea typeface="Calibri" panose="020F0502020204030204" pitchFamily="34" charset="0"/>
                <a:cs typeface="Aljazeera" panose="02000000000000000000" pitchFamily="2" charset="-78"/>
              </a:rPr>
              <a:t>التكوين</a:t>
            </a:r>
            <a:endParaRPr lang="fr-FR" dirty="0">
              <a:latin typeface="Aljazeera" panose="02000000000000000000" pitchFamily="2" charset="-78"/>
              <a:cs typeface="Aljazeera" panose="02000000000000000000" pitchFamily="2" charset="-78"/>
            </a:endParaRPr>
          </a:p>
        </p:txBody>
      </p:sp>
      <p:sp>
        <p:nvSpPr>
          <p:cNvPr id="16" name="Rectangle 15">
            <a:extLst>
              <a:ext uri="{FF2B5EF4-FFF2-40B4-BE49-F238E27FC236}">
                <a16:creationId xmlns:a16="http://schemas.microsoft.com/office/drawing/2014/main" xmlns="" id="{1CACBA20-A5F5-B67C-95E3-7D76B4881418}"/>
              </a:ext>
            </a:extLst>
          </p:cNvPr>
          <p:cNvSpPr/>
          <p:nvPr/>
        </p:nvSpPr>
        <p:spPr>
          <a:xfrm>
            <a:off x="1961911" y="2760287"/>
            <a:ext cx="1562582" cy="367523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100" dirty="0">
                <a:solidFill>
                  <a:schemeClr val="accent5">
                    <a:lumMod val="50000"/>
                  </a:schemeClr>
                </a:solidFill>
                <a:effectLst/>
                <a:latin typeface="Aljazeera" panose="02000000000000000000" pitchFamily="2" charset="-78"/>
                <a:ea typeface="Calibri" panose="020F0502020204030204" pitchFamily="34" charset="0"/>
                <a:cs typeface="Aljazeera" panose="02000000000000000000" pitchFamily="2" charset="-78"/>
              </a:rPr>
              <a:t>يلعب التكوين دورا مهما في عملية التحضير لإنشاء مؤسسة جديدة، وهذا عبر امتلاك المقاول لمختلف المعارف النظرية والمنهية والتقنية التي تمكنه من لعب الدور القيادي على مستوى مؤسسته</a:t>
            </a:r>
            <a:endParaRPr lang="fr-FR" sz="2100" dirty="0">
              <a:solidFill>
                <a:schemeClr val="accent5">
                  <a:lumMod val="50000"/>
                </a:schemeClr>
              </a:solidFill>
              <a:latin typeface="Aljazeera" panose="02000000000000000000" pitchFamily="2" charset="-78"/>
              <a:cs typeface="Aljazeera" panose="02000000000000000000" pitchFamily="2" charset="-78"/>
            </a:endParaRPr>
          </a:p>
        </p:txBody>
      </p:sp>
      <p:sp>
        <p:nvSpPr>
          <p:cNvPr id="17" name="Rectangle : avec coins arrondis en haut 16">
            <a:extLst>
              <a:ext uri="{FF2B5EF4-FFF2-40B4-BE49-F238E27FC236}">
                <a16:creationId xmlns:a16="http://schemas.microsoft.com/office/drawing/2014/main" xmlns="" id="{AC767A6B-FF10-075B-83D7-E93B5DBD2C45}"/>
              </a:ext>
            </a:extLst>
          </p:cNvPr>
          <p:cNvSpPr/>
          <p:nvPr/>
        </p:nvSpPr>
        <p:spPr>
          <a:xfrm>
            <a:off x="199666" y="1990846"/>
            <a:ext cx="1562582" cy="555584"/>
          </a:xfrm>
          <a:prstGeom prst="round2Same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effectLst/>
                <a:latin typeface="Aljazeera" panose="02000000000000000000" pitchFamily="2" charset="-78"/>
                <a:ea typeface="Calibri" panose="020F0502020204030204" pitchFamily="34" charset="0"/>
                <a:cs typeface="Aljazeera" panose="02000000000000000000" pitchFamily="2" charset="-78"/>
              </a:rPr>
              <a:t>روح </a:t>
            </a:r>
            <a:r>
              <a:rPr lang="ar-SA" sz="2400" b="1" dirty="0" err="1">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2400" dirty="0">
              <a:latin typeface="Aljazeera" panose="02000000000000000000" pitchFamily="2" charset="-78"/>
              <a:cs typeface="Aljazeera" panose="02000000000000000000" pitchFamily="2" charset="-78"/>
            </a:endParaRPr>
          </a:p>
        </p:txBody>
      </p:sp>
      <p:sp>
        <p:nvSpPr>
          <p:cNvPr id="18" name="Rectangle 17">
            <a:extLst>
              <a:ext uri="{FF2B5EF4-FFF2-40B4-BE49-F238E27FC236}">
                <a16:creationId xmlns:a16="http://schemas.microsoft.com/office/drawing/2014/main" xmlns="" id="{A8D40674-4125-4157-1284-C6E794A90E6B}"/>
              </a:ext>
            </a:extLst>
          </p:cNvPr>
          <p:cNvSpPr/>
          <p:nvPr/>
        </p:nvSpPr>
        <p:spPr>
          <a:xfrm>
            <a:off x="199666" y="2760287"/>
            <a:ext cx="1562582" cy="367523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700" dirty="0">
                <a:solidFill>
                  <a:schemeClr val="accent6">
                    <a:lumMod val="50000"/>
                  </a:schemeClr>
                </a:solidFill>
                <a:effectLst/>
                <a:latin typeface="Aljazeera" panose="02000000000000000000" pitchFamily="2" charset="-78"/>
                <a:ea typeface="Calibri" panose="020F0502020204030204" pitchFamily="34" charset="0"/>
                <a:cs typeface="Aljazeera" panose="02000000000000000000" pitchFamily="2" charset="-78"/>
              </a:rPr>
              <a:t>وهي عبارة عن أخذ المبادرة والعمل أو الانتقال نحو التطبيق، وهذا عبر امتلاك العزيمة على تجريب أشياء جديدة</a:t>
            </a:r>
            <a:endParaRPr lang="fr-FR" sz="2700" dirty="0">
              <a:solidFill>
                <a:schemeClr val="accent6">
                  <a:lumMod val="50000"/>
                </a:schemeClr>
              </a:solidFill>
              <a:latin typeface="Aljazeera" panose="02000000000000000000" pitchFamily="2" charset="-78"/>
              <a:cs typeface="Aljazeera" panose="02000000000000000000" pitchFamily="2" charset="-78"/>
            </a:endParaRPr>
          </a:p>
        </p:txBody>
      </p:sp>
      <p:sp>
        <p:nvSpPr>
          <p:cNvPr id="19" name="ZoneTexte 18">
            <a:extLst>
              <a:ext uri="{FF2B5EF4-FFF2-40B4-BE49-F238E27FC236}">
                <a16:creationId xmlns:a16="http://schemas.microsoft.com/office/drawing/2014/main" xmlns="" id="{4F317BBA-0411-F1DC-D4AD-22362746904E}"/>
              </a:ext>
            </a:extLst>
          </p:cNvPr>
          <p:cNvSpPr txBox="1"/>
          <p:nvPr/>
        </p:nvSpPr>
        <p:spPr>
          <a:xfrm>
            <a:off x="3879880" y="-3874769"/>
            <a:ext cx="4739832" cy="3139321"/>
          </a:xfrm>
          <a:prstGeom prst="rect">
            <a:avLst/>
          </a:prstGeom>
          <a:noFill/>
        </p:spPr>
        <p:txBody>
          <a:bodyPr wrap="square">
            <a:spAutoFit/>
          </a:bodyPr>
          <a:lstStyle/>
          <a:p>
            <a:pPr algn="r" rtl="1"/>
            <a:r>
              <a:rPr lang="ar-DZ" sz="6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4. العوامل المؤثرة على المقاول</a:t>
            </a:r>
            <a:endParaRPr lang="fr-FR" sz="6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20" name="Image 19">
            <a:extLst>
              <a:ext uri="{FF2B5EF4-FFF2-40B4-BE49-F238E27FC236}">
                <a16:creationId xmlns:a16="http://schemas.microsoft.com/office/drawing/2014/main" xmlns="" id="{BCDDCB72-BC91-CE59-1EA9-FC857322C161}"/>
              </a:ext>
            </a:extLst>
          </p:cNvPr>
          <p:cNvPicPr>
            <a:picLocks noChangeAspect="1"/>
          </p:cNvPicPr>
          <p:nvPr/>
        </p:nvPicPr>
        <p:blipFill>
          <a:blip r:embed="rId3"/>
          <a:stretch>
            <a:fillRect/>
          </a:stretch>
        </p:blipFill>
        <p:spPr>
          <a:xfrm>
            <a:off x="-6483448" y="6770077"/>
            <a:ext cx="3657600" cy="4876800"/>
          </a:xfrm>
          <a:prstGeom prst="rect">
            <a:avLst/>
          </a:prstGeom>
        </p:spPr>
      </p:pic>
      <p:pic>
        <p:nvPicPr>
          <p:cNvPr id="3" name="ElevenLabs_2024-07-08T11_42_33_Sarah_pre_s50_sb75_se0_b_m2">
            <a:hlinkClick r:id="" action="ppaction://media"/>
            <a:extLst>
              <a:ext uri="{FF2B5EF4-FFF2-40B4-BE49-F238E27FC236}">
                <a16:creationId xmlns:a16="http://schemas.microsoft.com/office/drawing/2014/main" xmlns="" id="{7542C13A-ED8A-AA45-C653-753BF4B2E6B7}"/>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063032" y="3323423"/>
            <a:ext cx="365522" cy="487363"/>
          </a:xfrm>
          <a:prstGeom prst="rect">
            <a:avLst/>
          </a:prstGeom>
        </p:spPr>
      </p:pic>
      <p:pic>
        <p:nvPicPr>
          <p:cNvPr id="4" name="ElevenLabs_2024-07-08T11_44_58_Sarah_pre_s50_sb75_se0_b_m2">
            <a:hlinkClick r:id="" action="ppaction://media"/>
            <a:extLst>
              <a:ext uri="{FF2B5EF4-FFF2-40B4-BE49-F238E27FC236}">
                <a16:creationId xmlns:a16="http://schemas.microsoft.com/office/drawing/2014/main" xmlns="" id="{2A698672-A2AC-5C75-715B-147A8E7B8A0D}"/>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797205" y="4597905"/>
            <a:ext cx="365522" cy="487363"/>
          </a:xfrm>
          <a:prstGeom prst="rect">
            <a:avLst/>
          </a:prstGeom>
        </p:spPr>
      </p:pic>
      <p:pic>
        <p:nvPicPr>
          <p:cNvPr id="5" name="ElevenLabs_2024-07-08T11_46_45_Sarah_pre_s50_sb75_se0_b_m2">
            <a:hlinkClick r:id="" action="ppaction://media"/>
            <a:extLst>
              <a:ext uri="{FF2B5EF4-FFF2-40B4-BE49-F238E27FC236}">
                <a16:creationId xmlns:a16="http://schemas.microsoft.com/office/drawing/2014/main" xmlns="" id="{19E23739-FE8F-1B19-7D03-BF49F8D1026C}"/>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89196" y="1747165"/>
            <a:ext cx="365522" cy="487363"/>
          </a:xfrm>
          <a:prstGeom prst="rect">
            <a:avLst/>
          </a:prstGeom>
        </p:spPr>
      </p:pic>
      <p:pic>
        <p:nvPicPr>
          <p:cNvPr id="7" name="ElevenLabs_2024-07-08T11_47_22_Sarah_pre_s50_sb75_se0_b_m2">
            <a:hlinkClick r:id="" action="ppaction://media"/>
            <a:extLst>
              <a:ext uri="{FF2B5EF4-FFF2-40B4-BE49-F238E27FC236}">
                <a16:creationId xmlns:a16="http://schemas.microsoft.com/office/drawing/2014/main" xmlns="" id="{F1EACAF5-133E-77AB-D27D-6407B719C0C9}"/>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080393" y="5765680"/>
            <a:ext cx="365522" cy="487363"/>
          </a:xfrm>
          <a:prstGeom prst="rect">
            <a:avLst/>
          </a:prstGeom>
        </p:spPr>
      </p:pic>
      <p:pic>
        <p:nvPicPr>
          <p:cNvPr id="21" name="ElevenLabs_2024-07-08T11_48_17_Sarah_pre_s50_sb75_se0_b_m2">
            <a:hlinkClick r:id="" action="ppaction://media"/>
            <a:extLst>
              <a:ext uri="{FF2B5EF4-FFF2-40B4-BE49-F238E27FC236}">
                <a16:creationId xmlns:a16="http://schemas.microsoft.com/office/drawing/2014/main" xmlns="" id="{6381EE55-A638-7EC4-6568-2095CFB9FC89}"/>
              </a:ext>
            </a:extLst>
          </p:cNvPr>
          <p:cNvPicPr>
            <a:picLocks noChangeAspect="1"/>
          </p:cNvPicPr>
          <p:nvPr>
            <a:videoFile r:link="rId1"/>
            <p:extLst>
              <p:ext uri="{DAA4B4D4-6D71-4841-9C94-3DE7FCFB9230}">
                <p14:media xmlns:p14="http://schemas.microsoft.com/office/powerpoint/2010/main" xmlns="" r:embed="rId9"/>
              </p:ext>
            </p:extLst>
          </p:nvPr>
        </p:nvPicPr>
        <p:blipFill>
          <a:blip r:embed="rId5" cstate="print"/>
          <a:stretch>
            <a:fillRect/>
          </a:stretch>
        </p:blipFill>
        <p:spPr>
          <a:xfrm>
            <a:off x="-1683656" y="2760287"/>
            <a:ext cx="365522" cy="487363"/>
          </a:xfrm>
          <a:prstGeom prst="rect">
            <a:avLst/>
          </a:prstGeom>
        </p:spPr>
      </p:pic>
      <p:sp>
        <p:nvSpPr>
          <p:cNvPr id="22" name="ZoneTexte 21">
            <a:extLst>
              <a:ext uri="{FF2B5EF4-FFF2-40B4-BE49-F238E27FC236}">
                <a16:creationId xmlns:a16="http://schemas.microsoft.com/office/drawing/2014/main" xmlns="" id="{22AB0857-CEBD-6605-B6A2-039CEF587011}"/>
              </a:ext>
            </a:extLst>
          </p:cNvPr>
          <p:cNvSpPr txBox="1"/>
          <p:nvPr/>
        </p:nvSpPr>
        <p:spPr>
          <a:xfrm>
            <a:off x="160507" y="7408725"/>
            <a:ext cx="8983493" cy="3490186"/>
          </a:xfrm>
          <a:prstGeom prst="rect">
            <a:avLst/>
          </a:prstGeom>
          <a:noFill/>
        </p:spPr>
        <p:txBody>
          <a:bodyPr wrap="square">
            <a:spAutoFit/>
          </a:bodyPr>
          <a:lstStyle/>
          <a:p>
            <a:pPr algn="ctr" rtl="1">
              <a:lnSpc>
                <a:spcPct val="115000"/>
              </a:lnSpc>
              <a:spcAft>
                <a:spcPts val="1000"/>
              </a:spcAft>
            </a:pPr>
            <a: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المحاضرة الثالثة: </a:t>
            </a:r>
            <a:b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br>
            <a: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منظمات الأعمال </a:t>
            </a:r>
            <a:r>
              <a:rPr lang="ar-DZ" sz="9600" dirty="0" err="1">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المقاولاتية</a:t>
            </a:r>
            <a: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 </a:t>
            </a:r>
            <a:endParaRPr lang="fr-FR" sz="48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cs typeface="Changa ExtraBold" pitchFamily="2" charset="-78"/>
            </a:endParaRPr>
          </a:p>
        </p:txBody>
      </p:sp>
    </p:spTree>
    <p:extLst>
      <p:ext uri="{BB962C8B-B14F-4D97-AF65-F5344CB8AC3E}">
        <p14:creationId xmlns:p14="http://schemas.microsoft.com/office/powerpoint/2010/main" xmlns="" val="10144975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0213"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47"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1" presetClass="mediacall" presetSubtype="0" fill="hold" nodeType="withEffect">
                                  <p:stCondLst>
                                    <p:cond delay="0"/>
                                  </p:stCondLst>
                                  <p:childTnLst>
                                    <p:cmd type="call" cmd="playFrom(0.0)">
                                      <p:cBhvr>
                                        <p:cTn id="30" dur="10997"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1" presetClass="mediacall" presetSubtype="0" fill="hold" nodeType="withEffect">
                                  <p:stCondLst>
                                    <p:cond delay="0"/>
                                  </p:stCondLst>
                                  <p:childTnLst>
                                    <p:cmd type="call" cmd="playFrom(0.0)">
                                      <p:cBhvr>
                                        <p:cTn id="44" dur="13035" fill="hold"/>
                                        <p:tgtEl>
                                          <p:spTgt spid="5"/>
                                        </p:tgtEl>
                                      </p:cBhvr>
                                    </p:cmd>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1" presetClass="mediacall" presetSubtype="0" fill="hold" nodeType="withEffect">
                                  <p:stCondLst>
                                    <p:cond delay="0"/>
                                  </p:stCondLst>
                                  <p:childTnLst>
                                    <p:cmd type="call" cmd="playFrom(0.0)">
                                      <p:cBhvr>
                                        <p:cTn id="58" dur="17084" fill="hold"/>
                                        <p:tgtEl>
                                          <p:spTgt spid="7"/>
                                        </p:tgtEl>
                                      </p:cBhvr>
                                    </p:cmd>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par>
                                <p:cTn id="66" presetID="47"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1146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5" fill="hold" display="0">
                  <p:stCondLst>
                    <p:cond delay="indefinite"/>
                  </p:stCondLst>
                  <p:endCondLst>
                    <p:cond evt="onStopAudio" delay="0">
                      <p:tgtEl>
                        <p:sldTgt/>
                      </p:tgtEl>
                    </p:cond>
                  </p:endCondLst>
                </p:cTn>
                <p:tgtEl>
                  <p:spTgt spid="3"/>
                </p:tgtEl>
              </p:cMediaNode>
            </p:video>
            <p:video>
              <p:cMediaNode vol="80000">
                <p:cTn id="76" fill="hold" display="0">
                  <p:stCondLst>
                    <p:cond delay="indefinite"/>
                  </p:stCondLst>
                  <p:endCondLst>
                    <p:cond evt="onStopAudio" delay="0">
                      <p:tgtEl>
                        <p:sldTgt/>
                      </p:tgtEl>
                    </p:cond>
                  </p:endCondLst>
                </p:cTn>
                <p:tgtEl>
                  <p:spTgt spid="4"/>
                </p:tgtEl>
              </p:cMediaNode>
            </p:video>
            <p:video>
              <p:cMediaNode vol="80000">
                <p:cTn id="77" fill="hold" display="0">
                  <p:stCondLst>
                    <p:cond delay="indefinite"/>
                  </p:stCondLst>
                  <p:endCondLst>
                    <p:cond evt="onStopAudio" delay="0">
                      <p:tgtEl>
                        <p:sldTgt/>
                      </p:tgtEl>
                    </p:cond>
                  </p:endCondLst>
                </p:cTn>
                <p:tgtEl>
                  <p:spTgt spid="5"/>
                </p:tgtEl>
              </p:cMediaNode>
            </p:video>
            <p:video>
              <p:cMediaNode vol="80000">
                <p:cTn id="78" fill="hold" display="0">
                  <p:stCondLst>
                    <p:cond delay="indefinite"/>
                  </p:stCondLst>
                  <p:endCondLst>
                    <p:cond evt="onStopAudio" delay="0">
                      <p:tgtEl>
                        <p:sldTgt/>
                      </p:tgtEl>
                    </p:cond>
                  </p:endCondLst>
                </p:cTn>
                <p:tgtEl>
                  <p:spTgt spid="7"/>
                </p:tgtEl>
              </p:cMediaNode>
            </p:video>
            <p:video>
              <p:cMediaNode vol="80000">
                <p:cTn id="79" fill="hold" display="0">
                  <p:stCondLst>
                    <p:cond delay="indefinite"/>
                  </p:stCondLst>
                  <p:endCondLst>
                    <p:cond evt="onStopAudio" delay="0">
                      <p:tgtEl>
                        <p:sldTgt/>
                      </p:tgtEl>
                    </p:cond>
                  </p:endCondLst>
                </p:cTn>
                <p:tgtEl>
                  <p:spTgt spid="21"/>
                </p:tgtEl>
              </p:cMediaNode>
            </p:video>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11" name="ZoneTexte 10">
            <a:extLst>
              <a:ext uri="{FF2B5EF4-FFF2-40B4-BE49-F238E27FC236}">
                <a16:creationId xmlns:a16="http://schemas.microsoft.com/office/drawing/2014/main" xmlns="" id="{4C123938-1471-08BC-D979-537B6F1C38FE}"/>
              </a:ext>
            </a:extLst>
          </p:cNvPr>
          <p:cNvSpPr txBox="1"/>
          <p:nvPr/>
        </p:nvSpPr>
        <p:spPr>
          <a:xfrm>
            <a:off x="3525407" y="1309082"/>
            <a:ext cx="5487897" cy="7478970"/>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إن المقاول هو العنصر الأساسي بالنسبة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للمقاولاتية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فهو مصدر الأفكار التي يعمل بكل جهد وتفاني لتجسيدها على أرض الواقع معتمدا على مختلف مميزاته وسماته الفردية والشخصية والبيئية التي تدعم توجهه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a:t>
            </a:r>
            <a:endParaRPr lang="fr-FR" sz="4800" dirty="0">
              <a:solidFill>
                <a:srgbClr val="002060"/>
              </a:solidFill>
              <a:latin typeface="Aljazeera" panose="02000000000000000000" pitchFamily="2" charset="-78"/>
              <a:ea typeface="Alameen" panose="02000503020000020004" pitchFamily="2" charset="-78"/>
              <a:cs typeface="Aljazeera" panose="02000000000000000000" pitchFamily="2" charset="-78"/>
            </a:endParaRPr>
          </a:p>
        </p:txBody>
      </p:sp>
      <p:pic>
        <p:nvPicPr>
          <p:cNvPr id="1036" name="Image 1035">
            <a:extLst>
              <a:ext uri="{FF2B5EF4-FFF2-40B4-BE49-F238E27FC236}">
                <a16:creationId xmlns:a16="http://schemas.microsoft.com/office/drawing/2014/main" xmlns="" id="{54901527-90B0-4CAF-151E-BCBF4142FA5A}"/>
              </a:ext>
            </a:extLst>
          </p:cNvPr>
          <p:cNvPicPr>
            <a:picLocks noChangeAspect="1"/>
          </p:cNvPicPr>
          <p:nvPr/>
        </p:nvPicPr>
        <p:blipFill>
          <a:blip r:embed="rId3">
            <a:duotone>
              <a:schemeClr val="accent3">
                <a:shade val="45000"/>
                <a:satMod val="135000"/>
              </a:schemeClr>
              <a:prstClr val="white"/>
            </a:duotone>
          </a:blip>
          <a:stretch>
            <a:fillRect/>
          </a:stretch>
        </p:blipFill>
        <p:spPr>
          <a:xfrm>
            <a:off x="130697" y="1969358"/>
            <a:ext cx="3394710" cy="4526280"/>
          </a:xfrm>
          <a:prstGeom prst="rect">
            <a:avLst/>
          </a:prstGeom>
        </p:spPr>
      </p:pic>
      <p:sp>
        <p:nvSpPr>
          <p:cNvPr id="1037" name="ZoneTexte 1036">
            <a:extLst>
              <a:ext uri="{FF2B5EF4-FFF2-40B4-BE49-F238E27FC236}">
                <a16:creationId xmlns:a16="http://schemas.microsoft.com/office/drawing/2014/main" xmlns="" id="{B091AD60-6B63-524C-F424-B818C67432E1}"/>
              </a:ext>
            </a:extLst>
          </p:cNvPr>
          <p:cNvSpPr txBox="1"/>
          <p:nvPr/>
        </p:nvSpPr>
        <p:spPr>
          <a:xfrm>
            <a:off x="10683143" y="-2035867"/>
            <a:ext cx="4739832" cy="2308324"/>
          </a:xfrm>
          <a:prstGeom prst="rect">
            <a:avLst/>
          </a:prstGeom>
          <a:noFill/>
        </p:spPr>
        <p:txBody>
          <a:bodyPr wrap="square">
            <a:spAutoFit/>
          </a:bodyPr>
          <a:lstStyle/>
          <a:p>
            <a:pPr algn="ctr" rtl="1"/>
            <a:r>
              <a:rPr lang="ar-DZ" sz="72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مفهوم المقاول</a:t>
            </a:r>
            <a:endParaRPr lang="fr-FR" sz="72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1038" name="Image 1037">
            <a:extLst>
              <a:ext uri="{FF2B5EF4-FFF2-40B4-BE49-F238E27FC236}">
                <a16:creationId xmlns:a16="http://schemas.microsoft.com/office/drawing/2014/main" xmlns="" id="{057598BB-FD47-7403-755B-B42D93FFBF8F}"/>
              </a:ext>
            </a:extLst>
          </p:cNvPr>
          <p:cNvPicPr>
            <a:picLocks noChangeAspect="1"/>
          </p:cNvPicPr>
          <p:nvPr/>
        </p:nvPicPr>
        <p:blipFill>
          <a:blip r:embed="rId4"/>
          <a:stretch>
            <a:fillRect/>
          </a:stretch>
        </p:blipFill>
        <p:spPr>
          <a:xfrm>
            <a:off x="-3851910" y="6572060"/>
            <a:ext cx="3657600" cy="4876800"/>
          </a:xfrm>
          <a:prstGeom prst="rect">
            <a:avLst/>
          </a:prstGeom>
        </p:spPr>
      </p:pic>
      <p:sp>
        <p:nvSpPr>
          <p:cNvPr id="3" name="ZoneTexte 2">
            <a:extLst>
              <a:ext uri="{FF2B5EF4-FFF2-40B4-BE49-F238E27FC236}">
                <a16:creationId xmlns:a16="http://schemas.microsoft.com/office/drawing/2014/main" xmlns="" id="{836E6D14-1370-9F59-5CB0-CF3F107BAB82}"/>
              </a:ext>
            </a:extLst>
          </p:cNvPr>
          <p:cNvSpPr txBox="1"/>
          <p:nvPr/>
        </p:nvSpPr>
        <p:spPr>
          <a:xfrm>
            <a:off x="130697" y="-5427093"/>
            <a:ext cx="8983493" cy="3490186"/>
          </a:xfrm>
          <a:prstGeom prst="rect">
            <a:avLst/>
          </a:prstGeom>
          <a:noFill/>
        </p:spPr>
        <p:txBody>
          <a:bodyPr wrap="square">
            <a:spAutoFit/>
          </a:bodyPr>
          <a:lstStyle/>
          <a:p>
            <a:pPr algn="ctr" rtl="1">
              <a:lnSpc>
                <a:spcPct val="115000"/>
              </a:lnSpc>
              <a:spcAft>
                <a:spcPts val="1000"/>
              </a:spcAft>
            </a:pP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المحاضرة الثانية: </a:t>
            </a:r>
            <a:b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b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بعض المفاهيم حول المقاول</a:t>
            </a:r>
            <a:endParaRPr lang="fr-FR" sz="48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cs typeface="Changa ExtraBold" pitchFamily="2" charset="-78"/>
            </a:endParaRPr>
          </a:p>
        </p:txBody>
      </p:sp>
      <p:pic>
        <p:nvPicPr>
          <p:cNvPr id="4" name="ElevenLabs_2024-07-08T09_59_57_Sarah_pre_s50_sb75_se0_b_m2">
            <a:hlinkClick r:id="" action="ppaction://media"/>
            <a:extLst>
              <a:ext uri="{FF2B5EF4-FFF2-40B4-BE49-F238E27FC236}">
                <a16:creationId xmlns:a16="http://schemas.microsoft.com/office/drawing/2014/main" xmlns="" id="{F90E322D-FBDC-63A4-84BC-13B678CBE0F3}"/>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4662955" y="7444010"/>
            <a:ext cx="365522" cy="487363"/>
          </a:xfrm>
          <a:prstGeom prst="rect">
            <a:avLst/>
          </a:prstGeom>
        </p:spPr>
      </p:pic>
    </p:spTree>
    <p:extLst>
      <p:ext uri="{BB962C8B-B14F-4D97-AF65-F5344CB8AC3E}">
        <p14:creationId xmlns:p14="http://schemas.microsoft.com/office/powerpoint/2010/main" xmlns="" val="23267984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4" name="ZoneTexte 3">
            <a:extLst>
              <a:ext uri="{FF2B5EF4-FFF2-40B4-BE49-F238E27FC236}">
                <a16:creationId xmlns:a16="http://schemas.microsoft.com/office/drawing/2014/main" xmlns="" id="{CA651336-F603-D172-0E19-4A71977E31D6}"/>
              </a:ext>
            </a:extLst>
          </p:cNvPr>
          <p:cNvSpPr txBox="1"/>
          <p:nvPr/>
        </p:nvSpPr>
        <p:spPr>
          <a:xfrm>
            <a:off x="4065173" y="2213283"/>
            <a:ext cx="4739832" cy="3631763"/>
          </a:xfrm>
          <a:prstGeom prst="rect">
            <a:avLst/>
          </a:prstGeom>
          <a:noFill/>
        </p:spPr>
        <p:txBody>
          <a:bodyPr wrap="square">
            <a:spAutoFit/>
          </a:bodyPr>
          <a:lstStyle/>
          <a:p>
            <a:pPr algn="ctr" rtl="1"/>
            <a:r>
              <a:rPr lang="ar-DZ" sz="115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مفهوم المقاول</a:t>
            </a:r>
            <a:endParaRPr lang="fr-FR" sz="115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5" name="Image 4">
            <a:extLst>
              <a:ext uri="{FF2B5EF4-FFF2-40B4-BE49-F238E27FC236}">
                <a16:creationId xmlns:a16="http://schemas.microsoft.com/office/drawing/2014/main" xmlns="" id="{7D1B459D-514C-B9D5-2400-10C3C2542DB1}"/>
              </a:ext>
            </a:extLst>
          </p:cNvPr>
          <p:cNvPicPr>
            <a:picLocks noChangeAspect="1"/>
          </p:cNvPicPr>
          <p:nvPr/>
        </p:nvPicPr>
        <p:blipFill>
          <a:blip r:embed="rId3">
            <a:duotone>
              <a:schemeClr val="accent3">
                <a:shade val="45000"/>
                <a:satMod val="135000"/>
              </a:schemeClr>
              <a:prstClr val="white"/>
            </a:duotone>
          </a:blip>
          <a:stretch>
            <a:fillRect/>
          </a:stretch>
        </p:blipFill>
        <p:spPr>
          <a:xfrm>
            <a:off x="-3881234" y="6858000"/>
            <a:ext cx="3394710" cy="4526280"/>
          </a:xfrm>
          <a:prstGeom prst="rect">
            <a:avLst/>
          </a:prstGeom>
        </p:spPr>
      </p:pic>
      <p:sp>
        <p:nvSpPr>
          <p:cNvPr id="7" name="ZoneTexte 6">
            <a:extLst>
              <a:ext uri="{FF2B5EF4-FFF2-40B4-BE49-F238E27FC236}">
                <a16:creationId xmlns:a16="http://schemas.microsoft.com/office/drawing/2014/main" xmlns="" id="{5F3D42E8-8FE4-15DB-61D4-15FC85A46DA3}"/>
              </a:ext>
            </a:extLst>
          </p:cNvPr>
          <p:cNvSpPr txBox="1"/>
          <p:nvPr/>
        </p:nvSpPr>
        <p:spPr>
          <a:xfrm>
            <a:off x="9994787" y="-5070664"/>
            <a:ext cx="5487897" cy="7478970"/>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إن المقاول هو العنصر الأساسي بالنسبة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للمقاولاتية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فهو مصدر الأفكار التي يعمل بكل جهد وتفاني لتجسيدها على أرض الواقع معتمدا على مختلف مميزاته وسماته الفردية والشخصية والبيئية التي تدعم توجهه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a:t>
            </a:r>
            <a:endParaRPr lang="fr-FR" sz="4800" dirty="0">
              <a:solidFill>
                <a:srgbClr val="002060"/>
              </a:solidFill>
              <a:latin typeface="Aljazeera" panose="02000000000000000000" pitchFamily="2" charset="-78"/>
              <a:ea typeface="Alameen" panose="02000503020000020004" pitchFamily="2" charset="-78"/>
              <a:cs typeface="Aljazeera" panose="02000000000000000000" pitchFamily="2" charset="-78"/>
            </a:endParaRPr>
          </a:p>
        </p:txBody>
      </p:sp>
      <p:pic>
        <p:nvPicPr>
          <p:cNvPr id="17" name="Image 16">
            <a:extLst>
              <a:ext uri="{FF2B5EF4-FFF2-40B4-BE49-F238E27FC236}">
                <a16:creationId xmlns:a16="http://schemas.microsoft.com/office/drawing/2014/main" xmlns="" id="{67F39EC8-69DF-4EC4-5D4A-6C10A7B09FD6}"/>
              </a:ext>
            </a:extLst>
          </p:cNvPr>
          <p:cNvPicPr>
            <a:picLocks noChangeAspect="1"/>
          </p:cNvPicPr>
          <p:nvPr/>
        </p:nvPicPr>
        <p:blipFill>
          <a:blip r:embed="rId4"/>
          <a:stretch>
            <a:fillRect/>
          </a:stretch>
        </p:blipFill>
        <p:spPr>
          <a:xfrm>
            <a:off x="-205740" y="1590764"/>
            <a:ext cx="3657600" cy="4876800"/>
          </a:xfrm>
          <a:prstGeom prst="rect">
            <a:avLst/>
          </a:prstGeom>
        </p:spPr>
      </p:pic>
      <p:grpSp>
        <p:nvGrpSpPr>
          <p:cNvPr id="8" name="Groupe 21">
            <a:extLst>
              <a:ext uri="{FF2B5EF4-FFF2-40B4-BE49-F238E27FC236}">
                <a16:creationId xmlns:a16="http://schemas.microsoft.com/office/drawing/2014/main" xmlns="" id="{96EEF905-6516-F49F-7611-0A0966FC1A75}"/>
              </a:ext>
            </a:extLst>
          </p:cNvPr>
          <p:cNvGrpSpPr/>
          <p:nvPr/>
        </p:nvGrpSpPr>
        <p:grpSpPr>
          <a:xfrm>
            <a:off x="14756022" y="1330664"/>
            <a:ext cx="862650" cy="5567340"/>
            <a:chOff x="11041800" y="1290660"/>
            <a:chExt cx="1150200" cy="5567340"/>
          </a:xfrm>
          <a:solidFill>
            <a:srgbClr val="00B0F0"/>
          </a:solidFill>
          <a:effectLst>
            <a:outerShdw blurRad="177800" dir="2400000" sx="108000" sy="108000" algn="ctr" rotWithShape="0">
              <a:prstClr val="black">
                <a:alpha val="15000"/>
              </a:prstClr>
            </a:outerShdw>
          </a:effectLst>
        </p:grpSpPr>
        <p:sp>
          <p:nvSpPr>
            <p:cNvPr id="23" name="Rectangle : coins arrondis 22">
              <a:extLst>
                <a:ext uri="{FF2B5EF4-FFF2-40B4-BE49-F238E27FC236}">
                  <a16:creationId xmlns:a16="http://schemas.microsoft.com/office/drawing/2014/main" xmlns="" id="{D907DA84-E18A-0D37-2A88-9311E717B0BA}"/>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10047EB3-CBCC-82AD-5F20-11BBD99F1C85}"/>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e 24">
            <a:extLst>
              <a:ext uri="{FF2B5EF4-FFF2-40B4-BE49-F238E27FC236}">
                <a16:creationId xmlns:a16="http://schemas.microsoft.com/office/drawing/2014/main" xmlns="" id="{CC88B9FD-87F2-BFB0-D5D0-833A1C91F07A}"/>
              </a:ext>
            </a:extLst>
          </p:cNvPr>
          <p:cNvGrpSpPr/>
          <p:nvPr/>
        </p:nvGrpSpPr>
        <p:grpSpPr>
          <a:xfrm>
            <a:off x="13631384" y="1290660"/>
            <a:ext cx="833027" cy="5567340"/>
            <a:chOff x="11081297" y="1290660"/>
            <a:chExt cx="1110703" cy="5567340"/>
          </a:xfrm>
          <a:solidFill>
            <a:srgbClr val="7030A0"/>
          </a:solidFill>
          <a:effectLst>
            <a:outerShdw blurRad="177800" dir="2400000" sx="108000" sy="108000" algn="ctr" rotWithShape="0">
              <a:prstClr val="black">
                <a:alpha val="15000"/>
              </a:prstClr>
            </a:outerShdw>
          </a:effectLst>
        </p:grpSpPr>
        <p:sp>
          <p:nvSpPr>
            <p:cNvPr id="26" name="Rectangle : coins arrondis 25">
              <a:extLst>
                <a:ext uri="{FF2B5EF4-FFF2-40B4-BE49-F238E27FC236}">
                  <a16:creationId xmlns:a16="http://schemas.microsoft.com/office/drawing/2014/main" xmlns="" id="{B329F3BF-5318-42B0-31C0-3E08DCBA2FC8}"/>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E789CF4D-BC3F-527D-3539-842DBDF4A73D}"/>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e 27">
            <a:extLst>
              <a:ext uri="{FF2B5EF4-FFF2-40B4-BE49-F238E27FC236}">
                <a16:creationId xmlns:a16="http://schemas.microsoft.com/office/drawing/2014/main" xmlns="" id="{307344B4-ADBC-0E90-AFBE-9EAAD0A3E26D}"/>
              </a:ext>
            </a:extLst>
          </p:cNvPr>
          <p:cNvGrpSpPr/>
          <p:nvPr/>
        </p:nvGrpSpPr>
        <p:grpSpPr>
          <a:xfrm>
            <a:off x="12535776" y="1330664"/>
            <a:ext cx="813689" cy="5567340"/>
            <a:chOff x="11107082" y="1290660"/>
            <a:chExt cx="1084918" cy="5567340"/>
          </a:xfrm>
          <a:solidFill>
            <a:srgbClr val="C00000"/>
          </a:solidFill>
          <a:effectLst>
            <a:outerShdw blurRad="177800" dir="2400000" sx="108000" sy="108000" algn="ctr" rotWithShape="0">
              <a:prstClr val="black">
                <a:alpha val="15000"/>
              </a:prstClr>
            </a:outerShdw>
          </a:effectLst>
        </p:grpSpPr>
        <p:sp>
          <p:nvSpPr>
            <p:cNvPr id="29" name="Rectangle : coins arrondis 28">
              <a:extLst>
                <a:ext uri="{FF2B5EF4-FFF2-40B4-BE49-F238E27FC236}">
                  <a16:creationId xmlns:a16="http://schemas.microsoft.com/office/drawing/2014/main" xmlns="" id="{A55902DC-B6CA-036A-DD62-3E77F75F3160}"/>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FFCA480D-EA10-1F00-441C-63A741249796}"/>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e 30">
            <a:extLst>
              <a:ext uri="{FF2B5EF4-FFF2-40B4-BE49-F238E27FC236}">
                <a16:creationId xmlns:a16="http://schemas.microsoft.com/office/drawing/2014/main" xmlns="" id="{97639BE7-E961-73AE-4150-05E412F21EF4}"/>
              </a:ext>
            </a:extLst>
          </p:cNvPr>
          <p:cNvGrpSpPr/>
          <p:nvPr/>
        </p:nvGrpSpPr>
        <p:grpSpPr>
          <a:xfrm>
            <a:off x="11040181" y="1324841"/>
            <a:ext cx="832160" cy="5567340"/>
            <a:chOff x="11082454" y="1290660"/>
            <a:chExt cx="1109546" cy="5567340"/>
          </a:xfrm>
          <a:solidFill>
            <a:srgbClr val="FFC55E"/>
          </a:solidFill>
          <a:effectLst>
            <a:outerShdw blurRad="177800" dir="2400000" sx="108000" sy="108000" algn="ctr" rotWithShape="0">
              <a:prstClr val="black">
                <a:alpha val="15000"/>
              </a:prstClr>
            </a:outerShdw>
          </a:effectLst>
        </p:grpSpPr>
        <p:sp>
          <p:nvSpPr>
            <p:cNvPr id="1024" name="Rectangle 1023">
              <a:extLst>
                <a:ext uri="{FF2B5EF4-FFF2-40B4-BE49-F238E27FC236}">
                  <a16:creationId xmlns:a16="http://schemas.microsoft.com/office/drawing/2014/main" xmlns="" id="{03281BAF-6B1B-869E-0610-8756FC512E3E}"/>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 coins arrondis 1024">
              <a:extLst>
                <a:ext uri="{FF2B5EF4-FFF2-40B4-BE49-F238E27FC236}">
                  <a16:creationId xmlns:a16="http://schemas.microsoft.com/office/drawing/2014/main" xmlns="" id="{C4BB20A9-057A-6EA2-D5B7-4BC6578268EE}"/>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 name="Groupe 1026">
            <a:extLst>
              <a:ext uri="{FF2B5EF4-FFF2-40B4-BE49-F238E27FC236}">
                <a16:creationId xmlns:a16="http://schemas.microsoft.com/office/drawing/2014/main" xmlns="" id="{46442282-6265-3993-6D6B-29FE80CB2F95}"/>
              </a:ext>
            </a:extLst>
          </p:cNvPr>
          <p:cNvGrpSpPr/>
          <p:nvPr/>
        </p:nvGrpSpPr>
        <p:grpSpPr>
          <a:xfrm>
            <a:off x="9686038" y="1284371"/>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1028" name="Rectangle 1027">
              <a:extLst>
                <a:ext uri="{FF2B5EF4-FFF2-40B4-BE49-F238E27FC236}">
                  <a16:creationId xmlns:a16="http://schemas.microsoft.com/office/drawing/2014/main" xmlns="" id="{00C4F072-8A86-458C-CADE-A67511299A52}"/>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 coins arrondis 1028">
              <a:extLst>
                <a:ext uri="{FF2B5EF4-FFF2-40B4-BE49-F238E27FC236}">
                  <a16:creationId xmlns:a16="http://schemas.microsoft.com/office/drawing/2014/main" xmlns="" id="{CBC19BD4-3B11-2151-45F2-5B952877355A}"/>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3" name="ElevenLabs_2024-07-08T10_00_41_Sarah_pre_s50_sb75_se0_b_m2">
            <a:hlinkClick r:id="" action="ppaction://media"/>
            <a:extLst>
              <a:ext uri="{FF2B5EF4-FFF2-40B4-BE49-F238E27FC236}">
                <a16:creationId xmlns:a16="http://schemas.microsoft.com/office/drawing/2014/main" xmlns="" id="{19F461BE-87C9-9CB2-3C24-4C3937703EE6}"/>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4771973" y="7225208"/>
            <a:ext cx="365522" cy="487363"/>
          </a:xfrm>
          <a:prstGeom prst="rect">
            <a:avLst/>
          </a:prstGeom>
        </p:spPr>
      </p:pic>
    </p:spTree>
    <p:extLst>
      <p:ext uri="{BB962C8B-B14F-4D97-AF65-F5344CB8AC3E}">
        <p14:creationId xmlns:p14="http://schemas.microsoft.com/office/powerpoint/2010/main" xmlns="" val="7704630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8">
            <a:extLst>
              <a:ext uri="{FF2B5EF4-FFF2-40B4-BE49-F238E27FC236}">
                <a16:creationId xmlns:a16="http://schemas.microsoft.com/office/drawing/2014/main" xmlns="" id="{D2FB73FF-5BD2-DBD6-17EF-2C4E8E7A58F3}"/>
              </a:ext>
            </a:extLst>
          </p:cNvPr>
          <p:cNvGrpSpPr/>
          <p:nvPr/>
        </p:nvGrpSpPr>
        <p:grpSpPr>
          <a:xfrm>
            <a:off x="6681501" y="1290660"/>
            <a:ext cx="862650" cy="5567340"/>
            <a:chOff x="11041800" y="1290660"/>
            <a:chExt cx="1150200" cy="5567340"/>
          </a:xfrm>
          <a:solidFill>
            <a:srgbClr val="00B0F0"/>
          </a:solidFill>
          <a:effectLst>
            <a:outerShdw blurRad="177800" dir="2400000" sx="108000" sy="108000" algn="ctr" rotWithShape="0">
              <a:prstClr val="black">
                <a:alpha val="15000"/>
              </a:prstClr>
            </a:outerShdw>
          </a:effectLst>
        </p:grpSpPr>
        <p:sp>
          <p:nvSpPr>
            <p:cNvPr id="21" name="Rectangle : coins arrondis 20">
              <a:extLst>
                <a:ext uri="{FF2B5EF4-FFF2-40B4-BE49-F238E27FC236}">
                  <a16:creationId xmlns:a16="http://schemas.microsoft.com/office/drawing/2014/main" xmlns="" id="{C76F9312-E614-3B2B-2844-C40CAC6D74B3}"/>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C4CDE6C-02E0-F174-500E-3CA1ED548FF8}"/>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e 14">
            <a:extLst>
              <a:ext uri="{FF2B5EF4-FFF2-40B4-BE49-F238E27FC236}">
                <a16:creationId xmlns:a16="http://schemas.microsoft.com/office/drawing/2014/main" xmlns="" id="{EF15AFFC-C6AD-6252-B702-F44A87B0E5AD}"/>
              </a:ext>
            </a:extLst>
          </p:cNvPr>
          <p:cNvGrpSpPr/>
          <p:nvPr/>
        </p:nvGrpSpPr>
        <p:grpSpPr>
          <a:xfrm>
            <a:off x="7104205" y="1290660"/>
            <a:ext cx="833027" cy="5567340"/>
            <a:chOff x="11081297" y="1290660"/>
            <a:chExt cx="1110703" cy="5567340"/>
          </a:xfrm>
          <a:solidFill>
            <a:srgbClr val="7030A0"/>
          </a:solidFill>
          <a:effectLst>
            <a:outerShdw blurRad="177800" dir="2400000" sx="108000" sy="108000" algn="ctr" rotWithShape="0">
              <a:prstClr val="black">
                <a:alpha val="15000"/>
              </a:prstClr>
            </a:outerShdw>
          </a:effectLst>
        </p:grpSpPr>
        <p:sp>
          <p:nvSpPr>
            <p:cNvPr id="13" name="Rectangle : coins arrondis 12">
              <a:extLst>
                <a:ext uri="{FF2B5EF4-FFF2-40B4-BE49-F238E27FC236}">
                  <a16:creationId xmlns:a16="http://schemas.microsoft.com/office/drawing/2014/main" xmlns="" id="{6967D55F-FA8C-9860-4E8E-71D49EBD706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F1DFFA9-2367-7E90-5757-884A81B2CE5D}"/>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e 21">
            <a:extLst>
              <a:ext uri="{FF2B5EF4-FFF2-40B4-BE49-F238E27FC236}">
                <a16:creationId xmlns:a16="http://schemas.microsoft.com/office/drawing/2014/main" xmlns="" id="{A468792B-6F8D-B874-8CEB-5B0F4EFFD80D}"/>
              </a:ext>
            </a:extLst>
          </p:cNvPr>
          <p:cNvGrpSpPr/>
          <p:nvPr/>
        </p:nvGrpSpPr>
        <p:grpSpPr>
          <a:xfrm>
            <a:off x="7499896" y="1290660"/>
            <a:ext cx="813689" cy="5567340"/>
            <a:chOff x="11107082" y="1290660"/>
            <a:chExt cx="1084918" cy="5567340"/>
          </a:xfrm>
          <a:solidFill>
            <a:srgbClr val="C00000"/>
          </a:solidFill>
          <a:effectLst>
            <a:outerShdw blurRad="177800" dir="2400000" sx="108000" sy="108000" algn="ctr" rotWithShape="0">
              <a:prstClr val="black">
                <a:alpha val="15000"/>
              </a:prstClr>
            </a:outerShdw>
          </a:effectLst>
        </p:grpSpPr>
        <p:sp>
          <p:nvSpPr>
            <p:cNvPr id="24" name="Rectangle : coins arrondis 23">
              <a:extLst>
                <a:ext uri="{FF2B5EF4-FFF2-40B4-BE49-F238E27FC236}">
                  <a16:creationId xmlns:a16="http://schemas.microsoft.com/office/drawing/2014/main" xmlns="" id="{B6BC41A7-4D10-4C95-554D-61E74C318D43}"/>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84707EF-F029-0BF4-D120-291D50472E3B}"/>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e 24">
            <a:extLst>
              <a:ext uri="{FF2B5EF4-FFF2-40B4-BE49-F238E27FC236}">
                <a16:creationId xmlns:a16="http://schemas.microsoft.com/office/drawing/2014/main" xmlns="" id="{44A7EB83-78EF-4783-9698-1BC722533A68}"/>
              </a:ext>
            </a:extLst>
          </p:cNvPr>
          <p:cNvGrpSpPr/>
          <p:nvPr/>
        </p:nvGrpSpPr>
        <p:grpSpPr>
          <a:xfrm>
            <a:off x="7874506" y="1290660"/>
            <a:ext cx="832160" cy="5567340"/>
            <a:chOff x="11082454" y="1290660"/>
            <a:chExt cx="1109546" cy="5567340"/>
          </a:xfrm>
          <a:solidFill>
            <a:srgbClr val="FFC55E"/>
          </a:solidFill>
          <a:effectLst>
            <a:outerShdw blurRad="177800" dir="2400000" sx="108000" sy="108000" algn="ctr" rotWithShape="0">
              <a:prstClr val="black">
                <a:alpha val="15000"/>
              </a:prstClr>
            </a:outerShdw>
          </a:effectLst>
        </p:grpSpPr>
        <p:sp>
          <p:nvSpPr>
            <p:cNvPr id="26" name="Rectangle 25">
              <a:extLst>
                <a:ext uri="{FF2B5EF4-FFF2-40B4-BE49-F238E27FC236}">
                  <a16:creationId xmlns:a16="http://schemas.microsoft.com/office/drawing/2014/main" xmlns="" id="{7B5059F3-4DFD-67EE-3D7B-7F8C10D2478C}"/>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 coins arrondis 26">
              <a:extLst>
                <a:ext uri="{FF2B5EF4-FFF2-40B4-BE49-F238E27FC236}">
                  <a16:creationId xmlns:a16="http://schemas.microsoft.com/office/drawing/2014/main" xmlns="" id="{949ECAA3-73C8-DCD0-3D8A-2FBAACDD3744}"/>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e 27">
            <a:extLst>
              <a:ext uri="{FF2B5EF4-FFF2-40B4-BE49-F238E27FC236}">
                <a16:creationId xmlns:a16="http://schemas.microsoft.com/office/drawing/2014/main" xmlns="" id="{97A2C840-52B3-D7FE-A2C8-40C1016CCE72}"/>
              </a:ext>
            </a:extLst>
          </p:cNvPr>
          <p:cNvGrpSpPr/>
          <p:nvPr/>
        </p:nvGrpSpPr>
        <p:grpSpPr>
          <a:xfrm>
            <a:off x="8267586" y="1290660"/>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9" name="Rectangle 28">
              <a:extLst>
                <a:ext uri="{FF2B5EF4-FFF2-40B4-BE49-F238E27FC236}">
                  <a16:creationId xmlns:a16="http://schemas.microsoft.com/office/drawing/2014/main" xmlns="" id="{D0E52968-9BED-7E4B-2D2B-40ECA47B9745}"/>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 coins arrondis 29">
              <a:extLst>
                <a:ext uri="{FF2B5EF4-FFF2-40B4-BE49-F238E27FC236}">
                  <a16:creationId xmlns:a16="http://schemas.microsoft.com/office/drawing/2014/main" xmlns="" id="{CB484DE5-2FB5-29C2-C502-9A3107A161DE}"/>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F4680016-D602-2F38-7021-47EFD5BD9BD1}"/>
              </a:ext>
            </a:extLst>
          </p:cNvPr>
          <p:cNvSpPr txBox="1"/>
          <p:nvPr/>
        </p:nvSpPr>
        <p:spPr>
          <a:xfrm>
            <a:off x="-4861657" y="-2021840"/>
            <a:ext cx="4739832" cy="2308324"/>
          </a:xfrm>
          <a:prstGeom prst="rect">
            <a:avLst/>
          </a:prstGeom>
          <a:noFill/>
        </p:spPr>
        <p:txBody>
          <a:bodyPr wrap="square">
            <a:spAutoFit/>
          </a:bodyPr>
          <a:lstStyle/>
          <a:p>
            <a:pPr algn="ctr" rtl="1"/>
            <a:r>
              <a:rPr lang="ar-DZ" sz="72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مفهوم المقاول</a:t>
            </a:r>
            <a:endParaRPr lang="fr-FR" sz="72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9" name="Image 8">
            <a:extLst>
              <a:ext uri="{FF2B5EF4-FFF2-40B4-BE49-F238E27FC236}">
                <a16:creationId xmlns:a16="http://schemas.microsoft.com/office/drawing/2014/main" xmlns="" id="{50595180-3D0E-6175-DC9B-D054F455550C}"/>
              </a:ext>
            </a:extLst>
          </p:cNvPr>
          <p:cNvPicPr>
            <a:picLocks noChangeAspect="1"/>
          </p:cNvPicPr>
          <p:nvPr/>
        </p:nvPicPr>
        <p:blipFill>
          <a:blip r:embed="rId2"/>
          <a:stretch>
            <a:fillRect/>
          </a:stretch>
        </p:blipFill>
        <p:spPr>
          <a:xfrm>
            <a:off x="9283637" y="-4460240"/>
            <a:ext cx="3657600" cy="4876800"/>
          </a:xfrm>
          <a:prstGeom prst="rect">
            <a:avLst/>
          </a:prstGeom>
        </p:spPr>
      </p:pic>
    </p:spTree>
    <p:extLst>
      <p:ext uri="{BB962C8B-B14F-4D97-AF65-F5344CB8AC3E}">
        <p14:creationId xmlns:p14="http://schemas.microsoft.com/office/powerpoint/2010/main" xmlns="" val="28887661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4">
            <a:extLst>
              <a:ext uri="{FF2B5EF4-FFF2-40B4-BE49-F238E27FC236}">
                <a16:creationId xmlns:a16="http://schemas.microsoft.com/office/drawing/2014/main" xmlns="" id="{EF15AFFC-C6AD-6252-B702-F44A87B0E5AD}"/>
              </a:ext>
            </a:extLst>
          </p:cNvPr>
          <p:cNvGrpSpPr/>
          <p:nvPr/>
        </p:nvGrpSpPr>
        <p:grpSpPr>
          <a:xfrm>
            <a:off x="7104205" y="1290660"/>
            <a:ext cx="833027" cy="5567340"/>
            <a:chOff x="11081297" y="1290660"/>
            <a:chExt cx="1110703" cy="5567340"/>
          </a:xfrm>
          <a:solidFill>
            <a:srgbClr val="7030A0"/>
          </a:solidFill>
          <a:effectLst>
            <a:outerShdw blurRad="177800" dir="2400000" sx="108000" sy="108000" algn="ctr" rotWithShape="0">
              <a:prstClr val="black">
                <a:alpha val="15000"/>
              </a:prstClr>
            </a:outerShdw>
          </a:effectLst>
        </p:grpSpPr>
        <p:sp>
          <p:nvSpPr>
            <p:cNvPr id="13" name="Rectangle : coins arrondis 12">
              <a:extLst>
                <a:ext uri="{FF2B5EF4-FFF2-40B4-BE49-F238E27FC236}">
                  <a16:creationId xmlns:a16="http://schemas.microsoft.com/office/drawing/2014/main" xmlns="" id="{6967D55F-FA8C-9860-4E8E-71D49EBD706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F1DFFA9-2367-7E90-5757-884A81B2CE5D}"/>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e 21">
            <a:extLst>
              <a:ext uri="{FF2B5EF4-FFF2-40B4-BE49-F238E27FC236}">
                <a16:creationId xmlns:a16="http://schemas.microsoft.com/office/drawing/2014/main" xmlns="" id="{A468792B-6F8D-B874-8CEB-5B0F4EFFD80D}"/>
              </a:ext>
            </a:extLst>
          </p:cNvPr>
          <p:cNvGrpSpPr/>
          <p:nvPr/>
        </p:nvGrpSpPr>
        <p:grpSpPr>
          <a:xfrm>
            <a:off x="7499896" y="1290660"/>
            <a:ext cx="813689" cy="5567340"/>
            <a:chOff x="11107082" y="1290660"/>
            <a:chExt cx="1084918" cy="5567340"/>
          </a:xfrm>
          <a:solidFill>
            <a:srgbClr val="C00000"/>
          </a:solidFill>
          <a:effectLst>
            <a:outerShdw blurRad="177800" dir="2400000" sx="108000" sy="108000" algn="ctr" rotWithShape="0">
              <a:prstClr val="black">
                <a:alpha val="15000"/>
              </a:prstClr>
            </a:outerShdw>
          </a:effectLst>
        </p:grpSpPr>
        <p:sp>
          <p:nvSpPr>
            <p:cNvPr id="24" name="Rectangle : coins arrondis 23">
              <a:extLst>
                <a:ext uri="{FF2B5EF4-FFF2-40B4-BE49-F238E27FC236}">
                  <a16:creationId xmlns:a16="http://schemas.microsoft.com/office/drawing/2014/main" xmlns="" id="{B6BC41A7-4D10-4C95-554D-61E74C318D43}"/>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84707EF-F029-0BF4-D120-291D50472E3B}"/>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e 24">
            <a:extLst>
              <a:ext uri="{FF2B5EF4-FFF2-40B4-BE49-F238E27FC236}">
                <a16:creationId xmlns:a16="http://schemas.microsoft.com/office/drawing/2014/main" xmlns="" id="{44A7EB83-78EF-4783-9698-1BC722533A68}"/>
              </a:ext>
            </a:extLst>
          </p:cNvPr>
          <p:cNvGrpSpPr/>
          <p:nvPr/>
        </p:nvGrpSpPr>
        <p:grpSpPr>
          <a:xfrm>
            <a:off x="7874506" y="1290660"/>
            <a:ext cx="832160" cy="5567340"/>
            <a:chOff x="11082454" y="1290660"/>
            <a:chExt cx="1109546" cy="5567340"/>
          </a:xfrm>
          <a:solidFill>
            <a:srgbClr val="FFC55E"/>
          </a:solidFill>
          <a:effectLst>
            <a:outerShdw blurRad="177800" dir="2400000" sx="108000" sy="108000" algn="ctr" rotWithShape="0">
              <a:prstClr val="black">
                <a:alpha val="15000"/>
              </a:prstClr>
            </a:outerShdw>
          </a:effectLst>
        </p:grpSpPr>
        <p:sp>
          <p:nvSpPr>
            <p:cNvPr id="26" name="Rectangle 25">
              <a:extLst>
                <a:ext uri="{FF2B5EF4-FFF2-40B4-BE49-F238E27FC236}">
                  <a16:creationId xmlns:a16="http://schemas.microsoft.com/office/drawing/2014/main" xmlns="" id="{7B5059F3-4DFD-67EE-3D7B-7F8C10D2478C}"/>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 coins arrondis 26">
              <a:extLst>
                <a:ext uri="{FF2B5EF4-FFF2-40B4-BE49-F238E27FC236}">
                  <a16:creationId xmlns:a16="http://schemas.microsoft.com/office/drawing/2014/main" xmlns="" id="{949ECAA3-73C8-DCD0-3D8A-2FBAACDD3744}"/>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 name="Groupe 27">
            <a:extLst>
              <a:ext uri="{FF2B5EF4-FFF2-40B4-BE49-F238E27FC236}">
                <a16:creationId xmlns:a16="http://schemas.microsoft.com/office/drawing/2014/main" xmlns="" id="{97A2C840-52B3-D7FE-A2C8-40C1016CCE72}"/>
              </a:ext>
            </a:extLst>
          </p:cNvPr>
          <p:cNvGrpSpPr/>
          <p:nvPr/>
        </p:nvGrpSpPr>
        <p:grpSpPr>
          <a:xfrm>
            <a:off x="8267586" y="1290660"/>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9" name="Rectangle 28">
              <a:extLst>
                <a:ext uri="{FF2B5EF4-FFF2-40B4-BE49-F238E27FC236}">
                  <a16:creationId xmlns:a16="http://schemas.microsoft.com/office/drawing/2014/main" xmlns="" id="{D0E52968-9BED-7E4B-2D2B-40ECA47B9745}"/>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 coins arrondis 29">
              <a:extLst>
                <a:ext uri="{FF2B5EF4-FFF2-40B4-BE49-F238E27FC236}">
                  <a16:creationId xmlns:a16="http://schemas.microsoft.com/office/drawing/2014/main" xmlns="" id="{CB484DE5-2FB5-29C2-C502-9A3107A161DE}"/>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4" name="Groupe 1">
            <a:extLst>
              <a:ext uri="{FF2B5EF4-FFF2-40B4-BE49-F238E27FC236}">
                <a16:creationId xmlns:a16="http://schemas.microsoft.com/office/drawing/2014/main" xmlns="" id="{6D9472E1-20CB-8B2D-280E-66225E9196C6}"/>
              </a:ext>
            </a:extLst>
          </p:cNvPr>
          <p:cNvGrpSpPr/>
          <p:nvPr/>
        </p:nvGrpSpPr>
        <p:grpSpPr>
          <a:xfrm>
            <a:off x="0" y="1290660"/>
            <a:ext cx="2180314" cy="5567340"/>
            <a:chOff x="11041800" y="1290660"/>
            <a:chExt cx="2907085" cy="5567340"/>
          </a:xfrm>
          <a:solidFill>
            <a:srgbClr val="00B0F0"/>
          </a:solidFill>
          <a:effectLst>
            <a:outerShdw blurRad="177800" dir="2400000" sx="108000" sy="108000" algn="ctr" rotWithShape="0">
              <a:prstClr val="black">
                <a:alpha val="15000"/>
              </a:prstClr>
            </a:outerShdw>
          </a:effectLst>
        </p:grpSpPr>
        <p:sp>
          <p:nvSpPr>
            <p:cNvPr id="3" name="Rectangle : coins arrondis 2">
              <a:extLst>
                <a:ext uri="{FF2B5EF4-FFF2-40B4-BE49-F238E27FC236}">
                  <a16:creationId xmlns:a16="http://schemas.microsoft.com/office/drawing/2014/main" xmlns="" id="{23335810-505D-D97A-5865-C076E620140F}"/>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A708FC0-7995-1011-0133-F2744DB3E4B7}"/>
                </a:ext>
              </a:extLst>
            </p:cNvPr>
            <p:cNvSpPr/>
            <p:nvPr/>
          </p:nvSpPr>
          <p:spPr>
            <a:xfrm>
              <a:off x="11608885"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ZoneTexte 5">
            <a:extLst>
              <a:ext uri="{FF2B5EF4-FFF2-40B4-BE49-F238E27FC236}">
                <a16:creationId xmlns:a16="http://schemas.microsoft.com/office/drawing/2014/main" xmlns="" id="{01DDF548-13FE-9C8A-F41F-ECA0EE48CB64}"/>
              </a:ext>
            </a:extLst>
          </p:cNvPr>
          <p:cNvSpPr txBox="1"/>
          <p:nvPr/>
        </p:nvSpPr>
        <p:spPr>
          <a:xfrm>
            <a:off x="425314" y="1290661"/>
            <a:ext cx="1754999" cy="3693319"/>
          </a:xfrm>
          <a:prstGeom prst="rect">
            <a:avLst/>
          </a:prstGeom>
          <a:noFill/>
        </p:spPr>
        <p:txBody>
          <a:bodyPr wrap="square" rtlCol="0">
            <a:spAutoFit/>
          </a:bodyPr>
          <a:lstStyle/>
          <a:p>
            <a:pPr algn="ctr" rtl="1"/>
            <a:r>
              <a:rPr lang="ar-DZ" sz="5400" dirty="0">
                <a:solidFill>
                  <a:srgbClr val="000000"/>
                </a:solidFill>
                <a:latin typeface="Aljazeera" panose="02000000000000000000" pitchFamily="2" charset="-78"/>
                <a:ea typeface="Calibri" panose="020F0502020204030204" pitchFamily="34" charset="0"/>
                <a:cs typeface="Aljazeera" panose="02000000000000000000" pitchFamily="2" charset="-78"/>
              </a:rPr>
              <a:t>لغة:</a:t>
            </a:r>
            <a:endParaRPr lang="fr-FR" sz="54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600" dirty="0">
                <a:solidFill>
                  <a:srgbClr val="000000"/>
                </a:solidFill>
                <a:latin typeface="Aljazeera" panose="02000000000000000000" pitchFamily="2" charset="-78"/>
                <a:ea typeface="Calibri" panose="020F0502020204030204" pitchFamily="34" charset="0"/>
                <a:cs typeface="Aljazeera" panose="02000000000000000000" pitchFamily="2" charset="-78"/>
              </a:rPr>
              <a:t>اسم فاعل من قاول</a:t>
            </a:r>
            <a:endParaRPr lang="fr-FR" sz="3600" dirty="0">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ECE7DC10-F975-238B-FECF-69AD877DD47D}"/>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xmlns="" id="{F28D77AE-0EDB-09F5-A98E-E29DD20047AE}"/>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pic>
        <p:nvPicPr>
          <p:cNvPr id="7" name="ElevenLabs_2024-07-08T10_02_35_Sarah_pre_s50_sb75_se0_b_m2">
            <a:hlinkClick r:id="" action="ppaction://media"/>
            <a:extLst>
              <a:ext uri="{FF2B5EF4-FFF2-40B4-BE49-F238E27FC236}">
                <a16:creationId xmlns:a16="http://schemas.microsoft.com/office/drawing/2014/main" xmlns="" id="{EA960009-8F1D-28C9-C6B1-C8EE4264717F}"/>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20300" y="3503093"/>
            <a:ext cx="365522" cy="487363"/>
          </a:xfrm>
          <a:prstGeom prst="rect">
            <a:avLst/>
          </a:prstGeom>
        </p:spPr>
      </p:pic>
    </p:spTree>
    <p:extLst>
      <p:ext uri="{BB962C8B-B14F-4D97-AF65-F5344CB8AC3E}">
        <p14:creationId xmlns:p14="http://schemas.microsoft.com/office/powerpoint/2010/main" xmlns="" val="27894589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32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endCondLst>
                    <p:cond evt="onStopAudio" delay="0">
                      <p:tgtEl>
                        <p:sldTgt/>
                      </p:tgtEl>
                    </p:cond>
                  </p:endCondLst>
                </p:cTn>
                <p:tgtEl>
                  <p:spTgt spid="7"/>
                </p:tgtEl>
              </p:cMediaNode>
            </p:vide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1">
            <a:extLst>
              <a:ext uri="{FF2B5EF4-FFF2-40B4-BE49-F238E27FC236}">
                <a16:creationId xmlns:a16="http://schemas.microsoft.com/office/drawing/2014/main" xmlns="" id="{A468792B-6F8D-B874-8CEB-5B0F4EFFD80D}"/>
              </a:ext>
            </a:extLst>
          </p:cNvPr>
          <p:cNvGrpSpPr/>
          <p:nvPr/>
        </p:nvGrpSpPr>
        <p:grpSpPr>
          <a:xfrm>
            <a:off x="7499896" y="1290660"/>
            <a:ext cx="813689" cy="5567340"/>
            <a:chOff x="11107082" y="1290660"/>
            <a:chExt cx="1084918" cy="5567340"/>
          </a:xfrm>
          <a:solidFill>
            <a:srgbClr val="C00000"/>
          </a:solidFill>
          <a:effectLst>
            <a:outerShdw blurRad="177800" dir="2400000" sx="108000" sy="108000" algn="ctr" rotWithShape="0">
              <a:prstClr val="black">
                <a:alpha val="15000"/>
              </a:prstClr>
            </a:outerShdw>
          </a:effectLst>
        </p:grpSpPr>
        <p:sp>
          <p:nvSpPr>
            <p:cNvPr id="24" name="Rectangle : coins arrondis 23">
              <a:extLst>
                <a:ext uri="{FF2B5EF4-FFF2-40B4-BE49-F238E27FC236}">
                  <a16:creationId xmlns:a16="http://schemas.microsoft.com/office/drawing/2014/main" xmlns="" id="{B6BC41A7-4D10-4C95-554D-61E74C318D43}"/>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84707EF-F029-0BF4-D120-291D50472E3B}"/>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e 24">
            <a:extLst>
              <a:ext uri="{FF2B5EF4-FFF2-40B4-BE49-F238E27FC236}">
                <a16:creationId xmlns:a16="http://schemas.microsoft.com/office/drawing/2014/main" xmlns="" id="{44A7EB83-78EF-4783-9698-1BC722533A68}"/>
              </a:ext>
            </a:extLst>
          </p:cNvPr>
          <p:cNvGrpSpPr/>
          <p:nvPr/>
        </p:nvGrpSpPr>
        <p:grpSpPr>
          <a:xfrm>
            <a:off x="7874506" y="1290660"/>
            <a:ext cx="832160" cy="5567340"/>
            <a:chOff x="11082454" y="1290660"/>
            <a:chExt cx="1109546" cy="5567340"/>
          </a:xfrm>
          <a:solidFill>
            <a:srgbClr val="FFC55E"/>
          </a:solidFill>
          <a:effectLst>
            <a:outerShdw blurRad="177800" dir="2400000" sx="108000" sy="108000" algn="ctr" rotWithShape="0">
              <a:prstClr val="black">
                <a:alpha val="15000"/>
              </a:prstClr>
            </a:outerShdw>
          </a:effectLst>
        </p:grpSpPr>
        <p:sp>
          <p:nvSpPr>
            <p:cNvPr id="26" name="Rectangle 25">
              <a:extLst>
                <a:ext uri="{FF2B5EF4-FFF2-40B4-BE49-F238E27FC236}">
                  <a16:creationId xmlns:a16="http://schemas.microsoft.com/office/drawing/2014/main" xmlns="" id="{7B5059F3-4DFD-67EE-3D7B-7F8C10D2478C}"/>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 coins arrondis 26">
              <a:extLst>
                <a:ext uri="{FF2B5EF4-FFF2-40B4-BE49-F238E27FC236}">
                  <a16:creationId xmlns:a16="http://schemas.microsoft.com/office/drawing/2014/main" xmlns="" id="{949ECAA3-73C8-DCD0-3D8A-2FBAACDD3744}"/>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 name="Groupe 27">
            <a:extLst>
              <a:ext uri="{FF2B5EF4-FFF2-40B4-BE49-F238E27FC236}">
                <a16:creationId xmlns:a16="http://schemas.microsoft.com/office/drawing/2014/main" xmlns="" id="{97A2C840-52B3-D7FE-A2C8-40C1016CCE72}"/>
              </a:ext>
            </a:extLst>
          </p:cNvPr>
          <p:cNvGrpSpPr/>
          <p:nvPr/>
        </p:nvGrpSpPr>
        <p:grpSpPr>
          <a:xfrm>
            <a:off x="8267586" y="1290660"/>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9" name="Rectangle 28">
              <a:extLst>
                <a:ext uri="{FF2B5EF4-FFF2-40B4-BE49-F238E27FC236}">
                  <a16:creationId xmlns:a16="http://schemas.microsoft.com/office/drawing/2014/main" xmlns="" id="{D0E52968-9BED-7E4B-2D2B-40ECA47B9745}"/>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 coins arrondis 29">
              <a:extLst>
                <a:ext uri="{FF2B5EF4-FFF2-40B4-BE49-F238E27FC236}">
                  <a16:creationId xmlns:a16="http://schemas.microsoft.com/office/drawing/2014/main" xmlns="" id="{CB484DE5-2FB5-29C2-C502-9A3107A161DE}"/>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 name="Groupe 1">
            <a:extLst>
              <a:ext uri="{FF2B5EF4-FFF2-40B4-BE49-F238E27FC236}">
                <a16:creationId xmlns:a16="http://schemas.microsoft.com/office/drawing/2014/main" xmlns="" id="{6D9472E1-20CB-8B2D-280E-66225E9196C6}"/>
              </a:ext>
            </a:extLst>
          </p:cNvPr>
          <p:cNvGrpSpPr/>
          <p:nvPr/>
        </p:nvGrpSpPr>
        <p:grpSpPr>
          <a:xfrm>
            <a:off x="0" y="1290660"/>
            <a:ext cx="2180314" cy="5567340"/>
            <a:chOff x="11041800" y="1290660"/>
            <a:chExt cx="2907085" cy="5567340"/>
          </a:xfrm>
          <a:solidFill>
            <a:srgbClr val="00B0F0"/>
          </a:solidFill>
          <a:effectLst>
            <a:outerShdw blurRad="177800" dir="2400000" sx="108000" sy="108000" algn="ctr" rotWithShape="0">
              <a:prstClr val="black">
                <a:alpha val="15000"/>
              </a:prstClr>
            </a:outerShdw>
          </a:effectLst>
        </p:grpSpPr>
        <p:sp>
          <p:nvSpPr>
            <p:cNvPr id="3" name="Rectangle : coins arrondis 2">
              <a:extLst>
                <a:ext uri="{FF2B5EF4-FFF2-40B4-BE49-F238E27FC236}">
                  <a16:creationId xmlns:a16="http://schemas.microsoft.com/office/drawing/2014/main" xmlns="" id="{23335810-505D-D97A-5865-C076E620140F}"/>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A708FC0-7995-1011-0133-F2744DB3E4B7}"/>
                </a:ext>
              </a:extLst>
            </p:cNvPr>
            <p:cNvSpPr/>
            <p:nvPr/>
          </p:nvSpPr>
          <p:spPr>
            <a:xfrm>
              <a:off x="11608885"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e 14">
            <a:extLst>
              <a:ext uri="{FF2B5EF4-FFF2-40B4-BE49-F238E27FC236}">
                <a16:creationId xmlns:a16="http://schemas.microsoft.com/office/drawing/2014/main" xmlns="" id="{EF15AFFC-C6AD-6252-B702-F44A87B0E5AD}"/>
              </a:ext>
            </a:extLst>
          </p:cNvPr>
          <p:cNvGrpSpPr/>
          <p:nvPr/>
        </p:nvGrpSpPr>
        <p:grpSpPr>
          <a:xfrm>
            <a:off x="1774908" y="1290660"/>
            <a:ext cx="2177693" cy="5567340"/>
            <a:chOff x="11081297" y="1290660"/>
            <a:chExt cx="2903590" cy="5567340"/>
          </a:xfrm>
          <a:solidFill>
            <a:srgbClr val="7030A0"/>
          </a:solidFill>
          <a:effectLst>
            <a:outerShdw blurRad="177800" dir="2400000" sx="108000" sy="108000" algn="ctr" rotWithShape="0">
              <a:prstClr val="black">
                <a:alpha val="15000"/>
              </a:prstClr>
            </a:outerShdw>
          </a:effectLst>
        </p:grpSpPr>
        <p:sp>
          <p:nvSpPr>
            <p:cNvPr id="13" name="Rectangle : coins arrondis 12">
              <a:extLst>
                <a:ext uri="{FF2B5EF4-FFF2-40B4-BE49-F238E27FC236}">
                  <a16:creationId xmlns:a16="http://schemas.microsoft.com/office/drawing/2014/main" xmlns="" id="{6967D55F-FA8C-9860-4E8E-71D49EBD706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F1DFFA9-2367-7E90-5757-884A81B2CE5D}"/>
                </a:ext>
              </a:extLst>
            </p:cNvPr>
            <p:cNvSpPr/>
            <p:nvPr/>
          </p:nvSpPr>
          <p:spPr>
            <a:xfrm>
              <a:off x="11608887" y="1290660"/>
              <a:ext cx="2376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4202535D-6DA5-690C-FFF5-402FF41FFC00}"/>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xmlns="" id="{2A3504E7-CD37-FFD2-6FEC-01A09EFF1354}"/>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16" name="ZoneTexte 15">
            <a:extLst>
              <a:ext uri="{FF2B5EF4-FFF2-40B4-BE49-F238E27FC236}">
                <a16:creationId xmlns:a16="http://schemas.microsoft.com/office/drawing/2014/main" xmlns="" id="{EA039A97-9AAC-A610-3F4A-6F713E6F77BD}"/>
              </a:ext>
            </a:extLst>
          </p:cNvPr>
          <p:cNvSpPr txBox="1"/>
          <p:nvPr/>
        </p:nvSpPr>
        <p:spPr>
          <a:xfrm>
            <a:off x="2161938" y="1290661"/>
            <a:ext cx="1748223" cy="7971413"/>
          </a:xfrm>
          <a:prstGeom prst="rect">
            <a:avLst/>
          </a:prstGeom>
          <a:noFill/>
        </p:spPr>
        <p:txBody>
          <a:bodyPr wrap="square" rtlCol="0">
            <a:spAutoFit/>
          </a:bodyPr>
          <a:lstStyle/>
          <a:p>
            <a:pPr algn="ctr" rtl="1"/>
            <a:r>
              <a:rPr lang="ar-DZ" sz="5400" dirty="0">
                <a:solidFill>
                  <a:schemeClr val="bg1"/>
                </a:solidFill>
                <a:latin typeface="Aljazeera" panose="02000000000000000000" pitchFamily="2" charset="-78"/>
                <a:ea typeface="Calibri" panose="020F0502020204030204" pitchFamily="34" charset="0"/>
                <a:cs typeface="Aljazeera" panose="02000000000000000000" pitchFamily="2" charset="-78"/>
              </a:rPr>
              <a:t>المقاول: </a:t>
            </a:r>
            <a:endParaRPr lang="fr-FR" sz="54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2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من يتعهد</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بالقيام</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بعمل معين مستكمل لشروط خاصة نظير مال معلوم كبناء بيت أو إصلاح طريق معين.</a:t>
            </a:r>
            <a:endParaRPr lang="fr-FR" sz="3200" dirty="0">
              <a:solidFill>
                <a:schemeClr val="bg1"/>
              </a:solidFill>
              <a:latin typeface="Aljazeera" panose="02000000000000000000" pitchFamily="2" charset="-78"/>
              <a:cs typeface="Aljazeera" panose="02000000000000000000" pitchFamily="2" charset="-78"/>
            </a:endParaRPr>
          </a:p>
        </p:txBody>
      </p:sp>
      <p:sp>
        <p:nvSpPr>
          <p:cNvPr id="6" name="ZoneTexte 5">
            <a:extLst>
              <a:ext uri="{FF2B5EF4-FFF2-40B4-BE49-F238E27FC236}">
                <a16:creationId xmlns:a16="http://schemas.microsoft.com/office/drawing/2014/main" xmlns="" id="{EC12E48D-3F66-3B0B-5782-D5D4AF1249C4}"/>
              </a:ext>
            </a:extLst>
          </p:cNvPr>
          <p:cNvSpPr txBox="1"/>
          <p:nvPr/>
        </p:nvSpPr>
        <p:spPr>
          <a:xfrm>
            <a:off x="425314" y="1290661"/>
            <a:ext cx="1754999" cy="3693319"/>
          </a:xfrm>
          <a:prstGeom prst="rect">
            <a:avLst/>
          </a:prstGeom>
          <a:noFill/>
        </p:spPr>
        <p:txBody>
          <a:bodyPr wrap="square" rtlCol="0">
            <a:spAutoFit/>
          </a:bodyPr>
          <a:lstStyle/>
          <a:p>
            <a:pPr algn="ctr" rtl="1"/>
            <a:r>
              <a:rPr lang="ar-DZ" sz="5400" dirty="0">
                <a:solidFill>
                  <a:srgbClr val="000000"/>
                </a:solidFill>
                <a:latin typeface="Aljazeera" panose="02000000000000000000" pitchFamily="2" charset="-78"/>
                <a:ea typeface="Calibri" panose="020F0502020204030204" pitchFamily="34" charset="0"/>
                <a:cs typeface="Aljazeera" panose="02000000000000000000" pitchFamily="2" charset="-78"/>
              </a:rPr>
              <a:t>لغة:</a:t>
            </a:r>
            <a:endParaRPr lang="fr-FR" sz="54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600" dirty="0">
                <a:solidFill>
                  <a:srgbClr val="000000"/>
                </a:solidFill>
                <a:latin typeface="Aljazeera" panose="02000000000000000000" pitchFamily="2" charset="-78"/>
                <a:ea typeface="Calibri" panose="020F0502020204030204" pitchFamily="34" charset="0"/>
                <a:cs typeface="Aljazeera" panose="02000000000000000000" pitchFamily="2" charset="-78"/>
              </a:rPr>
              <a:t>اسم فاعل من قاول</a:t>
            </a:r>
            <a:endParaRPr lang="fr-FR" sz="3600" dirty="0">
              <a:latin typeface="Aljazeera" panose="02000000000000000000" pitchFamily="2" charset="-78"/>
              <a:cs typeface="Aljazeera" panose="02000000000000000000" pitchFamily="2" charset="-78"/>
            </a:endParaRPr>
          </a:p>
        </p:txBody>
      </p:sp>
      <p:pic>
        <p:nvPicPr>
          <p:cNvPr id="7" name="ElevenLabs_2024-07-08T10_03_43_Sarah_pre_s50_sb75_se0_b_m2">
            <a:hlinkClick r:id="" action="ppaction://media"/>
            <a:extLst>
              <a:ext uri="{FF2B5EF4-FFF2-40B4-BE49-F238E27FC236}">
                <a16:creationId xmlns:a16="http://schemas.microsoft.com/office/drawing/2014/main" xmlns="" id="{BF8AD0A2-C5EF-326E-CB5E-C34172BB6C34}"/>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78277" y="3185319"/>
            <a:ext cx="365522" cy="487363"/>
          </a:xfrm>
          <a:prstGeom prst="rect">
            <a:avLst/>
          </a:prstGeom>
        </p:spPr>
      </p:pic>
    </p:spTree>
    <p:extLst>
      <p:ext uri="{BB962C8B-B14F-4D97-AF65-F5344CB8AC3E}">
        <p14:creationId xmlns:p14="http://schemas.microsoft.com/office/powerpoint/2010/main" xmlns="" val="17929635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11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endCondLst>
                    <p:cond evt="onStopAudio" delay="0">
                      <p:tgtEl>
                        <p:sldTgt/>
                      </p:tgtEl>
                    </p:cond>
                  </p:endCondLst>
                </p:cTn>
                <p:tgtEl>
                  <p:spTgt spid="7"/>
                </p:tgtEl>
              </p:cMediaNode>
            </p:video>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4">
            <a:extLst>
              <a:ext uri="{FF2B5EF4-FFF2-40B4-BE49-F238E27FC236}">
                <a16:creationId xmlns:a16="http://schemas.microsoft.com/office/drawing/2014/main" xmlns="" id="{44A7EB83-78EF-4783-9698-1BC722533A68}"/>
              </a:ext>
            </a:extLst>
          </p:cNvPr>
          <p:cNvGrpSpPr/>
          <p:nvPr/>
        </p:nvGrpSpPr>
        <p:grpSpPr>
          <a:xfrm>
            <a:off x="7874506" y="1290660"/>
            <a:ext cx="832160" cy="5567340"/>
            <a:chOff x="11082454" y="1290660"/>
            <a:chExt cx="1109546" cy="5567340"/>
          </a:xfrm>
          <a:solidFill>
            <a:srgbClr val="FFC55E"/>
          </a:solidFill>
          <a:effectLst>
            <a:outerShdw blurRad="177800" dir="2400000" sx="108000" sy="108000" algn="ctr" rotWithShape="0">
              <a:prstClr val="black">
                <a:alpha val="15000"/>
              </a:prstClr>
            </a:outerShdw>
          </a:effectLst>
        </p:grpSpPr>
        <p:sp>
          <p:nvSpPr>
            <p:cNvPr id="26" name="Rectangle 25">
              <a:extLst>
                <a:ext uri="{FF2B5EF4-FFF2-40B4-BE49-F238E27FC236}">
                  <a16:creationId xmlns:a16="http://schemas.microsoft.com/office/drawing/2014/main" xmlns="" id="{7B5059F3-4DFD-67EE-3D7B-7F8C10D2478C}"/>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 coins arrondis 26">
              <a:extLst>
                <a:ext uri="{FF2B5EF4-FFF2-40B4-BE49-F238E27FC236}">
                  <a16:creationId xmlns:a16="http://schemas.microsoft.com/office/drawing/2014/main" xmlns="" id="{949ECAA3-73C8-DCD0-3D8A-2FBAACDD3744}"/>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 name="Groupe 27">
            <a:extLst>
              <a:ext uri="{FF2B5EF4-FFF2-40B4-BE49-F238E27FC236}">
                <a16:creationId xmlns:a16="http://schemas.microsoft.com/office/drawing/2014/main" xmlns="" id="{97A2C840-52B3-D7FE-A2C8-40C1016CCE72}"/>
              </a:ext>
            </a:extLst>
          </p:cNvPr>
          <p:cNvGrpSpPr/>
          <p:nvPr/>
        </p:nvGrpSpPr>
        <p:grpSpPr>
          <a:xfrm>
            <a:off x="8267586" y="1290660"/>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9" name="Rectangle 28">
              <a:extLst>
                <a:ext uri="{FF2B5EF4-FFF2-40B4-BE49-F238E27FC236}">
                  <a16:creationId xmlns:a16="http://schemas.microsoft.com/office/drawing/2014/main" xmlns="" id="{D0E52968-9BED-7E4B-2D2B-40ECA47B9745}"/>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 coins arrondis 29">
              <a:extLst>
                <a:ext uri="{FF2B5EF4-FFF2-40B4-BE49-F238E27FC236}">
                  <a16:creationId xmlns:a16="http://schemas.microsoft.com/office/drawing/2014/main" xmlns="" id="{CB484DE5-2FB5-29C2-C502-9A3107A161DE}"/>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 name="Groupe 1">
            <a:extLst>
              <a:ext uri="{FF2B5EF4-FFF2-40B4-BE49-F238E27FC236}">
                <a16:creationId xmlns:a16="http://schemas.microsoft.com/office/drawing/2014/main" xmlns="" id="{6D9472E1-20CB-8B2D-280E-66225E9196C6}"/>
              </a:ext>
            </a:extLst>
          </p:cNvPr>
          <p:cNvGrpSpPr/>
          <p:nvPr/>
        </p:nvGrpSpPr>
        <p:grpSpPr>
          <a:xfrm>
            <a:off x="0" y="1290660"/>
            <a:ext cx="2180314" cy="5567340"/>
            <a:chOff x="11041800" y="1290660"/>
            <a:chExt cx="2907085" cy="5567340"/>
          </a:xfrm>
          <a:solidFill>
            <a:srgbClr val="00B0F0"/>
          </a:solidFill>
          <a:effectLst>
            <a:outerShdw blurRad="177800" dir="2400000" sx="108000" sy="108000" algn="ctr" rotWithShape="0">
              <a:prstClr val="black">
                <a:alpha val="15000"/>
              </a:prstClr>
            </a:outerShdw>
          </a:effectLst>
        </p:grpSpPr>
        <p:sp>
          <p:nvSpPr>
            <p:cNvPr id="3" name="Rectangle : coins arrondis 2">
              <a:extLst>
                <a:ext uri="{FF2B5EF4-FFF2-40B4-BE49-F238E27FC236}">
                  <a16:creationId xmlns:a16="http://schemas.microsoft.com/office/drawing/2014/main" xmlns="" id="{23335810-505D-D97A-5865-C076E620140F}"/>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A708FC0-7995-1011-0133-F2744DB3E4B7}"/>
                </a:ext>
              </a:extLst>
            </p:cNvPr>
            <p:cNvSpPr/>
            <p:nvPr/>
          </p:nvSpPr>
          <p:spPr>
            <a:xfrm>
              <a:off x="11608885"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e 14">
            <a:extLst>
              <a:ext uri="{FF2B5EF4-FFF2-40B4-BE49-F238E27FC236}">
                <a16:creationId xmlns:a16="http://schemas.microsoft.com/office/drawing/2014/main" xmlns="" id="{EF15AFFC-C6AD-6252-B702-F44A87B0E5AD}"/>
              </a:ext>
            </a:extLst>
          </p:cNvPr>
          <p:cNvGrpSpPr/>
          <p:nvPr/>
        </p:nvGrpSpPr>
        <p:grpSpPr>
          <a:xfrm>
            <a:off x="1774908" y="1290660"/>
            <a:ext cx="2177693" cy="5567340"/>
            <a:chOff x="11081297" y="1290660"/>
            <a:chExt cx="2903590" cy="5567340"/>
          </a:xfrm>
          <a:solidFill>
            <a:srgbClr val="7030A0"/>
          </a:solidFill>
          <a:effectLst>
            <a:outerShdw blurRad="177800" dir="2400000" sx="108000" sy="108000" algn="ctr" rotWithShape="0">
              <a:prstClr val="black">
                <a:alpha val="15000"/>
              </a:prstClr>
            </a:outerShdw>
          </a:effectLst>
        </p:grpSpPr>
        <p:sp>
          <p:nvSpPr>
            <p:cNvPr id="13" name="Rectangle : coins arrondis 12">
              <a:extLst>
                <a:ext uri="{FF2B5EF4-FFF2-40B4-BE49-F238E27FC236}">
                  <a16:creationId xmlns:a16="http://schemas.microsoft.com/office/drawing/2014/main" xmlns="" id="{6967D55F-FA8C-9860-4E8E-71D49EBD706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F1DFFA9-2367-7E90-5757-884A81B2CE5D}"/>
                </a:ext>
              </a:extLst>
            </p:cNvPr>
            <p:cNvSpPr/>
            <p:nvPr/>
          </p:nvSpPr>
          <p:spPr>
            <a:xfrm>
              <a:off x="11608887" y="1290660"/>
              <a:ext cx="2376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e 21">
            <a:extLst>
              <a:ext uri="{FF2B5EF4-FFF2-40B4-BE49-F238E27FC236}">
                <a16:creationId xmlns:a16="http://schemas.microsoft.com/office/drawing/2014/main" xmlns="" id="{A468792B-6F8D-B874-8CEB-5B0F4EFFD80D}"/>
              </a:ext>
            </a:extLst>
          </p:cNvPr>
          <p:cNvGrpSpPr/>
          <p:nvPr/>
        </p:nvGrpSpPr>
        <p:grpSpPr>
          <a:xfrm>
            <a:off x="3576247" y="1290660"/>
            <a:ext cx="2131353" cy="5567340"/>
            <a:chOff x="11107082" y="1290660"/>
            <a:chExt cx="2841804" cy="5567340"/>
          </a:xfrm>
          <a:solidFill>
            <a:srgbClr val="C00000"/>
          </a:solidFill>
          <a:effectLst>
            <a:outerShdw blurRad="177800" dir="2400000" sx="108000" sy="108000" algn="ctr" rotWithShape="0">
              <a:prstClr val="black">
                <a:alpha val="15000"/>
              </a:prstClr>
            </a:outerShdw>
          </a:effectLst>
        </p:grpSpPr>
        <p:sp>
          <p:nvSpPr>
            <p:cNvPr id="24" name="Rectangle : coins arrondis 23">
              <a:extLst>
                <a:ext uri="{FF2B5EF4-FFF2-40B4-BE49-F238E27FC236}">
                  <a16:creationId xmlns:a16="http://schemas.microsoft.com/office/drawing/2014/main" xmlns="" id="{B6BC41A7-4D10-4C95-554D-61E74C318D43}"/>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84707EF-F029-0BF4-D120-291D50472E3B}"/>
                </a:ext>
              </a:extLst>
            </p:cNvPr>
            <p:cNvSpPr/>
            <p:nvPr/>
          </p:nvSpPr>
          <p:spPr>
            <a:xfrm>
              <a:off x="11608886"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xmlns="" id="{97E803FD-4180-4196-F742-AAE318DF3D5B}"/>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xmlns="" id="{7854D4FA-BD0D-5097-E42F-D21FA017BE87}"/>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16" name="ZoneTexte 15">
            <a:extLst>
              <a:ext uri="{FF2B5EF4-FFF2-40B4-BE49-F238E27FC236}">
                <a16:creationId xmlns:a16="http://schemas.microsoft.com/office/drawing/2014/main" xmlns="" id="{800D0076-BBA9-687E-BAD1-B256CBBFFD23}"/>
              </a:ext>
            </a:extLst>
          </p:cNvPr>
          <p:cNvSpPr txBox="1"/>
          <p:nvPr/>
        </p:nvSpPr>
        <p:spPr>
          <a:xfrm>
            <a:off x="2161938" y="1290661"/>
            <a:ext cx="1748223" cy="7971413"/>
          </a:xfrm>
          <a:prstGeom prst="rect">
            <a:avLst/>
          </a:prstGeom>
          <a:noFill/>
        </p:spPr>
        <p:txBody>
          <a:bodyPr wrap="square" rtlCol="0">
            <a:spAutoFit/>
          </a:bodyPr>
          <a:lstStyle/>
          <a:p>
            <a:pPr algn="ctr" rtl="1"/>
            <a:r>
              <a:rPr lang="ar-DZ" sz="5400" dirty="0">
                <a:solidFill>
                  <a:schemeClr val="bg1"/>
                </a:solidFill>
                <a:latin typeface="Aljazeera" panose="02000000000000000000" pitchFamily="2" charset="-78"/>
                <a:ea typeface="Calibri" panose="020F0502020204030204" pitchFamily="34" charset="0"/>
                <a:cs typeface="Aljazeera" panose="02000000000000000000" pitchFamily="2" charset="-78"/>
              </a:rPr>
              <a:t>المقاول: </a:t>
            </a:r>
            <a:endParaRPr lang="fr-FR" sz="54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2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من يتعهد</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بالقيام</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بعمل معين مستكمل لشروط خاصة نظير مال معلوم كبناء بيت أو إصلاح طريق معين.</a:t>
            </a:r>
            <a:endParaRPr lang="fr-FR" sz="3200" dirty="0">
              <a:solidFill>
                <a:schemeClr val="bg1"/>
              </a:solidFill>
              <a:latin typeface="Aljazeera" panose="02000000000000000000" pitchFamily="2" charset="-78"/>
              <a:cs typeface="Aljazeera" panose="02000000000000000000" pitchFamily="2" charset="-78"/>
            </a:endParaRPr>
          </a:p>
        </p:txBody>
      </p:sp>
      <p:sp>
        <p:nvSpPr>
          <p:cNvPr id="17" name="ZoneTexte 16">
            <a:extLst>
              <a:ext uri="{FF2B5EF4-FFF2-40B4-BE49-F238E27FC236}">
                <a16:creationId xmlns:a16="http://schemas.microsoft.com/office/drawing/2014/main" xmlns="" id="{E9CBE36E-4C9B-0A57-B3A5-1A8C3BC4D5E3}"/>
              </a:ext>
            </a:extLst>
          </p:cNvPr>
          <p:cNvSpPr txBox="1"/>
          <p:nvPr/>
        </p:nvSpPr>
        <p:spPr>
          <a:xfrm>
            <a:off x="425314" y="1290661"/>
            <a:ext cx="1754999" cy="3139321"/>
          </a:xfrm>
          <a:prstGeom prst="rect">
            <a:avLst/>
          </a:prstGeom>
          <a:noFill/>
        </p:spPr>
        <p:txBody>
          <a:bodyPr wrap="square" rtlCol="0">
            <a:spAutoFit/>
          </a:bodyPr>
          <a:lstStyle/>
          <a:p>
            <a:pPr algn="ctr" rtl="1"/>
            <a:r>
              <a:rPr lang="ar-DZ" sz="5400" dirty="0">
                <a:solidFill>
                  <a:srgbClr val="000000"/>
                </a:solidFill>
                <a:latin typeface="Aljazeera" panose="02000000000000000000" pitchFamily="2" charset="-78"/>
                <a:ea typeface="Calibri" panose="020F0502020204030204" pitchFamily="34" charset="0"/>
                <a:cs typeface="Aljazeera" panose="02000000000000000000" pitchFamily="2" charset="-78"/>
              </a:rPr>
              <a:t>لغة:</a:t>
            </a:r>
            <a:endParaRPr lang="fr-FR" sz="54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600" dirty="0">
                <a:solidFill>
                  <a:srgbClr val="000000"/>
                </a:solidFill>
                <a:latin typeface="Aljazeera" panose="02000000000000000000" pitchFamily="2" charset="-78"/>
                <a:ea typeface="Calibri" panose="020F0502020204030204" pitchFamily="34" charset="0"/>
                <a:cs typeface="Aljazeera" panose="02000000000000000000" pitchFamily="2" charset="-78"/>
              </a:rPr>
              <a:t>اسم فاعل من قاول</a:t>
            </a:r>
            <a:endParaRPr lang="fr-FR" sz="3600" dirty="0">
              <a:latin typeface="Aljazeera" panose="02000000000000000000" pitchFamily="2" charset="-78"/>
              <a:cs typeface="Aljazeera" panose="02000000000000000000" pitchFamily="2" charset="-78"/>
            </a:endParaRPr>
          </a:p>
        </p:txBody>
      </p:sp>
      <p:sp>
        <p:nvSpPr>
          <p:cNvPr id="19" name="ZoneTexte 18">
            <a:extLst>
              <a:ext uri="{FF2B5EF4-FFF2-40B4-BE49-F238E27FC236}">
                <a16:creationId xmlns:a16="http://schemas.microsoft.com/office/drawing/2014/main" xmlns="" id="{A42A12C5-5D44-E3A3-EA70-4913DD8CE9A8}"/>
              </a:ext>
            </a:extLst>
          </p:cNvPr>
          <p:cNvSpPr txBox="1"/>
          <p:nvPr/>
        </p:nvSpPr>
        <p:spPr>
          <a:xfrm>
            <a:off x="3959377" y="1340815"/>
            <a:ext cx="1748223" cy="7725192"/>
          </a:xfrm>
          <a:prstGeom prst="rect">
            <a:avLst/>
          </a:prstGeom>
          <a:noFill/>
        </p:spPr>
        <p:txBody>
          <a:bodyPr wrap="square" rtlCol="0">
            <a:spAutoFit/>
          </a:bodyPr>
          <a:lstStyle/>
          <a:p>
            <a:pPr algn="ctr" rtl="1"/>
            <a:r>
              <a:rPr lang="ar-DZ" sz="4000" dirty="0">
                <a:solidFill>
                  <a:schemeClr val="bg1"/>
                </a:solidFill>
                <a:latin typeface="Aljazeera" panose="02000000000000000000" pitchFamily="2" charset="-78"/>
                <a:ea typeface="Calibri" panose="020F0502020204030204" pitchFamily="34" charset="0"/>
                <a:cs typeface="Aljazeera" panose="02000000000000000000" pitchFamily="2" charset="-78"/>
              </a:rPr>
              <a:t>مقاول من الباطن:</a:t>
            </a:r>
          </a:p>
          <a:p>
            <a:pPr algn="ctr" rtl="1"/>
            <a:r>
              <a:rPr lang="ar-DZ" sz="4000" dirty="0">
                <a:solidFill>
                  <a:schemeClr val="bg1"/>
                </a:solidFill>
                <a:latin typeface="Aljazeera" panose="02000000000000000000" pitchFamily="2" charset="-78"/>
                <a:ea typeface="Calibri" panose="020F0502020204030204" pitchFamily="34" charset="0"/>
                <a:cs typeface="Aljazeera" panose="02000000000000000000" pitchFamily="2" charset="-78"/>
              </a:rPr>
              <a:t> </a:t>
            </a:r>
            <a:endParaRPr lang="fr-FR" sz="4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يعمل من خلال مقاول آخر، مقاول</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   يأخذ بشكل</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     تبعي قسما </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من أعمال مقاول أصلي. أو هو مقاول يحل محل مقاول تعهد عملا</a:t>
            </a:r>
            <a:endParaRPr lang="fr-FR" sz="2800" dirty="0">
              <a:solidFill>
                <a:schemeClr val="bg1"/>
              </a:solidFill>
              <a:latin typeface="Aljazeera" panose="02000000000000000000" pitchFamily="2" charset="-78"/>
              <a:cs typeface="Aljazeera" panose="02000000000000000000" pitchFamily="2" charset="-78"/>
            </a:endParaRPr>
          </a:p>
        </p:txBody>
      </p:sp>
      <p:pic>
        <p:nvPicPr>
          <p:cNvPr id="6" name="ElevenLabs_2024-07-08T10_14_15_Sarah_pre_s50_sb75_se0_b_m2">
            <a:hlinkClick r:id="" action="ppaction://media"/>
            <a:extLst>
              <a:ext uri="{FF2B5EF4-FFF2-40B4-BE49-F238E27FC236}">
                <a16:creationId xmlns:a16="http://schemas.microsoft.com/office/drawing/2014/main" xmlns="" id="{3A367089-8D28-6DD1-8AB8-02CD9785E911}"/>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98656" y="3002405"/>
            <a:ext cx="365522" cy="487363"/>
          </a:xfrm>
          <a:prstGeom prst="rect">
            <a:avLst/>
          </a:prstGeom>
        </p:spPr>
      </p:pic>
    </p:spTree>
    <p:extLst>
      <p:ext uri="{BB962C8B-B14F-4D97-AF65-F5344CB8AC3E}">
        <p14:creationId xmlns:p14="http://schemas.microsoft.com/office/powerpoint/2010/main" xmlns="" val="2666692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32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endCondLst>
                    <p:cond evt="onStopAudio" delay="0">
                      <p:tgtEl>
                        <p:sldTgt/>
                      </p:tgtEl>
                    </p:cond>
                  </p:endCondLst>
                </p:cTn>
                <p:tgtEl>
                  <p:spTgt spid="6"/>
                </p:tgtEl>
              </p:cMediaNode>
            </p:video>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6D9472E1-20CB-8B2D-280E-66225E9196C6}"/>
              </a:ext>
            </a:extLst>
          </p:cNvPr>
          <p:cNvGrpSpPr/>
          <p:nvPr/>
        </p:nvGrpSpPr>
        <p:grpSpPr>
          <a:xfrm>
            <a:off x="0" y="1290660"/>
            <a:ext cx="2180314" cy="5567340"/>
            <a:chOff x="11041800" y="1290660"/>
            <a:chExt cx="2907085" cy="5567340"/>
          </a:xfrm>
          <a:solidFill>
            <a:srgbClr val="00B0F0"/>
          </a:solidFill>
          <a:effectLst>
            <a:outerShdw blurRad="177800" dir="2400000" sx="108000" sy="108000" algn="ctr" rotWithShape="0">
              <a:prstClr val="black">
                <a:alpha val="15000"/>
              </a:prstClr>
            </a:outerShdw>
          </a:effectLst>
        </p:grpSpPr>
        <p:sp>
          <p:nvSpPr>
            <p:cNvPr id="3" name="Rectangle : coins arrondis 2">
              <a:extLst>
                <a:ext uri="{FF2B5EF4-FFF2-40B4-BE49-F238E27FC236}">
                  <a16:creationId xmlns:a16="http://schemas.microsoft.com/office/drawing/2014/main" xmlns="" id="{23335810-505D-D97A-5865-C076E620140F}"/>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A708FC0-7995-1011-0133-F2744DB3E4B7}"/>
                </a:ext>
              </a:extLst>
            </p:cNvPr>
            <p:cNvSpPr/>
            <p:nvPr/>
          </p:nvSpPr>
          <p:spPr>
            <a:xfrm>
              <a:off x="11608885"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e 14">
            <a:extLst>
              <a:ext uri="{FF2B5EF4-FFF2-40B4-BE49-F238E27FC236}">
                <a16:creationId xmlns:a16="http://schemas.microsoft.com/office/drawing/2014/main" xmlns="" id="{EF15AFFC-C6AD-6252-B702-F44A87B0E5AD}"/>
              </a:ext>
            </a:extLst>
          </p:cNvPr>
          <p:cNvGrpSpPr/>
          <p:nvPr/>
        </p:nvGrpSpPr>
        <p:grpSpPr>
          <a:xfrm>
            <a:off x="1774908" y="1290660"/>
            <a:ext cx="2177693" cy="5567340"/>
            <a:chOff x="11081297" y="1290660"/>
            <a:chExt cx="2903590" cy="5567340"/>
          </a:xfrm>
          <a:solidFill>
            <a:srgbClr val="7030A0"/>
          </a:solidFill>
          <a:effectLst>
            <a:outerShdw blurRad="177800" dir="2400000" sx="108000" sy="108000" algn="ctr" rotWithShape="0">
              <a:prstClr val="black">
                <a:alpha val="15000"/>
              </a:prstClr>
            </a:outerShdw>
          </a:effectLst>
        </p:grpSpPr>
        <p:sp>
          <p:nvSpPr>
            <p:cNvPr id="13" name="Rectangle : coins arrondis 12">
              <a:extLst>
                <a:ext uri="{FF2B5EF4-FFF2-40B4-BE49-F238E27FC236}">
                  <a16:creationId xmlns:a16="http://schemas.microsoft.com/office/drawing/2014/main" xmlns="" id="{6967D55F-FA8C-9860-4E8E-71D49EBD706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F1DFFA9-2367-7E90-5757-884A81B2CE5D}"/>
                </a:ext>
              </a:extLst>
            </p:cNvPr>
            <p:cNvSpPr/>
            <p:nvPr/>
          </p:nvSpPr>
          <p:spPr>
            <a:xfrm>
              <a:off x="11608887" y="1290660"/>
              <a:ext cx="2376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e 21">
            <a:extLst>
              <a:ext uri="{FF2B5EF4-FFF2-40B4-BE49-F238E27FC236}">
                <a16:creationId xmlns:a16="http://schemas.microsoft.com/office/drawing/2014/main" xmlns="" id="{A468792B-6F8D-B874-8CEB-5B0F4EFFD80D}"/>
              </a:ext>
            </a:extLst>
          </p:cNvPr>
          <p:cNvGrpSpPr/>
          <p:nvPr/>
        </p:nvGrpSpPr>
        <p:grpSpPr>
          <a:xfrm>
            <a:off x="3576247" y="1290660"/>
            <a:ext cx="2131353" cy="5567340"/>
            <a:chOff x="11107082" y="1290660"/>
            <a:chExt cx="2841804" cy="5567340"/>
          </a:xfrm>
          <a:solidFill>
            <a:srgbClr val="C00000"/>
          </a:solidFill>
          <a:effectLst>
            <a:outerShdw blurRad="177800" dir="2400000" sx="108000" sy="108000" algn="ctr" rotWithShape="0">
              <a:prstClr val="black">
                <a:alpha val="15000"/>
              </a:prstClr>
            </a:outerShdw>
          </a:effectLst>
        </p:grpSpPr>
        <p:sp>
          <p:nvSpPr>
            <p:cNvPr id="24" name="Rectangle : coins arrondis 23">
              <a:extLst>
                <a:ext uri="{FF2B5EF4-FFF2-40B4-BE49-F238E27FC236}">
                  <a16:creationId xmlns:a16="http://schemas.microsoft.com/office/drawing/2014/main" xmlns="" id="{B6BC41A7-4D10-4C95-554D-61E74C318D43}"/>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84707EF-F029-0BF4-D120-291D50472E3B}"/>
                </a:ext>
              </a:extLst>
            </p:cNvPr>
            <p:cNvSpPr/>
            <p:nvPr/>
          </p:nvSpPr>
          <p:spPr>
            <a:xfrm>
              <a:off x="11608886"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e 24">
            <a:extLst>
              <a:ext uri="{FF2B5EF4-FFF2-40B4-BE49-F238E27FC236}">
                <a16:creationId xmlns:a16="http://schemas.microsoft.com/office/drawing/2014/main" xmlns="" id="{44A7EB83-78EF-4783-9698-1BC722533A68}"/>
              </a:ext>
            </a:extLst>
          </p:cNvPr>
          <p:cNvGrpSpPr/>
          <p:nvPr/>
        </p:nvGrpSpPr>
        <p:grpSpPr>
          <a:xfrm>
            <a:off x="5314520" y="1290660"/>
            <a:ext cx="2176824" cy="5567340"/>
            <a:chOff x="11082454" y="1290660"/>
            <a:chExt cx="2902432" cy="5567340"/>
          </a:xfrm>
          <a:solidFill>
            <a:srgbClr val="FFC55E"/>
          </a:solidFill>
          <a:effectLst>
            <a:outerShdw blurRad="177800" dir="2400000" sx="108000" sy="108000" algn="ctr" rotWithShape="0">
              <a:prstClr val="black">
                <a:alpha val="15000"/>
              </a:prstClr>
            </a:outerShdw>
          </a:effectLst>
        </p:grpSpPr>
        <p:sp>
          <p:nvSpPr>
            <p:cNvPr id="26" name="Rectangle 25">
              <a:extLst>
                <a:ext uri="{FF2B5EF4-FFF2-40B4-BE49-F238E27FC236}">
                  <a16:creationId xmlns:a16="http://schemas.microsoft.com/office/drawing/2014/main" xmlns="" id="{7B5059F3-4DFD-67EE-3D7B-7F8C10D2478C}"/>
                </a:ext>
              </a:extLst>
            </p:cNvPr>
            <p:cNvSpPr/>
            <p:nvPr/>
          </p:nvSpPr>
          <p:spPr>
            <a:xfrm>
              <a:off x="11608886" y="1290660"/>
              <a:ext cx="2376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 coins arrondis 26">
              <a:extLst>
                <a:ext uri="{FF2B5EF4-FFF2-40B4-BE49-F238E27FC236}">
                  <a16:creationId xmlns:a16="http://schemas.microsoft.com/office/drawing/2014/main" xmlns="" id="{949ECAA3-73C8-DCD0-3D8A-2FBAACDD3744}"/>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e 27">
            <a:extLst>
              <a:ext uri="{FF2B5EF4-FFF2-40B4-BE49-F238E27FC236}">
                <a16:creationId xmlns:a16="http://schemas.microsoft.com/office/drawing/2014/main" xmlns="" id="{97A2C840-52B3-D7FE-A2C8-40C1016CCE72}"/>
              </a:ext>
            </a:extLst>
          </p:cNvPr>
          <p:cNvGrpSpPr/>
          <p:nvPr/>
        </p:nvGrpSpPr>
        <p:grpSpPr>
          <a:xfrm>
            <a:off x="8267586" y="1290660"/>
            <a:ext cx="876414" cy="5567340"/>
            <a:chOff x="11023448" y="1290660"/>
            <a:chExt cx="1168552"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9" name="Rectangle 28">
              <a:extLst>
                <a:ext uri="{FF2B5EF4-FFF2-40B4-BE49-F238E27FC236}">
                  <a16:creationId xmlns:a16="http://schemas.microsoft.com/office/drawing/2014/main" xmlns="" id="{D0E52968-9BED-7E4B-2D2B-40ECA47B9745}"/>
                </a:ext>
              </a:extLst>
            </p:cNvPr>
            <p:cNvSpPr/>
            <p:nvPr/>
          </p:nvSpPr>
          <p:spPr>
            <a:xfrm>
              <a:off x="11608887" y="1290660"/>
              <a:ext cx="583113"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 coins arrondis 29">
              <a:extLst>
                <a:ext uri="{FF2B5EF4-FFF2-40B4-BE49-F238E27FC236}">
                  <a16:creationId xmlns:a16="http://schemas.microsoft.com/office/drawing/2014/main" xmlns="" id="{CB484DE5-2FB5-29C2-C502-9A3107A161DE}"/>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ACAE620-D6B2-765B-86A5-CE4393F9276D}"/>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15">
            <a:extLst>
              <a:ext uri="{FF2B5EF4-FFF2-40B4-BE49-F238E27FC236}">
                <a16:creationId xmlns:a16="http://schemas.microsoft.com/office/drawing/2014/main" xmlns="" id="{1FA38FDA-8945-7729-94A2-631AC2BD520B}"/>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18" name="ZoneTexte 17">
            <a:extLst>
              <a:ext uri="{FF2B5EF4-FFF2-40B4-BE49-F238E27FC236}">
                <a16:creationId xmlns:a16="http://schemas.microsoft.com/office/drawing/2014/main" xmlns="" id="{11A07986-D7CB-1046-1B9A-E90DEC1ED1CD}"/>
              </a:ext>
            </a:extLst>
          </p:cNvPr>
          <p:cNvSpPr txBox="1"/>
          <p:nvPr/>
        </p:nvSpPr>
        <p:spPr>
          <a:xfrm>
            <a:off x="2161938" y="1290661"/>
            <a:ext cx="1748223" cy="7971413"/>
          </a:xfrm>
          <a:prstGeom prst="rect">
            <a:avLst/>
          </a:prstGeom>
          <a:noFill/>
        </p:spPr>
        <p:txBody>
          <a:bodyPr wrap="square" rtlCol="0">
            <a:spAutoFit/>
          </a:bodyPr>
          <a:lstStyle/>
          <a:p>
            <a:pPr algn="ctr" rtl="1"/>
            <a:r>
              <a:rPr lang="ar-DZ" sz="5400" dirty="0">
                <a:solidFill>
                  <a:schemeClr val="bg1"/>
                </a:solidFill>
                <a:latin typeface="Aljazeera" panose="02000000000000000000" pitchFamily="2" charset="-78"/>
                <a:ea typeface="Calibri" panose="020F0502020204030204" pitchFamily="34" charset="0"/>
                <a:cs typeface="Aljazeera" panose="02000000000000000000" pitchFamily="2" charset="-78"/>
              </a:rPr>
              <a:t>المقاول: </a:t>
            </a:r>
            <a:endParaRPr lang="fr-FR" sz="54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2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من يتعهد</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بالقيام</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بعمل معين مستكمل لشروط خاصة نظير مال معلوم كبناء بيت أو إصلاح طريق معين.</a:t>
            </a:r>
            <a:endParaRPr lang="fr-FR" sz="3200" dirty="0">
              <a:solidFill>
                <a:schemeClr val="bg1"/>
              </a:solidFill>
              <a:latin typeface="Aljazeera" panose="02000000000000000000" pitchFamily="2" charset="-78"/>
              <a:cs typeface="Aljazeera" panose="02000000000000000000" pitchFamily="2" charset="-78"/>
            </a:endParaRPr>
          </a:p>
        </p:txBody>
      </p:sp>
      <p:sp>
        <p:nvSpPr>
          <p:cNvPr id="19" name="ZoneTexte 18">
            <a:extLst>
              <a:ext uri="{FF2B5EF4-FFF2-40B4-BE49-F238E27FC236}">
                <a16:creationId xmlns:a16="http://schemas.microsoft.com/office/drawing/2014/main" xmlns="" id="{1E72E972-116F-28AC-184A-C99CB157DEA5}"/>
              </a:ext>
            </a:extLst>
          </p:cNvPr>
          <p:cNvSpPr txBox="1"/>
          <p:nvPr/>
        </p:nvSpPr>
        <p:spPr>
          <a:xfrm>
            <a:off x="3959377" y="1340815"/>
            <a:ext cx="1748223" cy="7725192"/>
          </a:xfrm>
          <a:prstGeom prst="rect">
            <a:avLst/>
          </a:prstGeom>
          <a:noFill/>
        </p:spPr>
        <p:txBody>
          <a:bodyPr wrap="square" rtlCol="0">
            <a:spAutoFit/>
          </a:bodyPr>
          <a:lstStyle/>
          <a:p>
            <a:pPr algn="ctr" rtl="1"/>
            <a:r>
              <a:rPr lang="ar-DZ" sz="4000" dirty="0">
                <a:solidFill>
                  <a:schemeClr val="bg1"/>
                </a:solidFill>
                <a:latin typeface="Aljazeera" panose="02000000000000000000" pitchFamily="2" charset="-78"/>
                <a:ea typeface="Calibri" panose="020F0502020204030204" pitchFamily="34" charset="0"/>
                <a:cs typeface="Aljazeera" panose="02000000000000000000" pitchFamily="2" charset="-78"/>
              </a:rPr>
              <a:t>مقاول من الباطن:</a:t>
            </a:r>
          </a:p>
          <a:p>
            <a:pPr algn="ctr" rtl="1"/>
            <a:r>
              <a:rPr lang="ar-DZ" sz="4000" dirty="0">
                <a:solidFill>
                  <a:schemeClr val="bg1"/>
                </a:solidFill>
                <a:latin typeface="Aljazeera" panose="02000000000000000000" pitchFamily="2" charset="-78"/>
                <a:ea typeface="Calibri" panose="020F0502020204030204" pitchFamily="34" charset="0"/>
                <a:cs typeface="Aljazeera" panose="02000000000000000000" pitchFamily="2" charset="-78"/>
              </a:rPr>
              <a:t> </a:t>
            </a:r>
            <a:endParaRPr lang="fr-FR" sz="4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يعمل من خلال مقاول آخر، مقاول</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   يأخذ بشكل</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     تبعي قسما </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من أعمال مقاول أصلي. أو هو مقاول يحل محل مقاول تعهد عملا</a:t>
            </a:r>
            <a:endParaRPr lang="fr-FR" sz="2800" dirty="0">
              <a:solidFill>
                <a:schemeClr val="bg1"/>
              </a:solidFill>
              <a:latin typeface="Aljazeera" panose="02000000000000000000" pitchFamily="2" charset="-78"/>
              <a:cs typeface="Aljazeera" panose="02000000000000000000" pitchFamily="2" charset="-78"/>
            </a:endParaRPr>
          </a:p>
        </p:txBody>
      </p:sp>
      <p:sp>
        <p:nvSpPr>
          <p:cNvPr id="21" name="ZoneTexte 20">
            <a:extLst>
              <a:ext uri="{FF2B5EF4-FFF2-40B4-BE49-F238E27FC236}">
                <a16:creationId xmlns:a16="http://schemas.microsoft.com/office/drawing/2014/main" xmlns="" id="{E812BCFD-A426-5BCF-FE5B-AD8E4CE88EED}"/>
              </a:ext>
            </a:extLst>
          </p:cNvPr>
          <p:cNvSpPr txBox="1"/>
          <p:nvPr/>
        </p:nvSpPr>
        <p:spPr>
          <a:xfrm>
            <a:off x="5726232" y="1319730"/>
            <a:ext cx="1748223" cy="7509748"/>
          </a:xfrm>
          <a:prstGeom prst="rect">
            <a:avLst/>
          </a:prstGeom>
          <a:noFill/>
        </p:spPr>
        <p:txBody>
          <a:bodyPr wrap="square" rtlCol="0">
            <a:spAutoFit/>
          </a:bodyPr>
          <a:lstStyle/>
          <a:p>
            <a:pPr algn="ctr" rtl="1"/>
            <a:r>
              <a:rPr lang="ar-DZ" sz="4000" dirty="0">
                <a:latin typeface="Aljazeera" panose="02000000000000000000" pitchFamily="2" charset="-78"/>
                <a:ea typeface="Calibri" panose="020F0502020204030204" pitchFamily="34" charset="0"/>
                <a:cs typeface="Aljazeera" panose="02000000000000000000" pitchFamily="2" charset="-78"/>
              </a:rPr>
              <a:t>مقاول:</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شخص ينشئ نشاطا تجاريا جديدا ويجمع الأموال اللازمة لانطلاقه، ثم يقوم بتنظيم الإنتاج وتعيين إدارته، ويتحمل المقاول كل</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    المخاطر في</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   سبيل نجاح</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     النشاط الذي يقوم به وتحقيق الفوائد</a:t>
            </a:r>
            <a:endParaRPr lang="fr-FR" sz="2600" dirty="0">
              <a:latin typeface="Aljazeera" panose="02000000000000000000" pitchFamily="2" charset="-78"/>
              <a:cs typeface="Aljazeera" panose="02000000000000000000" pitchFamily="2" charset="-78"/>
            </a:endParaRPr>
          </a:p>
        </p:txBody>
      </p:sp>
      <p:sp>
        <p:nvSpPr>
          <p:cNvPr id="6" name="ZoneTexte 5">
            <a:extLst>
              <a:ext uri="{FF2B5EF4-FFF2-40B4-BE49-F238E27FC236}">
                <a16:creationId xmlns:a16="http://schemas.microsoft.com/office/drawing/2014/main" xmlns="" id="{554AA143-0AC8-C85E-ACEF-B31C4B2A7544}"/>
              </a:ext>
            </a:extLst>
          </p:cNvPr>
          <p:cNvSpPr txBox="1"/>
          <p:nvPr/>
        </p:nvSpPr>
        <p:spPr>
          <a:xfrm>
            <a:off x="425314" y="1290661"/>
            <a:ext cx="1754999" cy="3693319"/>
          </a:xfrm>
          <a:prstGeom prst="rect">
            <a:avLst/>
          </a:prstGeom>
          <a:noFill/>
        </p:spPr>
        <p:txBody>
          <a:bodyPr wrap="square" rtlCol="0">
            <a:spAutoFit/>
          </a:bodyPr>
          <a:lstStyle/>
          <a:p>
            <a:pPr algn="ctr" rtl="1"/>
            <a:r>
              <a:rPr lang="ar-DZ" sz="5400" dirty="0">
                <a:solidFill>
                  <a:srgbClr val="000000"/>
                </a:solidFill>
                <a:latin typeface="Aljazeera" panose="02000000000000000000" pitchFamily="2" charset="-78"/>
                <a:ea typeface="Calibri" panose="020F0502020204030204" pitchFamily="34" charset="0"/>
                <a:cs typeface="Aljazeera" panose="02000000000000000000" pitchFamily="2" charset="-78"/>
              </a:rPr>
              <a:t>لغة:</a:t>
            </a:r>
            <a:endParaRPr lang="fr-FR" sz="54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600" dirty="0">
                <a:solidFill>
                  <a:srgbClr val="000000"/>
                </a:solidFill>
                <a:latin typeface="Aljazeera" panose="02000000000000000000" pitchFamily="2" charset="-78"/>
                <a:ea typeface="Calibri" panose="020F0502020204030204" pitchFamily="34" charset="0"/>
                <a:cs typeface="Aljazeera" panose="02000000000000000000" pitchFamily="2" charset="-78"/>
              </a:rPr>
              <a:t>اسم فاعل من قاول</a:t>
            </a:r>
            <a:endParaRPr lang="fr-FR" sz="3600" dirty="0">
              <a:latin typeface="Aljazeera" panose="02000000000000000000" pitchFamily="2" charset="-78"/>
              <a:cs typeface="Aljazeera" panose="02000000000000000000" pitchFamily="2" charset="-78"/>
            </a:endParaRPr>
          </a:p>
        </p:txBody>
      </p:sp>
      <p:pic>
        <p:nvPicPr>
          <p:cNvPr id="7" name="ElevenLabs_2024-07-08T10_15_40_Sarah_pre_s50_sb75_se0_b_m2">
            <a:hlinkClick r:id="" action="ppaction://media"/>
            <a:extLst>
              <a:ext uri="{FF2B5EF4-FFF2-40B4-BE49-F238E27FC236}">
                <a16:creationId xmlns:a16="http://schemas.microsoft.com/office/drawing/2014/main" xmlns="" id="{BA2CEA28-7DF0-499C-DDAA-E47B71F2C7D4}"/>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055747" y="3089298"/>
            <a:ext cx="365522" cy="487363"/>
          </a:xfrm>
          <a:prstGeom prst="rect">
            <a:avLst/>
          </a:prstGeom>
        </p:spPr>
      </p:pic>
    </p:spTree>
    <p:extLst>
      <p:ext uri="{BB962C8B-B14F-4D97-AF65-F5344CB8AC3E}">
        <p14:creationId xmlns:p14="http://schemas.microsoft.com/office/powerpoint/2010/main" xmlns="" val="15661501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70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endCondLst>
                    <p:cond evt="onStopAudio" delay="0">
                      <p:tgtEl>
                        <p:sldTgt/>
                      </p:tgtEl>
                    </p:cond>
                  </p:endCondLst>
                </p:cTn>
                <p:tgtEl>
                  <p:spTgt spid="7"/>
                </p:tgtEl>
              </p:cMediaNode>
            </p:video>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6D9472E1-20CB-8B2D-280E-66225E9196C6}"/>
              </a:ext>
            </a:extLst>
          </p:cNvPr>
          <p:cNvGrpSpPr/>
          <p:nvPr/>
        </p:nvGrpSpPr>
        <p:grpSpPr>
          <a:xfrm>
            <a:off x="0" y="1290660"/>
            <a:ext cx="2180314" cy="5567340"/>
            <a:chOff x="11041800" y="1290660"/>
            <a:chExt cx="2907085" cy="5567340"/>
          </a:xfrm>
          <a:solidFill>
            <a:srgbClr val="00B0F0"/>
          </a:solidFill>
          <a:effectLst>
            <a:outerShdw blurRad="177800" dir="2400000" sx="108000" sy="108000" algn="ctr" rotWithShape="0">
              <a:prstClr val="black">
                <a:alpha val="15000"/>
              </a:prstClr>
            </a:outerShdw>
          </a:effectLst>
        </p:grpSpPr>
        <p:sp>
          <p:nvSpPr>
            <p:cNvPr id="3" name="Rectangle : coins arrondis 2">
              <a:extLst>
                <a:ext uri="{FF2B5EF4-FFF2-40B4-BE49-F238E27FC236}">
                  <a16:creationId xmlns:a16="http://schemas.microsoft.com/office/drawing/2014/main" xmlns="" id="{23335810-505D-D97A-5865-C076E620140F}"/>
                </a:ext>
              </a:extLst>
            </p:cNvPr>
            <p:cNvSpPr/>
            <p:nvPr/>
          </p:nvSpPr>
          <p:spPr>
            <a:xfrm>
              <a:off x="11041800" y="12906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A708FC0-7995-1011-0133-F2744DB3E4B7}"/>
                </a:ext>
              </a:extLst>
            </p:cNvPr>
            <p:cNvSpPr/>
            <p:nvPr/>
          </p:nvSpPr>
          <p:spPr>
            <a:xfrm>
              <a:off x="11608885"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e 14">
            <a:extLst>
              <a:ext uri="{FF2B5EF4-FFF2-40B4-BE49-F238E27FC236}">
                <a16:creationId xmlns:a16="http://schemas.microsoft.com/office/drawing/2014/main" xmlns="" id="{EF15AFFC-C6AD-6252-B702-F44A87B0E5AD}"/>
              </a:ext>
            </a:extLst>
          </p:cNvPr>
          <p:cNvGrpSpPr/>
          <p:nvPr/>
        </p:nvGrpSpPr>
        <p:grpSpPr>
          <a:xfrm>
            <a:off x="1774908" y="1290660"/>
            <a:ext cx="2177693" cy="5567340"/>
            <a:chOff x="11081297" y="1290660"/>
            <a:chExt cx="2903590" cy="5567340"/>
          </a:xfrm>
          <a:solidFill>
            <a:srgbClr val="7030A0"/>
          </a:solidFill>
          <a:effectLst>
            <a:outerShdw blurRad="177800" dir="2400000" sx="108000" sy="108000" algn="ctr" rotWithShape="0">
              <a:prstClr val="black">
                <a:alpha val="15000"/>
              </a:prstClr>
            </a:outerShdw>
          </a:effectLst>
        </p:grpSpPr>
        <p:sp>
          <p:nvSpPr>
            <p:cNvPr id="13" name="Rectangle : coins arrondis 12">
              <a:extLst>
                <a:ext uri="{FF2B5EF4-FFF2-40B4-BE49-F238E27FC236}">
                  <a16:creationId xmlns:a16="http://schemas.microsoft.com/office/drawing/2014/main" xmlns="" id="{6967D55F-FA8C-9860-4E8E-71D49EBD706C}"/>
                </a:ext>
              </a:extLst>
            </p:cNvPr>
            <p:cNvSpPr/>
            <p:nvPr/>
          </p:nvSpPr>
          <p:spPr>
            <a:xfrm>
              <a:off x="11081297" y="22050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F1DFFA9-2367-7E90-5757-884A81B2CE5D}"/>
                </a:ext>
              </a:extLst>
            </p:cNvPr>
            <p:cNvSpPr/>
            <p:nvPr/>
          </p:nvSpPr>
          <p:spPr>
            <a:xfrm>
              <a:off x="11608887" y="1290660"/>
              <a:ext cx="2376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e 21">
            <a:extLst>
              <a:ext uri="{FF2B5EF4-FFF2-40B4-BE49-F238E27FC236}">
                <a16:creationId xmlns:a16="http://schemas.microsoft.com/office/drawing/2014/main" xmlns="" id="{A468792B-6F8D-B874-8CEB-5B0F4EFFD80D}"/>
              </a:ext>
            </a:extLst>
          </p:cNvPr>
          <p:cNvGrpSpPr/>
          <p:nvPr/>
        </p:nvGrpSpPr>
        <p:grpSpPr>
          <a:xfrm>
            <a:off x="3576247" y="1290660"/>
            <a:ext cx="2131353" cy="5567340"/>
            <a:chOff x="11107082" y="1290660"/>
            <a:chExt cx="2841804" cy="5567340"/>
          </a:xfrm>
          <a:solidFill>
            <a:srgbClr val="C00000"/>
          </a:solidFill>
          <a:effectLst>
            <a:outerShdw blurRad="177800" dir="2400000" sx="108000" sy="108000" algn="ctr" rotWithShape="0">
              <a:prstClr val="black">
                <a:alpha val="15000"/>
              </a:prstClr>
            </a:outerShdw>
          </a:effectLst>
        </p:grpSpPr>
        <p:sp>
          <p:nvSpPr>
            <p:cNvPr id="24" name="Rectangle : coins arrondis 23">
              <a:extLst>
                <a:ext uri="{FF2B5EF4-FFF2-40B4-BE49-F238E27FC236}">
                  <a16:creationId xmlns:a16="http://schemas.microsoft.com/office/drawing/2014/main" xmlns="" id="{B6BC41A7-4D10-4C95-554D-61E74C318D43}"/>
                </a:ext>
              </a:extLst>
            </p:cNvPr>
            <p:cNvSpPr/>
            <p:nvPr/>
          </p:nvSpPr>
          <p:spPr>
            <a:xfrm>
              <a:off x="11107082" y="3119460"/>
              <a:ext cx="959005"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84707EF-F029-0BF4-D120-291D50472E3B}"/>
                </a:ext>
              </a:extLst>
            </p:cNvPr>
            <p:cNvSpPr/>
            <p:nvPr/>
          </p:nvSpPr>
          <p:spPr>
            <a:xfrm>
              <a:off x="11608886" y="1290660"/>
              <a:ext cx="2340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e 24">
            <a:extLst>
              <a:ext uri="{FF2B5EF4-FFF2-40B4-BE49-F238E27FC236}">
                <a16:creationId xmlns:a16="http://schemas.microsoft.com/office/drawing/2014/main" xmlns="" id="{44A7EB83-78EF-4783-9698-1BC722533A68}"/>
              </a:ext>
            </a:extLst>
          </p:cNvPr>
          <p:cNvGrpSpPr/>
          <p:nvPr/>
        </p:nvGrpSpPr>
        <p:grpSpPr>
          <a:xfrm>
            <a:off x="5314520" y="1290660"/>
            <a:ext cx="2176824" cy="5567340"/>
            <a:chOff x="11082454" y="1290660"/>
            <a:chExt cx="2902432" cy="5567340"/>
          </a:xfrm>
          <a:solidFill>
            <a:srgbClr val="FFC55E"/>
          </a:solidFill>
          <a:effectLst>
            <a:outerShdw blurRad="177800" dir="2400000" sx="108000" sy="108000" algn="ctr" rotWithShape="0">
              <a:prstClr val="black">
                <a:alpha val="15000"/>
              </a:prstClr>
            </a:outerShdw>
          </a:effectLst>
        </p:grpSpPr>
        <p:sp>
          <p:nvSpPr>
            <p:cNvPr id="26" name="Rectangle 25">
              <a:extLst>
                <a:ext uri="{FF2B5EF4-FFF2-40B4-BE49-F238E27FC236}">
                  <a16:creationId xmlns:a16="http://schemas.microsoft.com/office/drawing/2014/main" xmlns="" id="{7B5059F3-4DFD-67EE-3D7B-7F8C10D2478C}"/>
                </a:ext>
              </a:extLst>
            </p:cNvPr>
            <p:cNvSpPr/>
            <p:nvPr/>
          </p:nvSpPr>
          <p:spPr>
            <a:xfrm>
              <a:off x="11608886" y="1290660"/>
              <a:ext cx="2376000"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 coins arrondis 26">
              <a:extLst>
                <a:ext uri="{FF2B5EF4-FFF2-40B4-BE49-F238E27FC236}">
                  <a16:creationId xmlns:a16="http://schemas.microsoft.com/office/drawing/2014/main" xmlns="" id="{949ECAA3-73C8-DCD0-3D8A-2FBAACDD3744}"/>
                </a:ext>
              </a:extLst>
            </p:cNvPr>
            <p:cNvSpPr/>
            <p:nvPr/>
          </p:nvSpPr>
          <p:spPr>
            <a:xfrm>
              <a:off x="11082454" y="403386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e 27">
            <a:extLst>
              <a:ext uri="{FF2B5EF4-FFF2-40B4-BE49-F238E27FC236}">
                <a16:creationId xmlns:a16="http://schemas.microsoft.com/office/drawing/2014/main" xmlns="" id="{97A2C840-52B3-D7FE-A2C8-40C1016CCE72}"/>
              </a:ext>
            </a:extLst>
          </p:cNvPr>
          <p:cNvGrpSpPr/>
          <p:nvPr/>
        </p:nvGrpSpPr>
        <p:grpSpPr>
          <a:xfrm>
            <a:off x="7053136" y="1290660"/>
            <a:ext cx="2090864" cy="5567340"/>
            <a:chOff x="11023448" y="1290660"/>
            <a:chExt cx="2787818" cy="5567340"/>
          </a:xfrm>
          <a:solidFill>
            <a:schemeClr val="accent4">
              <a:lumMod val="60000"/>
              <a:lumOff val="40000"/>
            </a:schemeClr>
          </a:solidFill>
          <a:effectLst>
            <a:outerShdw blurRad="177800" dir="2400000" sx="108000" sy="108000" algn="ctr" rotWithShape="0">
              <a:prstClr val="black">
                <a:alpha val="15000"/>
              </a:prstClr>
            </a:outerShdw>
          </a:effectLst>
        </p:grpSpPr>
        <p:sp>
          <p:nvSpPr>
            <p:cNvPr id="29" name="Rectangle 28">
              <a:extLst>
                <a:ext uri="{FF2B5EF4-FFF2-40B4-BE49-F238E27FC236}">
                  <a16:creationId xmlns:a16="http://schemas.microsoft.com/office/drawing/2014/main" xmlns="" id="{D0E52968-9BED-7E4B-2D2B-40ECA47B9745}"/>
                </a:ext>
              </a:extLst>
            </p:cNvPr>
            <p:cNvSpPr/>
            <p:nvPr/>
          </p:nvSpPr>
          <p:spPr>
            <a:xfrm>
              <a:off x="11608887" y="1290660"/>
              <a:ext cx="2202379" cy="556734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 coins arrondis 29">
              <a:extLst>
                <a:ext uri="{FF2B5EF4-FFF2-40B4-BE49-F238E27FC236}">
                  <a16:creationId xmlns:a16="http://schemas.microsoft.com/office/drawing/2014/main" xmlns="" id="{CB484DE5-2FB5-29C2-C502-9A3107A161DE}"/>
                </a:ext>
              </a:extLst>
            </p:cNvPr>
            <p:cNvSpPr/>
            <p:nvPr/>
          </p:nvSpPr>
          <p:spPr>
            <a:xfrm>
              <a:off x="11023448" y="4988730"/>
              <a:ext cx="91440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F163AFD6-0610-7EA3-0B89-1F11E9BB16EF}"/>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oneTexte 17">
            <a:extLst>
              <a:ext uri="{FF2B5EF4-FFF2-40B4-BE49-F238E27FC236}">
                <a16:creationId xmlns:a16="http://schemas.microsoft.com/office/drawing/2014/main" xmlns="" id="{D723C093-AB55-55B2-D952-ED61C63F6A8D}"/>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الثاني</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بعض المفاهيم حول المقاول </a:t>
            </a:r>
            <a:endParaRPr lang="fr-FR" sz="3600" dirty="0">
              <a:solidFill>
                <a:schemeClr val="bg1"/>
              </a:solidFill>
              <a:latin typeface="Aljazeera" panose="02000000000000000000" pitchFamily="2" charset="-78"/>
              <a:cs typeface="Aljazeera" panose="02000000000000000000" pitchFamily="2" charset="-78"/>
            </a:endParaRPr>
          </a:p>
        </p:txBody>
      </p:sp>
      <p:sp>
        <p:nvSpPr>
          <p:cNvPr id="20" name="ZoneTexte 19">
            <a:extLst>
              <a:ext uri="{FF2B5EF4-FFF2-40B4-BE49-F238E27FC236}">
                <a16:creationId xmlns:a16="http://schemas.microsoft.com/office/drawing/2014/main" xmlns="" id="{70454B8F-BCCC-A692-9E6D-44E176CBB48D}"/>
              </a:ext>
            </a:extLst>
          </p:cNvPr>
          <p:cNvSpPr txBox="1"/>
          <p:nvPr/>
        </p:nvSpPr>
        <p:spPr>
          <a:xfrm>
            <a:off x="2161938" y="1290661"/>
            <a:ext cx="1748223" cy="7971413"/>
          </a:xfrm>
          <a:prstGeom prst="rect">
            <a:avLst/>
          </a:prstGeom>
          <a:noFill/>
        </p:spPr>
        <p:txBody>
          <a:bodyPr wrap="square" rtlCol="0">
            <a:spAutoFit/>
          </a:bodyPr>
          <a:lstStyle/>
          <a:p>
            <a:pPr algn="ctr" rtl="1"/>
            <a:r>
              <a:rPr lang="ar-DZ" sz="5400" dirty="0">
                <a:solidFill>
                  <a:schemeClr val="bg1"/>
                </a:solidFill>
                <a:latin typeface="Aljazeera" panose="02000000000000000000" pitchFamily="2" charset="-78"/>
                <a:ea typeface="Calibri" panose="020F0502020204030204" pitchFamily="34" charset="0"/>
                <a:cs typeface="Aljazeera" panose="02000000000000000000" pitchFamily="2" charset="-78"/>
              </a:rPr>
              <a:t>المقاول: </a:t>
            </a:r>
            <a:endParaRPr lang="fr-FR" sz="54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2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من يتعهد</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بالقيام</a:t>
            </a:r>
          </a:p>
          <a:p>
            <a:pPr algn="ctr" rtl="1"/>
            <a:r>
              <a:rPr lang="ar-DZ" sz="3200" dirty="0">
                <a:solidFill>
                  <a:schemeClr val="bg1"/>
                </a:solidFill>
                <a:latin typeface="Aljazeera" panose="02000000000000000000" pitchFamily="2" charset="-78"/>
                <a:ea typeface="Calibri" panose="020F0502020204030204" pitchFamily="34" charset="0"/>
                <a:cs typeface="Aljazeera" panose="02000000000000000000" pitchFamily="2" charset="-78"/>
              </a:rPr>
              <a:t>     بعمل معين مستكمل لشروط خاصة نظير مال معلوم كبناء بيت أو إصلاح طريق معين.</a:t>
            </a:r>
            <a:endParaRPr lang="fr-FR" sz="3200" dirty="0">
              <a:solidFill>
                <a:schemeClr val="bg1"/>
              </a:solidFill>
              <a:latin typeface="Aljazeera" panose="02000000000000000000" pitchFamily="2" charset="-78"/>
              <a:cs typeface="Aljazeera" panose="02000000000000000000" pitchFamily="2" charset="-78"/>
            </a:endParaRPr>
          </a:p>
        </p:txBody>
      </p:sp>
      <p:sp>
        <p:nvSpPr>
          <p:cNvPr id="21" name="ZoneTexte 20">
            <a:extLst>
              <a:ext uri="{FF2B5EF4-FFF2-40B4-BE49-F238E27FC236}">
                <a16:creationId xmlns:a16="http://schemas.microsoft.com/office/drawing/2014/main" xmlns="" id="{DC63A22D-CDCD-2FD6-A2BA-3E361A4D43FE}"/>
              </a:ext>
            </a:extLst>
          </p:cNvPr>
          <p:cNvSpPr txBox="1"/>
          <p:nvPr/>
        </p:nvSpPr>
        <p:spPr>
          <a:xfrm>
            <a:off x="5726232" y="1319730"/>
            <a:ext cx="1748223" cy="7509748"/>
          </a:xfrm>
          <a:prstGeom prst="rect">
            <a:avLst/>
          </a:prstGeom>
          <a:noFill/>
        </p:spPr>
        <p:txBody>
          <a:bodyPr wrap="square" rtlCol="0">
            <a:spAutoFit/>
          </a:bodyPr>
          <a:lstStyle/>
          <a:p>
            <a:pPr algn="ctr" rtl="1"/>
            <a:r>
              <a:rPr lang="ar-DZ" sz="4000" dirty="0">
                <a:latin typeface="Aljazeera" panose="02000000000000000000" pitchFamily="2" charset="-78"/>
                <a:ea typeface="Calibri" panose="020F0502020204030204" pitchFamily="34" charset="0"/>
                <a:cs typeface="Aljazeera" panose="02000000000000000000" pitchFamily="2" charset="-78"/>
              </a:rPr>
              <a:t>مقاول:</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شخص ينشئ نشاطا تجاريا جديدا ويجمع الأموال اللازمة لانطلاقه، ثم يقوم بتنظيم الإنتاج وتعيين إدارته، ويتحمل المقاول كل</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    المخاطر في</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   سبيل نجاح</a:t>
            </a:r>
          </a:p>
          <a:p>
            <a:pPr algn="ctr" rtl="1"/>
            <a:r>
              <a:rPr lang="ar-DZ" sz="2600" dirty="0">
                <a:latin typeface="Aljazeera" panose="02000000000000000000" pitchFamily="2" charset="-78"/>
                <a:ea typeface="Calibri" panose="020F0502020204030204" pitchFamily="34" charset="0"/>
                <a:cs typeface="Aljazeera" panose="02000000000000000000" pitchFamily="2" charset="-78"/>
              </a:rPr>
              <a:t>     النشاط الذي يقوم به وتحقيق الفوائد</a:t>
            </a:r>
            <a:endParaRPr lang="fr-FR" sz="2600" dirty="0">
              <a:latin typeface="Aljazeera" panose="02000000000000000000" pitchFamily="2" charset="-78"/>
              <a:cs typeface="Aljazeera" panose="02000000000000000000" pitchFamily="2" charset="-78"/>
            </a:endParaRPr>
          </a:p>
        </p:txBody>
      </p:sp>
      <p:sp>
        <p:nvSpPr>
          <p:cNvPr id="31" name="ZoneTexte 30">
            <a:extLst>
              <a:ext uri="{FF2B5EF4-FFF2-40B4-BE49-F238E27FC236}">
                <a16:creationId xmlns:a16="http://schemas.microsoft.com/office/drawing/2014/main" xmlns="" id="{FAE3F53C-7165-91D1-C188-6575AC6FF79A}"/>
              </a:ext>
            </a:extLst>
          </p:cNvPr>
          <p:cNvSpPr txBox="1"/>
          <p:nvPr/>
        </p:nvSpPr>
        <p:spPr>
          <a:xfrm>
            <a:off x="3959377" y="1340815"/>
            <a:ext cx="1748223" cy="7725192"/>
          </a:xfrm>
          <a:prstGeom prst="rect">
            <a:avLst/>
          </a:prstGeom>
          <a:noFill/>
        </p:spPr>
        <p:txBody>
          <a:bodyPr wrap="square" rtlCol="0">
            <a:spAutoFit/>
          </a:bodyPr>
          <a:lstStyle/>
          <a:p>
            <a:pPr algn="ctr" rtl="1"/>
            <a:r>
              <a:rPr lang="ar-DZ" sz="4000" dirty="0">
                <a:solidFill>
                  <a:schemeClr val="bg1"/>
                </a:solidFill>
                <a:latin typeface="Aljazeera" panose="02000000000000000000" pitchFamily="2" charset="-78"/>
                <a:ea typeface="Calibri" panose="020F0502020204030204" pitchFamily="34" charset="0"/>
                <a:cs typeface="Aljazeera" panose="02000000000000000000" pitchFamily="2" charset="-78"/>
              </a:rPr>
              <a:t>مقاول من الباطن:</a:t>
            </a:r>
          </a:p>
          <a:p>
            <a:pPr algn="ctr" rtl="1"/>
            <a:r>
              <a:rPr lang="ar-DZ" sz="4000" dirty="0">
                <a:solidFill>
                  <a:schemeClr val="bg1"/>
                </a:solidFill>
                <a:latin typeface="Aljazeera" panose="02000000000000000000" pitchFamily="2" charset="-78"/>
                <a:ea typeface="Calibri" panose="020F0502020204030204" pitchFamily="34" charset="0"/>
                <a:cs typeface="Aljazeera" panose="02000000000000000000" pitchFamily="2" charset="-78"/>
              </a:rPr>
              <a:t> </a:t>
            </a:r>
            <a:endParaRPr lang="fr-FR" sz="4000" dirty="0">
              <a:solidFill>
                <a:schemeClr val="bg1"/>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يعمل من خلال مقاول آخر، مقاول</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   يأخذ بشكل</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     تبعي قسما </a:t>
            </a:r>
          </a:p>
          <a:p>
            <a:pPr algn="ctr" rtl="1"/>
            <a:r>
              <a:rPr lang="ar-DZ" sz="2800" dirty="0">
                <a:solidFill>
                  <a:schemeClr val="bg1"/>
                </a:solidFill>
                <a:latin typeface="Aljazeera" panose="02000000000000000000" pitchFamily="2" charset="-78"/>
                <a:ea typeface="Calibri" panose="020F0502020204030204" pitchFamily="34" charset="0"/>
                <a:cs typeface="Aljazeera" panose="02000000000000000000" pitchFamily="2" charset="-78"/>
              </a:rPr>
              <a:t>من أعمال مقاول أصلي. أو هو مقاول يحل محل مقاول تعهد عملا</a:t>
            </a:r>
            <a:endParaRPr lang="fr-FR" sz="2800" dirty="0">
              <a:solidFill>
                <a:schemeClr val="bg1"/>
              </a:solidFill>
              <a:latin typeface="Aljazeera" panose="02000000000000000000" pitchFamily="2" charset="-78"/>
              <a:cs typeface="Aljazeera" panose="02000000000000000000" pitchFamily="2" charset="-78"/>
            </a:endParaRPr>
          </a:p>
        </p:txBody>
      </p:sp>
      <p:sp>
        <p:nvSpPr>
          <p:cNvPr id="224" name="ZoneTexte 223">
            <a:extLst>
              <a:ext uri="{FF2B5EF4-FFF2-40B4-BE49-F238E27FC236}">
                <a16:creationId xmlns:a16="http://schemas.microsoft.com/office/drawing/2014/main" xmlns="" id="{4398BB5B-887F-537C-CBB0-7957A513DDBB}"/>
              </a:ext>
            </a:extLst>
          </p:cNvPr>
          <p:cNvSpPr txBox="1"/>
          <p:nvPr/>
        </p:nvSpPr>
        <p:spPr>
          <a:xfrm>
            <a:off x="7443996" y="1340816"/>
            <a:ext cx="1700004" cy="9248686"/>
          </a:xfrm>
          <a:prstGeom prst="rect">
            <a:avLst/>
          </a:prstGeom>
          <a:noFill/>
        </p:spPr>
        <p:txBody>
          <a:bodyPr wrap="square" rtlCol="0">
            <a:spAutoFit/>
          </a:bodyPr>
          <a:lstStyle/>
          <a:p>
            <a:pPr algn="ctr" rtl="1"/>
            <a:r>
              <a:rPr lang="ar-DZ" sz="3200" b="1" dirty="0">
                <a:latin typeface="Aljazeera" panose="02000000000000000000" pitchFamily="2" charset="-78"/>
                <a:cs typeface="Aljazeera" panose="02000000000000000000" pitchFamily="2" charset="-78"/>
              </a:rPr>
              <a:t>تعريف المقاول (الريادي) </a:t>
            </a:r>
            <a:r>
              <a:rPr lang="ar-DZ" sz="2400" b="1" dirty="0">
                <a:latin typeface="Aljazeera" panose="02000000000000000000" pitchFamily="2" charset="-78"/>
                <a:cs typeface="Aljazeera" panose="02000000000000000000" pitchFamily="2" charset="-78"/>
              </a:rPr>
              <a:t>(</a:t>
            </a:r>
            <a:r>
              <a:rPr lang="fr-FR" sz="2400" b="1" dirty="0">
                <a:latin typeface="Aljazeera" panose="02000000000000000000" pitchFamily="2" charset="-78"/>
                <a:cs typeface="Aljazeera" panose="02000000000000000000" pitchFamily="2" charset="-78"/>
              </a:rPr>
              <a:t>Entrepreneur</a:t>
            </a:r>
            <a:r>
              <a:rPr lang="ar-DZ" sz="2400" b="1" dirty="0">
                <a:latin typeface="Aljazeera" panose="02000000000000000000" pitchFamily="2" charset="-78"/>
                <a:cs typeface="Aljazeera" panose="02000000000000000000" pitchFamily="2" charset="-78"/>
              </a:rPr>
              <a:t>):</a:t>
            </a:r>
          </a:p>
          <a:p>
            <a:pPr algn="ctr" rtl="1"/>
            <a:endParaRPr lang="ar-DZ" sz="1100" dirty="0">
              <a:latin typeface="Aljazeera" panose="02000000000000000000" pitchFamily="2" charset="-78"/>
              <a:cs typeface="Aljazeera" panose="02000000000000000000" pitchFamily="2" charset="-78"/>
            </a:endParaRPr>
          </a:p>
          <a:p>
            <a:pPr algn="ctr" rtl="1"/>
            <a:r>
              <a:rPr lang="ar-DZ" sz="2600" dirty="0">
                <a:latin typeface="Aljazeera" panose="02000000000000000000" pitchFamily="2" charset="-78"/>
                <a:cs typeface="Aljazeera" panose="02000000000000000000" pitchFamily="2" charset="-78"/>
              </a:rPr>
              <a:t>استخدم المصطلح لأول مرة</a:t>
            </a:r>
            <a:r>
              <a:rPr lang="ar-DZ" sz="2600" b="1" dirty="0">
                <a:latin typeface="Aljazeera" panose="02000000000000000000" pitchFamily="2" charset="-78"/>
                <a:cs typeface="Aljazeera" panose="02000000000000000000" pitchFamily="2" charset="-78"/>
              </a:rPr>
              <a:t> </a:t>
            </a:r>
            <a:r>
              <a:rPr lang="ar-DZ" sz="2600" dirty="0">
                <a:latin typeface="Aljazeera" panose="02000000000000000000" pitchFamily="2" charset="-78"/>
                <a:cs typeface="Aljazeera" panose="02000000000000000000" pitchFamily="2" charset="-78"/>
              </a:rPr>
              <a:t>في اللغة الفرنسية في بداية القرن السادس عشر وكان مفهوم الريادة يستخدم للدلالة على المخاطر التي ترافق الحملات الاستكشافية آنذاك</a:t>
            </a:r>
            <a:endParaRPr lang="fr-FR" sz="2600" dirty="0">
              <a:latin typeface="Aljazeera" panose="02000000000000000000" pitchFamily="2" charset="-78"/>
              <a:cs typeface="Aljazeera" panose="02000000000000000000" pitchFamily="2" charset="-78"/>
            </a:endParaRPr>
          </a:p>
        </p:txBody>
      </p:sp>
      <p:sp>
        <p:nvSpPr>
          <p:cNvPr id="225" name="ZoneTexte 224">
            <a:extLst>
              <a:ext uri="{FF2B5EF4-FFF2-40B4-BE49-F238E27FC236}">
                <a16:creationId xmlns:a16="http://schemas.microsoft.com/office/drawing/2014/main" xmlns="" id="{7FEC8685-509D-4FD3-344B-F08653C936E5}"/>
              </a:ext>
            </a:extLst>
          </p:cNvPr>
          <p:cNvSpPr txBox="1"/>
          <p:nvPr/>
        </p:nvSpPr>
        <p:spPr>
          <a:xfrm>
            <a:off x="685801" y="9286089"/>
            <a:ext cx="8535227" cy="1938992"/>
          </a:xfrm>
          <a:prstGeom prst="rect">
            <a:avLst/>
          </a:prstGeom>
          <a:noFill/>
        </p:spPr>
        <p:txBody>
          <a:bodyPr wrap="square">
            <a:spAutoFit/>
          </a:bodyPr>
          <a:lstStyle/>
          <a:p>
            <a:pPr algn="ctr" rtl="1"/>
            <a:r>
              <a:rPr lang="ar-DZ"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وتعد الريادية ظاهرة معقدة ومتعددة الأبعاد ويعتمد التعريف الحديث لمفهومها على الإطار والمنظور الذي يتم من خلاله تناول معناها، فقد ينبثق المفهوم عن منظور اجتماعي، اقتصادي، إداري.....ولا يخضع لتعريف موحد فهي غير مرتبطة بوظيفة أو مهنة أو علم معين. لذا فإن تعريف المقاول (الريادي) جاء معبر عنه وفق المدارس الفكرية كالتالي: </a:t>
            </a:r>
            <a:endParaRPr lang="fr-FR" sz="2400" dirty="0">
              <a:solidFill>
                <a:srgbClr val="002060"/>
              </a:solidFill>
              <a:latin typeface="Aljazeera" panose="02000000000000000000" pitchFamily="2" charset="-78"/>
              <a:cs typeface="Aljazeera" panose="02000000000000000000" pitchFamily="2" charset="-78"/>
            </a:endParaRPr>
          </a:p>
        </p:txBody>
      </p:sp>
      <p:sp>
        <p:nvSpPr>
          <p:cNvPr id="6" name="ZoneTexte 5">
            <a:extLst>
              <a:ext uri="{FF2B5EF4-FFF2-40B4-BE49-F238E27FC236}">
                <a16:creationId xmlns:a16="http://schemas.microsoft.com/office/drawing/2014/main" xmlns="" id="{762036B4-62C1-B341-D671-F5CE97934C03}"/>
              </a:ext>
            </a:extLst>
          </p:cNvPr>
          <p:cNvSpPr txBox="1"/>
          <p:nvPr/>
        </p:nvSpPr>
        <p:spPr>
          <a:xfrm>
            <a:off x="425314" y="1290661"/>
            <a:ext cx="1754999" cy="3693319"/>
          </a:xfrm>
          <a:prstGeom prst="rect">
            <a:avLst/>
          </a:prstGeom>
          <a:noFill/>
        </p:spPr>
        <p:txBody>
          <a:bodyPr wrap="square" rtlCol="0">
            <a:spAutoFit/>
          </a:bodyPr>
          <a:lstStyle/>
          <a:p>
            <a:pPr algn="ctr" rtl="1"/>
            <a:r>
              <a:rPr lang="ar-DZ" sz="5400" dirty="0">
                <a:solidFill>
                  <a:srgbClr val="000000"/>
                </a:solidFill>
                <a:latin typeface="Aljazeera" panose="02000000000000000000" pitchFamily="2" charset="-78"/>
                <a:ea typeface="Calibri" panose="020F0502020204030204" pitchFamily="34" charset="0"/>
                <a:cs typeface="Aljazeera" panose="02000000000000000000" pitchFamily="2" charset="-78"/>
              </a:rPr>
              <a:t>لغة:</a:t>
            </a:r>
            <a:endParaRPr lang="fr-FR" sz="54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endParaRPr lang="fr-FR" sz="3600" dirty="0">
              <a:solidFill>
                <a:srgbClr val="000000"/>
              </a:solidFill>
              <a:latin typeface="Aljazeera" panose="02000000000000000000" pitchFamily="2" charset="-78"/>
              <a:ea typeface="Calibri" panose="020F0502020204030204" pitchFamily="34" charset="0"/>
              <a:cs typeface="Aljazeera" panose="02000000000000000000" pitchFamily="2" charset="-78"/>
            </a:endParaRPr>
          </a:p>
          <a:p>
            <a:pPr algn="ctr" rtl="1"/>
            <a:r>
              <a:rPr lang="ar-DZ" sz="3600" dirty="0">
                <a:solidFill>
                  <a:srgbClr val="000000"/>
                </a:solidFill>
                <a:latin typeface="Aljazeera" panose="02000000000000000000" pitchFamily="2" charset="-78"/>
                <a:ea typeface="Calibri" panose="020F0502020204030204" pitchFamily="34" charset="0"/>
                <a:cs typeface="Aljazeera" panose="02000000000000000000" pitchFamily="2" charset="-78"/>
              </a:rPr>
              <a:t>اسم فاعل من قاول</a:t>
            </a:r>
            <a:endParaRPr lang="fr-FR" sz="3600" dirty="0">
              <a:latin typeface="Aljazeera" panose="02000000000000000000" pitchFamily="2" charset="-78"/>
              <a:cs typeface="Aljazeera" panose="02000000000000000000" pitchFamily="2" charset="-78"/>
            </a:endParaRPr>
          </a:p>
        </p:txBody>
      </p:sp>
      <p:pic>
        <p:nvPicPr>
          <p:cNvPr id="7" name="ElevenLabs_2024-07-08T10_20_35_Sarah_pre_s50_sb75_se0_b_m2">
            <a:hlinkClick r:id="" action="ppaction://media"/>
            <a:extLst>
              <a:ext uri="{FF2B5EF4-FFF2-40B4-BE49-F238E27FC236}">
                <a16:creationId xmlns:a16="http://schemas.microsoft.com/office/drawing/2014/main" xmlns="" id="{F1BD80D1-E2D8-392B-67CD-424BD5E3DBD0}"/>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81294" y="3185319"/>
            <a:ext cx="365522" cy="487363"/>
          </a:xfrm>
          <a:prstGeom prst="rect">
            <a:avLst/>
          </a:prstGeom>
        </p:spPr>
      </p:pic>
    </p:spTree>
    <p:extLst>
      <p:ext uri="{BB962C8B-B14F-4D97-AF65-F5344CB8AC3E}">
        <p14:creationId xmlns:p14="http://schemas.microsoft.com/office/powerpoint/2010/main" xmlns="" val="1246686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anim calcmode="lin" valueType="num">
                                      <p:cBhvr>
                                        <p:cTn id="8" dur="1000" fill="hold"/>
                                        <p:tgtEl>
                                          <p:spTgt spid="224"/>
                                        </p:tgtEl>
                                        <p:attrNameLst>
                                          <p:attrName>ppt_x</p:attrName>
                                        </p:attrNameLst>
                                      </p:cBhvr>
                                      <p:tavLst>
                                        <p:tav tm="0">
                                          <p:val>
                                            <p:strVal val="#ppt_x"/>
                                          </p:val>
                                        </p:tav>
                                        <p:tav tm="100000">
                                          <p:val>
                                            <p:strVal val="#ppt_x"/>
                                          </p:val>
                                        </p:tav>
                                      </p:tavLst>
                                    </p:anim>
                                    <p:anim calcmode="lin" valueType="num">
                                      <p:cBhvr>
                                        <p:cTn id="9" dur="1000" fill="hold"/>
                                        <p:tgtEl>
                                          <p:spTgt spid="2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67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7"/>
                </p:tgtEl>
              </p:cMediaNode>
            </p:video>
          </p:childTnLst>
        </p:cTn>
      </p:par>
    </p:tnLst>
    <p:bldLst>
      <p:bldP spid="22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1316</Words>
  <Application>Microsoft Office PowerPoint</Application>
  <PresentationFormat>Affichage à l'écran (4:3)</PresentationFormat>
  <Paragraphs>162</Paragraphs>
  <Slides>19</Slides>
  <Notes>0</Notes>
  <HiddenSlides>0</HiddenSlides>
  <MMClips>29</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Utilisateur Windows</cp:lastModifiedBy>
  <cp:revision>1</cp:revision>
  <dcterms:created xsi:type="dcterms:W3CDTF">2025-07-13T11:01:29Z</dcterms:created>
  <dcterms:modified xsi:type="dcterms:W3CDTF">2025-07-13T11:01:53Z</dcterms:modified>
</cp:coreProperties>
</file>