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418" r:id="rId2"/>
    <p:sldId id="1427" r:id="rId3"/>
    <p:sldId id="1449" r:id="rId4"/>
    <p:sldId id="1424" r:id="rId5"/>
    <p:sldId id="1450" r:id="rId6"/>
    <p:sldId id="1451" r:id="rId7"/>
    <p:sldId id="1453" r:id="rId8"/>
    <p:sldId id="1452" r:id="rId9"/>
    <p:sldId id="1454" r:id="rId10"/>
    <p:sldId id="1455" r:id="rId11"/>
    <p:sldId id="1456" r:id="rId12"/>
    <p:sldId id="1412" r:id="rId1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40">
          <p15:clr>
            <a:srgbClr val="A4A3A4"/>
          </p15:clr>
        </p15:guide>
        <p15:guide id="2" orient="horz" pos="1792">
          <p15:clr>
            <a:srgbClr val="A4A3A4"/>
          </p15:clr>
        </p15:guide>
        <p15:guide id="3" orient="horz" pos="501">
          <p15:clr>
            <a:srgbClr val="A4A3A4"/>
          </p15:clr>
        </p15:guide>
        <p15:guide id="4" pos="14269">
          <p15:clr>
            <a:srgbClr val="A4A3A4"/>
          </p15:clr>
        </p15:guide>
        <p15:guide id="5" pos="12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633"/>
    <a:srgbClr val="000000"/>
    <a:srgbClr val="445469"/>
    <a:srgbClr val="2F2F2F"/>
    <a:srgbClr val="19232E"/>
    <a:srgbClr val="FBC81F"/>
    <a:srgbClr val="FBB62B"/>
    <a:srgbClr val="2C4054"/>
    <a:srgbClr val="364D65"/>
    <a:srgbClr val="FADF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76" autoAdjust="0"/>
    <p:restoredTop sz="99409" autoAdjust="0"/>
  </p:normalViewPr>
  <p:slideViewPr>
    <p:cSldViewPr snapToGrid="0" snapToObjects="1">
      <p:cViewPr>
        <p:scale>
          <a:sx n="30" d="100"/>
          <a:sy n="30" d="100"/>
        </p:scale>
        <p:origin x="-1044" y="-372"/>
      </p:cViewPr>
      <p:guideLst>
        <p:guide orient="horz" pos="8140"/>
        <p:guide orient="horz" pos="1792"/>
        <p:guide orient="horz" pos="501"/>
        <p:guide pos="14269"/>
        <p:guide pos="1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513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7F519-669D-480D-A467-961A87C598AC}" type="slidenum">
              <a:rPr lang="en-US" altLang="zh-TW"/>
              <a:pPr/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23352569" y="12671216"/>
            <a:ext cx="665618" cy="66561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3281975" y="12757840"/>
            <a:ext cx="806805" cy="49237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000" b="1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‹N°›</a:t>
            </a:fld>
            <a:endParaRPr lang="id-ID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7"/>
          <p:cNvSpPr/>
          <p:nvPr userDrawn="1"/>
        </p:nvSpPr>
        <p:spPr>
          <a:xfrm>
            <a:off x="23352569" y="12671216"/>
            <a:ext cx="665618" cy="66561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/>
          </a:p>
        </p:txBody>
      </p:sp>
      <p:sp>
        <p:nvSpPr>
          <p:cNvPr id="6" name="TextBox 8"/>
          <p:cNvSpPr txBox="1"/>
          <p:nvPr userDrawn="1"/>
        </p:nvSpPr>
        <p:spPr>
          <a:xfrm>
            <a:off x="23281975" y="12757840"/>
            <a:ext cx="806805" cy="49237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000" b="1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‹N°›</a:t>
            </a:fld>
            <a:endParaRPr lang="id-ID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675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Oval 7"/>
          <p:cNvSpPr/>
          <p:nvPr userDrawn="1"/>
        </p:nvSpPr>
        <p:spPr>
          <a:xfrm>
            <a:off x="23352569" y="12671216"/>
            <a:ext cx="665618" cy="66561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/>
          </a:p>
        </p:txBody>
      </p:sp>
      <p:sp>
        <p:nvSpPr>
          <p:cNvPr id="4" name="TextBox 8"/>
          <p:cNvSpPr txBox="1"/>
          <p:nvPr userDrawn="1"/>
        </p:nvSpPr>
        <p:spPr>
          <a:xfrm>
            <a:off x="23281975" y="12757840"/>
            <a:ext cx="806805" cy="49237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000" b="1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‹N°›</a:t>
            </a:fld>
            <a:endParaRPr lang="id-ID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1625177" y="2438400"/>
            <a:ext cx="21127297" cy="18288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243797" tIns="121899" rIns="243797" bIns="121899"/>
          <a:lstStyle/>
          <a:p>
            <a:endParaRPr lang="fr-F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281828" y="7924800"/>
            <a:ext cx="1736061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243797" tIns="121899" rIns="243797" bIns="121899"/>
          <a:lstStyle/>
          <a:p>
            <a:endParaRPr lang="fr-FR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7769" y="3048000"/>
            <a:ext cx="20323173" cy="3505200"/>
          </a:xfrm>
        </p:spPr>
        <p:txBody>
          <a:bodyPr/>
          <a:lstStyle>
            <a:lvl1pPr>
              <a:defRPr sz="133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1824" y="7924800"/>
            <a:ext cx="17470649" cy="3505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75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6B0F8-EB03-4832-88E7-5DB6E0FB1722}" type="datetime1">
              <a:rPr lang="en-US" altLang="en-US"/>
              <a:pPr/>
              <a:t>1/3/2022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29031" y="12487277"/>
            <a:ext cx="7719589" cy="914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FDD4-E174-4521-856B-686D53734A08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801" r:id="rId2"/>
    <p:sldLayoutId id="2147483752" r:id="rId3"/>
    <p:sldLayoutId id="2147483803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7769" y="2648607"/>
            <a:ext cx="20323173" cy="4267200"/>
          </a:xfrm>
        </p:spPr>
        <p:txBody>
          <a:bodyPr>
            <a:normAutofit fontScale="90000"/>
          </a:bodyPr>
          <a:lstStyle/>
          <a:p>
            <a:r>
              <a:rPr altLang="zh-TW" sz="12300" b="1" smtClean="0">
                <a:ea typeface="新細明體" pitchFamily="18" charset="-120"/>
              </a:rPr>
              <a:t/>
            </a:r>
            <a:br>
              <a:rPr altLang="zh-TW" sz="12300" b="1" smtClean="0">
                <a:ea typeface="新細明體" pitchFamily="18" charset="-120"/>
              </a:rPr>
            </a:br>
            <a:r>
              <a:rPr altLang="zh-TW" sz="12300" b="1" smtClean="0">
                <a:ea typeface="新細明體" pitchFamily="18" charset="-120"/>
              </a:rPr>
              <a:t/>
            </a:r>
            <a:br>
              <a:rPr altLang="zh-TW" sz="12300" b="1" smtClean="0">
                <a:ea typeface="新細明體" pitchFamily="18" charset="-120"/>
              </a:rPr>
            </a:br>
            <a:r>
              <a:rPr b="1" smtClean="0">
                <a:solidFill>
                  <a:srgbClr val="006633"/>
                </a:solidFill>
              </a:rPr>
              <a:t>Artificial Neural Networks </a:t>
            </a:r>
            <a:r>
              <a:rPr sz="8900" b="1" smtClean="0">
                <a:solidFill>
                  <a:srgbClr val="006633"/>
                </a:solidFill>
              </a:rPr>
              <a:t>as </a:t>
            </a:r>
            <a:r>
              <a:rPr sz="8900" b="1" smtClean="0">
                <a:solidFill>
                  <a:srgbClr val="006633"/>
                </a:solidFill>
              </a:rPr>
              <a:t>a Model of the Human Brain</a:t>
            </a:r>
            <a:r>
              <a:rPr altLang="zh-TW" sz="8900" b="1" dirty="0" smtClean="0">
                <a:solidFill>
                  <a:srgbClr val="006633"/>
                </a:solidFill>
                <a:ea typeface="新細明體" pitchFamily="18" charset="-120"/>
              </a:rPr>
              <a:t/>
            </a:r>
            <a:br>
              <a:rPr altLang="zh-TW" sz="8900" b="1" dirty="0" smtClean="0">
                <a:solidFill>
                  <a:srgbClr val="006633"/>
                </a:solidFill>
                <a:ea typeface="新細明體" pitchFamily="18" charset="-120"/>
              </a:rPr>
            </a:br>
            <a:endParaRPr altLang="zh-TW" sz="8900" b="1" dirty="0" smtClean="0">
              <a:solidFill>
                <a:srgbClr val="006633"/>
              </a:solidFill>
              <a:ea typeface="新細明體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70638" y="7945326"/>
            <a:ext cx="9056952" cy="200979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500" b="1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A. A. BOUBRIS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8203530" y="11912387"/>
            <a:ext cx="7719589" cy="1489290"/>
          </a:xfrm>
        </p:spPr>
        <p:txBody>
          <a:bodyPr/>
          <a:lstStyle/>
          <a:p>
            <a:pPr>
              <a:defRPr/>
            </a:pPr>
            <a:r>
              <a:rPr lang="en-US" altLang="en-US" b="1" dirty="0" err="1" smtClean="0">
                <a:solidFill>
                  <a:srgbClr val="000000"/>
                </a:solidFill>
              </a:rPr>
              <a:t>Tlemcen</a:t>
            </a:r>
            <a:r>
              <a:rPr lang="en-US" altLang="en-US" b="1" dirty="0" smtClean="0">
                <a:solidFill>
                  <a:srgbClr val="000000"/>
                </a:solidFill>
              </a:rPr>
              <a:t> University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pic>
        <p:nvPicPr>
          <p:cNvPr id="8" name="Image 7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900" y="10018183"/>
            <a:ext cx="3412090" cy="1894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5044966" y="483018"/>
            <a:ext cx="15639393" cy="1446532"/>
            <a:chOff x="5988388" y="483017"/>
            <a:chExt cx="12359700" cy="2079087"/>
          </a:xfrm>
        </p:grpSpPr>
        <p:sp>
          <p:nvSpPr>
            <p:cNvPr id="25" name="TextBox 24"/>
            <p:cNvSpPr txBox="1"/>
            <p:nvPr/>
          </p:nvSpPr>
          <p:spPr>
            <a:xfrm>
              <a:off x="5988388" y="483017"/>
              <a:ext cx="12359700" cy="1680959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The ANNs Zoo</a:t>
              </a:r>
              <a:endParaRPr lang="en-US" sz="7000" b="1" dirty="0">
                <a:solidFill>
                  <a:srgbClr val="006633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1026" name="Picture 2" descr="C:\Users\N's\Desktop\Boulot\2020-2021\M1 MID\ANNs Zo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96359"/>
            <a:ext cx="24377650" cy="990074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058517" y="12517821"/>
            <a:ext cx="17118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For a </a:t>
            </a:r>
            <a:r>
              <a:rPr lang="fr-FR" b="1" dirty="0" err="1" smtClean="0"/>
              <a:t>better</a:t>
            </a:r>
            <a:r>
              <a:rPr lang="fr-FR" b="1" dirty="0" smtClean="0"/>
              <a:t> </a:t>
            </a:r>
            <a:r>
              <a:rPr lang="fr-FR" b="1" dirty="0" err="1" smtClean="0"/>
              <a:t>quality</a:t>
            </a:r>
            <a:r>
              <a:rPr lang="fr-FR" b="1" dirty="0" smtClean="0"/>
              <a:t>, </a:t>
            </a:r>
            <a:r>
              <a:rPr lang="fr-FR" b="1" dirty="0" err="1" smtClean="0"/>
              <a:t>please</a:t>
            </a:r>
            <a:r>
              <a:rPr lang="fr-FR" b="1" dirty="0" smtClean="0"/>
              <a:t> </a:t>
            </a:r>
            <a:r>
              <a:rPr lang="fr-FR" b="1" dirty="0" err="1" smtClean="0"/>
              <a:t>find</a:t>
            </a:r>
            <a:r>
              <a:rPr lang="fr-FR" b="1" dirty="0" smtClean="0"/>
              <a:t> the </a:t>
            </a:r>
            <a:r>
              <a:rPr lang="fr-FR" b="1" dirty="0" err="1" smtClean="0"/>
              <a:t>picture</a:t>
            </a:r>
            <a:r>
              <a:rPr lang="fr-FR" b="1" dirty="0" smtClean="0"/>
              <a:t> in the </a:t>
            </a:r>
            <a:r>
              <a:rPr lang="fr-FR" b="1" dirty="0" err="1" smtClean="0"/>
              <a:t>folder</a:t>
            </a:r>
            <a:r>
              <a:rPr lang="fr-FR" b="1" dirty="0" smtClean="0"/>
              <a:t> « Supports de Cours »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724937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5044966" y="483018"/>
            <a:ext cx="15639393" cy="1446532"/>
            <a:chOff x="5988388" y="483017"/>
            <a:chExt cx="12359700" cy="2079087"/>
          </a:xfrm>
        </p:grpSpPr>
        <p:sp>
          <p:nvSpPr>
            <p:cNvPr id="25" name="TextBox 24"/>
            <p:cNvSpPr txBox="1"/>
            <p:nvPr/>
          </p:nvSpPr>
          <p:spPr>
            <a:xfrm>
              <a:off x="5988388" y="483017"/>
              <a:ext cx="12359700" cy="1680959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ANNs Must Learn</a:t>
              </a:r>
              <a:endParaRPr lang="en-US" sz="7000" b="1" dirty="0">
                <a:solidFill>
                  <a:srgbClr val="006633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788276" y="4010596"/>
            <a:ext cx="22828469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Unlike traditional algorithms, ANNs cannot be ‘programmed’ or ‘configured’ to work in the intended way.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Just like BNNs, they have to learn how to accomplish a task.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Roughly speaking, machine learning can be supervised and unsupervised.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Supervised learning</a:t>
            </a:r>
            <a:r>
              <a:rPr lang="en-US" b="1" dirty="0" smtClean="0"/>
              <a:t> </a:t>
            </a:r>
            <a:r>
              <a:rPr lang="en-US" dirty="0" smtClean="0"/>
              <a:t>can be used if a (large enough) set of test data with known results exists.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“Process one dataset. Compare the output against the known result. Adjust the network and repeat.”</a:t>
            </a:r>
          </a:p>
        </p:txBody>
      </p:sp>
    </p:spTree>
    <p:extLst>
      <p:ext uri="{BB962C8B-B14F-4D97-AF65-F5344CB8AC3E}">
        <p14:creationId xmlns="" xmlns:p14="http://schemas.microsoft.com/office/powerpoint/2010/main" val="2724937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3260785" y="3709296"/>
            <a:ext cx="8384876" cy="163119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0000" b="1" dirty="0">
                <a:solidFill>
                  <a:srgbClr val="006633"/>
                </a:solidFill>
                <a:latin typeface="Lato Regular"/>
                <a:cs typeface="Lato Regular"/>
              </a:rPr>
              <a:t>THANK YOU!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0" y="5762446"/>
            <a:ext cx="24377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669985" y="3180952"/>
            <a:ext cx="8643668" cy="17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243533" y="0"/>
            <a:ext cx="17252" cy="137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1645661" y="2346385"/>
            <a:ext cx="1" cy="4620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8891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78373" y="2711669"/>
            <a:ext cx="2245009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/>
            <a:endParaRPr lang="en-US" sz="4000" dirty="0" smtClean="0">
              <a:solidFill>
                <a:srgbClr val="000000"/>
              </a:solidFill>
              <a:latin typeface="Lato Regular"/>
            </a:endParaRPr>
          </a:p>
          <a:p>
            <a:pPr marL="742950" indent="-742950" algn="just">
              <a:buFont typeface="+mj-lt"/>
              <a:buAutoNum type="arabicPeriod"/>
            </a:pPr>
            <a:endParaRPr lang="en-US" sz="4000" dirty="0" smtClean="0">
              <a:solidFill>
                <a:srgbClr val="000000"/>
              </a:solidFill>
              <a:latin typeface="Lato Regular"/>
            </a:endParaRPr>
          </a:p>
          <a:p>
            <a:pPr marL="742950" indent="-742950" algn="ctr">
              <a:lnSpc>
                <a:spcPct val="150000"/>
              </a:lnSpc>
            </a:pPr>
            <a:r>
              <a:rPr lang="en-US" sz="4000" dirty="0" smtClean="0"/>
              <a:t>Have you ever wondered why there are tasks that are extremely simple for any human but incredibly difficult for computers – recognizing people? </a:t>
            </a:r>
          </a:p>
          <a:p>
            <a:pPr marL="742950" indent="-742950" algn="ctr">
              <a:lnSpc>
                <a:spcPct val="150000"/>
              </a:lnSpc>
            </a:pPr>
            <a:endParaRPr lang="en-US" sz="4000" dirty="0" smtClean="0"/>
          </a:p>
          <a:p>
            <a:pPr marL="742950" indent="-742950" algn="ctr">
              <a:lnSpc>
                <a:spcPct val="150000"/>
              </a:lnSpc>
            </a:pPr>
            <a:r>
              <a:rPr lang="en-US" sz="4000" dirty="0" smtClean="0"/>
              <a:t>Have you ever wondered how it all has become possible?</a:t>
            </a:r>
            <a:endParaRPr lang="en-US" sz="4000" dirty="0" smtClean="0">
              <a:solidFill>
                <a:srgbClr val="000000"/>
              </a:solidFill>
              <a:latin typeface="Lato Regular"/>
            </a:endParaRPr>
          </a:p>
          <a:p>
            <a:pPr marL="742950" indent="-742950"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Lato Regular"/>
              </a:rPr>
              <a:t>.</a:t>
            </a:r>
          </a:p>
          <a:p>
            <a:pPr marL="742950" indent="-742950" algn="ctr">
              <a:lnSpc>
                <a:spcPct val="150000"/>
              </a:lnSpc>
            </a:pPr>
            <a:r>
              <a:rPr lang="en-US" sz="4000" b="1" dirty="0" smtClean="0"/>
              <a:t>Artificial intelligence:</a:t>
            </a:r>
            <a:endParaRPr lang="en-US" sz="4000" dirty="0" smtClean="0"/>
          </a:p>
          <a:p>
            <a:pPr marL="742950" indent="-742950" algn="ctr">
              <a:lnSpc>
                <a:spcPct val="150000"/>
              </a:lnSpc>
            </a:pPr>
            <a:r>
              <a:rPr lang="en-US" sz="4000" dirty="0" smtClean="0"/>
              <a:t>Using facial recognition powered by Artificial Neural Networks.</a:t>
            </a:r>
            <a:endParaRPr lang="en-US" sz="4000" dirty="0" smtClean="0">
              <a:solidFill>
                <a:srgbClr val="000000"/>
              </a:solidFill>
              <a:latin typeface="Lato Regular"/>
            </a:endParaRPr>
          </a:p>
          <a:p>
            <a:pPr marL="742950" indent="-742950" algn="just">
              <a:buFont typeface="+mj-lt"/>
              <a:buAutoNum type="arabicPeriod"/>
            </a:pPr>
            <a:endParaRPr lang="en-US" sz="4000" dirty="0" smtClean="0">
              <a:solidFill>
                <a:srgbClr val="000000"/>
              </a:solidFill>
              <a:latin typeface="Lato Regular"/>
            </a:endParaRPr>
          </a:p>
        </p:txBody>
      </p:sp>
      <p:pic>
        <p:nvPicPr>
          <p:cNvPr id="1026" name="Picture 2" descr="C:\Users\N's\Desktop\Nouveau dossier\Question Ma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6407" y="2"/>
            <a:ext cx="5111242" cy="359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4937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78373" y="2711669"/>
            <a:ext cx="2330143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lnSpc>
                <a:spcPct val="150000"/>
              </a:lnSpc>
            </a:pPr>
            <a:r>
              <a:rPr lang="en-US" sz="4000" dirty="0" smtClean="0"/>
              <a:t>Artificial Neural Networks (</a:t>
            </a:r>
            <a:r>
              <a:rPr lang="en-US" sz="4000" b="1" dirty="0" smtClean="0">
                <a:solidFill>
                  <a:srgbClr val="FF0000"/>
                </a:solidFill>
              </a:rPr>
              <a:t>ANNs</a:t>
            </a:r>
            <a:r>
              <a:rPr lang="en-US" sz="4000" dirty="0" smtClean="0"/>
              <a:t>) is the main tool used in Machine learning.</a:t>
            </a:r>
          </a:p>
          <a:p>
            <a:pPr marL="742950" indent="-742950" algn="ctr">
              <a:lnSpc>
                <a:spcPct val="150000"/>
              </a:lnSpc>
            </a:pPr>
            <a:r>
              <a:rPr lang="en-US" sz="4000" dirty="0" smtClean="0"/>
              <a:t>They were inspired by Biological Neural Networks (</a:t>
            </a:r>
            <a:r>
              <a:rPr lang="en-US" sz="4000" b="1" dirty="0" smtClean="0">
                <a:solidFill>
                  <a:srgbClr val="FF0000"/>
                </a:solidFill>
              </a:rPr>
              <a:t>BNN</a:t>
            </a:r>
            <a:r>
              <a:rPr lang="en-US" sz="4000" b="1" dirty="0" smtClean="0"/>
              <a:t>s</a:t>
            </a:r>
            <a:r>
              <a:rPr lang="en-US" sz="4000" dirty="0" smtClean="0"/>
              <a:t>).</a:t>
            </a:r>
          </a:p>
          <a:p>
            <a:pPr marL="742950" indent="-742950" algn="ctr">
              <a:lnSpc>
                <a:spcPct val="150000"/>
              </a:lnSpc>
            </a:pPr>
            <a:r>
              <a:rPr lang="en-US" sz="4000" dirty="0" smtClean="0"/>
              <a:t>ANN’s are built upon </a:t>
            </a:r>
            <a:r>
              <a:rPr lang="en-US" sz="4000" b="1" dirty="0" smtClean="0"/>
              <a:t>simple signal processing elements that are connected together into a large mesh</a:t>
            </a:r>
            <a:r>
              <a:rPr lang="en-US" sz="40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ANN’s have been successfully applied to a number of problem domains:</a:t>
            </a:r>
            <a:endParaRPr lang="fr-FR" sz="4000" dirty="0" smtClean="0"/>
          </a:p>
          <a:p>
            <a:pPr>
              <a:lnSpc>
                <a:spcPct val="150000"/>
              </a:lnSpc>
            </a:pPr>
            <a:r>
              <a:rPr lang="en-US" sz="4000" dirty="0" smtClean="0"/>
              <a:t>·	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	Classify data by recognizing patterns		 Is this a tree on that picture?</a:t>
            </a:r>
            <a:endParaRPr lang="fr-FR" sz="4000" dirty="0" smtClean="0"/>
          </a:p>
          <a:p>
            <a:pPr>
              <a:lnSpc>
                <a:spcPct val="150000"/>
              </a:lnSpc>
            </a:pPr>
            <a:r>
              <a:rPr lang="en-US" sz="4000" dirty="0" smtClean="0"/>
              <a:t>·	Approximate a target function		useful for predictions and forecasting.  </a:t>
            </a:r>
            <a:endParaRPr lang="en-US" sz="4000" dirty="0" smtClean="0">
              <a:solidFill>
                <a:srgbClr val="000000"/>
              </a:solidFill>
              <a:latin typeface="Lato Regular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0941269" y="8797158"/>
            <a:ext cx="2081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9170278" y="9706302"/>
            <a:ext cx="2081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4937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5044966" y="483018"/>
            <a:ext cx="15639393" cy="1446532"/>
            <a:chOff x="5988388" y="483017"/>
            <a:chExt cx="12359700" cy="2079087"/>
          </a:xfrm>
        </p:grpSpPr>
        <p:sp>
          <p:nvSpPr>
            <p:cNvPr id="25" name="TextBox 24"/>
            <p:cNvSpPr txBox="1"/>
            <p:nvPr/>
          </p:nvSpPr>
          <p:spPr>
            <a:xfrm>
              <a:off x="5988388" y="483017"/>
              <a:ext cx="12359700" cy="1680959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BNNs </a:t>
              </a:r>
              <a:r>
                <a:rPr lang="en-US" sz="7000" b="1" i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Vs.</a:t>
              </a:r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 ANNs</a:t>
              </a:r>
              <a:endParaRPr lang="en-US" sz="7000" b="1" dirty="0">
                <a:solidFill>
                  <a:srgbClr val="006633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93912" y="3468414"/>
            <a:ext cx="22828469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SIZE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An artificial neural network has </a:t>
            </a:r>
            <a:r>
              <a:rPr lang="en-US" dirty="0" smtClean="0">
                <a:solidFill>
                  <a:srgbClr val="FF0000"/>
                </a:solidFill>
              </a:rPr>
              <a:t>10-1000</a:t>
            </a:r>
            <a:r>
              <a:rPr lang="en-US" dirty="0" smtClean="0"/>
              <a:t> neurons in them, whereas a human brain has around </a:t>
            </a:r>
            <a:r>
              <a:rPr lang="en-US" dirty="0" smtClean="0">
                <a:solidFill>
                  <a:srgbClr val="FF0000"/>
                </a:solidFill>
              </a:rPr>
              <a:t>86 billion </a:t>
            </a:r>
            <a:r>
              <a:rPr lang="en-US" dirty="0" smtClean="0"/>
              <a:t>neurons in it.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Both networks have different types of working and structure.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 a human brain, the single neuron can function both input and output information using it’s different ends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 Artificial Neurons there are different layers of neurons for input and output completely.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24937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5044966" y="483018"/>
            <a:ext cx="15639393" cy="1446532"/>
            <a:chOff x="5988388" y="483017"/>
            <a:chExt cx="12359700" cy="2079087"/>
          </a:xfrm>
        </p:grpSpPr>
        <p:sp>
          <p:nvSpPr>
            <p:cNvPr id="25" name="TextBox 24"/>
            <p:cNvSpPr txBox="1"/>
            <p:nvPr/>
          </p:nvSpPr>
          <p:spPr>
            <a:xfrm>
              <a:off x="5988388" y="483017"/>
              <a:ext cx="12359700" cy="1680959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BNNs </a:t>
              </a:r>
              <a:r>
                <a:rPr lang="en-US" sz="7000" b="1" i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Vs.</a:t>
              </a:r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 ANNs</a:t>
              </a:r>
              <a:endParaRPr lang="en-US" sz="7000" b="1" dirty="0">
                <a:solidFill>
                  <a:srgbClr val="006633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788276" y="1929550"/>
            <a:ext cx="22828469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TRAINING TIME</a:t>
            </a:r>
          </a:p>
          <a:p>
            <a:endParaRPr lang="en-US" dirty="0" smtClean="0"/>
          </a:p>
          <a:p>
            <a:r>
              <a:rPr lang="en-US" dirty="0" smtClean="0"/>
              <a:t>BNN’S don’t usually start or stop learning, and we still don’t know exactly how it learns or recalls information.</a:t>
            </a:r>
          </a:p>
          <a:p>
            <a:endParaRPr lang="en-US" dirty="0" smtClean="0"/>
          </a:p>
          <a:p>
            <a:r>
              <a:rPr lang="en-US" dirty="0" smtClean="0"/>
              <a:t>However, we are aware that </a:t>
            </a:r>
            <a:r>
              <a:rPr lang="en-US" dirty="0" err="1" smtClean="0">
                <a:solidFill>
                  <a:srgbClr val="FF0000"/>
                </a:solidFill>
              </a:rPr>
              <a:t>Neuroplasticity</a:t>
            </a:r>
            <a:r>
              <a:rPr lang="en-US" dirty="0" smtClean="0"/>
              <a:t> allows new connections to be created and how synapses may strengthen or weaken based on the function’s importance.</a:t>
            </a:r>
          </a:p>
          <a:p>
            <a:endParaRPr lang="en-US" dirty="0" smtClean="0"/>
          </a:p>
          <a:p>
            <a:r>
              <a:rPr lang="en-US" dirty="0" smtClean="0"/>
              <a:t>We also understand that we learn by repetition and while we are sleeping. </a:t>
            </a:r>
          </a:p>
          <a:p>
            <a:endParaRPr lang="en-US" dirty="0" smtClean="0"/>
          </a:p>
          <a:p>
            <a:r>
              <a:rPr lang="en-US" dirty="0" smtClean="0"/>
              <a:t>Tasks which might have required pure focus can be done automatically once they are mastered by our human brain.</a:t>
            </a:r>
          </a:p>
          <a:p>
            <a:endParaRPr lang="en-US" dirty="0" smtClean="0"/>
          </a:p>
          <a:p>
            <a:r>
              <a:rPr lang="en-US" dirty="0" smtClean="0"/>
              <a:t>ANN’s have a predefined model, only the weights of connections can change during training. </a:t>
            </a:r>
          </a:p>
          <a:p>
            <a:endParaRPr lang="en-US" dirty="0" smtClean="0"/>
          </a:p>
          <a:p>
            <a:r>
              <a:rPr lang="en-US" dirty="0" smtClean="0"/>
              <a:t>The neurons can neither be added nor removed.</a:t>
            </a:r>
          </a:p>
          <a:p>
            <a:endParaRPr lang="en-US" dirty="0" smtClean="0"/>
          </a:p>
          <a:p>
            <a:r>
              <a:rPr lang="en-US" dirty="0" smtClean="0"/>
              <a:t>BNN will have a solution to every problem a human brain would face but this cannot be experienced with ANN.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4937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5044966" y="483018"/>
            <a:ext cx="15639393" cy="1446532"/>
            <a:chOff x="5988388" y="483017"/>
            <a:chExt cx="12359700" cy="2079087"/>
          </a:xfrm>
        </p:grpSpPr>
        <p:sp>
          <p:nvSpPr>
            <p:cNvPr id="25" name="TextBox 24"/>
            <p:cNvSpPr txBox="1"/>
            <p:nvPr/>
          </p:nvSpPr>
          <p:spPr>
            <a:xfrm>
              <a:off x="5988388" y="483017"/>
              <a:ext cx="12359700" cy="1680959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BNNs </a:t>
              </a:r>
              <a:r>
                <a:rPr lang="en-US" sz="7000" b="1" i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Vs.</a:t>
              </a:r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 ANNs</a:t>
              </a:r>
              <a:endParaRPr lang="en-US" sz="7000" b="1" dirty="0">
                <a:solidFill>
                  <a:srgbClr val="006633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788276" y="2711669"/>
            <a:ext cx="2282846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Power Consumption</a:t>
            </a:r>
          </a:p>
          <a:p>
            <a:endParaRPr lang="en-US" dirty="0" smtClean="0"/>
          </a:p>
          <a:p>
            <a:r>
              <a:rPr lang="en-US" dirty="0" smtClean="0"/>
              <a:t>We are well aware of how much heat artificial machines generate while being used. </a:t>
            </a:r>
          </a:p>
          <a:p>
            <a:endParaRPr lang="en-US" dirty="0" smtClean="0"/>
          </a:p>
          <a:p>
            <a:r>
              <a:rPr lang="en-US" dirty="0" smtClean="0"/>
              <a:t>An average Graphics processing unit consumes 250 watts and needs a power supply to be working all the time.</a:t>
            </a:r>
          </a:p>
          <a:p>
            <a:endParaRPr lang="en-US" dirty="0" smtClean="0"/>
          </a:p>
          <a:p>
            <a:r>
              <a:rPr lang="en-US" dirty="0" smtClean="0"/>
              <a:t>The human brain consumes only 20% of the energy of our body to function. </a:t>
            </a:r>
          </a:p>
          <a:p>
            <a:endParaRPr lang="en-US" dirty="0" smtClean="0"/>
          </a:p>
          <a:p>
            <a:r>
              <a:rPr lang="en-US" dirty="0" smtClean="0"/>
              <a:t>Despite the brain having a huge cut, it only needs 20 watts to operate, making it very efficient as more energy than this will be needed to light a bulb.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4937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5044966" y="483018"/>
            <a:ext cx="15639393" cy="1446532"/>
            <a:chOff x="5988388" y="483017"/>
            <a:chExt cx="12359700" cy="2079087"/>
          </a:xfrm>
        </p:grpSpPr>
        <p:sp>
          <p:nvSpPr>
            <p:cNvPr id="25" name="TextBox 24"/>
            <p:cNvSpPr txBox="1"/>
            <p:nvPr/>
          </p:nvSpPr>
          <p:spPr>
            <a:xfrm>
              <a:off x="5988388" y="483017"/>
              <a:ext cx="12359700" cy="1680959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BNNs </a:t>
              </a:r>
              <a:r>
                <a:rPr lang="en-US" sz="7000" b="1" i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Vs.</a:t>
              </a:r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 ANNs</a:t>
              </a:r>
              <a:endParaRPr lang="en-US" sz="7000" b="1" dirty="0">
                <a:solidFill>
                  <a:srgbClr val="006633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788276" y="1652551"/>
            <a:ext cx="228284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Speed</a:t>
            </a:r>
          </a:p>
          <a:p>
            <a:endParaRPr lang="en-US" b="1" dirty="0" smtClean="0"/>
          </a:p>
          <a:p>
            <a:r>
              <a:rPr lang="en-US" dirty="0" smtClean="0"/>
              <a:t>Signals in a human brain move at a speed dependent on the nerve impulse. </a:t>
            </a:r>
          </a:p>
          <a:p>
            <a:endParaRPr lang="en-US" dirty="0" smtClean="0"/>
          </a:p>
          <a:p>
            <a:r>
              <a:rPr lang="en-US" dirty="0" smtClean="0"/>
              <a:t>It can vary from 0.61m/s to 119m/s. </a:t>
            </a:r>
          </a:p>
          <a:p>
            <a:endParaRPr lang="en-US" dirty="0" smtClean="0"/>
          </a:p>
          <a:p>
            <a:r>
              <a:rPr lang="en-US" dirty="0" smtClean="0"/>
              <a:t>Some of the biological neurons can also fire up to 200 times a second on average. </a:t>
            </a:r>
          </a:p>
          <a:p>
            <a:endParaRPr lang="en-US" dirty="0" smtClean="0"/>
          </a:p>
          <a:p>
            <a:r>
              <a:rPr lang="en-US" dirty="0" smtClean="0"/>
              <a:t>The signal’s speed varies from person to person.</a:t>
            </a:r>
          </a:p>
          <a:p>
            <a:endParaRPr lang="en-US" dirty="0" smtClean="0"/>
          </a:p>
        </p:txBody>
      </p:sp>
      <p:pic>
        <p:nvPicPr>
          <p:cNvPr id="6" name="Image 5" descr="brain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6" y="7007863"/>
            <a:ext cx="21613578" cy="6044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937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5044966" y="483018"/>
            <a:ext cx="15639393" cy="1446532"/>
            <a:chOff x="5988388" y="483017"/>
            <a:chExt cx="12359700" cy="2079087"/>
          </a:xfrm>
        </p:grpSpPr>
        <p:sp>
          <p:nvSpPr>
            <p:cNvPr id="25" name="TextBox 24"/>
            <p:cNvSpPr txBox="1"/>
            <p:nvPr/>
          </p:nvSpPr>
          <p:spPr>
            <a:xfrm>
              <a:off x="5988388" y="483017"/>
              <a:ext cx="12359700" cy="1680959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Topology</a:t>
              </a:r>
              <a:endParaRPr lang="en-US" sz="7000" b="1" dirty="0">
                <a:solidFill>
                  <a:srgbClr val="006633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788276" y="3878317"/>
            <a:ext cx="2282846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are many ways of </a:t>
            </a:r>
            <a:r>
              <a:rPr lang="en-US" dirty="0" smtClean="0"/>
              <a:t>connecting the </a:t>
            </a:r>
            <a:r>
              <a:rPr lang="en-US" u="sng" dirty="0" smtClean="0">
                <a:solidFill>
                  <a:srgbClr val="FF0000"/>
                </a:solidFill>
              </a:rPr>
              <a:t>node</a:t>
            </a:r>
            <a:r>
              <a:rPr lang="en-US" u="sng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a neural network together, and each way results in a more or less complex behavior. </a:t>
            </a:r>
          </a:p>
          <a:p>
            <a:endParaRPr lang="en-US" dirty="0" smtClean="0"/>
          </a:p>
          <a:p>
            <a:r>
              <a:rPr lang="en-US" dirty="0" smtClean="0"/>
              <a:t>Possibly the simplest of all </a:t>
            </a:r>
            <a:r>
              <a:rPr lang="en-US" u="sng" dirty="0" smtClean="0"/>
              <a:t>topologies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FF0000"/>
                </a:solidFill>
              </a:rPr>
              <a:t>feed-forward network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Signals </a:t>
            </a:r>
            <a:r>
              <a:rPr lang="en-US" u="sng" dirty="0" smtClean="0"/>
              <a:t>flow</a:t>
            </a:r>
            <a:r>
              <a:rPr lang="en-US" dirty="0" smtClean="0"/>
              <a:t> in one direction only; there is never any </a:t>
            </a:r>
            <a:r>
              <a:rPr lang="en-US" u="sng" dirty="0" smtClean="0"/>
              <a:t>loop</a:t>
            </a:r>
            <a:r>
              <a:rPr lang="en-US" dirty="0" smtClean="0"/>
              <a:t> in the signal paths. </a:t>
            </a:r>
          </a:p>
          <a:p>
            <a:endParaRPr lang="en-US" dirty="0" smtClean="0"/>
          </a:p>
          <a:p>
            <a:r>
              <a:rPr lang="en-US" dirty="0" smtClean="0"/>
              <a:t>Typically, ANN’s have a layered structure. </a:t>
            </a:r>
          </a:p>
          <a:p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The input layer </a:t>
            </a:r>
            <a:r>
              <a:rPr lang="en-US" dirty="0" smtClean="0"/>
              <a:t>picks up the input signals and passes them on to the next layer, the so-called </a:t>
            </a:r>
            <a:r>
              <a:rPr lang="en-US" dirty="0" smtClean="0">
                <a:solidFill>
                  <a:srgbClr val="FF0000"/>
                </a:solidFill>
              </a:rPr>
              <a:t>‘hidden’ layer</a:t>
            </a:r>
            <a:r>
              <a:rPr lang="en-US" dirty="0" smtClean="0"/>
              <a:t>. (Actually, there may be more than one hidden layer in a neural network). Last, comes the </a:t>
            </a:r>
            <a:r>
              <a:rPr lang="en-US" dirty="0" smtClean="0">
                <a:solidFill>
                  <a:srgbClr val="FF0000"/>
                </a:solidFill>
              </a:rPr>
              <a:t>output layer </a:t>
            </a:r>
            <a:r>
              <a:rPr lang="en-US" dirty="0" smtClean="0"/>
              <a:t>that delivers the result.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4937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5044966" y="483018"/>
            <a:ext cx="15639393" cy="1446532"/>
            <a:chOff x="5988388" y="483017"/>
            <a:chExt cx="12359700" cy="2079087"/>
          </a:xfrm>
        </p:grpSpPr>
        <p:sp>
          <p:nvSpPr>
            <p:cNvPr id="25" name="TextBox 24"/>
            <p:cNvSpPr txBox="1"/>
            <p:nvPr/>
          </p:nvSpPr>
          <p:spPr>
            <a:xfrm>
              <a:off x="5988388" y="483017"/>
              <a:ext cx="12359700" cy="1680959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6633"/>
                  </a:solidFill>
                  <a:latin typeface="Lato Regular"/>
                  <a:cs typeface="Lato Regular"/>
                </a:rPr>
                <a:t>Topology</a:t>
              </a:r>
              <a:endParaRPr lang="en-US" sz="7000" b="1" dirty="0">
                <a:solidFill>
                  <a:srgbClr val="006633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8" name="Image 7" descr="A feed-forward neural networ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994" y="2891325"/>
            <a:ext cx="14346620" cy="499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93912" y="9491397"/>
            <a:ext cx="22828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are different </a:t>
            </a:r>
            <a:r>
              <a:rPr lang="en-US" dirty="0" smtClean="0">
                <a:solidFill>
                  <a:srgbClr val="FF0000"/>
                </a:solidFill>
              </a:rPr>
              <a:t>topologies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node maps</a:t>
            </a:r>
            <a:r>
              <a:rPr lang="en-US" dirty="0" smtClean="0"/>
              <a:t>, are also known as the </a:t>
            </a:r>
            <a:r>
              <a:rPr lang="en-US" b="1" dirty="0" smtClean="0">
                <a:solidFill>
                  <a:srgbClr val="006633"/>
                </a:solidFill>
              </a:rPr>
              <a:t>neural network zoo</a:t>
            </a:r>
            <a:r>
              <a:rPr lang="en-US" dirty="0" smtClean="0"/>
              <a:t>.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</a:t>
            </a:r>
            <a:r>
              <a:rPr lang="en-US" dirty="0" smtClean="0"/>
              <a:t>topology is chosen according to the use-case of the ANN that we want to train.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4937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27736</TotalTime>
  <Words>720</Words>
  <Application>Microsoft Office PowerPoint</Application>
  <PresentationFormat>Personnalisé</PresentationFormat>
  <Paragraphs>94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Default Theme</vt:lpstr>
      <vt:lpstr>  Artificial Neural Networks as a Model of the Human Brain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N's</cp:lastModifiedBy>
  <cp:revision>2982</cp:revision>
  <dcterms:created xsi:type="dcterms:W3CDTF">2014-11-12T21:47:38Z</dcterms:created>
  <dcterms:modified xsi:type="dcterms:W3CDTF">2022-01-03T13:28:53Z</dcterms:modified>
</cp:coreProperties>
</file>