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6" r:id="rId18"/>
    <p:sldId id="317" r:id="rId19"/>
    <p:sldId id="318" r:id="rId20"/>
    <p:sldId id="272" r:id="rId21"/>
    <p:sldId id="321" r:id="rId22"/>
    <p:sldId id="273" r:id="rId23"/>
    <p:sldId id="275" r:id="rId24"/>
    <p:sldId id="351" r:id="rId25"/>
    <p:sldId id="331" r:id="rId26"/>
    <p:sldId id="328" r:id="rId27"/>
    <p:sldId id="334" r:id="rId28"/>
    <p:sldId id="322" r:id="rId29"/>
    <p:sldId id="325" r:id="rId30"/>
    <p:sldId id="326" r:id="rId31"/>
    <p:sldId id="355" r:id="rId32"/>
    <p:sldId id="354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6" r:id="rId43"/>
    <p:sldId id="285" r:id="rId44"/>
    <p:sldId id="287" r:id="rId45"/>
    <p:sldId id="28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50B3F-0DDF-47CA-94DA-B3A69A06D5B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E099B-044A-45B0-A5E2-8E042AA8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err="1"/>
              <a:t>Allotype</a:t>
            </a:r>
            <a:r>
              <a:rPr lang="fr-BE" sz="1200" dirty="0"/>
              <a:t>: Variations antigéniques d’une </a:t>
            </a:r>
            <a:r>
              <a:rPr lang="fr-BE" sz="1200" i="1" dirty="0"/>
              <a:t>même protéine</a:t>
            </a:r>
            <a:r>
              <a:rPr lang="fr-BE" sz="1200" dirty="0"/>
              <a:t> au sein de la même espèce ( variation génétiques a l’intérieur d’une même espèce) et met en jeu différents allèles au même locus.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1200" dirty="0"/>
              <a:t>L’idiotypie: </a:t>
            </a:r>
            <a:r>
              <a:rPr lang="en-US" altLang="fr-FR" sz="1200" b="1" dirty="0" err="1">
                <a:effectLst/>
              </a:rPr>
              <a:t>L’idiotype</a:t>
            </a:r>
            <a:r>
              <a:rPr lang="en-US" altLang="fr-FR" sz="1200" b="1" dirty="0">
                <a:effectLst/>
              </a:rPr>
              <a:t> </a:t>
            </a:r>
            <a:r>
              <a:rPr lang="en-US" altLang="fr-FR" sz="1200" dirty="0" err="1">
                <a:effectLst/>
              </a:rPr>
              <a:t>est</a:t>
            </a:r>
            <a:r>
              <a:rPr lang="en-US" altLang="fr-FR" sz="1200" dirty="0">
                <a:effectLst/>
              </a:rPr>
              <a:t> </a:t>
            </a:r>
            <a:r>
              <a:rPr lang="en-US" altLang="fr-FR" sz="1200" dirty="0" err="1">
                <a:effectLst/>
              </a:rPr>
              <a:t>specifique</a:t>
            </a:r>
            <a:r>
              <a:rPr lang="en-US" altLang="fr-FR" sz="1200" dirty="0">
                <a:effectLst/>
              </a:rPr>
              <a:t> d’un seul clone </a:t>
            </a:r>
            <a:r>
              <a:rPr lang="en-US" altLang="fr-FR" sz="1200" dirty="0" err="1">
                <a:effectLst/>
              </a:rPr>
              <a:t>cellulaire</a:t>
            </a:r>
            <a:r>
              <a:rPr lang="en-US" altLang="fr-FR" sz="1200" dirty="0">
                <a:effectLst/>
              </a:rPr>
              <a:t> </a:t>
            </a:r>
            <a:r>
              <a:rPr lang="en-US" altLang="fr-FR" sz="1200" dirty="0" err="1">
                <a:effectLst/>
              </a:rPr>
              <a:t>producteur</a:t>
            </a:r>
            <a:r>
              <a:rPr lang="en-US" altLang="fr-FR" sz="1200" dirty="0">
                <a:effectLst/>
              </a:rPr>
              <a:t> </a:t>
            </a:r>
            <a:r>
              <a:rPr lang="en-US" altLang="fr-FR" sz="1200" dirty="0" err="1">
                <a:effectLst/>
              </a:rPr>
              <a:t>d’anticorps</a:t>
            </a:r>
            <a:r>
              <a:rPr lang="en-US" altLang="fr-FR" sz="1200" dirty="0">
                <a:effectLst/>
              </a:rPr>
              <a:t> </a:t>
            </a:r>
            <a:r>
              <a:rPr lang="en-US" altLang="fr-FR" sz="1200" dirty="0" err="1">
                <a:effectLst/>
              </a:rPr>
              <a:t>monoclonaux</a:t>
            </a:r>
            <a:r>
              <a:rPr lang="en-US" altLang="fr-FR" sz="1200" dirty="0">
                <a:effectLst/>
              </a:rPr>
              <a:t>  Modification des sequences </a:t>
            </a:r>
            <a:r>
              <a:rPr lang="en-US" altLang="fr-FR" sz="1200" dirty="0" err="1">
                <a:effectLst/>
              </a:rPr>
              <a:t>dAA</a:t>
            </a:r>
            <a:r>
              <a:rPr lang="en-US" altLang="fr-FR" sz="1200" dirty="0">
                <a:effectLst/>
              </a:rPr>
              <a:t> de zones </a:t>
            </a:r>
            <a:r>
              <a:rPr lang="en-US" altLang="fr-FR" sz="1200" dirty="0" err="1">
                <a:effectLst/>
              </a:rPr>
              <a:t>hypervariables</a:t>
            </a:r>
            <a:endParaRPr lang="fr-FR" altLang="fr-FR" sz="1200" b="1" dirty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1200" b="1" dirty="0">
                <a:effectLst/>
              </a:rPr>
              <a:t> </a:t>
            </a:r>
            <a:endParaRPr lang="fr-FR" altLang="fr-FR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E099B-044A-45B0-A5E2-8E042AA8A7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Rapprochement des gènes cibles</a:t>
            </a:r>
            <a:r>
              <a:rPr lang="fr-FR" sz="1200" b="1" dirty="0"/>
              <a:t> : </a:t>
            </a:r>
            <a:r>
              <a:rPr lang="fr-FR" sz="1200" dirty="0"/>
              <a:t>Cette étape fait intervenir deux protéines (spécifiques des LB et LT), </a:t>
            </a:r>
            <a:r>
              <a:rPr lang="fr-FR" sz="1200" b="1" dirty="0"/>
              <a:t>Rag-1</a:t>
            </a:r>
            <a:r>
              <a:rPr lang="fr-FR" sz="1200" dirty="0"/>
              <a:t> et </a:t>
            </a:r>
            <a:r>
              <a:rPr lang="fr-FR" sz="1200" b="1" dirty="0"/>
              <a:t>Rag-2</a:t>
            </a:r>
            <a:r>
              <a:rPr lang="fr-FR" sz="1200" dirty="0"/>
              <a:t>. Elles vont reconnaître les séquences RSS des gènes cibles au niveau des espaceurs afin de les rapprocher et formeront ainsi le </a:t>
            </a:r>
            <a:r>
              <a:rPr lang="fr-FR" sz="1200" b="1" dirty="0"/>
              <a:t>complexe recombinase</a:t>
            </a:r>
            <a:r>
              <a:rPr lang="fr-FR" sz="1200" dirty="0"/>
              <a:t>. Ce dernier clivera ensuite l’ADN entre le segment codant et la séquence RSS, laissant cependant libre quelques bases d’ADN qui formeront une </a:t>
            </a:r>
            <a:r>
              <a:rPr lang="fr-FR" sz="1200" b="1" dirty="0"/>
              <a:t>structure en épingle à cheveux</a:t>
            </a:r>
            <a:r>
              <a:rPr lang="fr-FR" sz="1200" dirty="0"/>
              <a:t> avec le brin opposé. Tout ce complexe recrutera par la suite d’autres protéines nécessaires aux étapes suivantes.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Clivage de l’épingle à cheveux</a:t>
            </a:r>
            <a:r>
              <a:rPr lang="fr-FR" sz="1200" b="1" dirty="0"/>
              <a:t> :</a:t>
            </a:r>
            <a:r>
              <a:rPr lang="fr-FR" sz="1200" dirty="0"/>
              <a:t> Ces épingles à cheveux vont être reconnues par 4 protéines : une </a:t>
            </a:r>
            <a:r>
              <a:rPr lang="fr-FR" sz="1200" b="1" dirty="0"/>
              <a:t>protéine kinase ADN dépendante</a:t>
            </a:r>
            <a:r>
              <a:rPr lang="fr-FR" sz="1200" dirty="0"/>
              <a:t>, </a:t>
            </a:r>
            <a:r>
              <a:rPr lang="fr-FR" sz="1200" b="1" dirty="0"/>
              <a:t>Ku70</a:t>
            </a:r>
            <a:r>
              <a:rPr lang="fr-FR" sz="1200" dirty="0"/>
              <a:t> et </a:t>
            </a:r>
            <a:r>
              <a:rPr lang="fr-FR" sz="1200" b="1" dirty="0"/>
              <a:t>Ku80</a:t>
            </a:r>
            <a:r>
              <a:rPr lang="fr-FR" sz="1200" dirty="0"/>
              <a:t> qui vont recruter et activer la quatrième, </a:t>
            </a:r>
            <a:r>
              <a:rPr lang="fr-FR" sz="1200" b="1" dirty="0" err="1"/>
              <a:t>Artemis</a:t>
            </a:r>
            <a:r>
              <a:rPr lang="fr-FR" sz="1200" dirty="0"/>
              <a:t>. Cette dernière est une endonucléase qui va cliver les épingles à cheveux, permettant ainsi la fusion entre les gènes cibles.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Modifications des extrémités et fusion des gènes cibles</a:t>
            </a:r>
            <a:r>
              <a:rPr lang="fr-FR" sz="1200" b="1" dirty="0"/>
              <a:t> :</a:t>
            </a:r>
            <a:r>
              <a:rPr lang="fr-FR" sz="1200" dirty="0"/>
              <a:t> Suite au clivage de l’épingle à cheveux, plusieurs protéines jouent un rôle dans l’addition ou la délétion de bases d’ADN aux extrémités des gènes cibles et ceci de manière aléatoires, notamment la </a:t>
            </a:r>
            <a:r>
              <a:rPr lang="fr-FR" sz="1200" b="1" dirty="0" err="1"/>
              <a:t>TdT</a:t>
            </a:r>
            <a:r>
              <a:rPr lang="fr-FR" sz="1200" dirty="0"/>
              <a:t> (pour </a:t>
            </a:r>
            <a:r>
              <a:rPr lang="fr-FR" sz="1200" i="1" dirty="0"/>
              <a:t>Terminal </a:t>
            </a:r>
            <a:r>
              <a:rPr lang="fr-FR" sz="1200" i="1" dirty="0" err="1"/>
              <a:t>désoxynucléotidyl</a:t>
            </a:r>
            <a:r>
              <a:rPr lang="fr-FR" sz="1200" i="1" dirty="0"/>
              <a:t> Transférase</a:t>
            </a:r>
            <a:r>
              <a:rPr lang="fr-FR" sz="1200" dirty="0"/>
              <a:t>). Ces modifications sont responsables d’une augmentation de la diversité des immunoglobulines ; on parle de </a:t>
            </a:r>
            <a:r>
              <a:rPr lang="fr-FR" sz="1200" b="1" dirty="0"/>
              <a:t>diversité jonctionnelle</a:t>
            </a:r>
            <a:r>
              <a:rPr lang="fr-FR" sz="1200" dirty="0"/>
              <a:t>. Au niveau des chaines légères cette diversité jonctionnelle est faible.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Fusion des gènes cibles :</a:t>
            </a:r>
            <a:r>
              <a:rPr lang="fr-FR" sz="1200" dirty="0"/>
              <a:t> La ligation est assurée par une </a:t>
            </a:r>
            <a:r>
              <a:rPr lang="fr-FR" sz="1200" b="1" dirty="0"/>
              <a:t>ADN ligase IV</a:t>
            </a:r>
            <a:r>
              <a:rPr lang="fr-FR" sz="1200" dirty="0"/>
              <a:t> qui permettra d’une part la formation du </a:t>
            </a:r>
            <a:r>
              <a:rPr lang="fr-FR" sz="1200" b="1" dirty="0"/>
              <a:t>locus codant</a:t>
            </a:r>
            <a:r>
              <a:rPr lang="fr-FR" sz="1200" dirty="0"/>
              <a:t> et d’autre part du </a:t>
            </a:r>
            <a:r>
              <a:rPr lang="fr-FR" sz="1200" b="1" dirty="0"/>
              <a:t>joint signal</a:t>
            </a:r>
            <a:r>
              <a:rPr lang="fr-FR" sz="1200" dirty="0"/>
              <a:t> qui n’est autre que la structure en épingle à cheveux dont les deux extrémités ont fusionnées et qui permet de prouver qu’il y a bien eut recombinaison.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logistic model showed that in individuals diagnosed with the RT-PCR test, infection was significantly associated with female sex and the summer season (p&lt;0.05) (Table 3). Female subjects are eight times more affected than male subjects (OR=8.32; 95% CI=7.43-9.33; p=0.0001). It is noted that COVID-19 infection, in individuals diagnosed with the RT-PCR test, has a seasonal tendency. The increase is observed in summer, twice as large as for the other seasons (OR=1.98; 95% CI=1.77-2.22; p=0.0001).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E099B-044A-45B0-A5E2-8E042AA8A7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Rapprochement des gènes cibles</a:t>
            </a:r>
            <a:r>
              <a:rPr lang="fr-FR" sz="1200" b="1" dirty="0"/>
              <a:t> : </a:t>
            </a:r>
            <a:r>
              <a:rPr lang="fr-FR" sz="1200" dirty="0"/>
              <a:t>Cette étape fait intervenir deux protéines (spécifiques des LB et LT), </a:t>
            </a:r>
            <a:r>
              <a:rPr lang="fr-FR" sz="1200" b="1" dirty="0"/>
              <a:t>Rag-1</a:t>
            </a:r>
            <a:r>
              <a:rPr lang="fr-FR" sz="1200" dirty="0"/>
              <a:t> et </a:t>
            </a:r>
            <a:r>
              <a:rPr lang="fr-FR" sz="1200" b="1" dirty="0"/>
              <a:t>Rag-2</a:t>
            </a:r>
            <a:r>
              <a:rPr lang="fr-FR" sz="1200" dirty="0"/>
              <a:t>. Elles vont reconnaître les séquences RSS des gènes cibles au niveau des espaceurs afin de les rapprocher et formeront ainsi le </a:t>
            </a:r>
            <a:r>
              <a:rPr lang="fr-FR" sz="1200" b="1" dirty="0"/>
              <a:t>complexe recombinase</a:t>
            </a:r>
            <a:r>
              <a:rPr lang="fr-FR" sz="1200" dirty="0"/>
              <a:t>. Ce dernier clivera ensuite l’ADN entre le segment codant et la séquence RSS, laissant cependant libre quelques bases d’ADN qui formeront une </a:t>
            </a:r>
            <a:r>
              <a:rPr lang="fr-FR" sz="1200" b="1" dirty="0"/>
              <a:t>structure en épingle à cheveux</a:t>
            </a:r>
            <a:r>
              <a:rPr lang="fr-FR" sz="1200" dirty="0"/>
              <a:t> avec le brin opposé. Tout ce complexe recrutera par la suite d’autres protéines nécessaires aux étapes suivantes.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Clivage de l’épingle à cheveux</a:t>
            </a:r>
            <a:r>
              <a:rPr lang="fr-FR" sz="1200" b="1" dirty="0"/>
              <a:t> :</a:t>
            </a:r>
            <a:r>
              <a:rPr lang="fr-FR" sz="1200" dirty="0"/>
              <a:t> Ces épingles à cheveux vont être reconnues par 4 protéines : une </a:t>
            </a:r>
            <a:r>
              <a:rPr lang="fr-FR" sz="1200" b="1" dirty="0"/>
              <a:t>protéine kinase ADN dépendante</a:t>
            </a:r>
            <a:r>
              <a:rPr lang="fr-FR" sz="1200" dirty="0"/>
              <a:t>, </a:t>
            </a:r>
            <a:r>
              <a:rPr lang="fr-FR" sz="1200" b="1" dirty="0"/>
              <a:t>Ku70</a:t>
            </a:r>
            <a:r>
              <a:rPr lang="fr-FR" sz="1200" dirty="0"/>
              <a:t> et </a:t>
            </a:r>
            <a:r>
              <a:rPr lang="fr-FR" sz="1200" b="1" dirty="0"/>
              <a:t>Ku80</a:t>
            </a:r>
            <a:r>
              <a:rPr lang="fr-FR" sz="1200" dirty="0"/>
              <a:t> qui vont recruter et activer la quatrième, </a:t>
            </a:r>
            <a:r>
              <a:rPr lang="fr-FR" sz="1200" b="1" dirty="0" err="1"/>
              <a:t>Artemis</a:t>
            </a:r>
            <a:r>
              <a:rPr lang="fr-FR" sz="1200" dirty="0"/>
              <a:t>. Cette dernière est une endonucléase qui va cliver les épingles à cheveux, permettant ainsi la fusion entre les gènes cibles.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Modifications des extrémités et fusion des gènes cibles</a:t>
            </a:r>
            <a:r>
              <a:rPr lang="fr-FR" sz="1200" b="1" dirty="0"/>
              <a:t> :</a:t>
            </a:r>
            <a:r>
              <a:rPr lang="fr-FR" sz="1200" dirty="0"/>
              <a:t> Suite au clivage de l’épingle à cheveux, plusieurs protéines jouent un rôle dans l’addition ou la délétion de bases d’ADN aux extrémités des gènes cibles et ceci de manière aléatoires, notamment la </a:t>
            </a:r>
            <a:r>
              <a:rPr lang="fr-FR" sz="1200" b="1" dirty="0" err="1"/>
              <a:t>TdT</a:t>
            </a:r>
            <a:r>
              <a:rPr lang="fr-FR" sz="1200" dirty="0"/>
              <a:t> (pour </a:t>
            </a:r>
            <a:r>
              <a:rPr lang="fr-FR" sz="1200" i="1" dirty="0"/>
              <a:t>Terminal </a:t>
            </a:r>
            <a:r>
              <a:rPr lang="fr-FR" sz="1200" i="1" dirty="0" err="1"/>
              <a:t>désoxynucléotidyl</a:t>
            </a:r>
            <a:r>
              <a:rPr lang="fr-FR" sz="1200" i="1" dirty="0"/>
              <a:t> Transférase</a:t>
            </a:r>
            <a:r>
              <a:rPr lang="fr-FR" sz="1200" dirty="0"/>
              <a:t>). Ces modifications sont responsables d’une augmentation de la diversité des immunoglobulines ; on parle de </a:t>
            </a:r>
            <a:r>
              <a:rPr lang="fr-FR" sz="1200" b="1" dirty="0"/>
              <a:t>diversité jonctionnelle</a:t>
            </a:r>
            <a:r>
              <a:rPr lang="fr-FR" sz="1200" dirty="0"/>
              <a:t>. Au niveau des chaines légères cette diversité jonctionnelle est faible.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D60093"/>
                </a:solidFill>
              </a:rPr>
              <a:t>Fusion des gènes cibles :</a:t>
            </a:r>
            <a:r>
              <a:rPr lang="fr-FR" sz="1200" dirty="0"/>
              <a:t> La ligation est assurée par une </a:t>
            </a:r>
            <a:r>
              <a:rPr lang="fr-FR" sz="1200" b="1" dirty="0"/>
              <a:t>ADN ligase IV</a:t>
            </a:r>
            <a:r>
              <a:rPr lang="fr-FR" sz="1200" dirty="0"/>
              <a:t> qui permettra d’une part la formation du </a:t>
            </a:r>
            <a:r>
              <a:rPr lang="fr-FR" sz="1200" b="1" dirty="0"/>
              <a:t>locus codant</a:t>
            </a:r>
            <a:r>
              <a:rPr lang="fr-FR" sz="1200" dirty="0"/>
              <a:t> et d’autre part du </a:t>
            </a:r>
            <a:r>
              <a:rPr lang="fr-FR" sz="1200" b="1" dirty="0"/>
              <a:t>joint signal</a:t>
            </a:r>
            <a:r>
              <a:rPr lang="fr-FR" sz="1200" dirty="0"/>
              <a:t> qui n’est autre que la structure en épingle à cheveux dont les deux extrémités ont fusionnées et qui permet de prouver qu’il y a bien eut recombinaison.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E099B-044A-45B0-A5E2-8E042AA8A7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9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7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4528-F70A-4248-A4B5-A95F567B04A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3615-2CF7-405A-9899-FF1B87BE7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8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5" y="357652"/>
            <a:ext cx="10252152" cy="61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3" y="0"/>
            <a:ext cx="11705266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6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4107" cy="63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]’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6" y="80288"/>
            <a:ext cx="11947453" cy="64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3" y="137669"/>
            <a:ext cx="11858244" cy="63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7" y="0"/>
            <a:ext cx="11826304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6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8" y="91439"/>
            <a:ext cx="11714903" cy="64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0" y="0"/>
            <a:ext cx="11792962" cy="67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CD1D644C-0EA8-D95A-46E5-74B690F6B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549276"/>
            <a:ext cx="8229600" cy="547052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</a:t>
            </a:r>
            <a:r>
              <a:rPr lang="fr-FR" sz="1800" dirty="0">
                <a:solidFill>
                  <a:srgbClr val="D60093"/>
                </a:solidFill>
              </a:rPr>
              <a:t>C</a:t>
            </a:r>
            <a:r>
              <a:rPr lang="fr-FR" sz="1800" b="1" dirty="0">
                <a:solidFill>
                  <a:srgbClr val="D60093"/>
                </a:solidFill>
              </a:rPr>
              <a:t>es gènes non fonctionnels</a:t>
            </a:r>
            <a:r>
              <a:rPr lang="fr-FR" sz="1800" dirty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fr-FR" sz="1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Une longue succession de petits segments de gènes tous différents entre eux 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  - Environ 200 gènes V (V1 à V200 ; V pour Variable ; chaque gène VH code pour un segment de 95-96 AA correspondant aux trois régions Framework et à deux régions CDR),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 - Environ 20 gènes D (D1 à D20 = diversité),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 - 6 gènes J (J1 à J6 = jonction 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     D et J codent pour la troisième CDR et j code pour la 4ième région </a:t>
            </a:r>
            <a:r>
              <a:rPr lang="fr-FR" sz="1800" dirty="0" err="1"/>
              <a:t>framework</a:t>
            </a:r>
            <a:r>
              <a:rPr lang="fr-FR" sz="1800" dirty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 - Une série de gènes C (= constants).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      Sur les chromosomes 2 et 22 la succession est comparable, sauf qu’il n’y a pas de gènes 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dirty="0"/>
              <a:t> </a:t>
            </a:r>
          </a:p>
        </p:txBody>
      </p:sp>
      <p:sp>
        <p:nvSpPr>
          <p:cNvPr id="96260" name="AutoShape 4">
            <a:extLst>
              <a:ext uri="{FF2B5EF4-FFF2-40B4-BE49-F238E27FC236}">
                <a16:creationId xmlns:a16="http://schemas.microsoft.com/office/drawing/2014/main" id="{BAF810DB-AEE3-558A-BAD1-5E70D74B9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923926"/>
            <a:ext cx="863600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04BF542-AB7E-989F-12DD-EE83FE98C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sz="2800">
                <a:solidFill>
                  <a:srgbClr val="D60093"/>
                </a:solidFill>
              </a:rPr>
              <a:t>Au cours de la lymphopoïèse B il se produit une </a:t>
            </a:r>
            <a:r>
              <a:rPr lang="fr-FR" sz="2800" b="1">
                <a:solidFill>
                  <a:srgbClr val="D60093"/>
                </a:solidFill>
              </a:rPr>
              <a:t>recombinaison génétique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D796915-7842-4279-9CDB-28D242EDC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1700213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000"/>
              <a:t>  Des boucles vont se produire dans ces gènes, qui vont </a:t>
            </a:r>
            <a:r>
              <a:rPr lang="fr-FR" sz="2000" b="1"/>
              <a:t>rapprocher au hasard des segments lointains</a:t>
            </a:r>
            <a:r>
              <a:rPr lang="fr-FR" sz="2000"/>
              <a:t> 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              1 - </a:t>
            </a:r>
            <a:r>
              <a:rPr lang="fr-FR" sz="2000" b="1"/>
              <a:t>un segment Dx va se rapprocher d’un segment Jx</a:t>
            </a:r>
            <a:r>
              <a:rPr lang="fr-FR" sz="2000"/>
              <a:t> puis s’y lier, ce qui va former un segment DxJx recombiné tandis que les autres segments D et J sont excisés 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            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              2 - puis </a:t>
            </a:r>
            <a:r>
              <a:rPr lang="fr-FR" sz="2000" b="1"/>
              <a:t>un segment Vx se rapprocher du segment DJ recombiné</a:t>
            </a:r>
            <a:r>
              <a:rPr lang="fr-FR" sz="2000"/>
              <a:t> puis s’y lier, produisant un segment VDJ recombiné (les autres segments V étant excisés)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               - les recombinaisons ci-dessus diffèrent d’une cellule à l’autre :</a:t>
            </a:r>
            <a:r>
              <a:rPr lang="fr-FR" sz="2000">
                <a:solidFill>
                  <a:schemeClr val="accent2"/>
                </a:solidFill>
              </a:rPr>
              <a:t> </a:t>
            </a:r>
            <a:r>
              <a:rPr lang="fr-FR" sz="2000" b="1">
                <a:solidFill>
                  <a:schemeClr val="accent2"/>
                </a:solidFill>
              </a:rPr>
              <a:t>les segments VDJ obtenus sont structurellement différents d’une cellule à l’autre</a:t>
            </a:r>
            <a:r>
              <a:rPr lang="fr-FR" sz="2000">
                <a:solidFill>
                  <a:schemeClr val="accent2"/>
                </a:solidFill>
              </a:rPr>
              <a:t> ;    </a:t>
            </a:r>
            <a:r>
              <a:rPr lang="fr-FR" sz="2000">
                <a:solidFill>
                  <a:srgbClr val="D60093"/>
                </a:solidFill>
              </a:rPr>
              <a:t>            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954257DF-1D4C-9A69-E20B-07F136FC3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581526"/>
            <a:ext cx="7920038" cy="1223963"/>
          </a:xfrm>
          <a:prstGeom prst="rect">
            <a:avLst/>
          </a:prstGeom>
          <a:noFill/>
          <a:ln w="9525" algn="ctr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8F3FF7DC-7AFD-9E8A-4DFB-44508C2BA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6614"/>
            <a:ext cx="822960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    3-   En plus, une enzyme appelée </a:t>
            </a:r>
            <a:r>
              <a:rPr lang="fr-FR" sz="2000" b="1"/>
              <a:t>TdT ou Terminal deoxynucleotidyl Transferase</a:t>
            </a:r>
            <a:r>
              <a:rPr lang="fr-FR" sz="2000"/>
              <a:t> va venir inclure au hasard un ou quelques nucléotides entre les jonctions Dx et Jx, puis Vx et DxJx, pour augmenter encore la diversité de structure des segments VDJ.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/>
              <a:t>Lors de la transcription, le segment VDJ sera transcrit en même temps que le premier gène C, qui code pour la partie constante de la chaîne : chaîne lourde µ sur le chromosome 14 et chaîne légère k ou l sur les chromosomes 2 ou 22.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/>
              <a:t>Ce mécanisme s’est effectué sans l’intervention d’un quelconque Ag     (= recombinaison génétique </a:t>
            </a:r>
            <a:r>
              <a:rPr lang="fr-FR" sz="2000" b="1"/>
              <a:t>au hasard</a:t>
            </a:r>
            <a:r>
              <a:rPr lang="fr-FR" sz="2000"/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/>
              <a:t> </a:t>
            </a:r>
            <a:endParaRPr lang="fr-FR" sz="2000" b="1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b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81542"/>
            <a:ext cx="11829005" cy="65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42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" y="102478"/>
            <a:ext cx="11915514" cy="6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ED98639-99C6-80CC-8B63-10F93D2BC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/>
              <a:t>Synthèse chaîne légère IGK et IGL</a:t>
            </a: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8B0EE8D5-4C2F-EA11-074A-5721586087C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5" y="1557339"/>
            <a:ext cx="5111750" cy="471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2" y="-1"/>
            <a:ext cx="11950592" cy="67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1" y="118098"/>
            <a:ext cx="11695740" cy="67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>
            <a:extLst>
              <a:ext uri="{FF2B5EF4-FFF2-40B4-BE49-F238E27FC236}">
                <a16:creationId xmlns:a16="http://schemas.microsoft.com/office/drawing/2014/main" id="{67DB7114-4304-44B6-15D7-6A9844BCA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175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FF0000"/>
                </a:solidFill>
              </a:rPr>
              <a:t>La commutation isotypique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D13DA3A9-E0B6-6E4E-4467-984F117C8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98913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BE" b="1" dirty="0"/>
              <a:t>résulte de deux mécanismes moléculaires : épissage alternatif et/ou réarrangements au niveau des zones switch</a:t>
            </a:r>
          </a:p>
          <a:p>
            <a:pPr eaLnBrk="1" hangingPunct="1">
              <a:defRPr/>
            </a:pPr>
            <a:r>
              <a:rPr lang="fr-BE" b="1" dirty="0"/>
              <a:t>est à sens unique : un plasmocyte qui sécrète des </a:t>
            </a:r>
            <a:r>
              <a:rPr lang="fr-BE" b="1" dirty="0" err="1"/>
              <a:t>IgA</a:t>
            </a:r>
            <a:r>
              <a:rPr lang="fr-BE" b="1" dirty="0"/>
              <a:t> ne peut </a:t>
            </a:r>
            <a:r>
              <a:rPr lang="fr-BE" b="1" u="sng" dirty="0"/>
              <a:t>jamais</a:t>
            </a:r>
            <a:r>
              <a:rPr lang="fr-BE" b="1" dirty="0"/>
              <a:t> revenir à une sécrétion d’IgM!  (le matériel génétique n’est plus là)</a:t>
            </a:r>
            <a:endParaRPr lang="en-GB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18comm1">
            <a:extLst>
              <a:ext uri="{FF2B5EF4-FFF2-40B4-BE49-F238E27FC236}">
                <a16:creationId xmlns:a16="http://schemas.microsoft.com/office/drawing/2014/main" id="{46F3D310-1188-0EE7-5B21-5A4E20AC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63676"/>
            <a:ext cx="71294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Rectangle 7">
            <a:extLst>
              <a:ext uri="{FF2B5EF4-FFF2-40B4-BE49-F238E27FC236}">
                <a16:creationId xmlns:a16="http://schemas.microsoft.com/office/drawing/2014/main" id="{8B91F3C8-217D-DB43-6B78-61D5A7FCA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Commutation  </a:t>
            </a:r>
            <a:r>
              <a:rPr lang="en-US" b="1" dirty="0" err="1">
                <a:solidFill>
                  <a:srgbClr val="FF0000"/>
                </a:solidFill>
              </a:rPr>
              <a:t>Isotypique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D499A652-F584-DC81-4559-F3B026625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Commutation </a:t>
            </a:r>
            <a:r>
              <a:rPr lang="en-US" b="1" dirty="0" err="1">
                <a:solidFill>
                  <a:srgbClr val="FF0000"/>
                </a:solidFill>
              </a:rPr>
              <a:t>isotypique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FD40CDA-5506-451C-9536-0606AB33E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000" b="1" i="1" dirty="0"/>
              <a:t>C'est sous l'effet des cytokines sécrétées par les lymphocytes Th que la cellule B entreprend la commutation </a:t>
            </a:r>
            <a:r>
              <a:rPr lang="fr-FR" sz="2000" b="1" i="1" dirty="0" err="1"/>
              <a:t>isotypique</a:t>
            </a:r>
            <a:r>
              <a:rPr lang="fr-FR" sz="2000" b="1" i="1" dirty="0"/>
              <a:t>, c'est-à-dire le passage de la sécrétion d'un anticorps d'</a:t>
            </a:r>
            <a:r>
              <a:rPr lang="fr-FR" sz="2000" b="1" i="1" dirty="0" err="1"/>
              <a:t>isotype</a:t>
            </a:r>
            <a:r>
              <a:rPr lang="fr-FR" sz="2000" b="1" i="1" dirty="0"/>
              <a:t> </a:t>
            </a:r>
            <a:r>
              <a:rPr lang="fr-FR" sz="2000" b="1" i="1" dirty="0" err="1"/>
              <a:t>IgM</a:t>
            </a:r>
            <a:r>
              <a:rPr lang="fr-FR" sz="2000" b="1" i="1" dirty="0"/>
              <a:t> à un autre </a:t>
            </a:r>
            <a:r>
              <a:rPr lang="fr-FR" sz="2000" b="1" i="1" dirty="0" err="1"/>
              <a:t>isotype</a:t>
            </a:r>
            <a:r>
              <a:rPr lang="fr-FR" sz="2000" b="1" i="1" dirty="0"/>
              <a:t> (</a:t>
            </a:r>
            <a:r>
              <a:rPr lang="fr-FR" sz="2000" b="1" i="1" dirty="0" err="1"/>
              <a:t>IgG</a:t>
            </a:r>
            <a:r>
              <a:rPr lang="fr-FR" sz="2000" b="1" i="1" dirty="0"/>
              <a:t>, </a:t>
            </a:r>
            <a:r>
              <a:rPr lang="fr-FR" sz="2000" b="1" i="1" dirty="0" err="1"/>
              <a:t>IgA</a:t>
            </a:r>
            <a:r>
              <a:rPr lang="fr-FR" sz="2000" b="1" i="1" dirty="0"/>
              <a:t>, </a:t>
            </a:r>
            <a:r>
              <a:rPr lang="fr-FR" sz="2000" b="1" i="1" dirty="0" err="1"/>
              <a:t>IgE</a:t>
            </a:r>
            <a:r>
              <a:rPr lang="fr-FR" sz="2000" b="1" i="1" dirty="0"/>
              <a:t>).</a:t>
            </a:r>
            <a:endParaRPr lang="fr-FR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b="1" i="1" dirty="0"/>
              <a:t>l'antigène est capté par les BCR du lymphocyte B</a:t>
            </a:r>
            <a:endParaRPr lang="fr-FR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b="1" i="1" dirty="0"/>
              <a:t>un peptide est présenté à une cellule Th</a:t>
            </a:r>
            <a:endParaRPr lang="fr-FR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b="1" i="1" dirty="0"/>
              <a:t>la reconnaissance du complexe [peptide-CMH II] active la cellule Th qui exprime alors en surface la molécule CD40-L et sécrète des cytokines.</a:t>
            </a:r>
            <a:endParaRPr lang="fr-FR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b="1" i="1" dirty="0"/>
              <a:t>la liaison de CD40-L au récepteur CD40 de la cellule B sensibilise celle-ci à l'action différenciatrice des cytokines aboutissant à la commutation </a:t>
            </a:r>
            <a:r>
              <a:rPr lang="fr-FR" sz="2000" b="1" i="1" dirty="0" err="1"/>
              <a:t>isotypique</a:t>
            </a:r>
            <a:r>
              <a:rPr lang="fr-FR" sz="2000" b="1" i="1" dirty="0"/>
              <a:t> </a:t>
            </a:r>
            <a:r>
              <a:rPr lang="fr-FR" sz="2000" b="1" i="1" dirty="0" err="1"/>
              <a:t>i</a:t>
            </a:r>
            <a:r>
              <a:rPr lang="fr-FR" sz="2000" b="1" dirty="0" err="1"/>
              <a:t>Sous</a:t>
            </a:r>
            <a:r>
              <a:rPr lang="fr-FR" sz="2000" b="1" dirty="0"/>
              <a:t> l'action des cytokines sécrétées par la cellule Th, la cellule B synthétise une </a:t>
            </a:r>
            <a:r>
              <a:rPr lang="fr-FR" sz="2000" b="1" dirty="0" err="1"/>
              <a:t>recombinase</a:t>
            </a:r>
            <a:r>
              <a:rPr lang="fr-FR" sz="2000" b="1" dirty="0"/>
              <a:t> qui réunit au segment V-D-J l'un des gènes CH situés en aval du couple Cµ-Cd.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000" i="1" dirty="0"/>
          </a:p>
          <a:p>
            <a:pPr eaLnBrk="1" hangingPunct="1">
              <a:lnSpc>
                <a:spcPct val="80000"/>
              </a:lnSpc>
              <a:defRPr/>
            </a:pPr>
            <a:endParaRPr lang="fr-FR" sz="2000" i="1" dirty="0"/>
          </a:p>
          <a:p>
            <a:pPr eaLnBrk="1" hangingPunct="1">
              <a:lnSpc>
                <a:spcPct val="80000"/>
              </a:lnSpc>
              <a:defRPr/>
            </a:pPr>
            <a:endParaRPr lang="fr-F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3D36218-C2EF-7A40-7768-83C81958F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>
                <a:solidFill>
                  <a:srgbClr val="FF0000"/>
                </a:solidFill>
                <a:effectLst/>
              </a:rPr>
              <a:t>Régulation de la commutation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32BA7E6-FD78-EDF3-EF23-56B3D7B59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• Interaction CD40 / CD40 ligand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• Rôles des cytokines sur les promoteurs des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parties constantes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– IL-4 (STAT6), IL-13 IgE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– TGFb (Smad et Runx),  IgA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– IFN-g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– IL-10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– IL-21  IgG1, IgG3 (Eur Cytokine Netw. 2008 ;19:30-6)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E6B9A2A-1B64-21BD-613B-A596D7F6C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>
                <a:solidFill>
                  <a:srgbClr val="D60093"/>
                </a:solidFill>
              </a:rPr>
              <a:t>Mécanismes de la recombinaison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780E6FB-FBD4-8429-7931-C414D709D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fr-FR" altLang="fr-FR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   • Présence de séquence signal de recombinaison (RSS)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 en aval des segments V et en amont des segments 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  des chaînes légères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   • RSS = heptamère-espaceur de 12 ou 23 nucléotidesnonamère.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   • Les séquences heptamère nonamère en aval des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segments V sont complémentaires des séquences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heptamère nonamère en amont des séquences J.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  • Rapprochement grâce à des protéines (RAG 1 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400"/>
              <a:t>  RAG2)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6384CB1-980E-BA13-AFE7-26760E122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9" y="0"/>
            <a:ext cx="9001125" cy="1384300"/>
          </a:xfrm>
        </p:spPr>
        <p:txBody>
          <a:bodyPr/>
          <a:lstStyle/>
          <a:p>
            <a:pPr eaLnBrk="1" hangingPunct="1"/>
            <a:r>
              <a:rPr lang="fr-FR" altLang="fr-FR" sz="4000"/>
              <a:t>Mécanismes de la recombinaison (1)</a:t>
            </a:r>
          </a:p>
        </p:txBody>
      </p:sp>
      <p:pic>
        <p:nvPicPr>
          <p:cNvPr id="60419" name="Picture 4">
            <a:extLst>
              <a:ext uri="{FF2B5EF4-FFF2-40B4-BE49-F238E27FC236}">
                <a16:creationId xmlns:a16="http://schemas.microsoft.com/office/drawing/2014/main" id="{616719A1-812F-D4D3-21EA-1AC5CC3EE03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4581526"/>
            <a:ext cx="24479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5">
            <a:extLst>
              <a:ext uri="{FF2B5EF4-FFF2-40B4-BE49-F238E27FC236}">
                <a16:creationId xmlns:a16="http://schemas.microsoft.com/office/drawing/2014/main" id="{244E29C0-AE09-866B-C0FD-86CB1399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28776"/>
            <a:ext cx="383063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>
            <a:extLst>
              <a:ext uri="{FF2B5EF4-FFF2-40B4-BE49-F238E27FC236}">
                <a16:creationId xmlns:a16="http://schemas.microsoft.com/office/drawing/2014/main" id="{B6C89499-E9CB-6C37-7D61-9E7DE024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573463"/>
            <a:ext cx="37798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8">
            <a:extLst>
              <a:ext uri="{FF2B5EF4-FFF2-40B4-BE49-F238E27FC236}">
                <a16:creationId xmlns:a16="http://schemas.microsoft.com/office/drawing/2014/main" id="{609E73FC-B87E-B1FD-F2CF-291A6E62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363789"/>
            <a:ext cx="24479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9">
            <a:extLst>
              <a:ext uri="{FF2B5EF4-FFF2-40B4-BE49-F238E27FC236}">
                <a16:creationId xmlns:a16="http://schemas.microsoft.com/office/drawing/2014/main" id="{FB48F263-EAE9-7640-1DF5-C664EFA7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941888"/>
            <a:ext cx="32893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Rectangle 10">
            <a:extLst>
              <a:ext uri="{FF2B5EF4-FFF2-40B4-BE49-F238E27FC236}">
                <a16:creationId xmlns:a16="http://schemas.microsoft.com/office/drawing/2014/main" id="{4B5C39D3-C4B7-19BC-84A6-B5790A40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213100"/>
            <a:ext cx="42846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/>
              <a:t>Rag1 et RAG2 se fixent sur les RSS</a:t>
            </a:r>
          </a:p>
        </p:txBody>
      </p:sp>
      <p:sp>
        <p:nvSpPr>
          <p:cNvPr id="60425" name="Rectangle 11">
            <a:extLst>
              <a:ext uri="{FF2B5EF4-FFF2-40B4-BE49-F238E27FC236}">
                <a16:creationId xmlns:a16="http://schemas.microsoft.com/office/drawing/2014/main" id="{41DCBF82-7F0D-2C08-8D84-91164AE8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652964"/>
            <a:ext cx="5689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/>
              <a:t>Rag1 et RAG 2 se rapprochent</a:t>
            </a:r>
          </a:p>
        </p:txBody>
      </p:sp>
      <p:sp>
        <p:nvSpPr>
          <p:cNvPr id="60426" name="Rectangle 12">
            <a:extLst>
              <a:ext uri="{FF2B5EF4-FFF2-40B4-BE49-F238E27FC236}">
                <a16:creationId xmlns:a16="http://schemas.microsoft.com/office/drawing/2014/main" id="{611E7081-0CA7-44F6-092C-61468441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1412876"/>
            <a:ext cx="5076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/>
              <a:t>L’ADN est clivé pour formé une structure en épingle à cheveux Puis une recombinase (complexe Ku80/DNA Pkcs) se lie à l’épingle à cheveux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4" y="80614"/>
            <a:ext cx="11822732" cy="64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9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4EE888B-4202-7750-1D7D-7CCB9B566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686800" cy="13843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4000"/>
              <a:t>Mécanismes de la recombinaison (2)</a:t>
            </a:r>
            <a:br>
              <a:rPr lang="fr-FR" altLang="fr-FR" sz="4000"/>
            </a:br>
            <a:br>
              <a:rPr lang="fr-FR" altLang="fr-FR" sz="4000"/>
            </a:br>
            <a:r>
              <a:rPr lang="fr-FR" altLang="fr-FR" sz="1600"/>
              <a:t>Les segments RSS sont joints pour former le « signal joint »</a:t>
            </a:r>
          </a:p>
        </p:txBody>
      </p:sp>
      <p:pic>
        <p:nvPicPr>
          <p:cNvPr id="61443" name="Picture 4">
            <a:extLst>
              <a:ext uri="{FF2B5EF4-FFF2-40B4-BE49-F238E27FC236}">
                <a16:creationId xmlns:a16="http://schemas.microsoft.com/office/drawing/2014/main" id="{C770D7F9-9584-2A9E-A250-1138F72B026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989139"/>
            <a:ext cx="2843212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5">
            <a:extLst>
              <a:ext uri="{FF2B5EF4-FFF2-40B4-BE49-F238E27FC236}">
                <a16:creationId xmlns:a16="http://schemas.microsoft.com/office/drawing/2014/main" id="{D9898AA4-6A07-4AA3-169F-D7ABCDE2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844676"/>
            <a:ext cx="33131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>
            <a:extLst>
              <a:ext uri="{FF2B5EF4-FFF2-40B4-BE49-F238E27FC236}">
                <a16:creationId xmlns:a16="http://schemas.microsoft.com/office/drawing/2014/main" id="{A0BC9120-4B3B-10FD-130E-990C1AB2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652964"/>
            <a:ext cx="172878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7">
            <a:extLst>
              <a:ext uri="{FF2B5EF4-FFF2-40B4-BE49-F238E27FC236}">
                <a16:creationId xmlns:a16="http://schemas.microsoft.com/office/drawing/2014/main" id="{88B1A5E1-DEFE-A16D-73E3-73E4C8B5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4627563"/>
            <a:ext cx="194468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8">
            <a:extLst>
              <a:ext uri="{FF2B5EF4-FFF2-40B4-BE49-F238E27FC236}">
                <a16:creationId xmlns:a16="http://schemas.microsoft.com/office/drawing/2014/main" id="{7FDEB61C-4F18-28D2-E0CE-F4F9F115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4868863"/>
            <a:ext cx="27352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9">
            <a:extLst>
              <a:ext uri="{FF2B5EF4-FFF2-40B4-BE49-F238E27FC236}">
                <a16:creationId xmlns:a16="http://schemas.microsoft.com/office/drawing/2014/main" id="{532555D2-3E5C-9737-518E-149146EC312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24000" y="6237289"/>
            <a:ext cx="74183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/>
              <a:t>Des nucléotides sont enlevés ou ajoutés (exonucléase et TdT</a:t>
            </a:r>
            <a:r>
              <a:rPr lang="fr-FR" altLang="fr-FR" sz="2800"/>
              <a:t>)</a:t>
            </a:r>
          </a:p>
        </p:txBody>
      </p:sp>
      <p:sp>
        <p:nvSpPr>
          <p:cNvPr id="61449" name="Rectangle 10">
            <a:extLst>
              <a:ext uri="{FF2B5EF4-FFF2-40B4-BE49-F238E27FC236}">
                <a16:creationId xmlns:a16="http://schemas.microsoft.com/office/drawing/2014/main" id="{A9F33DF5-A2C2-B80A-3941-7CD82418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5876925"/>
            <a:ext cx="27717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/>
              <a:t>La ligase IV d’ADN joint 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/>
              <a:t>extrémités pour former 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/>
              <a:t>« joint codant </a:t>
            </a:r>
            <a:r>
              <a:rPr lang="fr-FR" altLang="fr-FR" sz="1600">
                <a:solidFill>
                  <a:schemeClr val="tx2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B8CE5F2-AE9B-7107-B138-CBE359A9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b="1" u="sng">
                <a:solidFill>
                  <a:srgbClr val="D60093"/>
                </a:solidFill>
              </a:rPr>
              <a:t>Les différentes étapes de la recombinaison VDJ</a:t>
            </a:r>
            <a:br>
              <a:rPr lang="fr-FR" sz="3600" b="1"/>
            </a:br>
            <a:endParaRPr lang="fr-FR" sz="3600" b="1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25593142-116D-9DDC-56B1-CD2D621C3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1400" b="1" dirty="0">
                <a:solidFill>
                  <a:srgbClr val="D60093"/>
                </a:solidFill>
              </a:rPr>
              <a:t>Rapprochement des gènes cibles</a:t>
            </a:r>
            <a:r>
              <a:rPr lang="fr-FR" sz="1400" b="1" dirty="0"/>
              <a:t> : </a:t>
            </a:r>
            <a:r>
              <a:rPr lang="fr-FR" sz="1400" dirty="0"/>
              <a:t>Cette étape fait intervenir deux protéines (spécifiques des LB et LT), </a:t>
            </a:r>
            <a:r>
              <a:rPr lang="fr-FR" sz="1400" b="1" dirty="0"/>
              <a:t>Rag-1</a:t>
            </a:r>
            <a:r>
              <a:rPr lang="fr-FR" sz="1400" dirty="0"/>
              <a:t> et </a:t>
            </a:r>
            <a:r>
              <a:rPr lang="fr-FR" sz="1400" b="1" dirty="0"/>
              <a:t>Rag-2</a:t>
            </a:r>
            <a:r>
              <a:rPr lang="fr-FR" sz="1400" dirty="0"/>
              <a:t>. Elles vont reconnaître les séquences RSS des gènes cibles au niveau des espaceurs afin de les rapprocher et formeront ainsi le </a:t>
            </a:r>
            <a:r>
              <a:rPr lang="fr-FR" sz="1400" b="1" dirty="0"/>
              <a:t>complexe recombinase</a:t>
            </a:r>
            <a:r>
              <a:rPr lang="fr-FR" sz="1400" dirty="0"/>
              <a:t>. Ce dernier clivera ensuite l’ADN entre le segment codant et la séquence RSS, laissant cependant libre quelques bases d’ADN qui formeront une </a:t>
            </a:r>
            <a:r>
              <a:rPr lang="fr-FR" sz="1400" b="1" dirty="0"/>
              <a:t>structure en épingle à cheveux</a:t>
            </a:r>
            <a:r>
              <a:rPr lang="fr-FR" sz="1400" dirty="0"/>
              <a:t> avec le brin opposé. Tout ce complexe recrutera par la suite d’autres protéines nécessaires aux étapes suivantes.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dirty="0">
                <a:solidFill>
                  <a:srgbClr val="D60093"/>
                </a:solidFill>
              </a:rPr>
              <a:t>Clivage de l’épingle à cheveux</a:t>
            </a:r>
            <a:r>
              <a:rPr lang="fr-FR" sz="1400" b="1" dirty="0"/>
              <a:t> :</a:t>
            </a:r>
            <a:r>
              <a:rPr lang="fr-FR" sz="1400" dirty="0"/>
              <a:t> Ces épingles à cheveux vont être reconnues par 4 protéines : une </a:t>
            </a:r>
            <a:r>
              <a:rPr lang="fr-FR" sz="1400" b="1" dirty="0"/>
              <a:t>protéine kinase ADN dépendante</a:t>
            </a:r>
            <a:r>
              <a:rPr lang="fr-FR" sz="1400" dirty="0"/>
              <a:t>, </a:t>
            </a:r>
            <a:r>
              <a:rPr lang="fr-FR" sz="1400" b="1" dirty="0"/>
              <a:t>Ku70</a:t>
            </a:r>
            <a:r>
              <a:rPr lang="fr-FR" sz="1400" dirty="0"/>
              <a:t> et </a:t>
            </a:r>
            <a:r>
              <a:rPr lang="fr-FR" sz="1400" b="1" dirty="0"/>
              <a:t>Ku80</a:t>
            </a:r>
            <a:r>
              <a:rPr lang="fr-FR" sz="1400" dirty="0"/>
              <a:t> qui vont recruter et activer la quatrième, </a:t>
            </a:r>
            <a:r>
              <a:rPr lang="fr-FR" sz="1400" b="1" dirty="0" err="1"/>
              <a:t>Artemis</a:t>
            </a:r>
            <a:r>
              <a:rPr lang="fr-FR" sz="1400" dirty="0"/>
              <a:t>. Cette dernière est une endonucléase qui va cliver les épingles à cheveux, permettant ainsi la fusion entre les gènes cibles.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dirty="0">
                <a:solidFill>
                  <a:srgbClr val="D60093"/>
                </a:solidFill>
              </a:rPr>
              <a:t>Modifications des extrémités et fusion des gènes cibles</a:t>
            </a:r>
            <a:r>
              <a:rPr lang="fr-FR" sz="1400" b="1" dirty="0"/>
              <a:t> :</a:t>
            </a:r>
            <a:r>
              <a:rPr lang="fr-FR" sz="1400" dirty="0"/>
              <a:t> Suite au clivage de l’épingle à cheveux, plusieurs protéines jouent un rôle dans l’addition ou la délétion de bases d’ADN aux extrémités des gènes cibles et ceci de manière aléatoires, notamment la </a:t>
            </a:r>
            <a:r>
              <a:rPr lang="fr-FR" sz="1400" b="1" dirty="0" err="1"/>
              <a:t>TdT</a:t>
            </a:r>
            <a:r>
              <a:rPr lang="fr-FR" sz="1400" dirty="0"/>
              <a:t> (pour </a:t>
            </a:r>
            <a:r>
              <a:rPr lang="fr-FR" sz="1400" i="1" dirty="0"/>
              <a:t>Terminal </a:t>
            </a:r>
            <a:r>
              <a:rPr lang="fr-FR" sz="1400" i="1" dirty="0" err="1"/>
              <a:t>désoxynucléotidyl</a:t>
            </a:r>
            <a:r>
              <a:rPr lang="fr-FR" sz="1400" i="1" dirty="0"/>
              <a:t> Transférase</a:t>
            </a:r>
            <a:r>
              <a:rPr lang="fr-FR" sz="1400" dirty="0"/>
              <a:t>). Ces modifications sont responsables d’une augmentation de la diversité des immunoglobulines ; on parle de </a:t>
            </a:r>
            <a:r>
              <a:rPr lang="fr-FR" sz="1400" b="1" dirty="0"/>
              <a:t>diversité jonctionnelle</a:t>
            </a:r>
            <a:r>
              <a:rPr lang="fr-FR" sz="1400" dirty="0"/>
              <a:t>. Au niveau des chaines légères cette diversité jonctionnelle est faible.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dirty="0">
                <a:solidFill>
                  <a:srgbClr val="D60093"/>
                </a:solidFill>
              </a:rPr>
              <a:t>Fusion des gènes cibles :</a:t>
            </a:r>
            <a:r>
              <a:rPr lang="fr-FR" sz="1400" dirty="0"/>
              <a:t> La ligation est assurée par une </a:t>
            </a:r>
            <a:r>
              <a:rPr lang="fr-FR" sz="1400" b="1" dirty="0"/>
              <a:t>ADN ligase IV</a:t>
            </a:r>
            <a:r>
              <a:rPr lang="fr-FR" sz="1400" dirty="0"/>
              <a:t> qui permettra d’une part la formation du </a:t>
            </a:r>
            <a:r>
              <a:rPr lang="fr-FR" sz="1400" b="1" dirty="0"/>
              <a:t>locus codant</a:t>
            </a:r>
            <a:r>
              <a:rPr lang="fr-FR" sz="1400" dirty="0"/>
              <a:t> et d’autre part du </a:t>
            </a:r>
            <a:r>
              <a:rPr lang="fr-FR" sz="1400" b="1" dirty="0"/>
              <a:t>joint signal</a:t>
            </a:r>
            <a:r>
              <a:rPr lang="fr-FR" sz="1400" dirty="0"/>
              <a:t> qui n’est autre que la structure en épingle à cheveux dont les deux extrémités ont fusionnées et qui permet de prouver qu’il y a bien eut recombinaison.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Les mécanismes de la recombinaison VDJ">
            <a:extLst>
              <a:ext uri="{FF2B5EF4-FFF2-40B4-BE49-F238E27FC236}">
                <a16:creationId xmlns:a16="http://schemas.microsoft.com/office/drawing/2014/main" id="{E507A8BB-E822-AE13-6E2D-125222DA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0188"/>
            <a:ext cx="91440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0" y="145681"/>
            <a:ext cx="11598517" cy="64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8" y="174372"/>
            <a:ext cx="11675062" cy="65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9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5" y="6724"/>
            <a:ext cx="11783325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5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8" y="97827"/>
            <a:ext cx="11738720" cy="6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9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42"/>
            <a:ext cx="11597268" cy="65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4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64898" cy="63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81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" y="0"/>
            <a:ext cx="11841985" cy="64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5" y="0"/>
            <a:ext cx="11706891" cy="65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82" y="269599"/>
            <a:ext cx="11751385" cy="64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12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2" y="242461"/>
            <a:ext cx="1108423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4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0" y="-1"/>
            <a:ext cx="11705266" cy="64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40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8" y="124522"/>
            <a:ext cx="11933054" cy="64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7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1" y="0"/>
            <a:ext cx="11910752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3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0"/>
            <a:ext cx="11612136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8" y="0"/>
            <a:ext cx="12094512" cy="6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3" y="0"/>
            <a:ext cx="11751496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4" y="78775"/>
            <a:ext cx="11660772" cy="66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6" y="0"/>
            <a:ext cx="11753009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1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4" y="93064"/>
            <a:ext cx="11767410" cy="65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5379</TotalTime>
  <Words>1824</Words>
  <Application>Microsoft Office PowerPoint</Application>
  <PresentationFormat>Widescreen</PresentationFormat>
  <Paragraphs>109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]’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 cours de la lymphopoïèse B il se produit une recombinaison génétique</vt:lpstr>
      <vt:lpstr>PowerPoint Presentation</vt:lpstr>
      <vt:lpstr>PowerPoint Presentation</vt:lpstr>
      <vt:lpstr>Synthèse chaîne légère IGK et IGL</vt:lpstr>
      <vt:lpstr>21q</vt:lpstr>
      <vt:lpstr>PowerPoint Presentation</vt:lpstr>
      <vt:lpstr>La commutation isotypique</vt:lpstr>
      <vt:lpstr>Commutation  Isotypique</vt:lpstr>
      <vt:lpstr>Commutation isotypique</vt:lpstr>
      <vt:lpstr>Régulation de la commutation</vt:lpstr>
      <vt:lpstr>Mécanismes de la recombinaison</vt:lpstr>
      <vt:lpstr>Mécanismes de la recombinaison (1)</vt:lpstr>
      <vt:lpstr>Mécanismes de la recombinaison (2)  Les segments RSS sont joints pour former le « signal joint »</vt:lpstr>
      <vt:lpstr>Les différentes étapes de la recombinaison VDJ </vt:lpstr>
      <vt:lpstr>PowerPoint Presentation</vt:lpstr>
      <vt:lpstr>PowerPoint Presentation</vt:lpstr>
      <vt:lpstr>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PC02</dc:creator>
  <cp:lastModifiedBy>baya guermouche</cp:lastModifiedBy>
  <cp:revision>7</cp:revision>
  <dcterms:created xsi:type="dcterms:W3CDTF">2024-02-06T08:54:47Z</dcterms:created>
  <dcterms:modified xsi:type="dcterms:W3CDTF">2025-05-12T21:37:08Z</dcterms:modified>
</cp:coreProperties>
</file>