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306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21520-70A7-4488-820A-D6CB8F78547D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C6AC1-B3AC-40B8-9016-0B106718D7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9F67D05-7665-4CC1-9F95-153FD05DE751}" type="datetimeFigureOut">
              <a:rPr lang="fr-FR" smtClean="0"/>
              <a:pPr/>
              <a:t>28/01/2010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6710440-54C5-486C-9A2E-ADB5035BA9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0" i="1" dirty="0" smtClean="0"/>
              <a:t>Comparaison d’un pourcentage observé à un pourcentage théorique</a:t>
            </a:r>
            <a:endParaRPr lang="fr-FR" b="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Antagonisme des 2 risques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600" dirty="0" smtClean="0">
                <a:latin typeface="Comic Sans MS" pitchFamily="66" charset="0"/>
              </a:rPr>
              <a:t>En choisissant l’intervalle 12%-28% , nous avons consenti </a:t>
            </a:r>
            <a:r>
              <a:rPr lang="fr-FR" sz="2600" dirty="0" smtClean="0">
                <a:latin typeface="Comic Sans MS" pitchFamily="66" charset="0"/>
                <a:sym typeface="Symbol"/>
              </a:rPr>
              <a:t>=5%, si on décide de choisir un risque plus faible, on aura:</a:t>
            </a:r>
          </a:p>
          <a:p>
            <a:r>
              <a:rPr lang="fr-FR" sz="2600" dirty="0" smtClean="0">
                <a:latin typeface="Comic Sans MS" pitchFamily="66" charset="0"/>
                <a:sym typeface="Symbol"/>
              </a:rPr>
              <a:t>Pour =1 pour 10 000 , l’écart correspondant est 3,89   16%.</a:t>
            </a:r>
          </a:p>
          <a:p>
            <a:r>
              <a:rPr lang="fr-FR" sz="2600" dirty="0" smtClean="0">
                <a:latin typeface="Comic Sans MS" pitchFamily="66" charset="0"/>
                <a:sym typeface="Symbol"/>
              </a:rPr>
              <a:t>Nous nous déclarerons donc la substance active que si po sort de l’intervalle 4%-36%, au lieu de</a:t>
            </a:r>
            <a:r>
              <a:rPr lang="fr-FR" sz="2600" dirty="0" smtClean="0">
                <a:latin typeface="Comic Sans MS" pitchFamily="66" charset="0"/>
              </a:rPr>
              <a:t> 12%-28% .</a:t>
            </a:r>
          </a:p>
          <a:p>
            <a:r>
              <a:rPr lang="fr-FR" sz="2600" dirty="0" smtClean="0">
                <a:latin typeface="Comic Sans MS" pitchFamily="66" charset="0"/>
              </a:rPr>
              <a:t>La conséquence immédiate de cet agrandissement de l’intervalle est que seules des activités plus importantes seront décelées.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7"/>
            <a:ext cx="8229600" cy="4972064"/>
          </a:xfrm>
        </p:spPr>
        <p:txBody>
          <a:bodyPr>
            <a:normAutofit/>
          </a:bodyPr>
          <a:lstStyle/>
          <a:p>
            <a:r>
              <a:rPr lang="fr-FR" sz="2800" dirty="0" smtClean="0">
                <a:latin typeface="Comic Sans MS" pitchFamily="66" charset="0"/>
              </a:rPr>
              <a:t>Il y a ainsi antagonisme entre les 2 risques: bien que le risque de 2</a:t>
            </a:r>
            <a:r>
              <a:rPr lang="fr-FR" sz="2800" baseline="30000" dirty="0" smtClean="0">
                <a:latin typeface="Comic Sans MS" pitchFamily="66" charset="0"/>
              </a:rPr>
              <a:t>ème</a:t>
            </a:r>
            <a:r>
              <a:rPr lang="fr-FR" sz="2800" dirty="0" smtClean="0">
                <a:latin typeface="Comic Sans MS" pitchFamily="66" charset="0"/>
              </a:rPr>
              <a:t>   espèce ne puisse être évalué, on sait qu’il sera d’autant plus grand que le risque de 1</a:t>
            </a:r>
            <a:r>
              <a:rPr lang="fr-FR" sz="2800" baseline="30000" dirty="0" smtClean="0">
                <a:latin typeface="Comic Sans MS" pitchFamily="66" charset="0"/>
              </a:rPr>
              <a:t>ère</a:t>
            </a:r>
            <a:r>
              <a:rPr lang="fr-FR" sz="2800" dirty="0" smtClean="0">
                <a:latin typeface="Comic Sans MS" pitchFamily="66" charset="0"/>
              </a:rPr>
              <a:t> espèce aura été choisi plus petit.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Cet antagonisme est intuitif. A la limite on pourrait choisir l’intervalle 0%-100% : on ne se tromperait jamais, mais on ne conclurait jamais.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Seuil de signification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latin typeface="Comic Sans MS" pitchFamily="66" charset="0"/>
              </a:rPr>
              <a:t>À partir de quelle valeur de</a:t>
            </a:r>
            <a:r>
              <a:rPr lang="fr-FR" sz="2800" dirty="0" smtClean="0">
                <a:latin typeface="Comic Sans MS" pitchFamily="66" charset="0"/>
                <a:sym typeface="Symbol"/>
              </a:rPr>
              <a:t>  doit-on considérer l’écart comme significatif?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  <a:sym typeface="Symbol"/>
            </a:endParaRP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Les statisticiens ont pris l’habitude de déclarer  une différence significative quand le risque d’erreur est inférieur </a:t>
            </a:r>
            <a:r>
              <a:rPr lang="fr-FR" sz="2800" dirty="0" smtClean="0">
                <a:latin typeface="Comic Sans MS" pitchFamily="66" charset="0"/>
              </a:rPr>
              <a:t> à 5%.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L’écart est significatif si                      dépasse 1,96</a:t>
            </a:r>
            <a:endParaRPr lang="fr-FR" sz="2800" dirty="0">
              <a:latin typeface="Comic Sans MS" pitchFamily="66" charset="0"/>
            </a:endParaRPr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5214942" y="4786322"/>
          <a:ext cx="1428760" cy="928694"/>
        </p:xfrm>
        <a:graphic>
          <a:graphicData uri="http://schemas.openxmlformats.org/presentationml/2006/ole">
            <p:oleObj spid="_x0000_s3074" name="Équation" r:id="rId3" imgW="520560" imgH="647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Degré de signification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85860"/>
            <a:ext cx="7467600" cy="5097467"/>
          </a:xfrm>
        </p:spPr>
        <p:txBody>
          <a:bodyPr>
            <a:normAutofit/>
          </a:bodyPr>
          <a:lstStyle/>
          <a:p>
            <a:r>
              <a:rPr lang="fr-FR" sz="2800" dirty="0" smtClean="0">
                <a:latin typeface="Comic Sans MS" pitchFamily="66" charset="0"/>
              </a:rPr>
              <a:t>On peut préciser d’avantage le degré de signification.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Imaginons que, dans l’expérience précédente, on ait observé 34 souris cancéreuses. Quelle doit être notre conclusion?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Po =34% sortant  de l’intervalle 12%-28% l’écart à 20% est significatif, et nous considérons que le produit est actif.</a:t>
            </a:r>
            <a:endParaRPr lang="fr-F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>
                <a:latin typeface="Comic Sans MS" pitchFamily="66" charset="0"/>
              </a:rPr>
              <a:t>Cependant une telle conclusion est énoncée dés que po est supérieur à 28%.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Supposons qu’on ait choisi comme seuil </a:t>
            </a:r>
            <a:r>
              <a:rPr lang="fr-FR" sz="2800" dirty="0" smtClean="0">
                <a:latin typeface="Comic Sans MS" pitchFamily="66" charset="0"/>
                <a:sym typeface="Symbol"/>
              </a:rPr>
              <a:t>=1%, e=2,6  =10%, ce qui conduit a un intervalle 10%-30%.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  <a:sym typeface="Symbol"/>
            </a:endParaRP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Po 34% sorte encore de cet intervalle; l’écart est significatif non seulement à 5% mais aussi à 1%.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800" dirty="0" smtClean="0">
                <a:latin typeface="Comic Sans MS" pitchFamily="66" charset="0"/>
              </a:rPr>
              <a:t>On pourrait continuer jusqu’à ou la limite supérieur de l’intervalle atteint 34%.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Ce risque peut être évaluer d’emblée:</a:t>
            </a:r>
          </a:p>
          <a:p>
            <a:r>
              <a:rPr lang="fr-FR" sz="2800" dirty="0" smtClean="0">
                <a:latin typeface="Comic Sans MS" pitchFamily="66" charset="0"/>
              </a:rPr>
              <a:t>L’écart vaut 0,34-0,20=0,14</a:t>
            </a: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=0,14/0,04 =3,5.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  <a:sym typeface="Symbol"/>
            </a:endParaRP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D’après la table le risque correspondant est un peu inferieur à 1 pour mille.</a:t>
            </a: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L’écart entre po et p est significatif à 1 pour mille.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Règle générale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F2306C"/>
          </a:solidFill>
        </p:spPr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La comparaison entre un pourcentage po observé sur n cas et un pourcentage théorique p est basée sur l’écart- réduit:</a:t>
            </a:r>
          </a:p>
          <a:p>
            <a:r>
              <a:rPr lang="fr-FR" dirty="0" smtClean="0">
                <a:latin typeface="Comic Sans MS" pitchFamily="66" charset="0"/>
                <a:sym typeface="Symbol"/>
              </a:rPr>
              <a:t>                  =</a:t>
            </a:r>
            <a:endParaRPr lang="fr-FR" dirty="0" smtClean="0">
              <a:latin typeface="Comic Sans MS" pitchFamily="66" charset="0"/>
            </a:endParaRPr>
          </a:p>
          <a:p>
            <a:pPr>
              <a:buNone/>
            </a:pPr>
            <a:r>
              <a:rPr lang="fr-FR" dirty="0" smtClean="0">
                <a:latin typeface="Comic Sans MS" pitchFamily="66" charset="0"/>
                <a:sym typeface="Symbol"/>
              </a:rPr>
              <a:t>                          </a:t>
            </a:r>
          </a:p>
          <a:p>
            <a:endParaRPr lang="fr-FR" dirty="0" smtClean="0">
              <a:latin typeface="Comic Sans MS" pitchFamily="66" charset="0"/>
              <a:sym typeface="Symbol"/>
            </a:endParaRPr>
          </a:p>
          <a:p>
            <a:r>
              <a:rPr lang="fr-FR" dirty="0" smtClean="0">
                <a:latin typeface="Comic Sans MS" pitchFamily="66" charset="0"/>
                <a:sym typeface="Symbol"/>
              </a:rPr>
              <a:t>Si    1,96 (2), la différence n’est pas significative à 5%.</a:t>
            </a:r>
            <a:endParaRPr lang="fr-FR" dirty="0">
              <a:latin typeface="Comic Sans MS" pitchFamily="66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714744" y="3357562"/>
          <a:ext cx="1500198" cy="1357322"/>
        </p:xfrm>
        <a:graphic>
          <a:graphicData uri="http://schemas.openxmlformats.org/presentationml/2006/ole">
            <p:oleObj spid="_x0000_s4098" name="Équation" r:id="rId3" imgW="482400" imgH="622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F2306C"/>
          </a:solidFill>
        </p:spPr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Si</a:t>
            </a:r>
            <a:r>
              <a:rPr lang="fr-FR" dirty="0" smtClean="0">
                <a:latin typeface="Comic Sans MS" pitchFamily="66" charset="0"/>
                <a:sym typeface="Symbol"/>
              </a:rPr>
              <a:t>   </a:t>
            </a:r>
            <a:r>
              <a:rPr lang="fr-FR" dirty="0" smtClean="0">
                <a:latin typeface="Comic Sans MS" pitchFamily="66" charset="0"/>
              </a:rPr>
              <a:t> 1,96 (2), la différence est significative, et le risque correspondant à</a:t>
            </a:r>
            <a:r>
              <a:rPr lang="fr-FR" dirty="0" smtClean="0">
                <a:latin typeface="Comic Sans MS" pitchFamily="66" charset="0"/>
                <a:sym typeface="Symbol"/>
              </a:rPr>
              <a:t> , lu dans la table de l’écart réduit (table 1), fixe le degré de signification.</a:t>
            </a:r>
          </a:p>
          <a:p>
            <a:endParaRPr lang="fr-FR" dirty="0" smtClean="0">
              <a:latin typeface="Comic Sans MS" pitchFamily="66" charset="0"/>
              <a:sym typeface="Symbol"/>
            </a:endParaRPr>
          </a:p>
          <a:p>
            <a:r>
              <a:rPr lang="fr-FR" dirty="0" smtClean="0">
                <a:latin typeface="Comic Sans MS" pitchFamily="66" charset="0"/>
                <a:sym typeface="Symbol"/>
              </a:rPr>
              <a:t>NB: Le test n’est valable que pour de grands échantillons.</a:t>
            </a: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Comic Sans MS" pitchFamily="66" charset="0"/>
              </a:rPr>
              <a:t>Influence de la dimension de l’échantillon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latin typeface="Comic Sans MS" pitchFamily="66" charset="0"/>
              </a:rPr>
              <a:t>Imaginons 3 chercheurs , effectuant chacun une expérience du type précédent , et obtenant:</a:t>
            </a:r>
          </a:p>
          <a:p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Le 1</a:t>
            </a:r>
            <a:r>
              <a:rPr lang="fr-FR" sz="2800" baseline="30000" dirty="0" smtClean="0">
                <a:latin typeface="Comic Sans MS" pitchFamily="66" charset="0"/>
              </a:rPr>
              <a:t>er</a:t>
            </a:r>
            <a:r>
              <a:rPr lang="fr-FR" sz="2800" dirty="0" smtClean="0">
                <a:latin typeface="Comic Sans MS" pitchFamily="66" charset="0"/>
              </a:rPr>
              <a:t> , avec 100 souris, 14 cancers </a:t>
            </a:r>
            <a:r>
              <a:rPr lang="fr-FR" sz="2800" dirty="0" smtClean="0">
                <a:latin typeface="Comic Sans MS" pitchFamily="66" charset="0"/>
                <a:sym typeface="Symbol"/>
              </a:rPr>
              <a:t>→ =1,5</a:t>
            </a: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Le 2</a:t>
            </a:r>
            <a:r>
              <a:rPr lang="fr-FR" sz="2800" baseline="30000" dirty="0" smtClean="0">
                <a:latin typeface="Comic Sans MS" pitchFamily="66" charset="0"/>
              </a:rPr>
              <a:t>e</a:t>
            </a:r>
            <a:r>
              <a:rPr lang="fr-FR" sz="2800" dirty="0" smtClean="0">
                <a:latin typeface="Comic Sans MS" pitchFamily="66" charset="0"/>
              </a:rPr>
              <a:t> , avec 200 souris , 28 cancers</a:t>
            </a:r>
            <a:r>
              <a:rPr lang="fr-FR" sz="2800" dirty="0" smtClean="0">
                <a:latin typeface="Comic Sans MS" pitchFamily="66" charset="0"/>
                <a:sym typeface="Symbol"/>
              </a:rPr>
              <a:t>→ =2,1</a:t>
            </a: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Le 3</a:t>
            </a:r>
            <a:r>
              <a:rPr lang="fr-FR" sz="2800" baseline="30000" dirty="0" smtClean="0">
                <a:latin typeface="Comic Sans MS" pitchFamily="66" charset="0"/>
              </a:rPr>
              <a:t>e</a:t>
            </a:r>
            <a:r>
              <a:rPr lang="fr-FR" sz="2800" dirty="0" smtClean="0">
                <a:latin typeface="Comic Sans MS" pitchFamily="66" charset="0"/>
              </a:rPr>
              <a:t> ,avec 10 000 souris, 1400 cancers</a:t>
            </a:r>
            <a:r>
              <a:rPr lang="fr-FR" sz="2800" dirty="0" smtClean="0">
                <a:latin typeface="Comic Sans MS" pitchFamily="66" charset="0"/>
                <a:sym typeface="Symbol"/>
              </a:rPr>
              <a:t>→ =15</a:t>
            </a:r>
            <a:endParaRPr lang="fr-FR" sz="2800" dirty="0" smtClean="0">
              <a:latin typeface="Comic Sans MS" pitchFamily="66" charset="0"/>
            </a:endParaRP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7"/>
            <a:ext cx="8229600" cy="4972064"/>
          </a:xfrm>
        </p:spPr>
        <p:txBody>
          <a:bodyPr>
            <a:normAutofit/>
          </a:bodyPr>
          <a:lstStyle/>
          <a:p>
            <a:r>
              <a:rPr lang="fr-FR" sz="2800" dirty="0" smtClean="0">
                <a:latin typeface="Comic Sans MS" pitchFamily="66" charset="0"/>
              </a:rPr>
              <a:t>La différence n’est pas significative dans le 1</a:t>
            </a:r>
            <a:r>
              <a:rPr lang="fr-FR" sz="2800" baseline="30000" dirty="0" smtClean="0">
                <a:latin typeface="Comic Sans MS" pitchFamily="66" charset="0"/>
              </a:rPr>
              <a:t>er</a:t>
            </a:r>
            <a:r>
              <a:rPr lang="fr-FR" sz="2800" dirty="0" smtClean="0">
                <a:latin typeface="Comic Sans MS" pitchFamily="66" charset="0"/>
              </a:rPr>
              <a:t> cas, elle est significative de justesse dans le second cas, et hautement significative dans le 3eme 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Plus l’échantillon est grand, plus l’intervalle de signification  à 5% se rétréci , on aura plus de chances de déceler une différence significative, et le test sera plus puissant.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Position du problème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85925"/>
            <a:ext cx="8229600" cy="4614875"/>
          </a:xfrm>
        </p:spPr>
        <p:txBody>
          <a:bodyPr>
            <a:normAutofit/>
          </a:bodyPr>
          <a:lstStyle/>
          <a:p>
            <a:r>
              <a:rPr lang="fr-FR" sz="2400" dirty="0" smtClean="0">
                <a:latin typeface="Comic Sans MS" pitchFamily="66" charset="0"/>
              </a:rPr>
              <a:t>Exemple: une variété de souris présente des cancers spontanés avec un taux constant parfaitement connu, soit </a:t>
            </a:r>
            <a:r>
              <a:rPr lang="fr-FR" sz="2400" b="1" i="1" dirty="0" smtClean="0">
                <a:latin typeface="Comic Sans MS" pitchFamily="66" charset="0"/>
              </a:rPr>
              <a:t>p</a:t>
            </a:r>
            <a:r>
              <a:rPr lang="fr-FR" sz="2400" dirty="0" smtClean="0">
                <a:latin typeface="Comic Sans MS" pitchFamily="66" charset="0"/>
              </a:rPr>
              <a:t>=20%(pourcentage théorique).</a:t>
            </a:r>
          </a:p>
          <a:p>
            <a:endParaRPr lang="fr-FR" sz="2400" dirty="0" smtClean="0">
              <a:latin typeface="Comic Sans MS" pitchFamily="66" charset="0"/>
            </a:endParaRPr>
          </a:p>
          <a:p>
            <a:pPr>
              <a:buNone/>
            </a:pPr>
            <a:endParaRPr lang="fr-FR" sz="2400" dirty="0" smtClean="0">
              <a:latin typeface="Comic Sans MS" pitchFamily="66" charset="0"/>
            </a:endParaRPr>
          </a:p>
          <a:p>
            <a:r>
              <a:rPr lang="fr-FR" sz="2400" dirty="0" smtClean="0">
                <a:latin typeface="Comic Sans MS" pitchFamily="66" charset="0"/>
              </a:rPr>
              <a:t>On se demande si une substance donnée modifie ce taux, à cet effet on procède à une expérience de 100 souris; il s’agira, au vu du pourcentage observée </a:t>
            </a:r>
            <a:r>
              <a:rPr lang="fr-FR" sz="2400" b="1" i="1" dirty="0" smtClean="0">
                <a:latin typeface="Comic Sans MS" pitchFamily="66" charset="0"/>
              </a:rPr>
              <a:t>p</a:t>
            </a:r>
            <a:r>
              <a:rPr lang="fr-FR" sz="2400" b="1" i="1" dirty="0" smtClean="0">
                <a:latin typeface="Comic Sans MS" pitchFamily="66" charset="0"/>
                <a:sym typeface="Symbol"/>
              </a:rPr>
              <a:t>  </a:t>
            </a:r>
            <a:r>
              <a:rPr lang="fr-FR" sz="2400" dirty="0" smtClean="0">
                <a:latin typeface="Comic Sans MS" pitchFamily="66" charset="0"/>
                <a:sym typeface="Symbol"/>
              </a:rPr>
              <a:t>d’animaux cancéreux, de dire si la substance est active.</a:t>
            </a:r>
            <a:endParaRPr lang="fr-FR" sz="2400" b="1" i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Conditions d’applications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Pour qu’on puisse utiliser la table de l’écart réduit , il faut qu’il s’agisse de grands échantillons.</a:t>
            </a:r>
          </a:p>
          <a:p>
            <a:pPr>
              <a:buNone/>
            </a:pPr>
            <a:endParaRPr lang="fr-FR" dirty="0" smtClean="0">
              <a:latin typeface="Comic Sans MS" pitchFamily="66" charset="0"/>
            </a:endParaRPr>
          </a:p>
          <a:p>
            <a:pPr>
              <a:buNone/>
            </a:pPr>
            <a:endParaRPr lang="fr-FR" dirty="0" smtClean="0">
              <a:latin typeface="Comic Sans MS" pitchFamily="66" charset="0"/>
            </a:endParaRPr>
          </a:p>
          <a:p>
            <a:r>
              <a:rPr lang="fr-FR" dirty="0" smtClean="0">
                <a:latin typeface="Comic Sans MS" pitchFamily="66" charset="0"/>
              </a:rPr>
              <a:t>Il faut donc:  np  et   nq   </a:t>
            </a:r>
            <a:r>
              <a:rPr lang="fr-FR" dirty="0" smtClean="0">
                <a:latin typeface="Comic Sans MS" pitchFamily="66" charset="0"/>
                <a:sym typeface="Symbol"/>
              </a:rPr>
              <a:t>   5.</a:t>
            </a: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Exemple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latin typeface="Comic Sans MS" pitchFamily="66" charset="0"/>
              </a:rPr>
              <a:t>Dans une population qui comporte autant de garçons que des filles, une maladie a frappé 8 filles et 2 garçons.</a:t>
            </a:r>
          </a:p>
          <a:p>
            <a:r>
              <a:rPr lang="fr-FR" sz="2800" dirty="0" smtClean="0">
                <a:latin typeface="Comic Sans MS" pitchFamily="66" charset="0"/>
              </a:rPr>
              <a:t>La maladie frappe-t-elle davantage les filles?</a:t>
            </a:r>
          </a:p>
          <a:p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Il s’agit de comparer p=0,50 à po = 8/10 =0,80</a:t>
            </a:r>
          </a:p>
          <a:p>
            <a:r>
              <a:rPr lang="fr-FR" sz="2800" dirty="0" smtClean="0">
                <a:latin typeface="Comic Sans MS" pitchFamily="66" charset="0"/>
              </a:rPr>
              <a:t>Conditions d’application :np = nq =10x 0,50=5</a:t>
            </a:r>
          </a:p>
          <a:p>
            <a:r>
              <a:rPr lang="fr-FR" sz="2800" dirty="0" smtClean="0">
                <a:latin typeface="Comic Sans MS" pitchFamily="66" charset="0"/>
              </a:rPr>
              <a:t>Le test est donc est applicable.</a:t>
            </a:r>
            <a:endParaRPr lang="fr-F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800" dirty="0" smtClean="0">
                <a:latin typeface="Comic Sans MS" pitchFamily="66" charset="0"/>
                <a:sym typeface="Symbol"/>
              </a:rPr>
              <a:t>            = 0,158                    =1,90</a:t>
            </a: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  1,96 donc la différence n’est pas significatif</a:t>
            </a: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Calcul avec les nombres au lieu des pourcentages: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  <a:sym typeface="Symbol"/>
            </a:endParaRP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’=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  <a:sym typeface="Symbol"/>
            </a:endParaRPr>
          </a:p>
          <a:p>
            <a:r>
              <a:rPr lang="fr-FR" sz="2800" dirty="0" smtClean="0">
                <a:latin typeface="Comic Sans MS" pitchFamily="66" charset="0"/>
              </a:rPr>
              <a:t>Effectif théorique np=10x0,50=5</a:t>
            </a:r>
          </a:p>
          <a:p>
            <a:r>
              <a:rPr lang="fr-FR" sz="2800" dirty="0" smtClean="0">
                <a:latin typeface="Comic Sans MS" pitchFamily="66" charset="0"/>
              </a:rPr>
              <a:t>Effectif observé:8</a:t>
            </a:r>
          </a:p>
          <a:p>
            <a:r>
              <a:rPr lang="fr-FR" sz="2800" dirty="0" smtClean="0">
                <a:latin typeface="Comic Sans MS" pitchFamily="66" charset="0"/>
              </a:rPr>
              <a:t>Écart :e=8-5=3</a:t>
            </a:r>
            <a:endParaRPr lang="fr-FR" sz="2800" dirty="0">
              <a:latin typeface="Comic Sans MS" pitchFamily="66" charset="0"/>
            </a:endParaRPr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1500166" y="4000504"/>
          <a:ext cx="1357322" cy="500066"/>
        </p:xfrm>
        <a:graphic>
          <a:graphicData uri="http://schemas.openxmlformats.org/presentationml/2006/ole">
            <p:oleObj spid="_x0000_s5122" name="Équation" r:id="rId3" imgW="3934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ym typeface="Symbol"/>
              </a:rPr>
              <a:t>’=</a:t>
            </a:r>
          </a:p>
          <a:p>
            <a:endParaRPr lang="fr-FR" dirty="0" smtClean="0">
              <a:sym typeface="Symbol"/>
            </a:endParaRPr>
          </a:p>
          <a:p>
            <a:r>
              <a:rPr lang="fr-FR" dirty="0" smtClean="0">
                <a:sym typeface="Symbol"/>
              </a:rPr>
              <a:t>’=1,58</a:t>
            </a:r>
          </a:p>
          <a:p>
            <a:r>
              <a:rPr lang="fr-FR" dirty="0" smtClean="0">
                <a:sym typeface="Symbol"/>
              </a:rPr>
              <a:t>=3/1,58 =1,90</a:t>
            </a:r>
          </a:p>
          <a:p>
            <a:endParaRPr lang="fr-FR" dirty="0" smtClean="0">
              <a:sym typeface="Symbol"/>
            </a:endParaRPr>
          </a:p>
          <a:p>
            <a:r>
              <a:rPr lang="fr-FR" dirty="0" smtClean="0">
                <a:latin typeface="Comic Sans MS" pitchFamily="66" charset="0"/>
                <a:sym typeface="Symbol"/>
              </a:rPr>
              <a:t>On retrouve la même conclusion que la précédente.</a:t>
            </a:r>
          </a:p>
          <a:p>
            <a:endParaRPr lang="fr-FR" dirty="0">
              <a:latin typeface="Comic Sans MS" pitchFamily="66" charset="0"/>
            </a:endParaRPr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1643042" y="1928802"/>
          <a:ext cx="2928958" cy="571504"/>
        </p:xfrm>
        <a:graphic>
          <a:graphicData uri="http://schemas.openxmlformats.org/presentationml/2006/ole">
            <p:oleObj spid="_x0000_s6146" name="Équation" r:id="rId3" imgW="99036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4900626"/>
          </a:xfrm>
        </p:spPr>
        <p:txBody>
          <a:bodyPr>
            <a:normAutofit/>
          </a:bodyPr>
          <a:lstStyle/>
          <a:p>
            <a:r>
              <a:rPr lang="fr-FR" sz="2400" dirty="0" smtClean="0">
                <a:latin typeface="Comic Sans MS" pitchFamily="66" charset="0"/>
              </a:rPr>
              <a:t>Supposons d’abord que la substance soit sans effet; la situation sera la même en absence de cette substance.</a:t>
            </a:r>
          </a:p>
          <a:p>
            <a:pPr>
              <a:buNone/>
            </a:pPr>
            <a:endParaRPr lang="fr-FR" sz="2400" dirty="0" smtClean="0">
              <a:latin typeface="Comic Sans MS" pitchFamily="66" charset="0"/>
            </a:endParaRPr>
          </a:p>
          <a:p>
            <a:r>
              <a:rPr lang="fr-FR" sz="2400" dirty="0" smtClean="0">
                <a:latin typeface="Comic Sans MS" pitchFamily="66" charset="0"/>
              </a:rPr>
              <a:t>Si chaque souris a 20 chances sur 100 de devenir cancéreuse, le pourcentage de ces souris obéira aux fluctuations, d’une expérience à une autre, il sera le plus souvent voisin de 20%, mais on pourra observer des valeurs très différentes, pouvant aller théoriquement jusqu’à 0% ou 100%.</a:t>
            </a:r>
          </a:p>
          <a:p>
            <a:pPr>
              <a:buNone/>
            </a:pPr>
            <a:endParaRPr lang="fr-FR" sz="2400" dirty="0" smtClean="0">
              <a:latin typeface="Comic Sans MS" pitchFamily="66" charset="0"/>
            </a:endParaRPr>
          </a:p>
          <a:p>
            <a:r>
              <a:rPr lang="fr-FR" sz="2400" dirty="0" smtClean="0">
                <a:latin typeface="Comic Sans MS" pitchFamily="66" charset="0"/>
              </a:rPr>
              <a:t>Ainsi, même si </a:t>
            </a:r>
            <a:r>
              <a:rPr lang="fr-FR" sz="2400" b="1" i="1" dirty="0" smtClean="0">
                <a:latin typeface="Comic Sans MS" pitchFamily="66" charset="0"/>
              </a:rPr>
              <a:t>p</a:t>
            </a:r>
            <a:r>
              <a:rPr lang="fr-FR" sz="2400" b="1" i="1" dirty="0" smtClean="0">
                <a:latin typeface="Comic Sans MS" pitchFamily="66" charset="0"/>
                <a:sym typeface="Symbol"/>
              </a:rPr>
              <a:t> </a:t>
            </a:r>
            <a:r>
              <a:rPr lang="fr-FR" sz="2400" dirty="0" smtClean="0">
                <a:latin typeface="Comic Sans MS" pitchFamily="66" charset="0"/>
                <a:sym typeface="Symbol"/>
              </a:rPr>
              <a:t>diffère beaucoup de 20%, il est possible que la substance soit sans effet.</a:t>
            </a:r>
            <a:endParaRPr lang="fr-FR" sz="2400" dirty="0" smtClean="0">
              <a:latin typeface="Comic Sans MS" pitchFamily="66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latin typeface="Comic Sans MS" pitchFamily="66" charset="0"/>
              </a:rPr>
              <a:t>Supposons inversement que la substance soit active, la probabilité de cancer  pour chaque souris est p’ , différente de 20%.</a:t>
            </a:r>
          </a:p>
          <a:p>
            <a:pPr>
              <a:buNone/>
            </a:pPr>
            <a:endParaRPr lang="fr-FR" sz="2400" dirty="0" smtClean="0">
              <a:latin typeface="Comic Sans MS" pitchFamily="66" charset="0"/>
            </a:endParaRPr>
          </a:p>
          <a:p>
            <a:r>
              <a:rPr lang="fr-FR" sz="2400" dirty="0" smtClean="0">
                <a:latin typeface="Comic Sans MS" pitchFamily="66" charset="0"/>
              </a:rPr>
              <a:t>Le pourcentage de souris cancéreuses sur 100 souris variera, d’une expérience à l’autre, on pourra une fois par hasard , observer le pourcentage 20%.</a:t>
            </a:r>
          </a:p>
          <a:p>
            <a:pPr>
              <a:buNone/>
            </a:pPr>
            <a:endParaRPr lang="fr-FR" sz="2400" dirty="0" smtClean="0">
              <a:latin typeface="Comic Sans MS" pitchFamily="66" charset="0"/>
            </a:endParaRPr>
          </a:p>
          <a:p>
            <a:r>
              <a:rPr lang="fr-FR" sz="2400" dirty="0" smtClean="0">
                <a:latin typeface="Comic Sans MS" pitchFamily="66" charset="0"/>
              </a:rPr>
              <a:t>Ainsi, même si on observe 20% de souris cancéreuses, il reste possible que la substance soit active.  </a:t>
            </a:r>
            <a:endParaRPr lang="fr-FR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i="1" dirty="0" smtClean="0">
                <a:latin typeface="Comic Sans MS" pitchFamily="66" charset="0"/>
              </a:rPr>
              <a:t>Il est donc impossible de répondre avec certitude à la question posée.</a:t>
            </a:r>
          </a:p>
          <a:p>
            <a:pPr>
              <a:buNone/>
            </a:pPr>
            <a:endParaRPr lang="fr-FR" sz="2400" i="1" dirty="0" smtClean="0">
              <a:latin typeface="Comic Sans MS" pitchFamily="66" charset="0"/>
            </a:endParaRPr>
          </a:p>
          <a:p>
            <a:pPr>
              <a:buNone/>
            </a:pPr>
            <a:endParaRPr lang="fr-FR" sz="2400" i="1" dirty="0" smtClean="0">
              <a:latin typeface="Comic Sans MS" pitchFamily="66" charset="0"/>
            </a:endParaRPr>
          </a:p>
          <a:p>
            <a:r>
              <a:rPr lang="fr-FR" sz="2400" i="1" dirty="0" smtClean="0">
                <a:latin typeface="Comic Sans MS" pitchFamily="66" charset="0"/>
              </a:rPr>
              <a:t>Force est donc de répondre avec un certain risque d’erreur.</a:t>
            </a:r>
          </a:p>
          <a:p>
            <a:pPr>
              <a:buNone/>
            </a:pPr>
            <a:endParaRPr lang="fr-FR" sz="2400" i="1" dirty="0" smtClean="0">
              <a:latin typeface="Comic Sans MS" pitchFamily="66" charset="0"/>
            </a:endParaRPr>
          </a:p>
          <a:p>
            <a:pPr>
              <a:buNone/>
            </a:pPr>
            <a:endParaRPr lang="fr-FR" sz="2400" i="1" dirty="0" smtClean="0">
              <a:latin typeface="Comic Sans MS" pitchFamily="66" charset="0"/>
            </a:endParaRPr>
          </a:p>
          <a:p>
            <a:r>
              <a:rPr lang="fr-FR" sz="2400" i="1" dirty="0" smtClean="0">
                <a:latin typeface="Comic Sans MS" pitchFamily="66" charset="0"/>
              </a:rPr>
              <a:t>La méthode statistique substitue l’évaluation du risque d’erreur, de façon </a:t>
            </a:r>
            <a:r>
              <a:rPr lang="fr-FR" sz="2400" i="1" dirty="0" smtClean="0">
                <a:latin typeface="Comic Sans MS" pitchFamily="66" charset="0"/>
              </a:rPr>
              <a:t>à </a:t>
            </a:r>
            <a:r>
              <a:rPr lang="fr-FR" sz="2400" i="1" dirty="0" smtClean="0">
                <a:latin typeface="Comic Sans MS" pitchFamily="66" charset="0"/>
              </a:rPr>
              <a:t>ne </a:t>
            </a:r>
            <a:r>
              <a:rPr lang="fr-FR" sz="2400" i="1" dirty="0" smtClean="0">
                <a:latin typeface="Comic Sans MS" pitchFamily="66" charset="0"/>
              </a:rPr>
              <a:t>conclure qu’avec un risque connu et accepté.</a:t>
            </a:r>
          </a:p>
          <a:p>
            <a:endParaRPr lang="fr-FR" i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Le test de signification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latin typeface="Comic Sans MS" pitchFamily="66" charset="0"/>
              </a:rPr>
              <a:t>Supposons la substance inactive. C’est l’hypothèse nulle ou hypothèse à tester.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Dans ce cas les fluctuation d’échantillonnage font osciller p0 autour de 20% et on peut limiter à un intervalle autour de 20% avec un risque d’erreur donné.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Donc pour </a:t>
            </a:r>
            <a:r>
              <a:rPr lang="fr-FR" sz="2800" dirty="0" smtClean="0">
                <a:latin typeface="Comic Sans MS" pitchFamily="66" charset="0"/>
                <a:sym typeface="Symbol"/>
              </a:rPr>
              <a:t>=5% l’écart correspond à 1,96 , et on aura :</a:t>
            </a:r>
            <a:endParaRPr lang="fr-F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6702552"/>
          </a:xfrm>
        </p:spPr>
        <p:txBody>
          <a:bodyPr>
            <a:normAutofit/>
          </a:bodyPr>
          <a:lstStyle/>
          <a:p>
            <a:r>
              <a:rPr lang="fr-FR" sz="2800" b="0" dirty="0" smtClean="0"/>
              <a:t/>
            </a:r>
            <a:br>
              <a:rPr lang="fr-FR" sz="2800" b="0" dirty="0" smtClean="0"/>
            </a:br>
            <a:r>
              <a:rPr lang="fr-FR" sz="2800" b="0" dirty="0" smtClean="0"/>
              <a:t/>
            </a:r>
            <a:br>
              <a:rPr lang="fr-FR" sz="2800" b="0" dirty="0" smtClean="0"/>
            </a:br>
            <a:r>
              <a:rPr lang="fr-FR" sz="2800" b="0" dirty="0" smtClean="0"/>
              <a:t/>
            </a:r>
            <a:br>
              <a:rPr lang="fr-FR" sz="2800" b="0" dirty="0" smtClean="0"/>
            </a:br>
            <a:r>
              <a:rPr lang="fr-FR" sz="2800" b="0" dirty="0" smtClean="0"/>
              <a:t/>
            </a:r>
            <a:br>
              <a:rPr lang="fr-FR" sz="2800" b="0" dirty="0" smtClean="0"/>
            </a:br>
            <a:r>
              <a:rPr lang="fr-FR" sz="2800" b="0" dirty="0" smtClean="0">
                <a:solidFill>
                  <a:schemeClr val="tx1"/>
                </a:solidFill>
                <a:latin typeface="Comic Sans MS" pitchFamily="66" charset="0"/>
              </a:rPr>
              <a:t>Ainsi po n’a que 5 chances sur 100 de sortir de l’intervalle 12%-28%.</a:t>
            </a:r>
            <a:br>
              <a:rPr lang="fr-FR" sz="2800" b="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fr-FR" sz="2800" b="0" dirty="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fr-FR" sz="2800" b="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fr-FR" sz="2800" b="0" dirty="0" smtClean="0">
                <a:solidFill>
                  <a:schemeClr val="tx1"/>
                </a:solidFill>
                <a:latin typeface="Comic Sans MS" pitchFamily="66" charset="0"/>
              </a:rPr>
              <a:t>Si po tombe à l’</a:t>
            </a:r>
            <a:r>
              <a:rPr lang="fr-FR" sz="2800" b="0" dirty="0" err="1" smtClean="0">
                <a:solidFill>
                  <a:schemeClr val="tx1"/>
                </a:solidFill>
                <a:latin typeface="Comic Sans MS" pitchFamily="66" charset="0"/>
              </a:rPr>
              <a:t>intèrieur</a:t>
            </a:r>
            <a:r>
              <a:rPr lang="fr-FR" sz="2800" b="0" dirty="0" smtClean="0">
                <a:solidFill>
                  <a:schemeClr val="tx1"/>
                </a:solidFill>
                <a:latin typeface="Comic Sans MS" pitchFamily="66" charset="0"/>
              </a:rPr>
              <a:t> de cet intervalle, nous admettrons  que l’écart entre po et 20% peut résulter des seules fluctuations d’</a:t>
            </a:r>
            <a:r>
              <a:rPr lang="fr-FR" sz="2800" b="0" dirty="0" err="1" smtClean="0">
                <a:solidFill>
                  <a:schemeClr val="tx1"/>
                </a:solidFill>
                <a:latin typeface="Comic Sans MS" pitchFamily="66" charset="0"/>
              </a:rPr>
              <a:t>échantiollnnage</a:t>
            </a:r>
            <a:r>
              <a:rPr lang="fr-FR" sz="2800" b="0" dirty="0" smtClean="0">
                <a:solidFill>
                  <a:schemeClr val="tx1"/>
                </a:solidFill>
                <a:latin typeface="Comic Sans MS" pitchFamily="66" charset="0"/>
              </a:rPr>
              <a:t>, et que l’activité de la substance n’est pas prouvée.</a:t>
            </a:r>
            <a:r>
              <a:rPr lang="fr-FR" sz="2800" b="0" dirty="0" smtClean="0">
                <a:latin typeface="Comic Sans MS" pitchFamily="66" charset="0"/>
              </a:rPr>
              <a:t/>
            </a:r>
            <a:br>
              <a:rPr lang="fr-FR" sz="2800" b="0" dirty="0" smtClean="0">
                <a:latin typeface="Comic Sans MS" pitchFamily="66" charset="0"/>
              </a:rPr>
            </a:br>
            <a:r>
              <a:rPr lang="fr-FR" sz="2800" b="0" dirty="0" smtClean="0">
                <a:latin typeface="Comic Sans MS" pitchFamily="66" charset="0"/>
              </a:rPr>
              <a:t> </a:t>
            </a:r>
            <a:endParaRPr lang="fr-FR" sz="2800" b="0" dirty="0">
              <a:latin typeface="Comic Sans MS" pitchFamily="66" charset="0"/>
            </a:endParaRPr>
          </a:p>
        </p:txBody>
      </p:sp>
      <p:graphicFrame>
        <p:nvGraphicFramePr>
          <p:cNvPr id="5" name="Espace réservé du contenu 4"/>
          <p:cNvGraphicFramePr>
            <a:graphicFrameLocks noChangeAspect="1"/>
          </p:cNvGraphicFramePr>
          <p:nvPr>
            <p:ph idx="1"/>
          </p:nvPr>
        </p:nvGraphicFramePr>
        <p:xfrm>
          <a:off x="1806575" y="1500175"/>
          <a:ext cx="3028950" cy="1000131"/>
        </p:xfrm>
        <a:graphic>
          <a:graphicData uri="http://schemas.openxmlformats.org/presentationml/2006/ole">
            <p:oleObj spid="_x0000_s1027" name="Équation" r:id="rId3" imgW="13460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latin typeface="Comic Sans MS" pitchFamily="66" charset="0"/>
              </a:rPr>
              <a:t>Par contre si po est en dehors de l’intervalle , l’écart ne résulte plus des fluctuation d’échantillonnage , noud dirons qu’il est significatif, et la substance est considérée comme active.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Ainsi un écart </a:t>
            </a:r>
            <a:r>
              <a:rPr lang="fr-FR" sz="2800" dirty="0" smtClean="0">
                <a:latin typeface="Comic Sans MS" pitchFamily="66" charset="0"/>
                <a:sym typeface="Symbol"/>
              </a:rPr>
              <a:t></a:t>
            </a:r>
            <a:r>
              <a:rPr lang="fr-FR" sz="2800" dirty="0" err="1" smtClean="0">
                <a:latin typeface="Comic Sans MS" pitchFamily="66" charset="0"/>
                <a:sym typeface="Symbol"/>
              </a:rPr>
              <a:t>po-p</a:t>
            </a:r>
            <a:r>
              <a:rPr lang="fr-FR" sz="2800" dirty="0" smtClean="0">
                <a:latin typeface="Comic Sans MS" pitchFamily="66" charset="0"/>
                <a:sym typeface="Symbol"/>
              </a:rPr>
              <a:t> est significatif s’il égale ou dépasse 1,96 = 1,96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  <a:sym typeface="Symbol"/>
            </a:endParaRP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Ou si la valeur absolu de  dépasse 1,96</a:t>
            </a:r>
            <a:r>
              <a:rPr lang="fr-FR" dirty="0" smtClean="0">
                <a:latin typeface="Comic Sans MS" pitchFamily="66" charset="0"/>
                <a:sym typeface="Symbol"/>
              </a:rPr>
              <a:t>.</a:t>
            </a:r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4857752" y="4786322"/>
          <a:ext cx="1143008" cy="714380"/>
        </p:xfrm>
        <a:graphic>
          <a:graphicData uri="http://schemas.openxmlformats.org/presentationml/2006/ole">
            <p:oleObj spid="_x0000_s2050" name="Équation" r:id="rId3" imgW="36828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Les deux risques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>
                <a:latin typeface="Comic Sans MS" pitchFamily="66" charset="0"/>
              </a:rPr>
              <a:t>Le test de signification comporte deux risques:</a:t>
            </a:r>
          </a:p>
          <a:p>
            <a:pPr>
              <a:buNone/>
            </a:pPr>
            <a:endParaRPr lang="fr-FR" sz="2800" dirty="0" smtClean="0">
              <a:latin typeface="Comic Sans MS" pitchFamily="66" charset="0"/>
            </a:endParaRPr>
          </a:p>
          <a:p>
            <a:r>
              <a:rPr lang="fr-FR" sz="2800" dirty="0" smtClean="0">
                <a:latin typeface="Comic Sans MS" pitchFamily="66" charset="0"/>
              </a:rPr>
              <a:t>Un risque de première espèce </a:t>
            </a:r>
            <a:r>
              <a:rPr lang="fr-FR" sz="2800" dirty="0" smtClean="0">
                <a:latin typeface="Comic Sans MS" pitchFamily="66" charset="0"/>
                <a:sym typeface="Symbol"/>
              </a:rPr>
              <a:t>, ou risque d’erreur, qui consiste à déclarer active une substance qui ne l’est pas.</a:t>
            </a:r>
          </a:p>
          <a:p>
            <a:endParaRPr lang="fr-FR" sz="2800" dirty="0" smtClean="0">
              <a:latin typeface="Comic Sans MS" pitchFamily="66" charset="0"/>
              <a:sym typeface="Symbol"/>
            </a:endParaRPr>
          </a:p>
          <a:p>
            <a:r>
              <a:rPr lang="fr-FR" sz="2800" dirty="0" smtClean="0">
                <a:latin typeface="Comic Sans MS" pitchFamily="66" charset="0"/>
                <a:sym typeface="Symbol"/>
              </a:rPr>
              <a:t>Un risque de deuxième espèce , ou défaut de puissance , qui consiste à écarter une substance en réalité active</a:t>
            </a:r>
            <a:r>
              <a:rPr lang="fr-FR" dirty="0" smtClean="0">
                <a:latin typeface="Comic Sans MS" pitchFamily="66" charset="0"/>
                <a:sym typeface="Symbol"/>
              </a:rPr>
              <a:t>. </a:t>
            </a:r>
            <a:endParaRPr lang="fr-F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62</TotalTime>
  <Words>1199</Words>
  <Application>Microsoft Office PowerPoint</Application>
  <PresentationFormat>Affichage à l'écran (4:3)</PresentationFormat>
  <Paragraphs>121</Paragraphs>
  <Slides>23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5" baseType="lpstr">
      <vt:lpstr>Module</vt:lpstr>
      <vt:lpstr>Équation</vt:lpstr>
      <vt:lpstr>Comparaison d’un pourcentage observé à un pourcentage théorique</vt:lpstr>
      <vt:lpstr>Position du problème</vt:lpstr>
      <vt:lpstr>Diapositive 3</vt:lpstr>
      <vt:lpstr>Diapositive 4</vt:lpstr>
      <vt:lpstr>Diapositive 5</vt:lpstr>
      <vt:lpstr>Le test de signification</vt:lpstr>
      <vt:lpstr>    Ainsi po n’a que 5 chances sur 100 de sortir de l’intervalle 12%-28%.  Si po tombe à l’intèrieur de cet intervalle, nous admettrons  que l’écart entre po et 20% peut résulter des seules fluctuations d’échantiollnnage, et que l’activité de la substance n’est pas prouvée.  </vt:lpstr>
      <vt:lpstr>Diapositive 8</vt:lpstr>
      <vt:lpstr>Les deux risques</vt:lpstr>
      <vt:lpstr>Antagonisme des 2 risques</vt:lpstr>
      <vt:lpstr>Diapositive 11</vt:lpstr>
      <vt:lpstr>Seuil de signification</vt:lpstr>
      <vt:lpstr>Degré de signification</vt:lpstr>
      <vt:lpstr>Diapositive 14</vt:lpstr>
      <vt:lpstr>Diapositive 15</vt:lpstr>
      <vt:lpstr>Règle générale</vt:lpstr>
      <vt:lpstr>Diapositive 17</vt:lpstr>
      <vt:lpstr>Influence de la dimension de l’échantillon</vt:lpstr>
      <vt:lpstr>Diapositive 19</vt:lpstr>
      <vt:lpstr>Conditions d’applications</vt:lpstr>
      <vt:lpstr>Exemple</vt:lpstr>
      <vt:lpstr>Diapositive 22</vt:lpstr>
      <vt:lpstr>Diapositive 23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Comparaison d’un pourcentage observé à un pourcentage théorique</dc:title>
  <dc:creator>HP</dc:creator>
  <cp:lastModifiedBy>epidimiologie</cp:lastModifiedBy>
  <cp:revision>42</cp:revision>
  <dcterms:created xsi:type="dcterms:W3CDTF">2010-01-27T19:39:22Z</dcterms:created>
  <dcterms:modified xsi:type="dcterms:W3CDTF">2010-01-28T09:27:59Z</dcterms:modified>
</cp:coreProperties>
</file>