
<file path=[Content_Types].xml><?xml version="1.0" encoding="utf-8"?>
<Types xmlns="http://schemas.openxmlformats.org/package/2006/content-types">
  <Default ContentType="application/x-fontdata" Extension="fntdata"/>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embedTrueTypeFonts="true">
  <p:sldMasterIdLst>
    <p:sldMasterId id="2147483648" r:id="rId1"/>
  </p:sldMasterIdLst>
  <p:sldIdLst>
    <p:sldId id="256" r:id="rId6"/>
    <p:sldId id="257" r:id="rId7"/>
    <p:sldId id="258" r:id="rId8"/>
    <p:sldId id="259" r:id="rId9"/>
    <p:sldId id="260" r:id="rId10"/>
    <p:sldId id="261" r:id="rId11"/>
    <p:sldId id="262" r:id="rId12"/>
    <p:sldId id="263" r:id="rId13"/>
    <p:sldId id="264" r:id="rId14"/>
  </p:sldIdLst>
  <p:sldSz cx="18288000" cy="10287000"/>
  <p:notesSz cx="6858000" cy="9144000"/>
  <p:embeddedFontLst>
    <p:embeddedFont>
      <p:font typeface="Ubuntu Bold" charset="1" panose="020B0804030602030204"/>
      <p:regular r:id="rId15"/>
    </p:embeddedFont>
    <p:embeddedFont>
      <p:font typeface="Open Sans" charset="1" panose="020B0606030504020204"/>
      <p:regular r:id="rId16"/>
    </p:embeddedFont>
    <p:embeddedFont>
      <p:font typeface="Open Sans Bold" charset="1" panose="020B0806030504020204"/>
      <p:regular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5.xml" Type="http://schemas.openxmlformats.org/officeDocument/2006/relationships/slide"/><Relationship Id="rId11" Target="slides/slide6.xml" Type="http://schemas.openxmlformats.org/officeDocument/2006/relationships/slide"/><Relationship Id="rId12" Target="slides/slide7.xml" Type="http://schemas.openxmlformats.org/officeDocument/2006/relationships/slide"/><Relationship Id="rId13" Target="slides/slide8.xml" Type="http://schemas.openxmlformats.org/officeDocument/2006/relationships/slide"/><Relationship Id="rId14" Target="slides/slide9.xml" Type="http://schemas.openxmlformats.org/officeDocument/2006/relationships/slide"/><Relationship Id="rId15" Target="fonts/font15.fntdata" Type="http://schemas.openxmlformats.org/officeDocument/2006/relationships/font"/><Relationship Id="rId16" Target="fonts/font16.fntdata" Type="http://schemas.openxmlformats.org/officeDocument/2006/relationships/font"/><Relationship Id="rId17" Target="fonts/font17.fntdata" Type="http://schemas.openxmlformats.org/officeDocument/2006/relationships/font"/><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6.png" Type="http://schemas.openxmlformats.org/officeDocument/2006/relationships/image"/><Relationship Id="rId3" Target="../media/image7.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8.png" Type="http://schemas.openxmlformats.org/officeDocument/2006/relationships/image"/><Relationship Id="rId3" Target="../media/image9.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3.png" Type="http://schemas.openxmlformats.org/officeDocument/2006/relationships/image"/><Relationship Id="rId3" Target="../media/image4.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0.png" Type="http://schemas.openxmlformats.org/officeDocument/2006/relationships/image"/><Relationship Id="rId3" Target="../media/image11.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7.xml" Type="http://schemas.openxmlformats.org/officeDocument/2006/relationships/slideLayout"/><Relationship Id="rId2" Target="../media/image1.png" Type="http://schemas.openxmlformats.org/officeDocument/2006/relationships/image"/><Relationship Id="rId3" Target="../media/image2.svg" Type="http://schemas.openxmlformats.org/officeDocument/2006/relationships/image"/><Relationship Id="rId4" Target="../media/image16.png" Type="http://schemas.openxmlformats.org/officeDocument/2006/relationships/image"/></Relationships>
</file>

<file path=ppt/slides/slide1.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0" y="-831070"/>
            <a:ext cx="9873830" cy="11243492"/>
          </a:xfrm>
          <a:custGeom>
            <a:avLst/>
            <a:gdLst/>
            <a:ahLst/>
            <a:cxnLst/>
            <a:rect r="r" b="b" t="t" l="l"/>
            <a:pathLst>
              <a:path h="11243492" w="9873830">
                <a:moveTo>
                  <a:pt x="0" y="0"/>
                </a:moveTo>
                <a:lnTo>
                  <a:pt x="9873830" y="0"/>
                </a:lnTo>
                <a:lnTo>
                  <a:pt x="9873830" y="11243492"/>
                </a:lnTo>
                <a:lnTo>
                  <a:pt x="0" y="1124349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5394496" y="3511267"/>
            <a:ext cx="8958668" cy="938905"/>
          </a:xfrm>
          <a:prstGeom prst="rect">
            <a:avLst/>
          </a:prstGeom>
        </p:spPr>
        <p:txBody>
          <a:bodyPr anchor="t" rtlCol="false" tIns="0" lIns="0" bIns="0" rIns="0">
            <a:spAutoFit/>
          </a:bodyPr>
          <a:lstStyle/>
          <a:p>
            <a:pPr algn="r" rtl="true">
              <a:lnSpc>
                <a:spcPts val="7072"/>
              </a:lnSpc>
            </a:pPr>
            <a:r>
              <a:rPr lang="ar-EG" b="true" sz="6429">
                <a:solidFill>
                  <a:srgbClr val="034383"/>
                </a:solidFill>
                <a:latin typeface="Ubuntu Bold"/>
                <a:ea typeface="Ubuntu Bold"/>
                <a:cs typeface="Ubuntu Bold"/>
                <a:sym typeface="Ubuntu Bold"/>
                <a:rtl val="true"/>
              </a:rPr>
              <a:t>محاضرة حول:</a:t>
            </a:r>
          </a:p>
        </p:txBody>
      </p:sp>
      <p:sp>
        <p:nvSpPr>
          <p:cNvPr name="Freeform 4" id="4"/>
          <p:cNvSpPr/>
          <p:nvPr/>
        </p:nvSpPr>
        <p:spPr>
          <a:xfrm flipH="false" flipV="true" rot="-5400000">
            <a:off x="12349317" y="4969873"/>
            <a:ext cx="6157558" cy="6157558"/>
          </a:xfrm>
          <a:custGeom>
            <a:avLst/>
            <a:gdLst/>
            <a:ahLst/>
            <a:cxnLst/>
            <a:rect r="r" b="b" t="t" l="l"/>
            <a:pathLst>
              <a:path h="6157558" w="6157558">
                <a:moveTo>
                  <a:pt x="0" y="6157558"/>
                </a:moveTo>
                <a:lnTo>
                  <a:pt x="6157558" y="6157558"/>
                </a:lnTo>
                <a:lnTo>
                  <a:pt x="6157558" y="0"/>
                </a:lnTo>
                <a:lnTo>
                  <a:pt x="0" y="0"/>
                </a:lnTo>
                <a:lnTo>
                  <a:pt x="0" y="6157558"/>
                </a:lnTo>
                <a:close/>
              </a:path>
            </a:pathLst>
          </a:custGeom>
          <a:blipFill>
            <a:blip r:embed="rId4">
              <a:extLst>
                <a:ext uri="{96DAC541-7B7A-43D3-8B79-37D633B846F1}">
                  <asvg:svgBlip xmlns:asvg="http://schemas.microsoft.com/office/drawing/2016/SVG/main" r:embed="rId5"/>
                </a:ext>
              </a:extLst>
            </a:blip>
            <a:stretch>
              <a:fillRect l="0" t="0" r="0" b="0"/>
            </a:stretch>
          </a:blipFill>
        </p:spPr>
      </p:sp>
      <p:sp>
        <p:nvSpPr>
          <p:cNvPr name="Freeform 5" id="5"/>
          <p:cNvSpPr/>
          <p:nvPr/>
        </p:nvSpPr>
        <p:spPr>
          <a:xfrm flipH="false" flipV="false" rot="0">
            <a:off x="16111493" y="233492"/>
            <a:ext cx="1462841" cy="2009397"/>
          </a:xfrm>
          <a:custGeom>
            <a:avLst/>
            <a:gdLst/>
            <a:ahLst/>
            <a:cxnLst/>
            <a:rect r="r" b="b" t="t" l="l"/>
            <a:pathLst>
              <a:path h="2009397" w="1462841">
                <a:moveTo>
                  <a:pt x="0" y="0"/>
                </a:moveTo>
                <a:lnTo>
                  <a:pt x="1462841" y="0"/>
                </a:lnTo>
                <a:lnTo>
                  <a:pt x="1462841" y="2009397"/>
                </a:lnTo>
                <a:lnTo>
                  <a:pt x="0" y="2009397"/>
                </a:lnTo>
                <a:lnTo>
                  <a:pt x="0" y="0"/>
                </a:lnTo>
                <a:close/>
              </a:path>
            </a:pathLst>
          </a:custGeom>
          <a:blipFill>
            <a:blip r:embed="rId6"/>
            <a:stretch>
              <a:fillRect l="0" t="0" r="0" b="0"/>
            </a:stretch>
          </a:blipFill>
        </p:spPr>
      </p:sp>
      <p:sp>
        <p:nvSpPr>
          <p:cNvPr name="TextBox 6" id="6"/>
          <p:cNvSpPr txBox="true"/>
          <p:nvPr/>
        </p:nvSpPr>
        <p:spPr>
          <a:xfrm rot="0">
            <a:off x="5643127" y="7981977"/>
            <a:ext cx="2805043" cy="596900"/>
          </a:xfrm>
          <a:prstGeom prst="rect">
            <a:avLst/>
          </a:prstGeom>
        </p:spPr>
        <p:txBody>
          <a:bodyPr anchor="t" rtlCol="false" tIns="0" lIns="0" bIns="0" rIns="0">
            <a:spAutoFit/>
          </a:bodyPr>
          <a:lstStyle/>
          <a:p>
            <a:pPr algn="r" rtl="true">
              <a:lnSpc>
                <a:spcPts val="4900"/>
              </a:lnSpc>
            </a:pPr>
            <a:r>
              <a:rPr lang="ar-EG" sz="3500">
                <a:solidFill>
                  <a:srgbClr val="4294CE"/>
                </a:solidFill>
                <a:latin typeface="Open Sans"/>
                <a:ea typeface="Open Sans"/>
                <a:cs typeface="Open Sans"/>
                <a:sym typeface="Open Sans"/>
                <a:rtl val="true"/>
              </a:rPr>
              <a:t>من اعداد:</a:t>
            </a:r>
          </a:p>
        </p:txBody>
      </p:sp>
      <p:sp>
        <p:nvSpPr>
          <p:cNvPr name="TextBox 7" id="7"/>
          <p:cNvSpPr txBox="true"/>
          <p:nvPr/>
        </p:nvSpPr>
        <p:spPr>
          <a:xfrm rot="0">
            <a:off x="3736733" y="4828776"/>
            <a:ext cx="14138930" cy="1032249"/>
          </a:xfrm>
          <a:prstGeom prst="rect">
            <a:avLst/>
          </a:prstGeom>
        </p:spPr>
        <p:txBody>
          <a:bodyPr anchor="t" rtlCol="false" tIns="0" lIns="0" bIns="0" rIns="0">
            <a:spAutoFit/>
          </a:bodyPr>
          <a:lstStyle/>
          <a:p>
            <a:pPr algn="r" rtl="true">
              <a:lnSpc>
                <a:spcPts val="7732"/>
              </a:lnSpc>
            </a:pPr>
            <a:r>
              <a:rPr lang="ar-EG" b="true" sz="7029">
                <a:solidFill>
                  <a:srgbClr val="034383"/>
                </a:solidFill>
                <a:latin typeface="Ubuntu Bold"/>
                <a:ea typeface="Ubuntu Bold"/>
                <a:cs typeface="Ubuntu Bold"/>
                <a:sym typeface="Ubuntu Bold"/>
                <a:rtl val="true"/>
              </a:rPr>
              <a:t>خصائص وأهمية قانون العمل</a:t>
            </a:r>
          </a:p>
        </p:txBody>
      </p:sp>
      <p:sp>
        <p:nvSpPr>
          <p:cNvPr name="TextBox 8" id="8"/>
          <p:cNvSpPr txBox="true"/>
          <p:nvPr/>
        </p:nvSpPr>
        <p:spPr>
          <a:xfrm rot="0">
            <a:off x="7648242" y="243017"/>
            <a:ext cx="6938539" cy="1580891"/>
          </a:xfrm>
          <a:prstGeom prst="rect">
            <a:avLst/>
          </a:prstGeom>
        </p:spPr>
        <p:txBody>
          <a:bodyPr anchor="t" rtlCol="false" tIns="0" lIns="0" bIns="0" rIns="0">
            <a:spAutoFit/>
          </a:bodyPr>
          <a:lstStyle/>
          <a:p>
            <a:pPr algn="ctr" rtl="true">
              <a:lnSpc>
                <a:spcPts val="4102"/>
              </a:lnSpc>
            </a:pPr>
            <a:r>
              <a:rPr lang="ar-EG" b="true" sz="3729">
                <a:solidFill>
                  <a:srgbClr val="034383"/>
                </a:solidFill>
                <a:latin typeface="Ubuntu Bold"/>
                <a:ea typeface="Ubuntu Bold"/>
                <a:cs typeface="Ubuntu Bold"/>
                <a:sym typeface="Ubuntu Bold"/>
                <a:rtl val="true"/>
              </a:rPr>
              <a:t>جامعة أبو بكر بلقايد</a:t>
            </a:r>
          </a:p>
          <a:p>
            <a:pPr algn="ctr" rtl="true">
              <a:lnSpc>
                <a:spcPts val="4102"/>
              </a:lnSpc>
            </a:pPr>
            <a:r>
              <a:rPr lang="ar-EG" b="true" sz="3729">
                <a:solidFill>
                  <a:srgbClr val="034383"/>
                </a:solidFill>
                <a:latin typeface="Ubuntu Bold"/>
                <a:ea typeface="Ubuntu Bold"/>
                <a:cs typeface="Ubuntu Bold"/>
                <a:sym typeface="Ubuntu Bold"/>
                <a:rtl val="true"/>
              </a:rPr>
              <a:t>كلية العلوم الانسانية والاجتماعية</a:t>
            </a:r>
          </a:p>
          <a:p>
            <a:pPr algn="ctr" rtl="true">
              <a:lnSpc>
                <a:spcPts val="4102"/>
              </a:lnSpc>
            </a:pPr>
            <a:r>
              <a:rPr lang="ar-EG" b="true" sz="3729">
                <a:solidFill>
                  <a:srgbClr val="034383"/>
                </a:solidFill>
                <a:latin typeface="Ubuntu Bold"/>
                <a:ea typeface="Ubuntu Bold"/>
                <a:cs typeface="Ubuntu Bold"/>
                <a:sym typeface="Ubuntu Bold"/>
                <a:rtl val="true"/>
              </a:rPr>
              <a:t>قسم علم النفس</a:t>
            </a:r>
          </a:p>
        </p:txBody>
      </p:sp>
      <p:sp>
        <p:nvSpPr>
          <p:cNvPr name="TextBox 9" id="9"/>
          <p:cNvSpPr txBox="true"/>
          <p:nvPr/>
        </p:nvSpPr>
        <p:spPr>
          <a:xfrm rot="0">
            <a:off x="4843199" y="8693177"/>
            <a:ext cx="2805043" cy="596900"/>
          </a:xfrm>
          <a:prstGeom prst="rect">
            <a:avLst/>
          </a:prstGeom>
        </p:spPr>
        <p:txBody>
          <a:bodyPr anchor="t" rtlCol="false" tIns="0" lIns="0" bIns="0" rIns="0">
            <a:spAutoFit/>
          </a:bodyPr>
          <a:lstStyle/>
          <a:p>
            <a:pPr algn="r" rtl="true">
              <a:lnSpc>
                <a:spcPts val="4900"/>
              </a:lnSpc>
            </a:pPr>
            <a:r>
              <a:rPr lang="ar-EG" sz="3500">
                <a:solidFill>
                  <a:srgbClr val="4294CE"/>
                </a:solidFill>
                <a:latin typeface="Open Sans"/>
                <a:ea typeface="Open Sans"/>
                <a:cs typeface="Open Sans"/>
                <a:sym typeface="Open Sans"/>
                <a:rtl val="true"/>
              </a:rPr>
              <a:t>د. هواري أحلام</a:t>
            </a:r>
          </a:p>
        </p:txBody>
      </p:sp>
    </p:spTree>
  </p:cSld>
  <p:clrMapOvr>
    <a:masterClrMapping/>
  </p:clrMapOvr>
</p:sld>
</file>

<file path=ppt/slides/slide2.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240694" y="-166154"/>
            <a:ext cx="10631517" cy="10631517"/>
          </a:xfrm>
          <a:custGeom>
            <a:avLst/>
            <a:gdLst/>
            <a:ahLst/>
            <a:cxnLst/>
            <a:rect r="r" b="b" t="t" l="l"/>
            <a:pathLst>
              <a:path h="10631517" w="10631517">
                <a:moveTo>
                  <a:pt x="0" y="0"/>
                </a:moveTo>
                <a:lnTo>
                  <a:pt x="10631517" y="0"/>
                </a:lnTo>
                <a:lnTo>
                  <a:pt x="10631517" y="10631517"/>
                </a:lnTo>
                <a:lnTo>
                  <a:pt x="0" y="1063151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
        <p:nvSpPr>
          <p:cNvPr name="Freeform 3" id="3"/>
          <p:cNvSpPr/>
          <p:nvPr/>
        </p:nvSpPr>
        <p:spPr>
          <a:xfrm flipH="false" flipV="false" rot="-10800000">
            <a:off x="7935183" y="-166154"/>
            <a:ext cx="10631517" cy="10631517"/>
          </a:xfrm>
          <a:custGeom>
            <a:avLst/>
            <a:gdLst/>
            <a:ahLst/>
            <a:cxnLst/>
            <a:rect r="r" b="b" t="t" l="l"/>
            <a:pathLst>
              <a:path h="10631517" w="10631517">
                <a:moveTo>
                  <a:pt x="0" y="0"/>
                </a:moveTo>
                <a:lnTo>
                  <a:pt x="10631517" y="0"/>
                </a:lnTo>
                <a:lnTo>
                  <a:pt x="10631517" y="10631517"/>
                </a:lnTo>
                <a:lnTo>
                  <a:pt x="0" y="1063151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grpSp>
        <p:nvGrpSpPr>
          <p:cNvPr name="Group 4" id="4"/>
          <p:cNvGrpSpPr/>
          <p:nvPr/>
        </p:nvGrpSpPr>
        <p:grpSpPr>
          <a:xfrm rot="-10800000">
            <a:off x="6938080" y="8246207"/>
            <a:ext cx="6064231" cy="1370341"/>
            <a:chOff x="0" y="0"/>
            <a:chExt cx="1597164" cy="360913"/>
          </a:xfrm>
        </p:grpSpPr>
        <p:sp>
          <p:nvSpPr>
            <p:cNvPr name="Freeform 5" id="5"/>
            <p:cNvSpPr/>
            <p:nvPr/>
          </p:nvSpPr>
          <p:spPr>
            <a:xfrm flipH="false" flipV="false" rot="0">
              <a:off x="0" y="0"/>
              <a:ext cx="1597164" cy="360913"/>
            </a:xfrm>
            <a:custGeom>
              <a:avLst/>
              <a:gdLst/>
              <a:ahLst/>
              <a:cxnLst/>
              <a:rect r="r" b="b" t="t" l="l"/>
              <a:pathLst>
                <a:path h="360913" w="1597164">
                  <a:moveTo>
                    <a:pt x="0" y="0"/>
                  </a:moveTo>
                  <a:lnTo>
                    <a:pt x="1597164" y="0"/>
                  </a:lnTo>
                  <a:lnTo>
                    <a:pt x="1597164" y="360913"/>
                  </a:lnTo>
                  <a:lnTo>
                    <a:pt x="0" y="360913"/>
                  </a:lnTo>
                  <a:close/>
                </a:path>
              </a:pathLst>
            </a:custGeom>
            <a:solidFill>
              <a:srgbClr val="FFFFFF"/>
            </a:solidFill>
          </p:spPr>
        </p:sp>
        <p:sp>
          <p:nvSpPr>
            <p:cNvPr name="TextBox 6" id="6"/>
            <p:cNvSpPr txBox="true"/>
            <p:nvPr/>
          </p:nvSpPr>
          <p:spPr>
            <a:xfrm>
              <a:off x="0" y="-38100"/>
              <a:ext cx="1597164" cy="399013"/>
            </a:xfrm>
            <a:prstGeom prst="rect">
              <a:avLst/>
            </a:prstGeom>
          </p:spPr>
          <p:txBody>
            <a:bodyPr anchor="ctr" rtlCol="false" tIns="50800" lIns="50800" bIns="50800" rIns="50800"/>
            <a:lstStyle/>
            <a:p>
              <a:pPr algn="ctr">
                <a:lnSpc>
                  <a:spcPts val="3295"/>
                </a:lnSpc>
              </a:pPr>
            </a:p>
          </p:txBody>
        </p:sp>
      </p:grpSp>
      <p:grpSp>
        <p:nvGrpSpPr>
          <p:cNvPr name="Group 7" id="7"/>
          <p:cNvGrpSpPr/>
          <p:nvPr/>
        </p:nvGrpSpPr>
        <p:grpSpPr>
          <a:xfrm rot="-10800000">
            <a:off x="-1456230" y="9616548"/>
            <a:ext cx="9626215" cy="1370341"/>
            <a:chOff x="0" y="0"/>
            <a:chExt cx="2535300" cy="360913"/>
          </a:xfrm>
        </p:grpSpPr>
        <p:sp>
          <p:nvSpPr>
            <p:cNvPr name="Freeform 8" id="8"/>
            <p:cNvSpPr/>
            <p:nvPr/>
          </p:nvSpPr>
          <p:spPr>
            <a:xfrm flipH="false" flipV="false" rot="0">
              <a:off x="0" y="0"/>
              <a:ext cx="2535300" cy="360913"/>
            </a:xfrm>
            <a:custGeom>
              <a:avLst/>
              <a:gdLst/>
              <a:ahLst/>
              <a:cxnLst/>
              <a:rect r="r" b="b" t="t" l="l"/>
              <a:pathLst>
                <a:path h="360913" w="2535300">
                  <a:moveTo>
                    <a:pt x="0" y="0"/>
                  </a:moveTo>
                  <a:lnTo>
                    <a:pt x="2535300" y="0"/>
                  </a:lnTo>
                  <a:lnTo>
                    <a:pt x="2535300" y="360913"/>
                  </a:lnTo>
                  <a:lnTo>
                    <a:pt x="0" y="360913"/>
                  </a:lnTo>
                  <a:close/>
                </a:path>
              </a:pathLst>
            </a:custGeom>
            <a:solidFill>
              <a:srgbClr val="034383"/>
            </a:solidFill>
          </p:spPr>
        </p:sp>
        <p:sp>
          <p:nvSpPr>
            <p:cNvPr name="TextBox 9" id="9"/>
            <p:cNvSpPr txBox="true"/>
            <p:nvPr/>
          </p:nvSpPr>
          <p:spPr>
            <a:xfrm>
              <a:off x="0" y="-38100"/>
              <a:ext cx="2535300" cy="399013"/>
            </a:xfrm>
            <a:prstGeom prst="rect">
              <a:avLst/>
            </a:prstGeom>
          </p:spPr>
          <p:txBody>
            <a:bodyPr anchor="ctr" rtlCol="false" tIns="50800" lIns="50800" bIns="50800" rIns="50800"/>
            <a:lstStyle/>
            <a:p>
              <a:pPr algn="ctr">
                <a:lnSpc>
                  <a:spcPts val="3295"/>
                </a:lnSpc>
              </a:pPr>
            </a:p>
          </p:txBody>
        </p:sp>
      </p:grpSp>
      <p:grpSp>
        <p:nvGrpSpPr>
          <p:cNvPr name="Group 10" id="10"/>
          <p:cNvGrpSpPr/>
          <p:nvPr/>
        </p:nvGrpSpPr>
        <p:grpSpPr>
          <a:xfrm rot="0">
            <a:off x="5285690" y="670452"/>
            <a:ext cx="6064231" cy="1370341"/>
            <a:chOff x="0" y="0"/>
            <a:chExt cx="1597164" cy="360913"/>
          </a:xfrm>
        </p:grpSpPr>
        <p:sp>
          <p:nvSpPr>
            <p:cNvPr name="Freeform 11" id="11"/>
            <p:cNvSpPr/>
            <p:nvPr/>
          </p:nvSpPr>
          <p:spPr>
            <a:xfrm flipH="false" flipV="false" rot="0">
              <a:off x="0" y="0"/>
              <a:ext cx="1597164" cy="360913"/>
            </a:xfrm>
            <a:custGeom>
              <a:avLst/>
              <a:gdLst/>
              <a:ahLst/>
              <a:cxnLst/>
              <a:rect r="r" b="b" t="t" l="l"/>
              <a:pathLst>
                <a:path h="360913" w="1597164">
                  <a:moveTo>
                    <a:pt x="0" y="0"/>
                  </a:moveTo>
                  <a:lnTo>
                    <a:pt x="1597164" y="0"/>
                  </a:lnTo>
                  <a:lnTo>
                    <a:pt x="1597164" y="360913"/>
                  </a:lnTo>
                  <a:lnTo>
                    <a:pt x="0" y="360913"/>
                  </a:lnTo>
                  <a:close/>
                </a:path>
              </a:pathLst>
            </a:custGeom>
            <a:solidFill>
              <a:srgbClr val="FFFFFF"/>
            </a:solidFill>
          </p:spPr>
        </p:sp>
        <p:sp>
          <p:nvSpPr>
            <p:cNvPr name="TextBox 12" id="12"/>
            <p:cNvSpPr txBox="true"/>
            <p:nvPr/>
          </p:nvSpPr>
          <p:spPr>
            <a:xfrm>
              <a:off x="0" y="-38100"/>
              <a:ext cx="1597164" cy="399013"/>
            </a:xfrm>
            <a:prstGeom prst="rect">
              <a:avLst/>
            </a:prstGeom>
          </p:spPr>
          <p:txBody>
            <a:bodyPr anchor="ctr" rtlCol="false" tIns="50800" lIns="50800" bIns="50800" rIns="50800"/>
            <a:lstStyle/>
            <a:p>
              <a:pPr algn="ctr">
                <a:lnSpc>
                  <a:spcPts val="3295"/>
                </a:lnSpc>
              </a:pPr>
            </a:p>
          </p:txBody>
        </p:sp>
      </p:grpSp>
      <p:grpSp>
        <p:nvGrpSpPr>
          <p:cNvPr name="Group 13" id="13"/>
          <p:cNvGrpSpPr/>
          <p:nvPr/>
        </p:nvGrpSpPr>
        <p:grpSpPr>
          <a:xfrm rot="0">
            <a:off x="10118015" y="-699889"/>
            <a:ext cx="9626215" cy="1370341"/>
            <a:chOff x="0" y="0"/>
            <a:chExt cx="2535300" cy="360913"/>
          </a:xfrm>
        </p:grpSpPr>
        <p:sp>
          <p:nvSpPr>
            <p:cNvPr name="Freeform 14" id="14"/>
            <p:cNvSpPr/>
            <p:nvPr/>
          </p:nvSpPr>
          <p:spPr>
            <a:xfrm flipH="false" flipV="false" rot="0">
              <a:off x="0" y="0"/>
              <a:ext cx="2535300" cy="360913"/>
            </a:xfrm>
            <a:custGeom>
              <a:avLst/>
              <a:gdLst/>
              <a:ahLst/>
              <a:cxnLst/>
              <a:rect r="r" b="b" t="t" l="l"/>
              <a:pathLst>
                <a:path h="360913" w="2535300">
                  <a:moveTo>
                    <a:pt x="0" y="0"/>
                  </a:moveTo>
                  <a:lnTo>
                    <a:pt x="2535300" y="0"/>
                  </a:lnTo>
                  <a:lnTo>
                    <a:pt x="2535300" y="360913"/>
                  </a:lnTo>
                  <a:lnTo>
                    <a:pt x="0" y="360913"/>
                  </a:lnTo>
                  <a:close/>
                </a:path>
              </a:pathLst>
            </a:custGeom>
            <a:solidFill>
              <a:srgbClr val="034383"/>
            </a:solidFill>
          </p:spPr>
        </p:sp>
        <p:sp>
          <p:nvSpPr>
            <p:cNvPr name="TextBox 15" id="15"/>
            <p:cNvSpPr txBox="true"/>
            <p:nvPr/>
          </p:nvSpPr>
          <p:spPr>
            <a:xfrm>
              <a:off x="0" y="-38100"/>
              <a:ext cx="2535300" cy="399013"/>
            </a:xfrm>
            <a:prstGeom prst="rect">
              <a:avLst/>
            </a:prstGeom>
          </p:spPr>
          <p:txBody>
            <a:bodyPr anchor="ctr" rtlCol="false" tIns="50800" lIns="50800" bIns="50800" rIns="50800"/>
            <a:lstStyle/>
            <a:p>
              <a:pPr algn="ctr">
                <a:lnSpc>
                  <a:spcPts val="3295"/>
                </a:lnSpc>
              </a:pPr>
            </a:p>
          </p:txBody>
        </p:sp>
      </p:grpSp>
      <p:sp>
        <p:nvSpPr>
          <p:cNvPr name="TextBox 16" id="16"/>
          <p:cNvSpPr txBox="true"/>
          <p:nvPr/>
        </p:nvSpPr>
        <p:spPr>
          <a:xfrm rot="0">
            <a:off x="1321638" y="2336068"/>
            <a:ext cx="15644724" cy="6085206"/>
          </a:xfrm>
          <a:prstGeom prst="rect">
            <a:avLst/>
          </a:prstGeom>
        </p:spPr>
        <p:txBody>
          <a:bodyPr anchor="t" rtlCol="false" tIns="0" lIns="0" bIns="0" rIns="0">
            <a:spAutoFit/>
          </a:bodyPr>
          <a:lstStyle/>
          <a:p>
            <a:pPr algn="just" rtl="true">
              <a:lnSpc>
                <a:spcPts val="5179"/>
              </a:lnSpc>
            </a:pPr>
            <a:r>
              <a:rPr lang="ar-EG" sz="3699">
                <a:solidFill>
                  <a:srgbClr val="0D1D29"/>
                </a:solidFill>
                <a:latin typeface="Open Sans"/>
                <a:ea typeface="Open Sans"/>
                <a:cs typeface="Open Sans"/>
                <a:sym typeface="Open Sans"/>
                <a:rtl val="true"/>
              </a:rPr>
              <a:t>يتميز قانون العمل عن غيره من القوانين الأخرى بمجموعة من الخصائص والمميزات وهي:</a:t>
            </a:r>
          </a:p>
          <a:p>
            <a:pPr algn="just" rtl="true">
              <a:lnSpc>
                <a:spcPts val="5459"/>
              </a:lnSpc>
            </a:pPr>
            <a:r>
              <a:rPr lang="en-US" b="true" sz="3899">
                <a:solidFill>
                  <a:srgbClr val="0D1D29"/>
                </a:solidFill>
                <a:latin typeface="Open Sans Bold"/>
                <a:ea typeface="Open Sans Bold"/>
                <a:cs typeface="Open Sans Bold"/>
                <a:sym typeface="Open Sans Bold"/>
              </a:rPr>
              <a:t>1</a:t>
            </a:r>
            <a:r>
              <a:rPr lang="ar-EG" b="true" sz="3899">
                <a:solidFill>
                  <a:srgbClr val="0D1D29"/>
                </a:solidFill>
                <a:latin typeface="Open Sans Bold"/>
                <a:ea typeface="Open Sans Bold"/>
                <a:cs typeface="Open Sans Bold"/>
                <a:sym typeface="Open Sans Bold"/>
                <a:rtl val="true"/>
              </a:rPr>
              <a:t>-الصيغة الأمرة: </a:t>
            </a:r>
            <a:r>
              <a:rPr lang="ar-EG" sz="3899">
                <a:solidFill>
                  <a:srgbClr val="0D1D29"/>
                </a:solidFill>
                <a:latin typeface="Open Sans"/>
                <a:ea typeface="Open Sans"/>
                <a:cs typeface="Open Sans"/>
                <a:sym typeface="Open Sans"/>
                <a:rtl val="true"/>
              </a:rPr>
              <a:t>حيث تعبر الصفة الأمرة لقواعد قانون العمل عن تدخل الدولة لتنظيم مجال العمل وحماية حقوق ومصالح الفئة العاملة من ظلم اصحاب العمل، فقد أصبحت العديد من أحكام وقواعد قانون العمل من النظام العام، لا يجوز للأطراف المتعاقدة مخالفتها، وتتحلى الصفة الأمرة في العديد من الجوانب الواردة في قانون العمل، مثل: القواعد الخاصة بالأهلية والولاية لابرام عقد العمل، والاحكام المقررة في مجال حماية الأجور، والقواعد المقررة لبطلان عقد العمل الّتي تخالف القوانين المعمول بها والّتي يضمنها قانون علاقات العمل .</a:t>
            </a:r>
          </a:p>
        </p:txBody>
      </p:sp>
      <p:sp>
        <p:nvSpPr>
          <p:cNvPr name="TextBox 17" id="17"/>
          <p:cNvSpPr txBox="true"/>
          <p:nvPr/>
        </p:nvSpPr>
        <p:spPr>
          <a:xfrm rot="0">
            <a:off x="1674514" y="1066800"/>
            <a:ext cx="15584786" cy="949325"/>
          </a:xfrm>
          <a:prstGeom prst="rect">
            <a:avLst/>
          </a:prstGeom>
        </p:spPr>
        <p:txBody>
          <a:bodyPr anchor="t" rtlCol="false" tIns="0" lIns="0" bIns="0" rIns="0">
            <a:spAutoFit/>
          </a:bodyPr>
          <a:lstStyle/>
          <a:p>
            <a:pPr algn="ctr" rtl="true">
              <a:lnSpc>
                <a:spcPts val="7150"/>
              </a:lnSpc>
            </a:pPr>
            <a:r>
              <a:rPr lang="ar-EG" b="true" sz="6500">
                <a:solidFill>
                  <a:srgbClr val="034383"/>
                </a:solidFill>
                <a:latin typeface="Ubuntu Bold"/>
                <a:ea typeface="Ubuntu Bold"/>
                <a:cs typeface="Ubuntu Bold"/>
                <a:sym typeface="Ubuntu Bold"/>
                <a:rtl val="true"/>
              </a:rPr>
              <a:t>خصائص قانون العمل</a:t>
            </a:r>
          </a:p>
        </p:txBody>
      </p:sp>
    </p:spTree>
  </p:cSld>
  <p:clrMapOvr>
    <a:masterClrMapping/>
  </p:clrMapOvr>
</p:sld>
</file>

<file path=ppt/slides/slide3.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1169887" y="-1193305"/>
            <a:ext cx="4364942" cy="2386610"/>
            <a:chOff x="0" y="0"/>
            <a:chExt cx="1149614" cy="628572"/>
          </a:xfrm>
        </p:grpSpPr>
        <p:sp>
          <p:nvSpPr>
            <p:cNvPr name="Freeform 3" id="3"/>
            <p:cNvSpPr/>
            <p:nvPr/>
          </p:nvSpPr>
          <p:spPr>
            <a:xfrm flipH="false" flipV="false" rot="0">
              <a:off x="0" y="0"/>
              <a:ext cx="1149614" cy="628572"/>
            </a:xfrm>
            <a:custGeom>
              <a:avLst/>
              <a:gdLst/>
              <a:ahLst/>
              <a:cxnLst/>
              <a:rect r="r" b="b" t="t" l="l"/>
              <a:pathLst>
                <a:path h="628572" w="1149614">
                  <a:moveTo>
                    <a:pt x="574807" y="628572"/>
                  </a:moveTo>
                  <a:lnTo>
                    <a:pt x="1149614" y="0"/>
                  </a:lnTo>
                  <a:lnTo>
                    <a:pt x="0" y="0"/>
                  </a:lnTo>
                  <a:lnTo>
                    <a:pt x="574807" y="628572"/>
                  </a:lnTo>
                  <a:close/>
                </a:path>
              </a:pathLst>
            </a:custGeom>
            <a:solidFill>
              <a:srgbClr val="FBC613"/>
            </a:solidFill>
          </p:spPr>
        </p:sp>
        <p:sp>
          <p:nvSpPr>
            <p:cNvPr name="TextBox 4" id="4"/>
            <p:cNvSpPr txBox="true"/>
            <p:nvPr/>
          </p:nvSpPr>
          <p:spPr>
            <a:xfrm>
              <a:off x="179627" y="6798"/>
              <a:ext cx="790360" cy="329937"/>
            </a:xfrm>
            <a:prstGeom prst="rect">
              <a:avLst/>
            </a:prstGeom>
          </p:spPr>
          <p:txBody>
            <a:bodyPr anchor="ctr" rtlCol="false" tIns="50800" lIns="50800" bIns="50800" rIns="50800"/>
            <a:lstStyle/>
            <a:p>
              <a:pPr algn="ctr">
                <a:lnSpc>
                  <a:spcPts val="3295"/>
                </a:lnSpc>
              </a:pPr>
            </a:p>
          </p:txBody>
        </p:sp>
      </p:grpSp>
      <p:sp>
        <p:nvSpPr>
          <p:cNvPr name="Freeform 5" id="5"/>
          <p:cNvSpPr/>
          <p:nvPr/>
        </p:nvSpPr>
        <p:spPr>
          <a:xfrm flipH="false" flipV="true" rot="5400000">
            <a:off x="-1247163" y="-160646"/>
            <a:ext cx="4962244" cy="4962244"/>
          </a:xfrm>
          <a:custGeom>
            <a:avLst/>
            <a:gdLst/>
            <a:ahLst/>
            <a:cxnLst/>
            <a:rect r="r" b="b" t="t" l="l"/>
            <a:pathLst>
              <a:path h="4962244" w="4962244">
                <a:moveTo>
                  <a:pt x="0" y="4962244"/>
                </a:moveTo>
                <a:lnTo>
                  <a:pt x="4962244" y="4962244"/>
                </a:lnTo>
                <a:lnTo>
                  <a:pt x="4962244" y="0"/>
                </a:lnTo>
                <a:lnTo>
                  <a:pt x="0" y="0"/>
                </a:lnTo>
                <a:lnTo>
                  <a:pt x="0" y="4962244"/>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grpSp>
        <p:nvGrpSpPr>
          <p:cNvPr name="Group 6" id="6"/>
          <p:cNvGrpSpPr/>
          <p:nvPr/>
        </p:nvGrpSpPr>
        <p:grpSpPr>
          <a:xfrm rot="0">
            <a:off x="12739092" y="-1291235"/>
            <a:ext cx="4364942" cy="2386610"/>
            <a:chOff x="0" y="0"/>
            <a:chExt cx="1149614" cy="628572"/>
          </a:xfrm>
        </p:grpSpPr>
        <p:sp>
          <p:nvSpPr>
            <p:cNvPr name="Freeform 7" id="7"/>
            <p:cNvSpPr/>
            <p:nvPr/>
          </p:nvSpPr>
          <p:spPr>
            <a:xfrm flipH="false" flipV="false" rot="0">
              <a:off x="0" y="0"/>
              <a:ext cx="1149614" cy="628572"/>
            </a:xfrm>
            <a:custGeom>
              <a:avLst/>
              <a:gdLst/>
              <a:ahLst/>
              <a:cxnLst/>
              <a:rect r="r" b="b" t="t" l="l"/>
              <a:pathLst>
                <a:path h="628572" w="1149614">
                  <a:moveTo>
                    <a:pt x="574807" y="628572"/>
                  </a:moveTo>
                  <a:lnTo>
                    <a:pt x="1149614" y="0"/>
                  </a:lnTo>
                  <a:lnTo>
                    <a:pt x="0" y="0"/>
                  </a:lnTo>
                  <a:lnTo>
                    <a:pt x="574807" y="628572"/>
                  </a:lnTo>
                  <a:close/>
                </a:path>
              </a:pathLst>
            </a:custGeom>
            <a:solidFill>
              <a:srgbClr val="FBC613"/>
            </a:solidFill>
          </p:spPr>
        </p:sp>
        <p:sp>
          <p:nvSpPr>
            <p:cNvPr name="TextBox 8" id="8"/>
            <p:cNvSpPr txBox="true"/>
            <p:nvPr/>
          </p:nvSpPr>
          <p:spPr>
            <a:xfrm>
              <a:off x="179627" y="6798"/>
              <a:ext cx="790360" cy="329937"/>
            </a:xfrm>
            <a:prstGeom prst="rect">
              <a:avLst/>
            </a:prstGeom>
          </p:spPr>
          <p:txBody>
            <a:bodyPr anchor="ctr" rtlCol="false" tIns="50800" lIns="50800" bIns="50800" rIns="50800"/>
            <a:lstStyle/>
            <a:p>
              <a:pPr algn="ctr">
                <a:lnSpc>
                  <a:spcPts val="3295"/>
                </a:lnSpc>
              </a:pPr>
            </a:p>
          </p:txBody>
        </p:sp>
      </p:grpSp>
      <p:sp>
        <p:nvSpPr>
          <p:cNvPr name="Freeform 9" id="9"/>
          <p:cNvSpPr/>
          <p:nvPr/>
        </p:nvSpPr>
        <p:spPr>
          <a:xfrm flipH="false" flipV="false" rot="5400000">
            <a:off x="14572919" y="-160646"/>
            <a:ext cx="4962244" cy="4962244"/>
          </a:xfrm>
          <a:custGeom>
            <a:avLst/>
            <a:gdLst/>
            <a:ahLst/>
            <a:cxnLst/>
            <a:rect r="r" b="b" t="t" l="l"/>
            <a:pathLst>
              <a:path h="4962244" w="4962244">
                <a:moveTo>
                  <a:pt x="0" y="0"/>
                </a:moveTo>
                <a:lnTo>
                  <a:pt x="4962244" y="0"/>
                </a:lnTo>
                <a:lnTo>
                  <a:pt x="4962244" y="4962244"/>
                </a:lnTo>
                <a:lnTo>
                  <a:pt x="0" y="4962244"/>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
        <p:nvSpPr>
          <p:cNvPr name="TextBox 10" id="10"/>
          <p:cNvSpPr txBox="true"/>
          <p:nvPr/>
        </p:nvSpPr>
        <p:spPr>
          <a:xfrm rot="0">
            <a:off x="598173" y="1577340"/>
            <a:ext cx="17065153" cy="7061835"/>
          </a:xfrm>
          <a:prstGeom prst="rect">
            <a:avLst/>
          </a:prstGeom>
        </p:spPr>
        <p:txBody>
          <a:bodyPr anchor="t" rtlCol="false" tIns="0" lIns="0" bIns="0" rIns="0">
            <a:spAutoFit/>
          </a:bodyPr>
          <a:lstStyle/>
          <a:p>
            <a:pPr algn="just" rtl="true" marL="0" indent="0" lvl="0">
              <a:lnSpc>
                <a:spcPts val="4479"/>
              </a:lnSpc>
              <a:spcBef>
                <a:spcPct val="0"/>
              </a:spcBef>
            </a:pPr>
            <a:r>
              <a:rPr lang="ar-EG" sz="3199">
                <a:solidFill>
                  <a:srgbClr val="0D1D29"/>
                </a:solidFill>
                <a:latin typeface="Open Sans"/>
                <a:ea typeface="Open Sans"/>
                <a:cs typeface="Open Sans"/>
                <a:sym typeface="Open Sans"/>
                <a:rtl val="true"/>
              </a:rPr>
              <a:t> بالإضافة إلى بعض الأحكام الجزائية عند مخالفة</a:t>
            </a:r>
            <a:r>
              <a:rPr lang="ar-EG" sz="3199" strike="noStrike" u="none">
                <a:solidFill>
                  <a:srgbClr val="0D1D29"/>
                </a:solidFill>
                <a:latin typeface="Open Sans"/>
                <a:ea typeface="Open Sans"/>
                <a:cs typeface="Open Sans"/>
                <a:sym typeface="Open Sans"/>
                <a:rtl val="true"/>
              </a:rPr>
              <a:t> أحكامة سواء من طرف العامل أو صاحب العمل وإما يكون ذلك عن طريق الاحالة إلى قانون العقوبات أو عن طريق الجزاءات الّتي يتضمنها قانون العمل والّتي دعمها المشرع الجزائري عن طريق عمليات الرقابة والتفتيش الّتي تقوم بها مفتشيات العمل.</a:t>
            </a:r>
          </a:p>
          <a:p>
            <a:pPr algn="just" rtl="true" marL="0" indent="0" lvl="0">
              <a:lnSpc>
                <a:spcPts val="4899"/>
              </a:lnSpc>
              <a:spcBef>
                <a:spcPct val="0"/>
              </a:spcBef>
            </a:pPr>
            <a:r>
              <a:rPr lang="en-US" b="true" sz="3499" strike="noStrike" u="none">
                <a:solidFill>
                  <a:srgbClr val="0D1D29"/>
                </a:solidFill>
                <a:latin typeface="Open Sans Bold"/>
                <a:ea typeface="Open Sans Bold"/>
                <a:cs typeface="Open Sans Bold"/>
                <a:sym typeface="Open Sans Bold"/>
              </a:rPr>
              <a:t>2</a:t>
            </a:r>
            <a:r>
              <a:rPr lang="ar-EG" b="true" sz="3499" strike="noStrike" u="none">
                <a:solidFill>
                  <a:srgbClr val="0D1D29"/>
                </a:solidFill>
                <a:latin typeface="Open Sans Bold"/>
                <a:ea typeface="Open Sans Bold"/>
                <a:cs typeface="Open Sans Bold"/>
                <a:sym typeface="Open Sans Bold"/>
                <a:rtl val="true"/>
              </a:rPr>
              <a:t>-الواقعية وتنوع الأحكام:</a:t>
            </a:r>
            <a:r>
              <a:rPr lang="ar-EG" sz="3499" strike="noStrike" u="none">
                <a:solidFill>
                  <a:srgbClr val="0D1D29"/>
                </a:solidFill>
                <a:latin typeface="Open Sans"/>
                <a:ea typeface="Open Sans"/>
                <a:cs typeface="Open Sans"/>
                <a:sym typeface="Open Sans"/>
                <a:rtl val="true"/>
              </a:rPr>
              <a:t> حيث تنبع صفة الواقعية لأحكام قانون العمل من اختلاف مجالات العمل وما يتفق مع كلّ فئة من فئات العمال، كما يتكيف في تطوره مع الأنظمة الاجتماعية والاقتصادية للعمل، وما تتطلبه من اجراءات تنظيمية واقعية، لذلك فإنّ المشرع يقتصر في تنظيمه للعمل على وضع المبادئ والقواعد العامة والمشتركة، ويترك المسائل التنظيمية والعملية الخاصة بكل قطاع أو نشاط مهني معين إلى الهيئات الادارية التنفيذية والمؤسسات المستخدمة والاتفاقيات الجماعية حسب متطلبات العمل، كما يشير الطابع الواقعي لقانون العمل إلى تنوعها وفقا للحالات الفردية والاجتماعية للعمال وكمثال على ذلك الأحكام المتعلقة بتنظيم عمل النساء والاحداث والمعاقين كما تختلف وتتنوع حسب اختلاف المهنة او قطاع النشاط المعني ومميزاته.</a:t>
            </a:r>
          </a:p>
          <a:p>
            <a:pPr algn="just" rtl="true" marL="0" indent="0" lvl="0">
              <a:lnSpc>
                <a:spcPts val="3500"/>
              </a:lnSpc>
              <a:spcBef>
                <a:spcPct val="0"/>
              </a:spcBef>
            </a:pPr>
          </a:p>
        </p:txBody>
      </p:sp>
    </p:spTree>
  </p:cSld>
  <p:clrMapOvr>
    <a:masterClrMapping/>
  </p:clrMapOvr>
</p:sld>
</file>

<file path=ppt/slides/slide4.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628377" y="952500"/>
            <a:ext cx="16236971" cy="9288781"/>
          </a:xfrm>
          <a:prstGeom prst="rect">
            <a:avLst/>
          </a:prstGeom>
        </p:spPr>
        <p:txBody>
          <a:bodyPr anchor="t" rtlCol="false" tIns="0" lIns="0" bIns="0" rIns="0">
            <a:spAutoFit/>
          </a:bodyPr>
          <a:lstStyle/>
          <a:p>
            <a:pPr algn="just" rtl="true" marL="0" indent="0" lvl="0">
              <a:lnSpc>
                <a:spcPts val="5494"/>
              </a:lnSpc>
              <a:spcBef>
                <a:spcPct val="0"/>
              </a:spcBef>
            </a:pPr>
            <a:r>
              <a:rPr lang="en-US" b="true" sz="3924">
                <a:solidFill>
                  <a:srgbClr val="0D1D29"/>
                </a:solidFill>
                <a:latin typeface="Open Sans Bold"/>
                <a:ea typeface="Open Sans Bold"/>
                <a:cs typeface="Open Sans Bold"/>
                <a:sym typeface="Open Sans Bold"/>
              </a:rPr>
              <a:t>3</a:t>
            </a:r>
            <a:r>
              <a:rPr lang="ar-EG" b="true" sz="3924">
                <a:solidFill>
                  <a:srgbClr val="0D1D29"/>
                </a:solidFill>
                <a:latin typeface="Open Sans Bold"/>
                <a:ea typeface="Open Sans Bold"/>
                <a:cs typeface="Open Sans Bold"/>
                <a:sym typeface="Open Sans Bold"/>
                <a:rtl val="true"/>
              </a:rPr>
              <a:t>-ذاتية</a:t>
            </a:r>
            <a:r>
              <a:rPr lang="ar-EG" b="true" sz="3924" strike="noStrike" u="none">
                <a:solidFill>
                  <a:srgbClr val="0D1D29"/>
                </a:solidFill>
                <a:latin typeface="Open Sans Bold"/>
                <a:ea typeface="Open Sans Bold"/>
                <a:cs typeface="Open Sans Bold"/>
                <a:sym typeface="Open Sans Bold"/>
                <a:rtl val="true"/>
              </a:rPr>
              <a:t> المصادر:</a:t>
            </a:r>
            <a:r>
              <a:rPr lang="ar-EG" sz="3924" strike="noStrike" u="none">
                <a:solidFill>
                  <a:srgbClr val="0D1D29"/>
                </a:solidFill>
                <a:latin typeface="Open Sans"/>
                <a:ea typeface="Open Sans"/>
                <a:cs typeface="Open Sans"/>
                <a:sym typeface="Open Sans"/>
                <a:rtl val="true"/>
              </a:rPr>
              <a:t> حيث تتميز أحكام قانون العمل باستنادها إلى الظروف والمتطلبات الخاصة بالعمل، لذلك مرت الاحكام والقواعد في تكوينها بمر</a:t>
            </a:r>
            <a:r>
              <a:rPr lang="ar-EG" sz="3924" strike="noStrike" u="none">
                <a:solidFill>
                  <a:srgbClr val="0D1D29"/>
                </a:solidFill>
                <a:latin typeface="Open Sans"/>
                <a:ea typeface="Open Sans"/>
                <a:cs typeface="Open Sans"/>
                <a:sym typeface="Open Sans"/>
                <a:rtl val="true"/>
              </a:rPr>
              <a:t>حلتين:</a:t>
            </a:r>
          </a:p>
          <a:p>
            <a:pPr algn="just" rtl="true" marL="0" indent="0" lvl="0">
              <a:lnSpc>
                <a:spcPts val="5214"/>
              </a:lnSpc>
              <a:spcBef>
                <a:spcPct val="0"/>
              </a:spcBef>
            </a:pPr>
            <a:r>
              <a:rPr lang="ar-EG" b="true" sz="3724" strike="noStrike" u="none">
                <a:solidFill>
                  <a:srgbClr val="0D1D29"/>
                </a:solidFill>
                <a:latin typeface="Open Sans Bold"/>
                <a:ea typeface="Open Sans Bold"/>
                <a:cs typeface="Open Sans Bold"/>
                <a:sym typeface="Open Sans Bold"/>
                <a:rtl val="true"/>
              </a:rPr>
              <a:t>أ-المرحلة الأولى:</a:t>
            </a:r>
            <a:r>
              <a:rPr lang="ar-EG" sz="3724" strike="noStrike" u="none">
                <a:solidFill>
                  <a:srgbClr val="0D1D29"/>
                </a:solidFill>
                <a:latin typeface="Open Sans"/>
                <a:ea typeface="Open Sans"/>
                <a:cs typeface="Open Sans"/>
                <a:sym typeface="Open Sans"/>
                <a:rtl val="true"/>
              </a:rPr>
              <a:t> تراجع فيها مبدأ سلطان الارادة في التعاقد امام سيادة القانون الّذي فسح المجال للمساواة في التعاقدية بين العمال وأصحاب العمل بنصوص من النظام العام.</a:t>
            </a:r>
          </a:p>
          <a:p>
            <a:pPr algn="just" rtl="true" marL="0" indent="0" lvl="0">
              <a:lnSpc>
                <a:spcPts val="5214"/>
              </a:lnSpc>
              <a:spcBef>
                <a:spcPct val="0"/>
              </a:spcBef>
            </a:pPr>
            <a:r>
              <a:rPr lang="ar-EG" b="true" sz="3724" strike="noStrike" u="none">
                <a:solidFill>
                  <a:srgbClr val="0D1D29"/>
                </a:solidFill>
                <a:latin typeface="Open Sans Bold"/>
                <a:ea typeface="Open Sans Bold"/>
                <a:cs typeface="Open Sans Bold"/>
                <a:sym typeface="Open Sans Bold"/>
                <a:rtl val="true"/>
              </a:rPr>
              <a:t>ب-المرحلة الثانية:</a:t>
            </a:r>
            <a:r>
              <a:rPr lang="ar-EG" sz="3724" strike="noStrike" u="none">
                <a:solidFill>
                  <a:srgbClr val="0D1D29"/>
                </a:solidFill>
                <a:latin typeface="Open Sans"/>
                <a:ea typeface="Open Sans"/>
                <a:cs typeface="Open Sans"/>
                <a:sym typeface="Open Sans"/>
                <a:rtl val="true"/>
              </a:rPr>
              <a:t> حيث سجلت تراجع القانون أمام الارادة الجماعية للعمال، فأصبحت النقابات والاتحادات المهنية مصدرا للعديد من الاحكام والقواعد بواسطة الاتفاقيات الجماعية الّتي تسمح بإضافة حقوق ومصالح للعمال المنتسبين إلى قطاع النشاط المعني.</a:t>
            </a:r>
          </a:p>
          <a:p>
            <a:pPr algn="just" rtl="true" marL="0" indent="0" lvl="0">
              <a:lnSpc>
                <a:spcPts val="5214"/>
              </a:lnSpc>
              <a:spcBef>
                <a:spcPct val="0"/>
              </a:spcBef>
            </a:pPr>
            <a:r>
              <a:rPr lang="ar-EG" sz="3724" strike="noStrike" u="none">
                <a:solidFill>
                  <a:srgbClr val="0D1D29"/>
                </a:solidFill>
                <a:latin typeface="Open Sans"/>
                <a:ea typeface="Open Sans"/>
                <a:cs typeface="Open Sans"/>
                <a:sym typeface="Open Sans"/>
                <a:rtl val="true"/>
              </a:rPr>
              <a:t>إنّ ذاتية أحكام قانون العمل واعتمادها على المتطلبات الخاصة بالعمل تجعلها متميزة عن بعض المبادئ الواردة في القوانين الأخرى، كذلك الشأن بالنسبة للقواعد المنظمة للمنازعات العمالية وغيرها، مثل اعتماد المصادر الذاتية لقانون العمل وذلك بالرجوع إلى القواعد والأعراف المهنية المنظمة لعلاقات العمل، مثل: الاتفاقيات الجماعية، والضمان الاجتماعي، والاعتماد على مبدأ التفسير الالح للعامل دون التقيد بحرفية النص.</a:t>
            </a:r>
          </a:p>
          <a:p>
            <a:pPr algn="just" marL="0" indent="0" lvl="0">
              <a:lnSpc>
                <a:spcPts val="2694"/>
              </a:lnSpc>
              <a:spcBef>
                <a:spcPct val="0"/>
              </a:spcBef>
            </a:pPr>
          </a:p>
          <a:p>
            <a:pPr algn="just" marL="0" indent="0" lvl="0">
              <a:lnSpc>
                <a:spcPts val="2694"/>
              </a:lnSpc>
              <a:spcBef>
                <a:spcPct val="0"/>
              </a:spcBef>
            </a:pPr>
          </a:p>
        </p:txBody>
      </p:sp>
      <p:sp>
        <p:nvSpPr>
          <p:cNvPr name="Freeform 3" id="3"/>
          <p:cNvSpPr/>
          <p:nvPr/>
        </p:nvSpPr>
        <p:spPr>
          <a:xfrm flipH="false" flipV="false" rot="5400000">
            <a:off x="11783469" y="-2996801"/>
            <a:ext cx="6562966" cy="7473357"/>
          </a:xfrm>
          <a:custGeom>
            <a:avLst/>
            <a:gdLst/>
            <a:ahLst/>
            <a:cxnLst/>
            <a:rect r="r" b="b" t="t" l="l"/>
            <a:pathLst>
              <a:path h="7473357" w="6562966">
                <a:moveTo>
                  <a:pt x="0" y="0"/>
                </a:moveTo>
                <a:lnTo>
                  <a:pt x="6562966" y="0"/>
                </a:lnTo>
                <a:lnTo>
                  <a:pt x="6562966" y="7473357"/>
                </a:lnTo>
                <a:lnTo>
                  <a:pt x="0" y="7473357"/>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Tree>
  </p:cSld>
  <p:clrMapOvr>
    <a:masterClrMapping/>
  </p:clrMapOvr>
</p:sld>
</file>

<file path=ppt/slides/slide5.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5400000">
            <a:off x="-835100" y="-864327"/>
            <a:ext cx="6157558" cy="6157558"/>
          </a:xfrm>
          <a:custGeom>
            <a:avLst/>
            <a:gdLst/>
            <a:ahLst/>
            <a:cxnLst/>
            <a:rect r="r" b="b" t="t" l="l"/>
            <a:pathLst>
              <a:path h="6157558" w="6157558">
                <a:moveTo>
                  <a:pt x="6157558" y="0"/>
                </a:moveTo>
                <a:lnTo>
                  <a:pt x="0" y="0"/>
                </a:lnTo>
                <a:lnTo>
                  <a:pt x="0" y="6157557"/>
                </a:lnTo>
                <a:lnTo>
                  <a:pt x="6157558" y="6157557"/>
                </a:lnTo>
                <a:lnTo>
                  <a:pt x="6157558"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TextBox 3" id="3"/>
          <p:cNvSpPr txBox="true"/>
          <p:nvPr/>
        </p:nvSpPr>
        <p:spPr>
          <a:xfrm rot="0">
            <a:off x="1028700" y="1172310"/>
            <a:ext cx="17065005" cy="7180496"/>
          </a:xfrm>
          <a:prstGeom prst="rect">
            <a:avLst/>
          </a:prstGeom>
        </p:spPr>
        <p:txBody>
          <a:bodyPr anchor="t" rtlCol="false" tIns="0" lIns="0" bIns="0" rIns="0">
            <a:spAutoFit/>
          </a:bodyPr>
          <a:lstStyle/>
          <a:p>
            <a:pPr algn="just" rtl="true" marL="0" indent="0" lvl="0">
              <a:lnSpc>
                <a:spcPts val="6024"/>
              </a:lnSpc>
              <a:spcBef>
                <a:spcPct val="0"/>
              </a:spcBef>
            </a:pPr>
            <a:r>
              <a:rPr lang="en-US" b="true" sz="4303">
                <a:solidFill>
                  <a:srgbClr val="0D1D29"/>
                </a:solidFill>
                <a:latin typeface="Open Sans Bold"/>
                <a:ea typeface="Open Sans Bold"/>
                <a:cs typeface="Open Sans Bold"/>
                <a:sym typeface="Open Sans Bold"/>
              </a:rPr>
              <a:t>4</a:t>
            </a:r>
            <a:r>
              <a:rPr lang="ar-EG" b="true" sz="4303">
                <a:solidFill>
                  <a:srgbClr val="0D1D29"/>
                </a:solidFill>
                <a:latin typeface="Open Sans Bold"/>
                <a:ea typeface="Open Sans Bold"/>
                <a:cs typeface="Open Sans Bold"/>
                <a:sym typeface="Open Sans Bold"/>
                <a:rtl val="true"/>
              </a:rPr>
              <a:t>-اتجاه أحكام قانون العمل إلى التدويل:</a:t>
            </a:r>
            <a:r>
              <a:rPr lang="ar-EG" sz="4303">
                <a:solidFill>
                  <a:srgbClr val="0D1D29"/>
                </a:solidFill>
                <a:latin typeface="Open Sans"/>
                <a:ea typeface="Open Sans"/>
                <a:cs typeface="Open Sans"/>
                <a:sym typeface="Open Sans"/>
                <a:rtl val="true"/>
              </a:rPr>
              <a:t> دفعت العديد من العوامل بقانون العمل إلى التدويل مما أدى إلى نشوء قانون دولي ومنظمات دولية للعمل بالتالي اصبح يمثل المصدر المشترك لمختلف تشريعات العمل في معظم الدول، وقد حدث هذا التقارب بفعل تبادل الابحاث والدراسات</a:t>
            </a:r>
            <a:r>
              <a:rPr lang="ar-EG" sz="4303" strike="noStrike" u="none">
                <a:solidFill>
                  <a:srgbClr val="0D1D29"/>
                </a:solidFill>
                <a:latin typeface="Open Sans"/>
                <a:ea typeface="Open Sans"/>
                <a:cs typeface="Open Sans"/>
                <a:sym typeface="Open Sans"/>
                <a:rtl val="true"/>
              </a:rPr>
              <a:t> واقامة العلاقات السياسية والاقتصادية بين الدول المختلفة، ثم تلاه ظهور المنظمات الدولية المختصة كالمنظمة الدولية للعمل، السوق الأوروبية المشتركة، كما انّ الآراء الفقهية وما تنتهجه من بحوث ودراسات لمشاريع قوانين يساعد القائمين على التشريع على استنباط تشريعات عمل مناسبة لظروفهم وأوضاعهم الاجتماعية والاقتصادية والسياسية.</a:t>
            </a:r>
          </a:p>
          <a:p>
            <a:pPr algn="just" marL="0" indent="0" lvl="0">
              <a:lnSpc>
                <a:spcPts val="2524"/>
              </a:lnSpc>
              <a:spcBef>
                <a:spcPct val="0"/>
              </a:spcBef>
            </a:pPr>
          </a:p>
        </p:txBody>
      </p:sp>
      <p:sp>
        <p:nvSpPr>
          <p:cNvPr name="Freeform 4" id="4"/>
          <p:cNvSpPr/>
          <p:nvPr/>
        </p:nvSpPr>
        <p:spPr>
          <a:xfrm flipH="false" flipV="true" rot="-5400000">
            <a:off x="12783099" y="7470486"/>
            <a:ext cx="6157558" cy="6157558"/>
          </a:xfrm>
          <a:custGeom>
            <a:avLst/>
            <a:gdLst/>
            <a:ahLst/>
            <a:cxnLst/>
            <a:rect r="r" b="b" t="t" l="l"/>
            <a:pathLst>
              <a:path h="6157558" w="6157558">
                <a:moveTo>
                  <a:pt x="0" y="6157558"/>
                </a:moveTo>
                <a:lnTo>
                  <a:pt x="6157558" y="6157558"/>
                </a:lnTo>
                <a:lnTo>
                  <a:pt x="6157558" y="0"/>
                </a:lnTo>
                <a:lnTo>
                  <a:pt x="0" y="0"/>
                </a:lnTo>
                <a:lnTo>
                  <a:pt x="0" y="6157558"/>
                </a:lnTo>
                <a:close/>
              </a:path>
            </a:pathLst>
          </a:custGeom>
          <a:blipFill>
            <a:blip r:embed="rId2">
              <a:extLst>
                <a:ext uri="{96DAC541-7B7A-43D3-8B79-37D633B846F1}">
                  <asvg:svgBlip xmlns:asvg="http://schemas.microsoft.com/office/drawing/2016/SVG/main" r:embed="rId3"/>
                </a:ext>
              </a:extLst>
            </a:blip>
            <a:stretch>
              <a:fillRect l="0" t="0" r="0" b="0"/>
            </a:stretch>
          </a:blipFill>
        </p:spPr>
      </p:sp>
    </p:spTree>
  </p:cSld>
  <p:clrMapOvr>
    <a:masterClrMapping/>
  </p:clrMapOvr>
</p:sld>
</file>

<file path=ppt/slides/slide6.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TextBox 2" id="2"/>
          <p:cNvSpPr txBox="true"/>
          <p:nvPr/>
        </p:nvSpPr>
        <p:spPr>
          <a:xfrm rot="0">
            <a:off x="1028700" y="573087"/>
            <a:ext cx="15584786" cy="949325"/>
          </a:xfrm>
          <a:prstGeom prst="rect">
            <a:avLst/>
          </a:prstGeom>
        </p:spPr>
        <p:txBody>
          <a:bodyPr anchor="t" rtlCol="false" tIns="0" lIns="0" bIns="0" rIns="0">
            <a:spAutoFit/>
          </a:bodyPr>
          <a:lstStyle/>
          <a:p>
            <a:pPr algn="ctr" rtl="true">
              <a:lnSpc>
                <a:spcPts val="7150"/>
              </a:lnSpc>
            </a:pPr>
            <a:r>
              <a:rPr lang="ar-EG" b="true" sz="6500">
                <a:solidFill>
                  <a:srgbClr val="034383"/>
                </a:solidFill>
                <a:latin typeface="Ubuntu Bold"/>
                <a:ea typeface="Ubuntu Bold"/>
                <a:cs typeface="Ubuntu Bold"/>
                <a:sym typeface="Ubuntu Bold"/>
                <a:rtl val="true"/>
              </a:rPr>
              <a:t>أهمية قانون العمل</a:t>
            </a:r>
          </a:p>
        </p:txBody>
      </p:sp>
      <p:sp>
        <p:nvSpPr>
          <p:cNvPr name="Freeform 3" id="3"/>
          <p:cNvSpPr/>
          <p:nvPr/>
        </p:nvSpPr>
        <p:spPr>
          <a:xfrm flipH="false" flipV="false" rot="0">
            <a:off x="-484415" y="6595620"/>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
        <p:nvSpPr>
          <p:cNvPr name="TextBox 4" id="4"/>
          <p:cNvSpPr txBox="true"/>
          <p:nvPr/>
        </p:nvSpPr>
        <p:spPr>
          <a:xfrm rot="0">
            <a:off x="399442" y="1842185"/>
            <a:ext cx="17489116" cy="7962266"/>
          </a:xfrm>
          <a:prstGeom prst="rect">
            <a:avLst/>
          </a:prstGeom>
        </p:spPr>
        <p:txBody>
          <a:bodyPr anchor="t" rtlCol="false" tIns="0" lIns="0" bIns="0" rIns="0">
            <a:spAutoFit/>
          </a:bodyPr>
          <a:lstStyle/>
          <a:p>
            <a:pPr algn="just" rtl="true" marL="0" indent="0" lvl="0">
              <a:lnSpc>
                <a:spcPts val="6019"/>
              </a:lnSpc>
              <a:spcBef>
                <a:spcPct val="0"/>
              </a:spcBef>
            </a:pPr>
            <a:r>
              <a:rPr lang="ar-EG" sz="4299">
                <a:solidFill>
                  <a:srgbClr val="0D1D29"/>
                </a:solidFill>
                <a:latin typeface="Open Sans"/>
                <a:ea typeface="Open Sans"/>
                <a:cs typeface="Open Sans"/>
                <a:sym typeface="Open Sans"/>
                <a:rtl val="true"/>
              </a:rPr>
              <a:t>تتجلى</a:t>
            </a:r>
            <a:r>
              <a:rPr lang="ar-EG" sz="4299" strike="noStrike" u="none">
                <a:solidFill>
                  <a:srgbClr val="0D1D29"/>
                </a:solidFill>
                <a:latin typeface="Open Sans"/>
                <a:ea typeface="Open Sans"/>
                <a:cs typeface="Open Sans"/>
                <a:sym typeface="Open Sans"/>
                <a:rtl val="true"/>
              </a:rPr>
              <a:t> أهمية قانون العمل في تنوع العلاقات الّتي ينظمها فهو يتضمن القواعد العامة والخاصة الّتي تهدف إلى تنظيم العلاقات المهنية بمختلف أبعادها، فهو عبارة عن صفة توفيقية بين مطالب العال ومطالب أصحاب العمل والمؤسسة المستخدمة، لذا تبرز هذه الأهمية من خلال أثاره الايجابية في مجال العمل من الناحيتين الاجتماعية والاقتصادية.</a:t>
            </a:r>
          </a:p>
          <a:p>
            <a:pPr algn="just" rtl="true" marL="0" indent="0" lvl="0">
              <a:lnSpc>
                <a:spcPts val="5319"/>
              </a:lnSpc>
              <a:spcBef>
                <a:spcPct val="0"/>
              </a:spcBef>
            </a:pPr>
          </a:p>
          <a:p>
            <a:pPr algn="just" rtl="true" marL="0" indent="0" lvl="0">
              <a:lnSpc>
                <a:spcPts val="6019"/>
              </a:lnSpc>
              <a:spcBef>
                <a:spcPct val="0"/>
              </a:spcBef>
            </a:pPr>
            <a:r>
              <a:rPr lang="en-US" b="true" sz="4299" strike="noStrike" u="none">
                <a:solidFill>
                  <a:srgbClr val="0D1D29"/>
                </a:solidFill>
                <a:latin typeface="Open Sans Bold"/>
                <a:ea typeface="Open Sans Bold"/>
                <a:cs typeface="Open Sans Bold"/>
                <a:sym typeface="Open Sans Bold"/>
              </a:rPr>
              <a:t>1</a:t>
            </a:r>
            <a:r>
              <a:rPr lang="ar-EG" b="true" sz="4299" strike="noStrike" u="none">
                <a:solidFill>
                  <a:srgbClr val="0D1D29"/>
                </a:solidFill>
                <a:latin typeface="Open Sans Bold"/>
                <a:ea typeface="Open Sans Bold"/>
                <a:cs typeface="Open Sans Bold"/>
                <a:sym typeface="Open Sans Bold"/>
                <a:rtl val="true"/>
              </a:rPr>
              <a:t>-الناحية الاجتماعية:</a:t>
            </a:r>
            <a:r>
              <a:rPr lang="ar-EG" sz="4299" strike="noStrike" u="none">
                <a:solidFill>
                  <a:srgbClr val="0D1D29"/>
                </a:solidFill>
                <a:latin typeface="Open Sans"/>
                <a:ea typeface="Open Sans"/>
                <a:cs typeface="Open Sans"/>
                <a:sym typeface="Open Sans"/>
                <a:rtl val="true"/>
              </a:rPr>
              <a:t> تظهر أهمية قانون العمل فيما يمكن أن يوفره من حماية للعمال في محيط العمل وذلك من خلال التنظيم المستمر لمختلف الحقوق المهنية الّتي تتسع وتتطور وفقا للتطورات التكنولوجية والعلمية، فتظهر عناصر الحماية الاجتماعية للعمال في عدة أحكام وقواعد منها:</a:t>
            </a:r>
          </a:p>
          <a:p>
            <a:pPr algn="just" marL="0" indent="0" lvl="0">
              <a:lnSpc>
                <a:spcPts val="3499"/>
              </a:lnSpc>
              <a:spcBef>
                <a:spcPct val="0"/>
              </a:spcBef>
            </a:pPr>
          </a:p>
        </p:txBody>
      </p:sp>
      <p:sp>
        <p:nvSpPr>
          <p:cNvPr name="Freeform 5" id="5"/>
          <p:cNvSpPr/>
          <p:nvPr/>
        </p:nvSpPr>
        <p:spPr>
          <a:xfrm flipH="true" flipV="true" rot="0">
            <a:off x="14657615" y="-1028700"/>
            <a:ext cx="4114800" cy="4114800"/>
          </a:xfrm>
          <a:custGeom>
            <a:avLst/>
            <a:gdLst/>
            <a:ahLst/>
            <a:cxnLst/>
            <a:rect r="r" b="b" t="t" l="l"/>
            <a:pathLst>
              <a:path h="4114800" w="4114800">
                <a:moveTo>
                  <a:pt x="4114800" y="4114800"/>
                </a:moveTo>
                <a:lnTo>
                  <a:pt x="0" y="4114800"/>
                </a:lnTo>
                <a:lnTo>
                  <a:pt x="0" y="0"/>
                </a:lnTo>
                <a:lnTo>
                  <a:pt x="4114800" y="0"/>
                </a:lnTo>
                <a:lnTo>
                  <a:pt x="4114800" y="411480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Tree>
  </p:cSld>
  <p:clrMapOvr>
    <a:masterClrMapping/>
  </p:clrMapOvr>
</p:sld>
</file>

<file path=ppt/slides/slide7.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grpSp>
        <p:nvGrpSpPr>
          <p:cNvPr name="Group 2" id="2"/>
          <p:cNvGrpSpPr/>
          <p:nvPr/>
        </p:nvGrpSpPr>
        <p:grpSpPr>
          <a:xfrm rot="0">
            <a:off x="2764867" y="-699889"/>
            <a:ext cx="16931738" cy="1533898"/>
            <a:chOff x="0" y="0"/>
            <a:chExt cx="4459388" cy="403990"/>
          </a:xfrm>
        </p:grpSpPr>
        <p:sp>
          <p:nvSpPr>
            <p:cNvPr name="Freeform 3" id="3"/>
            <p:cNvSpPr/>
            <p:nvPr/>
          </p:nvSpPr>
          <p:spPr>
            <a:xfrm flipH="false" flipV="false" rot="0">
              <a:off x="0" y="0"/>
              <a:ext cx="4459388" cy="403990"/>
            </a:xfrm>
            <a:custGeom>
              <a:avLst/>
              <a:gdLst/>
              <a:ahLst/>
              <a:cxnLst/>
              <a:rect r="r" b="b" t="t" l="l"/>
              <a:pathLst>
                <a:path h="403990" w="4459388">
                  <a:moveTo>
                    <a:pt x="0" y="0"/>
                  </a:moveTo>
                  <a:lnTo>
                    <a:pt x="4459388" y="0"/>
                  </a:lnTo>
                  <a:lnTo>
                    <a:pt x="4459388" y="403990"/>
                  </a:lnTo>
                  <a:lnTo>
                    <a:pt x="0" y="403990"/>
                  </a:lnTo>
                  <a:close/>
                </a:path>
              </a:pathLst>
            </a:custGeom>
            <a:solidFill>
              <a:srgbClr val="034383"/>
            </a:solidFill>
          </p:spPr>
        </p:sp>
        <p:sp>
          <p:nvSpPr>
            <p:cNvPr name="TextBox 4" id="4"/>
            <p:cNvSpPr txBox="true"/>
            <p:nvPr/>
          </p:nvSpPr>
          <p:spPr>
            <a:xfrm>
              <a:off x="0" y="-38100"/>
              <a:ext cx="4459388" cy="442090"/>
            </a:xfrm>
            <a:prstGeom prst="rect">
              <a:avLst/>
            </a:prstGeom>
          </p:spPr>
          <p:txBody>
            <a:bodyPr anchor="ctr" rtlCol="false" tIns="50800" lIns="50800" bIns="50800" rIns="50800"/>
            <a:lstStyle/>
            <a:p>
              <a:pPr algn="ctr">
                <a:lnSpc>
                  <a:spcPts val="3295"/>
                </a:lnSpc>
              </a:pPr>
            </a:p>
          </p:txBody>
        </p:sp>
      </p:grpSp>
      <p:grpSp>
        <p:nvGrpSpPr>
          <p:cNvPr name="Group 5" id="5"/>
          <p:cNvGrpSpPr/>
          <p:nvPr/>
        </p:nvGrpSpPr>
        <p:grpSpPr>
          <a:xfrm rot="-5400000">
            <a:off x="-5015057" y="4582096"/>
            <a:ext cx="10698089" cy="1533898"/>
            <a:chOff x="0" y="0"/>
            <a:chExt cx="2817604" cy="403990"/>
          </a:xfrm>
        </p:grpSpPr>
        <p:sp>
          <p:nvSpPr>
            <p:cNvPr name="Freeform 6" id="6"/>
            <p:cNvSpPr/>
            <p:nvPr/>
          </p:nvSpPr>
          <p:spPr>
            <a:xfrm flipH="false" flipV="false" rot="0">
              <a:off x="0" y="0"/>
              <a:ext cx="2817604" cy="403990"/>
            </a:xfrm>
            <a:custGeom>
              <a:avLst/>
              <a:gdLst/>
              <a:ahLst/>
              <a:cxnLst/>
              <a:rect r="r" b="b" t="t" l="l"/>
              <a:pathLst>
                <a:path h="403990" w="2817604">
                  <a:moveTo>
                    <a:pt x="0" y="0"/>
                  </a:moveTo>
                  <a:lnTo>
                    <a:pt x="2817604" y="0"/>
                  </a:lnTo>
                  <a:lnTo>
                    <a:pt x="2817604" y="403990"/>
                  </a:lnTo>
                  <a:lnTo>
                    <a:pt x="0" y="403990"/>
                  </a:lnTo>
                  <a:close/>
                </a:path>
              </a:pathLst>
            </a:custGeom>
            <a:solidFill>
              <a:srgbClr val="034383"/>
            </a:solidFill>
          </p:spPr>
        </p:sp>
        <p:sp>
          <p:nvSpPr>
            <p:cNvPr name="TextBox 7" id="7"/>
            <p:cNvSpPr txBox="true"/>
            <p:nvPr/>
          </p:nvSpPr>
          <p:spPr>
            <a:xfrm>
              <a:off x="0" y="-38100"/>
              <a:ext cx="2817604" cy="442090"/>
            </a:xfrm>
            <a:prstGeom prst="rect">
              <a:avLst/>
            </a:prstGeom>
          </p:spPr>
          <p:txBody>
            <a:bodyPr anchor="ctr" rtlCol="false" tIns="50800" lIns="50800" bIns="50800" rIns="50800"/>
            <a:lstStyle/>
            <a:p>
              <a:pPr algn="ctr">
                <a:lnSpc>
                  <a:spcPts val="3295"/>
                </a:lnSpc>
              </a:pPr>
            </a:p>
          </p:txBody>
        </p:sp>
      </p:grpSp>
      <p:sp>
        <p:nvSpPr>
          <p:cNvPr name="Freeform 8" id="8"/>
          <p:cNvSpPr/>
          <p:nvPr/>
        </p:nvSpPr>
        <p:spPr>
          <a:xfrm flipH="false" flipV="false" rot="0">
            <a:off x="-47625" y="-163489"/>
            <a:ext cx="4114800" cy="4114800"/>
          </a:xfrm>
          <a:custGeom>
            <a:avLst/>
            <a:gdLst/>
            <a:ahLst/>
            <a:cxnLst/>
            <a:rect r="r" b="b" t="t" l="l"/>
            <a:pathLst>
              <a:path h="4114800" w="4114800">
                <a:moveTo>
                  <a:pt x="0" y="0"/>
                </a:moveTo>
                <a:lnTo>
                  <a:pt x="4114800" y="0"/>
                </a:lnTo>
                <a:lnTo>
                  <a:pt x="4114800" y="4114800"/>
                </a:lnTo>
                <a:lnTo>
                  <a:pt x="0" y="4114800"/>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
        <p:nvSpPr>
          <p:cNvPr name="TextBox 9" id="9"/>
          <p:cNvSpPr txBox="true"/>
          <p:nvPr/>
        </p:nvSpPr>
        <p:spPr>
          <a:xfrm rot="0">
            <a:off x="1100936" y="1320449"/>
            <a:ext cx="16975205" cy="8628381"/>
          </a:xfrm>
          <a:prstGeom prst="rect">
            <a:avLst/>
          </a:prstGeom>
        </p:spPr>
        <p:txBody>
          <a:bodyPr anchor="t" rtlCol="false" tIns="0" lIns="0" bIns="0" rIns="0">
            <a:spAutoFit/>
          </a:bodyPr>
          <a:lstStyle/>
          <a:p>
            <a:pPr algn="just" rtl="true" marL="0" indent="0" lvl="0">
              <a:lnSpc>
                <a:spcPts val="5739"/>
              </a:lnSpc>
              <a:spcBef>
                <a:spcPct val="0"/>
              </a:spcBef>
            </a:pPr>
            <a:r>
              <a:rPr lang="ar-EG" sz="4099">
                <a:solidFill>
                  <a:srgbClr val="0D1D29"/>
                </a:solidFill>
                <a:latin typeface="Open Sans"/>
                <a:ea typeface="Open Sans"/>
                <a:cs typeface="Open Sans"/>
                <a:sym typeface="Open Sans"/>
                <a:rtl val="true"/>
              </a:rPr>
              <a:t>أ</a:t>
            </a:r>
            <a:r>
              <a:rPr lang="ar-EG" b="true" sz="4099">
                <a:solidFill>
                  <a:srgbClr val="0D1D29"/>
                </a:solidFill>
                <a:latin typeface="Open Sans Bold"/>
                <a:ea typeface="Open Sans Bold"/>
                <a:cs typeface="Open Sans Bold"/>
                <a:sym typeface="Open Sans Bold"/>
                <a:rtl val="true"/>
              </a:rPr>
              <a:t>-الأجور</a:t>
            </a:r>
            <a:r>
              <a:rPr lang="ar-EG" b="true" sz="4099" strike="noStrike" u="none">
                <a:solidFill>
                  <a:srgbClr val="0D1D29"/>
                </a:solidFill>
                <a:latin typeface="Open Sans Bold"/>
                <a:ea typeface="Open Sans Bold"/>
                <a:cs typeface="Open Sans Bold"/>
                <a:sym typeface="Open Sans Bold"/>
                <a:rtl val="true"/>
              </a:rPr>
              <a:t> العادلة:</a:t>
            </a:r>
            <a:r>
              <a:rPr lang="ar-EG" sz="4099" strike="noStrike" u="none">
                <a:solidFill>
                  <a:srgbClr val="0D1D29"/>
                </a:solidFill>
                <a:latin typeface="Open Sans"/>
                <a:ea typeface="Open Sans"/>
                <a:cs typeface="Open Sans"/>
                <a:sym typeface="Open Sans"/>
                <a:rtl val="true"/>
              </a:rPr>
              <a:t>خاصة من حيث ضمان الحد الادنى الوطني المضمون للأجور ، ضرورة الحفاض على القدرة الشرائية للعامل، كما يتدخل قانون العمل في تنظيم مدة العمل وتقرير فترات الراحة والعطل بهدف تنظيم الوضع الاجتماعي للعامل وترقيته وتحسين موقعه في العمل.</a:t>
            </a:r>
          </a:p>
          <a:p>
            <a:pPr algn="just" rtl="true" marL="0" indent="0" lvl="0">
              <a:lnSpc>
                <a:spcPts val="5739"/>
              </a:lnSpc>
              <a:spcBef>
                <a:spcPct val="0"/>
              </a:spcBef>
            </a:pPr>
            <a:r>
              <a:rPr lang="ar-EG" b="true" sz="4099" strike="noStrike" u="none">
                <a:solidFill>
                  <a:srgbClr val="0D1D29"/>
                </a:solidFill>
                <a:latin typeface="Open Sans Bold"/>
                <a:ea typeface="Open Sans Bold"/>
                <a:cs typeface="Open Sans Bold"/>
                <a:sym typeface="Open Sans Bold"/>
                <a:rtl val="true"/>
              </a:rPr>
              <a:t>ب-وضع وتقرير الأحكام والقواعد:</a:t>
            </a:r>
            <a:r>
              <a:rPr lang="ar-EG" sz="4099" strike="noStrike" u="none">
                <a:solidFill>
                  <a:srgbClr val="0D1D29"/>
                </a:solidFill>
                <a:latin typeface="Open Sans"/>
                <a:ea typeface="Open Sans"/>
                <a:cs typeface="Open Sans"/>
                <a:sym typeface="Open Sans"/>
                <a:rtl val="true"/>
              </a:rPr>
              <a:t> ويتعلق بتحسين شروط العمل وظروفه لا سيما من حيث الأمن والوقاية الصحية في العمل، وكذا القواعد الخاصة ببعض فئات العمال: مثل النساء ، ذوي الاحتياجات الخاصة، والأحداث.</a:t>
            </a:r>
          </a:p>
          <a:p>
            <a:pPr algn="just" rtl="true" marL="0" indent="0" lvl="0">
              <a:lnSpc>
                <a:spcPts val="5459"/>
              </a:lnSpc>
              <a:spcBef>
                <a:spcPct val="0"/>
              </a:spcBef>
            </a:pPr>
          </a:p>
          <a:p>
            <a:pPr algn="just" rtl="true" marL="0" indent="0" lvl="0">
              <a:lnSpc>
                <a:spcPts val="5739"/>
              </a:lnSpc>
              <a:spcBef>
                <a:spcPct val="0"/>
              </a:spcBef>
            </a:pPr>
            <a:r>
              <a:rPr lang="ar-EG" b="true" sz="4099" strike="noStrike" u="none">
                <a:solidFill>
                  <a:srgbClr val="0D1D29"/>
                </a:solidFill>
                <a:latin typeface="Open Sans Bold"/>
                <a:ea typeface="Open Sans Bold"/>
                <a:cs typeface="Open Sans Bold"/>
                <a:sym typeface="Open Sans Bold"/>
                <a:rtl val="true"/>
              </a:rPr>
              <a:t>ج-وضع التقارير وبعض القواعد الخاصة:</a:t>
            </a:r>
            <a:r>
              <a:rPr lang="ar-EG" sz="4099" strike="noStrike" u="none">
                <a:solidFill>
                  <a:srgbClr val="0D1D29"/>
                </a:solidFill>
                <a:latin typeface="Open Sans"/>
                <a:ea typeface="Open Sans"/>
                <a:cs typeface="Open Sans"/>
                <a:sym typeface="Open Sans"/>
                <a:rtl val="true"/>
              </a:rPr>
              <a:t> بالمحافظة على مناصب العمل والتقليل من ظاهرة تسريح العمال بمختلف العمال بمختلف أشكاله، وهو ما أصبح يشكل أهم المطالب العمالية الحديثة.</a:t>
            </a:r>
          </a:p>
          <a:p>
            <a:pPr algn="just" marL="0" indent="0" lvl="0">
              <a:lnSpc>
                <a:spcPts val="2800"/>
              </a:lnSpc>
              <a:spcBef>
                <a:spcPct val="0"/>
              </a:spcBef>
            </a:pPr>
          </a:p>
          <a:p>
            <a:pPr algn="just" marL="0" indent="0" lvl="0">
              <a:lnSpc>
                <a:spcPts val="2800"/>
              </a:lnSpc>
              <a:spcBef>
                <a:spcPct val="0"/>
              </a:spcBef>
            </a:pPr>
          </a:p>
        </p:txBody>
      </p:sp>
    </p:spTree>
  </p:cSld>
  <p:clrMapOvr>
    <a:masterClrMapping/>
  </p:clrMapOvr>
</p:sld>
</file>

<file path=ppt/slides/slide8.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true" flipV="false" rot="0">
            <a:off x="9476180" y="-435105"/>
            <a:ext cx="10287000" cy="10287000"/>
          </a:xfrm>
          <a:custGeom>
            <a:avLst/>
            <a:gdLst/>
            <a:ahLst/>
            <a:cxnLst/>
            <a:rect r="r" b="b" t="t" l="l"/>
            <a:pathLst>
              <a:path h="10287000" w="10287000">
                <a:moveTo>
                  <a:pt x="10287000" y="0"/>
                </a:moveTo>
                <a:lnTo>
                  <a:pt x="0" y="0"/>
                </a:lnTo>
                <a:lnTo>
                  <a:pt x="0" y="10287000"/>
                </a:lnTo>
                <a:lnTo>
                  <a:pt x="10287000" y="10287000"/>
                </a:lnTo>
                <a:lnTo>
                  <a:pt x="10287000" y="0"/>
                </a:lnTo>
                <a:close/>
              </a:path>
            </a:pathLst>
          </a:custGeom>
          <a:blipFill>
            <a:blip r:embed="rId2">
              <a:extLst>
                <a:ext uri="{96DAC541-7B7A-43D3-8B79-37D633B846F1}">
                  <asvg:svgBlip xmlns:asvg="http://schemas.microsoft.com/office/drawing/2016/SVG/main" r:embed="rId3"/>
                </a:ext>
              </a:extLst>
            </a:blip>
            <a:stretch>
              <a:fillRect l="0" t="0" r="0" b="0"/>
            </a:stretch>
          </a:blipFill>
          <a:ln cap="sq">
            <a:noFill/>
            <a:prstDash val="solid"/>
            <a:miter/>
          </a:ln>
        </p:spPr>
      </p:sp>
      <p:sp>
        <p:nvSpPr>
          <p:cNvPr name="TextBox 3" id="3"/>
          <p:cNvSpPr txBox="true"/>
          <p:nvPr/>
        </p:nvSpPr>
        <p:spPr>
          <a:xfrm rot="0">
            <a:off x="294509" y="952500"/>
            <a:ext cx="16436449" cy="8344535"/>
          </a:xfrm>
          <a:prstGeom prst="rect">
            <a:avLst/>
          </a:prstGeom>
        </p:spPr>
        <p:txBody>
          <a:bodyPr anchor="t" rtlCol="false" tIns="0" lIns="0" bIns="0" rIns="0">
            <a:spAutoFit/>
          </a:bodyPr>
          <a:lstStyle/>
          <a:p>
            <a:pPr algn="just" rtl="true">
              <a:lnSpc>
                <a:spcPts val="5879"/>
              </a:lnSpc>
            </a:pPr>
            <a:r>
              <a:rPr lang="en-US" b="true" sz="4199">
                <a:solidFill>
                  <a:srgbClr val="0D1D29"/>
                </a:solidFill>
                <a:latin typeface="Open Sans Bold"/>
                <a:ea typeface="Open Sans Bold"/>
                <a:cs typeface="Open Sans Bold"/>
                <a:sym typeface="Open Sans Bold"/>
              </a:rPr>
              <a:t>2</a:t>
            </a:r>
            <a:r>
              <a:rPr lang="ar-EG" b="true" sz="4199">
                <a:solidFill>
                  <a:srgbClr val="0D1D29"/>
                </a:solidFill>
                <a:latin typeface="Open Sans Bold"/>
                <a:ea typeface="Open Sans Bold"/>
                <a:cs typeface="Open Sans Bold"/>
                <a:sym typeface="Open Sans Bold"/>
                <a:rtl val="true"/>
              </a:rPr>
              <a:t>-الأهمية الاقتصادية:</a:t>
            </a:r>
            <a:r>
              <a:rPr lang="ar-EG" sz="4199">
                <a:solidFill>
                  <a:srgbClr val="0D1D29"/>
                </a:solidFill>
                <a:latin typeface="Open Sans"/>
                <a:ea typeface="Open Sans"/>
                <a:cs typeface="Open Sans"/>
                <a:sym typeface="Open Sans"/>
                <a:rtl val="true"/>
              </a:rPr>
              <a:t> تظهر الأهمية الاقتصادية لقانون العمل والعمال وتحويلها إلى مصالح مشتركة تحقق توازن في الحياة الاقتصادية العامة. ومن هنا تبرز أهمية التدخل الضروري للدولة في توجيه الاقتصاد حسب السياسة المنتهجة مثل توجيه الأيدي العاملة حسب احتياجات القطاعات المختلفة وتنظيم الانتاج وحسن توزيعه وفقا لتنظيم المجتمع وتوجيه الاستثمارات، كما تبرز اهمية حماية الأجور في جانبها الاقتصادي من حيث رفع القدرة الشرائية للعامل وزيادة دخله والّذي يؤدي بالضرورة إلى زيادة استهلاك البضائع المنتجة وبالتالي تحقيق أرباح إضافية لأصحاب العمل.</a:t>
            </a:r>
          </a:p>
          <a:p>
            <a:pPr algn="just" rtl="true">
              <a:lnSpc>
                <a:spcPts val="5179"/>
              </a:lnSpc>
            </a:pPr>
            <a:r>
              <a:rPr lang="ar-EG" sz="3699">
                <a:solidFill>
                  <a:srgbClr val="0D1D29"/>
                </a:solidFill>
                <a:latin typeface="Open Sans"/>
                <a:ea typeface="Open Sans"/>
                <a:cs typeface="Open Sans"/>
                <a:sym typeface="Open Sans"/>
                <a:rtl val="true"/>
              </a:rPr>
              <a:t>وتجدر الاشارة إلى الارتباط الوثيق بين بأهمية الاقتصادية والاجتماعية مما يفرض علينا مراعاة التوازن في علاقات العمل وعدم المبالغة في تقرير الحقوق والامتيازات الّتي تضر بالمصلحة المشتركة بين الطرفين عند القيام بأي اصلاح قانوني.         </a:t>
            </a:r>
          </a:p>
          <a:p>
            <a:pPr algn="just">
              <a:lnSpc>
                <a:spcPts val="3500"/>
              </a:lnSpc>
            </a:pPr>
          </a:p>
        </p:txBody>
      </p:sp>
    </p:spTree>
  </p:cSld>
  <p:clrMapOvr>
    <a:masterClrMapping/>
  </p:clrMapOvr>
</p:sld>
</file>

<file path=ppt/slides/slide9.xml><?xml version="1.0" encoding="utf-8"?>
<p:sld xmlns:p="http://schemas.openxmlformats.org/presentationml/2006/main" xmlns:a="http://schemas.openxmlformats.org/drawingml/2006/main" xmlns:r="http://schemas.openxmlformats.org/officeDocument/2006/relationships">
  <p:cSld>
    <p:spTree>
      <p:nvGrpSpPr>
        <p:cNvPr id="1" name=""/>
        <p:cNvGrpSpPr/>
        <p:nvPr/>
      </p:nvGrpSpPr>
      <p:grpSpPr>
        <a:xfrm>
          <a:off x="0" y="0"/>
          <a:ext cx="0" cy="0"/>
          <a:chOff x="0" y="0"/>
          <a:chExt cx="0" cy="0"/>
        </a:xfrm>
      </p:grpSpPr>
      <p:sp>
        <p:nvSpPr>
          <p:cNvPr name="Freeform 2" id="2"/>
          <p:cNvSpPr/>
          <p:nvPr/>
        </p:nvSpPr>
        <p:spPr>
          <a:xfrm flipH="false" flipV="false" rot="0">
            <a:off x="-1303175" y="0"/>
            <a:ext cx="9873830" cy="11243492"/>
          </a:xfrm>
          <a:custGeom>
            <a:avLst/>
            <a:gdLst/>
            <a:ahLst/>
            <a:cxnLst/>
            <a:rect r="r" b="b" t="t" l="l"/>
            <a:pathLst>
              <a:path h="11243492" w="9873830">
                <a:moveTo>
                  <a:pt x="0" y="0"/>
                </a:moveTo>
                <a:lnTo>
                  <a:pt x="9873831" y="0"/>
                </a:lnTo>
                <a:lnTo>
                  <a:pt x="9873831" y="11243492"/>
                </a:lnTo>
                <a:lnTo>
                  <a:pt x="0" y="11243492"/>
                </a:lnTo>
                <a:lnTo>
                  <a:pt x="0" y="0"/>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3" id="3"/>
          <p:cNvSpPr/>
          <p:nvPr/>
        </p:nvSpPr>
        <p:spPr>
          <a:xfrm flipH="true" flipV="true" rot="0">
            <a:off x="9595046" y="-82469"/>
            <a:ext cx="9873830" cy="11243492"/>
          </a:xfrm>
          <a:custGeom>
            <a:avLst/>
            <a:gdLst/>
            <a:ahLst/>
            <a:cxnLst/>
            <a:rect r="r" b="b" t="t" l="l"/>
            <a:pathLst>
              <a:path h="11243492" w="9873830">
                <a:moveTo>
                  <a:pt x="9873830" y="11243492"/>
                </a:moveTo>
                <a:lnTo>
                  <a:pt x="0" y="11243492"/>
                </a:lnTo>
                <a:lnTo>
                  <a:pt x="0" y="0"/>
                </a:lnTo>
                <a:lnTo>
                  <a:pt x="9873830" y="0"/>
                </a:lnTo>
                <a:lnTo>
                  <a:pt x="9873830" y="11243492"/>
                </a:lnTo>
                <a:close/>
              </a:path>
            </a:pathLst>
          </a:custGeom>
          <a:blipFill>
            <a:blip r:embed="rId2">
              <a:extLst>
                <a:ext uri="{96DAC541-7B7A-43D3-8B79-37D633B846F1}">
                  <asvg:svgBlip xmlns:asvg="http://schemas.microsoft.com/office/drawing/2016/SVG/main" r:embed="rId3"/>
                </a:ext>
              </a:extLst>
            </a:blip>
            <a:stretch>
              <a:fillRect l="0" t="0" r="0" b="0"/>
            </a:stretch>
          </a:blipFill>
        </p:spPr>
      </p:sp>
      <p:sp>
        <p:nvSpPr>
          <p:cNvPr name="Freeform 4" id="4"/>
          <p:cNvSpPr/>
          <p:nvPr/>
        </p:nvSpPr>
        <p:spPr>
          <a:xfrm flipH="false" flipV="false" rot="0">
            <a:off x="4603473" y="5392214"/>
            <a:ext cx="704724" cy="644822"/>
          </a:xfrm>
          <a:custGeom>
            <a:avLst/>
            <a:gdLst/>
            <a:ahLst/>
            <a:cxnLst/>
            <a:rect r="r" b="b" t="t" l="l"/>
            <a:pathLst>
              <a:path h="644822" w="704724">
                <a:moveTo>
                  <a:pt x="0" y="0"/>
                </a:moveTo>
                <a:lnTo>
                  <a:pt x="704724" y="0"/>
                </a:lnTo>
                <a:lnTo>
                  <a:pt x="704724" y="644822"/>
                </a:lnTo>
                <a:lnTo>
                  <a:pt x="0" y="644822"/>
                </a:lnTo>
                <a:lnTo>
                  <a:pt x="0" y="0"/>
                </a:lnTo>
                <a:close/>
              </a:path>
            </a:pathLst>
          </a:custGeom>
          <a:blipFill>
            <a:blip r:embed="rId4"/>
            <a:stretch>
              <a:fillRect l="0" t="0" r="0" b="0"/>
            </a:stretch>
          </a:blipFill>
        </p:spPr>
      </p:sp>
      <p:sp>
        <p:nvSpPr>
          <p:cNvPr name="TextBox 5" id="5"/>
          <p:cNvSpPr txBox="true"/>
          <p:nvPr/>
        </p:nvSpPr>
        <p:spPr>
          <a:xfrm rot="0">
            <a:off x="2609350" y="3711248"/>
            <a:ext cx="11922611" cy="853815"/>
          </a:xfrm>
          <a:prstGeom prst="rect">
            <a:avLst/>
          </a:prstGeom>
        </p:spPr>
        <p:txBody>
          <a:bodyPr anchor="t" rtlCol="false" tIns="0" lIns="0" bIns="0" rIns="0">
            <a:spAutoFit/>
          </a:bodyPr>
          <a:lstStyle/>
          <a:p>
            <a:pPr algn="ctr" rtl="true">
              <a:lnSpc>
                <a:spcPts val="6302"/>
              </a:lnSpc>
            </a:pPr>
            <a:r>
              <a:rPr lang="ar-EG" b="true" sz="5729">
                <a:solidFill>
                  <a:srgbClr val="034383"/>
                </a:solidFill>
                <a:latin typeface="Ubuntu Bold"/>
                <a:ea typeface="Ubuntu Bold"/>
                <a:cs typeface="Ubuntu Bold"/>
                <a:sym typeface="Ubuntu Bold"/>
                <a:rtl val="true"/>
              </a:rPr>
              <a:t>شكرا على حسن الانتباه</a:t>
            </a:r>
          </a:p>
        </p:txBody>
      </p:sp>
      <p:sp>
        <p:nvSpPr>
          <p:cNvPr name="TextBox 6" id="6"/>
          <p:cNvSpPr txBox="true"/>
          <p:nvPr/>
        </p:nvSpPr>
        <p:spPr>
          <a:xfrm rot="0">
            <a:off x="5669537" y="5574121"/>
            <a:ext cx="7469719" cy="878205"/>
          </a:xfrm>
          <a:prstGeom prst="rect">
            <a:avLst/>
          </a:prstGeom>
        </p:spPr>
        <p:txBody>
          <a:bodyPr anchor="t" rtlCol="false" tIns="0" lIns="0" bIns="0" rIns="0">
            <a:spAutoFit/>
          </a:bodyPr>
          <a:lstStyle/>
          <a:p>
            <a:pPr algn="just" marL="0" indent="0" lvl="0">
              <a:lnSpc>
                <a:spcPts val="4339"/>
              </a:lnSpc>
              <a:spcBef>
                <a:spcPct val="0"/>
              </a:spcBef>
            </a:pPr>
            <a:r>
              <a:rPr lang="en-US" b="true" sz="3099">
                <a:solidFill>
                  <a:srgbClr val="0D1D29"/>
                </a:solidFill>
                <a:latin typeface="Open Sans Bold"/>
                <a:ea typeface="Open Sans Bold"/>
                <a:cs typeface="Open Sans Bold"/>
                <a:sym typeface="Open Sans Bold"/>
              </a:rPr>
              <a:t>ahlam.houari@univ-tlemcen.dz</a:t>
            </a:r>
          </a:p>
          <a:p>
            <a:pPr algn="just" marL="0" indent="0" lvl="0">
              <a:lnSpc>
                <a:spcPts val="2800"/>
              </a:lnSpc>
              <a:spcBef>
                <a:spcPct val="0"/>
              </a:spcBef>
            </a:p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identifier>DAG4BARpvKg</dc:identifier>
  <dcterms:modified xsi:type="dcterms:W3CDTF">2011-08-01T06:04:30Z</dcterms:modified>
  <cp:revision>1</cp:revision>
  <dc:title>Blue Yellow Modern Geometric Business Proposal Presentation</dc:title>
</cp:coreProperties>
</file>