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Alexandria"/>
      <p:regular r:id="rId27"/>
    </p:embeddedFont>
    <p:embeddedFont>
      <p:font typeface="Alexandria"/>
      <p:regular r:id="rId28"/>
    </p:embeddedFont>
    <p:embeddedFont>
      <p:font typeface="Nobile"/>
      <p:regular r:id="rId29"/>
    </p:embeddedFont>
    <p:embeddedFont>
      <p:font typeface="Nobile"/>
      <p:regular r:id="rId30"/>
    </p:embeddedFont>
    <p:embeddedFont>
      <p:font typeface="Nobile"/>
      <p:regular r:id="rId31"/>
    </p:embeddedFont>
    <p:embeddedFont>
      <p:font typeface="Nobile"/>
      <p:regular r:id="rId3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image" Target="../media/image-14-5.png"/><Relationship Id="rId6" Type="http://schemas.openxmlformats.org/officeDocument/2006/relationships/slideLayout" Target="../slideLayouts/slideLayout15.xml"/><Relationship Id="rId7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image" Target="../media/image-20-4.png"/><Relationship Id="rId5" Type="http://schemas.openxmlformats.org/officeDocument/2006/relationships/image" Target="../media/image-20-5.png"/><Relationship Id="rId6" Type="http://schemas.openxmlformats.org/officeDocument/2006/relationships/slideLayout" Target="../slideLayouts/slideLayout21.xml"/><Relationship Id="rId7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8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1120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Marketing Strategy in Nonprofit Organizations: Price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7770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This presentation explores the critical role of pricing in nonprofit marketing strategies, balancing financial sustainability with mission impact.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83846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10" y="5846088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70040" y="5821561"/>
            <a:ext cx="2182892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by Djazia CHIB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3545" y="584240"/>
            <a:ext cx="10436185" cy="663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Cost Structures and Budget Constraints</a:t>
            </a:r>
            <a:endParaRPr lang="en-US" sz="41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16116" y="1672947"/>
            <a:ext cx="1626394" cy="12239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79890" y="2249924"/>
            <a:ext cx="298728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50"/>
              </a:lnSpc>
              <a:buNone/>
            </a:pPr>
            <a:r>
              <a:rPr lang="en-US" sz="2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350" dirty="0"/>
          </a:p>
        </p:txBody>
      </p:sp>
      <p:sp>
        <p:nvSpPr>
          <p:cNvPr id="5" name="Text 2"/>
          <p:cNvSpPr/>
          <p:nvPr/>
        </p:nvSpPr>
        <p:spPr>
          <a:xfrm>
            <a:off x="5054918" y="1885355"/>
            <a:ext cx="2655808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Operational Costs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5054918" y="2344698"/>
            <a:ext cx="2840236" cy="339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Keeping costs under control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4895612" y="2913936"/>
            <a:ext cx="8938141" cy="11430"/>
          </a:xfrm>
          <a:prstGeom prst="roundRect">
            <a:avLst>
              <a:gd name="adj" fmla="val 780718"/>
            </a:avLst>
          </a:prstGeom>
          <a:solidFill>
            <a:srgbClr val="B8C3DF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800" y="2950012"/>
            <a:ext cx="3252907" cy="122396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79890" y="3375303"/>
            <a:ext cx="298728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50"/>
              </a:lnSpc>
              <a:buNone/>
            </a:pPr>
            <a:r>
              <a:rPr lang="en-US" sz="2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350" dirty="0"/>
          </a:p>
        </p:txBody>
      </p:sp>
      <p:sp>
        <p:nvSpPr>
          <p:cNvPr id="10" name="Text 6"/>
          <p:cNvSpPr/>
          <p:nvPr/>
        </p:nvSpPr>
        <p:spPr>
          <a:xfrm>
            <a:off x="5868114" y="3162419"/>
            <a:ext cx="2655808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Accessibility</a:t>
            </a:r>
            <a:endParaRPr lang="en-US" sz="2050" dirty="0"/>
          </a:p>
        </p:txBody>
      </p:sp>
      <p:sp>
        <p:nvSpPr>
          <p:cNvPr id="11" name="Text 7"/>
          <p:cNvSpPr/>
          <p:nvPr/>
        </p:nvSpPr>
        <p:spPr>
          <a:xfrm>
            <a:off x="5868114" y="3621762"/>
            <a:ext cx="3237667" cy="339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Ensuring services are affordable</a:t>
            </a:r>
            <a:endParaRPr lang="en-US" sz="1650" dirty="0"/>
          </a:p>
        </p:txBody>
      </p:sp>
      <p:sp>
        <p:nvSpPr>
          <p:cNvPr id="12" name="Shape 8"/>
          <p:cNvSpPr/>
          <p:nvPr/>
        </p:nvSpPr>
        <p:spPr>
          <a:xfrm>
            <a:off x="5708809" y="4191000"/>
            <a:ext cx="8124944" cy="11430"/>
          </a:xfrm>
          <a:prstGeom prst="roundRect">
            <a:avLst>
              <a:gd name="adj" fmla="val 780718"/>
            </a:avLst>
          </a:prstGeom>
          <a:solidFill>
            <a:srgbClr val="B8C3DF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03" y="4227076"/>
            <a:ext cx="4879419" cy="122396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79890" y="4652367"/>
            <a:ext cx="298728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50"/>
              </a:lnSpc>
              <a:buNone/>
            </a:pPr>
            <a:r>
              <a:rPr lang="en-US" sz="2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350" dirty="0"/>
          </a:p>
        </p:txBody>
      </p:sp>
      <p:sp>
        <p:nvSpPr>
          <p:cNvPr id="15" name="Text 10"/>
          <p:cNvSpPr/>
          <p:nvPr/>
        </p:nvSpPr>
        <p:spPr>
          <a:xfrm>
            <a:off x="6681430" y="4439483"/>
            <a:ext cx="2725222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Sustainable Funding</a:t>
            </a:r>
            <a:endParaRPr lang="en-US" sz="2050" dirty="0"/>
          </a:p>
        </p:txBody>
      </p:sp>
      <p:sp>
        <p:nvSpPr>
          <p:cNvPr id="16" name="Text 11"/>
          <p:cNvSpPr/>
          <p:nvPr/>
        </p:nvSpPr>
        <p:spPr>
          <a:xfrm>
            <a:off x="6681430" y="4898827"/>
            <a:ext cx="3517106" cy="339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Establishing viable funding models</a:t>
            </a:r>
            <a:endParaRPr lang="en-US" sz="1650" dirty="0"/>
          </a:p>
        </p:txBody>
      </p:sp>
      <p:sp>
        <p:nvSpPr>
          <p:cNvPr id="17" name="Shape 12"/>
          <p:cNvSpPr/>
          <p:nvPr/>
        </p:nvSpPr>
        <p:spPr>
          <a:xfrm>
            <a:off x="6522125" y="5468064"/>
            <a:ext cx="7311628" cy="11430"/>
          </a:xfrm>
          <a:prstGeom prst="roundRect">
            <a:avLst>
              <a:gd name="adj" fmla="val 780718"/>
            </a:avLst>
          </a:prstGeom>
          <a:solidFill>
            <a:srgbClr val="B8C3DF"/>
          </a:solidFill>
          <a:ln/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87" y="5504140"/>
            <a:ext cx="6505932" cy="1223963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879890" y="5929432"/>
            <a:ext cx="298728" cy="373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50"/>
              </a:lnSpc>
              <a:buNone/>
            </a:pPr>
            <a:r>
              <a:rPr lang="en-US" sz="2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350" dirty="0"/>
          </a:p>
        </p:txBody>
      </p:sp>
      <p:sp>
        <p:nvSpPr>
          <p:cNvPr id="20" name="Text 14"/>
          <p:cNvSpPr/>
          <p:nvPr/>
        </p:nvSpPr>
        <p:spPr>
          <a:xfrm>
            <a:off x="7494627" y="5716548"/>
            <a:ext cx="2655808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Market Constraints</a:t>
            </a:r>
            <a:endParaRPr lang="en-US" sz="2050" dirty="0"/>
          </a:p>
        </p:txBody>
      </p:sp>
      <p:sp>
        <p:nvSpPr>
          <p:cNvPr id="21" name="Text 15"/>
          <p:cNvSpPr/>
          <p:nvPr/>
        </p:nvSpPr>
        <p:spPr>
          <a:xfrm>
            <a:off x="7494627" y="6175891"/>
            <a:ext cx="3887986" cy="339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Considering what the market can bear</a:t>
            </a:r>
            <a:endParaRPr lang="en-US" sz="1650" dirty="0"/>
          </a:p>
        </p:txBody>
      </p:sp>
      <p:sp>
        <p:nvSpPr>
          <p:cNvPr id="22" name="Text 16"/>
          <p:cNvSpPr/>
          <p:nvPr/>
        </p:nvSpPr>
        <p:spPr>
          <a:xfrm>
            <a:off x="743545" y="6967061"/>
            <a:ext cx="13143309" cy="679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Nonprofit organizations must carefully manage their cost structures and budget constraints to maintain financial sustainability while ensuring their services remain accessible to beneficiaries.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4229" y="571857"/>
            <a:ext cx="7688342" cy="1299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Challenges in Nonprofit Pricing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4229" y="2183368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29732" y="2398871"/>
            <a:ext cx="2994779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Financial Sustainability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429732" y="2848332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Balancing financial needs with mission-driven service delivery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214229" y="3604498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429732" y="3820001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Affordability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6429732" y="4269462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Setting prices that don't exclude those who need services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214229" y="5025628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29732" y="5241131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Cost Recovery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6429732" y="5690592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Ensuring service fees cover full delivery costs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214229" y="6446758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429732" y="6662261"/>
            <a:ext cx="2714387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Changing Landscape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429732" y="7111722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Adapting to evolving funding sources and economic conditions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5799" y="833080"/>
            <a:ext cx="12954238" cy="603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Balancing Financial Sustainability and Mission Impact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675799" y="1822490"/>
            <a:ext cx="1659850" cy="1112401"/>
          </a:xfrm>
          <a:prstGeom prst="roundRect">
            <a:avLst>
              <a:gd name="adj" fmla="val 729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369933" y="2208967"/>
            <a:ext cx="271463" cy="339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2528649" y="2015490"/>
            <a:ext cx="2674025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Mission-Driven Pricing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2528649" y="2432923"/>
            <a:ext cx="5484852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Aligning pricing with organizational goals and social impact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2432090" y="2925366"/>
            <a:ext cx="11426071" cy="11430"/>
          </a:xfrm>
          <a:prstGeom prst="roundRect">
            <a:avLst>
              <a:gd name="adj" fmla="val 709534"/>
            </a:avLst>
          </a:prstGeom>
          <a:solidFill>
            <a:srgbClr val="B8C3DF"/>
          </a:solidFill>
          <a:ln/>
        </p:spPr>
      </p:sp>
      <p:sp>
        <p:nvSpPr>
          <p:cNvPr id="8" name="Shape 6"/>
          <p:cNvSpPr/>
          <p:nvPr/>
        </p:nvSpPr>
        <p:spPr>
          <a:xfrm>
            <a:off x="675799" y="3031331"/>
            <a:ext cx="3319701" cy="1112401"/>
          </a:xfrm>
          <a:prstGeom prst="roundRect">
            <a:avLst>
              <a:gd name="adj" fmla="val 729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2199918" y="3417808"/>
            <a:ext cx="271463" cy="339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4188500" y="3224332"/>
            <a:ext cx="2413635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Value Trade Pricing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4188500" y="3641765"/>
            <a:ext cx="63297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Pricing model in line with community capacity and willingness to pay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4091940" y="4134207"/>
            <a:ext cx="9766221" cy="11430"/>
          </a:xfrm>
          <a:prstGeom prst="roundRect">
            <a:avLst>
              <a:gd name="adj" fmla="val 709534"/>
            </a:avLst>
          </a:prstGeom>
          <a:solidFill>
            <a:srgbClr val="B8C3DF"/>
          </a:solidFill>
          <a:ln/>
        </p:spPr>
      </p:sp>
      <p:sp>
        <p:nvSpPr>
          <p:cNvPr id="13" name="Shape 11"/>
          <p:cNvSpPr/>
          <p:nvPr/>
        </p:nvSpPr>
        <p:spPr>
          <a:xfrm>
            <a:off x="675799" y="4240173"/>
            <a:ext cx="4979551" cy="1112401"/>
          </a:xfrm>
          <a:prstGeom prst="roundRect">
            <a:avLst>
              <a:gd name="adj" fmla="val 729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3029783" y="4626650"/>
            <a:ext cx="271463" cy="339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100" dirty="0"/>
          </a:p>
        </p:txBody>
      </p:sp>
      <p:sp>
        <p:nvSpPr>
          <p:cNvPr id="15" name="Text 13"/>
          <p:cNvSpPr/>
          <p:nvPr/>
        </p:nvSpPr>
        <p:spPr>
          <a:xfrm>
            <a:off x="5848350" y="4433173"/>
            <a:ext cx="2413635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Tiered Services</a:t>
            </a:r>
            <a:endParaRPr lang="en-US" sz="1900" dirty="0"/>
          </a:p>
        </p:txBody>
      </p:sp>
      <p:sp>
        <p:nvSpPr>
          <p:cNvPr id="16" name="Text 14"/>
          <p:cNvSpPr/>
          <p:nvPr/>
        </p:nvSpPr>
        <p:spPr>
          <a:xfrm>
            <a:off x="5848350" y="4850606"/>
            <a:ext cx="558415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Offering different levels of experience at various price points</a:t>
            </a:r>
            <a:endParaRPr lang="en-US" sz="1500" dirty="0"/>
          </a:p>
        </p:txBody>
      </p:sp>
      <p:sp>
        <p:nvSpPr>
          <p:cNvPr id="17" name="Shape 15"/>
          <p:cNvSpPr/>
          <p:nvPr/>
        </p:nvSpPr>
        <p:spPr>
          <a:xfrm>
            <a:off x="5751790" y="5343049"/>
            <a:ext cx="8106370" cy="11430"/>
          </a:xfrm>
          <a:prstGeom prst="roundRect">
            <a:avLst>
              <a:gd name="adj" fmla="val 709534"/>
            </a:avLst>
          </a:prstGeom>
          <a:solidFill>
            <a:srgbClr val="B8C3DF"/>
          </a:solidFill>
          <a:ln/>
        </p:spPr>
      </p:sp>
      <p:sp>
        <p:nvSpPr>
          <p:cNvPr id="18" name="Shape 16"/>
          <p:cNvSpPr/>
          <p:nvPr/>
        </p:nvSpPr>
        <p:spPr>
          <a:xfrm>
            <a:off x="675799" y="5449014"/>
            <a:ext cx="6639401" cy="1112401"/>
          </a:xfrm>
          <a:prstGeom prst="roundRect">
            <a:avLst>
              <a:gd name="adj" fmla="val 729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3859768" y="5835491"/>
            <a:ext cx="271463" cy="339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4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100" dirty="0"/>
          </a:p>
        </p:txBody>
      </p:sp>
      <p:sp>
        <p:nvSpPr>
          <p:cNvPr id="20" name="Text 18"/>
          <p:cNvSpPr/>
          <p:nvPr/>
        </p:nvSpPr>
        <p:spPr>
          <a:xfrm>
            <a:off x="7508200" y="5642015"/>
            <a:ext cx="2567821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Volunteer Integration</a:t>
            </a:r>
            <a:endParaRPr lang="en-US" sz="1900" dirty="0"/>
          </a:p>
        </p:txBody>
      </p:sp>
      <p:sp>
        <p:nvSpPr>
          <p:cNvPr id="21" name="Text 19"/>
          <p:cNvSpPr/>
          <p:nvPr/>
        </p:nvSpPr>
        <p:spPr>
          <a:xfrm>
            <a:off x="7508200" y="6059448"/>
            <a:ext cx="5394127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Utilizing volunteer services to support affordable offerings</a:t>
            </a:r>
            <a:endParaRPr lang="en-US" sz="1500" dirty="0"/>
          </a:p>
        </p:txBody>
      </p:sp>
      <p:sp>
        <p:nvSpPr>
          <p:cNvPr id="22" name="Text 20"/>
          <p:cNvSpPr/>
          <p:nvPr/>
        </p:nvSpPr>
        <p:spPr>
          <a:xfrm>
            <a:off x="675799" y="6778585"/>
            <a:ext cx="13278803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Nonprofit organizations must carefully balance financial sustainability with their mission impact, using innovative pricing strategies to achieve both goals.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118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7241" y="3430429"/>
            <a:ext cx="11861363" cy="702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Ethical Considerations in Pricing Decisions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87241" y="4723686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1538" y="4765834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18285" y="4723686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Fairness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18285" y="5210056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Ensuring equitable access to services and avoiding discriminatory pricing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7714" y="4723686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512010" y="4765834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8158758" y="4723686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Transparency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8158758" y="5210056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Clearly communicating pricing rationales to stakeholders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87241" y="6407587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71538" y="6449735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18285" y="6407587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Mission Alignment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18285" y="6893957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Maintaining pricing practices consistent with organizational values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7427714" y="6407587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512010" y="6449735"/>
            <a:ext cx="337423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8158758" y="6407587"/>
            <a:ext cx="3589734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Stakeholder Engagement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8158758" y="6893957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Involving all stakeholders in pricing discussions and decisions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" cy="823293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33530" y="609600"/>
            <a:ext cx="9420939" cy="1385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Best Practices in Nonprofit Pricing Strategies</a:t>
            </a:r>
            <a:endParaRPr lang="en-US" sz="43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30" y="2327553"/>
            <a:ext cx="554236" cy="55423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433530" y="3103483"/>
            <a:ext cx="2918579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Audience Understanding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4433530" y="3929420"/>
            <a:ext cx="2918579" cy="1064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Deep understanding of target audience and their motivations</a:t>
            </a:r>
            <a:endParaRPr lang="en-US" sz="1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651" y="2327553"/>
            <a:ext cx="554236" cy="55423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84651" y="3103483"/>
            <a:ext cx="2918579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Value-Based Approach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7684651" y="3929420"/>
            <a:ext cx="2918579" cy="709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Setting prices based on perceived value and impact</a:t>
            </a:r>
            <a:endParaRPr lang="en-US" sz="17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5772" y="2327553"/>
            <a:ext cx="554236" cy="55423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935772" y="3103483"/>
            <a:ext cx="277118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Transparency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10935772" y="3582948"/>
            <a:ext cx="2918579" cy="709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Clear communication of pricing rationale</a:t>
            </a:r>
            <a:endParaRPr lang="en-US" sz="17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530" y="5658564"/>
            <a:ext cx="554236" cy="55423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433530" y="6434495"/>
            <a:ext cx="2771180" cy="346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Flexibility</a:t>
            </a:r>
            <a:endParaRPr lang="en-US" sz="2150" dirty="0"/>
          </a:p>
        </p:txBody>
      </p:sp>
      <p:sp>
        <p:nvSpPr>
          <p:cNvPr id="15" name="Text 8"/>
          <p:cNvSpPr/>
          <p:nvPr/>
        </p:nvSpPr>
        <p:spPr>
          <a:xfrm>
            <a:off x="4433530" y="6913959"/>
            <a:ext cx="2918579" cy="709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Offering various pricing options for accessibility</a:t>
            </a:r>
            <a:endParaRPr lang="en-US" sz="17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01954"/>
            <a:ext cx="91856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Value-Based Pricing Approaches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77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Benefits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15885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Attracts passionate supporters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60105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Increases stakeholder satisfaction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0432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Strengthens value proposition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4854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Balances accessibility and organizational health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577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Implementation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99521" y="415885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Assess service impact from client perspective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60105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Link services to organizational goals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50432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Develop mechanisms to assess client satisfaction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4854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Communicate value effectively to stakeholders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0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6734" y="605195"/>
            <a:ext cx="7603331" cy="1375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Transparency and Communication in Pricing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56734" y="2558415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39245" y="2599611"/>
            <a:ext cx="330041" cy="412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550" dirty="0"/>
          </a:p>
        </p:txBody>
      </p:sp>
      <p:sp>
        <p:nvSpPr>
          <p:cNvPr id="6" name="Text 3"/>
          <p:cNvSpPr/>
          <p:nvPr/>
        </p:nvSpPr>
        <p:spPr>
          <a:xfrm>
            <a:off x="6971943" y="2558415"/>
            <a:ext cx="2751177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Donor Appreciation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6971943" y="3034308"/>
            <a:ext cx="6888123" cy="704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Transparency in pricing is valued by donors and other stakeholders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6256734" y="4206240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339245" y="4247436"/>
            <a:ext cx="330041" cy="412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550" dirty="0"/>
          </a:p>
        </p:txBody>
      </p:sp>
      <p:sp>
        <p:nvSpPr>
          <p:cNvPr id="10" name="Text 7"/>
          <p:cNvSpPr/>
          <p:nvPr/>
        </p:nvSpPr>
        <p:spPr>
          <a:xfrm>
            <a:off x="6971943" y="4206240"/>
            <a:ext cx="2751177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Fairness Perception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6971943" y="4682133"/>
            <a:ext cx="6888123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Clear communication decreases perceived inequity in fees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6256734" y="5501878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39245" y="5543074"/>
            <a:ext cx="330041" cy="412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550" dirty="0"/>
          </a:p>
        </p:txBody>
      </p:sp>
      <p:sp>
        <p:nvSpPr>
          <p:cNvPr id="14" name="Text 11"/>
          <p:cNvSpPr/>
          <p:nvPr/>
        </p:nvSpPr>
        <p:spPr>
          <a:xfrm>
            <a:off x="6971943" y="5501878"/>
            <a:ext cx="2973943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Loyalty Enhancement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6971943" y="5977771"/>
            <a:ext cx="6888123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Transparent pricing can increase loyalty and recommendations</a:t>
            </a:r>
            <a:endParaRPr lang="en-US" sz="1700" dirty="0"/>
          </a:p>
        </p:txBody>
      </p:sp>
      <p:sp>
        <p:nvSpPr>
          <p:cNvPr id="16" name="Shape 13"/>
          <p:cNvSpPr/>
          <p:nvPr/>
        </p:nvSpPr>
        <p:spPr>
          <a:xfrm>
            <a:off x="6256734" y="6797516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339245" y="6838712"/>
            <a:ext cx="330041" cy="412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550" dirty="0"/>
          </a:p>
        </p:txBody>
      </p:sp>
      <p:sp>
        <p:nvSpPr>
          <p:cNvPr id="18" name="Text 15"/>
          <p:cNvSpPr/>
          <p:nvPr/>
        </p:nvSpPr>
        <p:spPr>
          <a:xfrm>
            <a:off x="6971943" y="6797516"/>
            <a:ext cx="3986689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Public Scrutiny Management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6971943" y="7273409"/>
            <a:ext cx="6888123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Helps manage heightened press coverage and public scrutiny</a:t>
            </a:r>
            <a:endParaRPr lang="en-US" sz="1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6618" y="622340"/>
            <a:ext cx="7198400" cy="705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Innovative Pricing Models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276618" y="1666518"/>
            <a:ext cx="7563564" cy="1315879"/>
          </a:xfrm>
          <a:prstGeom prst="roundRect">
            <a:avLst>
              <a:gd name="adj" fmla="val 720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09980" y="1899880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Pay-What-You-Can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9980" y="2387918"/>
            <a:ext cx="7096839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Flexible pricing allowing customers to pay based on their means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76618" y="3208139"/>
            <a:ext cx="7563564" cy="1315879"/>
          </a:xfrm>
          <a:prstGeom prst="roundRect">
            <a:avLst>
              <a:gd name="adj" fmla="val 720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509980" y="3441502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Sliding Scale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509980" y="3929539"/>
            <a:ext cx="7096839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Tiered pricing based on income or other factors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76618" y="4749760"/>
            <a:ext cx="7563564" cy="1315879"/>
          </a:xfrm>
          <a:prstGeom prst="roundRect">
            <a:avLst>
              <a:gd name="adj" fmla="val 720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09980" y="4983123"/>
            <a:ext cx="300001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Subscription Services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09980" y="5471160"/>
            <a:ext cx="7096839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Regular payment for ongoing access to services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6276618" y="6291382"/>
            <a:ext cx="7563564" cy="1315879"/>
          </a:xfrm>
          <a:prstGeom prst="roundRect">
            <a:avLst>
              <a:gd name="adj" fmla="val 7206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509980" y="6524744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Buy-One-Give-One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509980" y="7012781"/>
            <a:ext cx="7096839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Purchase of a service funds a free service for someone in need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6460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8066" y="3128724"/>
            <a:ext cx="10695623" cy="641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Case Study: Landscape of the Imagination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303770" y="4077533"/>
            <a:ext cx="22860" cy="3590211"/>
          </a:xfrm>
          <a:prstGeom prst="roundRect">
            <a:avLst>
              <a:gd name="adj" fmla="val 376954"/>
            </a:avLst>
          </a:prstGeom>
          <a:solidFill>
            <a:srgbClr val="B8C3DF"/>
          </a:solidFill>
          <a:ln/>
        </p:spPr>
      </p:sp>
      <p:sp>
        <p:nvSpPr>
          <p:cNvPr id="5" name="Shape 2"/>
          <p:cNvSpPr/>
          <p:nvPr/>
        </p:nvSpPr>
        <p:spPr>
          <a:xfrm>
            <a:off x="6491823" y="4527590"/>
            <a:ext cx="615434" cy="22860"/>
          </a:xfrm>
          <a:prstGeom prst="roundRect">
            <a:avLst>
              <a:gd name="adj" fmla="val 376954"/>
            </a:avLst>
          </a:prstGeom>
          <a:solidFill>
            <a:srgbClr val="B8C3DF"/>
          </a:solidFill>
          <a:ln/>
        </p:spPr>
      </p:sp>
      <p:sp>
        <p:nvSpPr>
          <p:cNvPr id="6" name="Shape 3"/>
          <p:cNvSpPr/>
          <p:nvPr/>
        </p:nvSpPr>
        <p:spPr>
          <a:xfrm>
            <a:off x="7084397" y="4308277"/>
            <a:ext cx="461605" cy="461605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161312" y="4346674"/>
            <a:ext cx="307658" cy="384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3724751" y="4282678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Initial Workshop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18066" y="4726186"/>
            <a:ext cx="5571292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Sold-out two-day winter workshop at a local inn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523143" y="5553313"/>
            <a:ext cx="615434" cy="22860"/>
          </a:xfrm>
          <a:prstGeom prst="roundRect">
            <a:avLst>
              <a:gd name="adj" fmla="val 376954"/>
            </a:avLst>
          </a:prstGeom>
          <a:solidFill>
            <a:srgbClr val="B8C3DF"/>
          </a:solidFill>
          <a:ln/>
        </p:spPr>
      </p:sp>
      <p:sp>
        <p:nvSpPr>
          <p:cNvPr id="11" name="Shape 8"/>
          <p:cNvSpPr/>
          <p:nvPr/>
        </p:nvSpPr>
        <p:spPr>
          <a:xfrm>
            <a:off x="7084397" y="5334000"/>
            <a:ext cx="461605" cy="461605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161312" y="5372398"/>
            <a:ext cx="307658" cy="384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0"/>
          <p:cNvSpPr/>
          <p:nvPr/>
        </p:nvSpPr>
        <p:spPr>
          <a:xfrm>
            <a:off x="8341042" y="5308402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Subscription Model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8341042" y="5751909"/>
            <a:ext cx="5571292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Created year-round series with subscription pricing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491823" y="6476524"/>
            <a:ext cx="615434" cy="22860"/>
          </a:xfrm>
          <a:prstGeom prst="roundRect">
            <a:avLst>
              <a:gd name="adj" fmla="val 376954"/>
            </a:avLst>
          </a:prstGeom>
          <a:solidFill>
            <a:srgbClr val="B8C3DF"/>
          </a:solidFill>
          <a:ln/>
        </p:spPr>
      </p:sp>
      <p:sp>
        <p:nvSpPr>
          <p:cNvPr id="16" name="Shape 13"/>
          <p:cNvSpPr/>
          <p:nvPr/>
        </p:nvSpPr>
        <p:spPr>
          <a:xfrm>
            <a:off x="7084397" y="6257211"/>
            <a:ext cx="461605" cy="461605"/>
          </a:xfrm>
          <a:prstGeom prst="roundRect">
            <a:avLst>
              <a:gd name="adj" fmla="val 18668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161312" y="6295608"/>
            <a:ext cx="307658" cy="3846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400" dirty="0"/>
          </a:p>
        </p:txBody>
      </p:sp>
      <p:sp>
        <p:nvSpPr>
          <p:cNvPr id="18" name="Text 15"/>
          <p:cNvSpPr/>
          <p:nvPr/>
        </p:nvSpPr>
        <p:spPr>
          <a:xfrm>
            <a:off x="3724751" y="6231612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Waiting Lists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718066" y="6675120"/>
            <a:ext cx="5571292" cy="656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Implemented waiting lists for both dinners and workshops due to high demand</a:t>
            </a:r>
            <a:endParaRPr lang="en-US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01954"/>
            <a:ext cx="104499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Case Study: Millay Colony for the Arts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77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Program Offerings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15885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Artists' residency programs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60105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Public programming (tours, readings, open studios)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0432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Intimate salons with lectures and meals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3577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Pricing Innovations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599521" y="415885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Sliding scale for public programs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460105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"Buy one, send one" model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50432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Flexible retreat pricing ($175-$750)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54854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"Pay what you can" spots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4390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Introduction to Nonprofit Marketing Strategy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75677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65260" y="279927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2756773"/>
            <a:ext cx="29270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Growing Importance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3247192"/>
            <a:ext cx="2927747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Management techniques from private firms are increasingly being applied to nonprofit organizations, with every section of management having a parallel in NPOs.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275677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256937" y="279927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27567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Unique Focus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8983" y="3247192"/>
            <a:ext cx="2927747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Nonprofit marketing serves different purposes than profit-oriented marketing, focusing on identifying nonprofit publics and the social value of transactions.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626947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65260" y="631197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6269474"/>
            <a:ext cx="31664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Pricing Considerations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6759893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Pricing is an important part of nonprofit marketing strategy, but with different objectives than in for-profit organizations.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4256" y="735925"/>
            <a:ext cx="7715488" cy="1275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Future Trends in Nonprofit Pricing Strategies</a:t>
            </a:r>
            <a:endParaRPr lang="en-US" sz="40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56" y="2317671"/>
            <a:ext cx="1020485" cy="122455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40850" y="2521744"/>
            <a:ext cx="2781181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Economic Adaptation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2040850" y="2962989"/>
            <a:ext cx="6388894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Increased focus on adapting prices to economic changes</a:t>
            </a:r>
            <a:endParaRPr lang="en-US" sz="16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56" y="3542228"/>
            <a:ext cx="1020485" cy="122455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40850" y="3746302"/>
            <a:ext cx="2935724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Technology Integration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2040850" y="4187547"/>
            <a:ext cx="6388894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Greater use of data-driven and tech-enabled pricing models</a:t>
            </a:r>
            <a:endParaRPr lang="en-US" sz="16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56" y="4766786"/>
            <a:ext cx="1020485" cy="122455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40850" y="4970859"/>
            <a:ext cx="3847743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Community-Centric Approach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2040850" y="5412105"/>
            <a:ext cx="6388894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Emphasis on community involvement in pricing decisions</a:t>
            </a:r>
            <a:endParaRPr lang="en-US" sz="16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56" y="5991344"/>
            <a:ext cx="1020485" cy="150233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040850" y="6195417"/>
            <a:ext cx="2639139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Ethical Transparency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2040850" y="6636663"/>
            <a:ext cx="6388894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Growing importance of clear communication about pricing rationales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39960"/>
            <a:ext cx="79064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The Nonprofit Sector in Italy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Significance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96859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nonprofit sector in Italy, as in many parts of the world, is salient and significant.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Structure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396859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Its structure results from the characteristics and interactions of different general economic, social, political, and religious phenomena.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253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Understanding Price in Nonprofit Context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93822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8860" y="298073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9382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Exchange Rate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428643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Price in nonprofits is an exchange rate where resources are exchanged for specific goods or services.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293822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770537" y="298073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2938224"/>
            <a:ext cx="28575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Revenue Generation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428643"/>
            <a:ext cx="292774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The "right" price is crucial in determining an organization's ability to generate revenue and reduce dependence on philanthropy.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608802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78860" y="613052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6088023"/>
            <a:ext cx="37461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Multidimensional Concept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578441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Nonprofit pricing has five dimensions divided into two groups, including monetary and stakeholder interaction aspects.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51390" y="1867972"/>
            <a:ext cx="93852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Importance of Price in Nonprofit Organizations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390" y="362569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451390" y="4419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Reliability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4451390" y="4909899"/>
            <a:ext cx="29015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Price communicates the nonprofit organization's reliability and mission alignment.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104" y="3625691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93104" y="4419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Integrity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93104" y="4909899"/>
            <a:ext cx="290167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Price gives an idea about the integrity of the organization to its customers.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4938" y="362569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934938" y="4419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Value Signal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934938" y="4909899"/>
            <a:ext cx="29016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Price emphasizes the value of the service to stakeholders.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78700"/>
            <a:ext cx="1303532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Key Differences: For-Profit vs Nonprofit Pricing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54454"/>
            <a:ext cx="33732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For-Profit Organizations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3559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Primary goal is profit maximization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27779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various strategies to boost short-term or long-term income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08289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May provide products below cost temporarily for market penetration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3254454"/>
            <a:ext cx="34087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Nonprofit Organizations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599521" y="383559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Primary motivation is mission fulfillment and social impact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4640699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Pricing influenced by diverse stakeholders with diverse values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544580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Consider ethical implications and donor perceptions in pricing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66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Factors Influencing Nonprofit Pricing Decisions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32158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Mission and Values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70629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Aligning pricing with organizational mission and core values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033492" y="3690699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937790" y="2807137"/>
            <a:ext cx="36215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Stakeholder Expectations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29755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Considering donor and beneficiary perceptions and needs</a:t>
            </a:r>
            <a:endParaRPr lang="en-US" sz="17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893010" y="3426023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10051256" y="44421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Cost Structures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10051256" y="4932521"/>
            <a:ext cx="37853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Understanding and managing operational costs</a:t>
            </a:r>
            <a:endParaRPr lang="en-US" sz="17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719423" y="5112782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0"/>
          <p:cNvSpPr/>
          <p:nvPr/>
        </p:nvSpPr>
        <p:spPr>
          <a:xfrm>
            <a:off x="9937790" y="6077188"/>
            <a:ext cx="34648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Regulatory Environment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9937790" y="656760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Complying with legal and ethical constraints</a:t>
            </a:r>
            <a:endParaRPr lang="en-US" sz="175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370564" y="6419850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650" dirty="0"/>
          </a:p>
        </p:txBody>
      </p:sp>
      <p:sp>
        <p:nvSpPr>
          <p:cNvPr id="19" name="Text 13"/>
          <p:cNvSpPr/>
          <p:nvPr/>
        </p:nvSpPr>
        <p:spPr>
          <a:xfrm>
            <a:off x="1857256" y="56684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Market Conditions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793790" y="615886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Adapting to economic changes and competition</a:t>
            </a:r>
            <a:endParaRPr lang="en-US" sz="1750" dirty="0"/>
          </a:p>
        </p:txBody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5710595" y="5541050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</a:t>
            </a:r>
            <a:endParaRPr lang="en-US" sz="2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20551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458" y="2692360"/>
            <a:ext cx="8829913" cy="551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Mission and Values Alignment in Pricing</a:t>
            </a:r>
            <a:endParaRPr lang="en-US" sz="3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58" y="3508296"/>
            <a:ext cx="882134" cy="105858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64149" y="3684627"/>
            <a:ext cx="220551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Express Value</a:t>
            </a:r>
            <a:endParaRPr lang="en-US" sz="1700" dirty="0"/>
          </a:p>
        </p:txBody>
      </p:sp>
      <p:sp>
        <p:nvSpPr>
          <p:cNvPr id="6" name="Text 2"/>
          <p:cNvSpPr/>
          <p:nvPr/>
        </p:nvSpPr>
        <p:spPr>
          <a:xfrm>
            <a:off x="1764149" y="4066103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Price as an expression of organizational values and mission</a:t>
            </a:r>
            <a:endParaRPr lang="en-US" sz="13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58" y="4566880"/>
            <a:ext cx="882134" cy="10585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64149" y="4743212"/>
            <a:ext cx="220551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Build Credibility</a:t>
            </a:r>
            <a:endParaRPr lang="en-US" sz="1700" dirty="0"/>
          </a:p>
        </p:txBody>
      </p:sp>
      <p:sp>
        <p:nvSpPr>
          <p:cNvPr id="9" name="Text 4"/>
          <p:cNvSpPr/>
          <p:nvPr/>
        </p:nvSpPr>
        <p:spPr>
          <a:xfrm>
            <a:off x="1764149" y="5124688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Aligning price with mission adds to an organization's credibility</a:t>
            </a:r>
            <a:endParaRPr lang="en-US" sz="13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58" y="5625465"/>
            <a:ext cx="882134" cy="105858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64149" y="5801797"/>
            <a:ext cx="220551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Cultivate Trust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1764149" y="6183273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Consistent pricing decisions strengthen trust among stakeholder groups</a:t>
            </a:r>
            <a:endParaRPr lang="en-US" sz="13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58" y="6684050"/>
            <a:ext cx="882134" cy="105858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64149" y="6860381"/>
            <a:ext cx="220551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Strengthen Brand</a:t>
            </a:r>
            <a:endParaRPr lang="en-US" sz="1700" dirty="0"/>
          </a:p>
        </p:txBody>
      </p:sp>
      <p:sp>
        <p:nvSpPr>
          <p:cNvPr id="15" name="Text 8"/>
          <p:cNvSpPr/>
          <p:nvPr/>
        </p:nvSpPr>
        <p:spPr>
          <a:xfrm>
            <a:off x="1764149" y="7241858"/>
            <a:ext cx="1224879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Price-mission alignment reinforces the organization's brand identity</a:t>
            </a:r>
            <a:endParaRPr lang="en-US" sz="1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8641" y="614720"/>
            <a:ext cx="7579519" cy="1396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Donor Expectations and Perceptions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268641" y="2598063"/>
            <a:ext cx="502801" cy="502801"/>
          </a:xfrm>
          <a:prstGeom prst="roundRect">
            <a:avLst>
              <a:gd name="adj" fmla="val 1867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52401" y="2639913"/>
            <a:ext cx="335161" cy="418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6994922" y="2598063"/>
            <a:ext cx="27939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Desired Outcomes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6994922" y="3081338"/>
            <a:ext cx="2951798" cy="2860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Donors have expectations about their consumption experience, falling into categories like personal use, non-exclusive use, shared accomplishments, or demonstration of values.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0200" y="2598063"/>
            <a:ext cx="502801" cy="502801"/>
          </a:xfrm>
          <a:prstGeom prst="roundRect">
            <a:avLst>
              <a:gd name="adj" fmla="val 1867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253960" y="2639913"/>
            <a:ext cx="335161" cy="418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00" dirty="0"/>
          </a:p>
        </p:txBody>
      </p:sp>
      <p:sp>
        <p:nvSpPr>
          <p:cNvPr id="10" name="Text 7"/>
          <p:cNvSpPr/>
          <p:nvPr/>
        </p:nvSpPr>
        <p:spPr>
          <a:xfrm>
            <a:off x="10896481" y="2598063"/>
            <a:ext cx="2793921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Transparency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10896481" y="3081338"/>
            <a:ext cx="2951798" cy="1430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Donors value transparency in pricing decisions, which can enhance loyalty and support.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68641" y="6416516"/>
            <a:ext cx="502801" cy="502801"/>
          </a:xfrm>
          <a:prstGeom prst="roundRect">
            <a:avLst>
              <a:gd name="adj" fmla="val 1867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52401" y="6458367"/>
            <a:ext cx="335161" cy="418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00" dirty="0"/>
          </a:p>
        </p:txBody>
      </p:sp>
      <p:sp>
        <p:nvSpPr>
          <p:cNvPr id="14" name="Text 11"/>
          <p:cNvSpPr/>
          <p:nvPr/>
        </p:nvSpPr>
        <p:spPr>
          <a:xfrm>
            <a:off x="6994922" y="6416516"/>
            <a:ext cx="3352205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Affordability vs. Viability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6994922" y="6899791"/>
            <a:ext cx="6853237" cy="715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Organizations must balance affordability for donors with financial viability.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2025-03-21T15:53:10Z</dcterms:created>
  <dcterms:modified xsi:type="dcterms:W3CDTF">2025-03-21T15:53:10Z</dcterms:modified>
</cp:coreProperties>
</file>