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9" r:id="rId4"/>
    <p:sldId id="258" r:id="rId5"/>
    <p:sldId id="274" r:id="rId6"/>
    <p:sldId id="260" r:id="rId7"/>
    <p:sldId id="262" r:id="rId8"/>
    <p:sldId id="264" r:id="rId9"/>
    <p:sldId id="265" r:id="rId10"/>
    <p:sldId id="277" r:id="rId11"/>
    <p:sldId id="286" r:id="rId12"/>
    <p:sldId id="271" r:id="rId13"/>
    <p:sldId id="283" r:id="rId14"/>
    <p:sldId id="282" r:id="rId15"/>
    <p:sldId id="285" r:id="rId16"/>
    <p:sldId id="278" r:id="rId17"/>
    <p:sldId id="287" r:id="rId18"/>
    <p:sldId id="272" r:id="rId19"/>
    <p:sldId id="266" r:id="rId20"/>
    <p:sldId id="267" r:id="rId21"/>
    <p:sldId id="279" r:id="rId22"/>
    <p:sldId id="273" r:id="rId23"/>
    <p:sldId id="280" r:id="rId24"/>
    <p:sldId id="268" r:id="rId25"/>
    <p:sldId id="269" r:id="rId26"/>
    <p:sldId id="275" r:id="rId27"/>
    <p:sldId id="270" r:id="rId28"/>
    <p:sldId id="276" r:id="rId29"/>
    <p:sldId id="281"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Black" pitchFamily="34" charset="0"/>
        <a:ea typeface="+mn-ea"/>
        <a:cs typeface="Arial" charset="0"/>
      </a:defRPr>
    </a:lvl1pPr>
    <a:lvl2pPr marL="457200" algn="l" rtl="0" fontAlgn="base">
      <a:spcBef>
        <a:spcPct val="0"/>
      </a:spcBef>
      <a:spcAft>
        <a:spcPct val="0"/>
      </a:spcAft>
      <a:defRPr kern="1200">
        <a:solidFill>
          <a:schemeClr val="tx1"/>
        </a:solidFill>
        <a:latin typeface="Arial Black" pitchFamily="34" charset="0"/>
        <a:ea typeface="+mn-ea"/>
        <a:cs typeface="Arial" charset="0"/>
      </a:defRPr>
    </a:lvl2pPr>
    <a:lvl3pPr marL="914400" algn="l" rtl="0" fontAlgn="base">
      <a:spcBef>
        <a:spcPct val="0"/>
      </a:spcBef>
      <a:spcAft>
        <a:spcPct val="0"/>
      </a:spcAft>
      <a:defRPr kern="1200">
        <a:solidFill>
          <a:schemeClr val="tx1"/>
        </a:solidFill>
        <a:latin typeface="Arial Black" pitchFamily="34" charset="0"/>
        <a:ea typeface="+mn-ea"/>
        <a:cs typeface="Arial" charset="0"/>
      </a:defRPr>
    </a:lvl3pPr>
    <a:lvl4pPr marL="1371600" algn="l" rtl="0" fontAlgn="base">
      <a:spcBef>
        <a:spcPct val="0"/>
      </a:spcBef>
      <a:spcAft>
        <a:spcPct val="0"/>
      </a:spcAft>
      <a:defRPr kern="1200">
        <a:solidFill>
          <a:schemeClr val="tx1"/>
        </a:solidFill>
        <a:latin typeface="Arial Black" pitchFamily="34" charset="0"/>
        <a:ea typeface="+mn-ea"/>
        <a:cs typeface="Arial" charset="0"/>
      </a:defRPr>
    </a:lvl4pPr>
    <a:lvl5pPr marL="1828800" algn="l" rtl="0" fontAlgn="base">
      <a:spcBef>
        <a:spcPct val="0"/>
      </a:spcBef>
      <a:spcAft>
        <a:spcPct val="0"/>
      </a:spcAft>
      <a:defRPr kern="1200">
        <a:solidFill>
          <a:schemeClr val="tx1"/>
        </a:solidFill>
        <a:latin typeface="Arial Black" pitchFamily="34" charset="0"/>
        <a:ea typeface="+mn-ea"/>
        <a:cs typeface="Arial" charset="0"/>
      </a:defRPr>
    </a:lvl5pPr>
    <a:lvl6pPr marL="2286000" algn="l" defTabSz="914400" rtl="0" eaLnBrk="1" latinLnBrk="0" hangingPunct="1">
      <a:defRPr kern="1200">
        <a:solidFill>
          <a:schemeClr val="tx1"/>
        </a:solidFill>
        <a:latin typeface="Arial Black" pitchFamily="34" charset="0"/>
        <a:ea typeface="+mn-ea"/>
        <a:cs typeface="Arial" charset="0"/>
      </a:defRPr>
    </a:lvl6pPr>
    <a:lvl7pPr marL="2743200" algn="l" defTabSz="914400" rtl="0" eaLnBrk="1" latinLnBrk="0" hangingPunct="1">
      <a:defRPr kern="1200">
        <a:solidFill>
          <a:schemeClr val="tx1"/>
        </a:solidFill>
        <a:latin typeface="Arial Black" pitchFamily="34" charset="0"/>
        <a:ea typeface="+mn-ea"/>
        <a:cs typeface="Arial" charset="0"/>
      </a:defRPr>
    </a:lvl7pPr>
    <a:lvl8pPr marL="3200400" algn="l" defTabSz="914400" rtl="0" eaLnBrk="1" latinLnBrk="0" hangingPunct="1">
      <a:defRPr kern="1200">
        <a:solidFill>
          <a:schemeClr val="tx1"/>
        </a:solidFill>
        <a:latin typeface="Arial Black" pitchFamily="34" charset="0"/>
        <a:ea typeface="+mn-ea"/>
        <a:cs typeface="Arial" charset="0"/>
      </a:defRPr>
    </a:lvl8pPr>
    <a:lvl9pPr marL="3657600" algn="l" defTabSz="914400" rtl="0" eaLnBrk="1" latinLnBrk="0" hangingPunct="1">
      <a:defRPr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23CB4B"/>
    <a:srgbClr val="DE1032"/>
    <a:srgbClr val="EBF1AD"/>
    <a:srgbClr val="FBB2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7" autoAdjust="0"/>
    <p:restoredTop sz="94624" autoAdjust="0"/>
  </p:normalViewPr>
  <p:slideViewPr>
    <p:cSldViewPr>
      <p:cViewPr varScale="1">
        <p:scale>
          <a:sx n="41" d="100"/>
          <a:sy n="41" d="100"/>
        </p:scale>
        <p:origin x="-7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 name="Group 6"/>
            <p:cNvGrpSpPr>
              <a:grpSpLocks/>
            </p:cNvGrpSpPr>
            <p:nvPr/>
          </p:nvGrpSpPr>
          <p:grpSpPr bwMode="auto">
            <a:xfrm>
              <a:off x="1312" y="186"/>
              <a:ext cx="4299" cy="3371"/>
              <a:chOff x="0" y="2"/>
              <a:chExt cx="5533" cy="4339"/>
            </a:xfrm>
          </p:grpSpPr>
          <p:grpSp>
            <p:nvGrpSpPr>
              <p:cNvPr id="22" name="Group 7"/>
              <p:cNvGrpSpPr>
                <a:grpSpLocks/>
              </p:cNvGrpSpPr>
              <p:nvPr/>
            </p:nvGrpSpPr>
            <p:grpSpPr bwMode="auto">
              <a:xfrm>
                <a:off x="0" y="2"/>
                <a:ext cx="5470" cy="4339"/>
                <a:chOff x="0" y="2"/>
                <a:chExt cx="5470" cy="4339"/>
              </a:xfrm>
            </p:grpSpPr>
            <p:grpSp>
              <p:nvGrpSpPr>
                <p:cNvPr id="33" name="Group 8"/>
                <p:cNvGrpSpPr>
                  <a:grpSpLocks/>
                </p:cNvGrpSpPr>
                <p:nvPr/>
              </p:nvGrpSpPr>
              <p:grpSpPr bwMode="auto">
                <a:xfrm>
                  <a:off x="1339" y="788"/>
                  <a:ext cx="2919" cy="2149"/>
                  <a:chOff x="1265" y="816"/>
                  <a:chExt cx="2919" cy="2149"/>
                </a:xfrm>
              </p:grpSpPr>
              <p:sp>
                <p:nvSpPr>
                  <p:cNvPr id="133" name="Oval 9"/>
                  <p:cNvSpPr>
                    <a:spLocks noChangeArrowheads="1"/>
                  </p:cNvSpPr>
                  <p:nvPr/>
                </p:nvSpPr>
                <p:spPr bwMode="hidden">
                  <a:xfrm>
                    <a:off x="1265" y="816"/>
                    <a:ext cx="2919" cy="2148"/>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4" name="Oval 10"/>
                  <p:cNvSpPr>
                    <a:spLocks noChangeArrowheads="1"/>
                  </p:cNvSpPr>
                  <p:nvPr/>
                </p:nvSpPr>
                <p:spPr bwMode="hidden">
                  <a:xfrm>
                    <a:off x="2379"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4" name="Group 11"/>
                <p:cNvGrpSpPr>
                  <a:grpSpLocks/>
                </p:cNvGrpSpPr>
                <p:nvPr/>
              </p:nvGrpSpPr>
              <p:grpSpPr bwMode="auto">
                <a:xfrm>
                  <a:off x="0" y="2"/>
                  <a:ext cx="5470" cy="4339"/>
                  <a:chOff x="0" y="2"/>
                  <a:chExt cx="5470" cy="4339"/>
                </a:xfrm>
              </p:grpSpPr>
              <p:grpSp>
                <p:nvGrpSpPr>
                  <p:cNvPr id="35" name="Group 12"/>
                  <p:cNvGrpSpPr>
                    <a:grpSpLocks/>
                  </p:cNvGrpSpPr>
                  <p:nvPr/>
                </p:nvGrpSpPr>
                <p:grpSpPr bwMode="auto">
                  <a:xfrm>
                    <a:off x="3544" y="1504"/>
                    <a:ext cx="1259" cy="2324"/>
                    <a:chOff x="3470" y="1532"/>
                    <a:chExt cx="1259" cy="2324"/>
                  </a:xfrm>
                </p:grpSpPr>
                <p:sp>
                  <p:nvSpPr>
                    <p:cNvPr id="131" name="Freeform 13"/>
                    <p:cNvSpPr>
                      <a:spLocks/>
                    </p:cNvSpPr>
                    <p:nvPr/>
                  </p:nvSpPr>
                  <p:spPr bwMode="hidden">
                    <a:xfrm rot="2711884">
                      <a:off x="2764" y="2238"/>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32" name="Freeform 14"/>
                    <p:cNvSpPr>
                      <a:spLocks/>
                    </p:cNvSpPr>
                    <p:nvPr/>
                  </p:nvSpPr>
                  <p:spPr bwMode="hidden">
                    <a:xfrm rot="2711884">
                      <a:off x="4022" y="3148"/>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6" name="Group 15"/>
                  <p:cNvGrpSpPr>
                    <a:grpSpLocks/>
                  </p:cNvGrpSpPr>
                  <p:nvPr/>
                </p:nvGrpSpPr>
                <p:grpSpPr bwMode="auto">
                  <a:xfrm>
                    <a:off x="2938" y="1991"/>
                    <a:ext cx="2462" cy="1332"/>
                    <a:chOff x="2864" y="2019"/>
                    <a:chExt cx="2462" cy="1332"/>
                  </a:xfrm>
                </p:grpSpPr>
                <p:sp>
                  <p:nvSpPr>
                    <p:cNvPr id="129" name="Freeform 16"/>
                    <p:cNvSpPr>
                      <a:spLocks/>
                    </p:cNvSpPr>
                    <p:nvPr/>
                  </p:nvSpPr>
                  <p:spPr bwMode="hidden">
                    <a:xfrm rot="2104081">
                      <a:off x="2864" y="2019"/>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0" name="Freeform 17"/>
                    <p:cNvSpPr>
                      <a:spLocks/>
                    </p:cNvSpPr>
                    <p:nvPr/>
                  </p:nvSpPr>
                  <p:spPr bwMode="hidden">
                    <a:xfrm rot="2104081">
                      <a:off x="4352" y="2806"/>
                      <a:ext cx="974" cy="5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7" name="Group 18"/>
                  <p:cNvGrpSpPr>
                    <a:grpSpLocks/>
                  </p:cNvGrpSpPr>
                  <p:nvPr/>
                </p:nvGrpSpPr>
                <p:grpSpPr bwMode="auto">
                  <a:xfrm>
                    <a:off x="2970" y="1803"/>
                    <a:ext cx="2478" cy="1065"/>
                    <a:chOff x="2896" y="1831"/>
                    <a:chExt cx="2478" cy="1065"/>
                  </a:xfrm>
                </p:grpSpPr>
                <p:sp>
                  <p:nvSpPr>
                    <p:cNvPr id="127" name="Freeform 19"/>
                    <p:cNvSpPr>
                      <a:spLocks/>
                    </p:cNvSpPr>
                    <p:nvPr/>
                  </p:nvSpPr>
                  <p:spPr bwMode="hidden">
                    <a:xfrm rot="1582915">
                      <a:off x="2896" y="1831"/>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6"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89"/>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2" name="Freeform 29"/>
                    <p:cNvSpPr>
                      <a:spLocks/>
                    </p:cNvSpPr>
                    <p:nvPr/>
                  </p:nvSpPr>
                  <p:spPr bwMode="hidden">
                    <a:xfrm rot="-84182">
                      <a:off x="4379" y="1270"/>
                      <a:ext cx="754"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0" name="Freeform 32"/>
                    <p:cNvSpPr>
                      <a:spLocks/>
                    </p:cNvSpPr>
                    <p:nvPr/>
                  </p:nvSpPr>
                  <p:spPr bwMode="hidden">
                    <a:xfrm rot="-802576">
                      <a:off x="4155" y="919"/>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8" name="Freeform 35"/>
                    <p:cNvSpPr>
                      <a:spLocks/>
                    </p:cNvSpPr>
                    <p:nvPr/>
                  </p:nvSpPr>
                  <p:spPr bwMode="hidden">
                    <a:xfrm rot="18888116" flipH="1">
                      <a:off x="419" y="3271"/>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8"/>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4" name="Freeform 41"/>
                    <p:cNvSpPr>
                      <a:spLocks/>
                    </p:cNvSpPr>
                    <p:nvPr/>
                  </p:nvSpPr>
                  <p:spPr bwMode="hidden">
                    <a:xfrm rot="20017085" flipH="1">
                      <a:off x="-52" y="2595"/>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5" name="Group 42"/>
                  <p:cNvGrpSpPr>
                    <a:grpSpLocks/>
                  </p:cNvGrpSpPr>
                  <p:nvPr/>
                </p:nvGrpSpPr>
                <p:grpSpPr bwMode="auto">
                  <a:xfrm>
                    <a:off x="0" y="1785"/>
                    <a:ext cx="2472" cy="928"/>
                    <a:chOff x="-74" y="1813"/>
                    <a:chExt cx="2472" cy="928"/>
                  </a:xfrm>
                </p:grpSpPr>
                <p:sp>
                  <p:nvSpPr>
                    <p:cNvPr id="111"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6" name="Group 45"/>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0" name="Freeform 47"/>
                    <p:cNvSpPr>
                      <a:spLocks/>
                    </p:cNvSpPr>
                    <p:nvPr/>
                  </p:nvSpPr>
                  <p:spPr bwMode="hidden">
                    <a:xfrm rot="21136207" flipH="1">
                      <a:off x="23" y="1759"/>
                      <a:ext cx="830"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5"/>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8" name="Freeform 50"/>
                    <p:cNvSpPr>
                      <a:spLocks/>
                    </p:cNvSpPr>
                    <p:nvPr/>
                  </p:nvSpPr>
                  <p:spPr bwMode="hidden">
                    <a:xfrm rot="84182" flipH="1">
                      <a:off x="189" y="1445"/>
                      <a:ext cx="754"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4" name="Freeform 56"/>
                    <p:cNvSpPr>
                      <a:spLocks/>
                    </p:cNvSpPr>
                    <p:nvPr/>
                  </p:nvSpPr>
                  <p:spPr bwMode="hidden">
                    <a:xfrm rot="1277471" flipH="1">
                      <a:off x="616" y="901"/>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 name="Freeform 59"/>
                    <p:cNvSpPr>
                      <a:spLocks/>
                    </p:cNvSpPr>
                    <p:nvPr/>
                  </p:nvSpPr>
                  <p:spPr bwMode="hidden">
                    <a:xfrm rot="2028410" flipH="1">
                      <a:off x="911" y="589"/>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8"/>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0" name="Freeform 62"/>
                    <p:cNvSpPr>
                      <a:spLocks/>
                    </p:cNvSpPr>
                    <p:nvPr/>
                  </p:nvSpPr>
                  <p:spPr bwMode="hidden">
                    <a:xfrm rot="2664424" flipH="1">
                      <a:off x="1120" y="301"/>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2" name="Group 63"/>
                  <p:cNvGrpSpPr>
                    <a:grpSpLocks/>
                  </p:cNvGrpSpPr>
                  <p:nvPr/>
                </p:nvGrpSpPr>
                <p:grpSpPr bwMode="auto">
                  <a:xfrm>
                    <a:off x="1707" y="74"/>
                    <a:ext cx="778" cy="1515"/>
                    <a:chOff x="1633" y="102"/>
                    <a:chExt cx="778" cy="1515"/>
                  </a:xfrm>
                </p:grpSpPr>
                <p:sp>
                  <p:nvSpPr>
                    <p:cNvPr id="97" name="Freeform 64"/>
                    <p:cNvSpPr>
                      <a:spLocks/>
                    </p:cNvSpPr>
                    <p:nvPr/>
                  </p:nvSpPr>
                  <p:spPr bwMode="hidden">
                    <a:xfrm rot="3473776" flipH="1">
                      <a:off x="1754"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8" name="Freeform 65"/>
                    <p:cNvSpPr>
                      <a:spLocks/>
                    </p:cNvSpPr>
                    <p:nvPr/>
                  </p:nvSpPr>
                  <p:spPr bwMode="hidden">
                    <a:xfrm rot="3473776" flipH="1">
                      <a:off x="1506" y="228"/>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3" name="Group 66"/>
                  <p:cNvGrpSpPr>
                    <a:grpSpLocks/>
                  </p:cNvGrpSpPr>
                  <p:nvPr/>
                </p:nvGrpSpPr>
                <p:grpSpPr bwMode="auto">
                  <a:xfrm>
                    <a:off x="2009" y="2"/>
                    <a:ext cx="635" cy="1534"/>
                    <a:chOff x="1935" y="30"/>
                    <a:chExt cx="635" cy="1534"/>
                  </a:xfrm>
                </p:grpSpPr>
                <p:sp>
                  <p:nvSpPr>
                    <p:cNvPr id="95" name="Freeform 67"/>
                    <p:cNvSpPr>
                      <a:spLocks/>
                    </p:cNvSpPr>
                    <p:nvPr/>
                  </p:nvSpPr>
                  <p:spPr bwMode="hidden">
                    <a:xfrm rot="4126480" flipH="1">
                      <a:off x="1932" y="927"/>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6" name="Freeform 68"/>
                    <p:cNvSpPr>
                      <a:spLocks/>
                    </p:cNvSpPr>
                    <p:nvPr/>
                  </p:nvSpPr>
                  <p:spPr bwMode="hidden">
                    <a:xfrm rot="4126480" flipH="1">
                      <a:off x="1819" y="147"/>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4" name="Group 69"/>
                  <p:cNvGrpSpPr>
                    <a:grpSpLocks/>
                  </p:cNvGrpSpPr>
                  <p:nvPr/>
                </p:nvGrpSpPr>
                <p:grpSpPr bwMode="auto">
                  <a:xfrm>
                    <a:off x="2896" y="643"/>
                    <a:ext cx="1846" cy="567"/>
                    <a:chOff x="2822" y="671"/>
                    <a:chExt cx="1846" cy="567"/>
                  </a:xfrm>
                </p:grpSpPr>
                <p:sp>
                  <p:nvSpPr>
                    <p:cNvPr id="93" name="Freeform 70"/>
                    <p:cNvSpPr>
                      <a:spLocks/>
                    </p:cNvSpPr>
                    <p:nvPr/>
                  </p:nvSpPr>
                  <p:spPr bwMode="hidden">
                    <a:xfrm rot="-1325434">
                      <a:off x="2822" y="1024"/>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4" name="Freeform 71"/>
                    <p:cNvSpPr>
                      <a:spLocks/>
                    </p:cNvSpPr>
                    <p:nvPr/>
                  </p:nvSpPr>
                  <p:spPr bwMode="hidden">
                    <a:xfrm rot="-1325434">
                      <a:off x="4005" y="671"/>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5" name="Group 72"/>
                  <p:cNvGrpSpPr>
                    <a:grpSpLocks/>
                  </p:cNvGrpSpPr>
                  <p:nvPr/>
                </p:nvGrpSpPr>
                <p:grpSpPr bwMode="auto">
                  <a:xfrm>
                    <a:off x="2757" y="417"/>
                    <a:ext cx="1783" cy="717"/>
                    <a:chOff x="2683" y="445"/>
                    <a:chExt cx="1783" cy="717"/>
                  </a:xfrm>
                </p:grpSpPr>
                <p:sp>
                  <p:nvSpPr>
                    <p:cNvPr id="91" name="Freeform 73"/>
                    <p:cNvSpPr>
                      <a:spLocks/>
                    </p:cNvSpPr>
                    <p:nvPr/>
                  </p:nvSpPr>
                  <p:spPr bwMode="hidden">
                    <a:xfrm rot="-1921064">
                      <a:off x="2683" y="94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 name="Freeform 74"/>
                    <p:cNvSpPr>
                      <a:spLocks/>
                    </p:cNvSpPr>
                    <p:nvPr/>
                  </p:nvSpPr>
                  <p:spPr bwMode="hidden">
                    <a:xfrm rot="-1921064">
                      <a:off x="3803" y="444"/>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7" name="Freeform 76"/>
                  <p:cNvSpPr>
                    <a:spLocks/>
                  </p:cNvSpPr>
                  <p:nvPr/>
                </p:nvSpPr>
                <p:spPr bwMode="hidden">
                  <a:xfrm rot="4578755" flipH="1">
                    <a:off x="2200" y="196"/>
                    <a:ext cx="551"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8" name="Group 77"/>
                  <p:cNvGrpSpPr>
                    <a:grpSpLocks/>
                  </p:cNvGrpSpPr>
                  <p:nvPr/>
                </p:nvGrpSpPr>
                <p:grpSpPr bwMode="auto">
                  <a:xfrm>
                    <a:off x="2874" y="13"/>
                    <a:ext cx="638" cy="1520"/>
                    <a:chOff x="2800" y="41"/>
                    <a:chExt cx="638" cy="1520"/>
                  </a:xfrm>
                </p:grpSpPr>
                <p:sp>
                  <p:nvSpPr>
                    <p:cNvPr id="89" name="Freeform 78"/>
                    <p:cNvSpPr>
                      <a:spLocks/>
                    </p:cNvSpPr>
                    <p:nvPr/>
                  </p:nvSpPr>
                  <p:spPr bwMode="hidden">
                    <a:xfrm rot="-3857755">
                      <a:off x="2362" y="938"/>
                      <a:ext cx="1061"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0" name="Freeform 79"/>
                    <p:cNvSpPr>
                      <a:spLocks/>
                    </p:cNvSpPr>
                    <p:nvPr/>
                  </p:nvSpPr>
                  <p:spPr bwMode="hidden">
                    <a:xfrm rot="-3857755">
                      <a:off x="3009" y="183"/>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9" name="Group 80"/>
                  <p:cNvGrpSpPr>
                    <a:grpSpLocks/>
                  </p:cNvGrpSpPr>
                  <p:nvPr/>
                </p:nvGrpSpPr>
                <p:grpSpPr bwMode="auto">
                  <a:xfrm>
                    <a:off x="3010" y="133"/>
                    <a:ext cx="1015" cy="1464"/>
                    <a:chOff x="2936" y="161"/>
                    <a:chExt cx="1015" cy="1464"/>
                  </a:xfrm>
                </p:grpSpPr>
                <p:sp>
                  <p:nvSpPr>
                    <p:cNvPr id="87" name="Freeform 81"/>
                    <p:cNvSpPr>
                      <a:spLocks/>
                    </p:cNvSpPr>
                    <p:nvPr/>
                  </p:nvSpPr>
                  <p:spPr bwMode="hidden">
                    <a:xfrm rot="-2777260">
                      <a:off x="2494" y="912"/>
                      <a:ext cx="1156"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8" name="Freeform 82"/>
                    <p:cNvSpPr>
                      <a:spLocks/>
                    </p:cNvSpPr>
                    <p:nvPr/>
                  </p:nvSpPr>
                  <p:spPr bwMode="hidden">
                    <a:xfrm rot="-2777260">
                      <a:off x="3429" y="261"/>
                      <a:ext cx="622"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1"/>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6" name="Freeform 85"/>
                    <p:cNvSpPr>
                      <a:spLocks/>
                    </p:cNvSpPr>
                    <p:nvPr/>
                  </p:nvSpPr>
                  <p:spPr bwMode="hidden">
                    <a:xfrm rot="-4903748">
                      <a:off x="2649" y="221"/>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6"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 name="Group 89"/>
                  <p:cNvGrpSpPr>
                    <a:grpSpLocks/>
                  </p:cNvGrpSpPr>
                  <p:nvPr/>
                </p:nvGrpSpPr>
                <p:grpSpPr bwMode="auto">
                  <a:xfrm>
                    <a:off x="1529" y="1908"/>
                    <a:ext cx="765" cy="2372"/>
                    <a:chOff x="1455" y="1936"/>
                    <a:chExt cx="765" cy="2372"/>
                  </a:xfrm>
                </p:grpSpPr>
                <p:sp>
                  <p:nvSpPr>
                    <p:cNvPr id="81" name="Freeform 90"/>
                    <p:cNvSpPr>
                      <a:spLocks/>
                    </p:cNvSpPr>
                    <p:nvPr/>
                  </p:nvSpPr>
                  <p:spPr bwMode="hidden">
                    <a:xfrm rot="17542885" flipH="1">
                      <a:off x="1267" y="2579"/>
                      <a:ext cx="1595"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2" name="Freeform 91"/>
                    <p:cNvSpPr>
                      <a:spLocks/>
                    </p:cNvSpPr>
                    <p:nvPr/>
                  </p:nvSpPr>
                  <p:spPr bwMode="hidden">
                    <a:xfrm rot="17542885" flipH="1">
                      <a:off x="1272" y="3636"/>
                      <a:ext cx="856"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3" name="Group 92"/>
                  <p:cNvGrpSpPr>
                    <a:grpSpLocks/>
                  </p:cNvGrpSpPr>
                  <p:nvPr/>
                </p:nvGrpSpPr>
                <p:grpSpPr bwMode="auto">
                  <a:xfrm rot="88588">
                    <a:off x="2060" y="1960"/>
                    <a:ext cx="460" cy="2329"/>
                    <a:chOff x="1952" y="1988"/>
                    <a:chExt cx="493" cy="2604"/>
                  </a:xfrm>
                </p:grpSpPr>
                <p:sp>
                  <p:nvSpPr>
                    <p:cNvPr id="79" name="Freeform 93"/>
                    <p:cNvSpPr>
                      <a:spLocks/>
                    </p:cNvSpPr>
                    <p:nvPr/>
                  </p:nvSpPr>
                  <p:spPr bwMode="hidden">
                    <a:xfrm rot="16782062" flipH="1">
                      <a:off x="1437" y="2692"/>
                      <a:ext cx="1713"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0" name="Freeform 94"/>
                    <p:cNvSpPr>
                      <a:spLocks/>
                    </p:cNvSpPr>
                    <p:nvPr/>
                  </p:nvSpPr>
                  <p:spPr bwMode="hidden">
                    <a:xfrm rot="16782062" flipH="1">
                      <a:off x="1729" y="3896"/>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5" name="Group 98"/>
                  <p:cNvGrpSpPr>
                    <a:grpSpLocks/>
                  </p:cNvGrpSpPr>
                  <p:nvPr/>
                </p:nvGrpSpPr>
                <p:grpSpPr bwMode="auto">
                  <a:xfrm>
                    <a:off x="3254" y="1840"/>
                    <a:ext cx="882" cy="2422"/>
                    <a:chOff x="3180" y="1868"/>
                    <a:chExt cx="882" cy="2422"/>
                  </a:xfrm>
                </p:grpSpPr>
                <p:sp>
                  <p:nvSpPr>
                    <p:cNvPr id="75" name="Freeform 99"/>
                    <p:cNvSpPr>
                      <a:spLocks/>
                    </p:cNvSpPr>
                    <p:nvPr/>
                  </p:nvSpPr>
                  <p:spPr bwMode="hidden">
                    <a:xfrm rot="3745735">
                      <a:off x="2505" y="2543"/>
                      <a:ext cx="1649" cy="30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6" name="Freeform 100"/>
                    <p:cNvSpPr>
                      <a:spLocks/>
                    </p:cNvSpPr>
                    <p:nvPr/>
                  </p:nvSpPr>
                  <p:spPr bwMode="hidden">
                    <a:xfrm rot="3745735">
                      <a:off x="3387" y="3615"/>
                      <a:ext cx="88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6" name="Group 101"/>
                  <p:cNvGrpSpPr>
                    <a:grpSpLocks/>
                  </p:cNvGrpSpPr>
                  <p:nvPr/>
                </p:nvGrpSpPr>
                <p:grpSpPr bwMode="auto">
                  <a:xfrm>
                    <a:off x="3080" y="1956"/>
                    <a:ext cx="622" cy="2385"/>
                    <a:chOff x="3006" y="1984"/>
                    <a:chExt cx="622" cy="2385"/>
                  </a:xfrm>
                </p:grpSpPr>
                <p:sp>
                  <p:nvSpPr>
                    <p:cNvPr id="73" name="Freeform 102"/>
                    <p:cNvSpPr>
                      <a:spLocks/>
                    </p:cNvSpPr>
                    <p:nvPr/>
                  </p:nvSpPr>
                  <p:spPr bwMode="hidden">
                    <a:xfrm rot="4286818">
                      <a:off x="2329" y="2660"/>
                      <a:ext cx="1599"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4" name="Freeform 103"/>
                    <p:cNvSpPr>
                      <a:spLocks/>
                    </p:cNvSpPr>
                    <p:nvPr/>
                  </p:nvSpPr>
                  <p:spPr bwMode="hidden">
                    <a:xfrm rot="4286818">
                      <a:off x="3005"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7" name="Group 104"/>
                  <p:cNvGrpSpPr>
                    <a:grpSpLocks/>
                  </p:cNvGrpSpPr>
                  <p:nvPr/>
                </p:nvGrpSpPr>
                <p:grpSpPr bwMode="auto">
                  <a:xfrm>
                    <a:off x="2893" y="2071"/>
                    <a:ext cx="404" cy="2221"/>
                    <a:chOff x="2819" y="2099"/>
                    <a:chExt cx="404" cy="2221"/>
                  </a:xfrm>
                </p:grpSpPr>
                <p:sp>
                  <p:nvSpPr>
                    <p:cNvPr id="71" name="Freeform 105"/>
                    <p:cNvSpPr>
                      <a:spLocks/>
                    </p:cNvSpPr>
                    <p:nvPr/>
                  </p:nvSpPr>
                  <p:spPr bwMode="hidden">
                    <a:xfrm rot="4898956">
                      <a:off x="2207" y="2711"/>
                      <a:ext cx="147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 name="Freeform 106"/>
                    <p:cNvSpPr>
                      <a:spLocks/>
                    </p:cNvSpPr>
                    <p:nvPr/>
                  </p:nvSpPr>
                  <p:spPr bwMode="hidden">
                    <a:xfrm rot="4898956">
                      <a:off x="2636" y="3733"/>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8" name="Group 107"/>
                  <p:cNvGrpSpPr>
                    <a:grpSpLocks/>
                  </p:cNvGrpSpPr>
                  <p:nvPr/>
                </p:nvGrpSpPr>
                <p:grpSpPr bwMode="auto">
                  <a:xfrm>
                    <a:off x="2372" y="2107"/>
                    <a:ext cx="429" cy="2184"/>
                    <a:chOff x="2287" y="2135"/>
                    <a:chExt cx="429" cy="2184"/>
                  </a:xfrm>
                </p:grpSpPr>
                <p:sp>
                  <p:nvSpPr>
                    <p:cNvPr id="69" name="Freeform 108"/>
                    <p:cNvSpPr>
                      <a:spLocks/>
                    </p:cNvSpPr>
                    <p:nvPr/>
                  </p:nvSpPr>
                  <p:spPr bwMode="hidden">
                    <a:xfrm rot="5755659">
                      <a:off x="1903" y="2759"/>
                      <a:ext cx="1438"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0" name="Freeform 109"/>
                    <p:cNvSpPr>
                      <a:spLocks/>
                    </p:cNvSpPr>
                    <p:nvPr/>
                  </p:nvSpPr>
                  <p:spPr bwMode="hidden">
                    <a:xfrm rot="5755659">
                      <a:off x="2050" y="3785"/>
                      <a:ext cx="771" cy="29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5"/>
                    <a:ext cx="2568" cy="2048"/>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27" name="Arc 113"/>
                  <p:cNvSpPr>
                    <a:spLocks/>
                  </p:cNvSpPr>
                  <p:nvPr/>
                </p:nvSpPr>
                <p:spPr bwMode="hidden">
                  <a:xfrm flipH="1">
                    <a:off x="387" y="1602"/>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29" name="Arc 115"/>
                  <p:cNvSpPr>
                    <a:spLocks/>
                  </p:cNvSpPr>
                  <p:nvPr/>
                </p:nvSpPr>
                <p:spPr bwMode="hidden">
                  <a:xfrm flipH="1">
                    <a:off x="73" y="813"/>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30" name="Arc 116"/>
                  <p:cNvSpPr>
                    <a:spLocks/>
                  </p:cNvSpPr>
                  <p:nvPr/>
                </p:nvSpPr>
                <p:spPr bwMode="hidden">
                  <a:xfrm flipH="1">
                    <a:off x="789" y="313"/>
                    <a:ext cx="1851" cy="2305"/>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31" name="Arc 117"/>
                  <p:cNvSpPr>
                    <a:spLocks/>
                  </p:cNvSpPr>
                  <p:nvPr/>
                </p:nvSpPr>
                <p:spPr bwMode="hidden">
                  <a:xfrm>
                    <a:off x="2763" y="1281"/>
                    <a:ext cx="763" cy="2305"/>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32" name="Freeform 118"/>
                  <p:cNvSpPr>
                    <a:spLocks/>
                  </p:cNvSpPr>
                  <p:nvPr/>
                </p:nvSpPr>
                <p:spPr bwMode="hidden">
                  <a:xfrm flipH="1">
                    <a:off x="1799" y="437"/>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grpSp>
            <p:sp>
              <p:nvSpPr>
                <p:cNvPr id="25" name="Freeform 119"/>
                <p:cNvSpPr>
                  <a:spLocks/>
                </p:cNvSpPr>
                <p:nvPr/>
              </p:nvSpPr>
              <p:spPr bwMode="hidden">
                <a:xfrm rot="20253369">
                  <a:off x="3279" y="1530"/>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grpSp>
          <p:nvGrpSpPr>
            <p:cNvPr id="7" name="Group 120"/>
            <p:cNvGrpSpPr>
              <a:grpSpLocks/>
            </p:cNvGrpSpPr>
            <p:nvPr/>
          </p:nvGrpSpPr>
          <p:grpSpPr bwMode="auto">
            <a:xfrm>
              <a:off x="1476" y="456"/>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47239" name="Rectangle 135"/>
          <p:cNvSpPr>
            <a:spLocks noGrp="1" noChangeArrowheads="1"/>
          </p:cNvSpPr>
          <p:nvPr>
            <p:ph type="ctrTitle" sz="quarter"/>
          </p:nvPr>
        </p:nvSpPr>
        <p:spPr>
          <a:xfrm>
            <a:off x="685800" y="1827213"/>
            <a:ext cx="7772400" cy="1627187"/>
          </a:xfrm>
        </p:spPr>
        <p:txBody>
          <a:bodyPr/>
          <a:lstStyle>
            <a:lvl1pPr>
              <a:defRPr/>
            </a:lvl1pPr>
          </a:lstStyle>
          <a:p>
            <a:r>
              <a:rPr lang="en-US"/>
              <a:t>Cliquez pour modifier le style du titre</a:t>
            </a:r>
          </a:p>
        </p:txBody>
      </p:sp>
      <p:sp>
        <p:nvSpPr>
          <p:cNvPr id="4724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Cliquez pour modifier le style des sous-titres du masque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2CD5A0CF-F9F0-46F8-B50C-B87B7D078216}"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9094263-F1EF-4498-A0A2-37969EE429F3}"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301625"/>
            <a:ext cx="1943100" cy="57943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301625"/>
            <a:ext cx="5676900" cy="57943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FD3FD1B4-4851-4F47-8F86-054D74A7E18F}"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16B19ED-6ADB-4523-910A-61F6DDAD518C}"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7931A93C-A4D2-4ACD-99DB-E0264A80FC26}"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B7AF7CF-8794-41DC-9E22-63F3A5E30F6D}"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3C32EE66-D111-495B-A6EA-43E4D5C72B6A}"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81712D72-BF3C-432F-9DAB-3D23132DE510}"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585F438F-09AC-42D1-A54C-1E52D8F5A712}"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CEF21213-8C2C-4F76-9F99-42EFE92FE3AC}"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1598AE7-13E0-4A8D-A168-A44ED6FA7EB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4608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4608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1033" name="Group 6"/>
            <p:cNvGrpSpPr>
              <a:grpSpLocks/>
            </p:cNvGrpSpPr>
            <p:nvPr/>
          </p:nvGrpSpPr>
          <p:grpSpPr bwMode="auto">
            <a:xfrm>
              <a:off x="4257" y="1103"/>
              <a:ext cx="768" cy="576"/>
              <a:chOff x="0" y="0"/>
              <a:chExt cx="768" cy="576"/>
            </a:xfrm>
          </p:grpSpPr>
          <p:sp>
            <p:nvSpPr>
              <p:cNvPr id="46087"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46088"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1034" name="Group 9"/>
            <p:cNvGrpSpPr>
              <a:grpSpLocks/>
            </p:cNvGrpSpPr>
            <p:nvPr/>
          </p:nvGrpSpPr>
          <p:grpSpPr bwMode="auto">
            <a:xfrm>
              <a:off x="3134" y="0"/>
              <a:ext cx="768" cy="576"/>
              <a:chOff x="0" y="0"/>
              <a:chExt cx="768" cy="576"/>
            </a:xfrm>
          </p:grpSpPr>
          <p:sp>
            <p:nvSpPr>
              <p:cNvPr id="4609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4609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46094"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46095"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46098" name="Freeform 18"/>
                  <p:cNvSpPr>
                    <a:spLocks/>
                  </p:cNvSpPr>
                  <p:nvPr/>
                </p:nvSpPr>
                <p:spPr bwMode="hidden">
                  <a:xfrm rot="2711884">
                    <a:off x="2772" y="2236"/>
                    <a:ext cx="1711"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46099" name="Freeform 19"/>
                  <p:cNvSpPr>
                    <a:spLocks/>
                  </p:cNvSpPr>
                  <p:nvPr/>
                </p:nvSpPr>
                <p:spPr bwMode="hidden">
                  <a:xfrm rot="2711884">
                    <a:off x="4024" y="3144"/>
                    <a:ext cx="916"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61" name="Group 20"/>
                <p:cNvGrpSpPr>
                  <a:grpSpLocks/>
                </p:cNvGrpSpPr>
                <p:nvPr/>
              </p:nvGrpSpPr>
              <p:grpSpPr bwMode="auto">
                <a:xfrm>
                  <a:off x="4267" y="781"/>
                  <a:ext cx="966" cy="522"/>
                  <a:chOff x="2864" y="2019"/>
                  <a:chExt cx="2463" cy="1332"/>
                </a:xfrm>
              </p:grpSpPr>
              <p:sp>
                <p:nvSpPr>
                  <p:cNvPr id="46101"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02"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62" name="Group 23"/>
                <p:cNvGrpSpPr>
                  <a:grpSpLocks/>
                </p:cNvGrpSpPr>
                <p:nvPr/>
              </p:nvGrpSpPr>
              <p:grpSpPr bwMode="auto">
                <a:xfrm>
                  <a:off x="4280" y="707"/>
                  <a:ext cx="971" cy="417"/>
                  <a:chOff x="2897" y="1832"/>
                  <a:chExt cx="2477" cy="1064"/>
                </a:xfrm>
              </p:grpSpPr>
              <p:sp>
                <p:nvSpPr>
                  <p:cNvPr id="46104"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05"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63" name="Group 26"/>
                <p:cNvGrpSpPr>
                  <a:grpSpLocks/>
                </p:cNvGrpSpPr>
                <p:nvPr/>
              </p:nvGrpSpPr>
              <p:grpSpPr bwMode="auto">
                <a:xfrm>
                  <a:off x="4291" y="630"/>
                  <a:ext cx="969" cy="364"/>
                  <a:chOff x="2924" y="1636"/>
                  <a:chExt cx="2472" cy="927"/>
                </a:xfrm>
              </p:grpSpPr>
              <p:sp>
                <p:nvSpPr>
                  <p:cNvPr id="46107" name="Freeform 27"/>
                  <p:cNvSpPr>
                    <a:spLocks/>
                  </p:cNvSpPr>
                  <p:nvPr/>
                </p:nvSpPr>
                <p:spPr bwMode="hidden">
                  <a:xfrm rot="1080363">
                    <a:off x="2913" y="1625"/>
                    <a:ext cx="1677" cy="33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08" name="Freeform 28"/>
                  <p:cNvSpPr>
                    <a:spLocks/>
                  </p:cNvSpPr>
                  <p:nvPr/>
                </p:nvSpPr>
                <p:spPr bwMode="hidden">
                  <a:xfrm rot="1080363">
                    <a:off x="4488" y="2030"/>
                    <a:ext cx="897" cy="5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64" name="Group 29"/>
                <p:cNvGrpSpPr>
                  <a:grpSpLocks/>
                </p:cNvGrpSpPr>
                <p:nvPr/>
              </p:nvGrpSpPr>
              <p:grpSpPr bwMode="auto">
                <a:xfrm>
                  <a:off x="4304" y="543"/>
                  <a:ext cx="918" cy="258"/>
                  <a:chOff x="2958" y="1414"/>
                  <a:chExt cx="2342" cy="657"/>
                </a:xfrm>
              </p:grpSpPr>
              <p:sp>
                <p:nvSpPr>
                  <p:cNvPr id="46110"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11" name="Freeform 31"/>
                  <p:cNvSpPr>
                    <a:spLocks/>
                  </p:cNvSpPr>
                  <p:nvPr/>
                </p:nvSpPr>
                <p:spPr bwMode="hidden">
                  <a:xfrm rot="463793">
                    <a:off x="4470" y="1581"/>
                    <a:ext cx="829" cy="47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65" name="Group 32"/>
                <p:cNvGrpSpPr>
                  <a:grpSpLocks/>
                </p:cNvGrpSpPr>
                <p:nvPr/>
              </p:nvGrpSpPr>
              <p:grpSpPr bwMode="auto">
                <a:xfrm>
                  <a:off x="4314" y="487"/>
                  <a:ext cx="843" cy="134"/>
                  <a:chOff x="2983" y="1269"/>
                  <a:chExt cx="2150" cy="343"/>
                </a:xfrm>
              </p:grpSpPr>
              <p:sp>
                <p:nvSpPr>
                  <p:cNvPr id="46113"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14" name="Freeform 34"/>
                  <p:cNvSpPr>
                    <a:spLocks/>
                  </p:cNvSpPr>
                  <p:nvPr/>
                </p:nvSpPr>
                <p:spPr bwMode="hidden">
                  <a:xfrm rot="-84182">
                    <a:off x="4377" y="1258"/>
                    <a:ext cx="755" cy="35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66" name="Group 35"/>
                <p:cNvGrpSpPr>
                  <a:grpSpLocks/>
                </p:cNvGrpSpPr>
                <p:nvPr/>
              </p:nvGrpSpPr>
              <p:grpSpPr bwMode="auto">
                <a:xfrm>
                  <a:off x="4296" y="349"/>
                  <a:ext cx="737" cy="167"/>
                  <a:chOff x="2938" y="917"/>
                  <a:chExt cx="1879" cy="427"/>
                </a:xfrm>
              </p:grpSpPr>
              <p:sp>
                <p:nvSpPr>
                  <p:cNvPr id="46116" name="Freeform 36"/>
                  <p:cNvSpPr>
                    <a:spLocks/>
                  </p:cNvSpPr>
                  <p:nvPr/>
                </p:nvSpPr>
                <p:spPr bwMode="hidden">
                  <a:xfrm rot="-802576">
                    <a:off x="2927" y="1128"/>
                    <a:ext cx="1243" cy="20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17"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67" name="Group 38"/>
                <p:cNvGrpSpPr>
                  <a:grpSpLocks/>
                </p:cNvGrpSpPr>
                <p:nvPr/>
              </p:nvGrpSpPr>
              <p:grpSpPr bwMode="auto">
                <a:xfrm>
                  <a:off x="3394" y="637"/>
                  <a:ext cx="493" cy="912"/>
                  <a:chOff x="637" y="1653"/>
                  <a:chExt cx="1257" cy="2326"/>
                </a:xfrm>
              </p:grpSpPr>
              <p:sp>
                <p:nvSpPr>
                  <p:cNvPr id="46119" name="Freeform 39"/>
                  <p:cNvSpPr>
                    <a:spLocks/>
                  </p:cNvSpPr>
                  <p:nvPr/>
                </p:nvSpPr>
                <p:spPr bwMode="hidden">
                  <a:xfrm rot="18888116" flipH="1">
                    <a:off x="875" y="2348"/>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20"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68" name="Group 41"/>
                <p:cNvGrpSpPr>
                  <a:grpSpLocks/>
                </p:cNvGrpSpPr>
                <p:nvPr/>
              </p:nvGrpSpPr>
              <p:grpSpPr bwMode="auto">
                <a:xfrm>
                  <a:off x="3142" y="850"/>
                  <a:ext cx="966" cy="522"/>
                  <a:chOff x="-5" y="2196"/>
                  <a:chExt cx="2463" cy="1332"/>
                </a:xfrm>
              </p:grpSpPr>
              <p:sp>
                <p:nvSpPr>
                  <p:cNvPr id="46122" name="Freeform 42"/>
                  <p:cNvSpPr>
                    <a:spLocks/>
                  </p:cNvSpPr>
                  <p:nvPr/>
                </p:nvSpPr>
                <p:spPr bwMode="hidden">
                  <a:xfrm rot="19495919" flipH="1">
                    <a:off x="644" y="2196"/>
                    <a:ext cx="1803"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23"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69" name="Group 44"/>
                <p:cNvGrpSpPr>
                  <a:grpSpLocks/>
                </p:cNvGrpSpPr>
                <p:nvPr/>
              </p:nvGrpSpPr>
              <p:grpSpPr bwMode="auto">
                <a:xfrm>
                  <a:off x="3124" y="777"/>
                  <a:ext cx="971" cy="417"/>
                  <a:chOff x="-52" y="2009"/>
                  <a:chExt cx="2477" cy="1064"/>
                </a:xfrm>
              </p:grpSpPr>
              <p:sp>
                <p:nvSpPr>
                  <p:cNvPr id="46125"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26" name="Freeform 46"/>
                  <p:cNvSpPr>
                    <a:spLocks/>
                  </p:cNvSpPr>
                  <p:nvPr/>
                </p:nvSpPr>
                <p:spPr bwMode="hidden">
                  <a:xfrm rot="20017085" flipH="1">
                    <a:off x="-53" y="2598"/>
                    <a:ext cx="931" cy="46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70" name="Group 47"/>
                <p:cNvGrpSpPr>
                  <a:grpSpLocks/>
                </p:cNvGrpSpPr>
                <p:nvPr/>
              </p:nvGrpSpPr>
              <p:grpSpPr bwMode="auto">
                <a:xfrm>
                  <a:off x="3115" y="700"/>
                  <a:ext cx="969" cy="363"/>
                  <a:chOff x="-74" y="1813"/>
                  <a:chExt cx="2472" cy="927"/>
                </a:xfrm>
              </p:grpSpPr>
              <p:sp>
                <p:nvSpPr>
                  <p:cNvPr id="46128" name="Freeform 48"/>
                  <p:cNvSpPr>
                    <a:spLocks/>
                  </p:cNvSpPr>
                  <p:nvPr/>
                </p:nvSpPr>
                <p:spPr bwMode="hidden">
                  <a:xfrm rot="20519637" flipH="1">
                    <a:off x="721" y="1812"/>
                    <a:ext cx="1677" cy="32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29" name="Freeform 49"/>
                  <p:cNvSpPr>
                    <a:spLocks/>
                  </p:cNvSpPr>
                  <p:nvPr/>
                </p:nvSpPr>
                <p:spPr bwMode="hidden">
                  <a:xfrm rot="20519637" flipH="1">
                    <a:off x="-74" y="2212"/>
                    <a:ext cx="900" cy="51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71" name="Group 50"/>
                <p:cNvGrpSpPr>
                  <a:grpSpLocks/>
                </p:cNvGrpSpPr>
                <p:nvPr/>
              </p:nvGrpSpPr>
              <p:grpSpPr bwMode="auto">
                <a:xfrm>
                  <a:off x="3153" y="613"/>
                  <a:ext cx="918" cy="257"/>
                  <a:chOff x="22" y="1591"/>
                  <a:chExt cx="2342" cy="657"/>
                </a:xfrm>
              </p:grpSpPr>
              <p:sp>
                <p:nvSpPr>
                  <p:cNvPr id="46131" name="Freeform 51"/>
                  <p:cNvSpPr>
                    <a:spLocks/>
                  </p:cNvSpPr>
                  <p:nvPr/>
                </p:nvSpPr>
                <p:spPr bwMode="hidden">
                  <a:xfrm rot="21136207" flipH="1">
                    <a:off x="819" y="1580"/>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32"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72" name="Group 53"/>
                <p:cNvGrpSpPr>
                  <a:grpSpLocks/>
                </p:cNvGrpSpPr>
                <p:nvPr/>
              </p:nvGrpSpPr>
              <p:grpSpPr bwMode="auto">
                <a:xfrm>
                  <a:off x="3218" y="556"/>
                  <a:ext cx="843" cy="134"/>
                  <a:chOff x="189" y="1446"/>
                  <a:chExt cx="2150" cy="343"/>
                </a:xfrm>
              </p:grpSpPr>
              <p:sp>
                <p:nvSpPr>
                  <p:cNvPr id="46134"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35" name="Freeform 55"/>
                  <p:cNvSpPr>
                    <a:spLocks/>
                  </p:cNvSpPr>
                  <p:nvPr/>
                </p:nvSpPr>
                <p:spPr bwMode="hidden">
                  <a:xfrm rot="84182" flipH="1">
                    <a:off x="189" y="1435"/>
                    <a:ext cx="755" cy="35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73" name="Group 56"/>
                <p:cNvGrpSpPr>
                  <a:grpSpLocks/>
                </p:cNvGrpSpPr>
                <p:nvPr/>
              </p:nvGrpSpPr>
              <p:grpSpPr bwMode="auto">
                <a:xfrm>
                  <a:off x="3342" y="418"/>
                  <a:ext cx="737" cy="167"/>
                  <a:chOff x="505" y="1094"/>
                  <a:chExt cx="1879" cy="427"/>
                </a:xfrm>
              </p:grpSpPr>
              <p:sp>
                <p:nvSpPr>
                  <p:cNvPr id="46137"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38"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1074" name="Group 59"/>
                <p:cNvGrpSpPr>
                  <a:grpSpLocks/>
                </p:cNvGrpSpPr>
                <p:nvPr/>
              </p:nvGrpSpPr>
              <p:grpSpPr bwMode="auto">
                <a:xfrm>
                  <a:off x="3386" y="341"/>
                  <a:ext cx="725" cy="218"/>
                  <a:chOff x="616" y="899"/>
                  <a:chExt cx="1850" cy="554"/>
                </a:xfrm>
              </p:grpSpPr>
              <p:sp>
                <p:nvSpPr>
                  <p:cNvPr id="46140"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41"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1075" name="Group 62"/>
                <p:cNvGrpSpPr>
                  <a:grpSpLocks/>
                </p:cNvGrpSpPr>
                <p:nvPr/>
              </p:nvGrpSpPr>
              <p:grpSpPr bwMode="auto">
                <a:xfrm>
                  <a:off x="3472" y="231"/>
                  <a:ext cx="693" cy="291"/>
                  <a:chOff x="3472" y="231"/>
                  <a:chExt cx="693" cy="291"/>
                </a:xfrm>
              </p:grpSpPr>
              <p:sp>
                <p:nvSpPr>
                  <p:cNvPr id="46143"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44" name="Freeform 64"/>
                  <p:cNvSpPr>
                    <a:spLocks/>
                  </p:cNvSpPr>
                  <p:nvPr/>
                </p:nvSpPr>
                <p:spPr bwMode="hidden">
                  <a:xfrm rot="2028410" flipH="1">
                    <a:off x="3472" y="228"/>
                    <a:ext cx="260" cy="13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1076" name="Group 65"/>
                <p:cNvGrpSpPr>
                  <a:grpSpLocks/>
                </p:cNvGrpSpPr>
                <p:nvPr/>
              </p:nvGrpSpPr>
              <p:grpSpPr bwMode="auto">
                <a:xfrm>
                  <a:off x="3554" y="118"/>
                  <a:ext cx="664" cy="349"/>
                  <a:chOff x="3554" y="118"/>
                  <a:chExt cx="664" cy="349"/>
                </a:xfrm>
              </p:grpSpPr>
              <p:sp>
                <p:nvSpPr>
                  <p:cNvPr id="46146"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47"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1077" name="Group 68"/>
                <p:cNvGrpSpPr>
                  <a:grpSpLocks/>
                </p:cNvGrpSpPr>
                <p:nvPr/>
              </p:nvGrpSpPr>
              <p:grpSpPr bwMode="auto">
                <a:xfrm>
                  <a:off x="3784" y="30"/>
                  <a:ext cx="305" cy="593"/>
                  <a:chOff x="1633" y="104"/>
                  <a:chExt cx="778" cy="1512"/>
                </a:xfrm>
              </p:grpSpPr>
              <p:sp>
                <p:nvSpPr>
                  <p:cNvPr id="46149"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50"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1078" name="Group 71"/>
                <p:cNvGrpSpPr>
                  <a:grpSpLocks/>
                </p:cNvGrpSpPr>
                <p:nvPr/>
              </p:nvGrpSpPr>
              <p:grpSpPr bwMode="auto">
                <a:xfrm>
                  <a:off x="3903" y="0"/>
                  <a:ext cx="248" cy="601"/>
                  <a:chOff x="1935" y="28"/>
                  <a:chExt cx="634" cy="1534"/>
                </a:xfrm>
              </p:grpSpPr>
              <p:sp>
                <p:nvSpPr>
                  <p:cNvPr id="46152" name="Freeform 72"/>
                  <p:cNvSpPr>
                    <a:spLocks/>
                  </p:cNvSpPr>
                  <p:nvPr/>
                </p:nvSpPr>
                <p:spPr bwMode="hidden">
                  <a:xfrm rot="4126480" flipH="1">
                    <a:off x="1937" y="919"/>
                    <a:ext cx="1049"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53"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1079" name="Group 74"/>
                <p:cNvGrpSpPr>
                  <a:grpSpLocks/>
                </p:cNvGrpSpPr>
                <p:nvPr/>
              </p:nvGrpSpPr>
              <p:grpSpPr bwMode="auto">
                <a:xfrm>
                  <a:off x="4251" y="252"/>
                  <a:ext cx="723" cy="222"/>
                  <a:chOff x="2822" y="672"/>
                  <a:chExt cx="1845" cy="566"/>
                </a:xfrm>
              </p:grpSpPr>
              <p:sp>
                <p:nvSpPr>
                  <p:cNvPr id="46155" name="Freeform 75"/>
                  <p:cNvSpPr>
                    <a:spLocks/>
                  </p:cNvSpPr>
                  <p:nvPr/>
                </p:nvSpPr>
                <p:spPr bwMode="hidden">
                  <a:xfrm rot="-1325434">
                    <a:off x="2811"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56" name="Freeform 76"/>
                  <p:cNvSpPr>
                    <a:spLocks/>
                  </p:cNvSpPr>
                  <p:nvPr/>
                </p:nvSpPr>
                <p:spPr bwMode="hidden">
                  <a:xfrm rot="-1325434">
                    <a:off x="4003" y="673"/>
                    <a:ext cx="653"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80" name="Group 77"/>
                <p:cNvGrpSpPr>
                  <a:grpSpLocks/>
                </p:cNvGrpSpPr>
                <p:nvPr/>
              </p:nvGrpSpPr>
              <p:grpSpPr bwMode="auto">
                <a:xfrm>
                  <a:off x="4196" y="163"/>
                  <a:ext cx="699" cy="282"/>
                  <a:chOff x="2683" y="445"/>
                  <a:chExt cx="1781" cy="717"/>
                </a:xfrm>
              </p:grpSpPr>
              <p:sp>
                <p:nvSpPr>
                  <p:cNvPr id="46158"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59" name="Freeform 79"/>
                  <p:cNvSpPr>
                    <a:spLocks/>
                  </p:cNvSpPr>
                  <p:nvPr/>
                </p:nvSpPr>
                <p:spPr bwMode="hidden">
                  <a:xfrm rot="-1921064">
                    <a:off x="3801" y="444"/>
                    <a:ext cx="65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46160"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46161"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1083" name="Group 82"/>
                <p:cNvGrpSpPr>
                  <a:grpSpLocks/>
                </p:cNvGrpSpPr>
                <p:nvPr/>
              </p:nvGrpSpPr>
              <p:grpSpPr bwMode="auto">
                <a:xfrm>
                  <a:off x="4242" y="5"/>
                  <a:ext cx="251" cy="596"/>
                  <a:chOff x="2800" y="41"/>
                  <a:chExt cx="640" cy="1520"/>
                </a:xfrm>
              </p:grpSpPr>
              <p:sp>
                <p:nvSpPr>
                  <p:cNvPr id="46163" name="Freeform 83"/>
                  <p:cNvSpPr>
                    <a:spLocks/>
                  </p:cNvSpPr>
                  <p:nvPr/>
                </p:nvSpPr>
                <p:spPr bwMode="hidden">
                  <a:xfrm rot="-3857755">
                    <a:off x="2367" y="931"/>
                    <a:ext cx="105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64"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84" name="Group 85"/>
                <p:cNvGrpSpPr>
                  <a:grpSpLocks/>
                </p:cNvGrpSpPr>
                <p:nvPr/>
              </p:nvGrpSpPr>
              <p:grpSpPr bwMode="auto">
                <a:xfrm>
                  <a:off x="4295" y="53"/>
                  <a:ext cx="398" cy="574"/>
                  <a:chOff x="2934" y="163"/>
                  <a:chExt cx="1017" cy="1464"/>
                </a:xfrm>
              </p:grpSpPr>
              <p:sp>
                <p:nvSpPr>
                  <p:cNvPr id="46166"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67"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85" name="Group 88"/>
                <p:cNvGrpSpPr>
                  <a:grpSpLocks/>
                </p:cNvGrpSpPr>
                <p:nvPr/>
              </p:nvGrpSpPr>
              <p:grpSpPr bwMode="auto">
                <a:xfrm>
                  <a:off x="4215" y="2"/>
                  <a:ext cx="95" cy="567"/>
                  <a:chOff x="2730" y="32"/>
                  <a:chExt cx="243" cy="1448"/>
                </a:xfrm>
              </p:grpSpPr>
              <p:sp>
                <p:nvSpPr>
                  <p:cNvPr id="46169"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70"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1086" name="Group 91"/>
                <p:cNvGrpSpPr>
                  <a:grpSpLocks/>
                </p:cNvGrpSpPr>
                <p:nvPr/>
              </p:nvGrpSpPr>
              <p:grpSpPr bwMode="auto">
                <a:xfrm>
                  <a:off x="3514" y="683"/>
                  <a:ext cx="425" cy="960"/>
                  <a:chOff x="943" y="1769"/>
                  <a:chExt cx="1085" cy="2450"/>
                </a:xfrm>
              </p:grpSpPr>
              <p:sp>
                <p:nvSpPr>
                  <p:cNvPr id="46172"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73" name="Freeform 93"/>
                  <p:cNvSpPr>
                    <a:spLocks/>
                  </p:cNvSpPr>
                  <p:nvPr/>
                </p:nvSpPr>
                <p:spPr bwMode="hidden">
                  <a:xfrm rot="18335692" flipH="1">
                    <a:off x="725" y="3500"/>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87" name="Group 94"/>
                <p:cNvGrpSpPr>
                  <a:grpSpLocks/>
                </p:cNvGrpSpPr>
                <p:nvPr/>
              </p:nvGrpSpPr>
              <p:grpSpPr bwMode="auto">
                <a:xfrm>
                  <a:off x="3715" y="748"/>
                  <a:ext cx="300" cy="930"/>
                  <a:chOff x="1455" y="1936"/>
                  <a:chExt cx="766" cy="2373"/>
                </a:xfrm>
              </p:grpSpPr>
              <p:sp>
                <p:nvSpPr>
                  <p:cNvPr id="46175"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76" name="Freeform 96"/>
                  <p:cNvSpPr>
                    <a:spLocks/>
                  </p:cNvSpPr>
                  <p:nvPr/>
                </p:nvSpPr>
                <p:spPr bwMode="hidden">
                  <a:xfrm rot="17542885" flipH="1">
                    <a:off x="1278" y="3630"/>
                    <a:ext cx="84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46178" name="Freeform 98"/>
                  <p:cNvSpPr>
                    <a:spLocks/>
                  </p:cNvSpPr>
                  <p:nvPr/>
                </p:nvSpPr>
                <p:spPr bwMode="hidden">
                  <a:xfrm rot="16782062" flipH="1">
                    <a:off x="1428" y="2682"/>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46179" name="Freeform 99"/>
                  <p:cNvSpPr>
                    <a:spLocks/>
                  </p:cNvSpPr>
                  <p:nvPr/>
                </p:nvSpPr>
                <p:spPr bwMode="hidden">
                  <a:xfrm rot="16782062" flipH="1">
                    <a:off x="1720" y="3887"/>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89" name="Group 100"/>
                <p:cNvGrpSpPr>
                  <a:grpSpLocks/>
                </p:cNvGrpSpPr>
                <p:nvPr/>
              </p:nvGrpSpPr>
              <p:grpSpPr bwMode="auto">
                <a:xfrm>
                  <a:off x="4451" y="662"/>
                  <a:ext cx="442" cy="951"/>
                  <a:chOff x="3334" y="1717"/>
                  <a:chExt cx="1125" cy="2426"/>
                </a:xfrm>
              </p:grpSpPr>
              <p:sp>
                <p:nvSpPr>
                  <p:cNvPr id="46181"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46182"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90" name="Group 103"/>
                <p:cNvGrpSpPr>
                  <a:grpSpLocks/>
                </p:cNvGrpSpPr>
                <p:nvPr/>
              </p:nvGrpSpPr>
              <p:grpSpPr bwMode="auto">
                <a:xfrm>
                  <a:off x="4391" y="721"/>
                  <a:ext cx="347" cy="951"/>
                  <a:chOff x="3181" y="1866"/>
                  <a:chExt cx="883" cy="2426"/>
                </a:xfrm>
              </p:grpSpPr>
              <p:sp>
                <p:nvSpPr>
                  <p:cNvPr id="46184" name="Freeform 104"/>
                  <p:cNvSpPr>
                    <a:spLocks/>
                  </p:cNvSpPr>
                  <p:nvPr/>
                </p:nvSpPr>
                <p:spPr bwMode="hidden">
                  <a:xfrm rot="3745735">
                    <a:off x="2506" y="2530"/>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46185" name="Freeform 105"/>
                  <p:cNvSpPr>
                    <a:spLocks/>
                  </p:cNvSpPr>
                  <p:nvPr/>
                </p:nvSpPr>
                <p:spPr bwMode="hidden">
                  <a:xfrm rot="3745735">
                    <a:off x="3387" y="3603"/>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091" name="Group 106"/>
                <p:cNvGrpSpPr>
                  <a:grpSpLocks/>
                </p:cNvGrpSpPr>
                <p:nvPr/>
              </p:nvGrpSpPr>
              <p:grpSpPr bwMode="auto">
                <a:xfrm>
                  <a:off x="4323" y="767"/>
                  <a:ext cx="243" cy="935"/>
                  <a:chOff x="3006" y="1983"/>
                  <a:chExt cx="619" cy="2386"/>
                </a:xfrm>
              </p:grpSpPr>
              <p:sp>
                <p:nvSpPr>
                  <p:cNvPr id="46187" name="Freeform 107"/>
                  <p:cNvSpPr>
                    <a:spLocks/>
                  </p:cNvSpPr>
                  <p:nvPr/>
                </p:nvSpPr>
                <p:spPr bwMode="hidden">
                  <a:xfrm rot="4286818">
                    <a:off x="2328" y="2650"/>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46188" name="Freeform 108"/>
                  <p:cNvSpPr>
                    <a:spLocks/>
                  </p:cNvSpPr>
                  <p:nvPr/>
                </p:nvSpPr>
                <p:spPr bwMode="hidden">
                  <a:xfrm rot="4286818">
                    <a:off x="3003" y="3736"/>
                    <a:ext cx="857"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1092" name="Group 109"/>
                <p:cNvGrpSpPr>
                  <a:grpSpLocks/>
                </p:cNvGrpSpPr>
                <p:nvPr/>
              </p:nvGrpSpPr>
              <p:grpSpPr bwMode="auto">
                <a:xfrm>
                  <a:off x="4249" y="813"/>
                  <a:ext cx="159" cy="870"/>
                  <a:chOff x="2819" y="2101"/>
                  <a:chExt cx="405" cy="2219"/>
                </a:xfrm>
              </p:grpSpPr>
              <p:sp>
                <p:nvSpPr>
                  <p:cNvPr id="46190" name="Freeform 110"/>
                  <p:cNvSpPr>
                    <a:spLocks/>
                  </p:cNvSpPr>
                  <p:nvPr/>
                </p:nvSpPr>
                <p:spPr bwMode="hidden">
                  <a:xfrm rot="4898956">
                    <a:off x="2213" y="2706"/>
                    <a:ext cx="1460"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46191" name="Freeform 111"/>
                  <p:cNvSpPr>
                    <a:spLocks/>
                  </p:cNvSpPr>
                  <p:nvPr/>
                </p:nvSpPr>
                <p:spPr bwMode="hidden">
                  <a:xfrm rot="4898956">
                    <a:off x="2637" y="3721"/>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1093" name="Group 112"/>
                <p:cNvGrpSpPr>
                  <a:grpSpLocks/>
                </p:cNvGrpSpPr>
                <p:nvPr/>
              </p:nvGrpSpPr>
              <p:grpSpPr bwMode="auto">
                <a:xfrm>
                  <a:off x="4045" y="826"/>
                  <a:ext cx="167" cy="857"/>
                  <a:chOff x="2287" y="2135"/>
                  <a:chExt cx="426" cy="2185"/>
                </a:xfrm>
              </p:grpSpPr>
              <p:sp>
                <p:nvSpPr>
                  <p:cNvPr id="46193"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46194" name="Freeform 114"/>
                  <p:cNvSpPr>
                    <a:spLocks/>
                  </p:cNvSpPr>
                  <p:nvPr/>
                </p:nvSpPr>
                <p:spPr bwMode="hidden">
                  <a:xfrm rot="5755659">
                    <a:off x="2051" y="3778"/>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sp>
            <p:nvSpPr>
              <p:cNvPr id="46195"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46196" name="Arc 116"/>
              <p:cNvSpPr>
                <a:spLocks/>
              </p:cNvSpPr>
              <p:nvPr/>
            </p:nvSpPr>
            <p:spPr bwMode="hidden">
              <a:xfrm flipH="1">
                <a:off x="3527" y="725"/>
                <a:ext cx="832" cy="900"/>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4619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46198"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46199" name="Arc 119"/>
              <p:cNvSpPr>
                <a:spLocks/>
              </p:cNvSpPr>
              <p:nvPr/>
            </p:nvSpPr>
            <p:spPr bwMode="hidden">
              <a:xfrm flipH="1">
                <a:off x="3267" y="628"/>
                <a:ext cx="791" cy="928"/>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4620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4620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46202"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46203"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46204"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46205"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4620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46207" name="Arc 127"/>
              <p:cNvSpPr>
                <a:spLocks/>
              </p:cNvSpPr>
              <p:nvPr/>
            </p:nvSpPr>
            <p:spPr bwMode="hidden">
              <a:xfrm flipH="1">
                <a:off x="3426" y="122"/>
                <a:ext cx="724" cy="900"/>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46208"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46209"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46210"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46211"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46212"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46213"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46214"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46215"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46216"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21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622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622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5DE9D4-7A17-486A-B8ED-F7D5A716809C}" type="slidenum">
              <a:rPr lang="en-US"/>
              <a:pPr>
                <a:defRPr/>
              </a:pPr>
              <a:t>‹N°›</a:t>
            </a:fld>
            <a:endParaRPr lang="en-US"/>
          </a:p>
        </p:txBody>
      </p:sp>
    </p:spTree>
  </p:cSld>
  <p:clrMap bg1="dk2" tx1="lt1" bg2="dk1" tx2="lt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charset="0"/>
        </a:defRPr>
      </a:lvl2pPr>
      <a:lvl3pPr algn="l" rtl="0" eaLnBrk="0" fontAlgn="base" hangingPunct="0">
        <a:spcBef>
          <a:spcPct val="0"/>
        </a:spcBef>
        <a:spcAft>
          <a:spcPct val="0"/>
        </a:spcAft>
        <a:defRPr sz="4400">
          <a:solidFill>
            <a:schemeClr val="tx2"/>
          </a:solidFill>
          <a:latin typeface="Arial Black" pitchFamily="34" charset="0"/>
          <a:cs typeface="Arial" charset="0"/>
        </a:defRPr>
      </a:lvl3pPr>
      <a:lvl4pPr algn="l" rtl="0" eaLnBrk="0" fontAlgn="base" hangingPunct="0">
        <a:spcBef>
          <a:spcPct val="0"/>
        </a:spcBef>
        <a:spcAft>
          <a:spcPct val="0"/>
        </a:spcAft>
        <a:defRPr sz="4400">
          <a:solidFill>
            <a:schemeClr val="tx2"/>
          </a:solidFill>
          <a:latin typeface="Arial Black" pitchFamily="34" charset="0"/>
          <a:cs typeface="Arial" charset="0"/>
        </a:defRPr>
      </a:lvl4pPr>
      <a:lvl5pPr algn="l" rtl="0" eaLnBrk="0" fontAlgn="base" hangingPunct="0">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87450" y="1341438"/>
            <a:ext cx="7772400" cy="1470025"/>
          </a:xfrm>
        </p:spPr>
        <p:txBody>
          <a:bodyPr/>
          <a:lstStyle/>
          <a:p>
            <a:pPr eaLnBrk="1" hangingPunct="1"/>
            <a:r>
              <a:rPr lang="fr-FR" smtClean="0"/>
              <a:t>TECHNIQUES DE FRACTIONNEMENTS</a:t>
            </a:r>
          </a:p>
        </p:txBody>
      </p:sp>
      <p:sp>
        <p:nvSpPr>
          <p:cNvPr id="3075" name="Rectangle 3"/>
          <p:cNvSpPr>
            <a:spLocks noGrp="1" noChangeArrowheads="1"/>
          </p:cNvSpPr>
          <p:nvPr>
            <p:ph type="subTitle" idx="1"/>
          </p:nvPr>
        </p:nvSpPr>
        <p:spPr>
          <a:xfrm>
            <a:off x="0" y="2997200"/>
            <a:ext cx="8928100" cy="1752600"/>
          </a:xfrm>
        </p:spPr>
        <p:txBody>
          <a:bodyPr/>
          <a:lstStyle/>
          <a:p>
            <a:pPr eaLnBrk="1" hangingPunct="1"/>
            <a:r>
              <a:rPr lang="fr-FR" smtClean="0"/>
              <a:t>Centrifugation, ultracentrifugation et Sédimentation</a:t>
            </a:r>
          </a:p>
          <a:p>
            <a:pPr eaLnBrk="1" hangingPunct="1"/>
            <a:r>
              <a:rPr lang="fr-FR" smtClean="0"/>
              <a:t>Jeudi 6 Octobre 2011</a:t>
            </a:r>
          </a:p>
        </p:txBody>
      </p:sp>
      <p:pic>
        <p:nvPicPr>
          <p:cNvPr id="2053" name="Picture 5"/>
          <p:cNvPicPr>
            <a:picLocks noChangeAspect="1" noChangeArrowheads="1"/>
          </p:cNvPicPr>
          <p:nvPr/>
        </p:nvPicPr>
        <p:blipFill>
          <a:blip r:embed="rId2" cstate="print"/>
          <a:srcRect/>
          <a:stretch>
            <a:fillRect/>
          </a:stretch>
        </p:blipFill>
        <p:spPr bwMode="auto">
          <a:xfrm>
            <a:off x="0" y="0"/>
            <a:ext cx="2268538" cy="2924175"/>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6732588" y="4221163"/>
            <a:ext cx="2411412" cy="2420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box(in)">
                                      <p:cBhvr>
                                        <p:cTn id="1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260350"/>
            <a:ext cx="6913562" cy="1143000"/>
          </a:xfrm>
        </p:spPr>
        <p:txBody>
          <a:bodyPr/>
          <a:lstStyle/>
          <a:p>
            <a:pPr eaLnBrk="1" hangingPunct="1"/>
            <a:r>
              <a:rPr lang="fr-FR" sz="2400" b="1" smtClean="0">
                <a:solidFill>
                  <a:schemeClr val="tx1"/>
                </a:solidFill>
              </a:rPr>
              <a:t>Forces des Différents types de rotor</a:t>
            </a:r>
          </a:p>
        </p:txBody>
      </p:sp>
      <p:pic>
        <p:nvPicPr>
          <p:cNvPr id="12291" name="Picture 6"/>
          <p:cNvPicPr>
            <a:picLocks noChangeAspect="1" noChangeArrowheads="1"/>
          </p:cNvPicPr>
          <p:nvPr/>
        </p:nvPicPr>
        <p:blipFill>
          <a:blip r:embed="rId2" cstate="print"/>
          <a:srcRect/>
          <a:stretch>
            <a:fillRect/>
          </a:stretch>
        </p:blipFill>
        <p:spPr bwMode="auto">
          <a:xfrm>
            <a:off x="7632700" y="0"/>
            <a:ext cx="1511300" cy="1487488"/>
          </a:xfrm>
          <a:prstGeom prst="rect">
            <a:avLst/>
          </a:prstGeom>
          <a:noFill/>
          <a:ln w="9525">
            <a:noFill/>
            <a:miter lim="800000"/>
            <a:headEnd/>
            <a:tailEnd/>
          </a:ln>
        </p:spPr>
      </p:pic>
      <p:pic>
        <p:nvPicPr>
          <p:cNvPr id="12292" name="Picture 7"/>
          <p:cNvPicPr>
            <a:picLocks noChangeAspect="1" noChangeArrowheads="1"/>
          </p:cNvPicPr>
          <p:nvPr/>
        </p:nvPicPr>
        <p:blipFill>
          <a:blip r:embed="rId3" cstate="print"/>
          <a:srcRect/>
          <a:stretch>
            <a:fillRect/>
          </a:stretch>
        </p:blipFill>
        <p:spPr bwMode="auto">
          <a:xfrm>
            <a:off x="7443788" y="5467350"/>
            <a:ext cx="1700212" cy="1390650"/>
          </a:xfrm>
          <a:prstGeom prst="rect">
            <a:avLst/>
          </a:prstGeom>
          <a:noFill/>
          <a:ln w="9525">
            <a:noFill/>
            <a:miter lim="800000"/>
            <a:headEnd/>
            <a:tailEnd/>
          </a:ln>
        </p:spPr>
      </p:pic>
      <p:pic>
        <p:nvPicPr>
          <p:cNvPr id="12293" name="Picture 9"/>
          <p:cNvPicPr>
            <a:picLocks noChangeAspect="1" noChangeArrowheads="1"/>
          </p:cNvPicPr>
          <p:nvPr>
            <p:ph type="body" idx="1"/>
          </p:nvPr>
        </p:nvPicPr>
        <p:blipFill>
          <a:blip r:embed="rId4" cstate="print"/>
          <a:srcRect/>
          <a:stretch>
            <a:fillRect/>
          </a:stretch>
        </p:blipFill>
        <p:spPr>
          <a:xfrm>
            <a:off x="685800" y="1981200"/>
            <a:ext cx="6607175" cy="37576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ph type="body" idx="1"/>
          </p:nvPr>
        </p:nvPicPr>
        <p:blipFill>
          <a:blip r:embed="rId2" cstate="print"/>
          <a:srcRect/>
          <a:stretch>
            <a:fillRect/>
          </a:stretch>
        </p:blipFill>
        <p:spPr>
          <a:xfrm>
            <a:off x="0" y="0"/>
            <a:ext cx="5219700" cy="6092825"/>
          </a:xfrm>
        </p:spPr>
      </p:pic>
      <p:pic>
        <p:nvPicPr>
          <p:cNvPr id="13315" name="Picture 4"/>
          <p:cNvPicPr>
            <a:picLocks noChangeAspect="1" noChangeArrowheads="1"/>
          </p:cNvPicPr>
          <p:nvPr/>
        </p:nvPicPr>
        <p:blipFill>
          <a:blip r:embed="rId3" cstate="print"/>
          <a:srcRect/>
          <a:stretch>
            <a:fillRect/>
          </a:stretch>
        </p:blipFill>
        <p:spPr bwMode="auto">
          <a:xfrm>
            <a:off x="5219700" y="188913"/>
            <a:ext cx="3924300" cy="5976937"/>
          </a:xfrm>
          <a:prstGeom prst="rect">
            <a:avLst/>
          </a:prstGeom>
          <a:noFill/>
          <a:ln w="9525">
            <a:noFill/>
            <a:miter lim="800000"/>
            <a:headEnd/>
            <a:tailEnd/>
          </a:ln>
        </p:spPr>
      </p:pic>
      <p:sp>
        <p:nvSpPr>
          <p:cNvPr id="33797" name="Rectangle 5"/>
          <p:cNvSpPr>
            <a:spLocks noChangeArrowheads="1"/>
          </p:cNvSpPr>
          <p:nvPr/>
        </p:nvSpPr>
        <p:spPr bwMode="auto">
          <a:xfrm>
            <a:off x="3708400" y="5445125"/>
            <a:ext cx="1296988" cy="574675"/>
          </a:xfrm>
          <a:prstGeom prst="rect">
            <a:avLst/>
          </a:prstGeom>
          <a:noFill/>
          <a:ln w="25400">
            <a:solidFill>
              <a:srgbClr val="DE1032"/>
            </a:solidFill>
            <a:miter lim="800000"/>
            <a:headEnd/>
            <a:tailEnd/>
          </a:ln>
        </p:spPr>
        <p:txBody>
          <a:bodyPr wrap="none" anchor="ctr"/>
          <a:lstStyle/>
          <a:p>
            <a:endParaRPr lang="en-US"/>
          </a:p>
        </p:txBody>
      </p:sp>
      <p:sp>
        <p:nvSpPr>
          <p:cNvPr id="33798" name="Rectangle 6"/>
          <p:cNvSpPr>
            <a:spLocks noChangeArrowheads="1"/>
          </p:cNvSpPr>
          <p:nvPr/>
        </p:nvSpPr>
        <p:spPr bwMode="auto">
          <a:xfrm>
            <a:off x="3779838" y="1773238"/>
            <a:ext cx="647700" cy="431800"/>
          </a:xfrm>
          <a:prstGeom prst="rect">
            <a:avLst/>
          </a:prstGeom>
          <a:noFill/>
          <a:ln w="25400">
            <a:solidFill>
              <a:srgbClr val="DE1032"/>
            </a:solidFill>
            <a:miter lim="800000"/>
            <a:headEnd/>
            <a:tailEnd/>
          </a:ln>
        </p:spPr>
        <p:txBody>
          <a:bodyPr wrap="none" anchor="ctr"/>
          <a:lstStyle/>
          <a:p>
            <a:endParaRPr lang="en-US"/>
          </a:p>
        </p:txBody>
      </p:sp>
      <p:sp>
        <p:nvSpPr>
          <p:cNvPr id="33799" name="Rectangle 7"/>
          <p:cNvSpPr>
            <a:spLocks noChangeArrowheads="1"/>
          </p:cNvSpPr>
          <p:nvPr/>
        </p:nvSpPr>
        <p:spPr bwMode="auto">
          <a:xfrm>
            <a:off x="539750" y="2781300"/>
            <a:ext cx="757238" cy="431800"/>
          </a:xfrm>
          <a:prstGeom prst="rect">
            <a:avLst/>
          </a:prstGeom>
          <a:noFill/>
          <a:ln w="25400">
            <a:solidFill>
              <a:srgbClr val="DE1032"/>
            </a:solidFill>
            <a:miter lim="800000"/>
            <a:headEnd/>
            <a:tailEnd/>
          </a:ln>
        </p:spPr>
        <p:txBody>
          <a:bodyPr wrap="none" anchor="ctr"/>
          <a:lstStyle/>
          <a:p>
            <a:endParaRPr lang="en-US"/>
          </a:p>
        </p:txBody>
      </p:sp>
      <p:sp>
        <p:nvSpPr>
          <p:cNvPr id="33800" name="Rectangle 8"/>
          <p:cNvSpPr>
            <a:spLocks noChangeArrowheads="1"/>
          </p:cNvSpPr>
          <p:nvPr/>
        </p:nvSpPr>
        <p:spPr bwMode="auto">
          <a:xfrm>
            <a:off x="3851275" y="2997200"/>
            <a:ext cx="757238" cy="431800"/>
          </a:xfrm>
          <a:prstGeom prst="rect">
            <a:avLst/>
          </a:prstGeom>
          <a:noFill/>
          <a:ln w="25400">
            <a:solidFill>
              <a:srgbClr val="DE1032"/>
            </a:solidFill>
            <a:miter lim="800000"/>
            <a:headEnd/>
            <a:tailEnd/>
          </a:ln>
        </p:spPr>
        <p:txBody>
          <a:bodyPr wrap="none" anchor="ctr"/>
          <a:lstStyle/>
          <a:p>
            <a:endParaRPr lang="en-US"/>
          </a:p>
        </p:txBody>
      </p:sp>
      <p:sp>
        <p:nvSpPr>
          <p:cNvPr id="33801" name="Rectangle 9"/>
          <p:cNvSpPr>
            <a:spLocks noChangeArrowheads="1"/>
          </p:cNvSpPr>
          <p:nvPr/>
        </p:nvSpPr>
        <p:spPr bwMode="auto">
          <a:xfrm>
            <a:off x="3851275" y="2276475"/>
            <a:ext cx="757238" cy="431800"/>
          </a:xfrm>
          <a:prstGeom prst="rect">
            <a:avLst/>
          </a:prstGeom>
          <a:noFill/>
          <a:ln w="25400">
            <a:solidFill>
              <a:srgbClr val="DE1032"/>
            </a:solidFill>
            <a:miter lim="800000"/>
            <a:headEnd/>
            <a:tailEnd/>
          </a:ln>
        </p:spPr>
        <p:txBody>
          <a:bodyPr wrap="none" anchor="ctr"/>
          <a:lstStyle/>
          <a:p>
            <a:endParaRPr lang="en-US"/>
          </a:p>
        </p:txBody>
      </p:sp>
      <p:sp>
        <p:nvSpPr>
          <p:cNvPr id="33802" name="Rectangle 10"/>
          <p:cNvSpPr>
            <a:spLocks noChangeArrowheads="1"/>
          </p:cNvSpPr>
          <p:nvPr/>
        </p:nvSpPr>
        <p:spPr bwMode="auto">
          <a:xfrm>
            <a:off x="323850" y="1989138"/>
            <a:ext cx="935038" cy="431800"/>
          </a:xfrm>
          <a:prstGeom prst="rect">
            <a:avLst/>
          </a:prstGeom>
          <a:noFill/>
          <a:ln w="25400">
            <a:solidFill>
              <a:srgbClr val="DE1032"/>
            </a:solidFill>
            <a:miter lim="800000"/>
            <a:headEnd/>
            <a:tailEnd/>
          </a:ln>
        </p:spPr>
        <p:txBody>
          <a:bodyPr wrap="none" anchor="ctr"/>
          <a:lstStyle/>
          <a:p>
            <a:endParaRPr lang="en-US"/>
          </a:p>
        </p:txBody>
      </p:sp>
      <p:sp>
        <p:nvSpPr>
          <p:cNvPr id="33803" name="Rectangle 11"/>
          <p:cNvSpPr>
            <a:spLocks noChangeArrowheads="1"/>
          </p:cNvSpPr>
          <p:nvPr/>
        </p:nvSpPr>
        <p:spPr bwMode="auto">
          <a:xfrm>
            <a:off x="611188" y="981075"/>
            <a:ext cx="614362" cy="431800"/>
          </a:xfrm>
          <a:prstGeom prst="rect">
            <a:avLst/>
          </a:prstGeom>
          <a:noFill/>
          <a:ln w="25400">
            <a:solidFill>
              <a:srgbClr val="DE1032"/>
            </a:solidFill>
            <a:miter lim="800000"/>
            <a:headEnd/>
            <a:tailEnd/>
          </a:ln>
        </p:spPr>
        <p:txBody>
          <a:bodyPr wrap="none" anchor="ctr"/>
          <a:lstStyle/>
          <a:p>
            <a:endParaRPr lang="en-US"/>
          </a:p>
        </p:txBody>
      </p:sp>
      <p:sp>
        <p:nvSpPr>
          <p:cNvPr id="33804" name="Rectangle 12"/>
          <p:cNvSpPr>
            <a:spLocks noChangeArrowheads="1"/>
          </p:cNvSpPr>
          <p:nvPr/>
        </p:nvSpPr>
        <p:spPr bwMode="auto">
          <a:xfrm>
            <a:off x="250825" y="5157788"/>
            <a:ext cx="1008063" cy="431800"/>
          </a:xfrm>
          <a:prstGeom prst="rect">
            <a:avLst/>
          </a:prstGeom>
          <a:noFill/>
          <a:ln w="25400">
            <a:solidFill>
              <a:srgbClr val="DE1032"/>
            </a:solidFill>
            <a:miter lim="800000"/>
            <a:headEnd/>
            <a:tailEnd/>
          </a:ln>
        </p:spPr>
        <p:txBody>
          <a:bodyPr wrap="none" anchor="ctr"/>
          <a:lstStyle/>
          <a:p>
            <a:endParaRPr lang="en-US"/>
          </a:p>
        </p:txBody>
      </p:sp>
      <p:sp>
        <p:nvSpPr>
          <p:cNvPr id="33805" name="Rectangle 13"/>
          <p:cNvSpPr>
            <a:spLocks noChangeArrowheads="1"/>
          </p:cNvSpPr>
          <p:nvPr/>
        </p:nvSpPr>
        <p:spPr bwMode="auto">
          <a:xfrm>
            <a:off x="8316913" y="260350"/>
            <a:ext cx="649287" cy="431800"/>
          </a:xfrm>
          <a:prstGeom prst="rect">
            <a:avLst/>
          </a:prstGeom>
          <a:noFill/>
          <a:ln w="25400">
            <a:solidFill>
              <a:srgbClr val="DE1032"/>
            </a:solidFill>
            <a:miter lim="800000"/>
            <a:headEnd/>
            <a:tailEnd/>
          </a:ln>
        </p:spPr>
        <p:txBody>
          <a:bodyPr wrap="none" anchor="ctr"/>
          <a:lstStyle/>
          <a:p>
            <a:endParaRPr lang="en-US"/>
          </a:p>
        </p:txBody>
      </p:sp>
      <p:sp>
        <p:nvSpPr>
          <p:cNvPr id="33806" name="Rectangle 14"/>
          <p:cNvSpPr>
            <a:spLocks noChangeArrowheads="1"/>
          </p:cNvSpPr>
          <p:nvPr/>
        </p:nvSpPr>
        <p:spPr bwMode="auto">
          <a:xfrm>
            <a:off x="5580063" y="3357563"/>
            <a:ext cx="431800" cy="431800"/>
          </a:xfrm>
          <a:prstGeom prst="rect">
            <a:avLst/>
          </a:prstGeom>
          <a:noFill/>
          <a:ln w="25400">
            <a:solidFill>
              <a:srgbClr val="DE1032"/>
            </a:solidFill>
            <a:miter lim="800000"/>
            <a:headEnd/>
            <a:tailEnd/>
          </a:ln>
        </p:spPr>
        <p:txBody>
          <a:bodyPr wrap="none" anchor="ctr"/>
          <a:lstStyle/>
          <a:p>
            <a:endParaRPr lang="en-US"/>
          </a:p>
        </p:txBody>
      </p:sp>
      <p:sp>
        <p:nvSpPr>
          <p:cNvPr id="33807" name="Rectangle 15"/>
          <p:cNvSpPr>
            <a:spLocks noChangeArrowheads="1"/>
          </p:cNvSpPr>
          <p:nvPr/>
        </p:nvSpPr>
        <p:spPr bwMode="auto">
          <a:xfrm>
            <a:off x="5219700" y="3860800"/>
            <a:ext cx="792163" cy="431800"/>
          </a:xfrm>
          <a:prstGeom prst="rect">
            <a:avLst/>
          </a:prstGeom>
          <a:noFill/>
          <a:ln w="25400">
            <a:solidFill>
              <a:srgbClr val="DE103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box(in)">
                                      <p:cBhvr>
                                        <p:cTn id="17" dur="500"/>
                                        <p:tgtEl>
                                          <p:spTgt spid="337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801"/>
                                        </p:tgtEl>
                                        <p:attrNameLst>
                                          <p:attrName>style.visibility</p:attrName>
                                        </p:attrNameLst>
                                      </p:cBhvr>
                                      <p:to>
                                        <p:strVal val="visible"/>
                                      </p:to>
                                    </p:set>
                                    <p:animEffect transition="in" filter="box(in)">
                                      <p:cBhvr>
                                        <p:cTn id="22" dur="500"/>
                                        <p:tgtEl>
                                          <p:spTgt spid="3380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800"/>
                                        </p:tgtEl>
                                        <p:attrNameLst>
                                          <p:attrName>style.visibility</p:attrName>
                                        </p:attrNameLst>
                                      </p:cBhvr>
                                      <p:to>
                                        <p:strVal val="visible"/>
                                      </p:to>
                                    </p:set>
                                    <p:animEffect transition="in" filter="box(in)">
                                      <p:cBhvr>
                                        <p:cTn id="27" dur="500"/>
                                        <p:tgtEl>
                                          <p:spTgt spid="3380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802"/>
                                        </p:tgtEl>
                                        <p:attrNameLst>
                                          <p:attrName>style.visibility</p:attrName>
                                        </p:attrNameLst>
                                      </p:cBhvr>
                                      <p:to>
                                        <p:strVal val="visible"/>
                                      </p:to>
                                    </p:set>
                                    <p:animEffect transition="in" filter="box(in)">
                                      <p:cBhvr>
                                        <p:cTn id="32" dur="500"/>
                                        <p:tgtEl>
                                          <p:spTgt spid="3380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804"/>
                                        </p:tgtEl>
                                        <p:attrNameLst>
                                          <p:attrName>style.visibility</p:attrName>
                                        </p:attrNameLst>
                                      </p:cBhvr>
                                      <p:to>
                                        <p:strVal val="visible"/>
                                      </p:to>
                                    </p:set>
                                    <p:animEffect transition="in" filter="box(in)">
                                      <p:cBhvr>
                                        <p:cTn id="37" dur="500"/>
                                        <p:tgtEl>
                                          <p:spTgt spid="3380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803"/>
                                        </p:tgtEl>
                                        <p:attrNameLst>
                                          <p:attrName>style.visibility</p:attrName>
                                        </p:attrNameLst>
                                      </p:cBhvr>
                                      <p:to>
                                        <p:strVal val="visible"/>
                                      </p:to>
                                    </p:set>
                                    <p:animEffect transition="in" filter="box(in)">
                                      <p:cBhvr>
                                        <p:cTn id="42" dur="500"/>
                                        <p:tgtEl>
                                          <p:spTgt spid="3380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807"/>
                                        </p:tgtEl>
                                        <p:attrNameLst>
                                          <p:attrName>style.visibility</p:attrName>
                                        </p:attrNameLst>
                                      </p:cBhvr>
                                      <p:to>
                                        <p:strVal val="visible"/>
                                      </p:to>
                                    </p:set>
                                    <p:animEffect transition="in" filter="box(in)">
                                      <p:cBhvr>
                                        <p:cTn id="47" dur="500"/>
                                        <p:tgtEl>
                                          <p:spTgt spid="3380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805"/>
                                        </p:tgtEl>
                                        <p:attrNameLst>
                                          <p:attrName>style.visibility</p:attrName>
                                        </p:attrNameLst>
                                      </p:cBhvr>
                                      <p:to>
                                        <p:strVal val="visible"/>
                                      </p:to>
                                    </p:set>
                                    <p:animEffect transition="in" filter="box(in)">
                                      <p:cBhvr>
                                        <p:cTn id="52" dur="500"/>
                                        <p:tgtEl>
                                          <p:spTgt spid="3380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3806"/>
                                        </p:tgtEl>
                                        <p:attrNameLst>
                                          <p:attrName>style.visibility</p:attrName>
                                        </p:attrNameLst>
                                      </p:cBhvr>
                                      <p:to>
                                        <p:strVal val="visible"/>
                                      </p:to>
                                    </p:set>
                                    <p:animEffect transition="in" filter="box(in)">
                                      <p:cBhvr>
                                        <p:cTn id="57"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799" grpId="0" animBg="1"/>
      <p:bldP spid="33800" grpId="0" animBg="1"/>
      <p:bldP spid="33801" grpId="0" animBg="1"/>
      <p:bldP spid="33802" grpId="0" animBg="1"/>
      <p:bldP spid="33803" grpId="0" animBg="1"/>
      <p:bldP spid="33804" grpId="0" animBg="1"/>
      <p:bldP spid="33805" grpId="0" animBg="1"/>
      <p:bldP spid="33806" grpId="0" animBg="1"/>
      <p:bldP spid="338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5" descr="index_img00015"/>
          <p:cNvPicPr>
            <a:picLocks noChangeAspect="1" noChangeArrowheads="1"/>
          </p:cNvPicPr>
          <p:nvPr/>
        </p:nvPicPr>
        <p:blipFill>
          <a:blip r:embed="rId2" cstate="print"/>
          <a:srcRect/>
          <a:stretch>
            <a:fillRect/>
          </a:stretch>
        </p:blipFill>
        <p:spPr bwMode="auto">
          <a:xfrm>
            <a:off x="155575" y="0"/>
            <a:ext cx="8988425" cy="647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0"/>
            <a:ext cx="8229600" cy="882650"/>
          </a:xfrm>
        </p:spPr>
        <p:txBody>
          <a:bodyPr/>
          <a:lstStyle/>
          <a:p>
            <a:pPr eaLnBrk="1" hangingPunct="1"/>
            <a:r>
              <a:rPr lang="fr-FR" smtClean="0"/>
              <a:t>Fractionnement cellulaire</a:t>
            </a:r>
          </a:p>
        </p:txBody>
      </p:sp>
      <p:pic>
        <p:nvPicPr>
          <p:cNvPr id="15363" name="Picture 3"/>
          <p:cNvPicPr>
            <a:picLocks noChangeAspect="1" noChangeArrowheads="1"/>
          </p:cNvPicPr>
          <p:nvPr>
            <p:ph type="body" idx="1"/>
          </p:nvPr>
        </p:nvPicPr>
        <p:blipFill>
          <a:blip r:embed="rId2" cstate="print"/>
          <a:srcRect/>
          <a:stretch>
            <a:fillRect/>
          </a:stretch>
        </p:blipFill>
        <p:spPr>
          <a:xfrm>
            <a:off x="107950" y="765175"/>
            <a:ext cx="8928100" cy="6092825"/>
          </a:xfrm>
        </p:spPr>
      </p:pic>
      <p:sp>
        <p:nvSpPr>
          <p:cNvPr id="15364" name="Text Box 6"/>
          <p:cNvSpPr txBox="1">
            <a:spLocks noChangeArrowheads="1"/>
          </p:cNvSpPr>
          <p:nvPr/>
        </p:nvSpPr>
        <p:spPr bwMode="auto">
          <a:xfrm>
            <a:off x="684213" y="908050"/>
            <a:ext cx="863600" cy="366713"/>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Potter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smtClean="0"/>
              <a:t>Fractionnement cellulaire</a:t>
            </a:r>
          </a:p>
        </p:txBody>
      </p:sp>
      <p:pic>
        <p:nvPicPr>
          <p:cNvPr id="16387" name="Picture 3"/>
          <p:cNvPicPr>
            <a:picLocks noChangeAspect="1" noChangeArrowheads="1"/>
          </p:cNvPicPr>
          <p:nvPr>
            <p:ph type="body" idx="1"/>
          </p:nvPr>
        </p:nvPicPr>
        <p:blipFill>
          <a:blip r:embed="rId2" cstate="print"/>
          <a:srcRect/>
          <a:stretch>
            <a:fillRect/>
          </a:stretch>
        </p:blipFill>
        <p:spPr/>
      </p:pic>
      <p:sp>
        <p:nvSpPr>
          <p:cNvPr id="1638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3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6391"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en-US"/>
          </a:p>
        </p:txBody>
      </p:sp>
      <p:sp>
        <p:nvSpPr>
          <p:cNvPr id="29706" name="Rectangle 10"/>
          <p:cNvSpPr>
            <a:spLocks noChangeArrowheads="1"/>
          </p:cNvSpPr>
          <p:nvPr/>
        </p:nvSpPr>
        <p:spPr bwMode="auto">
          <a:xfrm>
            <a:off x="4787900" y="1628775"/>
            <a:ext cx="2305050" cy="504825"/>
          </a:xfrm>
          <a:prstGeom prst="rect">
            <a:avLst/>
          </a:prstGeom>
          <a:noFill/>
          <a:ln w="25400">
            <a:solidFill>
              <a:schemeClr val="tx1"/>
            </a:solidFill>
            <a:miter lim="800000"/>
            <a:headEnd/>
            <a:tailEnd/>
          </a:ln>
        </p:spPr>
        <p:txBody>
          <a:bodyPr wrap="none" anchor="ctr"/>
          <a:lstStyle/>
          <a:p>
            <a:endParaRPr lang="en-US"/>
          </a:p>
        </p:txBody>
      </p:sp>
      <p:sp>
        <p:nvSpPr>
          <p:cNvPr id="29707" name="Rectangle 11"/>
          <p:cNvSpPr>
            <a:spLocks noChangeArrowheads="1"/>
          </p:cNvSpPr>
          <p:nvPr/>
        </p:nvSpPr>
        <p:spPr bwMode="auto">
          <a:xfrm>
            <a:off x="2771775" y="2133600"/>
            <a:ext cx="1655763" cy="431800"/>
          </a:xfrm>
          <a:prstGeom prst="rect">
            <a:avLst/>
          </a:prstGeom>
          <a:noFill/>
          <a:ln w="25400">
            <a:solidFill>
              <a:srgbClr val="DE1032"/>
            </a:solidFill>
            <a:miter lim="800000"/>
            <a:headEnd/>
            <a:tailEnd/>
          </a:ln>
        </p:spPr>
        <p:txBody>
          <a:bodyPr wrap="none" anchor="ctr"/>
          <a:lstStyle/>
          <a:p>
            <a:endParaRPr lang="en-US"/>
          </a:p>
        </p:txBody>
      </p:sp>
      <p:sp>
        <p:nvSpPr>
          <p:cNvPr id="29708" name="Rectangle 12"/>
          <p:cNvSpPr>
            <a:spLocks noChangeArrowheads="1"/>
          </p:cNvSpPr>
          <p:nvPr/>
        </p:nvSpPr>
        <p:spPr bwMode="auto">
          <a:xfrm>
            <a:off x="4716463" y="2205038"/>
            <a:ext cx="2305050" cy="358775"/>
          </a:xfrm>
          <a:prstGeom prst="rect">
            <a:avLst/>
          </a:prstGeom>
          <a:noFill/>
          <a:ln w="25400">
            <a:solidFill>
              <a:srgbClr val="23CB4B"/>
            </a:solidFill>
            <a:miter lim="800000"/>
            <a:headEnd/>
            <a:tailEnd/>
          </a:ln>
        </p:spPr>
        <p:txBody>
          <a:bodyPr wrap="none" anchor="ctr"/>
          <a:lstStyle/>
          <a:p>
            <a:endParaRPr lang="en-US"/>
          </a:p>
        </p:txBody>
      </p:sp>
      <p:sp>
        <p:nvSpPr>
          <p:cNvPr id="29709" name="Rectangle 13"/>
          <p:cNvSpPr>
            <a:spLocks noChangeArrowheads="1"/>
          </p:cNvSpPr>
          <p:nvPr/>
        </p:nvSpPr>
        <p:spPr bwMode="auto">
          <a:xfrm>
            <a:off x="5508625" y="2565400"/>
            <a:ext cx="1871663" cy="358775"/>
          </a:xfrm>
          <a:prstGeom prst="rect">
            <a:avLst/>
          </a:prstGeom>
          <a:noFill/>
          <a:ln w="25400">
            <a:solidFill>
              <a:srgbClr val="3366FF"/>
            </a:solidFill>
            <a:miter lim="800000"/>
            <a:headEnd/>
            <a:tailEnd/>
          </a:ln>
        </p:spPr>
        <p:txBody>
          <a:bodyPr wrap="none" anchor="ctr"/>
          <a:lstStyle/>
          <a:p>
            <a:endParaRPr lang="en-US"/>
          </a:p>
        </p:txBody>
      </p:sp>
      <p:sp>
        <p:nvSpPr>
          <p:cNvPr id="29710" name="Rectangle 14"/>
          <p:cNvSpPr>
            <a:spLocks noChangeArrowheads="1"/>
          </p:cNvSpPr>
          <p:nvPr/>
        </p:nvSpPr>
        <p:spPr bwMode="auto">
          <a:xfrm>
            <a:off x="684213" y="4221163"/>
            <a:ext cx="1620837" cy="504825"/>
          </a:xfrm>
          <a:prstGeom prst="rect">
            <a:avLst/>
          </a:prstGeom>
          <a:noFill/>
          <a:ln w="25400">
            <a:solidFill>
              <a:srgbClr val="FBB2A3"/>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box(in)">
                                      <p:cBhvr>
                                        <p:cTn id="7" dur="500"/>
                                        <p:tgtEl>
                                          <p:spTgt spid="297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animEffect transition="in" filter="box(in)">
                                      <p:cBhvr>
                                        <p:cTn id="12" dur="500"/>
                                        <p:tgtEl>
                                          <p:spTgt spid="297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708"/>
                                        </p:tgtEl>
                                        <p:attrNameLst>
                                          <p:attrName>style.visibility</p:attrName>
                                        </p:attrNameLst>
                                      </p:cBhvr>
                                      <p:to>
                                        <p:strVal val="visible"/>
                                      </p:to>
                                    </p:set>
                                    <p:animEffect transition="in" filter="box(in)">
                                      <p:cBhvr>
                                        <p:cTn id="17" dur="500"/>
                                        <p:tgtEl>
                                          <p:spTgt spid="2970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709"/>
                                        </p:tgtEl>
                                        <p:attrNameLst>
                                          <p:attrName>style.visibility</p:attrName>
                                        </p:attrNameLst>
                                      </p:cBhvr>
                                      <p:to>
                                        <p:strVal val="visible"/>
                                      </p:to>
                                    </p:set>
                                    <p:animEffect transition="in" filter="box(in)">
                                      <p:cBhvr>
                                        <p:cTn id="22" dur="500"/>
                                        <p:tgtEl>
                                          <p:spTgt spid="297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9710"/>
                                        </p:tgtEl>
                                        <p:attrNameLst>
                                          <p:attrName>style.visibility</p:attrName>
                                        </p:attrNameLst>
                                      </p:cBhvr>
                                      <p:to>
                                        <p:strVal val="visible"/>
                                      </p:to>
                                    </p:set>
                                    <p:animEffect transition="in" filter="box(in)">
                                      <p:cBhvr>
                                        <p:cTn id="27"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9707" grpId="0" animBg="1"/>
      <p:bldP spid="29708" grpId="0" animBg="1"/>
      <p:bldP spid="29709" grpId="0" animBg="1"/>
      <p:bldP spid="297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sz="4000" smtClean="0"/>
              <a:t>Fractionnement sur gradient de saccharose discontinu</a:t>
            </a:r>
          </a:p>
        </p:txBody>
      </p:sp>
      <p:pic>
        <p:nvPicPr>
          <p:cNvPr id="17411" name="Picture 3"/>
          <p:cNvPicPr>
            <a:picLocks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0"/>
            <a:ext cx="7772400" cy="1125538"/>
          </a:xfrm>
        </p:spPr>
        <p:txBody>
          <a:bodyPr/>
          <a:lstStyle/>
          <a:p>
            <a:pPr eaLnBrk="1" hangingPunct="1"/>
            <a:r>
              <a:rPr lang="fr-FR" smtClean="0"/>
              <a:t>Généralités</a:t>
            </a:r>
          </a:p>
        </p:txBody>
      </p:sp>
      <p:sp>
        <p:nvSpPr>
          <p:cNvPr id="25603" name="Rectangle 3"/>
          <p:cNvSpPr>
            <a:spLocks noGrp="1" noChangeArrowheads="1"/>
          </p:cNvSpPr>
          <p:nvPr>
            <p:ph type="body" idx="1"/>
          </p:nvPr>
        </p:nvSpPr>
        <p:spPr>
          <a:xfrm>
            <a:off x="755650" y="1268413"/>
            <a:ext cx="7772400" cy="4114800"/>
          </a:xfrm>
        </p:spPr>
        <p:txBody>
          <a:bodyPr/>
          <a:lstStyle/>
          <a:p>
            <a:pPr eaLnBrk="1" hangingPunct="1"/>
            <a:r>
              <a:rPr lang="fr-FR" smtClean="0"/>
              <a:t>Le </a:t>
            </a:r>
            <a:r>
              <a:rPr lang="fr-FR" b="1" smtClean="0"/>
              <a:t>saccharose</a:t>
            </a:r>
            <a:r>
              <a:rPr lang="fr-FR" smtClean="0"/>
              <a:t> </a:t>
            </a:r>
          </a:p>
          <a:p>
            <a:pPr eaLnBrk="1" hangingPunct="1"/>
            <a:r>
              <a:rPr lang="fr-FR" smtClean="0"/>
              <a:t>Le </a:t>
            </a:r>
            <a:r>
              <a:rPr lang="fr-FR" b="1" smtClean="0"/>
              <a:t>chlorure de césium</a:t>
            </a:r>
            <a:r>
              <a:rPr lang="fr-FR" smtClean="0"/>
              <a:t> (CsCl). </a:t>
            </a:r>
            <a:r>
              <a:rPr lang="fr-FR" sz="2000" smtClean="0"/>
              <a:t>D'autres sels de césium peuvent aussi être employés comme le CsSO</a:t>
            </a:r>
            <a:r>
              <a:rPr lang="fr-FR" sz="2000" baseline="-25000" smtClean="0"/>
              <a:t>4</a:t>
            </a:r>
            <a:r>
              <a:rPr lang="fr-FR" sz="2000" smtClean="0"/>
              <a:t>.  </a:t>
            </a:r>
          </a:p>
          <a:p>
            <a:pPr eaLnBrk="1" hangingPunct="1"/>
            <a:r>
              <a:rPr lang="fr-FR" smtClean="0"/>
              <a:t>Le </a:t>
            </a:r>
            <a:r>
              <a:rPr lang="fr-FR" b="1" smtClean="0"/>
              <a:t>Metrizamide</a:t>
            </a:r>
            <a:r>
              <a:rPr lang="fr-FR" smtClean="0"/>
              <a:t>™</a:t>
            </a:r>
            <a:r>
              <a:rPr lang="fr-FR" sz="2000" smtClean="0"/>
              <a:t>est un dérivé iodobenzamido du glucose. Il est très soluble et non chargé. Il permet d'atteindre des densités assez fortes de l'ordre de 1.46 et, principal avantage sur le saccharose, il est relativement peu visqueux. </a:t>
            </a:r>
          </a:p>
          <a:p>
            <a:pPr eaLnBrk="1" hangingPunct="1"/>
            <a:r>
              <a:rPr lang="fr-FR" smtClean="0"/>
              <a:t>Le </a:t>
            </a:r>
            <a:r>
              <a:rPr lang="fr-FR" b="1" smtClean="0"/>
              <a:t>Ficoll</a:t>
            </a:r>
            <a:r>
              <a:rPr lang="fr-FR" smtClean="0"/>
              <a:t>™, </a:t>
            </a:r>
            <a:r>
              <a:rPr lang="fr-FR" sz="2000" smtClean="0"/>
              <a:t>est un polymère de glucose l'épichlorohydrine</a:t>
            </a:r>
            <a:r>
              <a:rPr lang="fr-FR" smtClean="0"/>
              <a:t> </a:t>
            </a:r>
          </a:p>
          <a:p>
            <a:pPr eaLnBrk="1" hangingPunct="1"/>
            <a:r>
              <a:rPr lang="fr-FR" smtClean="0"/>
              <a:t>le </a:t>
            </a:r>
            <a:r>
              <a:rPr lang="fr-FR" b="1" smtClean="0"/>
              <a:t>Percoll</a:t>
            </a:r>
            <a:r>
              <a:rPr lang="fr-FR" smtClean="0"/>
              <a:t>™,</a:t>
            </a:r>
            <a:r>
              <a:rPr lang="fr-FR" sz="2400" smtClean="0"/>
              <a:t>Il s'agit ici de particules de gel de silice recouvertes de polyvinylpyrolidone.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in)">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in)">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in)">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0"/>
            <a:ext cx="8229600" cy="706438"/>
          </a:xfrm>
        </p:spPr>
        <p:txBody>
          <a:bodyPr/>
          <a:lstStyle/>
          <a:p>
            <a:pPr eaLnBrk="1" hangingPunct="1"/>
            <a:r>
              <a:rPr lang="fr-FR" sz="2800" smtClean="0"/>
              <a:t>Marqueurs enzymatiques des fractions cellulaires</a:t>
            </a:r>
          </a:p>
        </p:txBody>
      </p:sp>
      <p:pic>
        <p:nvPicPr>
          <p:cNvPr id="19459" name="Picture 4"/>
          <p:cNvPicPr>
            <a:picLocks noChangeAspect="1" noChangeArrowheads="1"/>
          </p:cNvPicPr>
          <p:nvPr>
            <p:ph type="body" idx="1"/>
          </p:nvPr>
        </p:nvPicPr>
        <p:blipFill>
          <a:blip r:embed="rId2" cstate="print"/>
          <a:srcRect/>
          <a:stretch>
            <a:fillRect/>
          </a:stretch>
        </p:blipFill>
        <p:spPr>
          <a:xfrm>
            <a:off x="179388" y="1025525"/>
            <a:ext cx="8785225" cy="58324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ndex_img0001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r-FR" smtClean="0"/>
              <a:t>Rotor oblique</a:t>
            </a:r>
          </a:p>
        </p:txBody>
      </p:sp>
      <p:sp>
        <p:nvSpPr>
          <p:cNvPr id="21507" name="Rectangle 3"/>
          <p:cNvSpPr>
            <a:spLocks noGrp="1" noChangeArrowheads="1"/>
          </p:cNvSpPr>
          <p:nvPr>
            <p:ph type="body" idx="1"/>
          </p:nvPr>
        </p:nvSpPr>
        <p:spPr/>
        <p:txBody>
          <a:bodyPr/>
          <a:lstStyle/>
          <a:p>
            <a:pPr eaLnBrk="1" hangingPunct="1">
              <a:buFontTx/>
              <a:buNone/>
            </a:pPr>
            <a:endParaRPr lang="en-US" smtClean="0"/>
          </a:p>
        </p:txBody>
      </p:sp>
      <p:sp>
        <p:nvSpPr>
          <p:cNvPr id="21508" name="Line 4"/>
          <p:cNvSpPr>
            <a:spLocks noChangeShapeType="1"/>
          </p:cNvSpPr>
          <p:nvPr/>
        </p:nvSpPr>
        <p:spPr bwMode="auto">
          <a:xfrm>
            <a:off x="1619250" y="2276475"/>
            <a:ext cx="0" cy="2736850"/>
          </a:xfrm>
          <a:prstGeom prst="line">
            <a:avLst/>
          </a:prstGeom>
          <a:noFill/>
          <a:ln w="9525">
            <a:solidFill>
              <a:schemeClr val="tx1"/>
            </a:solidFill>
            <a:round/>
            <a:headEnd/>
            <a:tailEnd/>
          </a:ln>
        </p:spPr>
        <p:txBody>
          <a:bodyPr/>
          <a:lstStyle/>
          <a:p>
            <a:endParaRPr lang="fr-FR"/>
          </a:p>
        </p:txBody>
      </p:sp>
      <p:sp>
        <p:nvSpPr>
          <p:cNvPr id="21509" name="Line 5"/>
          <p:cNvSpPr>
            <a:spLocks noChangeShapeType="1"/>
          </p:cNvSpPr>
          <p:nvPr/>
        </p:nvSpPr>
        <p:spPr bwMode="auto">
          <a:xfrm>
            <a:off x="1619250" y="2852738"/>
            <a:ext cx="1728788" cy="0"/>
          </a:xfrm>
          <a:prstGeom prst="line">
            <a:avLst/>
          </a:prstGeom>
          <a:noFill/>
          <a:ln w="9525">
            <a:solidFill>
              <a:schemeClr val="tx1"/>
            </a:solidFill>
            <a:prstDash val="lgDashDotDot"/>
            <a:round/>
            <a:headEnd/>
            <a:tailEnd/>
          </a:ln>
        </p:spPr>
        <p:txBody>
          <a:bodyPr/>
          <a:lstStyle/>
          <a:p>
            <a:endParaRPr lang="fr-FR"/>
          </a:p>
        </p:txBody>
      </p:sp>
      <p:sp>
        <p:nvSpPr>
          <p:cNvPr id="21510" name="Line 6"/>
          <p:cNvSpPr>
            <a:spLocks noChangeShapeType="1"/>
          </p:cNvSpPr>
          <p:nvPr/>
        </p:nvSpPr>
        <p:spPr bwMode="auto">
          <a:xfrm>
            <a:off x="1619250" y="4292600"/>
            <a:ext cx="1728788" cy="0"/>
          </a:xfrm>
          <a:prstGeom prst="line">
            <a:avLst/>
          </a:prstGeom>
          <a:noFill/>
          <a:ln w="9525">
            <a:solidFill>
              <a:schemeClr val="tx1"/>
            </a:solidFill>
            <a:prstDash val="lgDashDotDot"/>
            <a:round/>
            <a:headEnd/>
            <a:tailEnd/>
          </a:ln>
        </p:spPr>
        <p:txBody>
          <a:bodyPr/>
          <a:lstStyle/>
          <a:p>
            <a:endParaRPr lang="fr-FR"/>
          </a:p>
        </p:txBody>
      </p:sp>
      <p:sp>
        <p:nvSpPr>
          <p:cNvPr id="21511" name="Line 7"/>
          <p:cNvSpPr>
            <a:spLocks noChangeShapeType="1"/>
          </p:cNvSpPr>
          <p:nvPr/>
        </p:nvSpPr>
        <p:spPr bwMode="auto">
          <a:xfrm>
            <a:off x="3348038" y="2852738"/>
            <a:ext cx="0" cy="1439862"/>
          </a:xfrm>
          <a:prstGeom prst="line">
            <a:avLst/>
          </a:prstGeom>
          <a:noFill/>
          <a:ln w="9525">
            <a:solidFill>
              <a:schemeClr val="tx1"/>
            </a:solidFill>
            <a:round/>
            <a:headEnd/>
            <a:tailEnd/>
          </a:ln>
        </p:spPr>
        <p:txBody>
          <a:bodyPr/>
          <a:lstStyle/>
          <a:p>
            <a:endParaRPr lang="fr-FR"/>
          </a:p>
        </p:txBody>
      </p:sp>
      <p:sp>
        <p:nvSpPr>
          <p:cNvPr id="21512" name="Line 8"/>
          <p:cNvSpPr>
            <a:spLocks noChangeShapeType="1"/>
          </p:cNvSpPr>
          <p:nvPr/>
        </p:nvSpPr>
        <p:spPr bwMode="auto">
          <a:xfrm>
            <a:off x="3348038" y="2852738"/>
            <a:ext cx="503237" cy="0"/>
          </a:xfrm>
          <a:prstGeom prst="line">
            <a:avLst/>
          </a:prstGeom>
          <a:noFill/>
          <a:ln w="9525">
            <a:solidFill>
              <a:schemeClr val="tx1"/>
            </a:solidFill>
            <a:round/>
            <a:headEnd/>
            <a:tailEnd/>
          </a:ln>
        </p:spPr>
        <p:txBody>
          <a:bodyPr/>
          <a:lstStyle/>
          <a:p>
            <a:endParaRPr lang="fr-FR"/>
          </a:p>
        </p:txBody>
      </p:sp>
      <p:sp>
        <p:nvSpPr>
          <p:cNvPr id="21513" name="Line 9"/>
          <p:cNvSpPr>
            <a:spLocks noChangeShapeType="1"/>
          </p:cNvSpPr>
          <p:nvPr/>
        </p:nvSpPr>
        <p:spPr bwMode="auto">
          <a:xfrm>
            <a:off x="3348038" y="4292600"/>
            <a:ext cx="1511300" cy="0"/>
          </a:xfrm>
          <a:prstGeom prst="line">
            <a:avLst/>
          </a:prstGeom>
          <a:noFill/>
          <a:ln w="9525">
            <a:solidFill>
              <a:schemeClr val="tx1"/>
            </a:solidFill>
            <a:round/>
            <a:headEnd/>
            <a:tailEnd/>
          </a:ln>
        </p:spPr>
        <p:txBody>
          <a:bodyPr/>
          <a:lstStyle/>
          <a:p>
            <a:endParaRPr lang="fr-FR"/>
          </a:p>
        </p:txBody>
      </p:sp>
      <p:sp>
        <p:nvSpPr>
          <p:cNvPr id="21514" name="Line 10"/>
          <p:cNvSpPr>
            <a:spLocks noChangeShapeType="1"/>
          </p:cNvSpPr>
          <p:nvPr/>
        </p:nvSpPr>
        <p:spPr bwMode="auto">
          <a:xfrm flipV="1">
            <a:off x="4859338" y="2852738"/>
            <a:ext cx="0" cy="1439862"/>
          </a:xfrm>
          <a:prstGeom prst="line">
            <a:avLst/>
          </a:prstGeom>
          <a:noFill/>
          <a:ln w="9525">
            <a:solidFill>
              <a:schemeClr val="tx1"/>
            </a:solidFill>
            <a:round/>
            <a:headEnd/>
            <a:tailEnd/>
          </a:ln>
        </p:spPr>
        <p:txBody>
          <a:bodyPr/>
          <a:lstStyle/>
          <a:p>
            <a:endParaRPr lang="fr-FR"/>
          </a:p>
        </p:txBody>
      </p:sp>
      <p:sp>
        <p:nvSpPr>
          <p:cNvPr id="21515" name="Line 11"/>
          <p:cNvSpPr>
            <a:spLocks noChangeShapeType="1"/>
          </p:cNvSpPr>
          <p:nvPr/>
        </p:nvSpPr>
        <p:spPr bwMode="auto">
          <a:xfrm flipH="1">
            <a:off x="4284663" y="2852738"/>
            <a:ext cx="574675" cy="0"/>
          </a:xfrm>
          <a:prstGeom prst="line">
            <a:avLst/>
          </a:prstGeom>
          <a:noFill/>
          <a:ln w="9525">
            <a:solidFill>
              <a:schemeClr val="tx1"/>
            </a:solidFill>
            <a:round/>
            <a:headEnd/>
            <a:tailEnd/>
          </a:ln>
        </p:spPr>
        <p:txBody>
          <a:bodyPr/>
          <a:lstStyle/>
          <a:p>
            <a:endParaRPr lang="fr-FR"/>
          </a:p>
        </p:txBody>
      </p:sp>
      <p:sp>
        <p:nvSpPr>
          <p:cNvPr id="21516" name="Line 12"/>
          <p:cNvSpPr>
            <a:spLocks noChangeShapeType="1"/>
          </p:cNvSpPr>
          <p:nvPr/>
        </p:nvSpPr>
        <p:spPr bwMode="auto">
          <a:xfrm>
            <a:off x="3851275" y="2852738"/>
            <a:ext cx="360363" cy="720725"/>
          </a:xfrm>
          <a:prstGeom prst="line">
            <a:avLst/>
          </a:prstGeom>
          <a:noFill/>
          <a:ln w="9525">
            <a:solidFill>
              <a:schemeClr val="tx1"/>
            </a:solidFill>
            <a:round/>
            <a:headEnd/>
            <a:tailEnd/>
          </a:ln>
        </p:spPr>
        <p:txBody>
          <a:bodyPr/>
          <a:lstStyle/>
          <a:p>
            <a:endParaRPr lang="fr-FR"/>
          </a:p>
        </p:txBody>
      </p:sp>
      <p:sp>
        <p:nvSpPr>
          <p:cNvPr id="21517" name="Line 13"/>
          <p:cNvSpPr>
            <a:spLocks noChangeShapeType="1"/>
          </p:cNvSpPr>
          <p:nvPr/>
        </p:nvSpPr>
        <p:spPr bwMode="auto">
          <a:xfrm>
            <a:off x="4284663" y="2852738"/>
            <a:ext cx="360362" cy="720725"/>
          </a:xfrm>
          <a:prstGeom prst="line">
            <a:avLst/>
          </a:prstGeom>
          <a:noFill/>
          <a:ln w="9525">
            <a:solidFill>
              <a:schemeClr val="tx1"/>
            </a:solidFill>
            <a:round/>
            <a:headEnd/>
            <a:tailEnd/>
          </a:ln>
        </p:spPr>
        <p:txBody>
          <a:bodyPr/>
          <a:lstStyle/>
          <a:p>
            <a:endParaRPr lang="fr-FR"/>
          </a:p>
        </p:txBody>
      </p:sp>
      <p:sp>
        <p:nvSpPr>
          <p:cNvPr id="21518" name="Arc 14"/>
          <p:cNvSpPr>
            <a:spLocks/>
          </p:cNvSpPr>
          <p:nvPr/>
        </p:nvSpPr>
        <p:spPr bwMode="auto">
          <a:xfrm rot="3669798">
            <a:off x="4187032" y="3540919"/>
            <a:ext cx="658812" cy="406400"/>
          </a:xfrm>
          <a:custGeom>
            <a:avLst/>
            <a:gdLst>
              <a:gd name="T0" fmla="*/ 1842725272 w 26231"/>
              <a:gd name="T1" fmla="*/ 0 h 43200"/>
              <a:gd name="T2" fmla="*/ 0 w 26231"/>
              <a:gd name="T3" fmla="*/ 334415451 h 43200"/>
              <a:gd name="T4" fmla="*/ 1842725272 w 26231"/>
              <a:gd name="T5" fmla="*/ 169173948 h 43200"/>
              <a:gd name="T6" fmla="*/ 0 60000 65536"/>
              <a:gd name="T7" fmla="*/ 0 60000 65536"/>
              <a:gd name="T8" fmla="*/ 0 60000 65536"/>
              <a:gd name="T9" fmla="*/ 0 w 26231"/>
              <a:gd name="T10" fmla="*/ 0 h 43200"/>
              <a:gd name="T11" fmla="*/ 26231 w 26231"/>
              <a:gd name="T12" fmla="*/ 43200 h 43200"/>
            </a:gdLst>
            <a:ahLst/>
            <a:cxnLst>
              <a:cxn ang="T6">
                <a:pos x="T0" y="T1"/>
              </a:cxn>
              <a:cxn ang="T7">
                <a:pos x="T2" y="T3"/>
              </a:cxn>
              <a:cxn ang="T8">
                <a:pos x="T4" y="T5"/>
              </a:cxn>
            </a:cxnLst>
            <a:rect l="T9" t="T10" r="T11" b="T12"/>
            <a:pathLst>
              <a:path w="26231" h="43200" fill="none" extrusionOk="0">
                <a:moveTo>
                  <a:pt x="4630" y="0"/>
                </a:moveTo>
                <a:cubicBezTo>
                  <a:pt x="16560" y="0"/>
                  <a:pt x="26231" y="9670"/>
                  <a:pt x="26231" y="21600"/>
                </a:cubicBezTo>
                <a:cubicBezTo>
                  <a:pt x="26231" y="33529"/>
                  <a:pt x="16560" y="43200"/>
                  <a:pt x="4631" y="43200"/>
                </a:cubicBezTo>
                <a:cubicBezTo>
                  <a:pt x="3073" y="43200"/>
                  <a:pt x="1521" y="43031"/>
                  <a:pt x="0" y="42697"/>
                </a:cubicBezTo>
              </a:path>
              <a:path w="26231" h="43200" stroke="0" extrusionOk="0">
                <a:moveTo>
                  <a:pt x="4630" y="0"/>
                </a:moveTo>
                <a:cubicBezTo>
                  <a:pt x="16560" y="0"/>
                  <a:pt x="26231" y="9670"/>
                  <a:pt x="26231" y="21600"/>
                </a:cubicBezTo>
                <a:cubicBezTo>
                  <a:pt x="26231" y="33529"/>
                  <a:pt x="16560" y="43200"/>
                  <a:pt x="4631" y="43200"/>
                </a:cubicBezTo>
                <a:cubicBezTo>
                  <a:pt x="3073" y="43200"/>
                  <a:pt x="1521" y="43031"/>
                  <a:pt x="0" y="42697"/>
                </a:cubicBezTo>
                <a:lnTo>
                  <a:pt x="4631" y="21600"/>
                </a:lnTo>
                <a:close/>
              </a:path>
            </a:pathLst>
          </a:custGeom>
          <a:noFill/>
          <a:ln w="9525">
            <a:solidFill>
              <a:schemeClr val="tx1"/>
            </a:solidFill>
            <a:round/>
            <a:headEnd/>
            <a:tailEnd/>
          </a:ln>
        </p:spPr>
        <p:txBody>
          <a:bodyPr wrap="none" anchor="ctr"/>
          <a:lstStyle/>
          <a:p>
            <a:endParaRPr lang="en-US"/>
          </a:p>
        </p:txBody>
      </p:sp>
      <p:sp>
        <p:nvSpPr>
          <p:cNvPr id="21519" name="Line 15"/>
          <p:cNvSpPr>
            <a:spLocks noChangeShapeType="1"/>
          </p:cNvSpPr>
          <p:nvPr/>
        </p:nvSpPr>
        <p:spPr bwMode="auto">
          <a:xfrm>
            <a:off x="3635375" y="2133600"/>
            <a:ext cx="431800" cy="719138"/>
          </a:xfrm>
          <a:prstGeom prst="line">
            <a:avLst/>
          </a:prstGeom>
          <a:noFill/>
          <a:ln w="9525">
            <a:solidFill>
              <a:schemeClr val="tx1"/>
            </a:solidFill>
            <a:round/>
            <a:headEnd/>
            <a:tailEnd/>
          </a:ln>
        </p:spPr>
        <p:txBody>
          <a:bodyPr/>
          <a:lstStyle/>
          <a:p>
            <a:endParaRPr lang="fr-FR"/>
          </a:p>
        </p:txBody>
      </p:sp>
      <p:sp>
        <p:nvSpPr>
          <p:cNvPr id="21520" name="Line 16"/>
          <p:cNvSpPr>
            <a:spLocks noChangeShapeType="1"/>
          </p:cNvSpPr>
          <p:nvPr/>
        </p:nvSpPr>
        <p:spPr bwMode="auto">
          <a:xfrm flipH="1">
            <a:off x="3563938" y="2492375"/>
            <a:ext cx="287337" cy="288925"/>
          </a:xfrm>
          <a:prstGeom prst="line">
            <a:avLst/>
          </a:prstGeom>
          <a:noFill/>
          <a:ln w="9525">
            <a:solidFill>
              <a:schemeClr val="tx1"/>
            </a:solidFill>
            <a:round/>
            <a:headEnd/>
            <a:tailEnd type="triangle" w="med" len="med"/>
          </a:ln>
        </p:spPr>
        <p:txBody>
          <a:bodyPr/>
          <a:lstStyle/>
          <a:p>
            <a:endParaRPr lang="fr-FR"/>
          </a:p>
        </p:txBody>
      </p:sp>
      <p:sp>
        <p:nvSpPr>
          <p:cNvPr id="21521" name="Text Box 17"/>
          <p:cNvSpPr txBox="1">
            <a:spLocks noChangeArrowheads="1"/>
          </p:cNvSpPr>
          <p:nvPr/>
        </p:nvSpPr>
        <p:spPr bwMode="auto">
          <a:xfrm>
            <a:off x="3203575" y="2420938"/>
            <a:ext cx="719138" cy="366712"/>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45°</a:t>
            </a:r>
          </a:p>
        </p:txBody>
      </p:sp>
      <p:sp>
        <p:nvSpPr>
          <p:cNvPr id="21522" name="Freeform 18"/>
          <p:cNvSpPr>
            <a:spLocks/>
          </p:cNvSpPr>
          <p:nvPr/>
        </p:nvSpPr>
        <p:spPr bwMode="auto">
          <a:xfrm>
            <a:off x="4211638" y="3429000"/>
            <a:ext cx="527050" cy="577850"/>
          </a:xfrm>
          <a:custGeom>
            <a:avLst/>
            <a:gdLst>
              <a:gd name="T0" fmla="*/ 2147483647 w 332"/>
              <a:gd name="T1" fmla="*/ 2147483647 h 364"/>
              <a:gd name="T2" fmla="*/ 2147483647 w 332"/>
              <a:gd name="T3" fmla="*/ 2147483647 h 364"/>
              <a:gd name="T4" fmla="*/ 2147483647 w 332"/>
              <a:gd name="T5" fmla="*/ 2147483647 h 364"/>
              <a:gd name="T6" fmla="*/ 2147483647 w 332"/>
              <a:gd name="T7" fmla="*/ 2147483647 h 364"/>
              <a:gd name="T8" fmla="*/ 2147483647 w 332"/>
              <a:gd name="T9" fmla="*/ 2147483647 h 364"/>
              <a:gd name="T10" fmla="*/ 2147483647 w 332"/>
              <a:gd name="T11" fmla="*/ 2147483647 h 364"/>
              <a:gd name="T12" fmla="*/ 2147483647 w 332"/>
              <a:gd name="T13" fmla="*/ 2147483647 h 364"/>
              <a:gd name="T14" fmla="*/ 2147483647 w 332"/>
              <a:gd name="T15" fmla="*/ 2147483647 h 364"/>
              <a:gd name="T16" fmla="*/ 2147483647 w 332"/>
              <a:gd name="T17" fmla="*/ 2147483647 h 364"/>
              <a:gd name="T18" fmla="*/ 2147483647 w 332"/>
              <a:gd name="T19" fmla="*/ 2147483647 h 364"/>
              <a:gd name="T20" fmla="*/ 2147483647 w 332"/>
              <a:gd name="T21" fmla="*/ 2147483647 h 364"/>
              <a:gd name="T22" fmla="*/ 2147483647 w 332"/>
              <a:gd name="T23" fmla="*/ 2147483647 h 364"/>
              <a:gd name="T24" fmla="*/ 2147483647 w 332"/>
              <a:gd name="T25" fmla="*/ 2147483647 h 364"/>
              <a:gd name="T26" fmla="*/ 2147483647 w 332"/>
              <a:gd name="T27" fmla="*/ 2147483647 h 364"/>
              <a:gd name="T28" fmla="*/ 2147483647 w 332"/>
              <a:gd name="T29" fmla="*/ 2147483647 h 364"/>
              <a:gd name="T30" fmla="*/ 2147483647 w 332"/>
              <a:gd name="T31" fmla="*/ 2147483647 h 364"/>
              <a:gd name="T32" fmla="*/ 2147483647 w 332"/>
              <a:gd name="T33" fmla="*/ 2147483647 h 364"/>
              <a:gd name="T34" fmla="*/ 2147483647 w 332"/>
              <a:gd name="T35" fmla="*/ 2147483647 h 364"/>
              <a:gd name="T36" fmla="*/ 2147483647 w 332"/>
              <a:gd name="T37" fmla="*/ 2147483647 h 364"/>
              <a:gd name="T38" fmla="*/ 2147483647 w 332"/>
              <a:gd name="T39" fmla="*/ 2147483647 h 364"/>
              <a:gd name="T40" fmla="*/ 2147483647 w 332"/>
              <a:gd name="T41" fmla="*/ 2147483647 h 364"/>
              <a:gd name="T42" fmla="*/ 2147483647 w 332"/>
              <a:gd name="T43" fmla="*/ 2147483647 h 364"/>
              <a:gd name="T44" fmla="*/ 2147483647 w 332"/>
              <a:gd name="T45" fmla="*/ 2147483647 h 364"/>
              <a:gd name="T46" fmla="*/ 2147483647 w 332"/>
              <a:gd name="T47" fmla="*/ 2147483647 h 364"/>
              <a:gd name="T48" fmla="*/ 2147483647 w 332"/>
              <a:gd name="T49" fmla="*/ 2147483647 h 364"/>
              <a:gd name="T50" fmla="*/ 2147483647 w 332"/>
              <a:gd name="T51" fmla="*/ 2147483647 h 364"/>
              <a:gd name="T52" fmla="*/ 2147483647 w 332"/>
              <a:gd name="T53" fmla="*/ 2147483647 h 364"/>
              <a:gd name="T54" fmla="*/ 2147483647 w 332"/>
              <a:gd name="T55" fmla="*/ 2147483647 h 364"/>
              <a:gd name="T56" fmla="*/ 2147483647 w 332"/>
              <a:gd name="T57" fmla="*/ 2147483647 h 364"/>
              <a:gd name="T58" fmla="*/ 2147483647 w 332"/>
              <a:gd name="T59" fmla="*/ 2147483647 h 364"/>
              <a:gd name="T60" fmla="*/ 2147483647 w 332"/>
              <a:gd name="T61" fmla="*/ 2147483647 h 364"/>
              <a:gd name="T62" fmla="*/ 2147483647 w 332"/>
              <a:gd name="T63" fmla="*/ 2147483647 h 364"/>
              <a:gd name="T64" fmla="*/ 2147483647 w 332"/>
              <a:gd name="T65" fmla="*/ 2147483647 h 364"/>
              <a:gd name="T66" fmla="*/ 2147483647 w 332"/>
              <a:gd name="T67" fmla="*/ 2147483647 h 364"/>
              <a:gd name="T68" fmla="*/ 2147483647 w 332"/>
              <a:gd name="T69" fmla="*/ 2147483647 h 364"/>
              <a:gd name="T70" fmla="*/ 2147483647 w 332"/>
              <a:gd name="T71" fmla="*/ 2147483647 h 364"/>
              <a:gd name="T72" fmla="*/ 2147483647 w 332"/>
              <a:gd name="T73" fmla="*/ 2147483647 h 364"/>
              <a:gd name="T74" fmla="*/ 2147483647 w 332"/>
              <a:gd name="T75" fmla="*/ 2147483647 h 364"/>
              <a:gd name="T76" fmla="*/ 2147483647 w 332"/>
              <a:gd name="T77" fmla="*/ 2147483647 h 364"/>
              <a:gd name="T78" fmla="*/ 2147483647 w 332"/>
              <a:gd name="T79" fmla="*/ 2147483647 h 364"/>
              <a:gd name="T80" fmla="*/ 2147483647 w 332"/>
              <a:gd name="T81" fmla="*/ 2147483647 h 364"/>
              <a:gd name="T82" fmla="*/ 2147483647 w 332"/>
              <a:gd name="T83" fmla="*/ 2147483647 h 364"/>
              <a:gd name="T84" fmla="*/ 2147483647 w 332"/>
              <a:gd name="T85" fmla="*/ 2147483647 h 364"/>
              <a:gd name="T86" fmla="*/ 2147483647 w 332"/>
              <a:gd name="T87" fmla="*/ 2147483647 h 364"/>
              <a:gd name="T88" fmla="*/ 2147483647 w 332"/>
              <a:gd name="T89" fmla="*/ 2147483647 h 364"/>
              <a:gd name="T90" fmla="*/ 2147483647 w 332"/>
              <a:gd name="T91" fmla="*/ 2147483647 h 364"/>
              <a:gd name="T92" fmla="*/ 2147483647 w 332"/>
              <a:gd name="T93" fmla="*/ 2147483647 h 364"/>
              <a:gd name="T94" fmla="*/ 2147483647 w 332"/>
              <a:gd name="T95" fmla="*/ 2147483647 h 364"/>
              <a:gd name="T96" fmla="*/ 2147483647 w 332"/>
              <a:gd name="T97" fmla="*/ 2147483647 h 364"/>
              <a:gd name="T98" fmla="*/ 2147483647 w 332"/>
              <a:gd name="T99" fmla="*/ 2147483647 h 364"/>
              <a:gd name="T100" fmla="*/ 2147483647 w 332"/>
              <a:gd name="T101" fmla="*/ 2147483647 h 364"/>
              <a:gd name="T102" fmla="*/ 2147483647 w 332"/>
              <a:gd name="T103" fmla="*/ 2147483647 h 364"/>
              <a:gd name="T104" fmla="*/ 2147483647 w 332"/>
              <a:gd name="T105" fmla="*/ 2147483647 h 364"/>
              <a:gd name="T106" fmla="*/ 2147483647 w 332"/>
              <a:gd name="T107" fmla="*/ 2147483647 h 364"/>
              <a:gd name="T108" fmla="*/ 2147483647 w 332"/>
              <a:gd name="T109" fmla="*/ 2147483647 h 364"/>
              <a:gd name="T110" fmla="*/ 2147483647 w 332"/>
              <a:gd name="T111" fmla="*/ 2147483647 h 364"/>
              <a:gd name="T112" fmla="*/ 2147483647 w 332"/>
              <a:gd name="T113" fmla="*/ 2147483647 h 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2"/>
              <a:gd name="T172" fmla="*/ 0 h 364"/>
              <a:gd name="T173" fmla="*/ 332 w 332"/>
              <a:gd name="T174" fmla="*/ 364 h 3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2" h="364">
                <a:moveTo>
                  <a:pt x="142" y="160"/>
                </a:moveTo>
                <a:cubicBezTo>
                  <a:pt x="169" y="178"/>
                  <a:pt x="193" y="183"/>
                  <a:pt x="215" y="206"/>
                </a:cubicBezTo>
                <a:cubicBezTo>
                  <a:pt x="218" y="218"/>
                  <a:pt x="226" y="230"/>
                  <a:pt x="224" y="242"/>
                </a:cubicBezTo>
                <a:cubicBezTo>
                  <a:pt x="220" y="264"/>
                  <a:pt x="177" y="282"/>
                  <a:pt x="160" y="288"/>
                </a:cubicBezTo>
                <a:cubicBezTo>
                  <a:pt x="107" y="235"/>
                  <a:pt x="121" y="263"/>
                  <a:pt x="105" y="215"/>
                </a:cubicBezTo>
                <a:cubicBezTo>
                  <a:pt x="116" y="129"/>
                  <a:pt x="103" y="121"/>
                  <a:pt x="187" y="142"/>
                </a:cubicBezTo>
                <a:cubicBezTo>
                  <a:pt x="229" y="169"/>
                  <a:pt x="233" y="203"/>
                  <a:pt x="261" y="242"/>
                </a:cubicBezTo>
                <a:cubicBezTo>
                  <a:pt x="258" y="263"/>
                  <a:pt x="266" y="291"/>
                  <a:pt x="251" y="306"/>
                </a:cubicBezTo>
                <a:cubicBezTo>
                  <a:pt x="240" y="317"/>
                  <a:pt x="220" y="303"/>
                  <a:pt x="206" y="297"/>
                </a:cubicBezTo>
                <a:cubicBezTo>
                  <a:pt x="177" y="285"/>
                  <a:pt x="141" y="240"/>
                  <a:pt x="123" y="215"/>
                </a:cubicBezTo>
                <a:cubicBezTo>
                  <a:pt x="136" y="155"/>
                  <a:pt x="136" y="150"/>
                  <a:pt x="197" y="169"/>
                </a:cubicBezTo>
                <a:cubicBezTo>
                  <a:pt x="243" y="199"/>
                  <a:pt x="233" y="215"/>
                  <a:pt x="224" y="270"/>
                </a:cubicBezTo>
                <a:cubicBezTo>
                  <a:pt x="199" y="243"/>
                  <a:pt x="194" y="239"/>
                  <a:pt x="178" y="206"/>
                </a:cubicBezTo>
                <a:cubicBezTo>
                  <a:pt x="173" y="196"/>
                  <a:pt x="151" y="184"/>
                  <a:pt x="160" y="178"/>
                </a:cubicBezTo>
                <a:cubicBezTo>
                  <a:pt x="173" y="169"/>
                  <a:pt x="191" y="184"/>
                  <a:pt x="206" y="187"/>
                </a:cubicBezTo>
                <a:cubicBezTo>
                  <a:pt x="239" y="222"/>
                  <a:pt x="258" y="277"/>
                  <a:pt x="197" y="297"/>
                </a:cubicBezTo>
                <a:cubicBezTo>
                  <a:pt x="122" y="273"/>
                  <a:pt x="102" y="239"/>
                  <a:pt x="50" y="187"/>
                </a:cubicBezTo>
                <a:cubicBezTo>
                  <a:pt x="65" y="100"/>
                  <a:pt x="70" y="121"/>
                  <a:pt x="160" y="133"/>
                </a:cubicBezTo>
                <a:cubicBezTo>
                  <a:pt x="208" y="152"/>
                  <a:pt x="224" y="164"/>
                  <a:pt x="251" y="206"/>
                </a:cubicBezTo>
                <a:cubicBezTo>
                  <a:pt x="239" y="357"/>
                  <a:pt x="269" y="318"/>
                  <a:pt x="169" y="279"/>
                </a:cubicBezTo>
                <a:cubicBezTo>
                  <a:pt x="163" y="270"/>
                  <a:pt x="160" y="258"/>
                  <a:pt x="151" y="251"/>
                </a:cubicBezTo>
                <a:cubicBezTo>
                  <a:pt x="143" y="245"/>
                  <a:pt x="130" y="249"/>
                  <a:pt x="123" y="242"/>
                </a:cubicBezTo>
                <a:cubicBezTo>
                  <a:pt x="108" y="227"/>
                  <a:pt x="99" y="205"/>
                  <a:pt x="87" y="187"/>
                </a:cubicBezTo>
                <a:cubicBezTo>
                  <a:pt x="77" y="171"/>
                  <a:pt x="69" y="133"/>
                  <a:pt x="69" y="133"/>
                </a:cubicBezTo>
                <a:cubicBezTo>
                  <a:pt x="79" y="48"/>
                  <a:pt x="55" y="42"/>
                  <a:pt x="151" y="69"/>
                </a:cubicBezTo>
                <a:cubicBezTo>
                  <a:pt x="172" y="75"/>
                  <a:pt x="219" y="128"/>
                  <a:pt x="224" y="133"/>
                </a:cubicBezTo>
                <a:cubicBezTo>
                  <a:pt x="233" y="142"/>
                  <a:pt x="242" y="151"/>
                  <a:pt x="251" y="160"/>
                </a:cubicBezTo>
                <a:cubicBezTo>
                  <a:pt x="257" y="166"/>
                  <a:pt x="270" y="178"/>
                  <a:pt x="270" y="178"/>
                </a:cubicBezTo>
                <a:cubicBezTo>
                  <a:pt x="283" y="219"/>
                  <a:pt x="270" y="306"/>
                  <a:pt x="270" y="306"/>
                </a:cubicBezTo>
                <a:cubicBezTo>
                  <a:pt x="251" y="364"/>
                  <a:pt x="219" y="341"/>
                  <a:pt x="160" y="334"/>
                </a:cubicBezTo>
                <a:cubicBezTo>
                  <a:pt x="124" y="322"/>
                  <a:pt x="108" y="315"/>
                  <a:pt x="96" y="279"/>
                </a:cubicBezTo>
                <a:cubicBezTo>
                  <a:pt x="99" y="261"/>
                  <a:pt x="89" y="234"/>
                  <a:pt x="105" y="224"/>
                </a:cubicBezTo>
                <a:cubicBezTo>
                  <a:pt x="119" y="215"/>
                  <a:pt x="176" y="235"/>
                  <a:pt x="197" y="242"/>
                </a:cubicBezTo>
                <a:cubicBezTo>
                  <a:pt x="203" y="248"/>
                  <a:pt x="211" y="253"/>
                  <a:pt x="215" y="261"/>
                </a:cubicBezTo>
                <a:cubicBezTo>
                  <a:pt x="223" y="278"/>
                  <a:pt x="233" y="315"/>
                  <a:pt x="233" y="315"/>
                </a:cubicBezTo>
                <a:cubicBezTo>
                  <a:pt x="224" y="318"/>
                  <a:pt x="215" y="329"/>
                  <a:pt x="206" y="325"/>
                </a:cubicBezTo>
                <a:cubicBezTo>
                  <a:pt x="197" y="321"/>
                  <a:pt x="188" y="300"/>
                  <a:pt x="197" y="297"/>
                </a:cubicBezTo>
                <a:cubicBezTo>
                  <a:pt x="217" y="290"/>
                  <a:pt x="240" y="303"/>
                  <a:pt x="261" y="306"/>
                </a:cubicBezTo>
                <a:cubicBezTo>
                  <a:pt x="226" y="283"/>
                  <a:pt x="191" y="271"/>
                  <a:pt x="151" y="261"/>
                </a:cubicBezTo>
                <a:cubicBezTo>
                  <a:pt x="119" y="239"/>
                  <a:pt x="99" y="225"/>
                  <a:pt x="87" y="187"/>
                </a:cubicBezTo>
                <a:cubicBezTo>
                  <a:pt x="86" y="182"/>
                  <a:pt x="78" y="103"/>
                  <a:pt x="69" y="96"/>
                </a:cubicBezTo>
                <a:cubicBezTo>
                  <a:pt x="53" y="85"/>
                  <a:pt x="14" y="78"/>
                  <a:pt x="14" y="78"/>
                </a:cubicBezTo>
                <a:cubicBezTo>
                  <a:pt x="0" y="120"/>
                  <a:pt x="10" y="129"/>
                  <a:pt x="41" y="160"/>
                </a:cubicBezTo>
                <a:cubicBezTo>
                  <a:pt x="81" y="157"/>
                  <a:pt x="121" y="158"/>
                  <a:pt x="160" y="151"/>
                </a:cubicBezTo>
                <a:cubicBezTo>
                  <a:pt x="171" y="149"/>
                  <a:pt x="185" y="144"/>
                  <a:pt x="187" y="133"/>
                </a:cubicBezTo>
                <a:cubicBezTo>
                  <a:pt x="196" y="93"/>
                  <a:pt x="169" y="50"/>
                  <a:pt x="142" y="23"/>
                </a:cubicBezTo>
                <a:cubicBezTo>
                  <a:pt x="134" y="15"/>
                  <a:pt x="103" y="9"/>
                  <a:pt x="114" y="5"/>
                </a:cubicBezTo>
                <a:cubicBezTo>
                  <a:pt x="130" y="0"/>
                  <a:pt x="177" y="17"/>
                  <a:pt x="197" y="23"/>
                </a:cubicBezTo>
                <a:cubicBezTo>
                  <a:pt x="223" y="63"/>
                  <a:pt x="332" y="263"/>
                  <a:pt x="215" y="224"/>
                </a:cubicBezTo>
                <a:cubicBezTo>
                  <a:pt x="186" y="203"/>
                  <a:pt x="174" y="201"/>
                  <a:pt x="160" y="169"/>
                </a:cubicBezTo>
                <a:cubicBezTo>
                  <a:pt x="152" y="151"/>
                  <a:pt x="156" y="127"/>
                  <a:pt x="142" y="114"/>
                </a:cubicBezTo>
                <a:cubicBezTo>
                  <a:pt x="127" y="99"/>
                  <a:pt x="111" y="84"/>
                  <a:pt x="96" y="69"/>
                </a:cubicBezTo>
                <a:cubicBezTo>
                  <a:pt x="90" y="63"/>
                  <a:pt x="78" y="50"/>
                  <a:pt x="78" y="50"/>
                </a:cubicBezTo>
                <a:cubicBezTo>
                  <a:pt x="72" y="56"/>
                  <a:pt x="65" y="62"/>
                  <a:pt x="59" y="69"/>
                </a:cubicBezTo>
                <a:cubicBezTo>
                  <a:pt x="52" y="77"/>
                  <a:pt x="43" y="85"/>
                  <a:pt x="41" y="96"/>
                </a:cubicBezTo>
                <a:cubicBezTo>
                  <a:pt x="34" y="141"/>
                  <a:pt x="102" y="133"/>
                  <a:pt x="123" y="142"/>
                </a:cubicBezTo>
                <a:cubicBezTo>
                  <a:pt x="131" y="145"/>
                  <a:pt x="136" y="154"/>
                  <a:pt x="142" y="160"/>
                </a:cubicBezTo>
                <a:close/>
              </a:path>
            </a:pathLst>
          </a:custGeom>
          <a:solidFill>
            <a:schemeClr val="accent1"/>
          </a:solidFill>
          <a:ln w="9525">
            <a:solidFill>
              <a:schemeClr val="tx1"/>
            </a:solidFill>
            <a:round/>
            <a:headEnd/>
            <a:tailEnd/>
          </a:ln>
        </p:spPr>
        <p:txBody>
          <a:bodyPr/>
          <a:lstStyle/>
          <a:p>
            <a:endParaRPr lang="en-US"/>
          </a:p>
        </p:txBody>
      </p:sp>
      <p:sp>
        <p:nvSpPr>
          <p:cNvPr id="21523" name="Line 19"/>
          <p:cNvSpPr>
            <a:spLocks noChangeShapeType="1"/>
          </p:cNvSpPr>
          <p:nvPr/>
        </p:nvSpPr>
        <p:spPr bwMode="auto">
          <a:xfrm flipH="1">
            <a:off x="4643438" y="3573463"/>
            <a:ext cx="1152525" cy="71437"/>
          </a:xfrm>
          <a:prstGeom prst="line">
            <a:avLst/>
          </a:prstGeom>
          <a:noFill/>
          <a:ln w="9525">
            <a:solidFill>
              <a:schemeClr val="tx1"/>
            </a:solidFill>
            <a:round/>
            <a:headEnd/>
            <a:tailEnd type="triangle" w="med" len="med"/>
          </a:ln>
        </p:spPr>
        <p:txBody>
          <a:bodyPr/>
          <a:lstStyle/>
          <a:p>
            <a:endParaRPr lang="fr-FR"/>
          </a:p>
        </p:txBody>
      </p:sp>
      <p:sp>
        <p:nvSpPr>
          <p:cNvPr id="21524" name="Text Box 20"/>
          <p:cNvSpPr txBox="1">
            <a:spLocks noChangeArrowheads="1"/>
          </p:cNvSpPr>
          <p:nvPr/>
        </p:nvSpPr>
        <p:spPr bwMode="auto">
          <a:xfrm>
            <a:off x="5724525" y="3357563"/>
            <a:ext cx="1150938" cy="366712"/>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cs typeface="Times New Roman" pitchFamily="18" charset="0"/>
              </a:rPr>
              <a:t>Culot</a:t>
            </a:r>
          </a:p>
        </p:txBody>
      </p:sp>
      <p:sp>
        <p:nvSpPr>
          <p:cNvPr id="21525" name="Line 21"/>
          <p:cNvSpPr>
            <a:spLocks noChangeShapeType="1"/>
          </p:cNvSpPr>
          <p:nvPr/>
        </p:nvSpPr>
        <p:spPr bwMode="auto">
          <a:xfrm flipH="1">
            <a:off x="4140200" y="3068638"/>
            <a:ext cx="1152525" cy="0"/>
          </a:xfrm>
          <a:prstGeom prst="line">
            <a:avLst/>
          </a:prstGeom>
          <a:noFill/>
          <a:ln w="9525">
            <a:solidFill>
              <a:schemeClr val="tx1"/>
            </a:solidFill>
            <a:round/>
            <a:headEnd/>
            <a:tailEnd type="triangle" w="med" len="med"/>
          </a:ln>
        </p:spPr>
        <p:txBody>
          <a:bodyPr/>
          <a:lstStyle/>
          <a:p>
            <a:endParaRPr lang="fr-FR"/>
          </a:p>
        </p:txBody>
      </p:sp>
      <p:sp>
        <p:nvSpPr>
          <p:cNvPr id="21526" name="Text Box 22"/>
          <p:cNvSpPr txBox="1">
            <a:spLocks noChangeArrowheads="1"/>
          </p:cNvSpPr>
          <p:nvPr/>
        </p:nvSpPr>
        <p:spPr bwMode="auto">
          <a:xfrm>
            <a:off x="5148263" y="2924175"/>
            <a:ext cx="2303462" cy="366713"/>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cs typeface="Times New Roman" pitchFamily="18" charset="0"/>
              </a:rPr>
              <a:t>Surnageant</a:t>
            </a:r>
          </a:p>
        </p:txBody>
      </p:sp>
      <p:sp>
        <p:nvSpPr>
          <p:cNvPr id="21527" name="AutoShape 23"/>
          <p:cNvSpPr>
            <a:spLocks noChangeArrowheads="1"/>
          </p:cNvSpPr>
          <p:nvPr/>
        </p:nvSpPr>
        <p:spPr bwMode="auto">
          <a:xfrm>
            <a:off x="1331913" y="2276475"/>
            <a:ext cx="576262" cy="288925"/>
          </a:xfrm>
          <a:prstGeom prst="curvedLeftArrow">
            <a:avLst>
              <a:gd name="adj1" fmla="val 20000"/>
              <a:gd name="adj2" fmla="val 40000"/>
              <a:gd name="adj3" fmla="val 66483"/>
            </a:avLst>
          </a:prstGeom>
          <a:solidFill>
            <a:schemeClr val="accent1"/>
          </a:solidFill>
          <a:ln w="9525">
            <a:solidFill>
              <a:schemeClr val="tx1"/>
            </a:solidFill>
            <a:miter lim="800000"/>
            <a:headEnd/>
            <a:tailEnd/>
          </a:ln>
        </p:spPr>
        <p:txBody>
          <a:bodyPr wrap="none" anchor="ctr"/>
          <a:lstStyle/>
          <a:p>
            <a:endParaRPr lang="en-US"/>
          </a:p>
        </p:txBody>
      </p:sp>
      <p:sp>
        <p:nvSpPr>
          <p:cNvPr id="21528" name="Text Box 24"/>
          <p:cNvSpPr txBox="1">
            <a:spLocks noChangeArrowheads="1"/>
          </p:cNvSpPr>
          <p:nvPr/>
        </p:nvSpPr>
        <p:spPr bwMode="auto">
          <a:xfrm>
            <a:off x="3924300" y="4652963"/>
            <a:ext cx="1439863" cy="366712"/>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cs typeface="Times New Roman" pitchFamily="18" charset="0"/>
              </a:rPr>
              <a:t>Rotor</a:t>
            </a:r>
          </a:p>
        </p:txBody>
      </p:sp>
      <p:sp>
        <p:nvSpPr>
          <p:cNvPr id="21529" name="Line 25"/>
          <p:cNvSpPr>
            <a:spLocks noChangeShapeType="1"/>
          </p:cNvSpPr>
          <p:nvPr/>
        </p:nvSpPr>
        <p:spPr bwMode="auto">
          <a:xfrm flipH="1" flipV="1">
            <a:off x="4067175" y="3933825"/>
            <a:ext cx="144463" cy="790575"/>
          </a:xfrm>
          <a:prstGeom prst="line">
            <a:avLst/>
          </a:prstGeom>
          <a:noFill/>
          <a:ln w="9525">
            <a:solidFill>
              <a:schemeClr val="tx1"/>
            </a:solidFill>
            <a:round/>
            <a:headEnd/>
            <a:tailEnd type="triangle" w="med" len="med"/>
          </a:ln>
        </p:spPr>
        <p:txBody>
          <a:bodyPr/>
          <a:lstStyle/>
          <a:p>
            <a:endParaRPr lang="fr-FR"/>
          </a:p>
        </p:txBody>
      </p:sp>
      <p:sp>
        <p:nvSpPr>
          <p:cNvPr id="21530" name="Text Box 26"/>
          <p:cNvSpPr txBox="1">
            <a:spLocks noChangeArrowheads="1"/>
          </p:cNvSpPr>
          <p:nvPr/>
        </p:nvSpPr>
        <p:spPr bwMode="auto">
          <a:xfrm>
            <a:off x="1187450" y="5229225"/>
            <a:ext cx="2232025" cy="366713"/>
          </a:xfrm>
          <a:prstGeom prst="rect">
            <a:avLst/>
          </a:prstGeom>
          <a:noFill/>
          <a:ln w="9525">
            <a:noFill/>
            <a:miter lim="800000"/>
            <a:headEnd/>
            <a:tailEnd/>
          </a:ln>
        </p:spPr>
        <p:txBody>
          <a:bodyPr>
            <a:spAutoFit/>
          </a:bodyPr>
          <a:lstStyle/>
          <a:p>
            <a:pPr>
              <a:spcBef>
                <a:spcPct val="50000"/>
              </a:spcBef>
            </a:pPr>
            <a:r>
              <a:rPr lang="fr-FR" b="1">
                <a:latin typeface="Times New Roman" pitchFamily="18" charset="0"/>
                <a:cs typeface="Times New Roman" pitchFamily="18" charset="0"/>
              </a:rPr>
              <a:t>Axe de rotation</a:t>
            </a:r>
          </a:p>
        </p:txBody>
      </p:sp>
      <p:pic>
        <p:nvPicPr>
          <p:cNvPr id="21531" name="Picture 28" descr="index_img00014"/>
          <p:cNvPicPr>
            <a:picLocks noChangeAspect="1" noChangeArrowheads="1"/>
          </p:cNvPicPr>
          <p:nvPr/>
        </p:nvPicPr>
        <p:blipFill>
          <a:blip r:embed="rId2" cstate="print"/>
          <a:srcRect/>
          <a:stretch>
            <a:fillRect/>
          </a:stretch>
        </p:blipFill>
        <p:spPr bwMode="auto">
          <a:xfrm>
            <a:off x="6084888" y="4292600"/>
            <a:ext cx="2581275"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smtClean="0"/>
              <a:t>Principe</a:t>
            </a:r>
          </a:p>
        </p:txBody>
      </p:sp>
      <p:sp>
        <p:nvSpPr>
          <p:cNvPr id="3075" name="Rectangle 3"/>
          <p:cNvSpPr>
            <a:spLocks noGrp="1" noChangeArrowheads="1"/>
          </p:cNvSpPr>
          <p:nvPr>
            <p:ph type="body" idx="1"/>
          </p:nvPr>
        </p:nvSpPr>
        <p:spPr>
          <a:xfrm>
            <a:off x="684213" y="1557338"/>
            <a:ext cx="7626350" cy="4114800"/>
          </a:xfrm>
        </p:spPr>
        <p:txBody>
          <a:bodyPr/>
          <a:lstStyle/>
          <a:p>
            <a:pPr eaLnBrk="1" hangingPunct="1">
              <a:lnSpc>
                <a:spcPct val="90000"/>
              </a:lnSpc>
            </a:pPr>
            <a:r>
              <a:rPr lang="fr-FR" sz="2800" smtClean="0"/>
              <a:t>Méthode qui permet de séparer les particules d’un solvant.</a:t>
            </a:r>
          </a:p>
          <a:p>
            <a:pPr eaLnBrk="1" hangingPunct="1">
              <a:lnSpc>
                <a:spcPct val="90000"/>
              </a:lnSpc>
            </a:pPr>
            <a:r>
              <a:rPr lang="fr-FR" sz="2800" smtClean="0"/>
              <a:t>En biologie, il s’agit des composants cellulaires  (fractionnement cellulaire)</a:t>
            </a:r>
          </a:p>
          <a:p>
            <a:pPr eaLnBrk="1" hangingPunct="1">
              <a:lnSpc>
                <a:spcPct val="90000"/>
              </a:lnSpc>
            </a:pPr>
            <a:r>
              <a:rPr lang="fr-FR" sz="2800" smtClean="0"/>
              <a:t>Le sang avec de l’héparine contient des éléments qui sédimentent au fond du tube</a:t>
            </a:r>
          </a:p>
          <a:p>
            <a:pPr eaLnBrk="1" hangingPunct="1">
              <a:lnSpc>
                <a:spcPct val="90000"/>
              </a:lnSpc>
            </a:pPr>
            <a:r>
              <a:rPr lang="fr-FR" sz="2800" smtClean="0"/>
              <a:t>C’est régi par la force (pesanteur)</a:t>
            </a:r>
          </a:p>
          <a:p>
            <a:pPr eaLnBrk="1" hangingPunct="1">
              <a:lnSpc>
                <a:spcPct val="90000"/>
              </a:lnSpc>
            </a:pPr>
            <a:r>
              <a:rPr lang="fr-FR" sz="2800" smtClean="0"/>
              <a:t>La loi F</a:t>
            </a:r>
            <a:r>
              <a:rPr lang="fr-FR" sz="2800" b="1" smtClean="0"/>
              <a:t> = m.</a:t>
            </a:r>
            <a:r>
              <a:rPr lang="fr-FR" sz="2800" b="1" smtClean="0">
                <a:latin typeface="Symbol" pitchFamily="18" charset="2"/>
              </a:rPr>
              <a:t>g</a:t>
            </a:r>
            <a:r>
              <a:rPr lang="fr-FR" sz="2800" smtClean="0"/>
              <a:t>   où   </a:t>
            </a:r>
            <a:r>
              <a:rPr lang="fr-FR" sz="2800" smtClean="0">
                <a:latin typeface="Symbol" pitchFamily="18" charset="2"/>
              </a:rPr>
              <a:t>g</a:t>
            </a:r>
            <a:r>
              <a:rPr lang="fr-FR" sz="2800" smtClean="0"/>
              <a:t> </a:t>
            </a:r>
            <a:r>
              <a:rPr lang="fr-FR" sz="2000" smtClean="0"/>
              <a:t>est l’accélération due à la pesanteur</a:t>
            </a:r>
          </a:p>
          <a:p>
            <a:pPr eaLnBrk="1" hangingPunct="1">
              <a:lnSpc>
                <a:spcPct val="90000"/>
              </a:lnSpc>
            </a:pPr>
            <a:r>
              <a:rPr lang="fr-FR" sz="2400" smtClean="0"/>
              <a:t>La seconde force de friction : loi de</a:t>
            </a:r>
            <a:r>
              <a:rPr lang="fr-FR" sz="2000" smtClean="0"/>
              <a:t> Stocks</a:t>
            </a:r>
          </a:p>
          <a:p>
            <a:pPr algn="ctr" eaLnBrk="1" hangingPunct="1">
              <a:lnSpc>
                <a:spcPct val="90000"/>
              </a:lnSpc>
              <a:buFontTx/>
              <a:buNone/>
            </a:pPr>
            <a:r>
              <a:rPr lang="fr-FR" sz="2800" b="1" smtClean="0"/>
              <a:t>f’ = 6 . </a:t>
            </a:r>
            <a:r>
              <a:rPr lang="fr-FR" sz="2800" b="1" smtClean="0">
                <a:latin typeface="Symbol" pitchFamily="18" charset="2"/>
              </a:rPr>
              <a:t>p.n</a:t>
            </a:r>
            <a:r>
              <a:rPr lang="fr-FR" sz="2800" b="1" smtClean="0"/>
              <a:t> .r .v</a:t>
            </a:r>
          </a:p>
          <a:p>
            <a:pPr eaLnBrk="1" hangingPunct="1">
              <a:lnSpc>
                <a:spcPct val="90000"/>
              </a:lnSpc>
              <a:buFontTx/>
              <a:buNone/>
            </a:pPr>
            <a:endParaRPr lang="fr-FR"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ox(i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additive="base">
                                        <p:cTn id="1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ox(in)">
                                      <p:cBhvr>
                                        <p:cTn id="18" dur="500"/>
                                        <p:tgtEl>
                                          <p:spTgt spid="30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 calcmode="lin" valueType="num">
                                      <p:cBhvr additive="base">
                                        <p:cTn id="2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 calcmode="lin" valueType="num">
                                      <p:cBhvr additive="base">
                                        <p:cTn id="2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 calcmode="lin" valueType="num">
                                      <p:cBhvr additive="base">
                                        <p:cTn id="35"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3075">
                                            <p:txEl>
                                              <p:pRg st="6" end="6"/>
                                            </p:txEl>
                                          </p:spTgt>
                                        </p:tgtEl>
                                        <p:attrNameLst>
                                          <p:attrName>style.visibility</p:attrName>
                                        </p:attrNameLst>
                                      </p:cBhvr>
                                      <p:to>
                                        <p:strVal val="visible"/>
                                      </p:to>
                                    </p:set>
                                    <p:animEffect transition="in" filter="box(in)">
                                      <p:cBhvr>
                                        <p:cTn id="41"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smtClean="0"/>
              <a:t>Ultracentrifugation</a:t>
            </a:r>
          </a:p>
        </p:txBody>
      </p:sp>
      <p:sp>
        <p:nvSpPr>
          <p:cNvPr id="13315" name="Rectangle 3"/>
          <p:cNvSpPr>
            <a:spLocks noGrp="1" noChangeArrowheads="1"/>
          </p:cNvSpPr>
          <p:nvPr>
            <p:ph type="body" idx="1"/>
          </p:nvPr>
        </p:nvSpPr>
        <p:spPr/>
        <p:txBody>
          <a:bodyPr/>
          <a:lstStyle/>
          <a:p>
            <a:pPr eaLnBrk="1" hangingPunct="1"/>
            <a:r>
              <a:rPr lang="fr-FR" sz="2800" smtClean="0"/>
              <a:t>Particule en centrifugation aura un déplacement spécifique à tout instant et une concentration donnée en tout point de la cellule de mesure</a:t>
            </a:r>
          </a:p>
          <a:p>
            <a:pPr eaLnBrk="1" hangingPunct="1"/>
            <a:r>
              <a:rPr lang="fr-FR" sz="2800" smtClean="0"/>
              <a:t>La mesure sera faite par:</a:t>
            </a:r>
          </a:p>
          <a:p>
            <a:pPr lvl="1" eaLnBrk="1" hangingPunct="1"/>
            <a:r>
              <a:rPr lang="fr-FR" smtClean="0"/>
              <a:t>Réfractométrie (déviation par le gradient de concentration</a:t>
            </a:r>
          </a:p>
          <a:p>
            <a:pPr lvl="1" eaLnBrk="1" hangingPunct="1"/>
            <a:r>
              <a:rPr lang="fr-FR" smtClean="0"/>
              <a:t>Absorptiométrie (UV)</a:t>
            </a:r>
          </a:p>
          <a:p>
            <a:pPr eaLnBrk="1" hangingPunct="1"/>
            <a:endParaRPr lang="fr-FR" sz="2800" smtClean="0"/>
          </a:p>
          <a:p>
            <a:pPr eaLnBrk="1" hangingPunct="1"/>
            <a:endParaRPr lang="fr-FR"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box(in)">
                                      <p:cBhvr>
                                        <p:cTn id="15" dur="500"/>
                                        <p:tgtEl>
                                          <p:spTgt spid="1331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box(in)">
                                      <p:cBhvr>
                                        <p:cTn id="18"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3555" name="Picture 3"/>
          <p:cNvPicPr>
            <a:picLocks noChangeAspect="1" noChangeArrowheads="1"/>
          </p:cNvPicPr>
          <p:nvPr>
            <p:ph type="body" idx="1"/>
          </p:nvPr>
        </p:nvPicPr>
        <p:blipFill>
          <a:blip r:embed="rId2" cstate="print"/>
          <a:srcRect/>
          <a:stretch>
            <a:fillRect/>
          </a:stretch>
        </p:blipFill>
        <p:spPr>
          <a:xfrm>
            <a:off x="457200" y="260350"/>
            <a:ext cx="8229600" cy="586581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5" descr="index_img00018"/>
          <p:cNvPicPr>
            <a:picLocks noChangeAspect="1" noChangeArrowheads="1"/>
          </p:cNvPicPr>
          <p:nvPr/>
        </p:nvPicPr>
        <p:blipFill>
          <a:blip r:embed="rId2" cstate="print"/>
          <a:srcRect/>
          <a:stretch>
            <a:fillRect/>
          </a:stretch>
        </p:blipFill>
        <p:spPr bwMode="auto">
          <a:xfrm>
            <a:off x="468313" y="260350"/>
            <a:ext cx="8135937" cy="4968875"/>
          </a:xfrm>
          <a:prstGeom prst="rect">
            <a:avLst/>
          </a:prstGeom>
          <a:noFill/>
          <a:ln w="9525">
            <a:noFill/>
            <a:miter lim="800000"/>
            <a:headEnd/>
            <a:tailEnd/>
          </a:ln>
        </p:spPr>
      </p:pic>
      <p:sp>
        <p:nvSpPr>
          <p:cNvPr id="20488" name="Rectangle 8"/>
          <p:cNvSpPr>
            <a:spLocks noChangeArrowheads="1"/>
          </p:cNvSpPr>
          <p:nvPr/>
        </p:nvSpPr>
        <p:spPr bwMode="auto">
          <a:xfrm>
            <a:off x="468313" y="5373688"/>
            <a:ext cx="7993062" cy="1341437"/>
          </a:xfrm>
          <a:prstGeom prst="rect">
            <a:avLst/>
          </a:prstGeom>
          <a:noFill/>
          <a:ln w="9525">
            <a:noFill/>
            <a:miter lim="800000"/>
            <a:headEnd/>
            <a:tailEnd/>
          </a:ln>
        </p:spPr>
        <p:txBody>
          <a:bodyPr anchor="ctr">
            <a:spAutoFit/>
          </a:bodyPr>
          <a:lstStyle/>
          <a:p>
            <a:r>
              <a:rPr lang="fr-FR">
                <a:latin typeface="Times New Roman" pitchFamily="18" charset="0"/>
                <a:cs typeface="Times New Roman" pitchFamily="18" charset="0"/>
              </a:rPr>
              <a:t>Le terme "isopycnique" uniquement aux gradients auto-générés. Cependant ce terme s'applique à tous les cas où on centrifuge à équilibre dans un gradient continu.</a:t>
            </a:r>
            <a:r>
              <a:rPr lang="fr-FR">
                <a:latin typeface="Symbol" pitchFamily="18" charset="2"/>
                <a:cs typeface="Times New Roman" pitchFamily="18" charset="0"/>
              </a:rPr>
              <a:t> </a:t>
            </a:r>
            <a:r>
              <a:rPr lang="fr-FR" b="1">
                <a:latin typeface="Times New Roman" pitchFamily="18" charset="0"/>
                <a:cs typeface="Times New Roman" pitchFamily="18" charset="0"/>
              </a:rPr>
              <a:t>Séparation zonale en gradient continu : </a:t>
            </a:r>
            <a:r>
              <a:rPr lang="fr-FR" sz="1400" b="1">
                <a:latin typeface="Times New Roman" pitchFamily="18" charset="0"/>
                <a:cs typeface="Times New Roman" pitchFamily="18" charset="0"/>
              </a:rPr>
              <a:t>selon leur taille (Le gradient, dont la concentration maximale est moins dense que les particules, ne sert qu'à ralentir la sédimentation).</a:t>
            </a:r>
            <a:r>
              <a:rPr lang="fr-FR" sz="1400">
                <a:latin typeface="Times New Roman" pitchFamily="18" charset="0"/>
                <a:cs typeface="Times New Roman" pitchFamily="18" charset="0"/>
              </a:rPr>
              <a:t>  </a:t>
            </a:r>
            <a:endParaRPr lang="fr-FR" sz="1400" b="1">
              <a:latin typeface="Times New Roman" pitchFamily="18" charset="0"/>
              <a:cs typeface="Times New Roman" pitchFamily="18" charset="0"/>
            </a:endParaRPr>
          </a:p>
          <a:p>
            <a:endParaRPr lang="fr-FR" sz="1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box(in)">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smtClean="0"/>
              <a:t>Séparation des résumés</a:t>
            </a:r>
          </a:p>
        </p:txBody>
      </p:sp>
      <p:sp>
        <p:nvSpPr>
          <p:cNvPr id="25603" name="Rectangle 3"/>
          <p:cNvSpPr>
            <a:spLocks noGrp="1" noChangeArrowheads="1"/>
          </p:cNvSpPr>
          <p:nvPr>
            <p:ph type="body" idx="1"/>
          </p:nvPr>
        </p:nvSpPr>
        <p:spPr/>
        <p:txBody>
          <a:bodyPr/>
          <a:lstStyle/>
          <a:p>
            <a:pPr eaLnBrk="1" hangingPunct="1"/>
            <a:r>
              <a:rPr lang="fr-FR" smtClean="0"/>
              <a:t>la séparation des polyribosomes libres et membranaires du reste des fractions cellulaires. </a:t>
            </a:r>
          </a:p>
          <a:p>
            <a:pPr eaLnBrk="1" hangingPunct="1"/>
            <a:r>
              <a:rPr lang="fr-FR" smtClean="0"/>
              <a:t>Une application classique de cette approche est l'analyse de la taille des polyribosomes,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smtClean="0"/>
              <a:t>ultracentrifugation</a:t>
            </a:r>
          </a:p>
        </p:txBody>
      </p:sp>
      <p:sp>
        <p:nvSpPr>
          <p:cNvPr id="26627" name="Line 4"/>
          <p:cNvSpPr>
            <a:spLocks noChangeShapeType="1"/>
          </p:cNvSpPr>
          <p:nvPr/>
        </p:nvSpPr>
        <p:spPr bwMode="auto">
          <a:xfrm flipV="1">
            <a:off x="827088" y="1628775"/>
            <a:ext cx="0" cy="3600450"/>
          </a:xfrm>
          <a:prstGeom prst="line">
            <a:avLst/>
          </a:prstGeom>
          <a:noFill/>
          <a:ln w="9525">
            <a:solidFill>
              <a:schemeClr val="tx1"/>
            </a:solidFill>
            <a:round/>
            <a:headEnd/>
            <a:tailEnd type="triangle" w="med" len="med"/>
          </a:ln>
        </p:spPr>
        <p:txBody>
          <a:bodyPr/>
          <a:lstStyle/>
          <a:p>
            <a:endParaRPr lang="fr-FR"/>
          </a:p>
        </p:txBody>
      </p:sp>
      <p:sp>
        <p:nvSpPr>
          <p:cNvPr id="26628" name="Line 5"/>
          <p:cNvSpPr>
            <a:spLocks noChangeShapeType="1"/>
          </p:cNvSpPr>
          <p:nvPr/>
        </p:nvSpPr>
        <p:spPr bwMode="auto">
          <a:xfrm>
            <a:off x="827088" y="3068638"/>
            <a:ext cx="5184775" cy="0"/>
          </a:xfrm>
          <a:prstGeom prst="line">
            <a:avLst/>
          </a:prstGeom>
          <a:noFill/>
          <a:ln w="9525">
            <a:solidFill>
              <a:schemeClr val="tx1"/>
            </a:solidFill>
            <a:round/>
            <a:headEnd/>
            <a:tailEnd type="triangle" w="med" len="med"/>
          </a:ln>
        </p:spPr>
        <p:txBody>
          <a:bodyPr/>
          <a:lstStyle/>
          <a:p>
            <a:endParaRPr lang="fr-FR"/>
          </a:p>
        </p:txBody>
      </p:sp>
      <p:sp>
        <p:nvSpPr>
          <p:cNvPr id="26629" name="Line 6"/>
          <p:cNvSpPr>
            <a:spLocks noChangeShapeType="1"/>
          </p:cNvSpPr>
          <p:nvPr/>
        </p:nvSpPr>
        <p:spPr bwMode="auto">
          <a:xfrm>
            <a:off x="827088" y="4868863"/>
            <a:ext cx="5184775" cy="0"/>
          </a:xfrm>
          <a:prstGeom prst="line">
            <a:avLst/>
          </a:prstGeom>
          <a:noFill/>
          <a:ln w="9525">
            <a:solidFill>
              <a:schemeClr val="tx1"/>
            </a:solidFill>
            <a:round/>
            <a:headEnd/>
            <a:tailEnd type="triangle" w="med" len="med"/>
          </a:ln>
        </p:spPr>
        <p:txBody>
          <a:bodyPr/>
          <a:lstStyle/>
          <a:p>
            <a:endParaRPr lang="fr-FR"/>
          </a:p>
        </p:txBody>
      </p:sp>
      <p:sp>
        <p:nvSpPr>
          <p:cNvPr id="26630" name="Text Box 7"/>
          <p:cNvSpPr txBox="1">
            <a:spLocks noChangeArrowheads="1"/>
          </p:cNvSpPr>
          <p:nvPr/>
        </p:nvSpPr>
        <p:spPr bwMode="auto">
          <a:xfrm>
            <a:off x="971550" y="1412875"/>
            <a:ext cx="936625" cy="366713"/>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Dc/dx</a:t>
            </a:r>
          </a:p>
        </p:txBody>
      </p:sp>
      <p:sp>
        <p:nvSpPr>
          <p:cNvPr id="26631" name="Text Box 8"/>
          <p:cNvSpPr txBox="1">
            <a:spLocks noChangeArrowheads="1"/>
          </p:cNvSpPr>
          <p:nvPr/>
        </p:nvSpPr>
        <p:spPr bwMode="auto">
          <a:xfrm>
            <a:off x="395288" y="2636838"/>
            <a:ext cx="647700" cy="457200"/>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t</a:t>
            </a:r>
            <a:r>
              <a:rPr lang="fr-FR" sz="2400">
                <a:latin typeface="Symbol" pitchFamily="18" charset="2"/>
                <a:cs typeface="Times New Roman" pitchFamily="18" charset="0"/>
              </a:rPr>
              <a:t>1</a:t>
            </a:r>
          </a:p>
        </p:txBody>
      </p:sp>
      <p:sp>
        <p:nvSpPr>
          <p:cNvPr id="26632" name="Text Box 9"/>
          <p:cNvSpPr txBox="1">
            <a:spLocks noChangeArrowheads="1"/>
          </p:cNvSpPr>
          <p:nvPr/>
        </p:nvSpPr>
        <p:spPr bwMode="auto">
          <a:xfrm>
            <a:off x="323850" y="4581525"/>
            <a:ext cx="647700" cy="457200"/>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t</a:t>
            </a:r>
            <a:r>
              <a:rPr lang="fr-FR" sz="2400">
                <a:latin typeface="Symbol" pitchFamily="18" charset="2"/>
                <a:cs typeface="Times New Roman" pitchFamily="18" charset="0"/>
              </a:rPr>
              <a:t>2</a:t>
            </a:r>
          </a:p>
        </p:txBody>
      </p:sp>
      <p:grpSp>
        <p:nvGrpSpPr>
          <p:cNvPr id="26633" name="Group 15"/>
          <p:cNvGrpSpPr>
            <a:grpSpLocks/>
          </p:cNvGrpSpPr>
          <p:nvPr/>
        </p:nvGrpSpPr>
        <p:grpSpPr bwMode="auto">
          <a:xfrm>
            <a:off x="1331913" y="2060575"/>
            <a:ext cx="1152525" cy="938213"/>
            <a:chOff x="839" y="981"/>
            <a:chExt cx="1146" cy="908"/>
          </a:xfrm>
        </p:grpSpPr>
        <p:sp>
          <p:nvSpPr>
            <p:cNvPr id="26643" name="Arc 11"/>
            <p:cNvSpPr>
              <a:spLocks/>
            </p:cNvSpPr>
            <p:nvPr/>
          </p:nvSpPr>
          <p:spPr bwMode="auto">
            <a:xfrm rot="16200000" flipV="1">
              <a:off x="1134" y="1049"/>
              <a:ext cx="454" cy="317"/>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1" y="0"/>
                  </a:moveTo>
                  <a:cubicBezTo>
                    <a:pt x="11929" y="0"/>
                    <a:pt x="21600" y="9670"/>
                    <a:pt x="21600" y="21600"/>
                  </a:cubicBezTo>
                  <a:cubicBezTo>
                    <a:pt x="21600" y="33428"/>
                    <a:pt x="12086" y="43056"/>
                    <a:pt x="259" y="43198"/>
                  </a:cubicBezTo>
                </a:path>
                <a:path w="21600" h="43198" stroke="0" extrusionOk="0">
                  <a:moveTo>
                    <a:pt x="-1" y="0"/>
                  </a:moveTo>
                  <a:cubicBezTo>
                    <a:pt x="11929" y="0"/>
                    <a:pt x="21600" y="9670"/>
                    <a:pt x="21600" y="21600"/>
                  </a:cubicBezTo>
                  <a:cubicBezTo>
                    <a:pt x="21600" y="33428"/>
                    <a:pt x="12086" y="43056"/>
                    <a:pt x="259" y="43198"/>
                  </a:cubicBezTo>
                  <a:lnTo>
                    <a:pt x="0" y="21600"/>
                  </a:lnTo>
                  <a:close/>
                </a:path>
              </a:pathLst>
            </a:custGeom>
            <a:noFill/>
            <a:ln w="9525">
              <a:solidFill>
                <a:schemeClr val="tx1"/>
              </a:solidFill>
              <a:round/>
              <a:headEnd/>
              <a:tailEnd/>
            </a:ln>
          </p:spPr>
          <p:txBody>
            <a:bodyPr wrap="none" anchor="ctr"/>
            <a:lstStyle/>
            <a:p>
              <a:endParaRPr lang="en-US"/>
            </a:p>
          </p:txBody>
        </p:sp>
        <p:sp>
          <p:nvSpPr>
            <p:cNvPr id="26644" name="Arc 12"/>
            <p:cNvSpPr>
              <a:spLocks/>
            </p:cNvSpPr>
            <p:nvPr/>
          </p:nvSpPr>
          <p:spPr bwMode="auto">
            <a:xfrm rot="17607427" flipH="1">
              <a:off x="1571" y="1337"/>
              <a:ext cx="317" cy="511"/>
            </a:xfrm>
            <a:custGeom>
              <a:avLst/>
              <a:gdLst>
                <a:gd name="T0" fmla="*/ 0 w 21600"/>
                <a:gd name="T1" fmla="*/ 0 h 20245"/>
                <a:gd name="T2" fmla="*/ 0 w 21600"/>
                <a:gd name="T3" fmla="*/ 0 h 20245"/>
                <a:gd name="T4" fmla="*/ 0 w 21600"/>
                <a:gd name="T5" fmla="*/ 0 h 20245"/>
                <a:gd name="T6" fmla="*/ 0 60000 65536"/>
                <a:gd name="T7" fmla="*/ 0 60000 65536"/>
                <a:gd name="T8" fmla="*/ 0 60000 65536"/>
                <a:gd name="T9" fmla="*/ 0 w 21600"/>
                <a:gd name="T10" fmla="*/ 0 h 20245"/>
                <a:gd name="T11" fmla="*/ 21600 w 21600"/>
                <a:gd name="T12" fmla="*/ 20245 h 20245"/>
              </a:gdLst>
              <a:ahLst/>
              <a:cxnLst>
                <a:cxn ang="T6">
                  <a:pos x="T0" y="T1"/>
                </a:cxn>
                <a:cxn ang="T7">
                  <a:pos x="T2" y="T3"/>
                </a:cxn>
                <a:cxn ang="T8">
                  <a:pos x="T4" y="T5"/>
                </a:cxn>
              </a:cxnLst>
              <a:rect l="T9" t="T10" r="T11" b="T12"/>
              <a:pathLst>
                <a:path w="21600" h="20245" fill="none" extrusionOk="0">
                  <a:moveTo>
                    <a:pt x="7530" y="0"/>
                  </a:moveTo>
                  <a:cubicBezTo>
                    <a:pt x="15989" y="3146"/>
                    <a:pt x="21600" y="11220"/>
                    <a:pt x="21600" y="20245"/>
                  </a:cubicBezTo>
                </a:path>
                <a:path w="21600" h="20245" stroke="0" extrusionOk="0">
                  <a:moveTo>
                    <a:pt x="7530" y="0"/>
                  </a:moveTo>
                  <a:cubicBezTo>
                    <a:pt x="15989" y="3146"/>
                    <a:pt x="21600" y="11220"/>
                    <a:pt x="21600" y="20245"/>
                  </a:cubicBezTo>
                  <a:lnTo>
                    <a:pt x="0" y="20245"/>
                  </a:lnTo>
                  <a:close/>
                </a:path>
              </a:pathLst>
            </a:custGeom>
            <a:noFill/>
            <a:ln w="9525">
              <a:solidFill>
                <a:schemeClr val="tx1"/>
              </a:solidFill>
              <a:round/>
              <a:headEnd/>
              <a:tailEnd/>
            </a:ln>
          </p:spPr>
          <p:txBody>
            <a:bodyPr wrap="none" anchor="ctr"/>
            <a:lstStyle/>
            <a:p>
              <a:endParaRPr lang="en-US"/>
            </a:p>
          </p:txBody>
        </p:sp>
        <p:sp>
          <p:nvSpPr>
            <p:cNvPr id="26645" name="Arc 14"/>
            <p:cNvSpPr>
              <a:spLocks/>
            </p:cNvSpPr>
            <p:nvPr/>
          </p:nvSpPr>
          <p:spPr bwMode="auto">
            <a:xfrm rot="11701356" flipH="1">
              <a:off x="839" y="1344"/>
              <a:ext cx="317" cy="5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sp>
        <p:nvSpPr>
          <p:cNvPr id="26634" name="Line 16"/>
          <p:cNvSpPr>
            <a:spLocks noChangeShapeType="1"/>
          </p:cNvSpPr>
          <p:nvPr/>
        </p:nvSpPr>
        <p:spPr bwMode="auto">
          <a:xfrm>
            <a:off x="1835150" y="2060575"/>
            <a:ext cx="0" cy="1008063"/>
          </a:xfrm>
          <a:prstGeom prst="line">
            <a:avLst/>
          </a:prstGeom>
          <a:noFill/>
          <a:ln w="9525">
            <a:solidFill>
              <a:schemeClr val="tx1"/>
            </a:solidFill>
            <a:prstDash val="lgDashDotDot"/>
            <a:round/>
            <a:headEnd/>
            <a:tailEnd/>
          </a:ln>
        </p:spPr>
        <p:txBody>
          <a:bodyPr/>
          <a:lstStyle/>
          <a:p>
            <a:endParaRPr lang="fr-FR"/>
          </a:p>
        </p:txBody>
      </p:sp>
      <p:grpSp>
        <p:nvGrpSpPr>
          <p:cNvPr id="26635" name="Group 17"/>
          <p:cNvGrpSpPr>
            <a:grpSpLocks/>
          </p:cNvGrpSpPr>
          <p:nvPr/>
        </p:nvGrpSpPr>
        <p:grpSpPr bwMode="auto">
          <a:xfrm>
            <a:off x="3635375" y="4076700"/>
            <a:ext cx="1657350" cy="795338"/>
            <a:chOff x="839" y="981"/>
            <a:chExt cx="1146" cy="908"/>
          </a:xfrm>
        </p:grpSpPr>
        <p:sp>
          <p:nvSpPr>
            <p:cNvPr id="26640" name="Arc 18"/>
            <p:cNvSpPr>
              <a:spLocks/>
            </p:cNvSpPr>
            <p:nvPr/>
          </p:nvSpPr>
          <p:spPr bwMode="auto">
            <a:xfrm rot="16200000" flipV="1">
              <a:off x="1134" y="1049"/>
              <a:ext cx="454" cy="317"/>
            </a:xfrm>
            <a:custGeom>
              <a:avLst/>
              <a:gdLst>
                <a:gd name="T0" fmla="*/ 0 w 21600"/>
                <a:gd name="T1" fmla="*/ 0 h 43198"/>
                <a:gd name="T2" fmla="*/ 0 w 21600"/>
                <a:gd name="T3" fmla="*/ 0 h 43198"/>
                <a:gd name="T4" fmla="*/ 0 w 21600"/>
                <a:gd name="T5" fmla="*/ 0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1" y="0"/>
                  </a:moveTo>
                  <a:cubicBezTo>
                    <a:pt x="11929" y="0"/>
                    <a:pt x="21600" y="9670"/>
                    <a:pt x="21600" y="21600"/>
                  </a:cubicBezTo>
                  <a:cubicBezTo>
                    <a:pt x="21600" y="33428"/>
                    <a:pt x="12086" y="43056"/>
                    <a:pt x="259" y="43198"/>
                  </a:cubicBezTo>
                </a:path>
                <a:path w="21600" h="43198" stroke="0" extrusionOk="0">
                  <a:moveTo>
                    <a:pt x="-1" y="0"/>
                  </a:moveTo>
                  <a:cubicBezTo>
                    <a:pt x="11929" y="0"/>
                    <a:pt x="21600" y="9670"/>
                    <a:pt x="21600" y="21600"/>
                  </a:cubicBezTo>
                  <a:cubicBezTo>
                    <a:pt x="21600" y="33428"/>
                    <a:pt x="12086" y="43056"/>
                    <a:pt x="259" y="43198"/>
                  </a:cubicBezTo>
                  <a:lnTo>
                    <a:pt x="0" y="21600"/>
                  </a:lnTo>
                  <a:close/>
                </a:path>
              </a:pathLst>
            </a:custGeom>
            <a:noFill/>
            <a:ln w="9525">
              <a:solidFill>
                <a:schemeClr val="tx1"/>
              </a:solidFill>
              <a:round/>
              <a:headEnd/>
              <a:tailEnd/>
            </a:ln>
          </p:spPr>
          <p:txBody>
            <a:bodyPr wrap="none" anchor="ctr"/>
            <a:lstStyle/>
            <a:p>
              <a:endParaRPr lang="en-US"/>
            </a:p>
          </p:txBody>
        </p:sp>
        <p:sp>
          <p:nvSpPr>
            <p:cNvPr id="26641" name="Arc 19"/>
            <p:cNvSpPr>
              <a:spLocks/>
            </p:cNvSpPr>
            <p:nvPr/>
          </p:nvSpPr>
          <p:spPr bwMode="auto">
            <a:xfrm rot="17607427" flipH="1">
              <a:off x="1571" y="1337"/>
              <a:ext cx="317" cy="511"/>
            </a:xfrm>
            <a:custGeom>
              <a:avLst/>
              <a:gdLst>
                <a:gd name="T0" fmla="*/ 0 w 21600"/>
                <a:gd name="T1" fmla="*/ 0 h 20245"/>
                <a:gd name="T2" fmla="*/ 0 w 21600"/>
                <a:gd name="T3" fmla="*/ 0 h 20245"/>
                <a:gd name="T4" fmla="*/ 0 w 21600"/>
                <a:gd name="T5" fmla="*/ 0 h 20245"/>
                <a:gd name="T6" fmla="*/ 0 60000 65536"/>
                <a:gd name="T7" fmla="*/ 0 60000 65536"/>
                <a:gd name="T8" fmla="*/ 0 60000 65536"/>
                <a:gd name="T9" fmla="*/ 0 w 21600"/>
                <a:gd name="T10" fmla="*/ 0 h 20245"/>
                <a:gd name="T11" fmla="*/ 21600 w 21600"/>
                <a:gd name="T12" fmla="*/ 20245 h 20245"/>
              </a:gdLst>
              <a:ahLst/>
              <a:cxnLst>
                <a:cxn ang="T6">
                  <a:pos x="T0" y="T1"/>
                </a:cxn>
                <a:cxn ang="T7">
                  <a:pos x="T2" y="T3"/>
                </a:cxn>
                <a:cxn ang="T8">
                  <a:pos x="T4" y="T5"/>
                </a:cxn>
              </a:cxnLst>
              <a:rect l="T9" t="T10" r="T11" b="T12"/>
              <a:pathLst>
                <a:path w="21600" h="20245" fill="none" extrusionOk="0">
                  <a:moveTo>
                    <a:pt x="7530" y="0"/>
                  </a:moveTo>
                  <a:cubicBezTo>
                    <a:pt x="15989" y="3146"/>
                    <a:pt x="21600" y="11220"/>
                    <a:pt x="21600" y="20245"/>
                  </a:cubicBezTo>
                </a:path>
                <a:path w="21600" h="20245" stroke="0" extrusionOk="0">
                  <a:moveTo>
                    <a:pt x="7530" y="0"/>
                  </a:moveTo>
                  <a:cubicBezTo>
                    <a:pt x="15989" y="3146"/>
                    <a:pt x="21600" y="11220"/>
                    <a:pt x="21600" y="20245"/>
                  </a:cubicBezTo>
                  <a:lnTo>
                    <a:pt x="0" y="20245"/>
                  </a:lnTo>
                  <a:close/>
                </a:path>
              </a:pathLst>
            </a:custGeom>
            <a:noFill/>
            <a:ln w="9525">
              <a:solidFill>
                <a:schemeClr val="tx1"/>
              </a:solidFill>
              <a:round/>
              <a:headEnd/>
              <a:tailEnd/>
            </a:ln>
          </p:spPr>
          <p:txBody>
            <a:bodyPr wrap="none" anchor="ctr"/>
            <a:lstStyle/>
            <a:p>
              <a:endParaRPr lang="en-US"/>
            </a:p>
          </p:txBody>
        </p:sp>
        <p:sp>
          <p:nvSpPr>
            <p:cNvPr id="26642" name="Arc 20"/>
            <p:cNvSpPr>
              <a:spLocks/>
            </p:cNvSpPr>
            <p:nvPr/>
          </p:nvSpPr>
          <p:spPr bwMode="auto">
            <a:xfrm rot="11701356" flipH="1">
              <a:off x="839" y="1344"/>
              <a:ext cx="317" cy="5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sp>
        <p:nvSpPr>
          <p:cNvPr id="26636" name="Line 21"/>
          <p:cNvSpPr>
            <a:spLocks noChangeShapeType="1"/>
          </p:cNvSpPr>
          <p:nvPr/>
        </p:nvSpPr>
        <p:spPr bwMode="auto">
          <a:xfrm>
            <a:off x="4356100" y="4076700"/>
            <a:ext cx="0" cy="792163"/>
          </a:xfrm>
          <a:prstGeom prst="line">
            <a:avLst/>
          </a:prstGeom>
          <a:noFill/>
          <a:ln w="9525">
            <a:solidFill>
              <a:schemeClr val="tx1"/>
            </a:solidFill>
            <a:prstDash val="lgDashDotDot"/>
            <a:round/>
            <a:headEnd/>
            <a:tailEnd/>
          </a:ln>
        </p:spPr>
        <p:txBody>
          <a:bodyPr/>
          <a:lstStyle/>
          <a:p>
            <a:endParaRPr lang="fr-FR"/>
          </a:p>
        </p:txBody>
      </p:sp>
      <p:sp>
        <p:nvSpPr>
          <p:cNvPr id="26637" name="Text Box 22"/>
          <p:cNvSpPr txBox="1">
            <a:spLocks noChangeArrowheads="1"/>
          </p:cNvSpPr>
          <p:nvPr/>
        </p:nvSpPr>
        <p:spPr bwMode="auto">
          <a:xfrm>
            <a:off x="1619250" y="3284538"/>
            <a:ext cx="1152525" cy="366712"/>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x1</a:t>
            </a:r>
          </a:p>
        </p:txBody>
      </p:sp>
      <p:sp>
        <p:nvSpPr>
          <p:cNvPr id="26638" name="Text Box 23"/>
          <p:cNvSpPr txBox="1">
            <a:spLocks noChangeArrowheads="1"/>
          </p:cNvSpPr>
          <p:nvPr/>
        </p:nvSpPr>
        <p:spPr bwMode="auto">
          <a:xfrm>
            <a:off x="4067175" y="5013325"/>
            <a:ext cx="576263" cy="366713"/>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x</a:t>
            </a:r>
            <a:r>
              <a:rPr lang="fr-FR">
                <a:latin typeface="Symbol" pitchFamily="18" charset="2"/>
                <a:cs typeface="Times New Roman" pitchFamily="18" charset="0"/>
              </a:rPr>
              <a:t>2</a:t>
            </a:r>
          </a:p>
        </p:txBody>
      </p:sp>
      <p:sp>
        <p:nvSpPr>
          <p:cNvPr id="26639" name="Text Box 24"/>
          <p:cNvSpPr txBox="1">
            <a:spLocks noChangeArrowheads="1"/>
          </p:cNvSpPr>
          <p:nvPr/>
        </p:nvSpPr>
        <p:spPr bwMode="auto">
          <a:xfrm>
            <a:off x="1547813" y="5661025"/>
            <a:ext cx="6769100" cy="519113"/>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La vitesse de sédimentation     V = ( x</a:t>
            </a:r>
            <a:r>
              <a:rPr lang="fr-FR" sz="2400" baseline="-25000">
                <a:latin typeface="Times New Roman" pitchFamily="18" charset="0"/>
                <a:cs typeface="Times New Roman" pitchFamily="18" charset="0"/>
              </a:rPr>
              <a:t>2</a:t>
            </a:r>
            <a:r>
              <a:rPr lang="fr-FR" sz="2400">
                <a:latin typeface="Times New Roman" pitchFamily="18" charset="0"/>
                <a:cs typeface="Times New Roman" pitchFamily="18" charset="0"/>
              </a:rPr>
              <a:t>  - x</a:t>
            </a:r>
            <a:r>
              <a:rPr lang="fr-FR" sz="2400" baseline="-25000">
                <a:latin typeface="Times New Roman" pitchFamily="18" charset="0"/>
                <a:cs typeface="Times New Roman" pitchFamily="18" charset="0"/>
              </a:rPr>
              <a:t>1</a:t>
            </a:r>
            <a:r>
              <a:rPr lang="fr-FR" sz="2400">
                <a:latin typeface="Times New Roman" pitchFamily="18" charset="0"/>
                <a:cs typeface="Times New Roman" pitchFamily="18" charset="0"/>
              </a:rPr>
              <a:t>)</a:t>
            </a:r>
            <a:r>
              <a:rPr lang="fr-FR" sz="2800" b="1">
                <a:latin typeface="Times New Roman" pitchFamily="18" charset="0"/>
                <a:cs typeface="Times New Roman" pitchFamily="18" charset="0"/>
              </a:rPr>
              <a:t>/</a:t>
            </a:r>
            <a:r>
              <a:rPr lang="fr-FR" sz="2400">
                <a:latin typeface="Times New Roman" pitchFamily="18" charset="0"/>
                <a:cs typeface="Times New Roman" pitchFamily="18" charset="0"/>
              </a:rPr>
              <a:t> ( t</a:t>
            </a:r>
            <a:r>
              <a:rPr lang="fr-FR" sz="2400" baseline="-25000">
                <a:latin typeface="Times New Roman" pitchFamily="18" charset="0"/>
                <a:cs typeface="Times New Roman" pitchFamily="18" charset="0"/>
              </a:rPr>
              <a:t>2</a:t>
            </a:r>
            <a:r>
              <a:rPr lang="fr-FR" sz="2400">
                <a:latin typeface="Times New Roman" pitchFamily="18" charset="0"/>
                <a:cs typeface="Times New Roman" pitchFamily="18" charset="0"/>
              </a:rPr>
              <a:t>  -t</a:t>
            </a:r>
            <a:r>
              <a:rPr lang="fr-FR" sz="2400" baseline="-25000">
                <a:latin typeface="Times New Roman" pitchFamily="18" charset="0"/>
                <a:cs typeface="Times New Roman" pitchFamily="18" charset="0"/>
              </a:rPr>
              <a:t>1</a:t>
            </a:r>
            <a:r>
              <a:rPr lang="fr-FR" sz="24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FR" smtClean="0"/>
              <a:t>La diffusion</a:t>
            </a:r>
          </a:p>
        </p:txBody>
      </p:sp>
      <p:sp>
        <p:nvSpPr>
          <p:cNvPr id="15363" name="Rectangle 3"/>
          <p:cNvSpPr>
            <a:spLocks noGrp="1" noChangeArrowheads="1"/>
          </p:cNvSpPr>
          <p:nvPr>
            <p:ph type="body" idx="1"/>
          </p:nvPr>
        </p:nvSpPr>
        <p:spPr/>
        <p:txBody>
          <a:bodyPr/>
          <a:lstStyle/>
          <a:p>
            <a:pPr eaLnBrk="1" hangingPunct="1"/>
            <a:r>
              <a:rPr lang="fr-FR" smtClean="0"/>
              <a:t>Avec le temps la diffusion augmente et prend de l’ampleur qu’il ne faut pas négliger par rapport à la sédimentation</a:t>
            </a:r>
          </a:p>
          <a:p>
            <a:pPr eaLnBrk="1" hangingPunct="1"/>
            <a:r>
              <a:rPr lang="fr-FR" smtClean="0"/>
              <a:t>Il finissent par s’annuler à l’équilibre et les particules ne se déplacent plus.</a:t>
            </a:r>
          </a:p>
          <a:p>
            <a:pPr eaLnBrk="1" hangingPunct="1"/>
            <a:r>
              <a:rPr lang="fr-FR" smtClean="0"/>
              <a:t>Le facteur déterminant c’est la densité </a:t>
            </a:r>
          </a:p>
          <a:p>
            <a:pPr eaLnBrk="1" hangingPunct="1">
              <a:buFontTx/>
              <a:buNone/>
            </a:pPr>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in)">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in)">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smtClean="0"/>
              <a:t>Conseils pour une centrifugation</a:t>
            </a:r>
          </a:p>
        </p:txBody>
      </p:sp>
      <p:sp>
        <p:nvSpPr>
          <p:cNvPr id="22531" name="Rectangle 3"/>
          <p:cNvSpPr>
            <a:spLocks noGrp="1" noChangeArrowheads="1"/>
          </p:cNvSpPr>
          <p:nvPr>
            <p:ph type="body" idx="1"/>
          </p:nvPr>
        </p:nvSpPr>
        <p:spPr/>
        <p:txBody>
          <a:bodyPr/>
          <a:lstStyle/>
          <a:p>
            <a:pPr eaLnBrk="1" hangingPunct="1"/>
            <a:r>
              <a:rPr lang="fr-FR" smtClean="0"/>
              <a:t>S’assurer que le diapositif de verrouillage est bien fermé;</a:t>
            </a:r>
          </a:p>
          <a:p>
            <a:pPr eaLnBrk="1" hangingPunct="1"/>
            <a:r>
              <a:rPr lang="fr-FR" smtClean="0"/>
              <a:t>Équilibrer les tubes</a:t>
            </a:r>
          </a:p>
          <a:p>
            <a:pPr eaLnBrk="1" hangingPunct="1"/>
            <a:r>
              <a:rPr lang="fr-FR" smtClean="0"/>
              <a:t>La rotation maximale </a:t>
            </a:r>
          </a:p>
          <a:p>
            <a:pPr eaLnBrk="1" hangingPunct="1"/>
            <a:r>
              <a:rPr lang="fr-FR" smtClean="0"/>
              <a:t>Les tubes doivent être conformes et protégés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i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ox(i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ox(in)">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FR" smtClean="0"/>
              <a:t>Gradient de densité</a:t>
            </a:r>
          </a:p>
        </p:txBody>
      </p:sp>
      <p:sp>
        <p:nvSpPr>
          <p:cNvPr id="17411" name="Rectangle 3"/>
          <p:cNvSpPr>
            <a:spLocks noGrp="1" noChangeArrowheads="1"/>
          </p:cNvSpPr>
          <p:nvPr>
            <p:ph type="body" idx="1"/>
          </p:nvPr>
        </p:nvSpPr>
        <p:spPr/>
        <p:txBody>
          <a:bodyPr/>
          <a:lstStyle/>
          <a:p>
            <a:pPr eaLnBrk="1" hangingPunct="1"/>
            <a:r>
              <a:rPr lang="fr-FR" smtClean="0"/>
              <a:t>A l’équilibre , la molécule se stabilise au niveau de sa densité</a:t>
            </a:r>
          </a:p>
          <a:p>
            <a:pPr eaLnBrk="1" hangingPunct="1"/>
            <a:r>
              <a:rPr lang="fr-FR" smtClean="0"/>
              <a:t>On a des gradient continus</a:t>
            </a:r>
          </a:p>
          <a:p>
            <a:pPr eaLnBrk="1" hangingPunct="1"/>
            <a:r>
              <a:rPr lang="fr-FR" smtClean="0"/>
              <a:t>On a des gradients discontinus</a:t>
            </a:r>
          </a:p>
          <a:p>
            <a:pPr eaLnBrk="1" hangingPunct="1"/>
            <a:r>
              <a:rPr lang="fr-FR" smtClean="0"/>
              <a:t>On a des gradients isopicniques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ox(i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ox(in)">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ox(in)">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FR" smtClean="0"/>
              <a:t>Applications</a:t>
            </a:r>
          </a:p>
        </p:txBody>
      </p:sp>
      <p:sp>
        <p:nvSpPr>
          <p:cNvPr id="23555" name="Rectangle 3"/>
          <p:cNvSpPr>
            <a:spLocks noGrp="1" noChangeArrowheads="1"/>
          </p:cNvSpPr>
          <p:nvPr>
            <p:ph type="body" idx="1"/>
          </p:nvPr>
        </p:nvSpPr>
        <p:spPr/>
        <p:txBody>
          <a:bodyPr/>
          <a:lstStyle/>
          <a:p>
            <a:pPr eaLnBrk="1" hangingPunct="1"/>
            <a:r>
              <a:rPr lang="fr-FR" smtClean="0"/>
              <a:t>Constante de sédimentation</a:t>
            </a:r>
          </a:p>
          <a:p>
            <a:pPr eaLnBrk="1" hangingPunct="1"/>
            <a:r>
              <a:rPr lang="fr-FR" smtClean="0"/>
              <a:t>La masse molaire d’une macromolécule</a:t>
            </a:r>
          </a:p>
          <a:p>
            <a:pPr eaLnBrk="1" hangingPunct="1"/>
            <a:r>
              <a:rPr lang="fr-FR" smtClean="0"/>
              <a:t>Séparation de macromolécules</a:t>
            </a:r>
          </a:p>
          <a:p>
            <a:pPr eaLnBrk="1" hangingPunct="1"/>
            <a:r>
              <a:rPr lang="fr-FR" smtClean="0"/>
              <a:t>Purification de macromolécules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i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ox(in)">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ox(in)">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55650" y="333375"/>
            <a:ext cx="7772400" cy="4114800"/>
          </a:xfrm>
        </p:spPr>
        <p:txBody>
          <a:bodyPr/>
          <a:lstStyle/>
          <a:p>
            <a:pPr eaLnBrk="1" hangingPunct="1"/>
            <a:r>
              <a:rPr lang="fr-FR" sz="2800" smtClean="0"/>
              <a:t>Une grande part des polluants déversés dans les eaux se retrouve dans les sédiments ; aussi a-t-on pu dire que ces derniers se comportent comme des indicateurs de pollution à mémoire, témoins du degré de pollution </a:t>
            </a:r>
          </a:p>
          <a:p>
            <a:pPr eaLnBrk="1" hangingPunct="1"/>
            <a:r>
              <a:rPr lang="fr-FR" sz="2800" smtClean="0"/>
              <a:t>Les sédiments constituent donc un biotope privilégié pour rechercher l'état de pollution d'un écosystème aquatique.</a:t>
            </a:r>
          </a:p>
          <a:p>
            <a:pPr eaLnBrk="1" hangingPunct="1"/>
            <a:r>
              <a:rPr lang="fr-FR" sz="2800" b="1" smtClean="0"/>
              <a:t>Propriétés physiques et hydrauliques de sédiments marins en vue de réutilisation en remblais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ox(in)">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r-FR" smtClean="0"/>
              <a:t>Principe schématisé</a:t>
            </a:r>
          </a:p>
        </p:txBody>
      </p:sp>
      <p:sp>
        <p:nvSpPr>
          <p:cNvPr id="5124" name="Line 4"/>
          <p:cNvSpPr>
            <a:spLocks noChangeShapeType="1"/>
          </p:cNvSpPr>
          <p:nvPr/>
        </p:nvSpPr>
        <p:spPr bwMode="auto">
          <a:xfrm>
            <a:off x="4427538" y="3500438"/>
            <a:ext cx="0" cy="1584325"/>
          </a:xfrm>
          <a:prstGeom prst="line">
            <a:avLst/>
          </a:prstGeom>
          <a:noFill/>
          <a:ln w="9525">
            <a:solidFill>
              <a:schemeClr val="tx1"/>
            </a:solidFill>
            <a:round/>
            <a:headEnd/>
            <a:tailEnd type="triangle" w="med" len="med"/>
          </a:ln>
        </p:spPr>
        <p:txBody>
          <a:bodyPr/>
          <a:lstStyle/>
          <a:p>
            <a:endParaRPr lang="fr-FR"/>
          </a:p>
        </p:txBody>
      </p:sp>
      <p:sp>
        <p:nvSpPr>
          <p:cNvPr id="2" name="Oval 5"/>
          <p:cNvSpPr>
            <a:spLocks noChangeArrowheads="1"/>
          </p:cNvSpPr>
          <p:nvPr/>
        </p:nvSpPr>
        <p:spPr bwMode="auto">
          <a:xfrm>
            <a:off x="3924300" y="2781300"/>
            <a:ext cx="1008063" cy="7191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26" name="Line 6"/>
          <p:cNvSpPr>
            <a:spLocks noChangeShapeType="1"/>
          </p:cNvSpPr>
          <p:nvPr/>
        </p:nvSpPr>
        <p:spPr bwMode="auto">
          <a:xfrm flipV="1">
            <a:off x="4427538" y="2349500"/>
            <a:ext cx="0" cy="431800"/>
          </a:xfrm>
          <a:prstGeom prst="line">
            <a:avLst/>
          </a:prstGeom>
          <a:noFill/>
          <a:ln w="9525">
            <a:solidFill>
              <a:schemeClr val="tx1"/>
            </a:solidFill>
            <a:round/>
            <a:headEnd/>
            <a:tailEnd type="triangle" w="med" len="med"/>
          </a:ln>
        </p:spPr>
        <p:txBody>
          <a:bodyPr/>
          <a:lstStyle/>
          <a:p>
            <a:endParaRPr lang="fr-FR"/>
          </a:p>
        </p:txBody>
      </p:sp>
      <p:sp>
        <p:nvSpPr>
          <p:cNvPr id="5127" name="Rectangle 7"/>
          <p:cNvSpPr>
            <a:spLocks noChangeArrowheads="1"/>
          </p:cNvSpPr>
          <p:nvPr/>
        </p:nvSpPr>
        <p:spPr bwMode="auto">
          <a:xfrm>
            <a:off x="3851275" y="5157788"/>
            <a:ext cx="1196975" cy="457200"/>
          </a:xfrm>
          <a:prstGeom prst="rect">
            <a:avLst/>
          </a:prstGeom>
          <a:noFill/>
          <a:ln w="9525">
            <a:noFill/>
            <a:miter lim="800000"/>
            <a:headEnd/>
            <a:tailEnd/>
          </a:ln>
        </p:spPr>
        <p:txBody>
          <a:bodyPr wrap="none">
            <a:spAutoFit/>
          </a:bodyPr>
          <a:lstStyle/>
          <a:p>
            <a:r>
              <a:rPr lang="fr-FR" sz="2400">
                <a:latin typeface="Arial" charset="0"/>
              </a:rPr>
              <a:t>F</a:t>
            </a:r>
            <a:r>
              <a:rPr lang="fr-FR" sz="2400" b="1">
                <a:latin typeface="Arial" charset="0"/>
              </a:rPr>
              <a:t> = m.</a:t>
            </a:r>
            <a:r>
              <a:rPr lang="fr-FR" sz="2400" b="1">
                <a:latin typeface="Symbol" pitchFamily="18" charset="2"/>
              </a:rPr>
              <a:t>g</a:t>
            </a:r>
          </a:p>
        </p:txBody>
      </p:sp>
      <p:sp>
        <p:nvSpPr>
          <p:cNvPr id="5128" name="Rectangle 8"/>
          <p:cNvSpPr>
            <a:spLocks noChangeArrowheads="1"/>
          </p:cNvSpPr>
          <p:nvPr/>
        </p:nvSpPr>
        <p:spPr bwMode="auto">
          <a:xfrm>
            <a:off x="3276600" y="1916113"/>
            <a:ext cx="2374900" cy="457200"/>
          </a:xfrm>
          <a:prstGeom prst="rect">
            <a:avLst/>
          </a:prstGeom>
          <a:noFill/>
          <a:ln w="9525">
            <a:noFill/>
            <a:miter lim="800000"/>
            <a:headEnd/>
            <a:tailEnd/>
          </a:ln>
        </p:spPr>
        <p:txBody>
          <a:bodyPr>
            <a:spAutoFit/>
          </a:bodyPr>
          <a:lstStyle/>
          <a:p>
            <a:r>
              <a:rPr lang="fr-FR" sz="2400" b="1">
                <a:latin typeface="Arial" charset="0"/>
              </a:rPr>
              <a:t>f’ = 6 . </a:t>
            </a:r>
            <a:r>
              <a:rPr lang="fr-FR" sz="2400" b="1">
                <a:latin typeface="Symbol" pitchFamily="18" charset="2"/>
              </a:rPr>
              <a:t>p.n</a:t>
            </a:r>
            <a:r>
              <a:rPr lang="fr-FR" sz="2400" b="1">
                <a:latin typeface="Arial" charset="0"/>
              </a:rPr>
              <a:t> .r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box(in)">
                                      <p:cBhvr>
                                        <p:cTn id="12" dur="500"/>
                                        <p:tgtEl>
                                          <p:spTgt spid="5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ox(in)">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box(in)">
                                      <p:cBhvr>
                                        <p:cTn id="2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6" grpId="0" animBg="1"/>
      <p:bldP spid="5127" grpId="0"/>
      <p:bldP spid="5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smtClean="0"/>
              <a:t>La force de friction</a:t>
            </a:r>
          </a:p>
        </p:txBody>
      </p:sp>
      <p:sp>
        <p:nvSpPr>
          <p:cNvPr id="4099" name="Rectangle 3"/>
          <p:cNvSpPr>
            <a:spLocks noGrp="1" noChangeArrowheads="1"/>
          </p:cNvSpPr>
          <p:nvPr>
            <p:ph type="body" idx="1"/>
          </p:nvPr>
        </p:nvSpPr>
        <p:spPr/>
        <p:txBody>
          <a:bodyPr/>
          <a:lstStyle/>
          <a:p>
            <a:pPr eaLnBrk="1" hangingPunct="1"/>
            <a:r>
              <a:rPr lang="fr-FR" sz="2800" b="1" smtClean="0"/>
              <a:t>f’ = 6 . </a:t>
            </a:r>
            <a:r>
              <a:rPr lang="fr-FR" sz="2800" b="1" smtClean="0">
                <a:latin typeface="Symbol" pitchFamily="18" charset="2"/>
              </a:rPr>
              <a:t>P .n</a:t>
            </a:r>
            <a:r>
              <a:rPr lang="fr-FR" sz="2800" b="1" smtClean="0"/>
              <a:t> .r .v</a:t>
            </a:r>
          </a:p>
          <a:p>
            <a:pPr eaLnBrk="1" hangingPunct="1">
              <a:buFontTx/>
              <a:buNone/>
            </a:pPr>
            <a:r>
              <a:rPr lang="fr-FR" sz="2800" b="1" smtClean="0">
                <a:latin typeface="Symbol" pitchFamily="18" charset="2"/>
              </a:rPr>
              <a:t>n   </a:t>
            </a:r>
            <a:r>
              <a:rPr lang="fr-FR" sz="2800" b="1" smtClean="0"/>
              <a:t>La viscosité , l’unité c’est la poise ou le poiseuille </a:t>
            </a:r>
          </a:p>
          <a:p>
            <a:pPr eaLnBrk="1" hangingPunct="1"/>
            <a:r>
              <a:rPr lang="fr-FR" sz="2800" b="1" smtClean="0"/>
              <a:t>r le rayon de la particule</a:t>
            </a:r>
          </a:p>
          <a:p>
            <a:pPr eaLnBrk="1" hangingPunct="1"/>
            <a:r>
              <a:rPr lang="fr-FR" sz="2800" b="1" smtClean="0"/>
              <a:t>V la vitesse de la particule</a:t>
            </a:r>
          </a:p>
          <a:p>
            <a:pPr eaLnBrk="1" hangingPunct="1"/>
            <a:r>
              <a:rPr lang="fr-FR" sz="2800" b="1" smtClean="0"/>
              <a:t>Le ficoll augmente la viscosité, donc ralentit la sédimentation</a:t>
            </a:r>
          </a:p>
          <a:p>
            <a:pPr eaLnBrk="1" hangingPunct="1"/>
            <a:r>
              <a:rPr lang="fr-FR" sz="2800" b="1" smtClean="0"/>
              <a:t>Jouer sur l’accélération due à la pesanteur en augmentant la vitesse de rotation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ox(i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box(in)">
                                      <p:cBhvr>
                                        <p:cTn id="23" dur="500"/>
                                        <p:tgtEl>
                                          <p:spTgt spid="409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99">
                                            <p:txEl>
                                              <p:pRg st="4" end="4"/>
                                            </p:txEl>
                                          </p:spTgt>
                                        </p:tgtEl>
                                        <p:attrNameLst>
                                          <p:attrName>style.visibility</p:attrName>
                                        </p:attrNameLst>
                                      </p:cBhvr>
                                      <p:to>
                                        <p:strVal val="visible"/>
                                      </p:to>
                                    </p:set>
                                    <p:anim calcmode="lin" valueType="num">
                                      <p:cBhvr additive="base">
                                        <p:cTn id="28"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box(in)">
                                      <p:cBhvr>
                                        <p:cTn id="3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smtClean="0"/>
              <a:t>Les rotors</a:t>
            </a:r>
          </a:p>
        </p:txBody>
      </p:sp>
      <p:pic>
        <p:nvPicPr>
          <p:cNvPr id="7171" name="Picture 5" descr="index_img00028"/>
          <p:cNvPicPr>
            <a:picLocks noChangeAspect="1" noChangeArrowheads="1"/>
          </p:cNvPicPr>
          <p:nvPr/>
        </p:nvPicPr>
        <p:blipFill>
          <a:blip r:embed="rId2" cstate="print"/>
          <a:srcRect/>
          <a:stretch>
            <a:fillRect/>
          </a:stretch>
        </p:blipFill>
        <p:spPr bwMode="auto">
          <a:xfrm>
            <a:off x="179388" y="620713"/>
            <a:ext cx="8351837" cy="5657850"/>
          </a:xfrm>
          <a:prstGeom prst="rect">
            <a:avLst/>
          </a:prstGeom>
          <a:noFill/>
          <a:ln w="9525">
            <a:noFill/>
            <a:miter lim="800000"/>
            <a:headEnd/>
            <a:tailEnd/>
          </a:ln>
        </p:spPr>
      </p:pic>
      <p:sp>
        <p:nvSpPr>
          <p:cNvPr id="21511" name="Rectangle 7"/>
          <p:cNvSpPr>
            <a:spLocks noChangeArrowheads="1"/>
          </p:cNvSpPr>
          <p:nvPr/>
        </p:nvSpPr>
        <p:spPr bwMode="auto">
          <a:xfrm>
            <a:off x="5651500" y="3638550"/>
            <a:ext cx="3378200" cy="2014538"/>
          </a:xfrm>
          <a:prstGeom prst="rect">
            <a:avLst/>
          </a:prstGeom>
          <a:noFill/>
          <a:ln w="9525">
            <a:noFill/>
            <a:miter lim="800000"/>
            <a:headEnd/>
            <a:tailEnd/>
          </a:ln>
        </p:spPr>
        <p:txBody>
          <a:bodyPr anchor="ctr">
            <a:spAutoFit/>
          </a:bodyPr>
          <a:lstStyle/>
          <a:p>
            <a:pPr algn="ctr"/>
            <a:r>
              <a:rPr lang="fr-FR">
                <a:latin typeface="Times New Roman" pitchFamily="18" charset="0"/>
                <a:cs typeface="Times New Roman" pitchFamily="18" charset="0"/>
              </a:rPr>
              <a:t>Ce sont des blocs de métal (aluminium, titane) avec des puits creusés à l'intérieur et inclinés avec un certain angle par rapport à l'horizontale, généralement de l'ordre de 15° à 35° selon les modèles</a:t>
            </a:r>
            <a:r>
              <a:rPr lang="fr-FR">
                <a:latin typeface="Symbol" pitchFamily="18" charset="2"/>
                <a:cs typeface="Times New Roman" pitchFamily="18" charset="0"/>
              </a:rPr>
              <a:t> </a:t>
            </a:r>
          </a:p>
        </p:txBody>
      </p:sp>
      <p:sp>
        <p:nvSpPr>
          <p:cNvPr id="21512" name="Rectangle 8"/>
          <p:cNvSpPr>
            <a:spLocks noChangeArrowheads="1"/>
          </p:cNvSpPr>
          <p:nvPr/>
        </p:nvSpPr>
        <p:spPr bwMode="auto">
          <a:xfrm>
            <a:off x="2555875" y="188913"/>
            <a:ext cx="1835150" cy="366712"/>
          </a:xfrm>
          <a:prstGeom prst="rect">
            <a:avLst/>
          </a:prstGeom>
          <a:noFill/>
          <a:ln w="9525">
            <a:noFill/>
            <a:miter lim="800000"/>
            <a:headEnd/>
            <a:tailEnd/>
          </a:ln>
        </p:spPr>
        <p:txBody>
          <a:bodyPr wrap="none" anchor="ctr">
            <a:spAutoFit/>
          </a:bodyPr>
          <a:lstStyle/>
          <a:p>
            <a:r>
              <a:rPr lang="fr-FR">
                <a:latin typeface="Times New Roman" pitchFamily="18" charset="0"/>
                <a:cs typeface="Times New Roman" pitchFamily="18" charset="0"/>
              </a:rPr>
              <a:t>swinging buckets</a:t>
            </a:r>
            <a:r>
              <a:rPr lang="fr-FR">
                <a:latin typeface="Symbol" pitchFamily="18" charset="2"/>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ox(in)">
                                      <p:cBhvr>
                                        <p:cTn id="7" dur="5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box(in)">
                                      <p:cBhvr>
                                        <p:cTn id="12"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FR" smtClean="0"/>
              <a:t>L’accélération par rotation</a:t>
            </a:r>
          </a:p>
        </p:txBody>
      </p:sp>
      <p:sp>
        <p:nvSpPr>
          <p:cNvPr id="6147" name="Rectangle 3"/>
          <p:cNvSpPr>
            <a:spLocks noGrp="1" noChangeArrowheads="1"/>
          </p:cNvSpPr>
          <p:nvPr>
            <p:ph type="body" idx="1"/>
          </p:nvPr>
        </p:nvSpPr>
        <p:spPr>
          <a:xfrm>
            <a:off x="468313" y="1412875"/>
            <a:ext cx="8229600" cy="4525963"/>
          </a:xfrm>
        </p:spPr>
        <p:txBody>
          <a:bodyPr/>
          <a:lstStyle/>
          <a:p>
            <a:pPr eaLnBrk="1" hangingPunct="1"/>
            <a:r>
              <a:rPr lang="fr-FR" b="1" smtClean="0"/>
              <a:t>F =  m  . </a:t>
            </a:r>
            <a:r>
              <a:rPr lang="fr-FR" b="1" smtClean="0">
                <a:latin typeface="Symbol" pitchFamily="18" charset="2"/>
              </a:rPr>
              <a:t>g</a:t>
            </a:r>
            <a:r>
              <a:rPr lang="fr-FR" b="1" smtClean="0"/>
              <a:t>  = m . </a:t>
            </a:r>
            <a:r>
              <a:rPr lang="fr-FR" b="1" smtClean="0">
                <a:latin typeface="Symbol" pitchFamily="18" charset="2"/>
              </a:rPr>
              <a:t>w</a:t>
            </a:r>
            <a:r>
              <a:rPr lang="fr-FR" b="1" baseline="30000" smtClean="0"/>
              <a:t>2</a:t>
            </a:r>
            <a:r>
              <a:rPr lang="fr-FR" b="1" smtClean="0"/>
              <a:t> .x</a:t>
            </a:r>
          </a:p>
          <a:p>
            <a:pPr eaLnBrk="1" hangingPunct="1"/>
            <a:r>
              <a:rPr lang="fr-FR" smtClean="0"/>
              <a:t> x  : distance qui sépare l’axe du rotor du fond du tube de centrifugation. </a:t>
            </a:r>
          </a:p>
          <a:p>
            <a:pPr eaLnBrk="1" hangingPunct="1">
              <a:buFontTx/>
              <a:buNone/>
            </a:pPr>
            <a:r>
              <a:rPr lang="fr-FR" b="1" smtClean="0">
                <a:latin typeface="Symbol" pitchFamily="18" charset="2"/>
              </a:rPr>
              <a:t>w</a:t>
            </a:r>
            <a:r>
              <a:rPr lang="fr-FR" smtClean="0"/>
              <a:t> est la vitesse de rotation angulaire du rotor  </a:t>
            </a:r>
            <a:r>
              <a:rPr lang="fr-FR" b="1" smtClean="0">
                <a:latin typeface="Symbol" pitchFamily="18" charset="2"/>
              </a:rPr>
              <a:t>w  </a:t>
            </a:r>
            <a:r>
              <a:rPr lang="fr-FR" b="1" smtClean="0"/>
              <a:t>= 2  </a:t>
            </a:r>
            <a:r>
              <a:rPr lang="fr-FR" b="1" smtClean="0">
                <a:latin typeface="Symbol" pitchFamily="18" charset="2"/>
              </a:rPr>
              <a:t>p</a:t>
            </a:r>
            <a:r>
              <a:rPr lang="fr-FR" b="1" smtClean="0"/>
              <a:t> n/60</a:t>
            </a:r>
          </a:p>
        </p:txBody>
      </p:sp>
      <p:sp>
        <p:nvSpPr>
          <p:cNvPr id="6148" name="Rectangle 4"/>
          <p:cNvSpPr>
            <a:spLocks noChangeArrowheads="1"/>
          </p:cNvSpPr>
          <p:nvPr/>
        </p:nvSpPr>
        <p:spPr bwMode="auto">
          <a:xfrm>
            <a:off x="857250" y="4643438"/>
            <a:ext cx="4408488" cy="457200"/>
          </a:xfrm>
          <a:prstGeom prst="rect">
            <a:avLst/>
          </a:prstGeom>
          <a:noFill/>
          <a:ln w="9525">
            <a:noFill/>
            <a:miter lim="800000"/>
            <a:headEnd/>
            <a:tailEnd/>
          </a:ln>
        </p:spPr>
        <p:txBody>
          <a:bodyPr wrap="none">
            <a:spAutoFit/>
          </a:bodyPr>
          <a:lstStyle/>
          <a:p>
            <a:r>
              <a:rPr lang="fr-FR" sz="2400" b="1">
                <a:latin typeface="Arial" charset="0"/>
              </a:rPr>
              <a:t>n</a:t>
            </a:r>
            <a:r>
              <a:rPr lang="fr-FR">
                <a:latin typeface="Arial" charset="0"/>
              </a:rPr>
              <a:t>: </a:t>
            </a:r>
            <a:r>
              <a:rPr lang="fr-FR" b="1">
                <a:latin typeface="Arial" charset="0"/>
              </a:rPr>
              <a:t>Nombre de tours par minute</a:t>
            </a:r>
            <a:r>
              <a:rPr lang="fr-FR">
                <a:latin typeface="Arial" charset="0"/>
              </a:rPr>
              <a:t> du rotor</a:t>
            </a:r>
          </a:p>
        </p:txBody>
      </p:sp>
      <p:grpSp>
        <p:nvGrpSpPr>
          <p:cNvPr id="8197" name="Group 11"/>
          <p:cNvGrpSpPr>
            <a:grpSpLocks/>
          </p:cNvGrpSpPr>
          <p:nvPr/>
        </p:nvGrpSpPr>
        <p:grpSpPr bwMode="auto">
          <a:xfrm>
            <a:off x="1979613" y="4437063"/>
            <a:ext cx="863600" cy="2159000"/>
            <a:chOff x="1247" y="2795"/>
            <a:chExt cx="544" cy="1360"/>
          </a:xfrm>
        </p:grpSpPr>
        <p:grpSp>
          <p:nvGrpSpPr>
            <p:cNvPr id="8212" name="Group 10"/>
            <p:cNvGrpSpPr>
              <a:grpSpLocks/>
            </p:cNvGrpSpPr>
            <p:nvPr/>
          </p:nvGrpSpPr>
          <p:grpSpPr bwMode="auto">
            <a:xfrm>
              <a:off x="1247" y="2886"/>
              <a:ext cx="544" cy="1269"/>
              <a:chOff x="1247" y="2704"/>
              <a:chExt cx="635" cy="1451"/>
            </a:xfrm>
          </p:grpSpPr>
          <p:sp>
            <p:nvSpPr>
              <p:cNvPr id="8214" name="AutoShape 5"/>
              <p:cNvSpPr>
                <a:spLocks noChangeArrowheads="1"/>
              </p:cNvSpPr>
              <p:nvPr/>
            </p:nvSpPr>
            <p:spPr bwMode="auto">
              <a:xfrm rot="10800000">
                <a:off x="1247" y="2704"/>
                <a:ext cx="635" cy="14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618 h 21600"/>
                </a:gdLst>
                <a:ahLst/>
                <a:cxnLst>
                  <a:cxn ang="T8">
                    <a:pos x="T0" y="T1"/>
                  </a:cxn>
                  <a:cxn ang="T9">
                    <a:pos x="T2" y="T3"/>
                  </a:cxn>
                  <a:cxn ang="T10">
                    <a:pos x="T4" y="T5"/>
                  </a:cxn>
                  <a:cxn ang="T11">
                    <a:pos x="T6" y="T7"/>
                  </a:cxn>
                </a:cxnLst>
                <a:rect l="T12" t="T13" r="T14" b="T15"/>
                <a:pathLst>
                  <a:path w="21600" h="21600">
                    <a:moveTo>
                      <a:pt x="5986" y="14066"/>
                    </a:moveTo>
                    <a:cubicBezTo>
                      <a:pt x="5332" y="13102"/>
                      <a:pt x="4983" y="11964"/>
                      <a:pt x="4983" y="10800"/>
                    </a:cubicBezTo>
                    <a:cubicBezTo>
                      <a:pt x="4983" y="7587"/>
                      <a:pt x="7587" y="4983"/>
                      <a:pt x="10800" y="4983"/>
                    </a:cubicBezTo>
                    <a:cubicBezTo>
                      <a:pt x="14012" y="4983"/>
                      <a:pt x="16617" y="7587"/>
                      <a:pt x="16617" y="10800"/>
                    </a:cubicBezTo>
                    <a:cubicBezTo>
                      <a:pt x="16617" y="11964"/>
                      <a:pt x="16267" y="13102"/>
                      <a:pt x="15613" y="14066"/>
                    </a:cubicBezTo>
                    <a:lnTo>
                      <a:pt x="19736" y="16864"/>
                    </a:lnTo>
                    <a:cubicBezTo>
                      <a:pt x="20950" y="15075"/>
                      <a:pt x="21600" y="12962"/>
                      <a:pt x="21600" y="10800"/>
                    </a:cubicBezTo>
                    <a:cubicBezTo>
                      <a:pt x="21600" y="4835"/>
                      <a:pt x="16764" y="0"/>
                      <a:pt x="10800" y="0"/>
                    </a:cubicBezTo>
                    <a:cubicBezTo>
                      <a:pt x="4835" y="0"/>
                      <a:pt x="0" y="4835"/>
                      <a:pt x="0" y="10800"/>
                    </a:cubicBezTo>
                    <a:cubicBezTo>
                      <a:pt x="-1" y="12962"/>
                      <a:pt x="649" y="15075"/>
                      <a:pt x="1863" y="16864"/>
                    </a:cubicBezTo>
                    <a:close/>
                  </a:path>
                </a:pathLst>
              </a:custGeom>
              <a:solidFill>
                <a:schemeClr val="accent1"/>
              </a:solidFill>
              <a:ln w="9525">
                <a:solidFill>
                  <a:schemeClr val="tx1"/>
                </a:solidFill>
                <a:miter lim="800000"/>
                <a:headEnd/>
                <a:tailEnd/>
              </a:ln>
            </p:spPr>
            <p:txBody>
              <a:bodyPr wrap="none" anchor="ctr"/>
              <a:lstStyle/>
              <a:p>
                <a:endParaRPr lang="en-US"/>
              </a:p>
            </p:txBody>
          </p:sp>
          <p:grpSp>
            <p:nvGrpSpPr>
              <p:cNvPr id="8215" name="Group 9"/>
              <p:cNvGrpSpPr>
                <a:grpSpLocks/>
              </p:cNvGrpSpPr>
              <p:nvPr/>
            </p:nvGrpSpPr>
            <p:grpSpPr bwMode="auto">
              <a:xfrm>
                <a:off x="1338" y="2704"/>
                <a:ext cx="453" cy="499"/>
                <a:chOff x="1338" y="2704"/>
                <a:chExt cx="453" cy="499"/>
              </a:xfrm>
            </p:grpSpPr>
            <p:sp>
              <p:nvSpPr>
                <p:cNvPr id="8216" name="Line 6"/>
                <p:cNvSpPr>
                  <a:spLocks noChangeShapeType="1"/>
                </p:cNvSpPr>
                <p:nvPr/>
              </p:nvSpPr>
              <p:spPr bwMode="auto">
                <a:xfrm flipV="1">
                  <a:off x="1565" y="2704"/>
                  <a:ext cx="0" cy="499"/>
                </a:xfrm>
                <a:prstGeom prst="line">
                  <a:avLst/>
                </a:prstGeom>
                <a:noFill/>
                <a:ln w="9525">
                  <a:solidFill>
                    <a:schemeClr val="tx1"/>
                  </a:solidFill>
                  <a:round/>
                  <a:headEnd/>
                  <a:tailEnd/>
                </a:ln>
              </p:spPr>
              <p:txBody>
                <a:bodyPr/>
                <a:lstStyle/>
                <a:p>
                  <a:endParaRPr lang="fr-FR"/>
                </a:p>
              </p:txBody>
            </p:sp>
            <p:sp>
              <p:nvSpPr>
                <p:cNvPr id="8217" name="Line 7"/>
                <p:cNvSpPr>
                  <a:spLocks noChangeShapeType="1"/>
                </p:cNvSpPr>
                <p:nvPr/>
              </p:nvSpPr>
              <p:spPr bwMode="auto">
                <a:xfrm>
                  <a:off x="1338" y="3067"/>
                  <a:ext cx="453" cy="0"/>
                </a:xfrm>
                <a:prstGeom prst="line">
                  <a:avLst/>
                </a:prstGeom>
                <a:noFill/>
                <a:ln w="9525">
                  <a:solidFill>
                    <a:schemeClr val="tx1"/>
                  </a:solidFill>
                  <a:round/>
                  <a:headEnd/>
                  <a:tailEnd/>
                </a:ln>
              </p:spPr>
              <p:txBody>
                <a:bodyPr/>
                <a:lstStyle/>
                <a:p>
                  <a:endParaRPr lang="fr-FR"/>
                </a:p>
              </p:txBody>
            </p:sp>
          </p:grpSp>
        </p:grpSp>
        <p:sp>
          <p:nvSpPr>
            <p:cNvPr id="8213" name="Arc 8"/>
            <p:cNvSpPr>
              <a:spLocks/>
            </p:cNvSpPr>
            <p:nvPr/>
          </p:nvSpPr>
          <p:spPr bwMode="auto">
            <a:xfrm rot="5490106" flipV="1">
              <a:off x="1476" y="2793"/>
              <a:ext cx="92" cy="95"/>
            </a:xfrm>
            <a:custGeom>
              <a:avLst/>
              <a:gdLst>
                <a:gd name="T0" fmla="*/ 0 w 24166"/>
                <a:gd name="T1" fmla="*/ 0 h 43200"/>
                <a:gd name="T2" fmla="*/ 0 w 24166"/>
                <a:gd name="T3" fmla="*/ 0 h 43200"/>
                <a:gd name="T4" fmla="*/ 0 w 24166"/>
                <a:gd name="T5" fmla="*/ 0 h 43200"/>
                <a:gd name="T6" fmla="*/ 0 60000 65536"/>
                <a:gd name="T7" fmla="*/ 0 60000 65536"/>
                <a:gd name="T8" fmla="*/ 0 60000 65536"/>
                <a:gd name="T9" fmla="*/ 0 w 24166"/>
                <a:gd name="T10" fmla="*/ 0 h 43200"/>
                <a:gd name="T11" fmla="*/ 24166 w 24166"/>
                <a:gd name="T12" fmla="*/ 43200 h 43200"/>
              </a:gdLst>
              <a:ahLst/>
              <a:cxnLst>
                <a:cxn ang="T6">
                  <a:pos x="T0" y="T1"/>
                </a:cxn>
                <a:cxn ang="T7">
                  <a:pos x="T2" y="T3"/>
                </a:cxn>
                <a:cxn ang="T8">
                  <a:pos x="T4" y="T5"/>
                </a:cxn>
              </a:cxnLst>
              <a:rect l="T9" t="T10" r="T11" b="T12"/>
              <a:pathLst>
                <a:path w="24166" h="43200" fill="none" extrusionOk="0">
                  <a:moveTo>
                    <a:pt x="2565" y="0"/>
                  </a:moveTo>
                  <a:cubicBezTo>
                    <a:pt x="14495" y="0"/>
                    <a:pt x="24166" y="9670"/>
                    <a:pt x="24166" y="21600"/>
                  </a:cubicBezTo>
                  <a:cubicBezTo>
                    <a:pt x="24166" y="33529"/>
                    <a:pt x="14495" y="43200"/>
                    <a:pt x="2566" y="43200"/>
                  </a:cubicBezTo>
                  <a:cubicBezTo>
                    <a:pt x="1708" y="43200"/>
                    <a:pt x="851" y="43148"/>
                    <a:pt x="-1" y="43047"/>
                  </a:cubicBezTo>
                </a:path>
                <a:path w="24166" h="43200" stroke="0" extrusionOk="0">
                  <a:moveTo>
                    <a:pt x="2565" y="0"/>
                  </a:moveTo>
                  <a:cubicBezTo>
                    <a:pt x="14495" y="0"/>
                    <a:pt x="24166" y="9670"/>
                    <a:pt x="24166" y="21600"/>
                  </a:cubicBezTo>
                  <a:cubicBezTo>
                    <a:pt x="24166" y="33529"/>
                    <a:pt x="14495" y="43200"/>
                    <a:pt x="2566" y="43200"/>
                  </a:cubicBezTo>
                  <a:cubicBezTo>
                    <a:pt x="1708" y="43200"/>
                    <a:pt x="851" y="43148"/>
                    <a:pt x="-1" y="43047"/>
                  </a:cubicBezTo>
                  <a:lnTo>
                    <a:pt x="2566" y="21600"/>
                  </a:lnTo>
                  <a:close/>
                </a:path>
              </a:pathLst>
            </a:custGeom>
            <a:noFill/>
            <a:ln w="9525">
              <a:solidFill>
                <a:schemeClr val="tx1"/>
              </a:solidFill>
              <a:round/>
              <a:headEnd/>
              <a:tailEnd/>
            </a:ln>
          </p:spPr>
          <p:txBody>
            <a:bodyPr wrap="none" anchor="ctr"/>
            <a:lstStyle/>
            <a:p>
              <a:endParaRPr lang="en-US"/>
            </a:p>
          </p:txBody>
        </p:sp>
      </p:grpSp>
      <p:sp>
        <p:nvSpPr>
          <p:cNvPr id="8198" name="Oval 12"/>
          <p:cNvSpPr>
            <a:spLocks noChangeArrowheads="1"/>
          </p:cNvSpPr>
          <p:nvPr/>
        </p:nvSpPr>
        <p:spPr bwMode="auto">
          <a:xfrm>
            <a:off x="4284663" y="5084763"/>
            <a:ext cx="1511300" cy="1512887"/>
          </a:xfrm>
          <a:prstGeom prst="ellipse">
            <a:avLst/>
          </a:prstGeom>
          <a:noFill/>
          <a:ln w="9525">
            <a:solidFill>
              <a:schemeClr val="tx1"/>
            </a:solidFill>
            <a:round/>
            <a:headEnd/>
            <a:tailEnd/>
          </a:ln>
        </p:spPr>
        <p:txBody>
          <a:bodyPr wrap="none" anchor="ctr"/>
          <a:lstStyle/>
          <a:p>
            <a:endParaRPr lang="en-US"/>
          </a:p>
        </p:txBody>
      </p:sp>
      <p:sp>
        <p:nvSpPr>
          <p:cNvPr id="8199" name="Oval 15"/>
          <p:cNvSpPr>
            <a:spLocks noChangeArrowheads="1"/>
          </p:cNvSpPr>
          <p:nvPr/>
        </p:nvSpPr>
        <p:spPr bwMode="auto">
          <a:xfrm>
            <a:off x="4284663" y="5516563"/>
            <a:ext cx="360362" cy="360362"/>
          </a:xfrm>
          <a:prstGeom prst="ellipse">
            <a:avLst/>
          </a:prstGeom>
          <a:solidFill>
            <a:srgbClr val="23CB4B"/>
          </a:solidFill>
          <a:ln w="9525">
            <a:solidFill>
              <a:schemeClr val="tx1"/>
            </a:solidFill>
            <a:round/>
            <a:headEnd/>
            <a:tailEnd/>
          </a:ln>
        </p:spPr>
        <p:txBody>
          <a:bodyPr wrap="none" anchor="ctr"/>
          <a:lstStyle/>
          <a:p>
            <a:endParaRPr lang="en-US"/>
          </a:p>
        </p:txBody>
      </p:sp>
      <p:sp>
        <p:nvSpPr>
          <p:cNvPr id="8200" name="Oval 19"/>
          <p:cNvSpPr>
            <a:spLocks noChangeArrowheads="1"/>
          </p:cNvSpPr>
          <p:nvPr/>
        </p:nvSpPr>
        <p:spPr bwMode="auto">
          <a:xfrm>
            <a:off x="4500563" y="5229225"/>
            <a:ext cx="360362" cy="360363"/>
          </a:xfrm>
          <a:prstGeom prst="ellipse">
            <a:avLst/>
          </a:prstGeom>
          <a:solidFill>
            <a:srgbClr val="FBB2A3"/>
          </a:solidFill>
          <a:ln w="9525">
            <a:solidFill>
              <a:schemeClr val="tx1"/>
            </a:solidFill>
            <a:round/>
            <a:headEnd/>
            <a:tailEnd/>
          </a:ln>
        </p:spPr>
        <p:txBody>
          <a:bodyPr wrap="none" anchor="ctr"/>
          <a:lstStyle/>
          <a:p>
            <a:endParaRPr lang="en-US"/>
          </a:p>
        </p:txBody>
      </p:sp>
      <p:sp>
        <p:nvSpPr>
          <p:cNvPr id="8201" name="Oval 20"/>
          <p:cNvSpPr>
            <a:spLocks noChangeArrowheads="1"/>
          </p:cNvSpPr>
          <p:nvPr/>
        </p:nvSpPr>
        <p:spPr bwMode="auto">
          <a:xfrm>
            <a:off x="5435600" y="5445125"/>
            <a:ext cx="360363" cy="360363"/>
          </a:xfrm>
          <a:prstGeom prst="ellipse">
            <a:avLst/>
          </a:prstGeom>
          <a:solidFill>
            <a:srgbClr val="DE1032"/>
          </a:solidFill>
          <a:ln w="9525">
            <a:solidFill>
              <a:schemeClr val="tx1"/>
            </a:solidFill>
            <a:round/>
            <a:headEnd/>
            <a:tailEnd/>
          </a:ln>
        </p:spPr>
        <p:txBody>
          <a:bodyPr wrap="none" anchor="ctr"/>
          <a:lstStyle/>
          <a:p>
            <a:endParaRPr lang="en-US"/>
          </a:p>
        </p:txBody>
      </p:sp>
      <p:sp>
        <p:nvSpPr>
          <p:cNvPr id="8202" name="Oval 21"/>
          <p:cNvSpPr>
            <a:spLocks noChangeArrowheads="1"/>
          </p:cNvSpPr>
          <p:nvPr/>
        </p:nvSpPr>
        <p:spPr bwMode="auto">
          <a:xfrm>
            <a:off x="4500563" y="6165850"/>
            <a:ext cx="360362" cy="360363"/>
          </a:xfrm>
          <a:prstGeom prst="ellipse">
            <a:avLst/>
          </a:prstGeom>
          <a:solidFill>
            <a:srgbClr val="EBF1AD"/>
          </a:solidFill>
          <a:ln w="9525">
            <a:solidFill>
              <a:schemeClr val="tx1"/>
            </a:solidFill>
            <a:round/>
            <a:headEnd/>
            <a:tailEnd/>
          </a:ln>
        </p:spPr>
        <p:txBody>
          <a:bodyPr wrap="none" anchor="ctr"/>
          <a:lstStyle/>
          <a:p>
            <a:endParaRPr lang="en-US"/>
          </a:p>
        </p:txBody>
      </p:sp>
      <p:sp>
        <p:nvSpPr>
          <p:cNvPr id="8203" name="Oval 22"/>
          <p:cNvSpPr>
            <a:spLocks noChangeArrowheads="1"/>
          </p:cNvSpPr>
          <p:nvPr/>
        </p:nvSpPr>
        <p:spPr bwMode="auto">
          <a:xfrm>
            <a:off x="4284663" y="5876925"/>
            <a:ext cx="360362" cy="360363"/>
          </a:xfrm>
          <a:prstGeom prst="ellipse">
            <a:avLst/>
          </a:prstGeom>
          <a:solidFill>
            <a:srgbClr val="DE1032"/>
          </a:solidFill>
          <a:ln w="9525">
            <a:solidFill>
              <a:schemeClr val="tx1"/>
            </a:solidFill>
            <a:round/>
            <a:headEnd/>
            <a:tailEnd/>
          </a:ln>
        </p:spPr>
        <p:txBody>
          <a:bodyPr wrap="none" anchor="ctr"/>
          <a:lstStyle/>
          <a:p>
            <a:endParaRPr lang="en-US"/>
          </a:p>
        </p:txBody>
      </p:sp>
      <p:sp>
        <p:nvSpPr>
          <p:cNvPr id="8204" name="Oval 23"/>
          <p:cNvSpPr>
            <a:spLocks noChangeArrowheads="1"/>
          </p:cNvSpPr>
          <p:nvPr/>
        </p:nvSpPr>
        <p:spPr bwMode="auto">
          <a:xfrm>
            <a:off x="4859338" y="5084763"/>
            <a:ext cx="360362" cy="3603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05" name="Oval 24"/>
          <p:cNvSpPr>
            <a:spLocks noChangeArrowheads="1"/>
          </p:cNvSpPr>
          <p:nvPr/>
        </p:nvSpPr>
        <p:spPr bwMode="auto">
          <a:xfrm>
            <a:off x="5219700" y="5157788"/>
            <a:ext cx="360363" cy="360362"/>
          </a:xfrm>
          <a:prstGeom prst="ellipse">
            <a:avLst/>
          </a:prstGeom>
          <a:solidFill>
            <a:srgbClr val="EBF1AD"/>
          </a:solidFill>
          <a:ln w="9525">
            <a:solidFill>
              <a:schemeClr val="tx1"/>
            </a:solidFill>
            <a:round/>
            <a:headEnd/>
            <a:tailEnd/>
          </a:ln>
        </p:spPr>
        <p:txBody>
          <a:bodyPr wrap="none" anchor="ctr"/>
          <a:lstStyle/>
          <a:p>
            <a:endParaRPr lang="en-US"/>
          </a:p>
        </p:txBody>
      </p:sp>
      <p:sp>
        <p:nvSpPr>
          <p:cNvPr id="8206" name="Oval 25"/>
          <p:cNvSpPr>
            <a:spLocks noChangeArrowheads="1"/>
          </p:cNvSpPr>
          <p:nvPr/>
        </p:nvSpPr>
        <p:spPr bwMode="auto">
          <a:xfrm>
            <a:off x="4859338" y="6237288"/>
            <a:ext cx="360362" cy="3603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207" name="Oval 26"/>
          <p:cNvSpPr>
            <a:spLocks noChangeArrowheads="1"/>
          </p:cNvSpPr>
          <p:nvPr/>
        </p:nvSpPr>
        <p:spPr bwMode="auto">
          <a:xfrm>
            <a:off x="5435600" y="5805488"/>
            <a:ext cx="360363" cy="360362"/>
          </a:xfrm>
          <a:prstGeom prst="ellipse">
            <a:avLst/>
          </a:prstGeom>
          <a:solidFill>
            <a:srgbClr val="23CB4B"/>
          </a:solidFill>
          <a:ln w="9525">
            <a:solidFill>
              <a:schemeClr val="tx1"/>
            </a:solidFill>
            <a:round/>
            <a:headEnd/>
            <a:tailEnd/>
          </a:ln>
        </p:spPr>
        <p:txBody>
          <a:bodyPr wrap="none" anchor="ctr"/>
          <a:lstStyle/>
          <a:p>
            <a:endParaRPr lang="en-US"/>
          </a:p>
        </p:txBody>
      </p:sp>
      <p:sp>
        <p:nvSpPr>
          <p:cNvPr id="8208" name="Oval 27"/>
          <p:cNvSpPr>
            <a:spLocks noChangeArrowheads="1"/>
          </p:cNvSpPr>
          <p:nvPr/>
        </p:nvSpPr>
        <p:spPr bwMode="auto">
          <a:xfrm>
            <a:off x="5219700" y="6092825"/>
            <a:ext cx="360363" cy="360363"/>
          </a:xfrm>
          <a:prstGeom prst="ellipse">
            <a:avLst/>
          </a:prstGeom>
          <a:solidFill>
            <a:srgbClr val="FBB2A3"/>
          </a:solidFill>
          <a:ln w="9525">
            <a:solidFill>
              <a:schemeClr val="tx1"/>
            </a:solidFill>
            <a:round/>
            <a:headEnd/>
            <a:tailEnd/>
          </a:ln>
        </p:spPr>
        <p:txBody>
          <a:bodyPr wrap="none" anchor="ctr"/>
          <a:lstStyle/>
          <a:p>
            <a:endParaRPr lang="en-US"/>
          </a:p>
        </p:txBody>
      </p:sp>
      <p:sp>
        <p:nvSpPr>
          <p:cNvPr id="8209" name="Oval 28"/>
          <p:cNvSpPr>
            <a:spLocks noChangeArrowheads="1"/>
          </p:cNvSpPr>
          <p:nvPr/>
        </p:nvSpPr>
        <p:spPr bwMode="auto">
          <a:xfrm>
            <a:off x="4932363" y="5734050"/>
            <a:ext cx="144462" cy="142875"/>
          </a:xfrm>
          <a:prstGeom prst="ellipse">
            <a:avLst/>
          </a:prstGeom>
          <a:noFill/>
          <a:ln w="9525">
            <a:solidFill>
              <a:schemeClr val="tx1"/>
            </a:solidFill>
            <a:round/>
            <a:headEnd/>
            <a:tailEnd/>
          </a:ln>
        </p:spPr>
        <p:txBody>
          <a:bodyPr wrap="none" anchor="ctr"/>
          <a:lstStyle/>
          <a:p>
            <a:endParaRPr lang="en-US"/>
          </a:p>
        </p:txBody>
      </p:sp>
      <p:sp>
        <p:nvSpPr>
          <p:cNvPr id="8210" name="AutoShape 29"/>
          <p:cNvSpPr>
            <a:spLocks noChangeArrowheads="1"/>
          </p:cNvSpPr>
          <p:nvPr/>
        </p:nvSpPr>
        <p:spPr bwMode="auto">
          <a:xfrm>
            <a:off x="2857500" y="5143500"/>
            <a:ext cx="3097213" cy="576263"/>
          </a:xfrm>
          <a:prstGeom prst="curvedDownArrow">
            <a:avLst>
              <a:gd name="adj1" fmla="val 107493"/>
              <a:gd name="adj2" fmla="val 214986"/>
              <a:gd name="adj3" fmla="val 33333"/>
            </a:avLst>
          </a:prstGeom>
          <a:solidFill>
            <a:schemeClr val="accent1"/>
          </a:solidFill>
          <a:ln w="9525">
            <a:solidFill>
              <a:schemeClr val="tx1"/>
            </a:solidFill>
            <a:miter lim="800000"/>
            <a:headEnd/>
            <a:tailEnd/>
          </a:ln>
        </p:spPr>
        <p:txBody>
          <a:bodyPr wrap="none" anchor="ctr"/>
          <a:lstStyle/>
          <a:p>
            <a:endParaRPr lang="en-US"/>
          </a:p>
        </p:txBody>
      </p:sp>
      <p:pic>
        <p:nvPicPr>
          <p:cNvPr id="6175" name="Picture 31" descr="index_img00014"/>
          <p:cNvPicPr>
            <a:picLocks noChangeAspect="1" noChangeArrowheads="1"/>
          </p:cNvPicPr>
          <p:nvPr/>
        </p:nvPicPr>
        <p:blipFill>
          <a:blip r:embed="rId2" cstate="print"/>
          <a:srcRect/>
          <a:stretch>
            <a:fillRect/>
          </a:stretch>
        </p:blipFill>
        <p:spPr bwMode="auto">
          <a:xfrm>
            <a:off x="6372225" y="4652963"/>
            <a:ext cx="2581275"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i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ox(in)">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148">
                                            <p:txEl>
                                              <p:pRg st="0" end="0"/>
                                            </p:txEl>
                                          </p:spTgt>
                                        </p:tgtEl>
                                        <p:attrNameLst>
                                          <p:attrName>style.visibility</p:attrName>
                                        </p:attrNameLst>
                                      </p:cBhvr>
                                      <p:to>
                                        <p:strVal val="visible"/>
                                      </p:to>
                                    </p:set>
                                    <p:animEffect transition="in" filter="box(in)">
                                      <p:cBhvr>
                                        <p:cTn id="22" dur="500"/>
                                        <p:tgtEl>
                                          <p:spTgt spid="614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175"/>
                                        </p:tgtEl>
                                        <p:attrNameLst>
                                          <p:attrName>style.visibility</p:attrName>
                                        </p:attrNameLst>
                                      </p:cBhvr>
                                      <p:to>
                                        <p:strVal val="visible"/>
                                      </p:to>
                                    </p:set>
                                    <p:animEffect transition="in" filter="box(in)">
                                      <p:cBhvr>
                                        <p:cTn id="27" dur="5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smtClean="0"/>
              <a:t>Principe de la centrifugation</a:t>
            </a:r>
          </a:p>
        </p:txBody>
      </p:sp>
      <p:sp>
        <p:nvSpPr>
          <p:cNvPr id="9219" name="Line 4"/>
          <p:cNvSpPr>
            <a:spLocks noChangeShapeType="1"/>
          </p:cNvSpPr>
          <p:nvPr/>
        </p:nvSpPr>
        <p:spPr bwMode="auto">
          <a:xfrm>
            <a:off x="1763713" y="2060575"/>
            <a:ext cx="0" cy="2089150"/>
          </a:xfrm>
          <a:prstGeom prst="line">
            <a:avLst/>
          </a:prstGeom>
          <a:noFill/>
          <a:ln w="9525">
            <a:solidFill>
              <a:schemeClr val="tx1"/>
            </a:solidFill>
            <a:round/>
            <a:headEnd/>
            <a:tailEnd/>
          </a:ln>
        </p:spPr>
        <p:txBody>
          <a:bodyPr/>
          <a:lstStyle/>
          <a:p>
            <a:endParaRPr lang="fr-FR"/>
          </a:p>
        </p:txBody>
      </p:sp>
      <p:sp>
        <p:nvSpPr>
          <p:cNvPr id="9220" name="AutoShape 5"/>
          <p:cNvSpPr>
            <a:spLocks noChangeArrowheads="1"/>
          </p:cNvSpPr>
          <p:nvPr/>
        </p:nvSpPr>
        <p:spPr bwMode="auto">
          <a:xfrm>
            <a:off x="1692275" y="1844675"/>
            <a:ext cx="431800" cy="576263"/>
          </a:xfrm>
          <a:prstGeom prst="curvedLeftArrow">
            <a:avLst>
              <a:gd name="adj1" fmla="val 26691"/>
              <a:gd name="adj2" fmla="val 5338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221" name="Line 6"/>
          <p:cNvSpPr>
            <a:spLocks noChangeShapeType="1"/>
          </p:cNvSpPr>
          <p:nvPr/>
        </p:nvSpPr>
        <p:spPr bwMode="auto">
          <a:xfrm>
            <a:off x="1763713" y="2636838"/>
            <a:ext cx="2376487" cy="0"/>
          </a:xfrm>
          <a:prstGeom prst="line">
            <a:avLst/>
          </a:prstGeom>
          <a:noFill/>
          <a:ln w="9525">
            <a:solidFill>
              <a:schemeClr val="tx1"/>
            </a:solidFill>
            <a:round/>
            <a:headEnd/>
            <a:tailEnd/>
          </a:ln>
        </p:spPr>
        <p:txBody>
          <a:bodyPr/>
          <a:lstStyle/>
          <a:p>
            <a:endParaRPr lang="fr-FR"/>
          </a:p>
        </p:txBody>
      </p:sp>
      <p:sp>
        <p:nvSpPr>
          <p:cNvPr id="9222" name="Text Box 7"/>
          <p:cNvSpPr txBox="1">
            <a:spLocks noChangeArrowheads="1"/>
          </p:cNvSpPr>
          <p:nvPr/>
        </p:nvSpPr>
        <p:spPr bwMode="auto">
          <a:xfrm>
            <a:off x="2987675" y="2060575"/>
            <a:ext cx="576263" cy="366713"/>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X</a:t>
            </a:r>
          </a:p>
        </p:txBody>
      </p:sp>
      <p:sp>
        <p:nvSpPr>
          <p:cNvPr id="9223" name="Oval 8"/>
          <p:cNvSpPr>
            <a:spLocks noChangeArrowheads="1"/>
          </p:cNvSpPr>
          <p:nvPr/>
        </p:nvSpPr>
        <p:spPr bwMode="auto">
          <a:xfrm>
            <a:off x="3059113" y="3141663"/>
            <a:ext cx="360362" cy="431800"/>
          </a:xfrm>
          <a:prstGeom prst="ellipse">
            <a:avLst/>
          </a:prstGeom>
          <a:solidFill>
            <a:schemeClr val="tx1"/>
          </a:solidFill>
          <a:ln w="9525">
            <a:solidFill>
              <a:schemeClr val="tx1"/>
            </a:solidFill>
            <a:round/>
            <a:headEnd/>
            <a:tailEnd/>
          </a:ln>
        </p:spPr>
        <p:txBody>
          <a:bodyPr wrap="none" anchor="ctr"/>
          <a:lstStyle/>
          <a:p>
            <a:endParaRPr lang="en-US"/>
          </a:p>
        </p:txBody>
      </p:sp>
      <p:sp>
        <p:nvSpPr>
          <p:cNvPr id="9224" name="Line 9"/>
          <p:cNvSpPr>
            <a:spLocks noChangeShapeType="1"/>
          </p:cNvSpPr>
          <p:nvPr/>
        </p:nvSpPr>
        <p:spPr bwMode="auto">
          <a:xfrm flipH="1">
            <a:off x="2555875" y="3357563"/>
            <a:ext cx="503238" cy="0"/>
          </a:xfrm>
          <a:prstGeom prst="line">
            <a:avLst/>
          </a:prstGeom>
          <a:noFill/>
          <a:ln w="9525">
            <a:solidFill>
              <a:schemeClr val="tx1"/>
            </a:solidFill>
            <a:round/>
            <a:headEnd/>
            <a:tailEnd type="triangle" w="med" len="med"/>
          </a:ln>
        </p:spPr>
        <p:txBody>
          <a:bodyPr/>
          <a:lstStyle/>
          <a:p>
            <a:endParaRPr lang="fr-FR"/>
          </a:p>
        </p:txBody>
      </p:sp>
      <p:sp>
        <p:nvSpPr>
          <p:cNvPr id="9225" name="Line 10"/>
          <p:cNvSpPr>
            <a:spLocks noChangeShapeType="1"/>
          </p:cNvSpPr>
          <p:nvPr/>
        </p:nvSpPr>
        <p:spPr bwMode="auto">
          <a:xfrm flipH="1">
            <a:off x="2268538" y="3357563"/>
            <a:ext cx="358775" cy="0"/>
          </a:xfrm>
          <a:prstGeom prst="line">
            <a:avLst/>
          </a:prstGeom>
          <a:noFill/>
          <a:ln w="9525">
            <a:solidFill>
              <a:schemeClr val="tx1"/>
            </a:solidFill>
            <a:round/>
            <a:headEnd/>
            <a:tailEnd type="triangle" w="med" len="med"/>
          </a:ln>
        </p:spPr>
        <p:txBody>
          <a:bodyPr/>
          <a:lstStyle/>
          <a:p>
            <a:endParaRPr lang="fr-FR"/>
          </a:p>
        </p:txBody>
      </p:sp>
      <p:sp>
        <p:nvSpPr>
          <p:cNvPr id="9226" name="Line 11"/>
          <p:cNvSpPr>
            <a:spLocks noChangeShapeType="1"/>
          </p:cNvSpPr>
          <p:nvPr/>
        </p:nvSpPr>
        <p:spPr bwMode="auto">
          <a:xfrm flipH="1">
            <a:off x="1763713" y="3357563"/>
            <a:ext cx="504825" cy="0"/>
          </a:xfrm>
          <a:prstGeom prst="line">
            <a:avLst/>
          </a:prstGeom>
          <a:noFill/>
          <a:ln w="9525">
            <a:solidFill>
              <a:schemeClr val="tx1"/>
            </a:solidFill>
            <a:round/>
            <a:headEnd/>
            <a:tailEnd/>
          </a:ln>
        </p:spPr>
        <p:txBody>
          <a:bodyPr/>
          <a:lstStyle/>
          <a:p>
            <a:endParaRPr lang="fr-FR"/>
          </a:p>
        </p:txBody>
      </p:sp>
      <p:sp>
        <p:nvSpPr>
          <p:cNvPr id="9227" name="Line 12"/>
          <p:cNvSpPr>
            <a:spLocks noChangeShapeType="1"/>
          </p:cNvSpPr>
          <p:nvPr/>
        </p:nvSpPr>
        <p:spPr bwMode="auto">
          <a:xfrm>
            <a:off x="3419475" y="3357563"/>
            <a:ext cx="1008063" cy="0"/>
          </a:xfrm>
          <a:prstGeom prst="line">
            <a:avLst/>
          </a:prstGeom>
          <a:noFill/>
          <a:ln w="9525">
            <a:solidFill>
              <a:schemeClr val="tx1"/>
            </a:solidFill>
            <a:round/>
            <a:headEnd/>
            <a:tailEnd type="triangle" w="med" len="med"/>
          </a:ln>
        </p:spPr>
        <p:txBody>
          <a:bodyPr/>
          <a:lstStyle/>
          <a:p>
            <a:endParaRPr lang="fr-FR"/>
          </a:p>
        </p:txBody>
      </p:sp>
      <p:sp>
        <p:nvSpPr>
          <p:cNvPr id="9228" name="Text Box 13"/>
          <p:cNvSpPr txBox="1">
            <a:spLocks noChangeArrowheads="1"/>
          </p:cNvSpPr>
          <p:nvPr/>
        </p:nvSpPr>
        <p:spPr bwMode="auto">
          <a:xfrm>
            <a:off x="4427538" y="3429000"/>
            <a:ext cx="649287" cy="366713"/>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F</a:t>
            </a:r>
          </a:p>
        </p:txBody>
      </p:sp>
      <p:sp>
        <p:nvSpPr>
          <p:cNvPr id="9229" name="Text Box 14"/>
          <p:cNvSpPr txBox="1">
            <a:spLocks noChangeArrowheads="1"/>
          </p:cNvSpPr>
          <p:nvPr/>
        </p:nvSpPr>
        <p:spPr bwMode="auto">
          <a:xfrm>
            <a:off x="2700338" y="3500438"/>
            <a:ext cx="287337" cy="366712"/>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f</a:t>
            </a:r>
          </a:p>
        </p:txBody>
      </p:sp>
      <p:sp>
        <p:nvSpPr>
          <p:cNvPr id="9230" name="Text Box 15"/>
          <p:cNvSpPr txBox="1">
            <a:spLocks noChangeArrowheads="1"/>
          </p:cNvSpPr>
          <p:nvPr/>
        </p:nvSpPr>
        <p:spPr bwMode="auto">
          <a:xfrm>
            <a:off x="2051050" y="3500438"/>
            <a:ext cx="504825" cy="366712"/>
          </a:xfrm>
          <a:prstGeom prst="rect">
            <a:avLst/>
          </a:prstGeom>
          <a:noFill/>
          <a:ln w="9525">
            <a:noFill/>
            <a:miter lim="800000"/>
            <a:headEnd/>
            <a:tailEnd/>
          </a:ln>
        </p:spPr>
        <p:txBody>
          <a:bodyPr>
            <a:spAutoFit/>
          </a:bodyPr>
          <a:lstStyle/>
          <a:p>
            <a:pPr>
              <a:spcBef>
                <a:spcPct val="50000"/>
              </a:spcBef>
            </a:pPr>
            <a:r>
              <a:rPr lang="fr-FR">
                <a:latin typeface="Symbol" pitchFamily="18" charset="2"/>
                <a:cs typeface="Times New Roman" pitchFamily="18" charset="0"/>
              </a:rPr>
              <a:t>A</a:t>
            </a:r>
          </a:p>
        </p:txBody>
      </p:sp>
      <p:sp>
        <p:nvSpPr>
          <p:cNvPr id="9231" name="Line 16"/>
          <p:cNvSpPr>
            <a:spLocks noChangeShapeType="1"/>
          </p:cNvSpPr>
          <p:nvPr/>
        </p:nvSpPr>
        <p:spPr bwMode="auto">
          <a:xfrm>
            <a:off x="4427538" y="3500438"/>
            <a:ext cx="360362" cy="0"/>
          </a:xfrm>
          <a:prstGeom prst="line">
            <a:avLst/>
          </a:prstGeom>
          <a:noFill/>
          <a:ln w="9525">
            <a:solidFill>
              <a:schemeClr val="tx1"/>
            </a:solidFill>
            <a:round/>
            <a:headEnd/>
            <a:tailEnd type="triangle" w="med" len="med"/>
          </a:ln>
        </p:spPr>
        <p:txBody>
          <a:bodyPr/>
          <a:lstStyle/>
          <a:p>
            <a:endParaRPr lang="fr-FR"/>
          </a:p>
        </p:txBody>
      </p:sp>
      <p:sp>
        <p:nvSpPr>
          <p:cNvPr id="9232" name="Line 17"/>
          <p:cNvSpPr>
            <a:spLocks noChangeShapeType="1"/>
          </p:cNvSpPr>
          <p:nvPr/>
        </p:nvSpPr>
        <p:spPr bwMode="auto">
          <a:xfrm>
            <a:off x="2700338" y="3500438"/>
            <a:ext cx="215900" cy="0"/>
          </a:xfrm>
          <a:prstGeom prst="line">
            <a:avLst/>
          </a:prstGeom>
          <a:noFill/>
          <a:ln w="9525">
            <a:solidFill>
              <a:schemeClr val="tx1"/>
            </a:solidFill>
            <a:round/>
            <a:headEnd/>
            <a:tailEnd type="triangle" w="med" len="med"/>
          </a:ln>
        </p:spPr>
        <p:txBody>
          <a:bodyPr/>
          <a:lstStyle/>
          <a:p>
            <a:endParaRPr lang="fr-FR"/>
          </a:p>
        </p:txBody>
      </p:sp>
      <p:sp>
        <p:nvSpPr>
          <p:cNvPr id="9233" name="Line 18"/>
          <p:cNvSpPr>
            <a:spLocks noChangeShapeType="1"/>
          </p:cNvSpPr>
          <p:nvPr/>
        </p:nvSpPr>
        <p:spPr bwMode="auto">
          <a:xfrm>
            <a:off x="2124075" y="3500438"/>
            <a:ext cx="215900" cy="0"/>
          </a:xfrm>
          <a:prstGeom prst="line">
            <a:avLst/>
          </a:prstGeom>
          <a:noFill/>
          <a:ln w="9525">
            <a:solidFill>
              <a:schemeClr val="tx1"/>
            </a:solidFill>
            <a:round/>
            <a:headEnd/>
            <a:tailEnd type="triangle" w="med" len="med"/>
          </a:ln>
        </p:spPr>
        <p:txBody>
          <a:bodyPr/>
          <a:lstStyle/>
          <a:p>
            <a:endParaRPr lang="fr-FR"/>
          </a:p>
        </p:txBody>
      </p:sp>
      <p:sp>
        <p:nvSpPr>
          <p:cNvPr id="9234" name="Text Box 19"/>
          <p:cNvSpPr txBox="1">
            <a:spLocks noChangeArrowheads="1"/>
          </p:cNvSpPr>
          <p:nvPr/>
        </p:nvSpPr>
        <p:spPr bwMode="auto">
          <a:xfrm>
            <a:off x="2843213" y="3573463"/>
            <a:ext cx="1728787" cy="366712"/>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Particule m</a:t>
            </a:r>
          </a:p>
        </p:txBody>
      </p:sp>
      <p:sp>
        <p:nvSpPr>
          <p:cNvPr id="8212" name="Text Box 20"/>
          <p:cNvSpPr txBox="1">
            <a:spLocks noChangeArrowheads="1"/>
          </p:cNvSpPr>
          <p:nvPr/>
        </p:nvSpPr>
        <p:spPr bwMode="auto">
          <a:xfrm>
            <a:off x="5148263" y="2420938"/>
            <a:ext cx="3455987" cy="1192212"/>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F : Force centrifuge</a:t>
            </a:r>
          </a:p>
          <a:p>
            <a:pPr>
              <a:spcBef>
                <a:spcPct val="50000"/>
              </a:spcBef>
            </a:pPr>
            <a:r>
              <a:rPr lang="fr-FR">
                <a:latin typeface="Times New Roman" pitchFamily="18" charset="0"/>
                <a:cs typeface="Times New Roman" pitchFamily="18" charset="0"/>
              </a:rPr>
              <a:t>A : poussée d’Archimède</a:t>
            </a:r>
          </a:p>
          <a:p>
            <a:pPr>
              <a:spcBef>
                <a:spcPct val="50000"/>
              </a:spcBef>
            </a:pPr>
            <a:r>
              <a:rPr lang="fr-FR">
                <a:latin typeface="Times New Roman" pitchFamily="18" charset="0"/>
                <a:cs typeface="Times New Roman" pitchFamily="18" charset="0"/>
              </a:rPr>
              <a:t>f : force de friction (frottement)</a:t>
            </a:r>
          </a:p>
        </p:txBody>
      </p:sp>
      <p:sp>
        <p:nvSpPr>
          <p:cNvPr id="8213" name="Rectangle 21"/>
          <p:cNvSpPr>
            <a:spLocks noChangeArrowheads="1"/>
          </p:cNvSpPr>
          <p:nvPr/>
        </p:nvSpPr>
        <p:spPr bwMode="auto">
          <a:xfrm>
            <a:off x="5580063" y="3714750"/>
            <a:ext cx="1979612" cy="457200"/>
          </a:xfrm>
          <a:prstGeom prst="rect">
            <a:avLst/>
          </a:prstGeom>
          <a:noFill/>
          <a:ln w="9525">
            <a:noFill/>
            <a:miter lim="800000"/>
            <a:headEnd/>
            <a:tailEnd/>
          </a:ln>
        </p:spPr>
        <p:txBody>
          <a:bodyPr wrap="none">
            <a:spAutoFit/>
          </a:bodyPr>
          <a:lstStyle/>
          <a:p>
            <a:pPr>
              <a:spcBef>
                <a:spcPct val="20000"/>
              </a:spcBef>
            </a:pPr>
            <a:r>
              <a:rPr lang="fr-FR" sz="2400" b="1">
                <a:latin typeface="Times New Roman" pitchFamily="18" charset="0"/>
                <a:cs typeface="Times New Roman" pitchFamily="18" charset="0"/>
              </a:rPr>
              <a:t>f</a:t>
            </a:r>
            <a:r>
              <a:rPr lang="fr-FR" sz="2400" b="1">
                <a:latin typeface="Symbol" pitchFamily="18" charset="2"/>
                <a:cs typeface="Times New Roman" pitchFamily="18" charset="0"/>
              </a:rPr>
              <a:t> = 6 . p.n .</a:t>
            </a:r>
            <a:r>
              <a:rPr lang="fr-FR" sz="2400" b="1">
                <a:latin typeface="Times New Roman" pitchFamily="18" charset="0"/>
                <a:cs typeface="Times New Roman" pitchFamily="18" charset="0"/>
              </a:rPr>
              <a:t>r</a:t>
            </a:r>
            <a:r>
              <a:rPr lang="fr-FR" sz="2400" b="1">
                <a:latin typeface="Symbol" pitchFamily="18" charset="2"/>
                <a:cs typeface="Times New Roman" pitchFamily="18" charset="0"/>
              </a:rPr>
              <a:t> .</a:t>
            </a:r>
            <a:r>
              <a:rPr lang="fr-FR" sz="2400" b="1">
                <a:latin typeface="Times New Roman" pitchFamily="18" charset="0"/>
                <a:cs typeface="Times New Roman" pitchFamily="18" charset="0"/>
              </a:rPr>
              <a:t>v</a:t>
            </a:r>
          </a:p>
        </p:txBody>
      </p:sp>
      <p:sp>
        <p:nvSpPr>
          <p:cNvPr id="8214" name="Text Box 22"/>
          <p:cNvSpPr txBox="1">
            <a:spLocks noChangeArrowheads="1"/>
          </p:cNvSpPr>
          <p:nvPr/>
        </p:nvSpPr>
        <p:spPr bwMode="auto">
          <a:xfrm>
            <a:off x="2051050" y="4508500"/>
            <a:ext cx="5184775" cy="457200"/>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La particule sédimente si F est sup à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12"/>
                                        </p:tgtEl>
                                        <p:attrNameLst>
                                          <p:attrName>style.visibility</p:attrName>
                                        </p:attrNameLst>
                                      </p:cBhvr>
                                      <p:to>
                                        <p:strVal val="visible"/>
                                      </p:to>
                                    </p:set>
                                    <p:animEffect transition="in" filter="box(in)">
                                      <p:cBhvr>
                                        <p:cTn id="7" dur="500"/>
                                        <p:tgtEl>
                                          <p:spTgt spid="82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3"/>
                                        </p:tgtEl>
                                        <p:attrNameLst>
                                          <p:attrName>style.visibility</p:attrName>
                                        </p:attrNameLst>
                                      </p:cBhvr>
                                      <p:to>
                                        <p:strVal val="visible"/>
                                      </p:to>
                                    </p:set>
                                    <p:animEffect transition="in" filter="box(in)">
                                      <p:cBhvr>
                                        <p:cTn id="12" dur="500"/>
                                        <p:tgtEl>
                                          <p:spTgt spid="82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14"/>
                                        </p:tgtEl>
                                        <p:attrNameLst>
                                          <p:attrName>style.visibility</p:attrName>
                                        </p:attrNameLst>
                                      </p:cBhvr>
                                      <p:to>
                                        <p:strVal val="visible"/>
                                      </p:to>
                                    </p:set>
                                    <p:animEffect transition="in" filter="box(in)">
                                      <p:cBhvr>
                                        <p:cTn id="17" dur="5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p:bldP spid="8213" grpId="0"/>
      <p:bldP spid="82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403350" y="981075"/>
            <a:ext cx="6392863" cy="3195638"/>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La vitesse dépend:</a:t>
            </a:r>
          </a:p>
          <a:p>
            <a:pPr>
              <a:spcBef>
                <a:spcPct val="50000"/>
              </a:spcBef>
            </a:pPr>
            <a:r>
              <a:rPr lang="fr-FR" sz="2400">
                <a:latin typeface="Times New Roman" pitchFamily="18" charset="0"/>
                <a:cs typeface="Times New Roman" pitchFamily="18" charset="0"/>
              </a:rPr>
              <a:t>	Vitesse du rotor</a:t>
            </a:r>
          </a:p>
          <a:p>
            <a:pPr>
              <a:spcBef>
                <a:spcPct val="50000"/>
              </a:spcBef>
            </a:pPr>
            <a:r>
              <a:rPr lang="fr-FR" sz="2400">
                <a:latin typeface="Times New Roman" pitchFamily="18" charset="0"/>
                <a:cs typeface="Times New Roman" pitchFamily="18" charset="0"/>
              </a:rPr>
              <a:t>	Rayon de centrifugation</a:t>
            </a:r>
          </a:p>
          <a:p>
            <a:pPr>
              <a:spcBef>
                <a:spcPct val="50000"/>
              </a:spcBef>
            </a:pPr>
            <a:r>
              <a:rPr lang="fr-FR" sz="2400">
                <a:latin typeface="Times New Roman" pitchFamily="18" charset="0"/>
                <a:cs typeface="Times New Roman" pitchFamily="18" charset="0"/>
              </a:rPr>
              <a:t>	Différence de masse volumique</a:t>
            </a:r>
          </a:p>
          <a:p>
            <a:pPr>
              <a:spcBef>
                <a:spcPct val="50000"/>
              </a:spcBef>
            </a:pPr>
            <a:r>
              <a:rPr lang="fr-FR" sz="2400">
                <a:latin typeface="Times New Roman" pitchFamily="18" charset="0"/>
                <a:cs typeface="Times New Roman" pitchFamily="18" charset="0"/>
              </a:rPr>
              <a:t>	Coefficient de viscosité</a:t>
            </a:r>
          </a:p>
          <a:p>
            <a:pPr>
              <a:spcBef>
                <a:spcPct val="50000"/>
              </a:spcBef>
            </a:pPr>
            <a:r>
              <a:rPr lang="fr-FR" sz="2400">
                <a:latin typeface="Times New Roman" pitchFamily="18" charset="0"/>
                <a:cs typeface="Times New Roman" pitchFamily="18" charset="0"/>
              </a:rPr>
              <a:t>	Géométrie des particules dispersées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ox(in)">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box(in)">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box(in)">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box(in)">
                                      <p:cBhvr>
                                        <p:cTn id="22" dur="500"/>
                                        <p:tgtEl>
                                          <p:spTgt spid="10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box(in)">
                                      <p:cBhvr>
                                        <p:cTn id="27" dur="500"/>
                                        <p:tgtEl>
                                          <p:spTgt spid="10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245">
                                            <p:txEl>
                                              <p:pRg st="5" end="5"/>
                                            </p:txEl>
                                          </p:spTgt>
                                        </p:tgtEl>
                                        <p:attrNameLst>
                                          <p:attrName>style.visibility</p:attrName>
                                        </p:attrNameLst>
                                      </p:cBhvr>
                                      <p:to>
                                        <p:strVal val="visible"/>
                                      </p:to>
                                    </p:set>
                                    <p:animEffect transition="in" filter="box(in)">
                                      <p:cBhvr>
                                        <p:cTn id="32" dur="500"/>
                                        <p:tgtEl>
                                          <p:spTgt spid="102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FR" smtClean="0"/>
              <a:t>Appareillage</a:t>
            </a:r>
            <a:br>
              <a:rPr lang="fr-FR" smtClean="0"/>
            </a:br>
            <a:r>
              <a:rPr lang="fr-FR" smtClean="0"/>
              <a:t>rotor horizontal</a:t>
            </a:r>
          </a:p>
        </p:txBody>
      </p:sp>
      <p:grpSp>
        <p:nvGrpSpPr>
          <p:cNvPr id="11267" name="Group 50"/>
          <p:cNvGrpSpPr>
            <a:grpSpLocks/>
          </p:cNvGrpSpPr>
          <p:nvPr/>
        </p:nvGrpSpPr>
        <p:grpSpPr bwMode="auto">
          <a:xfrm>
            <a:off x="1979613" y="1989138"/>
            <a:ext cx="2087562" cy="2376487"/>
            <a:chOff x="1247" y="1253"/>
            <a:chExt cx="1315" cy="1497"/>
          </a:xfrm>
        </p:grpSpPr>
        <p:sp>
          <p:nvSpPr>
            <p:cNvPr id="11285" name="Line 5"/>
            <p:cNvSpPr>
              <a:spLocks noChangeShapeType="1"/>
            </p:cNvSpPr>
            <p:nvPr/>
          </p:nvSpPr>
          <p:spPr bwMode="auto">
            <a:xfrm>
              <a:off x="1247" y="1253"/>
              <a:ext cx="0" cy="1497"/>
            </a:xfrm>
            <a:prstGeom prst="line">
              <a:avLst/>
            </a:prstGeom>
            <a:noFill/>
            <a:ln w="9525">
              <a:solidFill>
                <a:schemeClr val="tx1"/>
              </a:solidFill>
              <a:round/>
              <a:headEnd/>
              <a:tailEnd/>
            </a:ln>
          </p:spPr>
          <p:txBody>
            <a:bodyPr/>
            <a:lstStyle/>
            <a:p>
              <a:endParaRPr lang="fr-FR"/>
            </a:p>
          </p:txBody>
        </p:sp>
        <p:grpSp>
          <p:nvGrpSpPr>
            <p:cNvPr id="11286" name="Group 19"/>
            <p:cNvGrpSpPr>
              <a:grpSpLocks/>
            </p:cNvGrpSpPr>
            <p:nvPr/>
          </p:nvGrpSpPr>
          <p:grpSpPr bwMode="auto">
            <a:xfrm>
              <a:off x="1247" y="1797"/>
              <a:ext cx="1315" cy="817"/>
              <a:chOff x="1247" y="1570"/>
              <a:chExt cx="1860" cy="1134"/>
            </a:xfrm>
          </p:grpSpPr>
          <p:sp>
            <p:nvSpPr>
              <p:cNvPr id="11287" name="Line 6"/>
              <p:cNvSpPr>
                <a:spLocks noChangeShapeType="1"/>
              </p:cNvSpPr>
              <p:nvPr/>
            </p:nvSpPr>
            <p:spPr bwMode="auto">
              <a:xfrm>
                <a:off x="1247" y="1706"/>
                <a:ext cx="998" cy="0"/>
              </a:xfrm>
              <a:prstGeom prst="line">
                <a:avLst/>
              </a:prstGeom>
              <a:noFill/>
              <a:ln w="9525">
                <a:solidFill>
                  <a:schemeClr val="tx1"/>
                </a:solidFill>
                <a:round/>
                <a:headEnd/>
                <a:tailEnd/>
              </a:ln>
            </p:spPr>
            <p:txBody>
              <a:bodyPr/>
              <a:lstStyle/>
              <a:p>
                <a:endParaRPr lang="fr-FR"/>
              </a:p>
            </p:txBody>
          </p:sp>
          <p:grpSp>
            <p:nvGrpSpPr>
              <p:cNvPr id="11288" name="Group 18"/>
              <p:cNvGrpSpPr>
                <a:grpSpLocks/>
              </p:cNvGrpSpPr>
              <p:nvPr/>
            </p:nvGrpSpPr>
            <p:grpSpPr bwMode="auto">
              <a:xfrm>
                <a:off x="2245" y="1570"/>
                <a:ext cx="862" cy="1134"/>
                <a:chOff x="2789" y="1752"/>
                <a:chExt cx="862" cy="1134"/>
              </a:xfrm>
            </p:grpSpPr>
            <p:sp>
              <p:nvSpPr>
                <p:cNvPr id="11289" name="Line 7"/>
                <p:cNvSpPr>
                  <a:spLocks noChangeShapeType="1"/>
                </p:cNvSpPr>
                <p:nvPr/>
              </p:nvSpPr>
              <p:spPr bwMode="auto">
                <a:xfrm>
                  <a:off x="2789" y="1888"/>
                  <a:ext cx="0" cy="998"/>
                </a:xfrm>
                <a:prstGeom prst="line">
                  <a:avLst/>
                </a:prstGeom>
                <a:noFill/>
                <a:ln w="9525">
                  <a:solidFill>
                    <a:schemeClr val="tx1"/>
                  </a:solidFill>
                  <a:round/>
                  <a:headEnd/>
                  <a:tailEnd/>
                </a:ln>
              </p:spPr>
              <p:txBody>
                <a:bodyPr/>
                <a:lstStyle/>
                <a:p>
                  <a:endParaRPr lang="fr-FR"/>
                </a:p>
              </p:txBody>
            </p:sp>
            <p:sp>
              <p:nvSpPr>
                <p:cNvPr id="11290" name="Line 8"/>
                <p:cNvSpPr>
                  <a:spLocks noChangeShapeType="1"/>
                </p:cNvSpPr>
                <p:nvPr/>
              </p:nvSpPr>
              <p:spPr bwMode="auto">
                <a:xfrm>
                  <a:off x="2789" y="2886"/>
                  <a:ext cx="817" cy="0"/>
                </a:xfrm>
                <a:prstGeom prst="line">
                  <a:avLst/>
                </a:prstGeom>
                <a:noFill/>
                <a:ln w="9525">
                  <a:solidFill>
                    <a:schemeClr val="tx1"/>
                  </a:solidFill>
                  <a:round/>
                  <a:headEnd/>
                  <a:tailEnd/>
                </a:ln>
              </p:spPr>
              <p:txBody>
                <a:bodyPr/>
                <a:lstStyle/>
                <a:p>
                  <a:endParaRPr lang="fr-FR"/>
                </a:p>
              </p:txBody>
            </p:sp>
            <p:sp>
              <p:nvSpPr>
                <p:cNvPr id="11291" name="Line 9"/>
                <p:cNvSpPr>
                  <a:spLocks noChangeShapeType="1"/>
                </p:cNvSpPr>
                <p:nvPr/>
              </p:nvSpPr>
              <p:spPr bwMode="auto">
                <a:xfrm flipV="1">
                  <a:off x="3606" y="1888"/>
                  <a:ext cx="0" cy="998"/>
                </a:xfrm>
                <a:prstGeom prst="line">
                  <a:avLst/>
                </a:prstGeom>
                <a:noFill/>
                <a:ln w="9525">
                  <a:solidFill>
                    <a:schemeClr val="tx1"/>
                  </a:solidFill>
                  <a:round/>
                  <a:headEnd/>
                  <a:tailEnd/>
                </a:ln>
              </p:spPr>
              <p:txBody>
                <a:bodyPr/>
                <a:lstStyle/>
                <a:p>
                  <a:endParaRPr lang="fr-FR"/>
                </a:p>
              </p:txBody>
            </p:sp>
            <p:sp>
              <p:nvSpPr>
                <p:cNvPr id="11292" name="Line 10"/>
                <p:cNvSpPr>
                  <a:spLocks noChangeShapeType="1"/>
                </p:cNvSpPr>
                <p:nvPr/>
              </p:nvSpPr>
              <p:spPr bwMode="auto">
                <a:xfrm>
                  <a:off x="2789" y="1888"/>
                  <a:ext cx="318" cy="0"/>
                </a:xfrm>
                <a:prstGeom prst="line">
                  <a:avLst/>
                </a:prstGeom>
                <a:noFill/>
                <a:ln w="9525">
                  <a:solidFill>
                    <a:schemeClr val="tx1"/>
                  </a:solidFill>
                  <a:round/>
                  <a:headEnd/>
                  <a:tailEnd/>
                </a:ln>
              </p:spPr>
              <p:txBody>
                <a:bodyPr/>
                <a:lstStyle/>
                <a:p>
                  <a:endParaRPr lang="fr-FR"/>
                </a:p>
              </p:txBody>
            </p:sp>
            <p:sp>
              <p:nvSpPr>
                <p:cNvPr id="11293" name="Line 11"/>
                <p:cNvSpPr>
                  <a:spLocks noChangeShapeType="1"/>
                </p:cNvSpPr>
                <p:nvPr/>
              </p:nvSpPr>
              <p:spPr bwMode="auto">
                <a:xfrm>
                  <a:off x="3288" y="1888"/>
                  <a:ext cx="363" cy="0"/>
                </a:xfrm>
                <a:prstGeom prst="line">
                  <a:avLst/>
                </a:prstGeom>
                <a:noFill/>
                <a:ln w="9525">
                  <a:solidFill>
                    <a:schemeClr val="tx1"/>
                  </a:solidFill>
                  <a:round/>
                  <a:headEnd/>
                  <a:tailEnd/>
                </a:ln>
              </p:spPr>
              <p:txBody>
                <a:bodyPr/>
                <a:lstStyle/>
                <a:p>
                  <a:endParaRPr lang="fr-FR"/>
                </a:p>
              </p:txBody>
            </p:sp>
            <p:grpSp>
              <p:nvGrpSpPr>
                <p:cNvPr id="11294" name="Group 17"/>
                <p:cNvGrpSpPr>
                  <a:grpSpLocks/>
                </p:cNvGrpSpPr>
                <p:nvPr/>
              </p:nvGrpSpPr>
              <p:grpSpPr bwMode="auto">
                <a:xfrm>
                  <a:off x="3107" y="1752"/>
                  <a:ext cx="138" cy="1064"/>
                  <a:chOff x="3107" y="1752"/>
                  <a:chExt cx="138" cy="1064"/>
                </a:xfrm>
              </p:grpSpPr>
              <p:grpSp>
                <p:nvGrpSpPr>
                  <p:cNvPr id="11295" name="Group 15"/>
                  <p:cNvGrpSpPr>
                    <a:grpSpLocks/>
                  </p:cNvGrpSpPr>
                  <p:nvPr/>
                </p:nvGrpSpPr>
                <p:grpSpPr bwMode="auto">
                  <a:xfrm>
                    <a:off x="3107" y="1752"/>
                    <a:ext cx="138" cy="1064"/>
                    <a:chOff x="3107" y="1752"/>
                    <a:chExt cx="138" cy="1064"/>
                  </a:xfrm>
                </p:grpSpPr>
                <p:sp>
                  <p:nvSpPr>
                    <p:cNvPr id="11297" name="Line 12"/>
                    <p:cNvSpPr>
                      <a:spLocks noChangeShapeType="1"/>
                    </p:cNvSpPr>
                    <p:nvPr/>
                  </p:nvSpPr>
                  <p:spPr bwMode="auto">
                    <a:xfrm>
                      <a:off x="3107" y="1752"/>
                      <a:ext cx="0" cy="816"/>
                    </a:xfrm>
                    <a:prstGeom prst="line">
                      <a:avLst/>
                    </a:prstGeom>
                    <a:noFill/>
                    <a:ln w="9525">
                      <a:solidFill>
                        <a:schemeClr val="tx1"/>
                      </a:solidFill>
                      <a:round/>
                      <a:headEnd/>
                      <a:tailEnd/>
                    </a:ln>
                  </p:spPr>
                  <p:txBody>
                    <a:bodyPr/>
                    <a:lstStyle/>
                    <a:p>
                      <a:endParaRPr lang="fr-FR"/>
                    </a:p>
                  </p:txBody>
                </p:sp>
                <p:sp>
                  <p:nvSpPr>
                    <p:cNvPr id="11298" name="Line 13"/>
                    <p:cNvSpPr>
                      <a:spLocks noChangeShapeType="1"/>
                    </p:cNvSpPr>
                    <p:nvPr/>
                  </p:nvSpPr>
                  <p:spPr bwMode="auto">
                    <a:xfrm>
                      <a:off x="3243" y="1752"/>
                      <a:ext cx="0" cy="816"/>
                    </a:xfrm>
                    <a:prstGeom prst="line">
                      <a:avLst/>
                    </a:prstGeom>
                    <a:noFill/>
                    <a:ln w="9525">
                      <a:solidFill>
                        <a:schemeClr val="tx1"/>
                      </a:solidFill>
                      <a:round/>
                      <a:headEnd/>
                      <a:tailEnd/>
                    </a:ln>
                  </p:spPr>
                  <p:txBody>
                    <a:bodyPr/>
                    <a:lstStyle/>
                    <a:p>
                      <a:endParaRPr lang="fr-FR"/>
                    </a:p>
                  </p:txBody>
                </p:sp>
                <p:sp>
                  <p:nvSpPr>
                    <p:cNvPr id="11299" name="Arc 14"/>
                    <p:cNvSpPr>
                      <a:spLocks/>
                    </p:cNvSpPr>
                    <p:nvPr/>
                  </p:nvSpPr>
                  <p:spPr bwMode="auto">
                    <a:xfrm rot="5400000">
                      <a:off x="3052" y="2623"/>
                      <a:ext cx="248" cy="138"/>
                    </a:xfrm>
                    <a:custGeom>
                      <a:avLst/>
                      <a:gdLst>
                        <a:gd name="T0" fmla="*/ 0 w 22906"/>
                        <a:gd name="T1" fmla="*/ 0 h 43200"/>
                        <a:gd name="T2" fmla="*/ 0 w 22906"/>
                        <a:gd name="T3" fmla="*/ 0 h 43200"/>
                        <a:gd name="T4" fmla="*/ 0 w 22906"/>
                        <a:gd name="T5" fmla="*/ 0 h 43200"/>
                        <a:gd name="T6" fmla="*/ 0 60000 65536"/>
                        <a:gd name="T7" fmla="*/ 0 60000 65536"/>
                        <a:gd name="T8" fmla="*/ 0 60000 65536"/>
                        <a:gd name="T9" fmla="*/ 0 w 22906"/>
                        <a:gd name="T10" fmla="*/ 0 h 43200"/>
                        <a:gd name="T11" fmla="*/ 22906 w 22906"/>
                        <a:gd name="T12" fmla="*/ 43200 h 43200"/>
                      </a:gdLst>
                      <a:ahLst/>
                      <a:cxnLst>
                        <a:cxn ang="T6">
                          <a:pos x="T0" y="T1"/>
                        </a:cxn>
                        <a:cxn ang="T7">
                          <a:pos x="T2" y="T3"/>
                        </a:cxn>
                        <a:cxn ang="T8">
                          <a:pos x="T4" y="T5"/>
                        </a:cxn>
                      </a:cxnLst>
                      <a:rect l="T9" t="T10" r="T11" b="T12"/>
                      <a:pathLst>
                        <a:path w="22906" h="43200" fill="none" extrusionOk="0">
                          <a:moveTo>
                            <a:pt x="1305" y="0"/>
                          </a:moveTo>
                          <a:cubicBezTo>
                            <a:pt x="13235" y="0"/>
                            <a:pt x="22906" y="9670"/>
                            <a:pt x="22906" y="21600"/>
                          </a:cubicBezTo>
                          <a:cubicBezTo>
                            <a:pt x="22906" y="33529"/>
                            <a:pt x="13235" y="43200"/>
                            <a:pt x="1306" y="43200"/>
                          </a:cubicBezTo>
                          <a:cubicBezTo>
                            <a:pt x="870" y="43200"/>
                            <a:pt x="434" y="43186"/>
                            <a:pt x="-1" y="43160"/>
                          </a:cubicBezTo>
                        </a:path>
                        <a:path w="22906" h="43200" stroke="0" extrusionOk="0">
                          <a:moveTo>
                            <a:pt x="1305" y="0"/>
                          </a:moveTo>
                          <a:cubicBezTo>
                            <a:pt x="13235" y="0"/>
                            <a:pt x="22906" y="9670"/>
                            <a:pt x="22906" y="21600"/>
                          </a:cubicBezTo>
                          <a:cubicBezTo>
                            <a:pt x="22906" y="33529"/>
                            <a:pt x="13235" y="43200"/>
                            <a:pt x="1306" y="43200"/>
                          </a:cubicBezTo>
                          <a:cubicBezTo>
                            <a:pt x="870" y="43200"/>
                            <a:pt x="434" y="43186"/>
                            <a:pt x="-1" y="43160"/>
                          </a:cubicBezTo>
                          <a:lnTo>
                            <a:pt x="1306" y="21600"/>
                          </a:lnTo>
                          <a:close/>
                        </a:path>
                      </a:pathLst>
                    </a:custGeom>
                    <a:noFill/>
                    <a:ln w="9525">
                      <a:solidFill>
                        <a:schemeClr val="tx1"/>
                      </a:solidFill>
                      <a:round/>
                      <a:headEnd/>
                      <a:tailEnd/>
                    </a:ln>
                  </p:spPr>
                  <p:txBody>
                    <a:bodyPr wrap="none" anchor="ctr"/>
                    <a:lstStyle/>
                    <a:p>
                      <a:endParaRPr lang="en-US"/>
                    </a:p>
                  </p:txBody>
                </p:sp>
              </p:grpSp>
              <p:sp>
                <p:nvSpPr>
                  <p:cNvPr id="11296" name="Line 16"/>
                  <p:cNvSpPr>
                    <a:spLocks noChangeShapeType="1"/>
                  </p:cNvSpPr>
                  <p:nvPr/>
                </p:nvSpPr>
                <p:spPr bwMode="auto">
                  <a:xfrm>
                    <a:off x="3107" y="1752"/>
                    <a:ext cx="91" cy="0"/>
                  </a:xfrm>
                  <a:prstGeom prst="line">
                    <a:avLst/>
                  </a:prstGeom>
                  <a:noFill/>
                  <a:ln w="9525">
                    <a:solidFill>
                      <a:schemeClr val="tx1"/>
                    </a:solidFill>
                    <a:round/>
                    <a:headEnd/>
                    <a:tailEnd/>
                  </a:ln>
                </p:spPr>
                <p:txBody>
                  <a:bodyPr/>
                  <a:lstStyle/>
                  <a:p>
                    <a:endParaRPr lang="fr-FR"/>
                  </a:p>
                </p:txBody>
              </p:sp>
            </p:grpSp>
          </p:grpSp>
        </p:grpSp>
      </p:grpSp>
      <p:sp>
        <p:nvSpPr>
          <p:cNvPr id="11268" name="AutoShape 20"/>
          <p:cNvSpPr>
            <a:spLocks noChangeArrowheads="1"/>
          </p:cNvSpPr>
          <p:nvPr/>
        </p:nvSpPr>
        <p:spPr bwMode="auto">
          <a:xfrm>
            <a:off x="1692275" y="1989138"/>
            <a:ext cx="503238" cy="215900"/>
          </a:xfrm>
          <a:prstGeom prst="curvedRightArrow">
            <a:avLst>
              <a:gd name="adj1" fmla="val 20000"/>
              <a:gd name="adj2" fmla="val 40000"/>
              <a:gd name="adj3" fmla="val 77696"/>
            </a:avLst>
          </a:prstGeom>
          <a:solidFill>
            <a:schemeClr val="accent1"/>
          </a:solidFill>
          <a:ln w="9525">
            <a:solidFill>
              <a:schemeClr val="tx1"/>
            </a:solidFill>
            <a:miter lim="800000"/>
            <a:headEnd/>
            <a:tailEnd/>
          </a:ln>
        </p:spPr>
        <p:txBody>
          <a:bodyPr wrap="none" anchor="ctr"/>
          <a:lstStyle/>
          <a:p>
            <a:endParaRPr lang="en-US"/>
          </a:p>
        </p:txBody>
      </p:sp>
      <p:grpSp>
        <p:nvGrpSpPr>
          <p:cNvPr id="11269" name="Group 51"/>
          <p:cNvGrpSpPr>
            <a:grpSpLocks/>
          </p:cNvGrpSpPr>
          <p:nvPr/>
        </p:nvGrpSpPr>
        <p:grpSpPr bwMode="auto">
          <a:xfrm>
            <a:off x="5076825" y="1844675"/>
            <a:ext cx="2303463" cy="2592388"/>
            <a:chOff x="3198" y="1162"/>
            <a:chExt cx="1451" cy="1633"/>
          </a:xfrm>
        </p:grpSpPr>
        <p:grpSp>
          <p:nvGrpSpPr>
            <p:cNvPr id="11273" name="Group 41"/>
            <p:cNvGrpSpPr>
              <a:grpSpLocks/>
            </p:cNvGrpSpPr>
            <p:nvPr/>
          </p:nvGrpSpPr>
          <p:grpSpPr bwMode="auto">
            <a:xfrm>
              <a:off x="3651" y="1525"/>
              <a:ext cx="998" cy="725"/>
              <a:chOff x="3651" y="1344"/>
              <a:chExt cx="998" cy="725"/>
            </a:xfrm>
          </p:grpSpPr>
          <p:sp>
            <p:nvSpPr>
              <p:cNvPr id="11276" name="Line 25"/>
              <p:cNvSpPr>
                <a:spLocks noChangeShapeType="1"/>
              </p:cNvSpPr>
              <p:nvPr/>
            </p:nvSpPr>
            <p:spPr bwMode="auto">
              <a:xfrm>
                <a:off x="3787" y="1797"/>
                <a:ext cx="0" cy="272"/>
              </a:xfrm>
              <a:prstGeom prst="line">
                <a:avLst/>
              </a:prstGeom>
              <a:noFill/>
              <a:ln w="9525">
                <a:solidFill>
                  <a:schemeClr val="tx1"/>
                </a:solidFill>
                <a:round/>
                <a:headEnd/>
                <a:tailEnd/>
              </a:ln>
            </p:spPr>
            <p:txBody>
              <a:bodyPr/>
              <a:lstStyle/>
              <a:p>
                <a:endParaRPr lang="fr-FR"/>
              </a:p>
            </p:txBody>
          </p:sp>
          <p:sp>
            <p:nvSpPr>
              <p:cNvPr id="11277" name="Line 26"/>
              <p:cNvSpPr>
                <a:spLocks noChangeShapeType="1"/>
              </p:cNvSpPr>
              <p:nvPr/>
            </p:nvSpPr>
            <p:spPr bwMode="auto">
              <a:xfrm>
                <a:off x="3787" y="2069"/>
                <a:ext cx="849" cy="0"/>
              </a:xfrm>
              <a:prstGeom prst="line">
                <a:avLst/>
              </a:prstGeom>
              <a:noFill/>
              <a:ln w="9525">
                <a:solidFill>
                  <a:schemeClr val="tx1"/>
                </a:solidFill>
                <a:round/>
                <a:headEnd/>
                <a:tailEnd/>
              </a:ln>
            </p:spPr>
            <p:txBody>
              <a:bodyPr/>
              <a:lstStyle/>
              <a:p>
                <a:endParaRPr lang="fr-FR"/>
              </a:p>
            </p:txBody>
          </p:sp>
          <p:sp>
            <p:nvSpPr>
              <p:cNvPr id="11278" name="Line 27"/>
              <p:cNvSpPr>
                <a:spLocks noChangeShapeType="1"/>
              </p:cNvSpPr>
              <p:nvPr/>
            </p:nvSpPr>
            <p:spPr bwMode="auto">
              <a:xfrm flipV="1">
                <a:off x="4649" y="1344"/>
                <a:ext cx="0" cy="719"/>
              </a:xfrm>
              <a:prstGeom prst="line">
                <a:avLst/>
              </a:prstGeom>
              <a:noFill/>
              <a:ln w="9525">
                <a:solidFill>
                  <a:schemeClr val="tx1"/>
                </a:solidFill>
                <a:round/>
                <a:headEnd/>
                <a:tailEnd/>
              </a:ln>
            </p:spPr>
            <p:txBody>
              <a:bodyPr/>
              <a:lstStyle/>
              <a:p>
                <a:endParaRPr lang="fr-FR"/>
              </a:p>
            </p:txBody>
          </p:sp>
          <p:sp>
            <p:nvSpPr>
              <p:cNvPr id="11279" name="Line 28"/>
              <p:cNvSpPr>
                <a:spLocks noChangeShapeType="1"/>
              </p:cNvSpPr>
              <p:nvPr/>
            </p:nvSpPr>
            <p:spPr bwMode="auto">
              <a:xfrm>
                <a:off x="3787" y="1344"/>
                <a:ext cx="862" cy="0"/>
              </a:xfrm>
              <a:prstGeom prst="line">
                <a:avLst/>
              </a:prstGeom>
              <a:noFill/>
              <a:ln w="9525">
                <a:solidFill>
                  <a:schemeClr val="tx1"/>
                </a:solidFill>
                <a:round/>
                <a:headEnd/>
                <a:tailEnd/>
              </a:ln>
            </p:spPr>
            <p:txBody>
              <a:bodyPr/>
              <a:lstStyle/>
              <a:p>
                <a:endParaRPr lang="fr-FR"/>
              </a:p>
            </p:txBody>
          </p:sp>
          <p:sp>
            <p:nvSpPr>
              <p:cNvPr id="11280" name="Line 36"/>
              <p:cNvSpPr>
                <a:spLocks noChangeShapeType="1"/>
              </p:cNvSpPr>
              <p:nvPr/>
            </p:nvSpPr>
            <p:spPr bwMode="auto">
              <a:xfrm>
                <a:off x="3787" y="1344"/>
                <a:ext cx="0" cy="272"/>
              </a:xfrm>
              <a:prstGeom prst="line">
                <a:avLst/>
              </a:prstGeom>
              <a:noFill/>
              <a:ln w="9525">
                <a:solidFill>
                  <a:schemeClr val="tx1"/>
                </a:solidFill>
                <a:round/>
                <a:headEnd/>
                <a:tailEnd/>
              </a:ln>
            </p:spPr>
            <p:txBody>
              <a:bodyPr/>
              <a:lstStyle/>
              <a:p>
                <a:endParaRPr lang="fr-FR"/>
              </a:p>
            </p:txBody>
          </p:sp>
          <p:sp>
            <p:nvSpPr>
              <p:cNvPr id="11281" name="Line 37"/>
              <p:cNvSpPr>
                <a:spLocks noChangeShapeType="1"/>
              </p:cNvSpPr>
              <p:nvPr/>
            </p:nvSpPr>
            <p:spPr bwMode="auto">
              <a:xfrm>
                <a:off x="3651" y="1661"/>
                <a:ext cx="817" cy="0"/>
              </a:xfrm>
              <a:prstGeom prst="line">
                <a:avLst/>
              </a:prstGeom>
              <a:noFill/>
              <a:ln w="9525">
                <a:solidFill>
                  <a:schemeClr val="tx1"/>
                </a:solidFill>
                <a:round/>
                <a:headEnd/>
                <a:tailEnd/>
              </a:ln>
            </p:spPr>
            <p:txBody>
              <a:bodyPr/>
              <a:lstStyle/>
              <a:p>
                <a:endParaRPr lang="fr-FR"/>
              </a:p>
            </p:txBody>
          </p:sp>
          <p:sp>
            <p:nvSpPr>
              <p:cNvPr id="11282" name="Line 38"/>
              <p:cNvSpPr>
                <a:spLocks noChangeShapeType="1"/>
              </p:cNvSpPr>
              <p:nvPr/>
            </p:nvSpPr>
            <p:spPr bwMode="auto">
              <a:xfrm>
                <a:off x="3651" y="1752"/>
                <a:ext cx="817" cy="0"/>
              </a:xfrm>
              <a:prstGeom prst="line">
                <a:avLst/>
              </a:prstGeom>
              <a:noFill/>
              <a:ln w="9525">
                <a:solidFill>
                  <a:schemeClr val="tx1"/>
                </a:solidFill>
                <a:round/>
                <a:headEnd/>
                <a:tailEnd/>
              </a:ln>
            </p:spPr>
            <p:txBody>
              <a:bodyPr/>
              <a:lstStyle/>
              <a:p>
                <a:endParaRPr lang="fr-FR"/>
              </a:p>
            </p:txBody>
          </p:sp>
          <p:sp>
            <p:nvSpPr>
              <p:cNvPr id="11283" name="Line 39"/>
              <p:cNvSpPr>
                <a:spLocks noChangeShapeType="1"/>
              </p:cNvSpPr>
              <p:nvPr/>
            </p:nvSpPr>
            <p:spPr bwMode="auto">
              <a:xfrm>
                <a:off x="3651" y="1661"/>
                <a:ext cx="0" cy="91"/>
              </a:xfrm>
              <a:prstGeom prst="line">
                <a:avLst/>
              </a:prstGeom>
              <a:noFill/>
              <a:ln w="9525">
                <a:solidFill>
                  <a:schemeClr val="tx1"/>
                </a:solidFill>
                <a:round/>
                <a:headEnd/>
                <a:tailEnd/>
              </a:ln>
            </p:spPr>
            <p:txBody>
              <a:bodyPr/>
              <a:lstStyle/>
              <a:p>
                <a:endParaRPr lang="fr-FR"/>
              </a:p>
            </p:txBody>
          </p:sp>
          <p:sp>
            <p:nvSpPr>
              <p:cNvPr id="11284" name="Arc 40"/>
              <p:cNvSpPr>
                <a:spLocks/>
              </p:cNvSpPr>
              <p:nvPr/>
            </p:nvSpPr>
            <p:spPr bwMode="auto">
              <a:xfrm>
                <a:off x="4377" y="1661"/>
                <a:ext cx="232" cy="91"/>
              </a:xfrm>
              <a:custGeom>
                <a:avLst/>
                <a:gdLst>
                  <a:gd name="T0" fmla="*/ 0 w 21887"/>
                  <a:gd name="T1" fmla="*/ 0 h 43200"/>
                  <a:gd name="T2" fmla="*/ 0 w 21887"/>
                  <a:gd name="T3" fmla="*/ 0 h 43200"/>
                  <a:gd name="T4" fmla="*/ 0 w 21887"/>
                  <a:gd name="T5" fmla="*/ 0 h 43200"/>
                  <a:gd name="T6" fmla="*/ 0 60000 65536"/>
                  <a:gd name="T7" fmla="*/ 0 60000 65536"/>
                  <a:gd name="T8" fmla="*/ 0 60000 65536"/>
                  <a:gd name="T9" fmla="*/ 0 w 21887"/>
                  <a:gd name="T10" fmla="*/ 0 h 43200"/>
                  <a:gd name="T11" fmla="*/ 21887 w 21887"/>
                  <a:gd name="T12" fmla="*/ 43200 h 43200"/>
                </a:gdLst>
                <a:ahLst/>
                <a:cxnLst>
                  <a:cxn ang="T6">
                    <a:pos x="T0" y="T1"/>
                  </a:cxn>
                  <a:cxn ang="T7">
                    <a:pos x="T2" y="T3"/>
                  </a:cxn>
                  <a:cxn ang="T8">
                    <a:pos x="T4" y="T5"/>
                  </a:cxn>
                </a:cxnLst>
                <a:rect l="T9" t="T10" r="T11" b="T12"/>
                <a:pathLst>
                  <a:path w="21887" h="43200" fill="none" extrusionOk="0">
                    <a:moveTo>
                      <a:pt x="286" y="0"/>
                    </a:moveTo>
                    <a:cubicBezTo>
                      <a:pt x="12216" y="0"/>
                      <a:pt x="21887" y="9670"/>
                      <a:pt x="21887" y="21600"/>
                    </a:cubicBezTo>
                    <a:cubicBezTo>
                      <a:pt x="21887" y="33529"/>
                      <a:pt x="12216" y="43200"/>
                      <a:pt x="287" y="43200"/>
                    </a:cubicBezTo>
                    <a:cubicBezTo>
                      <a:pt x="191" y="43200"/>
                      <a:pt x="95" y="43199"/>
                      <a:pt x="-1" y="43198"/>
                    </a:cubicBezTo>
                  </a:path>
                  <a:path w="21887" h="43200" stroke="0" extrusionOk="0">
                    <a:moveTo>
                      <a:pt x="286" y="0"/>
                    </a:moveTo>
                    <a:cubicBezTo>
                      <a:pt x="12216" y="0"/>
                      <a:pt x="21887" y="9670"/>
                      <a:pt x="21887" y="21600"/>
                    </a:cubicBezTo>
                    <a:cubicBezTo>
                      <a:pt x="21887" y="33529"/>
                      <a:pt x="12216" y="43200"/>
                      <a:pt x="287" y="43200"/>
                    </a:cubicBezTo>
                    <a:cubicBezTo>
                      <a:pt x="191" y="43200"/>
                      <a:pt x="95" y="43199"/>
                      <a:pt x="-1" y="43198"/>
                    </a:cubicBezTo>
                    <a:lnTo>
                      <a:pt x="287" y="21600"/>
                    </a:lnTo>
                    <a:close/>
                  </a:path>
                </a:pathLst>
              </a:custGeom>
              <a:noFill/>
              <a:ln w="9525">
                <a:solidFill>
                  <a:schemeClr val="tx1"/>
                </a:solidFill>
                <a:round/>
                <a:headEnd/>
                <a:tailEnd/>
              </a:ln>
            </p:spPr>
            <p:txBody>
              <a:bodyPr wrap="none" anchor="ctr"/>
              <a:lstStyle/>
              <a:p>
                <a:endParaRPr lang="en-US"/>
              </a:p>
            </p:txBody>
          </p:sp>
        </p:grpSp>
        <p:sp>
          <p:nvSpPr>
            <p:cNvPr id="11274" name="Line 42"/>
            <p:cNvSpPr>
              <a:spLocks noChangeShapeType="1"/>
            </p:cNvSpPr>
            <p:nvPr/>
          </p:nvSpPr>
          <p:spPr bwMode="auto">
            <a:xfrm>
              <a:off x="3198" y="1162"/>
              <a:ext cx="0" cy="1633"/>
            </a:xfrm>
            <a:prstGeom prst="line">
              <a:avLst/>
            </a:prstGeom>
            <a:noFill/>
            <a:ln w="9525">
              <a:solidFill>
                <a:schemeClr val="tx1"/>
              </a:solidFill>
              <a:round/>
              <a:headEnd/>
              <a:tailEnd/>
            </a:ln>
          </p:spPr>
          <p:txBody>
            <a:bodyPr/>
            <a:lstStyle/>
            <a:p>
              <a:endParaRPr lang="fr-FR"/>
            </a:p>
          </p:txBody>
        </p:sp>
        <p:sp>
          <p:nvSpPr>
            <p:cNvPr id="11275" name="Line 43"/>
            <p:cNvSpPr>
              <a:spLocks noChangeShapeType="1"/>
            </p:cNvSpPr>
            <p:nvPr/>
          </p:nvSpPr>
          <p:spPr bwMode="auto">
            <a:xfrm>
              <a:off x="3198" y="1888"/>
              <a:ext cx="453" cy="0"/>
            </a:xfrm>
            <a:prstGeom prst="line">
              <a:avLst/>
            </a:prstGeom>
            <a:noFill/>
            <a:ln w="9525">
              <a:solidFill>
                <a:schemeClr val="tx1"/>
              </a:solidFill>
              <a:round/>
              <a:headEnd/>
              <a:tailEnd/>
            </a:ln>
          </p:spPr>
          <p:txBody>
            <a:bodyPr/>
            <a:lstStyle/>
            <a:p>
              <a:endParaRPr lang="fr-FR"/>
            </a:p>
          </p:txBody>
        </p:sp>
      </p:grpSp>
      <p:sp>
        <p:nvSpPr>
          <p:cNvPr id="11308" name="Text Box 44"/>
          <p:cNvSpPr txBox="1">
            <a:spLocks noChangeArrowheads="1"/>
          </p:cNvSpPr>
          <p:nvPr/>
        </p:nvSpPr>
        <p:spPr bwMode="auto">
          <a:xfrm>
            <a:off x="1222375" y="4652963"/>
            <a:ext cx="7921625" cy="1004887"/>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Début de la centrifugation    au moment de la centrifugation</a:t>
            </a:r>
          </a:p>
          <a:p>
            <a:pPr>
              <a:spcBef>
                <a:spcPct val="50000"/>
              </a:spcBef>
            </a:pPr>
            <a:r>
              <a:rPr lang="fr-FR" sz="2400">
                <a:latin typeface="Times New Roman" pitchFamily="18" charset="0"/>
                <a:cs typeface="Times New Roman" pitchFamily="18" charset="0"/>
              </a:rPr>
              <a:t>État du repos                             En rotation</a:t>
            </a:r>
          </a:p>
        </p:txBody>
      </p:sp>
      <p:sp>
        <p:nvSpPr>
          <p:cNvPr id="11271" name="AutoShape 45"/>
          <p:cNvSpPr>
            <a:spLocks noChangeArrowheads="1"/>
          </p:cNvSpPr>
          <p:nvPr/>
        </p:nvSpPr>
        <p:spPr bwMode="auto">
          <a:xfrm>
            <a:off x="4716463" y="1916113"/>
            <a:ext cx="503237" cy="215900"/>
          </a:xfrm>
          <a:prstGeom prst="curvedRightArrow">
            <a:avLst>
              <a:gd name="adj1" fmla="val 20000"/>
              <a:gd name="adj2" fmla="val 40000"/>
              <a:gd name="adj3" fmla="val 77696"/>
            </a:avLst>
          </a:prstGeom>
          <a:solidFill>
            <a:schemeClr val="accent1"/>
          </a:solidFill>
          <a:ln w="9525">
            <a:solidFill>
              <a:schemeClr val="tx1"/>
            </a:solidFill>
            <a:miter lim="800000"/>
            <a:headEnd/>
            <a:tailEnd/>
          </a:ln>
        </p:spPr>
        <p:txBody>
          <a:bodyPr wrap="none" anchor="ctr"/>
          <a:lstStyle/>
          <a:p>
            <a:endParaRPr lang="en-US"/>
          </a:p>
        </p:txBody>
      </p:sp>
      <p:pic>
        <p:nvPicPr>
          <p:cNvPr id="11313" name="Picture 49" descr="index_img00017"/>
          <p:cNvPicPr>
            <a:picLocks noChangeAspect="1" noChangeArrowheads="1"/>
          </p:cNvPicPr>
          <p:nvPr/>
        </p:nvPicPr>
        <p:blipFill>
          <a:blip r:embed="rId2" cstate="print"/>
          <a:srcRect/>
          <a:stretch>
            <a:fillRect/>
          </a:stretch>
        </p:blipFill>
        <p:spPr bwMode="auto">
          <a:xfrm>
            <a:off x="6353175" y="0"/>
            <a:ext cx="2790825"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308"/>
                                        </p:tgtEl>
                                        <p:attrNameLst>
                                          <p:attrName>style.visibility</p:attrName>
                                        </p:attrNameLst>
                                      </p:cBhvr>
                                      <p:to>
                                        <p:strVal val="visible"/>
                                      </p:to>
                                    </p:set>
                                    <p:animEffect transition="in" filter="box(in)">
                                      <p:cBhvr>
                                        <p:cTn id="7" dur="500"/>
                                        <p:tgtEl>
                                          <p:spTgt spid="113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313"/>
                                        </p:tgtEl>
                                        <p:attrNameLst>
                                          <p:attrName>style.visibility</p:attrName>
                                        </p:attrNameLst>
                                      </p:cBhvr>
                                      <p:to>
                                        <p:strVal val="visible"/>
                                      </p:to>
                                    </p:set>
                                    <p:animEffect transition="in" filter="box(in)">
                                      <p:cBhvr>
                                        <p:cTn id="12" dur="500"/>
                                        <p:tgtEl>
                                          <p:spTgt spid="11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8" grpId="0"/>
    </p:bldLst>
  </p:timing>
</p:sld>
</file>

<file path=ppt/theme/theme1.xml><?xml version="1.0" encoding="utf-8"?>
<a:theme xmlns:a="http://schemas.openxmlformats.org/drawingml/2006/main" name="Feux d'artifice">
  <a:themeElements>
    <a:clrScheme name="Feux d'artific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eux d'artifice">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ux d'artifice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eux d'artifice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eux d'artifice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eux d'artifice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eux d'artifice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eux d'artifice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1867</TotalTime>
  <Words>782</Words>
  <Application>Microsoft Office PowerPoint</Application>
  <PresentationFormat>Affichage à l'écran (4:3)</PresentationFormat>
  <Paragraphs>105</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 Black</vt:lpstr>
      <vt:lpstr>Arial</vt:lpstr>
      <vt:lpstr>Times New Roman</vt:lpstr>
      <vt:lpstr>Calibri</vt:lpstr>
      <vt:lpstr>Symbol</vt:lpstr>
      <vt:lpstr>Feux d'artifice</vt:lpstr>
      <vt:lpstr>TECHNIQUES DE FRACTIONNEMENTS</vt:lpstr>
      <vt:lpstr>Principe</vt:lpstr>
      <vt:lpstr>Principe schématisé</vt:lpstr>
      <vt:lpstr>La force de friction</vt:lpstr>
      <vt:lpstr>Les rotors</vt:lpstr>
      <vt:lpstr>L’accélération par rotation</vt:lpstr>
      <vt:lpstr>Principe de la centrifugation</vt:lpstr>
      <vt:lpstr>Diapositive 8</vt:lpstr>
      <vt:lpstr>Appareillage rotor horizontal</vt:lpstr>
      <vt:lpstr>Forces des Différents types de rotor</vt:lpstr>
      <vt:lpstr>Diapositive 11</vt:lpstr>
      <vt:lpstr>Diapositive 12</vt:lpstr>
      <vt:lpstr>Fractionnement cellulaire</vt:lpstr>
      <vt:lpstr>Fractionnement cellulaire</vt:lpstr>
      <vt:lpstr>Fractionnement sur gradient de saccharose discontinu</vt:lpstr>
      <vt:lpstr>Généralités</vt:lpstr>
      <vt:lpstr>Marqueurs enzymatiques des fractions cellulaires</vt:lpstr>
      <vt:lpstr>Diapositive 18</vt:lpstr>
      <vt:lpstr>Rotor oblique</vt:lpstr>
      <vt:lpstr>Ultracentrifugation</vt:lpstr>
      <vt:lpstr>Diapositive 21</vt:lpstr>
      <vt:lpstr>Diapositive 22</vt:lpstr>
      <vt:lpstr>Séparation des résumés</vt:lpstr>
      <vt:lpstr>ultracentrifugation</vt:lpstr>
      <vt:lpstr>La diffusion</vt:lpstr>
      <vt:lpstr>Conseils pour une centrifugation</vt:lpstr>
      <vt:lpstr>Gradient de densité</vt:lpstr>
      <vt:lpstr>Applications</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DE FRACTIONNEMENTS</dc:title>
  <dc:creator>SOS</dc:creator>
  <cp:lastModifiedBy>GHOST</cp:lastModifiedBy>
  <cp:revision>15</cp:revision>
  <dcterms:created xsi:type="dcterms:W3CDTF">2009-10-19T22:53:30Z</dcterms:created>
  <dcterms:modified xsi:type="dcterms:W3CDTF">2020-03-26T10:39:40Z</dcterms:modified>
</cp:coreProperties>
</file>