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6"/>
  </p:notesMasterIdLst>
  <p:sldIdLst>
    <p:sldId id="256" r:id="rId2"/>
    <p:sldId id="303" r:id="rId3"/>
    <p:sldId id="300" r:id="rId4"/>
    <p:sldId id="301" r:id="rId5"/>
    <p:sldId id="304" r:id="rId6"/>
    <p:sldId id="305" r:id="rId7"/>
    <p:sldId id="319" r:id="rId8"/>
    <p:sldId id="306" r:id="rId9"/>
    <p:sldId id="307" r:id="rId10"/>
    <p:sldId id="308" r:id="rId11"/>
    <p:sldId id="265" r:id="rId12"/>
    <p:sldId id="309" r:id="rId13"/>
    <p:sldId id="310" r:id="rId14"/>
    <p:sldId id="311" r:id="rId15"/>
    <p:sldId id="273" r:id="rId16"/>
    <p:sldId id="312" r:id="rId17"/>
    <p:sldId id="313" r:id="rId18"/>
    <p:sldId id="315" r:id="rId19"/>
    <p:sldId id="292" r:id="rId20"/>
    <p:sldId id="318" r:id="rId21"/>
    <p:sldId id="262" r:id="rId22"/>
    <p:sldId id="266" r:id="rId23"/>
    <p:sldId id="268" r:id="rId24"/>
    <p:sldId id="298" r:id="rId25"/>
  </p:sldIdLst>
  <p:sldSz cx="9144000" cy="6858000" type="screen4x3"/>
  <p:notesSz cx="6858000" cy="9144000"/>
  <p:defaultTextStyle>
    <a:defPPr>
      <a:defRPr lang="fr-FR"/>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95"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109" d="100"/>
          <a:sy n="109" d="100"/>
        </p:scale>
        <p:origin x="1674" y="102"/>
      </p:cViewPr>
      <p:guideLst>
        <p:guide orient="horz" pos="2195"/>
        <p:guide pos="2880"/>
      </p:guideLst>
    </p:cSldViewPr>
  </p:slideViewPr>
  <p:notesTextViewPr>
    <p:cViewPr>
      <p:scale>
        <a:sx n="100" d="100"/>
        <a:sy n="100" d="100"/>
      </p:scale>
      <p:origin x="0" y="-618"/>
    </p:cViewPr>
  </p:notesTextViewPr>
  <p:sorterViewPr showFormatting="0">
    <p:cViewPr>
      <p:scale>
        <a:sx n="48" d="100"/>
        <a:sy n="48"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9D9B86D-6E67-42F8-846B-9B8073F1607C}" type="datetimeFigureOut">
              <a:rPr lang="fr-FR" smtClean="0"/>
              <a:t>29/09/2025</a:t>
            </a:fld>
            <a:endParaRPr lang="fr-FR"/>
          </a:p>
        </p:txBody>
      </p:sp>
      <p:sp>
        <p:nvSpPr>
          <p:cNvPr id="4" name="Espace réservé de l'image des diapositives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339D60-E7B6-400E-9827-82CB7C53B1D1}" type="slidenum">
              <a:rPr lang="fr-FR" smtClean="0"/>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noProof="0" dirty="0">
                <a:latin typeface="Arial" panose="020B0604020202020204" pitchFamily="34" charset="0"/>
                <a:cs typeface="Arial" panose="020B0604020202020204" pitchFamily="34" charset="0"/>
                <a:sym typeface="+mn-ea"/>
              </a:rPr>
              <a:t>Profession d Architecte</a:t>
            </a:r>
            <a:endParaRPr lang="fr-FR" dirty="0"/>
          </a:p>
        </p:txBody>
      </p:sp>
      <p:sp>
        <p:nvSpPr>
          <p:cNvPr id="4" name="Espace réservé du numéro de diapositive 3"/>
          <p:cNvSpPr>
            <a:spLocks noGrp="1"/>
          </p:cNvSpPr>
          <p:nvPr>
            <p:ph type="sldNum" sz="quarter" idx="10"/>
          </p:nvPr>
        </p:nvSpPr>
        <p:spPr/>
        <p:txBody>
          <a:bodyPr/>
          <a:lstStyle/>
          <a:p>
            <a:fld id="{C3339D60-E7B6-400E-9827-82CB7C53B1D1}" type="slidenum">
              <a:rPr lang="fr-FR" smtClean="0"/>
              <a:t>1</a:t>
            </a:fld>
            <a:endParaRPr lang="fr-F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altLang="fr-FR" sz="1200" dirty="0" smtClean="0">
                <a:latin typeface="Arial" panose="020B0604020202020204" pitchFamily="34" charset="0"/>
              </a:rPr>
              <a:t>2. The Role and Responsibilities of the Architect</a:t>
            </a:r>
          </a:p>
          <a:p>
            <a:pPr algn="justLow" eaLnBrk="0" hangingPunct="0"/>
            <a:r>
              <a:rPr lang="fr-FR" b="1" dirty="0" smtClean="0">
                <a:latin typeface="Arial" panose="020B0604020202020204" pitchFamily="34" charset="0"/>
              </a:rPr>
              <a:t>1.5    Rôle de l’Architecte (en résumé</a:t>
            </a:r>
            <a:r>
              <a:rPr lang="fr-FR" dirty="0" smtClean="0">
                <a:latin typeface="Arial" panose="020B0604020202020204" pitchFamily="34" charset="0"/>
              </a:rPr>
              <a:t>)</a:t>
            </a:r>
          </a:p>
          <a:p>
            <a:pPr algn="justLow" eaLnBrk="0" hangingPunct="0"/>
            <a:r>
              <a:rPr lang="fr-FR" dirty="0" smtClean="0">
                <a:latin typeface="Arial" panose="020B0604020202020204" pitchFamily="34" charset="0"/>
              </a:rPr>
              <a:t> </a:t>
            </a:r>
          </a:p>
          <a:p>
            <a:pPr marL="285750" indent="-285750" algn="justLow" eaLnBrk="0" hangingPunct="0">
              <a:buFont typeface="Arial" panose="020B0604020202020204" pitchFamily="34" charset="0"/>
              <a:buChar char="•"/>
            </a:pPr>
            <a:r>
              <a:rPr lang="fr-FR" dirty="0" smtClean="0">
                <a:latin typeface="Arial" panose="020B0604020202020204" pitchFamily="34" charset="0"/>
              </a:rPr>
              <a:t>Il définit avec le maître de l’ouvrage le programme : </a:t>
            </a:r>
          </a:p>
          <a:p>
            <a:pPr algn="justLow" eaLnBrk="0" hangingPunct="0">
              <a:buFont typeface="Arial" panose="020B0604020202020204" pitchFamily="34" charset="0"/>
            </a:pPr>
            <a:r>
              <a:rPr lang="fr-FR" dirty="0" smtClean="0">
                <a:latin typeface="Arial" panose="020B0604020202020204" pitchFamily="34" charset="0"/>
              </a:rPr>
              <a:t>nombre de pièces, surface, organisation du plan, intégration des données bioclimatiques, contrainte du terrain et contrainte administrative. </a:t>
            </a:r>
          </a:p>
          <a:p>
            <a:pPr algn="justLow" eaLnBrk="0" hangingPunct="0">
              <a:buChar char="-"/>
            </a:pPr>
            <a:endParaRPr lang="fr-FR" dirty="0" smtClean="0">
              <a:latin typeface="Arial" panose="020B0604020202020204" pitchFamily="34" charset="0"/>
            </a:endParaRPr>
          </a:p>
          <a:p>
            <a:pPr marL="285750" indent="-285750" algn="justLow" eaLnBrk="0" hangingPunct="0">
              <a:buFont typeface="Arial" panose="020B0604020202020204" pitchFamily="34" charset="0"/>
              <a:buChar char="•"/>
            </a:pPr>
            <a:r>
              <a:rPr lang="fr-FR" dirty="0" smtClean="0">
                <a:latin typeface="Arial" panose="020B0604020202020204" pitchFamily="34" charset="0"/>
              </a:rPr>
              <a:t>Il établit l’esquisse, c’est-à-dire l’architecture de votre maison, son orientation par rapport au soleil, par rapport à la lumière, aux vues, aux équipements etc.</a:t>
            </a:r>
          </a:p>
          <a:p>
            <a:pPr algn="justLow" eaLnBrk="0" hangingPunct="0">
              <a:buChar char="-"/>
            </a:pPr>
            <a:endParaRPr lang="fr-FR" dirty="0" smtClean="0">
              <a:latin typeface="Arial" panose="020B0604020202020204" pitchFamily="34" charset="0"/>
            </a:endParaRPr>
          </a:p>
          <a:p>
            <a:pPr marL="285750" indent="-285750" algn="justLow" eaLnBrk="0" hangingPunct="0">
              <a:buFont typeface="Arial" panose="020B0604020202020204" pitchFamily="34" charset="0"/>
              <a:buChar char="•"/>
            </a:pPr>
            <a:r>
              <a:rPr lang="fr-FR" dirty="0" smtClean="0">
                <a:latin typeface="Arial" panose="020B0604020202020204" pitchFamily="34" charset="0"/>
              </a:rPr>
              <a:t>Il vous conseille pour choisir le terrain et vous assiste pour votre plan de crédit (prêt).</a:t>
            </a:r>
          </a:p>
          <a:p>
            <a:pPr algn="justLow" eaLnBrk="0" hangingPunct="0"/>
            <a:r>
              <a:rPr lang="fr-FR" dirty="0" smtClean="0">
                <a:latin typeface="Arial" panose="020B0604020202020204" pitchFamily="34" charset="0"/>
              </a:rPr>
              <a:t> </a:t>
            </a:r>
          </a:p>
          <a:p>
            <a:pPr marL="285750" indent="-285750" algn="justLow" eaLnBrk="0" hangingPunct="0">
              <a:buFont typeface="Arial" panose="020B0604020202020204" pitchFamily="34" charset="0"/>
              <a:buChar char="•"/>
            </a:pPr>
            <a:r>
              <a:rPr lang="fr-FR" dirty="0" smtClean="0">
                <a:latin typeface="Arial" panose="020B0604020202020204" pitchFamily="34" charset="0"/>
              </a:rPr>
              <a:t>Il remplit pour vous les formalités administratives : permis de construire, permis d’habiter, certificat d’urbanisme </a:t>
            </a:r>
            <a:r>
              <a:rPr lang="fr-FR" dirty="0" err="1" smtClean="0">
                <a:latin typeface="Arial" panose="020B0604020202020204" pitchFamily="34" charset="0"/>
              </a:rPr>
              <a:t>etc</a:t>
            </a:r>
            <a:endParaRPr lang="fr-FR" dirty="0" smtClean="0">
              <a:latin typeface="Arial" panose="020B0604020202020204" pitchFamily="34" charset="0"/>
            </a:endParaRPr>
          </a:p>
          <a:p>
            <a:pPr algn="justLow" eaLnBrk="0" hangingPunct="0"/>
            <a:r>
              <a:rPr lang="fr-FR" dirty="0" smtClean="0">
                <a:latin typeface="Arial" panose="020B0604020202020204" pitchFamily="34" charset="0"/>
              </a:rPr>
              <a:t>. </a:t>
            </a:r>
          </a:p>
          <a:p>
            <a:pPr marL="285750" indent="-285750" algn="justLow" eaLnBrk="0" hangingPunct="0">
              <a:buFont typeface="Arial" panose="020B0604020202020204" pitchFamily="34" charset="0"/>
              <a:buChar char="•"/>
            </a:pPr>
            <a:r>
              <a:rPr lang="fr-FR" dirty="0" smtClean="0">
                <a:latin typeface="Arial" panose="020B0604020202020204" pitchFamily="34" charset="0"/>
              </a:rPr>
              <a:t>Il engage sa responsabilité vis-à-vis des entreprises qui réaliseront votre maison. </a:t>
            </a:r>
          </a:p>
          <a:p>
            <a:pPr algn="justLow" eaLnBrk="0" hangingPunct="0"/>
            <a:endParaRPr lang="fr-FR" dirty="0" smtClean="0">
              <a:latin typeface="Arial" panose="020B0604020202020204" pitchFamily="34" charset="0"/>
            </a:endParaRPr>
          </a:p>
          <a:p>
            <a:pPr marL="285750" indent="-285750" algn="justLow" eaLnBrk="0" hangingPunct="0">
              <a:buFont typeface="Arial" panose="020B0604020202020204" pitchFamily="34" charset="0"/>
              <a:buChar char="•"/>
            </a:pPr>
            <a:r>
              <a:rPr lang="fr-FR" dirty="0" smtClean="0">
                <a:latin typeface="Arial" panose="020B0604020202020204" pitchFamily="34" charset="0"/>
              </a:rPr>
              <a:t>Ses assurances vous garantiront dans les dix années qui suivent, la qualité de la construction. </a:t>
            </a:r>
          </a:p>
          <a:p>
            <a:endParaRPr lang="fr-FR" dirty="0"/>
          </a:p>
        </p:txBody>
      </p:sp>
      <p:sp>
        <p:nvSpPr>
          <p:cNvPr id="4" name="Espace réservé du numéro de diapositive 3"/>
          <p:cNvSpPr>
            <a:spLocks noGrp="1"/>
          </p:cNvSpPr>
          <p:nvPr>
            <p:ph type="sldNum" sz="quarter" idx="10"/>
          </p:nvPr>
        </p:nvSpPr>
        <p:spPr/>
        <p:txBody>
          <a:bodyPr/>
          <a:lstStyle/>
          <a:p>
            <a:fld id="{C3339D60-E7B6-400E-9827-82CB7C53B1D1}" type="slidenum">
              <a:rPr lang="fr-FR" smtClean="0"/>
              <a:t>11</a:t>
            </a:fld>
            <a:endParaRPr lang="fr-FR"/>
          </a:p>
        </p:txBody>
      </p:sp>
    </p:spTree>
    <p:extLst>
      <p:ext uri="{BB962C8B-B14F-4D97-AF65-F5344CB8AC3E}">
        <p14:creationId xmlns:p14="http://schemas.microsoft.com/office/powerpoint/2010/main" val="33497319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smtClean="0">
                <a:highlight>
                  <a:srgbClr val="00FFFF"/>
                </a:highlight>
              </a:rPr>
              <a:t>Domaines de l’architecture</a:t>
            </a:r>
          </a:p>
          <a:p>
            <a:r>
              <a:rPr lang="fr-FR" sz="1200" dirty="0" smtClean="0"/>
              <a:t>L’architecture recouvre un large champ de savoirs et de pratiques, allant de la conception et la réalisation de structures simples, comme des pièces de charpenterie, jusqu’à l’édification de maisons, d’hôpitaux, d’aéroports, de villes entières et même de régions.</a:t>
            </a:r>
          </a:p>
          <a:p>
            <a:endParaRPr lang="fr-FR" sz="1200" dirty="0" smtClean="0"/>
          </a:p>
          <a:p>
            <a:r>
              <a:rPr lang="fr-FR" sz="1200" dirty="0" smtClean="0"/>
              <a:t>En raison de cette diversité, la discipline a été subdivisée afin de faciliter son étude, sa compréhension et sa collaboration avec d’autres professions. </a:t>
            </a:r>
          </a:p>
          <a:p>
            <a:endParaRPr lang="fr-FR" sz="1200" dirty="0" smtClean="0"/>
          </a:p>
          <a:p>
            <a:r>
              <a:rPr lang="fr-FR" sz="1200" dirty="0" smtClean="0"/>
              <a:t>On distingue notamment :</a:t>
            </a:r>
          </a:p>
          <a:p>
            <a:endParaRPr lang="fr-FR" sz="1200" dirty="0" smtClean="0"/>
          </a:p>
          <a:p>
            <a:pPr>
              <a:buFont typeface="Arial" panose="020B0604020202020204"/>
              <a:buChar char="•"/>
            </a:pPr>
            <a:r>
              <a:rPr lang="fr-FR" sz="1200" dirty="0" smtClean="0"/>
              <a:t>   l’architecte,</a:t>
            </a:r>
          </a:p>
          <a:p>
            <a:pPr>
              <a:buFont typeface="Arial" panose="020B0604020202020204"/>
              <a:buChar char="•"/>
            </a:pPr>
            <a:endParaRPr lang="fr-FR" sz="1200" dirty="0" smtClean="0"/>
          </a:p>
          <a:p>
            <a:pPr>
              <a:buFont typeface="Arial" panose="020B0604020202020204"/>
              <a:buChar char="•"/>
            </a:pPr>
            <a:r>
              <a:rPr lang="fr-FR" sz="1200" dirty="0" smtClean="0"/>
              <a:t>   l’urbaniste,</a:t>
            </a:r>
          </a:p>
          <a:p>
            <a:pPr>
              <a:buFont typeface="Arial" panose="020B0604020202020204"/>
              <a:buChar char="•"/>
            </a:pPr>
            <a:endParaRPr lang="fr-FR" sz="1200" dirty="0" smtClean="0"/>
          </a:p>
          <a:p>
            <a:pPr>
              <a:buFont typeface="Arial" panose="020B0604020202020204"/>
              <a:buChar char="•"/>
            </a:pPr>
            <a:r>
              <a:rPr lang="fr-FR" sz="1200" dirty="0" smtClean="0"/>
              <a:t>   l’architecte d’intérieur,</a:t>
            </a:r>
          </a:p>
          <a:p>
            <a:pPr>
              <a:buFont typeface="Arial" panose="020B0604020202020204"/>
              <a:buChar char="•"/>
            </a:pPr>
            <a:endParaRPr lang="fr-FR" sz="1200" dirty="0" smtClean="0"/>
          </a:p>
          <a:p>
            <a:pPr>
              <a:buFont typeface="Arial" panose="020B0604020202020204"/>
              <a:buChar char="•"/>
            </a:pPr>
            <a:r>
              <a:rPr lang="fr-FR" sz="1200" dirty="0" smtClean="0"/>
              <a:t>   l’architecte paysagiste.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dirty="0" smtClean="0">
              <a:highlight>
                <a:srgbClr val="00FFFF"/>
              </a:highlight>
            </a:endParaRPr>
          </a:p>
          <a:p>
            <a:endParaRPr lang="fr-FR" dirty="0"/>
          </a:p>
        </p:txBody>
      </p:sp>
      <p:sp>
        <p:nvSpPr>
          <p:cNvPr id="4" name="Espace réservé du numéro de diapositive 3"/>
          <p:cNvSpPr>
            <a:spLocks noGrp="1"/>
          </p:cNvSpPr>
          <p:nvPr>
            <p:ph type="sldNum" sz="quarter" idx="10"/>
          </p:nvPr>
        </p:nvSpPr>
        <p:spPr/>
        <p:txBody>
          <a:bodyPr/>
          <a:lstStyle/>
          <a:p>
            <a:fld id="{C3339D60-E7B6-400E-9827-82CB7C53B1D1}" type="slidenum">
              <a:rPr lang="fr-FR" smtClean="0"/>
              <a:t>12</a:t>
            </a:fld>
            <a:endParaRPr lang="fr-FR"/>
          </a:p>
        </p:txBody>
      </p:sp>
    </p:spTree>
    <p:extLst>
      <p:ext uri="{BB962C8B-B14F-4D97-AF65-F5344CB8AC3E}">
        <p14:creationId xmlns:p14="http://schemas.microsoft.com/office/powerpoint/2010/main" val="40189711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dirty="0" smtClean="0">
                <a:sym typeface="+mn-ea"/>
              </a:rPr>
              <a:t>4. </a:t>
            </a:r>
            <a:r>
              <a:rPr lang="fr-FR" sz="1200" dirty="0" smtClean="0">
                <a:sym typeface="+mn-ea"/>
              </a:rPr>
              <a:t>Qu’est ce que l’ordre des architectes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smtClean="0"/>
              <a:t>L’ordre des architectes est une organisation professionnelle chargée de représenter la profession, de fixer ses règles d’exercice, de contrôler l’accès au métier et de sanctionner les fautes disciplinaires. Pour y adhérer, il faut être titulaire du diplôme d’architecte.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altLang="en-US" sz="1200" dirty="0" smtClean="0">
              <a:sym typeface="+mn-ea"/>
            </a:endParaRPr>
          </a:p>
          <a:p>
            <a:endParaRPr lang="fr-FR" dirty="0"/>
          </a:p>
        </p:txBody>
      </p:sp>
      <p:sp>
        <p:nvSpPr>
          <p:cNvPr id="4" name="Espace réservé du numéro de diapositive 3"/>
          <p:cNvSpPr>
            <a:spLocks noGrp="1"/>
          </p:cNvSpPr>
          <p:nvPr>
            <p:ph type="sldNum" sz="quarter" idx="10"/>
          </p:nvPr>
        </p:nvSpPr>
        <p:spPr/>
        <p:txBody>
          <a:bodyPr/>
          <a:lstStyle/>
          <a:p>
            <a:fld id="{C3339D60-E7B6-400E-9827-82CB7C53B1D1}" type="slidenum">
              <a:rPr lang="fr-FR" smtClean="0"/>
              <a:t>13</a:t>
            </a:fld>
            <a:endParaRPr lang="fr-FR"/>
          </a:p>
        </p:txBody>
      </p:sp>
    </p:spTree>
    <p:extLst>
      <p:ext uri="{BB962C8B-B14F-4D97-AF65-F5344CB8AC3E}">
        <p14:creationId xmlns:p14="http://schemas.microsoft.com/office/powerpoint/2010/main" val="38815272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b="1" dirty="0" smtClean="0">
                <a:sym typeface="+mn-ea"/>
              </a:rPr>
              <a:t>5. </a:t>
            </a:r>
            <a:r>
              <a:rPr lang="fr-FR" sz="1200" dirty="0" smtClean="0">
                <a:sym typeface="+mn-ea"/>
              </a:rPr>
              <a:t>Culture,  savoir et savoir-faire de l’architecte</a:t>
            </a:r>
          </a:p>
          <a:p>
            <a:r>
              <a:rPr lang="fr-FR" sz="1200" dirty="0" smtClean="0"/>
              <a:t>L’architecture est une science qui réunit de nombreux savoirs et englobe les autres arts.</a:t>
            </a:r>
          </a:p>
          <a:p>
            <a:r>
              <a:rPr lang="fr-FR" sz="1200" dirty="0" smtClean="0"/>
              <a:t> </a:t>
            </a:r>
          </a:p>
          <a:p>
            <a:r>
              <a:rPr lang="fr-FR" sz="1200" dirty="0" smtClean="0"/>
              <a:t>Elle repose sur deux dimensions complémentaires : </a:t>
            </a:r>
          </a:p>
          <a:p>
            <a:endParaRPr lang="fr-FR" sz="1200" dirty="0" smtClean="0"/>
          </a:p>
          <a:p>
            <a:r>
              <a:rPr lang="fr-FR" sz="1200" dirty="0" smtClean="0"/>
              <a:t>la pratique, qui concrétise la conception par la réalisation, et la théorie, qui en explique la justesse et les proportions. </a:t>
            </a:r>
          </a:p>
          <a:p>
            <a:endParaRPr lang="fr-FR" sz="1200" dirty="0" smtClean="0"/>
          </a:p>
          <a:p>
            <a:r>
              <a:rPr lang="fr-FR" sz="1200" dirty="0" smtClean="0"/>
              <a:t>Seul l’architecte qui associe théorie et pratique peut atteindre pleinement le succès.</a:t>
            </a:r>
          </a:p>
          <a:p>
            <a:endParaRPr lang="fr-FR" dirty="0"/>
          </a:p>
        </p:txBody>
      </p:sp>
      <p:sp>
        <p:nvSpPr>
          <p:cNvPr id="4" name="Espace réservé du numéro de diapositive 3"/>
          <p:cNvSpPr>
            <a:spLocks noGrp="1"/>
          </p:cNvSpPr>
          <p:nvPr>
            <p:ph type="sldNum" sz="quarter" idx="10"/>
          </p:nvPr>
        </p:nvSpPr>
        <p:spPr/>
        <p:txBody>
          <a:bodyPr/>
          <a:lstStyle/>
          <a:p>
            <a:fld id="{C3339D60-E7B6-400E-9827-82CB7C53B1D1}" type="slidenum">
              <a:rPr lang="fr-FR" smtClean="0"/>
              <a:t>14</a:t>
            </a:fld>
            <a:endParaRPr lang="fr-FR"/>
          </a:p>
        </p:txBody>
      </p:sp>
    </p:spTree>
    <p:extLst>
      <p:ext uri="{BB962C8B-B14F-4D97-AF65-F5344CB8AC3E}">
        <p14:creationId xmlns:p14="http://schemas.microsoft.com/office/powerpoint/2010/main" val="17171773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smtClean="0">
                <a:highlight>
                  <a:srgbClr val="FFFF00"/>
                </a:highlight>
              </a:rPr>
              <a:t>Savoir-faire de l’architecte</a:t>
            </a:r>
          </a:p>
          <a:p>
            <a:endParaRPr lang="fr-FR" sz="1200" dirty="0" smtClean="0"/>
          </a:p>
          <a:p>
            <a:pPr>
              <a:buFont typeface="Arial" panose="020B0604020202020204"/>
              <a:buChar char="•"/>
            </a:pPr>
            <a:r>
              <a:rPr lang="fr-FR" sz="1200" dirty="0" smtClean="0"/>
              <a:t>  Savoir clarifier les demandes de ses clients afin de mieux les conseiller.</a:t>
            </a:r>
          </a:p>
          <a:p>
            <a:pPr>
              <a:buFont typeface="Arial" panose="020B0604020202020204"/>
              <a:buChar char="•"/>
            </a:pPr>
            <a:endParaRPr lang="fr-FR" sz="1200" dirty="0" smtClean="0"/>
          </a:p>
          <a:p>
            <a:pPr>
              <a:buFont typeface="Arial" panose="020B0604020202020204"/>
              <a:buChar char="•"/>
            </a:pPr>
            <a:r>
              <a:rPr lang="fr-FR" sz="1200" dirty="0" smtClean="0"/>
              <a:t>  Maîtriser les différents moyens de communication.</a:t>
            </a:r>
          </a:p>
          <a:p>
            <a:pPr>
              <a:buFont typeface="Arial" panose="020B0604020202020204"/>
              <a:buChar char="•"/>
            </a:pPr>
            <a:endParaRPr lang="fr-FR" sz="1200" dirty="0" smtClean="0"/>
          </a:p>
          <a:p>
            <a:pPr>
              <a:buFont typeface="Arial" panose="020B0604020202020204"/>
              <a:buChar char="•"/>
            </a:pPr>
            <a:r>
              <a:rPr lang="fr-FR" sz="1200" dirty="0" smtClean="0"/>
              <a:t>  Être capable de gérer, contrôler et vérifier l’ensemble des projets qu’il supervise (demandes de permis de construire, remises de prix aux fournisseurs, etc.).</a:t>
            </a:r>
          </a:p>
          <a:p>
            <a:endParaRPr lang="fr-FR" dirty="0"/>
          </a:p>
        </p:txBody>
      </p:sp>
      <p:sp>
        <p:nvSpPr>
          <p:cNvPr id="4" name="Espace réservé du numéro de diapositive 3"/>
          <p:cNvSpPr>
            <a:spLocks noGrp="1"/>
          </p:cNvSpPr>
          <p:nvPr>
            <p:ph type="sldNum" sz="quarter" idx="10"/>
          </p:nvPr>
        </p:nvSpPr>
        <p:spPr/>
        <p:txBody>
          <a:bodyPr/>
          <a:lstStyle/>
          <a:p>
            <a:fld id="{C3339D60-E7B6-400E-9827-82CB7C53B1D1}" type="slidenum">
              <a:rPr lang="fr-FR" smtClean="0"/>
              <a:t>15</a:t>
            </a:fld>
            <a:endParaRPr lang="fr-FR"/>
          </a:p>
        </p:txBody>
      </p:sp>
    </p:spTree>
    <p:extLst>
      <p:ext uri="{BB962C8B-B14F-4D97-AF65-F5344CB8AC3E}">
        <p14:creationId xmlns:p14="http://schemas.microsoft.com/office/powerpoint/2010/main" val="33431775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dirty="0" smtClean="0">
                <a:highlight>
                  <a:srgbClr val="FFFF00"/>
                </a:highlight>
              </a:rPr>
              <a:t>Savoir-être de l’architecte</a:t>
            </a:r>
          </a:p>
          <a:p>
            <a:endParaRPr lang="fr-FR" sz="1200" dirty="0" smtClean="0"/>
          </a:p>
          <a:p>
            <a:pPr>
              <a:buFont typeface="Arial" panose="020B0604020202020204"/>
              <a:buChar char="•"/>
            </a:pPr>
            <a:r>
              <a:rPr lang="fr-FR" sz="1200" dirty="0" smtClean="0"/>
              <a:t>  Avoir un esprit créatif et inventif pour la réalisation des différents projets.</a:t>
            </a:r>
          </a:p>
          <a:p>
            <a:pPr>
              <a:buFont typeface="Arial" panose="020B0604020202020204"/>
              <a:buChar char="•"/>
            </a:pPr>
            <a:endParaRPr lang="fr-FR" sz="1200" dirty="0" smtClean="0"/>
          </a:p>
          <a:p>
            <a:pPr>
              <a:buFont typeface="Arial" panose="020B0604020202020204"/>
              <a:buChar char="•"/>
            </a:pPr>
            <a:r>
              <a:rPr lang="fr-FR" sz="1200" dirty="0" smtClean="0"/>
              <a:t>  Être rigoureux et méthodique dans la mise en œuvre du projet.</a:t>
            </a:r>
          </a:p>
          <a:p>
            <a:pPr>
              <a:buFont typeface="Arial" panose="020B0604020202020204"/>
              <a:buChar char="•"/>
            </a:pPr>
            <a:endParaRPr lang="fr-FR" sz="1200" dirty="0" smtClean="0"/>
          </a:p>
          <a:p>
            <a:pPr>
              <a:buFont typeface="Arial" panose="020B0604020202020204"/>
              <a:buChar char="•"/>
            </a:pPr>
            <a:r>
              <a:rPr lang="fr-FR" sz="1200" dirty="0" smtClean="0"/>
              <a:t>  Faire preuve de polyvalence et de capacités d’adaptation à toutes sortes de situations.</a:t>
            </a:r>
          </a:p>
          <a:p>
            <a:endParaRPr lang="fr-FR" dirty="0"/>
          </a:p>
        </p:txBody>
      </p:sp>
      <p:sp>
        <p:nvSpPr>
          <p:cNvPr id="4" name="Espace réservé du numéro de diapositive 3"/>
          <p:cNvSpPr>
            <a:spLocks noGrp="1"/>
          </p:cNvSpPr>
          <p:nvPr>
            <p:ph type="sldNum" sz="quarter" idx="10"/>
          </p:nvPr>
        </p:nvSpPr>
        <p:spPr/>
        <p:txBody>
          <a:bodyPr/>
          <a:lstStyle/>
          <a:p>
            <a:fld id="{C3339D60-E7B6-400E-9827-82CB7C53B1D1}" type="slidenum">
              <a:rPr lang="fr-FR" smtClean="0"/>
              <a:t>16</a:t>
            </a:fld>
            <a:endParaRPr lang="fr-FR"/>
          </a:p>
        </p:txBody>
      </p:sp>
    </p:spTree>
    <p:extLst>
      <p:ext uri="{BB962C8B-B14F-4D97-AF65-F5344CB8AC3E}">
        <p14:creationId xmlns:p14="http://schemas.microsoft.com/office/powerpoint/2010/main" val="25257544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dirty="0" smtClean="0">
                <a:sym typeface="+mn-ea"/>
              </a:rPr>
              <a:t>6.  </a:t>
            </a:r>
            <a:r>
              <a:rPr lang="fr-FR" sz="1200" dirty="0" smtClean="0">
                <a:sym typeface="+mn-ea"/>
              </a:rPr>
              <a:t>Le projet d’architecture /Architecte/ acteurs/ Intervenants</a:t>
            </a:r>
            <a:endParaRPr lang="fr-FR" altLang="en-US" sz="1200" dirty="0" smtClean="0">
              <a:sym typeface="+mn-ea"/>
            </a:endParaRPr>
          </a:p>
          <a:p>
            <a:r>
              <a:rPr lang="fr-FR" sz="1200" dirty="0" smtClean="0">
                <a:highlight>
                  <a:srgbClr val="FFFF00"/>
                </a:highlight>
              </a:rPr>
              <a:t>L’architecte ne travaille jamais seul</a:t>
            </a:r>
          </a:p>
          <a:p>
            <a:endParaRPr lang="fr-FR" sz="1200" dirty="0" smtClean="0"/>
          </a:p>
          <a:p>
            <a:r>
              <a:rPr lang="fr-FR" sz="1200" dirty="0" smtClean="0"/>
              <a:t>En plus des différents intervenants du domaine de l’architecture, l’architecte collabore étroitement avec plusieurs corps de métiers, tels que :</a:t>
            </a:r>
          </a:p>
          <a:p>
            <a:endParaRPr lang="fr-FR" sz="1200" dirty="0" smtClean="0"/>
          </a:p>
          <a:p>
            <a:pPr>
              <a:buFont typeface="Arial" panose="020B0604020202020204"/>
              <a:buChar char="•"/>
            </a:pPr>
            <a:r>
              <a:rPr lang="fr-FR" sz="1200" dirty="0" smtClean="0"/>
              <a:t>  Le maître d’ouvrage : particulier ou société qui commande et finance les travaux.</a:t>
            </a:r>
          </a:p>
          <a:p>
            <a:pPr>
              <a:buFont typeface="Arial" panose="020B0604020202020204"/>
              <a:buChar char="•"/>
            </a:pPr>
            <a:endParaRPr lang="fr-FR" sz="1200" dirty="0" smtClean="0"/>
          </a:p>
          <a:p>
            <a:pPr>
              <a:buFont typeface="Arial" panose="020B0604020202020204"/>
              <a:buChar char="•"/>
            </a:pPr>
            <a:r>
              <a:rPr lang="fr-FR" sz="1200" dirty="0" smtClean="0"/>
              <a:t>  Le maître d’œuvre : architecte ou entrepreneur principal chargé d’exécuter ou de superviser la mise en œuvre des travaux.</a:t>
            </a:r>
          </a:p>
          <a:p>
            <a:pPr>
              <a:buFont typeface="Arial" panose="020B0604020202020204"/>
              <a:buChar char="•"/>
            </a:pPr>
            <a:endParaRPr lang="fr-FR" sz="1200" dirty="0" smtClean="0"/>
          </a:p>
          <a:p>
            <a:pPr>
              <a:buFont typeface="Arial" panose="020B0604020202020204"/>
              <a:buChar char="•"/>
            </a:pPr>
            <a:r>
              <a:rPr lang="fr-FR" sz="1200" dirty="0" smtClean="0"/>
              <a:t>  L’entrepreneur.</a:t>
            </a:r>
          </a:p>
          <a:p>
            <a:pPr>
              <a:buFont typeface="Arial" panose="020B0604020202020204"/>
              <a:buChar char="•"/>
            </a:pPr>
            <a:endParaRPr lang="fr-FR" sz="1200" dirty="0" smtClean="0"/>
          </a:p>
          <a:p>
            <a:pPr>
              <a:buFont typeface="Arial" panose="020B0604020202020204"/>
              <a:buChar char="•"/>
            </a:pPr>
            <a:r>
              <a:rPr lang="fr-FR" sz="1200" dirty="0" smtClean="0"/>
              <a:t>  Le coordinateur de sécurité et de santé.</a:t>
            </a:r>
          </a:p>
          <a:p>
            <a:endParaRPr lang="fr-FR" dirty="0"/>
          </a:p>
        </p:txBody>
      </p:sp>
      <p:sp>
        <p:nvSpPr>
          <p:cNvPr id="4" name="Espace réservé du numéro de diapositive 3"/>
          <p:cNvSpPr>
            <a:spLocks noGrp="1"/>
          </p:cNvSpPr>
          <p:nvPr>
            <p:ph type="sldNum" sz="quarter" idx="10"/>
          </p:nvPr>
        </p:nvSpPr>
        <p:spPr/>
        <p:txBody>
          <a:bodyPr/>
          <a:lstStyle/>
          <a:p>
            <a:fld id="{C3339D60-E7B6-400E-9827-82CB7C53B1D1}" type="slidenum">
              <a:rPr lang="fr-FR" smtClean="0"/>
              <a:t>17</a:t>
            </a:fld>
            <a:endParaRPr lang="fr-FR"/>
          </a:p>
        </p:txBody>
      </p:sp>
    </p:spTree>
    <p:extLst>
      <p:ext uri="{BB962C8B-B14F-4D97-AF65-F5344CB8AC3E}">
        <p14:creationId xmlns:p14="http://schemas.microsoft.com/office/powerpoint/2010/main" val="12391533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600" b="1" dirty="0" smtClean="0">
                <a:highlight>
                  <a:srgbClr val="FFFF00"/>
                </a:highlight>
              </a:rPr>
              <a:t>Les différents corps de métier en bureau d’études</a:t>
            </a:r>
          </a:p>
          <a:p>
            <a:endParaRPr lang="fr-FR" sz="1600" dirty="0" smtClean="0"/>
          </a:p>
          <a:p>
            <a:pPr>
              <a:buFont typeface="Arial" panose="020B0604020202020204"/>
              <a:buChar char="•"/>
            </a:pPr>
            <a:r>
              <a:rPr lang="fr-FR" sz="1600" dirty="0" smtClean="0"/>
              <a:t>  L’architecte</a:t>
            </a:r>
          </a:p>
          <a:p>
            <a:pPr>
              <a:buFont typeface="Arial" panose="020B0604020202020204"/>
              <a:buChar char="•"/>
            </a:pPr>
            <a:endParaRPr lang="fr-FR" sz="1600" dirty="0" smtClean="0"/>
          </a:p>
          <a:p>
            <a:pPr>
              <a:buFont typeface="Arial" panose="020B0604020202020204"/>
              <a:buChar char="•"/>
            </a:pPr>
            <a:r>
              <a:rPr lang="fr-FR" sz="1600" dirty="0" smtClean="0"/>
              <a:t>  Les ingénieurs de génie civil : dimensionnent et calculent les éléments de structure.</a:t>
            </a:r>
          </a:p>
          <a:p>
            <a:pPr>
              <a:buFont typeface="Arial" panose="020B0604020202020204"/>
              <a:buChar char="•"/>
            </a:pPr>
            <a:endParaRPr lang="fr-FR" sz="1600" dirty="0" smtClean="0"/>
          </a:p>
          <a:p>
            <a:pPr>
              <a:buFont typeface="Arial" panose="020B0604020202020204"/>
              <a:buChar char="•"/>
            </a:pPr>
            <a:r>
              <a:rPr lang="fr-FR" sz="1600" dirty="0" smtClean="0"/>
              <a:t>  Les ingénieurs spécialisés :</a:t>
            </a:r>
          </a:p>
          <a:p>
            <a:pPr>
              <a:buFont typeface="Arial" panose="020B0604020202020204"/>
              <a:buChar char="•"/>
            </a:pPr>
            <a:endParaRPr lang="fr-FR" sz="1600" dirty="0" smtClean="0"/>
          </a:p>
          <a:p>
            <a:pPr lvl="1">
              <a:buFont typeface="Arial" panose="020B0604020202020204"/>
              <a:buChar char="◦"/>
            </a:pPr>
            <a:r>
              <a:rPr lang="fr-FR" sz="1600" dirty="0" smtClean="0"/>
              <a:t>  électricité</a:t>
            </a:r>
          </a:p>
          <a:p>
            <a:pPr lvl="1">
              <a:buFont typeface="Arial" panose="020B0604020202020204"/>
              <a:buChar char="◦"/>
            </a:pPr>
            <a:endParaRPr lang="fr-FR" sz="1600" dirty="0" smtClean="0"/>
          </a:p>
          <a:p>
            <a:pPr lvl="1">
              <a:buFont typeface="Arial" panose="020B0604020202020204"/>
              <a:buChar char="◦"/>
            </a:pPr>
            <a:r>
              <a:rPr lang="fr-FR" sz="1600" dirty="0" smtClean="0"/>
              <a:t>  plomberie sanitaire (évacuation, eau usée, eau potable, etc.)</a:t>
            </a:r>
          </a:p>
          <a:p>
            <a:pPr lvl="1">
              <a:buFont typeface="Arial" panose="020B0604020202020204"/>
              <a:buChar char="◦"/>
            </a:pPr>
            <a:endParaRPr lang="fr-FR" sz="1600" dirty="0" smtClean="0"/>
          </a:p>
          <a:p>
            <a:pPr>
              <a:buFont typeface="Arial" panose="020B0604020202020204"/>
            </a:pPr>
            <a:r>
              <a:rPr lang="fr-FR" sz="1600" b="1" dirty="0" smtClean="0"/>
              <a:t>Les commis d’architecte</a:t>
            </a:r>
          </a:p>
          <a:p>
            <a:pPr>
              <a:buFont typeface="Arial" panose="020B0604020202020204"/>
              <a:buChar char="•"/>
            </a:pPr>
            <a:endParaRPr lang="fr-FR" sz="1600" dirty="0" smtClean="0"/>
          </a:p>
          <a:p>
            <a:pPr>
              <a:buFont typeface="Arial" panose="020B0604020202020204"/>
              <a:buChar char="•"/>
            </a:pPr>
            <a:r>
              <a:rPr lang="fr-FR" sz="1600" dirty="0" smtClean="0"/>
              <a:t>   Les projeteurs : réalisent les plans.</a:t>
            </a:r>
          </a:p>
          <a:p>
            <a:pPr>
              <a:buFont typeface="Arial" panose="020B0604020202020204"/>
              <a:buChar char="•"/>
            </a:pPr>
            <a:endParaRPr lang="fr-FR" sz="1600" dirty="0" smtClean="0"/>
          </a:p>
          <a:p>
            <a:pPr>
              <a:buFont typeface="Arial" panose="020B0604020202020204"/>
              <a:buChar char="•"/>
            </a:pPr>
            <a:r>
              <a:rPr lang="fr-FR" sz="1600" dirty="0" smtClean="0"/>
              <a:t>   Les dessinateurs.</a:t>
            </a:r>
          </a:p>
          <a:p>
            <a:pPr>
              <a:buFont typeface="Arial" panose="020B0604020202020204"/>
              <a:buChar char="•"/>
            </a:pPr>
            <a:endParaRPr lang="fr-FR" sz="1600" dirty="0" smtClean="0"/>
          </a:p>
          <a:p>
            <a:pPr>
              <a:buFont typeface="Arial" panose="020B0604020202020204"/>
              <a:buChar char="•"/>
            </a:pPr>
            <a:r>
              <a:rPr lang="fr-FR" sz="1600" dirty="0" smtClean="0"/>
              <a:t>   Les métreurs-vérificateurs : effectuent les métrés et évaluent le coût des travaux.</a:t>
            </a:r>
          </a:p>
          <a:p>
            <a:pPr>
              <a:buFont typeface="Arial" panose="020B0604020202020204"/>
              <a:buChar char="•"/>
            </a:pPr>
            <a:endParaRPr lang="fr-FR" sz="1600" dirty="0" smtClean="0"/>
          </a:p>
          <a:p>
            <a:pPr>
              <a:buFont typeface="Arial" panose="020B0604020202020204"/>
              <a:buChar char="•"/>
            </a:pPr>
            <a:r>
              <a:rPr lang="fr-FR" sz="1600" dirty="0" smtClean="0"/>
              <a:t>   Les conducteurs de travaux.</a:t>
            </a:r>
          </a:p>
          <a:p>
            <a:endParaRPr lang="fr-FR" dirty="0"/>
          </a:p>
        </p:txBody>
      </p:sp>
      <p:sp>
        <p:nvSpPr>
          <p:cNvPr id="4" name="Espace réservé du numéro de diapositive 3"/>
          <p:cNvSpPr>
            <a:spLocks noGrp="1"/>
          </p:cNvSpPr>
          <p:nvPr>
            <p:ph type="sldNum" sz="quarter" idx="10"/>
          </p:nvPr>
        </p:nvSpPr>
        <p:spPr/>
        <p:txBody>
          <a:bodyPr/>
          <a:lstStyle/>
          <a:p>
            <a:fld id="{C3339D60-E7B6-400E-9827-82CB7C53B1D1}" type="slidenum">
              <a:rPr lang="fr-FR" smtClean="0"/>
              <a:t>18</a:t>
            </a:fld>
            <a:endParaRPr lang="fr-FR"/>
          </a:p>
        </p:txBody>
      </p:sp>
    </p:spTree>
    <p:extLst>
      <p:ext uri="{BB962C8B-B14F-4D97-AF65-F5344CB8AC3E}">
        <p14:creationId xmlns:p14="http://schemas.microsoft.com/office/powerpoint/2010/main" val="39328811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fr-FR" sz="1200" b="1" i="0" u="none" strike="noStrike" kern="1200" cap="none" spc="0" normalizeH="0" baseline="0" noProof="0" dirty="0" smtClean="0">
                <a:ln>
                  <a:noFill/>
                </a:ln>
                <a:solidFill>
                  <a:schemeClr val="tx1"/>
                </a:solidFill>
                <a:effectLst/>
                <a:highlight>
                  <a:srgbClr val="FFFF00"/>
                </a:highlight>
                <a:uLnTx/>
                <a:uFillTx/>
                <a:latin typeface="Arial" panose="020B0604020202020204" pitchFamily="34" charset="0"/>
                <a:ea typeface="Calibri" panose="020F0502020204030204" pitchFamily="34" charset="0"/>
                <a:cs typeface="Arial" panose="020B0604020202020204" pitchFamily="34" charset="0"/>
              </a:rPr>
              <a:t>2  Décomposition des travaux sur chantier</a:t>
            </a:r>
          </a:p>
          <a:p>
            <a:pPr marL="0" marR="0" lvl="0" indent="0" algn="l" defTabSz="914400" rtl="0" eaLnBrk="0" fontAlgn="base" latinLnBrk="0" hangingPunct="0">
              <a:lnSpc>
                <a:spcPct val="100000"/>
              </a:lnSpc>
              <a:spcBef>
                <a:spcPct val="0"/>
              </a:spcBef>
              <a:spcAft>
                <a:spcPct val="0"/>
              </a:spcAft>
              <a:buClrTx/>
              <a:buSzTx/>
              <a:buFontTx/>
              <a:buNone/>
              <a:defRPr/>
            </a:pPr>
            <a:endParaRPr kumimoji="0" lang="fr-FR" sz="1200" b="1" i="0" u="none" strike="noStrike" kern="1200" cap="none" spc="0" normalizeH="0" baseline="0" noProof="0" dirty="0" smtClean="0">
              <a:ln>
                <a:noFill/>
              </a:ln>
              <a:solidFill>
                <a:schemeClr val="tx1"/>
              </a:solidFill>
              <a:effectLst/>
              <a:uLnTx/>
              <a:uFillTx/>
              <a:latin typeface="Times New Roman" panose="02020603050405020304" pitchFamily="18" charset="0"/>
              <a:ea typeface="+mn-ea"/>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defRPr/>
            </a:pPr>
            <a:r>
              <a:rPr kumimoji="0" lang="fr-FR" sz="1200" b="0" i="0" u="none" strike="noStrike" kern="1200" cap="none" spc="0" normalizeH="0" baseline="0" noProof="0" dirty="0" smtClean="0">
                <a:ln>
                  <a:noFill/>
                </a:ln>
                <a:solidFill>
                  <a:schemeClr val="tx1"/>
                </a:solidFill>
                <a:effectLst/>
                <a:uLnTx/>
                <a:uFillTx/>
                <a:latin typeface="Times New Roman" panose="02020603050405020304" pitchFamily="18" charset="0"/>
                <a:ea typeface="+mn-ea"/>
                <a:cs typeface="Arial" panose="020B0604020202020204" pitchFamily="34" charset="0"/>
              </a:rPr>
              <a:t> Sur le chantier, l</a:t>
            </a:r>
            <a:r>
              <a:rPr kumimoji="0" lang="fr-FR" sz="1200" b="0" i="0" u="none" strike="noStrike" kern="1200" cap="none" spc="0" normalizeH="0" baseline="0" noProof="0" dirty="0" smtClean="0">
                <a:ln>
                  <a:noFill/>
                </a:ln>
                <a:solidFill>
                  <a:schemeClr val="tx1"/>
                </a:solidFill>
                <a:effectLst/>
                <a:uLnTx/>
                <a:uFillTx/>
                <a:latin typeface="Arial" panose="020B0604020202020204"/>
                <a:ea typeface="+mn-ea"/>
                <a:cs typeface="Arial" panose="020B0604020202020204" pitchFamily="34" charset="0"/>
              </a:rPr>
              <a:t>’</a:t>
            </a:r>
            <a:r>
              <a:rPr kumimoji="0" lang="fr-FR" sz="1200" b="0" i="0" u="none" strike="noStrike" kern="1200" cap="none" spc="0" normalizeH="0" baseline="0" noProof="0" dirty="0" smtClean="0">
                <a:ln>
                  <a:noFill/>
                </a:ln>
                <a:solidFill>
                  <a:schemeClr val="tx1"/>
                </a:solidFill>
                <a:effectLst/>
                <a:uLnTx/>
                <a:uFillTx/>
                <a:latin typeface="Times New Roman" panose="02020603050405020304" pitchFamily="18" charset="0"/>
                <a:ea typeface="+mn-ea"/>
                <a:cs typeface="Arial" panose="020B0604020202020204" pitchFamily="34" charset="0"/>
              </a:rPr>
              <a:t>Architecte doit assurer la coordination des interventions des diff</a:t>
            </a:r>
            <a:r>
              <a:rPr kumimoji="0" lang="fr-FR" sz="1200" b="0" i="0" u="none" strike="noStrike" kern="1200" cap="none" spc="0" normalizeH="0" baseline="0" noProof="0" dirty="0" smtClean="0">
                <a:ln>
                  <a:noFill/>
                </a:ln>
                <a:solidFill>
                  <a:schemeClr val="tx1"/>
                </a:solidFill>
                <a:effectLst/>
                <a:uLnTx/>
                <a:uFillTx/>
                <a:latin typeface="Arial" panose="020B0604020202020204"/>
                <a:ea typeface="+mn-ea"/>
                <a:cs typeface="Arial" panose="020B0604020202020204" pitchFamily="34" charset="0"/>
              </a:rPr>
              <a:t>é</a:t>
            </a:r>
            <a:r>
              <a:rPr kumimoji="0" lang="fr-FR" sz="1200" b="0" i="0" u="none" strike="noStrike" kern="1200" cap="none" spc="0" normalizeH="0" baseline="0" noProof="0" dirty="0" smtClean="0">
                <a:ln>
                  <a:noFill/>
                </a:ln>
                <a:solidFill>
                  <a:schemeClr val="tx1"/>
                </a:solidFill>
                <a:effectLst/>
                <a:uLnTx/>
                <a:uFillTx/>
                <a:latin typeface="Times New Roman" panose="02020603050405020304" pitchFamily="18" charset="0"/>
                <a:ea typeface="+mn-ea"/>
                <a:cs typeface="Arial" panose="020B0604020202020204" pitchFamily="34" charset="0"/>
              </a:rPr>
              <a:t>rentes entreprises et veiller </a:t>
            </a:r>
            <a:r>
              <a:rPr kumimoji="0" lang="fr-FR" sz="1200" b="0" i="0" u="none" strike="noStrike" kern="1200" cap="none" spc="0" normalizeH="0" baseline="0" noProof="0" dirty="0" smtClean="0">
                <a:ln>
                  <a:noFill/>
                </a:ln>
                <a:solidFill>
                  <a:schemeClr val="tx1"/>
                </a:solidFill>
                <a:effectLst/>
                <a:uLnTx/>
                <a:uFillTx/>
                <a:latin typeface="Arial" panose="020B0604020202020204"/>
                <a:ea typeface="+mn-ea"/>
                <a:cs typeface="Arial" panose="020B0604020202020204" pitchFamily="34" charset="0"/>
              </a:rPr>
              <a:t>à</a:t>
            </a:r>
            <a:r>
              <a:rPr kumimoji="0" lang="fr-FR" sz="1200" b="0" i="0" u="none" strike="noStrike" kern="1200" cap="none" spc="0" normalizeH="0" baseline="0" noProof="0" dirty="0" smtClean="0">
                <a:ln>
                  <a:noFill/>
                </a:ln>
                <a:solidFill>
                  <a:schemeClr val="tx1"/>
                </a:solidFill>
                <a:effectLst/>
                <a:uLnTx/>
                <a:uFillTx/>
                <a:latin typeface="Times New Roman" panose="02020603050405020304" pitchFamily="18" charset="0"/>
                <a:ea typeface="+mn-ea"/>
                <a:cs typeface="Arial" panose="020B0604020202020204" pitchFamily="34" charset="0"/>
              </a:rPr>
              <a:t> l</a:t>
            </a:r>
            <a:r>
              <a:rPr kumimoji="0" lang="fr-FR" sz="1200" b="0" i="0" u="none" strike="noStrike" kern="1200" cap="none" spc="0" normalizeH="0" baseline="0" noProof="0" dirty="0" smtClean="0">
                <a:ln>
                  <a:noFill/>
                </a:ln>
                <a:solidFill>
                  <a:schemeClr val="tx1"/>
                </a:solidFill>
                <a:effectLst/>
                <a:uLnTx/>
                <a:uFillTx/>
                <a:latin typeface="Arial" panose="020B0604020202020204"/>
                <a:ea typeface="+mn-ea"/>
                <a:cs typeface="Arial" panose="020B0604020202020204" pitchFamily="34" charset="0"/>
              </a:rPr>
              <a:t>’</a:t>
            </a:r>
            <a:r>
              <a:rPr kumimoji="0" lang="fr-FR" sz="1200" b="0" i="0" u="none" strike="noStrike" kern="1200" cap="none" spc="0" normalizeH="0" baseline="0" noProof="0" dirty="0" smtClean="0">
                <a:ln>
                  <a:noFill/>
                </a:ln>
                <a:solidFill>
                  <a:schemeClr val="tx1"/>
                </a:solidFill>
                <a:effectLst/>
                <a:uLnTx/>
                <a:uFillTx/>
                <a:latin typeface="Times New Roman" panose="02020603050405020304" pitchFamily="18" charset="0"/>
                <a:ea typeface="+mn-ea"/>
                <a:cs typeface="Arial" panose="020B0604020202020204" pitchFamily="34" charset="0"/>
              </a:rPr>
              <a:t>ex</a:t>
            </a:r>
            <a:r>
              <a:rPr kumimoji="0" lang="fr-FR" sz="1200" b="0" i="0" u="none" strike="noStrike" kern="1200" cap="none" spc="0" normalizeH="0" baseline="0" noProof="0" dirty="0" smtClean="0">
                <a:ln>
                  <a:noFill/>
                </a:ln>
                <a:solidFill>
                  <a:schemeClr val="tx1"/>
                </a:solidFill>
                <a:effectLst/>
                <a:uLnTx/>
                <a:uFillTx/>
                <a:latin typeface="Arial" panose="020B0604020202020204"/>
                <a:ea typeface="+mn-ea"/>
                <a:cs typeface="Arial" panose="020B0604020202020204" pitchFamily="34" charset="0"/>
              </a:rPr>
              <a:t>é</a:t>
            </a:r>
            <a:r>
              <a:rPr kumimoji="0" lang="fr-FR" sz="1200" b="0" i="0" u="none" strike="noStrike" kern="1200" cap="none" spc="0" normalizeH="0" baseline="0" noProof="0" dirty="0" smtClean="0">
                <a:ln>
                  <a:noFill/>
                </a:ln>
                <a:solidFill>
                  <a:schemeClr val="tx1"/>
                </a:solidFill>
                <a:effectLst/>
                <a:uLnTx/>
                <a:uFillTx/>
                <a:latin typeface="Times New Roman" panose="02020603050405020304" pitchFamily="18" charset="0"/>
                <a:ea typeface="+mn-ea"/>
                <a:cs typeface="Arial" panose="020B0604020202020204" pitchFamily="34" charset="0"/>
              </a:rPr>
              <a:t>cution correcte d</a:t>
            </a:r>
            <a:r>
              <a:rPr kumimoji="0" lang="fr-FR" sz="1200" b="0" i="0" u="none" strike="noStrike" kern="1200" cap="none" spc="0" normalizeH="0" baseline="0" noProof="0" dirty="0" smtClean="0">
                <a:ln>
                  <a:noFill/>
                </a:ln>
                <a:solidFill>
                  <a:schemeClr val="tx1"/>
                </a:solidFill>
                <a:effectLst/>
                <a:uLnTx/>
                <a:uFillTx/>
                <a:latin typeface="Arial" panose="020B0604020202020204"/>
                <a:ea typeface="+mn-ea"/>
                <a:cs typeface="Arial" panose="020B0604020202020204" pitchFamily="34" charset="0"/>
              </a:rPr>
              <a:t>’</a:t>
            </a:r>
            <a:r>
              <a:rPr kumimoji="0" lang="fr-FR" sz="1200" b="0" i="0" u="none" strike="noStrike" kern="1200" cap="none" spc="0" normalizeH="0" baseline="0" noProof="0" dirty="0" smtClean="0">
                <a:ln>
                  <a:noFill/>
                </a:ln>
                <a:solidFill>
                  <a:schemeClr val="tx1"/>
                </a:solidFill>
                <a:effectLst/>
                <a:uLnTx/>
                <a:uFillTx/>
                <a:latin typeface="Times New Roman" panose="02020603050405020304" pitchFamily="18" charset="0"/>
                <a:ea typeface="+mn-ea"/>
                <a:cs typeface="Arial" panose="020B0604020202020204" pitchFamily="34" charset="0"/>
              </a:rPr>
              <a:t>apr</a:t>
            </a:r>
            <a:r>
              <a:rPr kumimoji="0" lang="fr-FR" sz="1200" b="0" i="0" u="none" strike="noStrike" kern="1200" cap="none" spc="0" normalizeH="0" baseline="0" noProof="0" dirty="0" smtClean="0">
                <a:ln>
                  <a:noFill/>
                </a:ln>
                <a:solidFill>
                  <a:schemeClr val="tx1"/>
                </a:solidFill>
                <a:effectLst/>
                <a:uLnTx/>
                <a:uFillTx/>
                <a:latin typeface="Arial" panose="020B0604020202020204"/>
                <a:ea typeface="+mn-ea"/>
                <a:cs typeface="Arial" panose="020B0604020202020204" pitchFamily="34" charset="0"/>
              </a:rPr>
              <a:t>è</a:t>
            </a:r>
            <a:r>
              <a:rPr kumimoji="0" lang="fr-FR" sz="1200" b="0" i="0" u="none" strike="noStrike" kern="1200" cap="none" spc="0" normalizeH="0" baseline="0" noProof="0" dirty="0" smtClean="0">
                <a:ln>
                  <a:noFill/>
                </a:ln>
                <a:solidFill>
                  <a:schemeClr val="tx1"/>
                </a:solidFill>
                <a:effectLst/>
                <a:uLnTx/>
                <a:uFillTx/>
                <a:latin typeface="Times New Roman" panose="02020603050405020304" pitchFamily="18" charset="0"/>
                <a:ea typeface="+mn-ea"/>
                <a:cs typeface="Arial" panose="020B0604020202020204" pitchFamily="34" charset="0"/>
              </a:rPr>
              <a:t>s le plan.</a:t>
            </a:r>
            <a:r>
              <a:rPr kumimoji="0" lang="fr-FR" sz="1200" b="0" i="0" u="none" strike="noStrike" kern="1200" cap="none" spc="0" normalizeH="0" baseline="0" noProof="0" dirty="0" smtClean="0">
                <a:ln>
                  <a:noFill/>
                </a:ln>
                <a:solidFill>
                  <a:schemeClr val="tx1"/>
                </a:solidFill>
                <a:effectLst/>
                <a:uLnTx/>
                <a:uFillTx/>
                <a:latin typeface="Arial" panose="020B0604020202020204"/>
                <a:ea typeface="+mn-ea"/>
                <a:cs typeface="Arial" panose="020B0604020202020204" pitchFamily="34" charset="0"/>
              </a:rPr>
              <a:t> </a:t>
            </a:r>
            <a:endParaRPr kumimoji="0" lang="fr-FR" sz="1200" b="1" i="0" u="none" strike="noStrike" kern="1200" cap="none" spc="0" normalizeH="0" baseline="0" noProof="0" dirty="0" smtClean="0">
              <a:ln>
                <a:noFill/>
              </a:ln>
              <a:solidFill>
                <a:schemeClr val="tx1"/>
              </a:solidFill>
              <a:effectLst/>
              <a:uLnTx/>
              <a:uFillTx/>
              <a:latin typeface="Times New Roman" panose="02020603050405020304" pitchFamily="18" charset="0"/>
              <a:ea typeface="+mn-ea"/>
              <a:cs typeface="Arial" panose="020B0604020202020204" pitchFamily="34" charset="0"/>
            </a:endParaRPr>
          </a:p>
          <a:p>
            <a:endParaRPr lang="fr-FR" dirty="0"/>
          </a:p>
        </p:txBody>
      </p:sp>
      <p:sp>
        <p:nvSpPr>
          <p:cNvPr id="4" name="Espace réservé du numéro de diapositive 3"/>
          <p:cNvSpPr>
            <a:spLocks noGrp="1"/>
          </p:cNvSpPr>
          <p:nvPr>
            <p:ph type="sldNum" sz="quarter" idx="10"/>
          </p:nvPr>
        </p:nvSpPr>
        <p:spPr/>
        <p:txBody>
          <a:bodyPr/>
          <a:lstStyle/>
          <a:p>
            <a:fld id="{C3339D60-E7B6-400E-9827-82CB7C53B1D1}" type="slidenum">
              <a:rPr lang="fr-FR" smtClean="0"/>
              <a:t>19</a:t>
            </a:fld>
            <a:endParaRPr lang="fr-FR"/>
          </a:p>
        </p:txBody>
      </p:sp>
    </p:spTree>
    <p:extLst>
      <p:ext uri="{BB962C8B-B14F-4D97-AF65-F5344CB8AC3E}">
        <p14:creationId xmlns:p14="http://schemas.microsoft.com/office/powerpoint/2010/main" val="8398016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b="1" dirty="0" smtClean="0">
                <a:highlight>
                  <a:srgbClr val="FFFF00"/>
                </a:highlight>
              </a:rPr>
              <a:t>Les différents corps de métier sur le chantier</a:t>
            </a:r>
          </a:p>
          <a:p>
            <a:endParaRPr lang="fr-FR" sz="1200" b="1" dirty="0" smtClean="0"/>
          </a:p>
          <a:p>
            <a:r>
              <a:rPr lang="fr-FR" sz="1200" dirty="0" smtClean="0"/>
              <a:t>Sur un chantier, plusieurs corps de métier collaborent pour la réalisation des travaux. </a:t>
            </a:r>
          </a:p>
          <a:p>
            <a:endParaRPr lang="fr-FR" sz="1200" dirty="0" smtClean="0"/>
          </a:p>
          <a:p>
            <a:r>
              <a:rPr lang="fr-FR" sz="1200" b="1" dirty="0" smtClean="0"/>
              <a:t>L’entrepreneur </a:t>
            </a:r>
            <a:r>
              <a:rPr lang="fr-FR" sz="1200" dirty="0" smtClean="0"/>
              <a:t>est responsable de l’exécution des travaux. </a:t>
            </a:r>
          </a:p>
          <a:p>
            <a:endParaRPr lang="fr-FR" sz="1200" dirty="0" smtClean="0"/>
          </a:p>
          <a:p>
            <a:r>
              <a:rPr lang="fr-FR" sz="1200" b="1" dirty="0" smtClean="0"/>
              <a:t>Le conducteur de travaux </a:t>
            </a:r>
            <a:r>
              <a:rPr lang="fr-FR" sz="1200" dirty="0" smtClean="0"/>
              <a:t>supervise l’ensemble du chantier et en assure la direction générale. </a:t>
            </a:r>
          </a:p>
          <a:p>
            <a:endParaRPr lang="fr-FR" sz="1200" dirty="0" smtClean="0"/>
          </a:p>
          <a:p>
            <a:r>
              <a:rPr lang="fr-FR" sz="1200" b="1" dirty="0" smtClean="0"/>
              <a:t>Le chef de chantier</a:t>
            </a:r>
            <a:r>
              <a:rPr lang="fr-FR" sz="1200" dirty="0" smtClean="0"/>
              <a:t> gère directement un chantier spécifique : il organise la main-d’œuvre, l’approvisionnement, la mise en place du chantier, la répartition du travail, le suivi du planning et l’avancement des travaux.</a:t>
            </a:r>
          </a:p>
          <a:p>
            <a:endParaRPr lang="fr-FR" sz="1200" dirty="0" smtClean="0"/>
          </a:p>
          <a:p>
            <a:r>
              <a:rPr lang="fr-FR" sz="1200" b="1" dirty="0" smtClean="0"/>
              <a:t> Les ouvriers </a:t>
            </a:r>
            <a:r>
              <a:rPr lang="fr-FR" sz="1200" dirty="0" smtClean="0"/>
              <a:t>font partie d’une entreprise et exécutent les tâches qui leur sont confiées, tandis que les manœuvres, sans qualification particulière, sont embauchés pour des missions de durée déterminée.</a:t>
            </a:r>
          </a:p>
          <a:p>
            <a:endParaRPr lang="fr-FR" dirty="0"/>
          </a:p>
        </p:txBody>
      </p:sp>
      <p:sp>
        <p:nvSpPr>
          <p:cNvPr id="4" name="Espace réservé du numéro de diapositive 3"/>
          <p:cNvSpPr>
            <a:spLocks noGrp="1"/>
          </p:cNvSpPr>
          <p:nvPr>
            <p:ph type="sldNum" sz="quarter" idx="10"/>
          </p:nvPr>
        </p:nvSpPr>
        <p:spPr/>
        <p:txBody>
          <a:bodyPr/>
          <a:lstStyle/>
          <a:p>
            <a:fld id="{C3339D60-E7B6-400E-9827-82CB7C53B1D1}" type="slidenum">
              <a:rPr lang="fr-FR" smtClean="0"/>
              <a:t>20</a:t>
            </a:fld>
            <a:endParaRPr lang="fr-FR"/>
          </a:p>
        </p:txBody>
      </p:sp>
    </p:spTree>
    <p:extLst>
      <p:ext uri="{BB962C8B-B14F-4D97-AF65-F5344CB8AC3E}">
        <p14:creationId xmlns:p14="http://schemas.microsoft.com/office/powerpoint/2010/main" val="35932020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justLow"/>
            <a:r>
              <a:rPr lang="fr-FR" altLang="fr-FR" sz="1200" dirty="0" smtClean="0"/>
              <a:t>PRESENTATION DU METIER D’ARCHITECTE</a:t>
            </a:r>
          </a:p>
          <a:p>
            <a:pPr algn="justLow"/>
            <a:r>
              <a:rPr lang="fr-FR" altLang="fr-FR" sz="800" dirty="0" smtClean="0"/>
              <a:t>  </a:t>
            </a:r>
          </a:p>
          <a:p>
            <a:pPr algn="justLow"/>
            <a:r>
              <a:rPr lang="fr-FR" altLang="fr-FR" sz="1200" dirty="0" smtClean="0"/>
              <a:t>Tout au long de l’histoire, les architectes ont laissé l’empreinte des différentes civilisations.</a:t>
            </a:r>
          </a:p>
          <a:p>
            <a:pPr algn="justLow"/>
            <a:r>
              <a:rPr lang="fr-FR" altLang="fr-FR" sz="1200" dirty="0" smtClean="0"/>
              <a:t>Une architecture reflète avant tout son époque et sa culture. </a:t>
            </a:r>
          </a:p>
          <a:p>
            <a:pPr algn="justLow"/>
            <a:endParaRPr lang="fr-FR" altLang="fr-FR" sz="1200" dirty="0" smtClean="0"/>
          </a:p>
          <a:p>
            <a:pPr algn="justLow"/>
            <a:r>
              <a:rPr lang="fr-FR" altLang="fr-FR" sz="1200" dirty="0" smtClean="0"/>
              <a:t>En Algérie, l’architecte est un professionnel titulaire d’un diplôme délivré par l’Etat et accepté par le conseil supérieur de l’ordre des Architectes, capable de concevoir la réalisation et la décoration d’édifices de tous ordres et d’en diriger l’exécution</a:t>
            </a:r>
          </a:p>
          <a:p>
            <a:pPr algn="justLow"/>
            <a:r>
              <a:rPr lang="fr-FR" altLang="fr-FR" sz="1200" dirty="0" smtClean="0"/>
              <a:t>. </a:t>
            </a:r>
          </a:p>
          <a:p>
            <a:pPr algn="justLow"/>
            <a:r>
              <a:rPr lang="fr-FR" altLang="fr-FR" sz="1200" dirty="0" smtClean="0"/>
              <a:t>- On distingue en France les architectes D.P.L.G (Diplômés Par Le Gouvernement) et D.E.S.A (Diplômés de l’Ecole Spéciale d’Architecture). </a:t>
            </a:r>
            <a:endParaRPr lang="fr-FR" altLang="fr-FR" sz="1200" dirty="0"/>
          </a:p>
        </p:txBody>
      </p:sp>
      <p:sp>
        <p:nvSpPr>
          <p:cNvPr id="4" name="Espace réservé du numéro de diapositive 3"/>
          <p:cNvSpPr>
            <a:spLocks noGrp="1"/>
          </p:cNvSpPr>
          <p:nvPr>
            <p:ph type="sldNum" sz="quarter" idx="10"/>
          </p:nvPr>
        </p:nvSpPr>
        <p:spPr/>
        <p:txBody>
          <a:bodyPr/>
          <a:lstStyle/>
          <a:p>
            <a:fld id="{C3339D60-E7B6-400E-9827-82CB7C53B1D1}" type="slidenum">
              <a:rPr lang="fr-FR" smtClean="0"/>
              <a:t>2</a:t>
            </a:fld>
            <a:endParaRPr lang="fr-F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smtClean="0">
                <a:ln>
                  <a:noFill/>
                </a:ln>
                <a:solidFill>
                  <a:srgbClr val="000000"/>
                </a:solidFill>
                <a:effectLst/>
                <a:uLnTx/>
                <a:uFillTx/>
                <a:latin typeface="+mn-lt"/>
                <a:ea typeface="+mn-ea"/>
                <a:cs typeface="+mn-cs"/>
              </a:rPr>
              <a:t>« L’architecture est le jeu, savant, correct et magnifique des volumes sous la lumière.»</a:t>
            </a:r>
          </a:p>
          <a:p>
            <a:endParaRPr lang="fr-FR" dirty="0"/>
          </a:p>
        </p:txBody>
      </p:sp>
      <p:sp>
        <p:nvSpPr>
          <p:cNvPr id="4" name="Espace réservé du numéro de diapositive 3"/>
          <p:cNvSpPr>
            <a:spLocks noGrp="1"/>
          </p:cNvSpPr>
          <p:nvPr>
            <p:ph type="sldNum" sz="quarter" idx="10"/>
          </p:nvPr>
        </p:nvSpPr>
        <p:spPr/>
        <p:txBody>
          <a:bodyPr/>
          <a:lstStyle/>
          <a:p>
            <a:fld id="{C3339D60-E7B6-400E-9827-82CB7C53B1D1}" type="slidenum">
              <a:rPr lang="fr-FR" smtClean="0"/>
              <a:t>22</a:t>
            </a:fld>
            <a:endParaRPr lang="fr-FR"/>
          </a:p>
        </p:txBody>
      </p:sp>
    </p:spTree>
    <p:extLst>
      <p:ext uri="{BB962C8B-B14F-4D97-AF65-F5344CB8AC3E}">
        <p14:creationId xmlns:p14="http://schemas.microsoft.com/office/powerpoint/2010/main" val="36690239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smtClean="0">
                <a:ln>
                  <a:noFill/>
                </a:ln>
                <a:solidFill>
                  <a:srgbClr val="000000"/>
                </a:solidFill>
                <a:effectLst/>
                <a:uLnTx/>
                <a:uFillTx/>
                <a:latin typeface="+mn-lt"/>
                <a:ea typeface="+mn-ea"/>
                <a:cs typeface="+mn-cs"/>
              </a:rPr>
              <a:t>« L’architecture c’est la vie, c’est la trace la plus crédible de la vie….L’âme qui ne peut être un tas de pierres mais une âme créatrice et évolutive à travers les époques et les générations suivant la nature de l’homme et ses conditions»</a:t>
            </a:r>
          </a:p>
          <a:p>
            <a:endParaRPr lang="fr-FR"/>
          </a:p>
        </p:txBody>
      </p:sp>
      <p:sp>
        <p:nvSpPr>
          <p:cNvPr id="4" name="Espace réservé du numéro de diapositive 3"/>
          <p:cNvSpPr>
            <a:spLocks noGrp="1"/>
          </p:cNvSpPr>
          <p:nvPr>
            <p:ph type="sldNum" sz="quarter" idx="10"/>
          </p:nvPr>
        </p:nvSpPr>
        <p:spPr/>
        <p:txBody>
          <a:bodyPr/>
          <a:lstStyle/>
          <a:p>
            <a:fld id="{C3339D60-E7B6-400E-9827-82CB7C53B1D1}" type="slidenum">
              <a:rPr lang="fr-FR" smtClean="0"/>
              <a:t>23</a:t>
            </a:fld>
            <a:endParaRPr lang="fr-FR"/>
          </a:p>
        </p:txBody>
      </p:sp>
    </p:spTree>
    <p:extLst>
      <p:ext uri="{BB962C8B-B14F-4D97-AF65-F5344CB8AC3E}">
        <p14:creationId xmlns:p14="http://schemas.microsoft.com/office/powerpoint/2010/main" val="35841008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smtClean="0">
                <a:latin typeface="Arial" panose="020B0604020202020204" pitchFamily="34" charset="0"/>
              </a:rPr>
              <a:t>Métier ou profession, à travers l’histoire…;</a:t>
            </a:r>
          </a:p>
          <a:p>
            <a:r>
              <a:rPr lang="en-US" altLang="fr-FR" dirty="0" err="1" smtClean="0"/>
              <a:t>L’architecture</a:t>
            </a:r>
            <a:r>
              <a:rPr lang="en-US" altLang="fr-FR" dirty="0" smtClean="0"/>
              <a:t> </a:t>
            </a:r>
            <a:r>
              <a:rPr lang="en-US" altLang="fr-FR" dirty="0" err="1" smtClean="0"/>
              <a:t>trouve</a:t>
            </a:r>
            <a:r>
              <a:rPr lang="en-US" altLang="fr-FR" dirty="0" smtClean="0"/>
              <a:t> </a:t>
            </a:r>
            <a:r>
              <a:rPr lang="en-US" altLang="fr-FR" dirty="0" err="1" smtClean="0"/>
              <a:t>ses</a:t>
            </a:r>
            <a:r>
              <a:rPr lang="en-US" altLang="fr-FR" dirty="0" smtClean="0"/>
              <a:t> </a:t>
            </a:r>
            <a:r>
              <a:rPr lang="en-US" altLang="fr-FR" dirty="0" err="1" smtClean="0"/>
              <a:t>origines</a:t>
            </a:r>
            <a:r>
              <a:rPr lang="en-US" altLang="fr-FR" dirty="0" smtClean="0"/>
              <a:t> </a:t>
            </a:r>
            <a:r>
              <a:rPr lang="en-US" altLang="fr-FR" dirty="0" err="1" smtClean="0"/>
              <a:t>dans</a:t>
            </a:r>
            <a:r>
              <a:rPr lang="en-US" altLang="fr-FR" dirty="0" smtClean="0"/>
              <a:t> les grands empires antiques </a:t>
            </a:r>
            <a:r>
              <a:rPr lang="en-US" altLang="fr-FR" dirty="0" err="1" smtClean="0"/>
              <a:t>o</a:t>
            </a:r>
            <a:r>
              <a:rPr lang="en-US" altLang="en-US" dirty="0" err="1" smtClean="0"/>
              <a:t>ù</a:t>
            </a:r>
            <a:r>
              <a:rPr lang="en-US" altLang="fr-FR" dirty="0" smtClean="0"/>
              <a:t> </a:t>
            </a:r>
            <a:r>
              <a:rPr lang="en-US" altLang="fr-FR" dirty="0" err="1" smtClean="0"/>
              <a:t>pr</a:t>
            </a:r>
            <a:r>
              <a:rPr lang="en-US" altLang="en-US" dirty="0" err="1" smtClean="0"/>
              <a:t>ê</a:t>
            </a:r>
            <a:r>
              <a:rPr lang="en-US" altLang="fr-FR" dirty="0" err="1" smtClean="0"/>
              <a:t>tres</a:t>
            </a:r>
            <a:r>
              <a:rPr lang="en-US" altLang="fr-FR" dirty="0" smtClean="0"/>
              <a:t> et </a:t>
            </a:r>
            <a:r>
              <a:rPr lang="en-US" altLang="fr-FR" dirty="0" err="1" smtClean="0"/>
              <a:t>th</a:t>
            </a:r>
            <a:r>
              <a:rPr lang="en-US" altLang="en-US" dirty="0" err="1" smtClean="0"/>
              <a:t>é</a:t>
            </a:r>
            <a:r>
              <a:rPr lang="en-US" altLang="fr-FR" dirty="0" err="1" smtClean="0"/>
              <a:t>ologiens</a:t>
            </a:r>
            <a:r>
              <a:rPr lang="en-US" altLang="fr-FR" dirty="0" smtClean="0"/>
              <a:t> </a:t>
            </a:r>
            <a:r>
              <a:rPr lang="en-US" altLang="fr-FR" dirty="0" err="1" smtClean="0"/>
              <a:t>fixaient</a:t>
            </a:r>
            <a:r>
              <a:rPr lang="en-US" altLang="fr-FR" dirty="0" smtClean="0"/>
              <a:t> les </a:t>
            </a:r>
            <a:r>
              <a:rPr lang="en-US" altLang="fr-FR" dirty="0" err="1" smtClean="0"/>
              <a:t>r</a:t>
            </a:r>
            <a:r>
              <a:rPr lang="en-US" altLang="en-US" dirty="0" err="1" smtClean="0"/>
              <a:t>è</a:t>
            </a:r>
            <a:r>
              <a:rPr lang="en-US" altLang="fr-FR" dirty="0" err="1" smtClean="0"/>
              <a:t>gles</a:t>
            </a:r>
            <a:r>
              <a:rPr lang="en-US" altLang="fr-FR" dirty="0" smtClean="0"/>
              <a:t> de construction, </a:t>
            </a:r>
            <a:r>
              <a:rPr lang="en-US" altLang="fr-FR" dirty="0" err="1" smtClean="0"/>
              <a:t>tandis</a:t>
            </a:r>
            <a:r>
              <a:rPr lang="en-US" altLang="fr-FR" dirty="0" smtClean="0"/>
              <a:t> que les chefs de </a:t>
            </a:r>
            <a:r>
              <a:rPr lang="en-US" altLang="fr-FR" dirty="0" err="1" smtClean="0"/>
              <a:t>chantiers</a:t>
            </a:r>
            <a:r>
              <a:rPr lang="en-US" altLang="fr-FR" dirty="0" smtClean="0"/>
              <a:t>, à la </a:t>
            </a:r>
            <a:r>
              <a:rPr lang="en-US" altLang="fr-FR" dirty="0" err="1" smtClean="0"/>
              <a:t>fois</a:t>
            </a:r>
            <a:r>
              <a:rPr lang="en-US" altLang="fr-FR" dirty="0" smtClean="0"/>
              <a:t> </a:t>
            </a:r>
            <a:r>
              <a:rPr lang="en-US" altLang="fr-FR" dirty="0" err="1" smtClean="0"/>
              <a:t>architectes</a:t>
            </a:r>
            <a:r>
              <a:rPr lang="en-US" altLang="fr-FR" dirty="0" smtClean="0"/>
              <a:t> et entrepreneurs, </a:t>
            </a:r>
            <a:r>
              <a:rPr lang="en-US" altLang="en-US" dirty="0" err="1" smtClean="0"/>
              <a:t>é</a:t>
            </a:r>
            <a:r>
              <a:rPr lang="en-US" altLang="fr-FR" dirty="0" err="1" smtClean="0"/>
              <a:t>taient</a:t>
            </a:r>
            <a:r>
              <a:rPr lang="en-US" altLang="fr-FR" dirty="0" smtClean="0"/>
              <a:t> </a:t>
            </a:r>
            <a:r>
              <a:rPr lang="en-US" altLang="fr-FR" dirty="0" err="1" smtClean="0"/>
              <a:t>appel</a:t>
            </a:r>
            <a:r>
              <a:rPr lang="en-US" altLang="en-US" dirty="0" err="1" smtClean="0"/>
              <a:t>é</a:t>
            </a:r>
            <a:r>
              <a:rPr lang="en-US" altLang="fr-FR" dirty="0" err="1" smtClean="0"/>
              <a:t>s</a:t>
            </a:r>
            <a:r>
              <a:rPr lang="en-US" altLang="fr-FR" dirty="0" smtClean="0"/>
              <a:t> </a:t>
            </a:r>
            <a:r>
              <a:rPr lang="en-US" altLang="en-US" dirty="0" smtClean="0"/>
              <a:t>«</a:t>
            </a:r>
            <a:r>
              <a:rPr lang="en-US" altLang="fr-FR" dirty="0" smtClean="0"/>
              <a:t> ma</a:t>
            </a:r>
            <a:r>
              <a:rPr lang="en-US" altLang="en-US" dirty="0" smtClean="0"/>
              <a:t>î</a:t>
            </a:r>
            <a:r>
              <a:rPr lang="en-US" altLang="fr-FR" dirty="0" smtClean="0"/>
              <a:t>tres-</a:t>
            </a:r>
            <a:r>
              <a:rPr lang="en-US" altLang="fr-FR" dirty="0" err="1" smtClean="0"/>
              <a:t>ma</a:t>
            </a:r>
            <a:r>
              <a:rPr lang="en-US" altLang="en-US" dirty="0" err="1" smtClean="0"/>
              <a:t>ç</a:t>
            </a:r>
            <a:r>
              <a:rPr lang="en-US" altLang="fr-FR" dirty="0" err="1" smtClean="0"/>
              <a:t>ons</a:t>
            </a:r>
            <a:r>
              <a:rPr lang="en-US" altLang="fr-FR" dirty="0" smtClean="0"/>
              <a:t> </a:t>
            </a:r>
            <a:r>
              <a:rPr lang="en-US" altLang="en-US" dirty="0" smtClean="0"/>
              <a:t>»</a:t>
            </a:r>
            <a:r>
              <a:rPr lang="en-US" altLang="fr-FR" dirty="0" smtClean="0"/>
              <a:t>. </a:t>
            </a:r>
          </a:p>
          <a:p>
            <a:endParaRPr lang="en-US" altLang="fr-FR" dirty="0" smtClean="0"/>
          </a:p>
          <a:p>
            <a:r>
              <a:rPr lang="en-US" altLang="fr-FR" dirty="0" err="1" smtClean="0"/>
              <a:t>En</a:t>
            </a:r>
            <a:r>
              <a:rPr lang="en-US" altLang="fr-FR" dirty="0" smtClean="0"/>
              <a:t> </a:t>
            </a:r>
            <a:r>
              <a:rPr lang="en-US" altLang="fr-FR" dirty="0" err="1" smtClean="0"/>
              <a:t>Gr</a:t>
            </a:r>
            <a:r>
              <a:rPr lang="en-US" altLang="en-US" dirty="0" err="1" smtClean="0"/>
              <a:t>è</a:t>
            </a:r>
            <a:r>
              <a:rPr lang="en-US" altLang="fr-FR" dirty="0" err="1" smtClean="0"/>
              <a:t>ce</a:t>
            </a:r>
            <a:r>
              <a:rPr lang="en-US" altLang="fr-FR" dirty="0" smtClean="0"/>
              <a:t>, </a:t>
            </a:r>
            <a:r>
              <a:rPr lang="en-US" altLang="fr-FR" dirty="0" err="1" smtClean="0"/>
              <a:t>l’arkhitektôn</a:t>
            </a:r>
            <a:r>
              <a:rPr lang="en-US" altLang="fr-FR" dirty="0" smtClean="0"/>
              <a:t> </a:t>
            </a:r>
            <a:r>
              <a:rPr lang="en-US" altLang="fr-FR" dirty="0" err="1" smtClean="0"/>
              <a:t>d</a:t>
            </a:r>
            <a:r>
              <a:rPr lang="en-US" altLang="en-US" dirty="0" err="1" smtClean="0"/>
              <a:t>é</a:t>
            </a:r>
            <a:r>
              <a:rPr lang="en-US" altLang="fr-FR" dirty="0" err="1" smtClean="0"/>
              <a:t>signait</a:t>
            </a:r>
            <a:r>
              <a:rPr lang="en-US" altLang="fr-FR" dirty="0" smtClean="0"/>
              <a:t> surtout le ma</a:t>
            </a:r>
            <a:r>
              <a:rPr lang="en-US" altLang="en-US" dirty="0" smtClean="0"/>
              <a:t>î</a:t>
            </a:r>
            <a:r>
              <a:rPr lang="en-US" altLang="fr-FR" dirty="0" smtClean="0"/>
              <a:t>tre </a:t>
            </a:r>
            <a:r>
              <a:rPr lang="en-US" altLang="fr-FR" dirty="0" err="1" smtClean="0"/>
              <a:t>charpentier</a:t>
            </a:r>
            <a:r>
              <a:rPr lang="en-US" altLang="fr-FR" dirty="0" smtClean="0"/>
              <a:t>, </a:t>
            </a:r>
            <a:r>
              <a:rPr lang="en-US" altLang="fr-FR" dirty="0" err="1" smtClean="0"/>
              <a:t>consid</a:t>
            </a:r>
            <a:r>
              <a:rPr lang="en-US" altLang="en-US" dirty="0" err="1" smtClean="0"/>
              <a:t>é</a:t>
            </a:r>
            <a:r>
              <a:rPr lang="en-US" altLang="fr-FR" dirty="0" err="1" smtClean="0"/>
              <a:t>r</a:t>
            </a:r>
            <a:r>
              <a:rPr lang="en-US" altLang="en-US" dirty="0" err="1" smtClean="0"/>
              <a:t>é</a:t>
            </a:r>
            <a:r>
              <a:rPr lang="en-US" altLang="fr-FR" dirty="0" smtClean="0"/>
              <a:t> </a:t>
            </a:r>
            <a:r>
              <a:rPr lang="en-US" altLang="fr-FR" dirty="0" err="1" smtClean="0"/>
              <a:t>comme</a:t>
            </a:r>
            <a:r>
              <a:rPr lang="en-US" altLang="fr-FR" dirty="0" smtClean="0"/>
              <a:t> </a:t>
            </a:r>
            <a:r>
              <a:rPr lang="en-US" altLang="fr-FR" dirty="0" err="1" smtClean="0"/>
              <a:t>sup</a:t>
            </a:r>
            <a:r>
              <a:rPr lang="en-US" altLang="en-US" dirty="0" err="1" smtClean="0"/>
              <a:t>é</a:t>
            </a:r>
            <a:r>
              <a:rPr lang="en-US" altLang="fr-FR" dirty="0" err="1" smtClean="0"/>
              <a:t>rieur</a:t>
            </a:r>
            <a:r>
              <a:rPr lang="en-US" altLang="fr-FR" dirty="0" smtClean="0"/>
              <a:t> aux simples </a:t>
            </a:r>
            <a:r>
              <a:rPr lang="en-US" altLang="fr-FR" dirty="0" err="1" smtClean="0"/>
              <a:t>imitateurs</a:t>
            </a:r>
            <a:r>
              <a:rPr lang="en-US" altLang="fr-FR" dirty="0" smtClean="0"/>
              <a:t> de la </a:t>
            </a:r>
            <a:r>
              <a:rPr lang="en-US" altLang="fr-FR" dirty="0" err="1" smtClean="0"/>
              <a:t>r</a:t>
            </a:r>
            <a:r>
              <a:rPr lang="en-US" altLang="en-US" dirty="0" err="1" smtClean="0"/>
              <a:t>é</a:t>
            </a:r>
            <a:r>
              <a:rPr lang="en-US" altLang="fr-FR" dirty="0" err="1" smtClean="0"/>
              <a:t>alit</a:t>
            </a:r>
            <a:r>
              <a:rPr lang="en-US" altLang="en-US" dirty="0" err="1" smtClean="0"/>
              <a:t>é</a:t>
            </a:r>
            <a:r>
              <a:rPr lang="en-US" altLang="fr-FR" dirty="0" smtClean="0"/>
              <a:t>.</a:t>
            </a:r>
          </a:p>
          <a:p>
            <a:endParaRPr lang="en-US" altLang="fr-FR" dirty="0" smtClean="0"/>
          </a:p>
          <a:p>
            <a:r>
              <a:rPr lang="en-US" altLang="fr-FR" dirty="0" smtClean="0"/>
              <a:t> Le </a:t>
            </a:r>
            <a:r>
              <a:rPr lang="en-US" altLang="fr-FR" dirty="0" err="1" smtClean="0"/>
              <a:t>terme</a:t>
            </a:r>
            <a:r>
              <a:rPr lang="en-US" altLang="fr-FR" dirty="0" smtClean="0"/>
              <a:t> </a:t>
            </a:r>
            <a:r>
              <a:rPr lang="en-US" altLang="en-US" dirty="0" smtClean="0"/>
              <a:t>«</a:t>
            </a:r>
            <a:r>
              <a:rPr lang="en-US" altLang="fr-FR" dirty="0" smtClean="0"/>
              <a:t> </a:t>
            </a:r>
            <a:r>
              <a:rPr lang="en-US" altLang="fr-FR" dirty="0" err="1" smtClean="0"/>
              <a:t>architecte</a:t>
            </a:r>
            <a:r>
              <a:rPr lang="en-US" altLang="fr-FR" dirty="0" smtClean="0"/>
              <a:t> </a:t>
            </a:r>
            <a:r>
              <a:rPr lang="en-US" altLang="en-US" dirty="0" smtClean="0"/>
              <a:t>»</a:t>
            </a:r>
            <a:r>
              <a:rPr lang="en-US" altLang="fr-FR" dirty="0" smtClean="0"/>
              <a:t> </a:t>
            </a:r>
            <a:r>
              <a:rPr lang="en-US" altLang="fr-FR" dirty="0" err="1" smtClean="0"/>
              <a:t>n’appara</a:t>
            </a:r>
            <a:r>
              <a:rPr lang="en-US" altLang="en-US" dirty="0" err="1" smtClean="0"/>
              <a:t>î</a:t>
            </a:r>
            <a:r>
              <a:rPr lang="en-US" altLang="fr-FR" dirty="0" err="1" smtClean="0"/>
              <a:t>t</a:t>
            </a:r>
            <a:r>
              <a:rPr lang="en-US" altLang="fr-FR" dirty="0" smtClean="0"/>
              <a:t> </a:t>
            </a:r>
            <a:r>
              <a:rPr lang="en-US" altLang="fr-FR" dirty="0" err="1" smtClean="0"/>
              <a:t>en</a:t>
            </a:r>
            <a:r>
              <a:rPr lang="en-US" altLang="fr-FR" dirty="0" smtClean="0"/>
              <a:t> France </a:t>
            </a:r>
            <a:r>
              <a:rPr lang="en-US" altLang="fr-FR" dirty="0" err="1" smtClean="0"/>
              <a:t>qu’à</a:t>
            </a:r>
            <a:r>
              <a:rPr lang="en-US" altLang="fr-FR" dirty="0" smtClean="0"/>
              <a:t> la Renaissance, apr</a:t>
            </a:r>
            <a:r>
              <a:rPr lang="en-US" altLang="en-US" dirty="0" smtClean="0"/>
              <a:t>è</a:t>
            </a:r>
            <a:r>
              <a:rPr lang="en-US" altLang="fr-FR" dirty="0" smtClean="0"/>
              <a:t>s </a:t>
            </a:r>
            <a:r>
              <a:rPr lang="en-US" altLang="fr-FR" dirty="0" err="1" smtClean="0"/>
              <a:t>l’exp</a:t>
            </a:r>
            <a:r>
              <a:rPr lang="en-US" altLang="en-US" dirty="0" err="1" smtClean="0"/>
              <a:t>é</a:t>
            </a:r>
            <a:r>
              <a:rPr lang="en-US" altLang="fr-FR" dirty="0" err="1" smtClean="0"/>
              <a:t>dition</a:t>
            </a:r>
            <a:r>
              <a:rPr lang="en-US" altLang="fr-FR" dirty="0" smtClean="0"/>
              <a:t> de Charles VIII </a:t>
            </a:r>
            <a:r>
              <a:rPr lang="en-US" altLang="fr-FR" dirty="0" err="1" smtClean="0"/>
              <a:t>en</a:t>
            </a:r>
            <a:r>
              <a:rPr lang="en-US" altLang="fr-FR" dirty="0" smtClean="0"/>
              <a:t> </a:t>
            </a:r>
            <a:r>
              <a:rPr lang="en-US" altLang="fr-FR" dirty="0" err="1" smtClean="0"/>
              <a:t>Italie</a:t>
            </a:r>
            <a:r>
              <a:rPr lang="en-US" altLang="fr-FR" dirty="0" smtClean="0"/>
              <a:t>. </a:t>
            </a:r>
            <a:r>
              <a:rPr lang="en-US" altLang="fr-FR" dirty="0" err="1" smtClean="0"/>
              <a:t>Jusqu’au</a:t>
            </a:r>
            <a:r>
              <a:rPr lang="en-US" altLang="fr-FR" dirty="0" smtClean="0"/>
              <a:t> </a:t>
            </a:r>
            <a:r>
              <a:rPr lang="en-US" altLang="fr-FR" dirty="0" err="1" smtClean="0"/>
              <a:t>XVIIIe</a:t>
            </a:r>
            <a:r>
              <a:rPr lang="en-US" altLang="fr-FR" dirty="0" smtClean="0"/>
              <a:t> si</a:t>
            </a:r>
            <a:r>
              <a:rPr lang="en-US" altLang="en-US" dirty="0" smtClean="0"/>
              <a:t>è</a:t>
            </a:r>
            <a:r>
              <a:rPr lang="en-US" altLang="fr-FR" dirty="0" smtClean="0"/>
              <a:t>cle, la </a:t>
            </a:r>
            <a:r>
              <a:rPr lang="en-US" altLang="fr-FR" dirty="0" err="1" smtClean="0"/>
              <a:t>fonction</a:t>
            </a:r>
            <a:r>
              <a:rPr lang="en-US" altLang="fr-FR" dirty="0" smtClean="0"/>
              <a:t> </a:t>
            </a:r>
            <a:r>
              <a:rPr lang="en-US" altLang="fr-FR" dirty="0" err="1" smtClean="0"/>
              <a:t>reste</a:t>
            </a:r>
            <a:r>
              <a:rPr lang="en-US" altLang="fr-FR" dirty="0" smtClean="0"/>
              <a:t> </a:t>
            </a:r>
            <a:r>
              <a:rPr lang="en-US" altLang="fr-FR" dirty="0" err="1" smtClean="0"/>
              <a:t>proche</a:t>
            </a:r>
            <a:r>
              <a:rPr lang="en-US" altLang="fr-FR" dirty="0" smtClean="0"/>
              <a:t> de </a:t>
            </a:r>
            <a:r>
              <a:rPr lang="en-US" altLang="fr-FR" dirty="0" err="1" smtClean="0"/>
              <a:t>celle</a:t>
            </a:r>
            <a:r>
              <a:rPr lang="en-US" altLang="fr-FR" dirty="0" smtClean="0"/>
              <a:t> </a:t>
            </a:r>
            <a:r>
              <a:rPr lang="en-US" altLang="fr-FR" dirty="0" err="1" smtClean="0"/>
              <a:t>d’entrepreneur</a:t>
            </a:r>
            <a:r>
              <a:rPr lang="en-US" altLang="fr-FR" dirty="0" smtClean="0"/>
              <a:t>. </a:t>
            </a:r>
          </a:p>
          <a:p>
            <a:endParaRPr lang="en-US" altLang="fr-FR" dirty="0" smtClean="0"/>
          </a:p>
          <a:p>
            <a:r>
              <a:rPr lang="en-US" altLang="fr-FR" dirty="0" smtClean="0"/>
              <a:t>La </a:t>
            </a:r>
            <a:r>
              <a:rPr lang="en-US" altLang="fr-FR" dirty="0" err="1" smtClean="0"/>
              <a:t>cr</a:t>
            </a:r>
            <a:r>
              <a:rPr lang="en-US" altLang="en-US" dirty="0" err="1" smtClean="0"/>
              <a:t>é</a:t>
            </a:r>
            <a:r>
              <a:rPr lang="en-US" altLang="fr-FR" dirty="0" err="1" smtClean="0"/>
              <a:t>ation</a:t>
            </a:r>
            <a:r>
              <a:rPr lang="en-US" altLang="fr-FR" dirty="0" smtClean="0"/>
              <a:t> de </a:t>
            </a:r>
            <a:r>
              <a:rPr lang="en-US" altLang="fr-FR" dirty="0" err="1" smtClean="0"/>
              <a:t>l’Acad</a:t>
            </a:r>
            <a:r>
              <a:rPr lang="en-US" altLang="en-US" dirty="0" err="1" smtClean="0"/>
              <a:t>é</a:t>
            </a:r>
            <a:r>
              <a:rPr lang="en-US" altLang="fr-FR" dirty="0" err="1" smtClean="0"/>
              <a:t>mie</a:t>
            </a:r>
            <a:r>
              <a:rPr lang="en-US" altLang="fr-FR" dirty="0" smtClean="0"/>
              <a:t> </a:t>
            </a:r>
            <a:r>
              <a:rPr lang="en-US" altLang="fr-FR" dirty="0" err="1" smtClean="0"/>
              <a:t>royale</a:t>
            </a:r>
            <a:r>
              <a:rPr lang="en-US" altLang="fr-FR" dirty="0" smtClean="0"/>
              <a:t> </a:t>
            </a:r>
            <a:r>
              <a:rPr lang="en-US" altLang="fr-FR" dirty="0" err="1" smtClean="0"/>
              <a:t>d’architecture</a:t>
            </a:r>
            <a:r>
              <a:rPr lang="en-US" altLang="fr-FR" dirty="0" smtClean="0"/>
              <a:t> </a:t>
            </a:r>
            <a:r>
              <a:rPr lang="en-US" altLang="fr-FR" dirty="0" err="1" smtClean="0"/>
              <a:t>en</a:t>
            </a:r>
            <a:r>
              <a:rPr lang="en-US" altLang="fr-FR" dirty="0" smtClean="0"/>
              <a:t> 1671 marque </a:t>
            </a:r>
            <a:r>
              <a:rPr lang="en-US" altLang="fr-FR" dirty="0" err="1" smtClean="0"/>
              <a:t>une</a:t>
            </a:r>
            <a:r>
              <a:rPr lang="en-US" altLang="fr-FR" dirty="0" smtClean="0"/>
              <a:t> </a:t>
            </a:r>
            <a:r>
              <a:rPr lang="en-US" altLang="en-US" dirty="0" err="1" smtClean="0"/>
              <a:t>é</a:t>
            </a:r>
            <a:r>
              <a:rPr lang="en-US" altLang="fr-FR" dirty="0" err="1" smtClean="0"/>
              <a:t>tape</a:t>
            </a:r>
            <a:r>
              <a:rPr lang="en-US" altLang="fr-FR" dirty="0" smtClean="0"/>
              <a:t> </a:t>
            </a:r>
            <a:r>
              <a:rPr lang="en-US" altLang="fr-FR" dirty="0" err="1" smtClean="0"/>
              <a:t>importante</a:t>
            </a:r>
            <a:r>
              <a:rPr lang="en-US" altLang="fr-FR" dirty="0" smtClean="0"/>
              <a:t> </a:t>
            </a:r>
            <a:r>
              <a:rPr lang="en-US" altLang="fr-FR" dirty="0" err="1" smtClean="0"/>
              <a:t>en</a:t>
            </a:r>
            <a:r>
              <a:rPr lang="en-US" altLang="fr-FR" dirty="0" smtClean="0"/>
              <a:t> </a:t>
            </a:r>
            <a:r>
              <a:rPr lang="en-US" altLang="fr-FR" dirty="0" err="1" smtClean="0"/>
              <a:t>donnant</a:t>
            </a:r>
            <a:r>
              <a:rPr lang="en-US" altLang="fr-FR" dirty="0" smtClean="0"/>
              <a:t> </a:t>
            </a:r>
            <a:r>
              <a:rPr lang="en-US" altLang="fr-FR" dirty="0" err="1" smtClean="0"/>
              <a:t>une</a:t>
            </a:r>
            <a:r>
              <a:rPr lang="en-US" altLang="fr-FR" dirty="0" smtClean="0"/>
              <a:t> base </a:t>
            </a:r>
            <a:r>
              <a:rPr lang="en-US" altLang="fr-FR" dirty="0" err="1" smtClean="0"/>
              <a:t>th</a:t>
            </a:r>
            <a:r>
              <a:rPr lang="en-US" altLang="en-US" dirty="0" err="1" smtClean="0"/>
              <a:t>é</a:t>
            </a:r>
            <a:r>
              <a:rPr lang="en-US" altLang="fr-FR" dirty="0" err="1" smtClean="0"/>
              <a:t>orique</a:t>
            </a:r>
            <a:r>
              <a:rPr lang="en-US" altLang="fr-FR" dirty="0" smtClean="0"/>
              <a:t> à la profession. Aux </a:t>
            </a:r>
            <a:r>
              <a:rPr lang="en-US" altLang="fr-FR" dirty="0" err="1" smtClean="0"/>
              <a:t>XIXe</a:t>
            </a:r>
            <a:r>
              <a:rPr lang="en-US" altLang="fr-FR" dirty="0" smtClean="0"/>
              <a:t> et </a:t>
            </a:r>
            <a:r>
              <a:rPr lang="en-US" altLang="fr-FR" dirty="0" err="1" smtClean="0"/>
              <a:t>XXe</a:t>
            </a:r>
            <a:r>
              <a:rPr lang="en-US" altLang="fr-FR" dirty="0" smtClean="0"/>
              <a:t> si</a:t>
            </a:r>
            <a:r>
              <a:rPr lang="en-US" altLang="en-US" dirty="0" smtClean="0"/>
              <a:t>è</a:t>
            </a:r>
            <a:r>
              <a:rPr lang="en-US" altLang="fr-FR" dirty="0" smtClean="0"/>
              <a:t>cles, </a:t>
            </a:r>
            <a:r>
              <a:rPr lang="en-US" altLang="fr-FR" dirty="0" err="1" smtClean="0"/>
              <a:t>l’enseignement</a:t>
            </a:r>
            <a:r>
              <a:rPr lang="en-US" altLang="fr-FR" dirty="0" smtClean="0"/>
              <a:t> se structure à </a:t>
            </a:r>
            <a:r>
              <a:rPr lang="en-US" altLang="fr-FR" dirty="0" err="1" smtClean="0"/>
              <a:t>l’</a:t>
            </a:r>
            <a:r>
              <a:rPr lang="en-US" altLang="en-US" dirty="0" err="1" smtClean="0"/>
              <a:t>É</a:t>
            </a:r>
            <a:r>
              <a:rPr lang="en-US" altLang="fr-FR" dirty="0" err="1" smtClean="0"/>
              <a:t>cole</a:t>
            </a:r>
            <a:r>
              <a:rPr lang="en-US" altLang="fr-FR" dirty="0" smtClean="0"/>
              <a:t> des beaux-arts et à </a:t>
            </a:r>
            <a:r>
              <a:rPr lang="en-US" altLang="fr-FR" dirty="0" err="1" smtClean="0"/>
              <a:t>l’</a:t>
            </a:r>
            <a:r>
              <a:rPr lang="en-US" altLang="en-US" dirty="0" err="1" smtClean="0"/>
              <a:t>É</a:t>
            </a:r>
            <a:r>
              <a:rPr lang="en-US" altLang="fr-FR" dirty="0" err="1" smtClean="0"/>
              <a:t>cole</a:t>
            </a:r>
            <a:r>
              <a:rPr lang="en-US" altLang="fr-FR" dirty="0" smtClean="0"/>
              <a:t> </a:t>
            </a:r>
            <a:r>
              <a:rPr lang="en-US" altLang="fr-FR" dirty="0" err="1" smtClean="0"/>
              <a:t>sp</a:t>
            </a:r>
            <a:r>
              <a:rPr lang="en-US" altLang="en-US" dirty="0" err="1" smtClean="0"/>
              <a:t>é</a:t>
            </a:r>
            <a:r>
              <a:rPr lang="en-US" altLang="fr-FR" dirty="0" err="1" smtClean="0"/>
              <a:t>ciale</a:t>
            </a:r>
            <a:r>
              <a:rPr lang="en-US" altLang="fr-FR" dirty="0" smtClean="0"/>
              <a:t> </a:t>
            </a:r>
            <a:r>
              <a:rPr lang="en-US" altLang="fr-FR" dirty="0" err="1" smtClean="0"/>
              <a:t>d’architecture</a:t>
            </a:r>
            <a:r>
              <a:rPr lang="en-US" altLang="fr-FR" dirty="0" smtClean="0"/>
              <a:t>, </a:t>
            </a:r>
            <a:r>
              <a:rPr lang="en-US" altLang="fr-FR" dirty="0" err="1" smtClean="0"/>
              <a:t>puis</a:t>
            </a:r>
            <a:r>
              <a:rPr lang="en-US" altLang="fr-FR" dirty="0" smtClean="0"/>
              <a:t> se </a:t>
            </a:r>
            <a:r>
              <a:rPr lang="en-US" altLang="fr-FR" dirty="0" err="1" smtClean="0"/>
              <a:t>diversifie</a:t>
            </a:r>
            <a:r>
              <a:rPr lang="en-US" altLang="fr-FR" dirty="0" smtClean="0"/>
              <a:t> </a:t>
            </a:r>
            <a:r>
              <a:rPr lang="en-US" altLang="fr-FR" dirty="0" err="1" smtClean="0"/>
              <a:t>en</a:t>
            </a:r>
            <a:r>
              <a:rPr lang="en-US" altLang="fr-FR" dirty="0" smtClean="0"/>
              <a:t> 1968 avec la </a:t>
            </a:r>
            <a:r>
              <a:rPr lang="en-US" altLang="fr-FR" dirty="0" err="1" smtClean="0"/>
              <a:t>cr</a:t>
            </a:r>
            <a:r>
              <a:rPr lang="en-US" altLang="en-US" dirty="0" err="1" smtClean="0"/>
              <a:t>é</a:t>
            </a:r>
            <a:r>
              <a:rPr lang="en-US" altLang="fr-FR" dirty="0" err="1" smtClean="0"/>
              <a:t>ation</a:t>
            </a:r>
            <a:r>
              <a:rPr lang="en-US" altLang="fr-FR" dirty="0" smtClean="0"/>
              <a:t> des </a:t>
            </a:r>
            <a:r>
              <a:rPr lang="en-US" altLang="fr-FR" dirty="0" err="1" smtClean="0"/>
              <a:t>unit</a:t>
            </a:r>
            <a:r>
              <a:rPr lang="en-US" altLang="en-US" dirty="0" err="1" smtClean="0"/>
              <a:t>é</a:t>
            </a:r>
            <a:r>
              <a:rPr lang="en-US" altLang="fr-FR" dirty="0" err="1" smtClean="0"/>
              <a:t>s</a:t>
            </a:r>
            <a:r>
              <a:rPr lang="en-US" altLang="fr-FR" dirty="0" smtClean="0"/>
              <a:t> </a:t>
            </a:r>
            <a:r>
              <a:rPr lang="en-US" altLang="fr-FR" dirty="0" err="1" smtClean="0"/>
              <a:t>p</a:t>
            </a:r>
            <a:r>
              <a:rPr lang="en-US" altLang="en-US" dirty="0" err="1" smtClean="0"/>
              <a:t>é</a:t>
            </a:r>
            <a:r>
              <a:rPr lang="en-US" altLang="fr-FR" dirty="0" err="1" smtClean="0"/>
              <a:t>dagogiques</a:t>
            </a:r>
            <a:r>
              <a:rPr lang="en-US" altLang="fr-FR" dirty="0" smtClean="0"/>
              <a:t>.</a:t>
            </a:r>
            <a:endParaRPr lang="fr-FR" altLang="en-US" dirty="0" smtClean="0"/>
          </a:p>
          <a:p>
            <a:endParaRPr lang="fr-FR" dirty="0"/>
          </a:p>
        </p:txBody>
      </p:sp>
      <p:sp>
        <p:nvSpPr>
          <p:cNvPr id="4" name="Espace réservé du numéro de diapositive 3"/>
          <p:cNvSpPr>
            <a:spLocks noGrp="1"/>
          </p:cNvSpPr>
          <p:nvPr>
            <p:ph type="sldNum" sz="quarter" idx="10"/>
          </p:nvPr>
        </p:nvSpPr>
        <p:spPr/>
        <p:txBody>
          <a:bodyPr/>
          <a:lstStyle/>
          <a:p>
            <a:fld id="{C3339D60-E7B6-400E-9827-82CB7C53B1D1}" type="slidenum">
              <a:rPr lang="fr-FR" smtClean="0"/>
              <a:t>3</a:t>
            </a:fld>
            <a:endParaRPr lang="fr-FR"/>
          </a:p>
        </p:txBody>
      </p:sp>
    </p:spTree>
    <p:extLst>
      <p:ext uri="{BB962C8B-B14F-4D97-AF65-F5344CB8AC3E}">
        <p14:creationId xmlns:p14="http://schemas.microsoft.com/office/powerpoint/2010/main" val="29635629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dirty="0" err="1" smtClean="0">
                <a:sym typeface="+mn-ea"/>
              </a:rPr>
              <a:t>I.L'architecture</a:t>
            </a:r>
            <a:r>
              <a:rPr lang="fr-FR" sz="1200" b="1" dirty="0" smtClean="0">
                <a:sym typeface="+mn-ea"/>
              </a:rPr>
              <a:t> sans architectes: </a:t>
            </a:r>
            <a:endParaRPr lang="fr-FR" altLang="en-US" sz="1200" b="1" dirty="0" smtClean="0">
              <a:sym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fr-FR" dirty="0" err="1" smtClean="0"/>
              <a:t>L’architecture</a:t>
            </a:r>
            <a:r>
              <a:rPr lang="en-US" altLang="fr-FR" dirty="0" smtClean="0"/>
              <a:t> </a:t>
            </a:r>
            <a:r>
              <a:rPr lang="en-US" altLang="fr-FR" dirty="0" err="1" smtClean="0"/>
              <a:t>n’a</a:t>
            </a:r>
            <a:r>
              <a:rPr lang="en-US" altLang="fr-FR" dirty="0" smtClean="0"/>
              <a:t> pas </a:t>
            </a:r>
            <a:r>
              <a:rPr lang="en-US" altLang="fr-FR" dirty="0" err="1" smtClean="0"/>
              <a:t>toujours</a:t>
            </a:r>
            <a:r>
              <a:rPr lang="en-US" altLang="fr-FR" dirty="0" smtClean="0"/>
              <a:t> </a:t>
            </a:r>
            <a:r>
              <a:rPr lang="en-US" altLang="fr-FR" dirty="0" err="1" smtClean="0"/>
              <a:t>n</a:t>
            </a:r>
            <a:r>
              <a:rPr lang="en-US" altLang="en-US" dirty="0" err="1" smtClean="0"/>
              <a:t>é</a:t>
            </a:r>
            <a:r>
              <a:rPr lang="en-US" altLang="fr-FR" dirty="0" err="1" smtClean="0"/>
              <a:t>cessit</a:t>
            </a:r>
            <a:r>
              <a:rPr lang="en-US" altLang="en-US" dirty="0" err="1" smtClean="0"/>
              <a:t>é</a:t>
            </a:r>
            <a:r>
              <a:rPr lang="en-US" altLang="fr-FR" dirty="0" smtClean="0"/>
              <a:t> la </a:t>
            </a:r>
            <a:r>
              <a:rPr lang="en-US" altLang="fr-FR" dirty="0" err="1" smtClean="0"/>
              <a:t>pr</a:t>
            </a:r>
            <a:r>
              <a:rPr lang="en-US" altLang="en-US" dirty="0" err="1" smtClean="0"/>
              <a:t>é</a:t>
            </a:r>
            <a:r>
              <a:rPr lang="en-US" altLang="fr-FR" dirty="0" err="1" smtClean="0"/>
              <a:t>sence</a:t>
            </a:r>
            <a:r>
              <a:rPr lang="en-US" altLang="fr-FR" dirty="0" smtClean="0"/>
              <a:t> d’un </a:t>
            </a:r>
            <a:r>
              <a:rPr lang="en-US" altLang="fr-FR" dirty="0" err="1" smtClean="0"/>
              <a:t>architecte</a:t>
            </a:r>
            <a:r>
              <a:rPr lang="en-US" altLang="fr-FR" dirty="0" smtClean="0"/>
              <a:t>. La </a:t>
            </a:r>
            <a:r>
              <a:rPr lang="en-US" altLang="fr-FR" dirty="0" err="1" smtClean="0"/>
              <a:t>majorit</a:t>
            </a:r>
            <a:r>
              <a:rPr lang="en-US" altLang="en-US" dirty="0" err="1" smtClean="0"/>
              <a:t>é</a:t>
            </a:r>
            <a:r>
              <a:rPr lang="en-US" altLang="fr-FR" dirty="0" smtClean="0"/>
              <a:t> des constructions, </a:t>
            </a:r>
            <a:r>
              <a:rPr lang="en-US" altLang="fr-FR" dirty="0" err="1" smtClean="0"/>
              <a:t>notamment</a:t>
            </a:r>
            <a:r>
              <a:rPr lang="en-US" altLang="fr-FR" dirty="0" smtClean="0"/>
              <a:t> les </a:t>
            </a:r>
            <a:r>
              <a:rPr lang="en-US" altLang="fr-FR" dirty="0" err="1" smtClean="0"/>
              <a:t>b</a:t>
            </a:r>
            <a:r>
              <a:rPr lang="en-US" altLang="en-US" dirty="0" err="1" smtClean="0"/>
              <a:t>â</a:t>
            </a:r>
            <a:r>
              <a:rPr lang="en-US" altLang="fr-FR" dirty="0" err="1" smtClean="0"/>
              <a:t>timents</a:t>
            </a:r>
            <a:r>
              <a:rPr lang="en-US" altLang="fr-FR" dirty="0" smtClean="0"/>
              <a:t> </a:t>
            </a:r>
            <a:r>
              <a:rPr lang="en-US" altLang="fr-FR" dirty="0" err="1" smtClean="0"/>
              <a:t>domestiques</a:t>
            </a:r>
            <a:r>
              <a:rPr lang="en-US" altLang="fr-FR" dirty="0" smtClean="0"/>
              <a:t> </a:t>
            </a:r>
            <a:r>
              <a:rPr lang="en-US" altLang="fr-FR" dirty="0" err="1" smtClean="0"/>
              <a:t>vernaculaires</a:t>
            </a:r>
            <a:r>
              <a:rPr lang="en-US" altLang="fr-FR" dirty="0" smtClean="0"/>
              <a:t>, </a:t>
            </a:r>
            <a:r>
              <a:rPr lang="en-US" altLang="fr-FR" dirty="0" err="1" smtClean="0"/>
              <a:t>sont</a:t>
            </a:r>
            <a:r>
              <a:rPr lang="en-US" altLang="fr-FR" dirty="0" smtClean="0"/>
              <a:t> </a:t>
            </a:r>
            <a:r>
              <a:rPr lang="en-US" altLang="fr-FR" dirty="0" err="1" smtClean="0"/>
              <a:t>r</a:t>
            </a:r>
            <a:r>
              <a:rPr lang="en-US" altLang="en-US" dirty="0" err="1" smtClean="0"/>
              <a:t>é</a:t>
            </a:r>
            <a:r>
              <a:rPr lang="en-US" altLang="fr-FR" dirty="0" err="1" smtClean="0"/>
              <a:t>alis</a:t>
            </a:r>
            <a:r>
              <a:rPr lang="en-US" altLang="en-US" dirty="0" err="1" smtClean="0"/>
              <a:t>é</a:t>
            </a:r>
            <a:r>
              <a:rPr lang="en-US" altLang="fr-FR" dirty="0" err="1" smtClean="0"/>
              <a:t>es</a:t>
            </a:r>
            <a:r>
              <a:rPr lang="en-US" altLang="fr-FR" dirty="0" smtClean="0"/>
              <a:t> sans </a:t>
            </a:r>
            <a:r>
              <a:rPr lang="en-US" altLang="fr-FR" dirty="0" err="1" smtClean="0"/>
              <a:t>architecte</a:t>
            </a:r>
            <a:r>
              <a:rPr lang="en-US" altLang="fr-FR" dirty="0" smtClean="0"/>
              <a:t> </a:t>
            </a:r>
            <a:r>
              <a:rPr lang="en-US" altLang="fr-FR" dirty="0" err="1" smtClean="0"/>
              <a:t>reconnu</a:t>
            </a:r>
            <a:r>
              <a:rPr lang="en-US" altLang="fr-FR" dirty="0" smtClean="0"/>
              <a:t>, </a:t>
            </a:r>
            <a:r>
              <a:rPr lang="en-US" altLang="fr-FR" dirty="0" err="1" smtClean="0"/>
              <a:t>mais</a:t>
            </a:r>
            <a:r>
              <a:rPr lang="en-US" altLang="fr-FR" dirty="0" smtClean="0"/>
              <a:t> gr</a:t>
            </a:r>
            <a:r>
              <a:rPr lang="en-US" altLang="en-US" dirty="0" smtClean="0"/>
              <a:t>â</a:t>
            </a:r>
            <a:r>
              <a:rPr lang="en-US" altLang="fr-FR" dirty="0" smtClean="0"/>
              <a:t>ce aux </a:t>
            </a:r>
            <a:r>
              <a:rPr lang="en-US" altLang="fr-FR" dirty="0" err="1" smtClean="0"/>
              <a:t>savoirs</a:t>
            </a:r>
            <a:r>
              <a:rPr lang="en-US" altLang="fr-FR" dirty="0" smtClean="0"/>
              <a:t> </a:t>
            </a:r>
            <a:r>
              <a:rPr lang="en-US" altLang="fr-FR" dirty="0" err="1" smtClean="0"/>
              <a:t>traditionnels</a:t>
            </a:r>
            <a:r>
              <a:rPr lang="en-US" altLang="fr-FR" dirty="0" smtClean="0"/>
              <a:t> </a:t>
            </a:r>
            <a:r>
              <a:rPr lang="en-US" altLang="fr-FR" dirty="0" err="1" smtClean="0"/>
              <a:t>transmis</a:t>
            </a:r>
            <a:r>
              <a:rPr lang="en-US" altLang="fr-FR" dirty="0" smtClean="0"/>
              <a:t> et </a:t>
            </a:r>
            <a:r>
              <a:rPr lang="en-US" altLang="fr-FR" dirty="0" err="1" smtClean="0"/>
              <a:t>mis</a:t>
            </a:r>
            <a:r>
              <a:rPr lang="en-US" altLang="fr-FR" dirty="0" smtClean="0"/>
              <a:t> </a:t>
            </a:r>
            <a:r>
              <a:rPr lang="en-US" altLang="fr-FR" dirty="0" err="1" smtClean="0"/>
              <a:t>en</a:t>
            </a:r>
            <a:r>
              <a:rPr lang="en-US" altLang="fr-FR" dirty="0" smtClean="0"/>
              <a:t> </a:t>
            </a:r>
            <a:r>
              <a:rPr lang="en-US" altLang="en-US" dirty="0" err="1" smtClean="0"/>
              <a:t>œ</a:t>
            </a:r>
            <a:r>
              <a:rPr lang="en-US" altLang="fr-FR" dirty="0" err="1" smtClean="0"/>
              <a:t>uvre</a:t>
            </a:r>
            <a:r>
              <a:rPr lang="en-US" altLang="fr-FR" dirty="0" smtClean="0"/>
              <a:t> par les </a:t>
            </a:r>
            <a:r>
              <a:rPr lang="en-US" altLang="fr-FR" dirty="0" err="1" smtClean="0"/>
              <a:t>usagers</a:t>
            </a:r>
            <a:r>
              <a:rPr lang="en-US" altLang="fr-FR" dirty="0" smtClean="0"/>
              <a:t> </a:t>
            </a:r>
            <a:r>
              <a:rPr lang="en-US" altLang="fr-FR" dirty="0" err="1" smtClean="0"/>
              <a:t>eux-m</a:t>
            </a:r>
            <a:r>
              <a:rPr lang="en-US" altLang="en-US" dirty="0" err="1" smtClean="0"/>
              <a:t>ê</a:t>
            </a:r>
            <a:r>
              <a:rPr lang="en-US" altLang="fr-FR" dirty="0" err="1" smtClean="0"/>
              <a:t>mes</a:t>
            </a:r>
            <a:r>
              <a:rPr lang="en-US" altLang="fr-FR" dirty="0" smtClean="0"/>
              <a:t> </a:t>
            </a:r>
            <a:r>
              <a:rPr lang="en-US" altLang="fr-FR" dirty="0" err="1" smtClean="0"/>
              <a:t>ou</a:t>
            </a:r>
            <a:r>
              <a:rPr lang="en-US" altLang="fr-FR" dirty="0" smtClean="0"/>
              <a:t> par des artisans </a:t>
            </a:r>
            <a:r>
              <a:rPr lang="en-US" altLang="fr-FR" dirty="0" err="1" smtClean="0"/>
              <a:t>sp</a:t>
            </a:r>
            <a:r>
              <a:rPr lang="en-US" altLang="en-US" dirty="0" err="1" smtClean="0"/>
              <a:t>é</a:t>
            </a:r>
            <a:r>
              <a:rPr lang="en-US" altLang="fr-FR" dirty="0" err="1" smtClean="0"/>
              <a:t>cialis</a:t>
            </a:r>
            <a:r>
              <a:rPr lang="en-US" altLang="en-US" dirty="0" err="1" smtClean="0"/>
              <a:t>é</a:t>
            </a:r>
            <a:r>
              <a:rPr lang="en-US" altLang="fr-FR" dirty="0" err="1" smtClean="0"/>
              <a:t>s</a:t>
            </a:r>
            <a:r>
              <a:rPr lang="en-US" altLang="fr-FR" dirty="0" smtClean="0"/>
              <a:t>.</a:t>
            </a:r>
            <a:endParaRPr lang="fr-FR" altLang="en-US" dirty="0" smtClean="0"/>
          </a:p>
          <a:p>
            <a:endParaRPr lang="fr-FR" dirty="0"/>
          </a:p>
        </p:txBody>
      </p:sp>
      <p:sp>
        <p:nvSpPr>
          <p:cNvPr id="4" name="Espace réservé du numéro de diapositive 3"/>
          <p:cNvSpPr>
            <a:spLocks noGrp="1"/>
          </p:cNvSpPr>
          <p:nvPr>
            <p:ph type="sldNum" sz="quarter" idx="10"/>
          </p:nvPr>
        </p:nvSpPr>
        <p:spPr/>
        <p:txBody>
          <a:bodyPr/>
          <a:lstStyle/>
          <a:p>
            <a:fld id="{C3339D60-E7B6-400E-9827-82CB7C53B1D1}" type="slidenum">
              <a:rPr lang="fr-FR" smtClean="0"/>
              <a:t>4</a:t>
            </a:fld>
            <a:endParaRPr lang="fr-FR"/>
          </a:p>
        </p:txBody>
      </p:sp>
    </p:spTree>
    <p:extLst>
      <p:ext uri="{BB962C8B-B14F-4D97-AF65-F5344CB8AC3E}">
        <p14:creationId xmlns:p14="http://schemas.microsoft.com/office/powerpoint/2010/main" val="497191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dirty="0" smtClean="0">
                <a:sym typeface="+mn-ea"/>
              </a:rPr>
              <a:t>l'architecte :</a:t>
            </a:r>
            <a:endParaRPr lang="fr-FR" altLang="en-US" sz="1200" b="1" dirty="0" smtClean="0">
              <a:sym typeface="+mn-ea"/>
            </a:endParaRPr>
          </a:p>
          <a:p>
            <a:r>
              <a:rPr lang="fr-FR" sz="1200" dirty="0" smtClean="0"/>
              <a:t>Le métier d’architecte exige des compétences variées, allant de la technique (analyse des forces, matériaux, mise en œuvre) à l’esthétique et à la créativité plastique. </a:t>
            </a:r>
          </a:p>
          <a:p>
            <a:endParaRPr lang="fr-FR" sz="1200" dirty="0" smtClean="0"/>
          </a:p>
          <a:p>
            <a:r>
              <a:rPr lang="fr-FR" sz="1200" dirty="0" smtClean="0"/>
              <a:t>La formation inclut aussi des notions de sciences humaines (sociologie, psychologie, ergonomie) afin de répondre aux enjeux d’urbanisme contemporains.</a:t>
            </a:r>
          </a:p>
          <a:p>
            <a:endParaRPr lang="fr-FR" dirty="0"/>
          </a:p>
        </p:txBody>
      </p:sp>
      <p:sp>
        <p:nvSpPr>
          <p:cNvPr id="4" name="Espace réservé du numéro de diapositive 3"/>
          <p:cNvSpPr>
            <a:spLocks noGrp="1"/>
          </p:cNvSpPr>
          <p:nvPr>
            <p:ph type="sldNum" sz="quarter" idx="10"/>
          </p:nvPr>
        </p:nvSpPr>
        <p:spPr/>
        <p:txBody>
          <a:bodyPr/>
          <a:lstStyle/>
          <a:p>
            <a:fld id="{C3339D60-E7B6-400E-9827-82CB7C53B1D1}" type="slidenum">
              <a:rPr lang="fr-FR" smtClean="0"/>
              <a:t>5</a:t>
            </a:fld>
            <a:endParaRPr lang="fr-FR"/>
          </a:p>
        </p:txBody>
      </p:sp>
    </p:spTree>
    <p:extLst>
      <p:ext uri="{BB962C8B-B14F-4D97-AF65-F5344CB8AC3E}">
        <p14:creationId xmlns:p14="http://schemas.microsoft.com/office/powerpoint/2010/main" val="13085883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altLang="fr-FR" sz="1200" b="1" dirty="0" smtClean="0">
                <a:latin typeface="Arial" panose="020B0604020202020204" pitchFamily="34" charset="0"/>
                <a:cs typeface="Arial" panose="020B0604020202020204" pitchFamily="34" charset="0"/>
              </a:rPr>
              <a:t>1.1    Spécificité du métier d’architecte</a:t>
            </a:r>
          </a:p>
          <a:p>
            <a:endParaRPr lang="fr-FR" altLang="fr-FR" sz="1200" b="1" dirty="0" smtClean="0">
              <a:latin typeface="Arial" panose="020B0604020202020204" pitchFamily="34" charset="0"/>
              <a:cs typeface="Arial" panose="020B0604020202020204" pitchFamily="34" charset="0"/>
            </a:endParaRPr>
          </a:p>
          <a:p>
            <a:pPr>
              <a:buFont typeface="Arial" panose="020B0604020202020204" pitchFamily="34" charset="0"/>
              <a:buNone/>
            </a:pPr>
            <a:r>
              <a:rPr lang="fr-FR" altLang="fr-FR" sz="1200" dirty="0" smtClean="0">
                <a:latin typeface="Arial" panose="020B0604020202020204" pitchFamily="34" charset="0"/>
                <a:cs typeface="Arial" panose="020B0604020202020204" pitchFamily="34" charset="0"/>
              </a:rPr>
              <a:t>L’architecte est un des spécialistes dont le métier est de projeter des objets concernant le cadre de vie. </a:t>
            </a:r>
          </a:p>
          <a:p>
            <a:pPr>
              <a:buFont typeface="Arial" panose="020B0604020202020204" pitchFamily="34" charset="0"/>
              <a:buNone/>
            </a:pPr>
            <a:endParaRPr lang="fr-FR" altLang="fr-FR" sz="1200" dirty="0" smtClean="0">
              <a:latin typeface="Arial" panose="020B0604020202020204" pitchFamily="34" charset="0"/>
              <a:cs typeface="Arial" panose="020B0604020202020204" pitchFamily="34" charset="0"/>
            </a:endParaRPr>
          </a:p>
          <a:p>
            <a:pPr>
              <a:buFont typeface="Arial" panose="020B0604020202020204" pitchFamily="34" charset="0"/>
              <a:buNone/>
            </a:pPr>
            <a:r>
              <a:rPr lang="fr-FR" altLang="fr-FR" sz="1200" dirty="0" smtClean="0">
                <a:latin typeface="Arial" panose="020B0604020202020204" pitchFamily="34" charset="0"/>
                <a:cs typeface="Arial" panose="020B0604020202020204" pitchFamily="34" charset="0"/>
              </a:rPr>
              <a:t>L’architecte est désigné lors d’une mission comme maître d’œuvre.  Celui qui commande l’œuvre est appelé maître de l’ouvrage. </a:t>
            </a:r>
          </a:p>
          <a:p>
            <a:pPr>
              <a:buFont typeface="Arial" panose="020B0604020202020204" pitchFamily="34" charset="0"/>
              <a:buNone/>
            </a:pPr>
            <a:r>
              <a:rPr lang="fr-FR" altLang="fr-FR" sz="1200" dirty="0" smtClean="0">
                <a:latin typeface="Arial" panose="020B0604020202020204" pitchFamily="34" charset="0"/>
                <a:cs typeface="Arial" panose="020B0604020202020204" pitchFamily="34" charset="0"/>
              </a:rPr>
              <a:t>En respectant la déontologie, le maître ne peut pas opérer une transformation sensible de l’œuvre sans se référer au maître de l’œuvre car  l’œuvre appartient à ce dernier..</a:t>
            </a:r>
          </a:p>
          <a:p>
            <a:pPr>
              <a:buNone/>
            </a:pPr>
            <a:r>
              <a:rPr lang="fr-FR" altLang="fr-FR" sz="1200" dirty="0" smtClean="0">
                <a:latin typeface="Arial" panose="020B0604020202020204" pitchFamily="34" charset="0"/>
                <a:cs typeface="Arial" panose="020B0604020202020204" pitchFamily="34" charset="0"/>
              </a:rPr>
              <a:t>L’architecte est une personne qui conçoit un édifice et qui en dirige l’exécution.</a:t>
            </a:r>
          </a:p>
          <a:p>
            <a:pPr>
              <a:buNone/>
            </a:pPr>
            <a:r>
              <a:rPr lang="fr-FR" altLang="fr-FR" sz="1200" smtClean="0">
                <a:latin typeface="Arial" panose="020B0604020202020204" pitchFamily="34" charset="0"/>
                <a:cs typeface="Arial" panose="020B0604020202020204" pitchFamily="34" charset="0"/>
              </a:rPr>
              <a:t> D’où l’on note le travail de conception et le travail d’exécution</a:t>
            </a:r>
            <a:endParaRPr lang="fr-BE" altLang="fr-FR" sz="1200" dirty="0" smtClean="0">
              <a:latin typeface="Arial" panose="020B0604020202020204" pitchFamily="34" charset="0"/>
              <a:cs typeface="Arial" panose="020B0604020202020204" pitchFamily="34" charset="0"/>
            </a:endParaRPr>
          </a:p>
        </p:txBody>
      </p:sp>
      <p:sp>
        <p:nvSpPr>
          <p:cNvPr id="4" name="Espace réservé du numéro de diapositive 3"/>
          <p:cNvSpPr>
            <a:spLocks noGrp="1"/>
          </p:cNvSpPr>
          <p:nvPr>
            <p:ph type="sldNum" sz="quarter" idx="10"/>
          </p:nvPr>
        </p:nvSpPr>
        <p:spPr/>
        <p:txBody>
          <a:bodyPr/>
          <a:lstStyle/>
          <a:p>
            <a:fld id="{C3339D60-E7B6-400E-9827-82CB7C53B1D1}" type="slidenum">
              <a:rPr lang="fr-FR" smtClean="0"/>
              <a:t>6</a:t>
            </a:fld>
            <a:endParaRPr lang="fr-FR"/>
          </a:p>
        </p:txBody>
      </p:sp>
    </p:spTree>
    <p:extLst>
      <p:ext uri="{BB962C8B-B14F-4D97-AF65-F5344CB8AC3E}">
        <p14:creationId xmlns:p14="http://schemas.microsoft.com/office/powerpoint/2010/main" val="14687652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b="1" dirty="0" smtClean="0">
                <a:sym typeface="+mn-ea"/>
              </a:rPr>
              <a:t>1.2    Travail de conception</a:t>
            </a:r>
            <a:endParaRPr lang="fr-FR" altLang="en-US" b="1" dirty="0" smtClean="0">
              <a:sym typeface="+mn-ea"/>
            </a:endParaRPr>
          </a:p>
          <a:p>
            <a:r>
              <a:rPr lang="fr-FR" sz="1200" dirty="0" smtClean="0"/>
              <a:t>Le travail de conception de l’architecte consiste à imaginer et représenter l’édifice à travers dessins et maquettes. </a:t>
            </a:r>
          </a:p>
          <a:p>
            <a:endParaRPr lang="fr-FR" sz="1200" dirty="0" smtClean="0"/>
          </a:p>
          <a:p>
            <a:r>
              <a:rPr lang="fr-FR" sz="1200" dirty="0" smtClean="0"/>
              <a:t>Il organise espaces, volumes et structures en tenant compte du mode de vie, de la culture et du contexte sociologique, historique et géographique.</a:t>
            </a:r>
          </a:p>
          <a:p>
            <a:endParaRPr lang="fr-FR" sz="1200" dirty="0" smtClean="0"/>
          </a:p>
          <a:p>
            <a:r>
              <a:rPr lang="fr-FR" sz="1200" dirty="0" smtClean="0"/>
              <a:t> Comme une plante, le bâtiment doit s’adapter à son environnement.</a:t>
            </a:r>
          </a:p>
          <a:p>
            <a:endParaRPr lang="fr-FR" dirty="0"/>
          </a:p>
        </p:txBody>
      </p:sp>
      <p:sp>
        <p:nvSpPr>
          <p:cNvPr id="4" name="Espace réservé du numéro de diapositive 3"/>
          <p:cNvSpPr>
            <a:spLocks noGrp="1"/>
          </p:cNvSpPr>
          <p:nvPr>
            <p:ph type="sldNum" sz="quarter" idx="10"/>
          </p:nvPr>
        </p:nvSpPr>
        <p:spPr/>
        <p:txBody>
          <a:bodyPr/>
          <a:lstStyle/>
          <a:p>
            <a:fld id="{C3339D60-E7B6-400E-9827-82CB7C53B1D1}" type="slidenum">
              <a:rPr lang="fr-FR" smtClean="0"/>
              <a:t>8</a:t>
            </a:fld>
            <a:endParaRPr lang="fr-F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dirty="0" smtClean="0">
                <a:sym typeface="+mn-ea"/>
              </a:rPr>
              <a:t>1,3    Travail d’exécution</a:t>
            </a:r>
          </a:p>
          <a:p>
            <a:r>
              <a:rPr lang="fr-FR" sz="1200" dirty="0" smtClean="0"/>
              <a:t>Le travail d’exécution de l’architecte consiste à maîtriser les procédés de construction et les matériaux pour assurer la qualité du bâtiment.</a:t>
            </a:r>
          </a:p>
          <a:p>
            <a:endParaRPr lang="fr-FR" sz="1200" dirty="0" smtClean="0"/>
          </a:p>
          <a:p>
            <a:r>
              <a:rPr lang="fr-FR" sz="1200" dirty="0" smtClean="0"/>
              <a:t> Il doit collaborer avec différents spécialistes, et dans les projets complexes, associer les ingénieurs dès la conception.</a:t>
            </a:r>
          </a:p>
          <a:p>
            <a:endParaRPr lang="fr-FR" dirty="0"/>
          </a:p>
        </p:txBody>
      </p:sp>
      <p:sp>
        <p:nvSpPr>
          <p:cNvPr id="4" name="Espace réservé du numéro de diapositive 3"/>
          <p:cNvSpPr>
            <a:spLocks noGrp="1"/>
          </p:cNvSpPr>
          <p:nvPr>
            <p:ph type="sldNum" sz="quarter" idx="10"/>
          </p:nvPr>
        </p:nvSpPr>
        <p:spPr/>
        <p:txBody>
          <a:bodyPr/>
          <a:lstStyle/>
          <a:p>
            <a:fld id="{C3339D60-E7B6-400E-9827-82CB7C53B1D1}" type="slidenum">
              <a:rPr lang="fr-FR" smtClean="0"/>
              <a:t>9</a:t>
            </a:fld>
            <a:endParaRPr lang="fr-FR"/>
          </a:p>
        </p:txBody>
      </p:sp>
    </p:spTree>
    <p:extLst>
      <p:ext uri="{BB962C8B-B14F-4D97-AF65-F5344CB8AC3E}">
        <p14:creationId xmlns:p14="http://schemas.microsoft.com/office/powerpoint/2010/main" val="27304830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dirty="0" smtClean="0">
                <a:sym typeface="+mn-ea"/>
              </a:rPr>
              <a:t>1.4    Rôle d’aménageur d’une composition à l’échelle urbaine</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smtClean="0"/>
              <a:t>L’architecte peut être chargé de l’aménagement d’un site et de la composition d’un quartier ou d’une ville, grâce à sa maîtrise de la projection des volumes dans l’espace.</a:t>
            </a:r>
          </a:p>
          <a:p>
            <a:endParaRPr lang="fr-FR" dirty="0"/>
          </a:p>
        </p:txBody>
      </p:sp>
      <p:sp>
        <p:nvSpPr>
          <p:cNvPr id="4" name="Espace réservé du numéro de diapositive 3"/>
          <p:cNvSpPr>
            <a:spLocks noGrp="1"/>
          </p:cNvSpPr>
          <p:nvPr>
            <p:ph type="sldNum" sz="quarter" idx="10"/>
          </p:nvPr>
        </p:nvSpPr>
        <p:spPr/>
        <p:txBody>
          <a:bodyPr/>
          <a:lstStyle/>
          <a:p>
            <a:fld id="{C3339D60-E7B6-400E-9827-82CB7C53B1D1}" type="slidenum">
              <a:rPr lang="fr-FR" smtClean="0"/>
              <a:t>10</a:t>
            </a:fld>
            <a:endParaRPr lang="fr-FR"/>
          </a:p>
        </p:txBody>
      </p:sp>
    </p:spTree>
    <p:extLst>
      <p:ext uri="{BB962C8B-B14F-4D97-AF65-F5344CB8AC3E}">
        <p14:creationId xmlns:p14="http://schemas.microsoft.com/office/powerpoint/2010/main" val="17486641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hasCustomPrompt="1"/>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hasCustomPrompt="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C7D336E0-DD24-4735-99FF-5BE72CA87B87}" type="datetimeFigureOut">
              <a:rPr kumimoji="0" lang="fr-FR" sz="1200" b="0" i="0" u="none" strike="noStrike" kern="1200" cap="none" spc="0" normalizeH="0" baseline="0" noProof="0">
                <a:ln>
                  <a:noFill/>
                </a:ln>
                <a:solidFill>
                  <a:schemeClr val="tx1">
                    <a:tint val="75000"/>
                  </a:schemeClr>
                </a:solidFill>
                <a:effectLst/>
                <a:uLnTx/>
                <a:uFillTx/>
                <a:latin typeface="+mn-lt"/>
                <a:ea typeface="+mn-ea"/>
                <a:cs typeface="+mn-cs"/>
              </a:rPr>
              <a:t>29/09/2025</a:t>
            </a:fld>
            <a:endParaRPr kumimoji="0" lang="fr-FR"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Espace réservé du pied de page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fr-FR"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Espace réservé du numéro de diapositive 5"/>
          <p:cNvSpPr>
            <a:spLocks noGrp="1"/>
          </p:cNvSpPr>
          <p:nvPr>
            <p:ph type="sldNum" sz="quarter" idx="12"/>
          </p:nvPr>
        </p:nvSpPr>
        <p:spPr/>
        <p:txBody>
          <a:bodyPr/>
          <a:lstStyle/>
          <a:p>
            <a:pPr lvl="0" eaLnBrk="1" hangingPunct="1">
              <a:buNone/>
            </a:pPr>
            <a:fld id="{9A0DB2DC-4C9A-4742-B13C-FB6460FD3503}" type="slidenum">
              <a:rPr lang="fr-FR" dirty="0"/>
              <a:t>‹N°›</a:t>
            </a:fld>
            <a:endParaRPr lang="fr-FR" dirty="0">
              <a:latin typeface="Arial" panose="020B060402020202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hasCustomPrompt="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C7D336E0-DD24-4735-99FF-5BE72CA87B87}" type="datetimeFigureOut">
              <a:rPr kumimoji="0" lang="fr-FR" sz="1200" b="0" i="0" u="none" strike="noStrike" kern="1200" cap="none" spc="0" normalizeH="0" baseline="0" noProof="0">
                <a:ln>
                  <a:noFill/>
                </a:ln>
                <a:solidFill>
                  <a:schemeClr val="tx1">
                    <a:tint val="75000"/>
                  </a:schemeClr>
                </a:solidFill>
                <a:effectLst/>
                <a:uLnTx/>
                <a:uFillTx/>
                <a:latin typeface="+mn-lt"/>
                <a:ea typeface="+mn-ea"/>
                <a:cs typeface="+mn-cs"/>
              </a:rPr>
              <a:t>29/09/2025</a:t>
            </a:fld>
            <a:endParaRPr kumimoji="0" lang="fr-FR"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Espace réservé du pied de page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fr-FR"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Espace réservé du numéro de diapositive 5"/>
          <p:cNvSpPr>
            <a:spLocks noGrp="1"/>
          </p:cNvSpPr>
          <p:nvPr>
            <p:ph type="sldNum" sz="quarter" idx="12"/>
          </p:nvPr>
        </p:nvSpPr>
        <p:spPr/>
        <p:txBody>
          <a:bodyPr/>
          <a:lstStyle/>
          <a:p>
            <a:pPr lvl="0" eaLnBrk="1" hangingPunct="1">
              <a:buNone/>
            </a:pPr>
            <a:fld id="{9A0DB2DC-4C9A-4742-B13C-FB6460FD3503}" type="slidenum">
              <a:rPr lang="fr-FR" dirty="0"/>
              <a:t>‹N°›</a:t>
            </a:fld>
            <a:endParaRPr lang="fr-FR" dirty="0">
              <a:latin typeface="Arial" panose="020B0604020202020204"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hasCustomPrompt="1"/>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hasCustomPrompt="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C7D336E0-DD24-4735-99FF-5BE72CA87B87}" type="datetimeFigureOut">
              <a:rPr kumimoji="0" lang="fr-FR" sz="1200" b="0" i="0" u="none" strike="noStrike" kern="1200" cap="none" spc="0" normalizeH="0" baseline="0" noProof="0">
                <a:ln>
                  <a:noFill/>
                </a:ln>
                <a:solidFill>
                  <a:schemeClr val="tx1">
                    <a:tint val="75000"/>
                  </a:schemeClr>
                </a:solidFill>
                <a:effectLst/>
                <a:uLnTx/>
                <a:uFillTx/>
                <a:latin typeface="+mn-lt"/>
                <a:ea typeface="+mn-ea"/>
                <a:cs typeface="+mn-cs"/>
              </a:rPr>
              <a:t>29/09/2025</a:t>
            </a:fld>
            <a:endParaRPr kumimoji="0" lang="fr-FR"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Espace réservé du pied de page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fr-FR"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Espace réservé du numéro de diapositive 5"/>
          <p:cNvSpPr>
            <a:spLocks noGrp="1"/>
          </p:cNvSpPr>
          <p:nvPr>
            <p:ph type="sldNum" sz="quarter" idx="12"/>
          </p:nvPr>
        </p:nvSpPr>
        <p:spPr/>
        <p:txBody>
          <a:bodyPr/>
          <a:lstStyle/>
          <a:p>
            <a:pPr lvl="0" eaLnBrk="1" hangingPunct="1">
              <a:buNone/>
            </a:pPr>
            <a:fld id="{9A0DB2DC-4C9A-4742-B13C-FB6460FD3503}" type="slidenum">
              <a:rPr lang="fr-FR" dirty="0"/>
              <a:t>‹N°›</a:t>
            </a:fld>
            <a:endParaRPr lang="fr-FR" dirty="0">
              <a:latin typeface="Arial" panose="020B0604020202020204" pitchFamily="34" charset="0"/>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reserve="1">
  <p:cSld name="Titre et text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2"/>
          <p:cNvSpPr>
            <a:spLocks noGrp="1"/>
          </p:cNvSpPr>
          <p:nvPr>
            <p:ph type="body" idx="1"/>
          </p:nvPr>
        </p:nvSpPr>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C7D336E0-DD24-4735-99FF-5BE72CA87B87}" type="datetimeFigureOut">
              <a:rPr kumimoji="0" lang="fr-FR" sz="1200" b="0" i="0" u="none" strike="noStrike" kern="1200" cap="none" spc="0" normalizeH="0" baseline="0" noProof="0">
                <a:ln>
                  <a:noFill/>
                </a:ln>
                <a:solidFill>
                  <a:schemeClr val="tx1">
                    <a:tint val="75000"/>
                  </a:schemeClr>
                </a:solidFill>
                <a:effectLst/>
                <a:uLnTx/>
                <a:uFillTx/>
                <a:latin typeface="+mn-lt"/>
                <a:ea typeface="+mn-ea"/>
                <a:cs typeface="+mn-cs"/>
              </a:rPr>
              <a:t>29/09/2025</a:t>
            </a:fld>
            <a:endParaRPr kumimoji="0" lang="fr-FR"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Espace réservé du pied de page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fr-FR"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Espace réservé du numéro de diapositive 5"/>
          <p:cNvSpPr>
            <a:spLocks noGrp="1"/>
          </p:cNvSpPr>
          <p:nvPr>
            <p:ph type="sldNum" sz="quarter" idx="12"/>
          </p:nvPr>
        </p:nvSpPr>
        <p:spPr/>
        <p:txBody>
          <a:bodyPr/>
          <a:lstStyle/>
          <a:p>
            <a:pPr lvl="0" eaLnBrk="1" hangingPunct="1">
              <a:buNone/>
            </a:pPr>
            <a:fld id="{9A0DB2DC-4C9A-4742-B13C-FB6460FD3503}" type="slidenum">
              <a:rPr lang="fr-FR" dirty="0"/>
              <a:t>‹N°›</a:t>
            </a:fld>
            <a:endParaRPr lang="fr-FR" dirty="0">
              <a:latin typeface="Arial" panose="020B0604020202020204" pitchFamily="34"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p>
            <a:r>
              <a:rPr lang="fr-FR" smtClean="0"/>
              <a:t>Cliquez pour modifier le style du titre</a:t>
            </a:r>
            <a:endParaRPr lang="fr-FR"/>
          </a:p>
        </p:txBody>
      </p:sp>
      <p:sp>
        <p:nvSpPr>
          <p:cNvPr id="3" name="Espace réservé du contenu 2"/>
          <p:cNvSpPr>
            <a:spLocks noGrp="1"/>
          </p:cNvSpPr>
          <p:nvPr>
            <p:ph idx="1" hasCustomPrompt="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C7D336E0-DD24-4735-99FF-5BE72CA87B87}" type="datetimeFigureOut">
              <a:rPr kumimoji="0" lang="fr-FR" sz="1200" b="0" i="0" u="none" strike="noStrike" kern="1200" cap="none" spc="0" normalizeH="0" baseline="0" noProof="0">
                <a:ln>
                  <a:noFill/>
                </a:ln>
                <a:solidFill>
                  <a:schemeClr val="tx1">
                    <a:tint val="75000"/>
                  </a:schemeClr>
                </a:solidFill>
                <a:effectLst/>
                <a:uLnTx/>
                <a:uFillTx/>
                <a:latin typeface="+mn-lt"/>
                <a:ea typeface="+mn-ea"/>
                <a:cs typeface="+mn-cs"/>
              </a:rPr>
              <a:t>29/09/2025</a:t>
            </a:fld>
            <a:endParaRPr kumimoji="0" lang="fr-FR"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Espace réservé du pied de page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fr-FR"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Espace réservé du numéro de diapositive 5"/>
          <p:cNvSpPr>
            <a:spLocks noGrp="1"/>
          </p:cNvSpPr>
          <p:nvPr>
            <p:ph type="sldNum" sz="quarter" idx="12"/>
          </p:nvPr>
        </p:nvSpPr>
        <p:spPr/>
        <p:txBody>
          <a:bodyPr/>
          <a:lstStyle/>
          <a:p>
            <a:pPr lvl="0" eaLnBrk="1" hangingPunct="1">
              <a:buNone/>
            </a:pPr>
            <a:fld id="{9A0DB2DC-4C9A-4742-B13C-FB6460FD3503}" type="slidenum">
              <a:rPr lang="fr-FR" dirty="0"/>
              <a:t>‹N°›</a:t>
            </a:fld>
            <a:endParaRPr lang="fr-FR" dirty="0">
              <a:latin typeface="Arial" panose="020B060402020202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hasCustomPrompt="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C7D336E0-DD24-4735-99FF-5BE72CA87B87}" type="datetimeFigureOut">
              <a:rPr kumimoji="0" lang="fr-FR" sz="1200" b="0" i="0" u="none" strike="noStrike" kern="1200" cap="none" spc="0" normalizeH="0" baseline="0" noProof="0">
                <a:ln>
                  <a:noFill/>
                </a:ln>
                <a:solidFill>
                  <a:schemeClr val="tx1">
                    <a:tint val="75000"/>
                  </a:schemeClr>
                </a:solidFill>
                <a:effectLst/>
                <a:uLnTx/>
                <a:uFillTx/>
                <a:latin typeface="+mn-lt"/>
                <a:ea typeface="+mn-ea"/>
                <a:cs typeface="+mn-cs"/>
              </a:rPr>
              <a:t>29/09/2025</a:t>
            </a:fld>
            <a:endParaRPr kumimoji="0" lang="fr-FR"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Espace réservé du pied de page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fr-FR"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Espace réservé du numéro de diapositive 5"/>
          <p:cNvSpPr>
            <a:spLocks noGrp="1"/>
          </p:cNvSpPr>
          <p:nvPr>
            <p:ph type="sldNum" sz="quarter" idx="12"/>
          </p:nvPr>
        </p:nvSpPr>
        <p:spPr/>
        <p:txBody>
          <a:bodyPr/>
          <a:lstStyle/>
          <a:p>
            <a:pPr lvl="0" eaLnBrk="1" hangingPunct="1">
              <a:buNone/>
            </a:pPr>
            <a:fld id="{9A0DB2DC-4C9A-4742-B13C-FB6460FD3503}" type="slidenum">
              <a:rPr lang="fr-FR" dirty="0"/>
              <a:t>‹N°›</a:t>
            </a:fld>
            <a:endParaRPr lang="fr-FR" dirty="0">
              <a:latin typeface="Arial" panose="020B0604020202020204"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p>
            <a:r>
              <a:rPr lang="fr-FR" smtClean="0"/>
              <a:t>Cliquez pour modifier le style du titre</a:t>
            </a:r>
            <a:endParaRPr lang="fr-FR"/>
          </a:p>
        </p:txBody>
      </p:sp>
      <p:sp>
        <p:nvSpPr>
          <p:cNvPr id="3" name="Espace réservé du contenu 2"/>
          <p:cNvSpPr>
            <a:spLocks noGrp="1"/>
          </p:cNvSpPr>
          <p:nvPr>
            <p:ph sz="half" idx="1" hasCustomPrompt="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hasCustomPrompt="1"/>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C7D336E0-DD24-4735-99FF-5BE72CA87B87}" type="datetimeFigureOut">
              <a:rPr kumimoji="0" lang="fr-FR" sz="1200" b="0" i="0" u="none" strike="noStrike" kern="1200" cap="none" spc="0" normalizeH="0" baseline="0" noProof="0">
                <a:ln>
                  <a:noFill/>
                </a:ln>
                <a:solidFill>
                  <a:schemeClr val="tx1">
                    <a:tint val="75000"/>
                  </a:schemeClr>
                </a:solidFill>
                <a:effectLst/>
                <a:uLnTx/>
                <a:uFillTx/>
                <a:latin typeface="+mn-lt"/>
                <a:ea typeface="+mn-ea"/>
                <a:cs typeface="+mn-cs"/>
              </a:rPr>
              <a:t>29/09/2025</a:t>
            </a:fld>
            <a:endParaRPr kumimoji="0" lang="fr-FR"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Espace réservé du pied de page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fr-FR"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Espace réservé du numéro de diapositive 6"/>
          <p:cNvSpPr>
            <a:spLocks noGrp="1"/>
          </p:cNvSpPr>
          <p:nvPr>
            <p:ph type="sldNum" sz="quarter" idx="12"/>
          </p:nvPr>
        </p:nvSpPr>
        <p:spPr/>
        <p:txBody>
          <a:bodyPr/>
          <a:lstStyle/>
          <a:p>
            <a:pPr lvl="0" eaLnBrk="1" hangingPunct="1">
              <a:buNone/>
            </a:pPr>
            <a:fld id="{9A0DB2DC-4C9A-4742-B13C-FB6460FD3503}" type="slidenum">
              <a:rPr lang="fr-FR" dirty="0"/>
              <a:t>‹N°›</a:t>
            </a:fld>
            <a:endParaRPr lang="fr-FR" dirty="0">
              <a:latin typeface="Arial" panose="020B060402020202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hasCustomPrompt="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hasCustomPrompt="1"/>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hasCustomPrompt="1"/>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hasCustomPrompt="1"/>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C7D336E0-DD24-4735-99FF-5BE72CA87B87}" type="datetimeFigureOut">
              <a:rPr kumimoji="0" lang="fr-FR" sz="1200" b="0" i="0" u="none" strike="noStrike" kern="1200" cap="none" spc="0" normalizeH="0" baseline="0" noProof="0">
                <a:ln>
                  <a:noFill/>
                </a:ln>
                <a:solidFill>
                  <a:schemeClr val="tx1">
                    <a:tint val="75000"/>
                  </a:schemeClr>
                </a:solidFill>
                <a:effectLst/>
                <a:uLnTx/>
                <a:uFillTx/>
                <a:latin typeface="+mn-lt"/>
                <a:ea typeface="+mn-ea"/>
                <a:cs typeface="+mn-cs"/>
              </a:rPr>
              <a:t>29/09/2025</a:t>
            </a:fld>
            <a:endParaRPr kumimoji="0" lang="fr-FR"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Espace réservé du pied de page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fr-FR"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Espace réservé du numéro de diapositive 8"/>
          <p:cNvSpPr>
            <a:spLocks noGrp="1"/>
          </p:cNvSpPr>
          <p:nvPr>
            <p:ph type="sldNum" sz="quarter" idx="12"/>
          </p:nvPr>
        </p:nvSpPr>
        <p:spPr/>
        <p:txBody>
          <a:bodyPr/>
          <a:lstStyle/>
          <a:p>
            <a:pPr lvl="0" eaLnBrk="1" hangingPunct="1">
              <a:buNone/>
            </a:pPr>
            <a:fld id="{9A0DB2DC-4C9A-4742-B13C-FB6460FD3503}" type="slidenum">
              <a:rPr lang="fr-FR" dirty="0"/>
              <a:t>‹N°›</a:t>
            </a:fld>
            <a:endParaRPr lang="fr-FR" dirty="0">
              <a:latin typeface="Arial" panose="020B060402020202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C7D336E0-DD24-4735-99FF-5BE72CA87B87}" type="datetimeFigureOut">
              <a:rPr kumimoji="0" lang="fr-FR" sz="1200" b="0" i="0" u="none" strike="noStrike" kern="1200" cap="none" spc="0" normalizeH="0" baseline="0" noProof="0">
                <a:ln>
                  <a:noFill/>
                </a:ln>
                <a:solidFill>
                  <a:schemeClr val="tx1">
                    <a:tint val="75000"/>
                  </a:schemeClr>
                </a:solidFill>
                <a:effectLst/>
                <a:uLnTx/>
                <a:uFillTx/>
                <a:latin typeface="+mn-lt"/>
                <a:ea typeface="+mn-ea"/>
                <a:cs typeface="+mn-cs"/>
              </a:rPr>
              <a:t>29/09/2025</a:t>
            </a:fld>
            <a:endParaRPr kumimoji="0" lang="fr-FR"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Espace réservé du pied de page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fr-FR"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Espace réservé du numéro de diapositive 4"/>
          <p:cNvSpPr>
            <a:spLocks noGrp="1"/>
          </p:cNvSpPr>
          <p:nvPr>
            <p:ph type="sldNum" sz="quarter" idx="12"/>
          </p:nvPr>
        </p:nvSpPr>
        <p:spPr/>
        <p:txBody>
          <a:bodyPr/>
          <a:lstStyle/>
          <a:p>
            <a:pPr lvl="0" eaLnBrk="1" hangingPunct="1">
              <a:buNone/>
            </a:pPr>
            <a:fld id="{9A0DB2DC-4C9A-4742-B13C-FB6460FD3503}" type="slidenum">
              <a:rPr lang="fr-FR" dirty="0"/>
              <a:t>‹N°›</a:t>
            </a:fld>
            <a:endParaRPr lang="fr-FR" dirty="0">
              <a:latin typeface="Arial" panose="020B060402020202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C7D336E0-DD24-4735-99FF-5BE72CA87B87}" type="datetimeFigureOut">
              <a:rPr kumimoji="0" lang="fr-FR" sz="1200" b="0" i="0" u="none" strike="noStrike" kern="1200" cap="none" spc="0" normalizeH="0" baseline="0" noProof="0">
                <a:ln>
                  <a:noFill/>
                </a:ln>
                <a:solidFill>
                  <a:schemeClr val="tx1">
                    <a:tint val="75000"/>
                  </a:schemeClr>
                </a:solidFill>
                <a:effectLst/>
                <a:uLnTx/>
                <a:uFillTx/>
                <a:latin typeface="+mn-lt"/>
                <a:ea typeface="+mn-ea"/>
                <a:cs typeface="+mn-cs"/>
              </a:rPr>
              <a:t>29/09/2025</a:t>
            </a:fld>
            <a:endParaRPr kumimoji="0" lang="fr-FR"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3" name="Espace réservé du pied de page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fr-FR"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Espace réservé du numéro de diapositive 3"/>
          <p:cNvSpPr>
            <a:spLocks noGrp="1"/>
          </p:cNvSpPr>
          <p:nvPr>
            <p:ph type="sldNum" sz="quarter" idx="12"/>
          </p:nvPr>
        </p:nvSpPr>
        <p:spPr/>
        <p:txBody>
          <a:bodyPr/>
          <a:lstStyle/>
          <a:p>
            <a:pPr lvl="0" eaLnBrk="1" hangingPunct="1">
              <a:buNone/>
            </a:pPr>
            <a:fld id="{9A0DB2DC-4C9A-4742-B13C-FB6460FD3503}" type="slidenum">
              <a:rPr lang="fr-FR" dirty="0"/>
              <a:t>‹N°›</a:t>
            </a:fld>
            <a:endParaRPr lang="fr-FR" dirty="0">
              <a:latin typeface="Arial" panose="020B060402020202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hasCustomPrompt="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hasCustomPrompt="1"/>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C7D336E0-DD24-4735-99FF-5BE72CA87B87}" type="datetimeFigureOut">
              <a:rPr kumimoji="0" lang="fr-FR" sz="1200" b="0" i="0" u="none" strike="noStrike" kern="1200" cap="none" spc="0" normalizeH="0" baseline="0" noProof="0">
                <a:ln>
                  <a:noFill/>
                </a:ln>
                <a:solidFill>
                  <a:schemeClr val="tx1">
                    <a:tint val="75000"/>
                  </a:schemeClr>
                </a:solidFill>
                <a:effectLst/>
                <a:uLnTx/>
                <a:uFillTx/>
                <a:latin typeface="+mn-lt"/>
                <a:ea typeface="+mn-ea"/>
                <a:cs typeface="+mn-cs"/>
              </a:rPr>
              <a:t>29/09/2025</a:t>
            </a:fld>
            <a:endParaRPr kumimoji="0" lang="fr-FR"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Espace réservé du pied de page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fr-FR"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Espace réservé du numéro de diapositive 6"/>
          <p:cNvSpPr>
            <a:spLocks noGrp="1"/>
          </p:cNvSpPr>
          <p:nvPr>
            <p:ph type="sldNum" sz="quarter" idx="12"/>
          </p:nvPr>
        </p:nvSpPr>
        <p:spPr/>
        <p:txBody>
          <a:bodyPr/>
          <a:lstStyle/>
          <a:p>
            <a:pPr lvl="0" eaLnBrk="1" hangingPunct="1">
              <a:buNone/>
            </a:pPr>
            <a:fld id="{9A0DB2DC-4C9A-4742-B13C-FB6460FD3503}" type="slidenum">
              <a:rPr lang="fr-FR" dirty="0"/>
              <a:t>‹N°›</a:t>
            </a:fld>
            <a:endParaRPr lang="fr-FR" dirty="0">
              <a:latin typeface="Arial" panose="020B060402020202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vert="horz" wrap="square" lIns="91440" tIns="45720" rIns="91440" bIns="45720" numCol="1" rtlCol="0" anchor="t" anchorCtr="0" compatLnSpc="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fr-FR" sz="3200" b="0" i="0" u="none" strike="noStrike" kern="1200" cap="none" spc="0" normalizeH="0" baseline="0" noProof="0" smtClean="0">
              <a:ln>
                <a:noFill/>
              </a:ln>
              <a:solidFill>
                <a:schemeClr val="tx1"/>
              </a:solidFill>
              <a:effectLst/>
              <a:uLnTx/>
              <a:uFillTx/>
              <a:latin typeface="+mn-lt"/>
              <a:ea typeface="+mn-ea"/>
              <a:cs typeface="+mn-cs"/>
            </a:endParaRPr>
          </a:p>
        </p:txBody>
      </p:sp>
      <p:sp>
        <p:nvSpPr>
          <p:cNvPr id="4" name="Espace réservé du texte 3"/>
          <p:cNvSpPr>
            <a:spLocks noGrp="1"/>
          </p:cNvSpPr>
          <p:nvPr>
            <p:ph type="body" sz="half" idx="2" hasCustomPrompt="1"/>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C7D336E0-DD24-4735-99FF-5BE72CA87B87}" type="datetimeFigureOut">
              <a:rPr kumimoji="0" lang="fr-FR" sz="1200" b="0" i="0" u="none" strike="noStrike" kern="1200" cap="none" spc="0" normalizeH="0" baseline="0" noProof="0">
                <a:ln>
                  <a:noFill/>
                </a:ln>
                <a:solidFill>
                  <a:schemeClr val="tx1">
                    <a:tint val="75000"/>
                  </a:schemeClr>
                </a:solidFill>
                <a:effectLst/>
                <a:uLnTx/>
                <a:uFillTx/>
                <a:latin typeface="+mn-lt"/>
                <a:ea typeface="+mn-ea"/>
                <a:cs typeface="+mn-cs"/>
              </a:rPr>
              <a:t>29/09/2025</a:t>
            </a:fld>
            <a:endParaRPr kumimoji="0" lang="fr-FR"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Espace réservé du pied de page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fr-FR"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Espace réservé du numéro de diapositive 6"/>
          <p:cNvSpPr>
            <a:spLocks noGrp="1"/>
          </p:cNvSpPr>
          <p:nvPr>
            <p:ph type="sldNum" sz="quarter" idx="12"/>
          </p:nvPr>
        </p:nvSpPr>
        <p:spPr/>
        <p:txBody>
          <a:bodyPr/>
          <a:lstStyle/>
          <a:p>
            <a:pPr lvl="0" eaLnBrk="1" hangingPunct="1">
              <a:buNone/>
            </a:pPr>
            <a:fld id="{9A0DB2DC-4C9A-4742-B13C-FB6460FD3503}" type="slidenum">
              <a:rPr lang="fr-FR" dirty="0"/>
              <a:t>‹N°›</a:t>
            </a:fld>
            <a:endParaRPr lang="fr-FR" dirty="0">
              <a:latin typeface="Arial" panose="020B060402020202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a:xfrm>
            <a:off x="457200" y="274638"/>
            <a:ext cx="8229600" cy="1143000"/>
          </a:xfrm>
          <a:prstGeom prst="rect">
            <a:avLst/>
          </a:prstGeom>
          <a:noFill/>
          <a:ln w="9525">
            <a:noFill/>
          </a:ln>
        </p:spPr>
        <p:txBody>
          <a:bodyPr anchor="ctr" anchorCtr="0"/>
          <a:lstStyle/>
          <a:p>
            <a:pPr lvl="0"/>
            <a:r>
              <a:rPr dirty="0"/>
              <a:t>Cliquez pour modifier le style du titre</a:t>
            </a:r>
          </a:p>
        </p:txBody>
      </p:sp>
      <p:sp>
        <p:nvSpPr>
          <p:cNvPr id="1027" name="Espace réservé du texte 2"/>
          <p:cNvSpPr>
            <a:spLocks noGrp="1"/>
          </p:cNvSpPr>
          <p:nvPr>
            <p:ph type="body" idx="1"/>
          </p:nvPr>
        </p:nvSpPr>
        <p:spPr>
          <a:xfrm>
            <a:off x="457200" y="1600200"/>
            <a:ext cx="8229600" cy="4525963"/>
          </a:xfrm>
          <a:prstGeom prst="rect">
            <a:avLst/>
          </a:prstGeom>
          <a:noFill/>
          <a:ln w="9525">
            <a:noFill/>
          </a:ln>
        </p:spPr>
        <p:txBody>
          <a:bodyPr/>
          <a:lstStyle/>
          <a:p>
            <a:pPr lvl="0"/>
            <a:r>
              <a:rPr dirty="0"/>
              <a:t>Cliquez pour modifier les styles du texte du masque</a:t>
            </a:r>
          </a:p>
          <a:p>
            <a:pPr lvl="1"/>
            <a:r>
              <a:rPr dirty="0"/>
              <a:t>Deuxième niveau</a:t>
            </a:r>
          </a:p>
          <a:p>
            <a:pPr lvl="2"/>
            <a:r>
              <a:rPr dirty="0"/>
              <a:t>Troisième niveau</a:t>
            </a:r>
          </a:p>
          <a:p>
            <a:pPr lvl="3"/>
            <a:r>
              <a:rPr dirty="0"/>
              <a:t>Quatrième niveau</a:t>
            </a:r>
          </a:p>
          <a:p>
            <a:pPr lvl="4"/>
            <a:r>
              <a:rPr dirty="0"/>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C7D336E0-DD24-4735-99FF-5BE72CA87B87}" type="datetimeFigureOut">
              <a:rPr kumimoji="0" lang="fr-FR" sz="1200" b="0" i="0" u="none" strike="noStrike" kern="1200" cap="none" spc="0" normalizeH="0" baseline="0" noProof="0">
                <a:ln>
                  <a:noFill/>
                </a:ln>
                <a:solidFill>
                  <a:schemeClr val="tx1">
                    <a:tint val="75000"/>
                  </a:schemeClr>
                </a:solidFill>
                <a:effectLst/>
                <a:uLnTx/>
                <a:uFillTx/>
                <a:latin typeface="+mn-lt"/>
                <a:ea typeface="+mn-ea"/>
                <a:cs typeface="+mn-cs"/>
              </a:rPr>
              <a:t>29/09/2025</a:t>
            </a:fld>
            <a:endParaRPr kumimoji="0" lang="fr-FR"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fr-FR"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rgbClr val="898989"/>
                </a:solidFill>
                <a:latin typeface="Calibri" panose="020F0502020204030204" pitchFamily="34" charset="0"/>
              </a:defRPr>
            </a:lvl1pPr>
          </a:lstStyle>
          <a:p>
            <a:pPr lvl="0" eaLnBrk="1" hangingPunct="1">
              <a:buNone/>
            </a:pPr>
            <a:fld id="{9A0DB2DC-4C9A-4742-B13C-FB6460FD3503}" type="slidenum">
              <a:rPr lang="fr-FR" dirty="0"/>
              <a:t>‹N°›</a:t>
            </a:fld>
            <a:endParaRPr lang="fr-FR" dirty="0">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18.jpeg"/><Relationship Id="rId4" Type="http://schemas.openxmlformats.org/officeDocument/2006/relationships/image" Target="../media/image17.jpeg"/></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21.jpeg"/></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1.xml"/><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image" Target="../media/image24.png"/></Relationships>
</file>

<file path=ppt/slides/_rels/slide2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251460" y="332740"/>
            <a:ext cx="8429625" cy="628015"/>
          </a:xfrm>
          <a:prstGeom prst="rect">
            <a:avLst/>
          </a:prstGeom>
          <a:solidFill>
            <a:srgbClr val="FFC000"/>
          </a:solidFill>
        </p:spPr>
        <p:txBody>
          <a:bodyPr/>
          <a:lstStyle/>
          <a:p>
            <a:pPr marR="0" algn="ctr" defTabSz="914400">
              <a:buClrTx/>
              <a:buSzTx/>
              <a:buFontTx/>
              <a:buNone/>
              <a:defRPr/>
            </a:pPr>
            <a:r>
              <a:rPr kumimoji="0" lang="en-US" altLang="fr-FR" sz="3200" kern="1200" cap="none" spc="0" normalizeH="0" baseline="0" noProof="0" dirty="0">
                <a:latin typeface="+mj-lt"/>
                <a:ea typeface="+mj-ea"/>
                <a:cs typeface="+mj-cs"/>
              </a:rPr>
              <a:t>"Chapter 1: The Profession of Architect"</a:t>
            </a:r>
            <a:r>
              <a:rPr kumimoji="0" lang="fr-FR" sz="3200" kern="1200" cap="none" spc="0" normalizeH="0" baseline="0" noProof="0" dirty="0">
                <a:latin typeface="+mj-lt"/>
                <a:ea typeface="+mj-ea"/>
                <a:cs typeface="+mj-cs"/>
              </a:rPr>
              <a:t> </a:t>
            </a:r>
            <a:br>
              <a:rPr kumimoji="0" lang="fr-FR" sz="3200" kern="1200" cap="none" spc="0" normalizeH="0" baseline="0" noProof="0" dirty="0">
                <a:latin typeface="+mj-lt"/>
                <a:ea typeface="+mj-ea"/>
                <a:cs typeface="+mj-cs"/>
              </a:rPr>
            </a:br>
            <a:endParaRPr kumimoji="0" lang="fr-FR" sz="4400" kern="1200" cap="none" spc="0" normalizeH="0" baseline="0" noProof="0" dirty="0">
              <a:latin typeface="+mj-lt"/>
              <a:ea typeface="+mj-ea"/>
              <a:cs typeface="+mj-cs"/>
            </a:endParaRPr>
          </a:p>
        </p:txBody>
      </p:sp>
      <p:pic>
        <p:nvPicPr>
          <p:cNvPr id="3" name="Image 2"/>
          <p:cNvPicPr/>
          <p:nvPr/>
        </p:nvPicPr>
        <p:blipFill>
          <a:blip r:embed="rId3"/>
          <a:stretch>
            <a:fillRect/>
          </a:stretch>
        </p:blipFill>
        <p:spPr>
          <a:xfrm>
            <a:off x="2444750" y="1557020"/>
            <a:ext cx="6236335" cy="4178935"/>
          </a:xfrm>
          <a:prstGeom prst="rect">
            <a:avLst/>
          </a:prstGeom>
        </p:spPr>
      </p:pic>
      <p:sp>
        <p:nvSpPr>
          <p:cNvPr id="5" name="Rectangle 3"/>
          <p:cNvSpPr txBox="1">
            <a:spLocks noChangeArrowheads="1"/>
          </p:cNvSpPr>
          <p:nvPr/>
        </p:nvSpPr>
        <p:spPr>
          <a:xfrm>
            <a:off x="192405" y="6093460"/>
            <a:ext cx="8623935" cy="507365"/>
          </a:xfrm>
          <a:prstGeom prst="rect">
            <a:avLst/>
          </a:prstGeom>
          <a:noFill/>
          <a:extLst>
            <a:ext uri="{909E8E84-426E-40DD-AFC4-6F175D3DCCD1}">
              <a14:hiddenFill xmlns:a14="http://schemas.microsoft.com/office/drawing/2010/main">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14:hiddenFill>
            </a:ext>
          </a:extLst>
        </p:spPr>
        <p:style>
          <a:lnRef idx="1">
            <a:schemeClr val="accent6"/>
          </a:lnRef>
          <a:fillRef idx="2">
            <a:schemeClr val="accent6"/>
          </a:fillRef>
          <a:effectRef idx="1">
            <a:schemeClr val="accent6"/>
          </a:effectRef>
          <a:fontRef idx="minor">
            <a:schemeClr val="dk1"/>
          </a:fontRef>
        </p:style>
        <p:txBody>
          <a:bodyPr/>
          <a:lstStyle/>
          <a:p>
            <a:pPr marL="342900" marR="0" lvl="0" indent="-342900" algn="l" defTabSz="914400" rtl="0" eaLnBrk="1" fontAlgn="base" latinLnBrk="0" hangingPunct="1">
              <a:lnSpc>
                <a:spcPct val="100000"/>
              </a:lnSpc>
              <a:spcBef>
                <a:spcPct val="20000"/>
              </a:spcBef>
              <a:spcAft>
                <a:spcPct val="0"/>
              </a:spcAft>
              <a:buClrTx/>
              <a:buSzTx/>
              <a:buFontTx/>
              <a:buNone/>
              <a:defRPr/>
            </a:pPr>
            <a:r>
              <a:rPr kumimoji="0" lang="fr-FR" sz="1800" b="0" i="0" u="none" strike="noStrike" kern="1200" cap="none" spc="0" normalizeH="0" baseline="0" noProof="0" dirty="0">
                <a:ln>
                  <a:noFill/>
                </a:ln>
                <a:solidFill>
                  <a:schemeClr val="dk1"/>
                </a:solidFill>
                <a:effectLst/>
                <a:uLnTx/>
                <a:uFillTx/>
                <a:latin typeface="+mn-lt"/>
                <a:ea typeface="+mn-ea"/>
                <a:cs typeface="+mn-cs"/>
              </a:rPr>
              <a:t>Présenté: Mr </a:t>
            </a:r>
            <a:r>
              <a:rPr kumimoji="0" lang="fr-FR" sz="1800" b="0" i="0" u="none" strike="noStrike" kern="1200" cap="none" spc="0" normalizeH="0" baseline="0" noProof="0" dirty="0" err="1">
                <a:ln>
                  <a:noFill/>
                </a:ln>
                <a:solidFill>
                  <a:schemeClr val="dk1"/>
                </a:solidFill>
                <a:effectLst/>
                <a:uLnTx/>
                <a:uFillTx/>
                <a:latin typeface="+mn-lt"/>
                <a:ea typeface="+mn-ea"/>
                <a:cs typeface="+mn-cs"/>
              </a:rPr>
              <a:t>lobiyed</a:t>
            </a:r>
            <a:r>
              <a:rPr kumimoji="0" lang="fr-FR" sz="1800" b="0" i="0" u="none" strike="noStrike" kern="1200" cap="none" spc="0" normalizeH="0" baseline="0" noProof="0" dirty="0">
                <a:ln>
                  <a:noFill/>
                </a:ln>
                <a:solidFill>
                  <a:schemeClr val="dk1"/>
                </a:solidFill>
                <a:effectLst/>
                <a:uLnTx/>
                <a:uFillTx/>
                <a:latin typeface="+mn-lt"/>
                <a:ea typeface="+mn-ea"/>
                <a:cs typeface="+mn-cs"/>
              </a:rPr>
              <a:t> </a:t>
            </a:r>
            <a:r>
              <a:rPr kumimoji="0" lang="fr-FR" sz="1800" b="0" i="0" u="none" strike="noStrike" kern="1200" cap="none" spc="0" normalizeH="0" baseline="0" noProof="0" dirty="0" err="1">
                <a:ln>
                  <a:noFill/>
                </a:ln>
                <a:solidFill>
                  <a:schemeClr val="dk1"/>
                </a:solidFill>
                <a:effectLst/>
                <a:uLnTx/>
                <a:uFillTx/>
                <a:latin typeface="+mn-lt"/>
                <a:ea typeface="+mn-ea"/>
                <a:cs typeface="+mn-cs"/>
              </a:rPr>
              <a:t>abdessamad </a:t>
            </a:r>
            <a:r>
              <a:rPr kumimoji="0" lang="fr-FR" sz="1800" b="0" i="0" u="none" strike="noStrike" kern="1200" cap="none" spc="0" normalizeH="0" baseline="0" noProof="0" dirty="0">
                <a:ln>
                  <a:noFill/>
                </a:ln>
                <a:solidFill>
                  <a:schemeClr val="dk1"/>
                </a:solidFill>
                <a:effectLst/>
                <a:uLnTx/>
                <a:uFillTx/>
                <a:latin typeface="+mn-lt"/>
                <a:ea typeface="+mn-ea"/>
                <a:cs typeface="+mn-cs"/>
              </a:rPr>
              <a:t>Maitre assistant Dép. Architecture  de Tlemcen</a:t>
            </a:r>
          </a:p>
        </p:txBody>
      </p:sp>
      <p:sp>
        <p:nvSpPr>
          <p:cNvPr id="9" name="Zone de texte 8"/>
          <p:cNvSpPr txBox="1"/>
          <p:nvPr/>
        </p:nvSpPr>
        <p:spPr>
          <a:xfrm>
            <a:off x="192405" y="2743200"/>
            <a:ext cx="4572000" cy="1014730"/>
          </a:xfrm>
          <a:prstGeom prst="rect">
            <a:avLst/>
          </a:prstGeom>
          <a:noFill/>
        </p:spPr>
        <p:txBody>
          <a:bodyPr wrap="square" rtlCol="0" anchor="t">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lang="fr-FR" sz="2000" b="1" i="1" noProof="0" dirty="0">
                <a:ln>
                  <a:noFill/>
                </a:ln>
                <a:solidFill>
                  <a:schemeClr val="dk1"/>
                </a:solidFill>
                <a:effectLst/>
                <a:uLnTx/>
                <a:uFillTx/>
                <a:latin typeface="+mn-lt"/>
                <a:sym typeface="+mn-ea"/>
              </a:rPr>
              <a:t>1ère année architecture </a:t>
            </a:r>
            <a:endParaRPr kumimoji="0" lang="fr-FR" sz="2000" b="1" i="1" u="none" strike="noStrike" kern="1200" cap="none" spc="0" normalizeH="0" baseline="0" noProof="0" dirty="0">
              <a:ln>
                <a:noFill/>
              </a:ln>
              <a:solidFill>
                <a:schemeClr val="dk1"/>
              </a:solidFill>
              <a:effectLst/>
              <a:uLnTx/>
              <a:uFillTx/>
              <a:latin typeface="+mn-lt"/>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lang="fr-FR" sz="2000" noProof="0" dirty="0" err="1">
                <a:ln>
                  <a:noFill/>
                </a:ln>
                <a:solidFill>
                  <a:schemeClr val="dk1"/>
                </a:solidFill>
                <a:effectLst/>
                <a:uLnTx/>
                <a:uFillTx/>
                <a:latin typeface="+mn-lt"/>
                <a:sym typeface="+mn-ea"/>
              </a:rPr>
              <a:t>Matiére</a:t>
            </a:r>
            <a:r>
              <a:rPr lang="fr-FR" sz="2000" noProof="0" dirty="0">
                <a:ln>
                  <a:noFill/>
                </a:ln>
                <a:solidFill>
                  <a:schemeClr val="dk1"/>
                </a:solidFill>
                <a:effectLst/>
                <a:uLnTx/>
                <a:uFillTx/>
                <a:latin typeface="+mn-lt"/>
                <a:sym typeface="+mn-ea"/>
              </a:rPr>
              <a:t> : </a:t>
            </a:r>
            <a:r>
              <a:rPr lang="fr-FR" sz="2000" b="1" i="1" noProof="0" dirty="0">
                <a:ln>
                  <a:noFill/>
                </a:ln>
                <a:solidFill>
                  <a:schemeClr val="dk1"/>
                </a:solidFill>
                <a:effectLst/>
                <a:uLnTx/>
                <a:uFillTx/>
                <a:latin typeface="+mn-lt"/>
                <a:sym typeface="+mn-ea"/>
              </a:rPr>
              <a:t>Théorie du projet</a:t>
            </a:r>
            <a:endParaRPr kumimoji="0" lang="fr-FR" sz="2000" b="1" i="1" u="none" strike="noStrike" kern="1200" cap="none" spc="0" normalizeH="0" baseline="0" noProof="0" dirty="0">
              <a:ln>
                <a:noFill/>
              </a:ln>
              <a:solidFill>
                <a:schemeClr val="dk1"/>
              </a:solidFill>
              <a:effectLst/>
              <a:uLnTx/>
              <a:uFillTx/>
              <a:latin typeface="+mn-lt"/>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lang="fr-FR" sz="2000" noProof="0" dirty="0">
                <a:ln>
                  <a:noFill/>
                </a:ln>
                <a:solidFill>
                  <a:schemeClr val="dk1"/>
                </a:solidFill>
                <a:effectLst/>
                <a:uLnTx/>
                <a:uFillTx/>
                <a:latin typeface="+mn-lt"/>
                <a:sym typeface="+mn-ea"/>
              </a:rPr>
              <a:t>Semestre: </a:t>
            </a:r>
            <a:r>
              <a:rPr lang="fr-FR" sz="2000" b="1" i="1" noProof="0" dirty="0">
                <a:ln>
                  <a:noFill/>
                </a:ln>
                <a:solidFill>
                  <a:schemeClr val="dk1"/>
                </a:solidFill>
                <a:effectLst/>
                <a:uLnTx/>
                <a:uFillTx/>
                <a:latin typeface="+mn-lt"/>
                <a:sym typeface="+mn-ea"/>
              </a:rPr>
              <a:t>1</a:t>
            </a:r>
            <a:endParaRPr lang="fr-FR" altLang="en-US" sz="2000" b="1" i="1" noProof="0" dirty="0">
              <a:ln>
                <a:noFill/>
              </a:ln>
              <a:solidFill>
                <a:schemeClr val="dk1"/>
              </a:solidFill>
              <a:effectLst/>
              <a:uLnTx/>
              <a:uFillTx/>
              <a:latin typeface="+mn-lt"/>
              <a:sym typeface="+mn-ea"/>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p:cNvPicPr/>
          <p:nvPr/>
        </p:nvPicPr>
        <p:blipFill>
          <a:blip r:embed="rId3"/>
          <a:stretch>
            <a:fillRect/>
          </a:stretch>
        </p:blipFill>
        <p:spPr>
          <a:xfrm>
            <a:off x="237490" y="2853055"/>
            <a:ext cx="4815205" cy="3578225"/>
          </a:xfrm>
          <a:prstGeom prst="rect">
            <a:avLst/>
          </a:prstGeom>
        </p:spPr>
      </p:pic>
      <p:pic>
        <p:nvPicPr>
          <p:cNvPr id="7" name="Image 6"/>
          <p:cNvPicPr/>
          <p:nvPr/>
        </p:nvPicPr>
        <p:blipFill>
          <a:blip r:embed="rId4"/>
          <a:stretch>
            <a:fillRect/>
          </a:stretch>
        </p:blipFill>
        <p:spPr>
          <a:xfrm>
            <a:off x="4211955" y="2853055"/>
            <a:ext cx="4716780" cy="3578860"/>
          </a:xfrm>
          <a:prstGeom prst="rect">
            <a:avLst/>
          </a:prstGeom>
        </p:spPr>
      </p:pic>
      <p:sp>
        <p:nvSpPr>
          <p:cNvPr id="4" name="Zone de texte 3"/>
          <p:cNvSpPr txBox="1"/>
          <p:nvPr/>
        </p:nvSpPr>
        <p:spPr>
          <a:xfrm>
            <a:off x="467995" y="620395"/>
            <a:ext cx="7832725" cy="368300"/>
          </a:xfrm>
          <a:prstGeom prst="rect">
            <a:avLst/>
          </a:prstGeom>
          <a:noFill/>
        </p:spPr>
        <p:txBody>
          <a:bodyPr wrap="square" rtlCol="0" anchor="t">
            <a:spAutoFit/>
          </a:bodyPr>
          <a:lstStyle/>
          <a:p>
            <a:pPr algn="justLow" eaLnBrk="0" hangingPunct="0"/>
            <a:r>
              <a:rPr lang="en-US" altLang="fr-FR" dirty="0">
                <a:sym typeface="+mn-ea"/>
              </a:rPr>
              <a:t>"1.4 Role as Planner of an Urban-Scale Composition"</a:t>
            </a:r>
          </a:p>
        </p:txBody>
      </p:sp>
      <p:sp>
        <p:nvSpPr>
          <p:cNvPr id="5" name="Zone de texte 4"/>
          <p:cNvSpPr txBox="1"/>
          <p:nvPr/>
        </p:nvSpPr>
        <p:spPr>
          <a:xfrm>
            <a:off x="237490" y="1844675"/>
            <a:ext cx="8528685" cy="583565"/>
          </a:xfrm>
          <a:prstGeom prst="rect">
            <a:avLst/>
          </a:prstGeom>
        </p:spPr>
        <p:txBody>
          <a:bodyPr wrap="square">
            <a:spAutoFit/>
          </a:bodyPr>
          <a:lstStyle/>
          <a:p>
            <a:r>
              <a:rPr lang="en-US" altLang="fr-FR" sz="1600"/>
              <a:t>"The architect may be entrusted with the planning of a site and the design of a neighborhood or a city, thanks to his mastery of projecting volumes into space."</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
          <p:cNvSpPr/>
          <p:nvPr/>
        </p:nvSpPr>
        <p:spPr>
          <a:xfrm>
            <a:off x="362585" y="214630"/>
            <a:ext cx="8455660" cy="521970"/>
          </a:xfrm>
          <a:prstGeom prst="rect">
            <a:avLst/>
          </a:prstGeom>
          <a:solidFill>
            <a:srgbClr val="FFC000"/>
          </a:solidFill>
          <a:ln w="9525">
            <a:noFill/>
          </a:ln>
        </p:spPr>
        <p:txBody>
          <a:bodyPr wrap="square">
            <a:spAutoFit/>
          </a:bodyPr>
          <a:lstStyle/>
          <a:p>
            <a:r>
              <a:rPr lang="en-US" altLang="fr-FR" sz="2800" dirty="0">
                <a:latin typeface="Arial" panose="020B0604020202020204" pitchFamily="34" charset="0"/>
              </a:rPr>
              <a:t>"2. The Role and Responsibilities of the Architect"</a:t>
            </a:r>
          </a:p>
        </p:txBody>
      </p:sp>
      <p:sp>
        <p:nvSpPr>
          <p:cNvPr id="14339" name="Rectangle 2"/>
          <p:cNvSpPr/>
          <p:nvPr/>
        </p:nvSpPr>
        <p:spPr>
          <a:xfrm>
            <a:off x="428625" y="738188"/>
            <a:ext cx="8429625" cy="5631180"/>
          </a:xfrm>
          <a:prstGeom prst="rect">
            <a:avLst/>
          </a:prstGeom>
          <a:noFill/>
          <a:ln w="9525">
            <a:noFill/>
          </a:ln>
        </p:spPr>
        <p:txBody>
          <a:bodyPr>
            <a:spAutoFit/>
          </a:bodyPr>
          <a:lstStyle/>
          <a:p>
            <a:pPr algn="justLow" eaLnBrk="0" hangingPunct="0"/>
            <a:r>
              <a:rPr lang="en-US" altLang="fr-FR" dirty="0">
                <a:latin typeface="Arial" panose="020B0604020202020204" pitchFamily="34" charset="0"/>
              </a:rPr>
              <a:t>"1.5 The Architect’s Role (In Summary)"</a:t>
            </a:r>
          </a:p>
          <a:p>
            <a:pPr algn="justLow" eaLnBrk="0" hangingPunct="0"/>
            <a:endParaRPr lang="en-US" altLang="fr-FR" dirty="0">
              <a:latin typeface="Arial" panose="020B0604020202020204" pitchFamily="34" charset="0"/>
            </a:endParaRPr>
          </a:p>
          <a:p>
            <a:pPr marL="285750" indent="-285750" algn="justLow" eaLnBrk="0" hangingPunct="0">
              <a:buFont typeface="Arial" panose="020B0604020202020204" pitchFamily="34" charset="0"/>
              <a:buChar char="•"/>
            </a:pPr>
            <a:r>
              <a:rPr lang="en-US" altLang="fr-FR" dirty="0">
                <a:latin typeface="Arial" panose="020B0604020202020204" pitchFamily="34" charset="0"/>
              </a:rPr>
              <a:t>The architect defines the project program together with the client: number of rooms, total area, layout organization, integration of bioclimatic data, site constraints, and administrative requirements.</a:t>
            </a:r>
          </a:p>
          <a:p>
            <a:pPr algn="justLow" eaLnBrk="0" hangingPunct="0"/>
            <a:endParaRPr lang="en-US" altLang="fr-FR" dirty="0">
              <a:latin typeface="Arial" panose="020B0604020202020204" pitchFamily="34" charset="0"/>
            </a:endParaRPr>
          </a:p>
          <a:p>
            <a:pPr marL="285750" indent="-285750" algn="justLow" eaLnBrk="0" hangingPunct="0">
              <a:buFont typeface="Arial" panose="020B0604020202020204" pitchFamily="34" charset="0"/>
              <a:buChar char="•"/>
            </a:pPr>
            <a:r>
              <a:rPr lang="en-US" altLang="fr-FR" dirty="0">
                <a:latin typeface="Arial" panose="020B0604020202020204" pitchFamily="34" charset="0"/>
              </a:rPr>
              <a:t>He prepares the preliminary design, that is, the architectural concept of the house, its orientation with respect to the sun, natural light, views, and the placement of equipment.</a:t>
            </a:r>
          </a:p>
          <a:p>
            <a:pPr algn="justLow" eaLnBrk="0" hangingPunct="0"/>
            <a:endParaRPr lang="en-US" altLang="fr-FR" dirty="0">
              <a:latin typeface="Arial" panose="020B0604020202020204" pitchFamily="34" charset="0"/>
            </a:endParaRPr>
          </a:p>
          <a:p>
            <a:pPr marL="285750" indent="-285750" algn="justLow" eaLnBrk="0" hangingPunct="0">
              <a:buFont typeface="Arial" panose="020B0604020202020204" pitchFamily="34" charset="0"/>
              <a:buChar char="•"/>
            </a:pPr>
            <a:r>
              <a:rPr lang="en-US" altLang="fr-FR" dirty="0">
                <a:latin typeface="Arial" panose="020B0604020202020204" pitchFamily="34" charset="0"/>
              </a:rPr>
              <a:t>He advises on site selection and assists with the financing plan (loan).</a:t>
            </a:r>
          </a:p>
          <a:p>
            <a:pPr algn="justLow" eaLnBrk="0" hangingPunct="0"/>
            <a:endParaRPr lang="en-US" altLang="fr-FR" dirty="0">
              <a:latin typeface="Arial" panose="020B0604020202020204" pitchFamily="34" charset="0"/>
            </a:endParaRPr>
          </a:p>
          <a:p>
            <a:pPr marL="285750" indent="-285750" algn="justLow" eaLnBrk="0" hangingPunct="0">
              <a:buFont typeface="Arial" panose="020B0604020202020204" pitchFamily="34" charset="0"/>
              <a:buChar char="•"/>
            </a:pPr>
            <a:r>
              <a:rPr lang="en-US" altLang="fr-FR" dirty="0">
                <a:latin typeface="Arial" panose="020B0604020202020204" pitchFamily="34" charset="0"/>
              </a:rPr>
              <a:t>He handles administrative procedures on behalf of the client, including building permits, occupancy permits, and urban planning certificates.</a:t>
            </a:r>
          </a:p>
          <a:p>
            <a:pPr algn="justLow" eaLnBrk="0" hangingPunct="0"/>
            <a:endParaRPr lang="en-US" altLang="fr-FR" dirty="0">
              <a:latin typeface="Arial" panose="020B0604020202020204" pitchFamily="34" charset="0"/>
            </a:endParaRPr>
          </a:p>
          <a:p>
            <a:pPr marL="285750" indent="-285750" algn="justLow" eaLnBrk="0" hangingPunct="0">
              <a:buFont typeface="Arial" panose="020B0604020202020204" pitchFamily="34" charset="0"/>
              <a:buChar char="•"/>
            </a:pPr>
            <a:r>
              <a:rPr lang="en-US" altLang="fr-FR" dirty="0">
                <a:latin typeface="Arial" panose="020B0604020202020204" pitchFamily="34" charset="0"/>
              </a:rPr>
              <a:t>He assumes responsibility toward the contractors who will execute the construction.</a:t>
            </a:r>
          </a:p>
          <a:p>
            <a:pPr algn="justLow" eaLnBrk="0" hangingPunct="0"/>
            <a:endParaRPr lang="en-US" altLang="fr-FR" dirty="0">
              <a:latin typeface="Arial" panose="020B0604020202020204" pitchFamily="34" charset="0"/>
            </a:endParaRPr>
          </a:p>
          <a:p>
            <a:pPr marL="285750" indent="-285750" algn="justLow" eaLnBrk="0" hangingPunct="0">
              <a:buFont typeface="Arial" panose="020B0604020202020204" pitchFamily="34" charset="0"/>
              <a:buChar char="•"/>
            </a:pPr>
            <a:r>
              <a:rPr lang="en-US" altLang="fr-FR" dirty="0">
                <a:latin typeface="Arial" panose="020B0604020202020204" pitchFamily="34" charset="0"/>
              </a:rPr>
              <a:t>His insurance guarantees the quality of the construction for ten years following completion.</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 de texte 3"/>
          <p:cNvSpPr txBox="1"/>
          <p:nvPr/>
        </p:nvSpPr>
        <p:spPr>
          <a:xfrm>
            <a:off x="467360" y="1124585"/>
            <a:ext cx="8168640" cy="4523105"/>
          </a:xfrm>
          <a:prstGeom prst="rect">
            <a:avLst/>
          </a:prstGeom>
        </p:spPr>
        <p:txBody>
          <a:bodyPr wrap="square">
            <a:spAutoFit/>
          </a:bodyPr>
          <a:lstStyle/>
          <a:p>
            <a:r>
              <a:rPr lang="en-US" altLang="fr-FR" sz="1600">
                <a:highlight>
                  <a:srgbClr val="00FFFF"/>
                </a:highlight>
              </a:rPr>
              <a:t>"Fields of Architecture"</a:t>
            </a:r>
          </a:p>
          <a:p>
            <a:endParaRPr lang="en-US" altLang="fr-FR" sz="1600"/>
          </a:p>
          <a:p>
            <a:r>
              <a:rPr lang="en-US" altLang="fr-FR" sz="1600"/>
              <a:t>"Architecture encompasses a wide range of knowledge and practices, from the design and construction of simple structures, such as carpentry components, to the erection of houses, hospitals, airports, entire cities, and even regions.</a:t>
            </a:r>
          </a:p>
          <a:p>
            <a:endParaRPr lang="en-US" altLang="fr-FR" sz="1600"/>
          </a:p>
          <a:p>
            <a:r>
              <a:rPr lang="en-US" altLang="fr-FR" sz="1600"/>
              <a:t>Due to this diversity, the discipline has been subdivided to facilitate its study, understanding, and collaboration with other professions.</a:t>
            </a:r>
          </a:p>
          <a:p>
            <a:endParaRPr lang="en-US" altLang="fr-FR" sz="1600"/>
          </a:p>
          <a:p>
            <a:r>
              <a:rPr lang="en-US" altLang="fr-FR" sz="1600"/>
              <a:t>Notable distinctions include:</a:t>
            </a:r>
          </a:p>
          <a:p>
            <a:endParaRPr lang="en-US" altLang="fr-FR" sz="1600"/>
          </a:p>
          <a:p>
            <a:r>
              <a:rPr lang="en-US" altLang="fr-FR" sz="1600"/>
              <a:t>The architect,</a:t>
            </a:r>
          </a:p>
          <a:p>
            <a:endParaRPr lang="en-US" altLang="fr-FR" sz="1600"/>
          </a:p>
          <a:p>
            <a:r>
              <a:rPr lang="en-US" altLang="fr-FR" sz="1600"/>
              <a:t>The urban planner,</a:t>
            </a:r>
          </a:p>
          <a:p>
            <a:endParaRPr lang="en-US" altLang="fr-FR" sz="1600"/>
          </a:p>
          <a:p>
            <a:r>
              <a:rPr lang="en-US" altLang="fr-FR" sz="1600"/>
              <a:t>The interior architect,</a:t>
            </a:r>
          </a:p>
          <a:p>
            <a:endParaRPr lang="en-US" altLang="fr-FR" sz="1600"/>
          </a:p>
          <a:p>
            <a:r>
              <a:rPr lang="en-US" altLang="fr-FR" sz="1600"/>
              <a:t>The landscape architect."**</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 de texte 3"/>
          <p:cNvSpPr txBox="1"/>
          <p:nvPr/>
        </p:nvSpPr>
        <p:spPr>
          <a:xfrm>
            <a:off x="611505" y="1916430"/>
            <a:ext cx="7873365" cy="1076325"/>
          </a:xfrm>
          <a:prstGeom prst="rect">
            <a:avLst/>
          </a:prstGeom>
        </p:spPr>
        <p:txBody>
          <a:bodyPr wrap="square">
            <a:spAutoFit/>
          </a:bodyPr>
          <a:lstStyle/>
          <a:p>
            <a:r>
              <a:rPr lang="en-US" altLang="fr-FR" sz="1600"/>
              <a:t>"The Architects’ Order is a professional organization responsible for representing the profession, establishing its rules of practice, regulating access to the field, and sanctioning disciplinary offenses. Membership requires holding a recognized architecture degree."</a:t>
            </a:r>
          </a:p>
        </p:txBody>
      </p:sp>
      <p:sp>
        <p:nvSpPr>
          <p:cNvPr id="6" name="Zone de texte 5"/>
          <p:cNvSpPr txBox="1"/>
          <p:nvPr/>
        </p:nvSpPr>
        <p:spPr>
          <a:xfrm>
            <a:off x="602615" y="908685"/>
            <a:ext cx="5029200" cy="398780"/>
          </a:xfrm>
          <a:prstGeom prst="rect">
            <a:avLst/>
          </a:prstGeom>
          <a:solidFill>
            <a:srgbClr val="FFC000"/>
          </a:solidFill>
        </p:spPr>
        <p:txBody>
          <a:bodyPr wrap="square" rtlCol="0" anchor="t">
            <a:spAutoFit/>
          </a:bodyPr>
          <a:lstStyle/>
          <a:p>
            <a:r>
              <a:rPr lang="en-US" altLang="fr-FR" sz="2000" dirty="0">
                <a:sym typeface="+mn-ea"/>
              </a:rPr>
              <a:t>"4. What is the Architects’ Order?"</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 de texte 3"/>
          <p:cNvSpPr txBox="1"/>
          <p:nvPr/>
        </p:nvSpPr>
        <p:spPr>
          <a:xfrm>
            <a:off x="611505" y="2204720"/>
            <a:ext cx="4274820" cy="3784600"/>
          </a:xfrm>
          <a:prstGeom prst="rect">
            <a:avLst/>
          </a:prstGeom>
        </p:spPr>
        <p:txBody>
          <a:bodyPr wrap="square">
            <a:spAutoFit/>
          </a:bodyPr>
          <a:lstStyle/>
          <a:p>
            <a:r>
              <a:rPr lang="en-US" altLang="fr-FR" sz="1600"/>
              <a:t>**"Architecture is a discipline that brings together a wide range of knowledge and encompasses other arts.</a:t>
            </a:r>
          </a:p>
          <a:p>
            <a:endParaRPr lang="en-US" altLang="fr-FR" sz="1600"/>
          </a:p>
          <a:p>
            <a:r>
              <a:rPr lang="en-US" altLang="fr-FR" sz="1600"/>
              <a:t>It is based on two complementary dimensions:</a:t>
            </a:r>
          </a:p>
          <a:p>
            <a:endParaRPr lang="en-US" altLang="fr-FR" sz="1600"/>
          </a:p>
          <a:p>
            <a:r>
              <a:rPr lang="en-US" altLang="fr-FR" sz="1600"/>
              <a:t>Practice, which realizes the design through construction, and</a:t>
            </a:r>
          </a:p>
          <a:p>
            <a:endParaRPr lang="en-US" altLang="fr-FR" sz="1600"/>
          </a:p>
          <a:p>
            <a:r>
              <a:rPr lang="en-US" altLang="fr-FR" sz="1600"/>
              <a:t>Theory, which explains its correctness and proportions.</a:t>
            </a:r>
          </a:p>
          <a:p>
            <a:endParaRPr lang="en-US" altLang="fr-FR" sz="1600"/>
          </a:p>
          <a:p>
            <a:r>
              <a:rPr lang="en-US" altLang="fr-FR" sz="1600"/>
              <a:t>Only the architect who combines theory and practice can achieve full success."**</a:t>
            </a:r>
          </a:p>
        </p:txBody>
      </p:sp>
      <p:sp>
        <p:nvSpPr>
          <p:cNvPr id="5" name="Zone de texte 4"/>
          <p:cNvSpPr txBox="1"/>
          <p:nvPr/>
        </p:nvSpPr>
        <p:spPr>
          <a:xfrm>
            <a:off x="395605" y="908685"/>
            <a:ext cx="7257415" cy="460375"/>
          </a:xfrm>
          <a:prstGeom prst="rect">
            <a:avLst/>
          </a:prstGeom>
          <a:solidFill>
            <a:srgbClr val="FFC000"/>
          </a:solidFill>
        </p:spPr>
        <p:txBody>
          <a:bodyPr wrap="square" rtlCol="0" anchor="t">
            <a:spAutoFit/>
          </a:bodyPr>
          <a:lstStyle/>
          <a:p>
            <a:r>
              <a:rPr lang="en-US" altLang="fr-FR" sz="2400" dirty="0">
                <a:sym typeface="+mn-ea"/>
              </a:rPr>
              <a:t>"5. Culture, Knowledge, and Skills of the Architect"</a:t>
            </a:r>
            <a:r>
              <a:rPr sz="2400" dirty="0">
                <a:sym typeface="+mn-ea"/>
              </a:rPr>
              <a:t> </a:t>
            </a:r>
            <a:endParaRPr lang="fr-FR" altLang="en-US" sz="2400" dirty="0">
              <a:sym typeface="+mn-ea"/>
            </a:endParaRPr>
          </a:p>
        </p:txBody>
      </p:sp>
      <p:pic>
        <p:nvPicPr>
          <p:cNvPr id="17412" name="Picture 2"/>
          <p:cNvPicPr>
            <a:picLocks noGrp="1" noChangeAspect="1"/>
          </p:cNvPicPr>
          <p:nvPr/>
        </p:nvPicPr>
        <p:blipFill>
          <a:blip r:embed="rId3"/>
          <a:srcRect/>
          <a:stretch>
            <a:fillRect/>
          </a:stretch>
        </p:blipFill>
        <p:spPr>
          <a:xfrm>
            <a:off x="5364480" y="2204720"/>
            <a:ext cx="3032760" cy="3194050"/>
          </a:xfrm>
          <a:prstGeom prst="rect">
            <a:avLst/>
          </a:prstGeom>
          <a:noFill/>
          <a:ln w="9525">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9" name="Picture 4" descr="http://extension-agrandissement-maison.fr/wp-content/uploads/2011/11/des-architectes-devant-un-plan_239.jpg"/>
          <p:cNvPicPr>
            <a:picLocks noChangeAspect="1"/>
          </p:cNvPicPr>
          <p:nvPr/>
        </p:nvPicPr>
        <p:blipFill>
          <a:blip r:embed="rId3"/>
          <a:stretch>
            <a:fillRect/>
          </a:stretch>
        </p:blipFill>
        <p:spPr>
          <a:xfrm>
            <a:off x="3357563" y="2924810"/>
            <a:ext cx="5405437" cy="3609975"/>
          </a:xfrm>
          <a:prstGeom prst="rect">
            <a:avLst/>
          </a:prstGeom>
          <a:noFill/>
          <a:ln w="38100" cap="flat" cmpd="sng">
            <a:solidFill>
              <a:schemeClr val="tx1"/>
            </a:solidFill>
            <a:prstDash val="solid"/>
            <a:miter/>
            <a:headEnd type="none" w="med" len="med"/>
            <a:tailEnd type="none" w="med" len="med"/>
          </a:ln>
        </p:spPr>
      </p:pic>
      <p:sp>
        <p:nvSpPr>
          <p:cNvPr id="2" name="Zone de texte 1"/>
          <p:cNvSpPr txBox="1"/>
          <p:nvPr/>
        </p:nvSpPr>
        <p:spPr>
          <a:xfrm>
            <a:off x="395605" y="476250"/>
            <a:ext cx="8238490" cy="2061210"/>
          </a:xfrm>
          <a:prstGeom prst="rect">
            <a:avLst/>
          </a:prstGeom>
        </p:spPr>
        <p:txBody>
          <a:bodyPr wrap="square">
            <a:spAutoFit/>
          </a:bodyPr>
          <a:lstStyle/>
          <a:p>
            <a:r>
              <a:rPr lang="en-US" altLang="fr-FR" sz="1600"/>
              <a:t>"The Architect’s Skills"</a:t>
            </a:r>
          </a:p>
          <a:p>
            <a:endParaRPr lang="en-US" altLang="fr-FR" sz="1600"/>
          </a:p>
          <a:p>
            <a:pPr marL="285750" indent="-285750">
              <a:buFont typeface="Arial" panose="020B0604020202020204" pitchFamily="34" charset="0"/>
              <a:buChar char="•"/>
            </a:pPr>
            <a:r>
              <a:rPr lang="en-US" altLang="fr-FR" sz="1600"/>
              <a:t>Ability to clarify clients’ requests in order to provide better guidance.</a:t>
            </a:r>
          </a:p>
          <a:p>
            <a:endParaRPr lang="en-US" altLang="fr-FR" sz="1600"/>
          </a:p>
          <a:p>
            <a:pPr marL="285750" indent="-285750">
              <a:buFont typeface="Arial" panose="020B0604020202020204" pitchFamily="34" charset="0"/>
              <a:buChar char="•"/>
            </a:pPr>
            <a:r>
              <a:rPr lang="en-US" altLang="fr-FR" sz="1600"/>
              <a:t>Mastery of various communication methods.</a:t>
            </a:r>
          </a:p>
          <a:p>
            <a:endParaRPr lang="en-US" altLang="fr-FR" sz="1600"/>
          </a:p>
          <a:p>
            <a:pPr marL="285750" indent="-285750">
              <a:buFont typeface="Arial" panose="020B0604020202020204" pitchFamily="34" charset="0"/>
              <a:buChar char="•"/>
            </a:pPr>
            <a:r>
              <a:rPr lang="en-US" altLang="fr-FR" sz="1600"/>
              <a:t>Capability to manage, control, and verify all projects under supervision (building permit applications, price quotations from suppliers, etc.).</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 de texte 3"/>
          <p:cNvSpPr txBox="1"/>
          <p:nvPr/>
        </p:nvSpPr>
        <p:spPr>
          <a:xfrm>
            <a:off x="419100" y="980440"/>
            <a:ext cx="8378190" cy="1814830"/>
          </a:xfrm>
          <a:prstGeom prst="rect">
            <a:avLst/>
          </a:prstGeom>
        </p:spPr>
        <p:txBody>
          <a:bodyPr wrap="square">
            <a:spAutoFit/>
          </a:bodyPr>
          <a:lstStyle/>
          <a:p>
            <a:r>
              <a:rPr lang="en-US" altLang="fr-FR" sz="1600"/>
              <a:t>"The Architect’s Professional Attitudes"</a:t>
            </a:r>
          </a:p>
          <a:p>
            <a:endParaRPr lang="en-US" altLang="fr-FR" sz="1600"/>
          </a:p>
          <a:p>
            <a:pPr marL="285750" indent="-285750">
              <a:buFont typeface="Arial" panose="020B0604020202020204" pitchFamily="34" charset="0"/>
              <a:buChar char="•"/>
            </a:pPr>
            <a:r>
              <a:rPr lang="en-US" altLang="fr-FR" sz="1600"/>
              <a:t>Possess a creative and inventive mindset for executing various projects.</a:t>
            </a:r>
          </a:p>
          <a:p>
            <a:endParaRPr lang="en-US" altLang="fr-FR" sz="1600"/>
          </a:p>
          <a:p>
            <a:pPr marL="285750" indent="-285750">
              <a:buFont typeface="Arial" panose="020B0604020202020204" pitchFamily="34" charset="0"/>
              <a:buChar char="•"/>
            </a:pPr>
            <a:r>
              <a:rPr lang="en-US" altLang="fr-FR" sz="1600"/>
              <a:t>Be rigorous and methodical in project implementation.</a:t>
            </a:r>
          </a:p>
          <a:p>
            <a:endParaRPr lang="en-US" altLang="fr-FR" sz="1600"/>
          </a:p>
          <a:p>
            <a:pPr marL="285750" indent="-285750">
              <a:buFont typeface="Arial" panose="020B0604020202020204" pitchFamily="34" charset="0"/>
              <a:buChar char="•"/>
            </a:pPr>
            <a:r>
              <a:rPr lang="en-US" altLang="fr-FR" sz="1600"/>
              <a:t>Demonstrate versatility and the ability to adapt to all kinds of situations.</a:t>
            </a:r>
          </a:p>
        </p:txBody>
      </p:sp>
      <p:pic>
        <p:nvPicPr>
          <p:cNvPr id="20483" name="Picture 4" descr="http://us.123rf.com/400wm/400/400/btmedia/btmedia0902/btmedia090200033/4384753-architecte-de-travailler-avec-les-bleus-workspace-inclut-des-plans-roules-et-chef-architecte.jpg"/>
          <p:cNvPicPr>
            <a:picLocks noChangeAspect="1"/>
          </p:cNvPicPr>
          <p:nvPr/>
        </p:nvPicPr>
        <p:blipFill>
          <a:blip r:embed="rId3"/>
          <a:stretch>
            <a:fillRect/>
          </a:stretch>
        </p:blipFill>
        <p:spPr>
          <a:xfrm>
            <a:off x="3929063" y="3356610"/>
            <a:ext cx="4743450" cy="3162300"/>
          </a:xfrm>
          <a:prstGeom prst="rect">
            <a:avLst/>
          </a:prstGeom>
          <a:noFill/>
          <a:ln w="38100" cap="flat" cmpd="sng">
            <a:solidFill>
              <a:schemeClr val="tx1"/>
            </a:solidFill>
            <a:prstDash val="solid"/>
            <a:miter/>
            <a:headEnd type="none" w="med" len="med"/>
            <a:tailEnd type="none" w="med" len="me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 de texte 3"/>
          <p:cNvSpPr txBox="1"/>
          <p:nvPr/>
        </p:nvSpPr>
        <p:spPr>
          <a:xfrm>
            <a:off x="374015" y="1536700"/>
            <a:ext cx="8388985" cy="3538220"/>
          </a:xfrm>
          <a:prstGeom prst="rect">
            <a:avLst/>
          </a:prstGeom>
        </p:spPr>
        <p:txBody>
          <a:bodyPr wrap="square">
            <a:spAutoFit/>
          </a:bodyPr>
          <a:lstStyle/>
          <a:p>
            <a:r>
              <a:rPr lang="en-US" altLang="fr-FR" sz="1600"/>
              <a:t>"The architect never works alone."</a:t>
            </a:r>
          </a:p>
          <a:p>
            <a:endParaRPr lang="en-US" altLang="fr-FR" sz="1600"/>
          </a:p>
          <a:p>
            <a:r>
              <a:rPr lang="en-US" altLang="fr-FR" sz="1600"/>
              <a:t>In addition to the various participants within the field of architecture, the architect collaborates closely with several other professionals, such as:</a:t>
            </a:r>
          </a:p>
          <a:p>
            <a:endParaRPr lang="en-US" altLang="fr-FR" sz="1600"/>
          </a:p>
          <a:p>
            <a:r>
              <a:rPr lang="en-US" altLang="fr-FR" sz="1600"/>
              <a:t>The project owner (ma</a:t>
            </a:r>
            <a:r>
              <a:rPr lang="en-US" altLang="en-US" sz="1600"/>
              <a:t>î</a:t>
            </a:r>
            <a:r>
              <a:rPr lang="en-US" altLang="fr-FR" sz="1600"/>
              <a:t>tre d’ouvrage): an individual or company that commissions and finances the work.</a:t>
            </a:r>
          </a:p>
          <a:p>
            <a:endParaRPr lang="en-US" altLang="fr-FR" sz="1600"/>
          </a:p>
          <a:p>
            <a:r>
              <a:rPr lang="en-US" altLang="fr-FR" sz="1600"/>
              <a:t>The project manager (ma</a:t>
            </a:r>
            <a:r>
              <a:rPr lang="en-US" altLang="en-US" sz="1600"/>
              <a:t>î</a:t>
            </a:r>
            <a:r>
              <a:rPr lang="en-US" altLang="fr-FR" sz="1600"/>
              <a:t>tre d’</a:t>
            </a:r>
            <a:r>
              <a:rPr lang="en-US" altLang="en-US" sz="1600"/>
              <a:t>œ</a:t>
            </a:r>
            <a:r>
              <a:rPr lang="en-US" altLang="fr-FR" sz="1600"/>
              <a:t>uvre): the architect or principal contractor responsible for executing or supervising the implementation of the work.</a:t>
            </a:r>
          </a:p>
          <a:p>
            <a:endParaRPr lang="en-US" altLang="fr-FR" sz="1600"/>
          </a:p>
          <a:p>
            <a:r>
              <a:rPr lang="en-US" altLang="fr-FR" sz="1600"/>
              <a:t>The contractor.</a:t>
            </a:r>
          </a:p>
          <a:p>
            <a:endParaRPr lang="en-US" altLang="fr-FR" sz="1600"/>
          </a:p>
          <a:p>
            <a:r>
              <a:rPr lang="en-US" altLang="fr-FR" sz="1600"/>
              <a:t>The health and safety coordinator.</a:t>
            </a:r>
          </a:p>
        </p:txBody>
      </p:sp>
      <p:sp>
        <p:nvSpPr>
          <p:cNvPr id="5" name="Zone de texte 4"/>
          <p:cNvSpPr txBox="1"/>
          <p:nvPr/>
        </p:nvSpPr>
        <p:spPr>
          <a:xfrm>
            <a:off x="381000" y="332740"/>
            <a:ext cx="7814945" cy="398780"/>
          </a:xfrm>
          <a:prstGeom prst="rect">
            <a:avLst/>
          </a:prstGeom>
          <a:solidFill>
            <a:srgbClr val="FFC000"/>
          </a:solidFill>
        </p:spPr>
        <p:txBody>
          <a:bodyPr wrap="square" rtlCol="0" anchor="t">
            <a:spAutoFit/>
          </a:bodyPr>
          <a:lstStyle/>
          <a:p>
            <a:r>
              <a:rPr lang="en-US" altLang="fr-FR" sz="2000" dirty="0">
                <a:sym typeface="+mn-ea"/>
              </a:rPr>
              <a:t>"6. The Architecture Project / Architect / Stakeholders / Participants"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p:nvPr/>
        </p:nvPicPr>
        <p:blipFill>
          <a:blip r:embed="rId3"/>
          <a:stretch>
            <a:fillRect/>
          </a:stretch>
        </p:blipFill>
        <p:spPr>
          <a:xfrm>
            <a:off x="4395470" y="3644900"/>
            <a:ext cx="4457065" cy="2872105"/>
          </a:xfrm>
          <a:prstGeom prst="rect">
            <a:avLst/>
          </a:prstGeom>
        </p:spPr>
      </p:pic>
      <p:sp>
        <p:nvSpPr>
          <p:cNvPr id="4" name="Zone de texte 3"/>
          <p:cNvSpPr txBox="1"/>
          <p:nvPr/>
        </p:nvSpPr>
        <p:spPr>
          <a:xfrm>
            <a:off x="539115" y="260985"/>
            <a:ext cx="8197850" cy="5262245"/>
          </a:xfrm>
          <a:prstGeom prst="rect">
            <a:avLst/>
          </a:prstGeom>
        </p:spPr>
        <p:txBody>
          <a:bodyPr wrap="square">
            <a:spAutoFit/>
          </a:bodyPr>
          <a:lstStyle/>
          <a:p>
            <a:r>
              <a:rPr lang="en-US" altLang="fr-FR" sz="1600" dirty="0"/>
              <a:t>"</a:t>
            </a:r>
            <a:r>
              <a:rPr lang="en-US" altLang="fr-FR" dirty="0"/>
              <a:t>The Different Professions in a Design Office"</a:t>
            </a:r>
          </a:p>
          <a:p>
            <a:endParaRPr lang="en-US" altLang="fr-FR" sz="1600" dirty="0"/>
          </a:p>
          <a:p>
            <a:r>
              <a:rPr lang="en-US" altLang="fr-FR" sz="1600" dirty="0"/>
              <a:t>The Architect</a:t>
            </a:r>
          </a:p>
          <a:p>
            <a:endParaRPr lang="en-US" altLang="fr-FR" sz="1600" dirty="0"/>
          </a:p>
          <a:p>
            <a:r>
              <a:rPr lang="en-US" altLang="fr-FR" sz="1600" dirty="0"/>
              <a:t>Civil Engineers: dimension and calculate structural elements.</a:t>
            </a:r>
          </a:p>
          <a:p>
            <a:endParaRPr lang="en-US" altLang="fr-FR" sz="1600" dirty="0"/>
          </a:p>
          <a:p>
            <a:r>
              <a:rPr lang="en-US" altLang="fr-FR" sz="1600" dirty="0"/>
              <a:t>Specialized Engineers:</a:t>
            </a:r>
          </a:p>
          <a:p>
            <a:endParaRPr lang="en-US" altLang="fr-FR" sz="1600" dirty="0"/>
          </a:p>
          <a:p>
            <a:r>
              <a:rPr lang="en-US" altLang="fr-FR" sz="1600" dirty="0"/>
              <a:t>Electricity</a:t>
            </a:r>
          </a:p>
          <a:p>
            <a:endParaRPr lang="en-US" altLang="fr-FR" sz="1600" dirty="0"/>
          </a:p>
          <a:p>
            <a:r>
              <a:rPr lang="en-US" altLang="fr-FR" sz="1600" dirty="0"/>
              <a:t>Sanitary plumbing (drainage, wastewater, drinking water, etc.)</a:t>
            </a:r>
          </a:p>
          <a:p>
            <a:endParaRPr lang="en-US" altLang="fr-FR" sz="1600" dirty="0"/>
          </a:p>
          <a:p>
            <a:r>
              <a:rPr lang="en-US" altLang="fr-FR" sz="1600" dirty="0"/>
              <a:t>Architectural Assistants</a:t>
            </a:r>
          </a:p>
          <a:p>
            <a:endParaRPr lang="en-US" altLang="fr-FR" sz="1600" dirty="0"/>
          </a:p>
          <a:p>
            <a:r>
              <a:rPr lang="en-US" altLang="fr-FR" sz="1600" dirty="0"/>
              <a:t>Draftsmen/Projectors: produce the plans.</a:t>
            </a:r>
          </a:p>
          <a:p>
            <a:endParaRPr lang="en-US" altLang="fr-FR" sz="1600" dirty="0"/>
          </a:p>
          <a:p>
            <a:r>
              <a:rPr lang="en-US" altLang="fr-FR" sz="1600" dirty="0"/>
              <a:t>Illustrators/Technical Drawers</a:t>
            </a:r>
          </a:p>
          <a:p>
            <a:endParaRPr lang="en-US" altLang="fr-FR" sz="1600" dirty="0"/>
          </a:p>
          <a:p>
            <a:r>
              <a:rPr lang="en-US" altLang="fr-FR" sz="1600" dirty="0"/>
              <a:t>Quantity Surveyors/Cost Estimators: carry out measurements and evaluate project costs.</a:t>
            </a:r>
          </a:p>
          <a:p>
            <a:endParaRPr lang="en-US" altLang="fr-FR" sz="1600" dirty="0"/>
          </a:p>
          <a:p>
            <a:r>
              <a:rPr lang="en-US" altLang="fr-FR" sz="1600" dirty="0"/>
              <a:t>Site Managers/Construction Supervisors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1"/>
          <p:cNvSpPr>
            <a:spLocks noChangeArrowheads="1"/>
          </p:cNvSpPr>
          <p:nvPr/>
        </p:nvSpPr>
        <p:spPr bwMode="auto">
          <a:xfrm>
            <a:off x="571500" y="754221"/>
            <a:ext cx="8001000" cy="1322070"/>
          </a:xfrm>
          <a:prstGeom prst="rect">
            <a:avLst/>
          </a:prstGeom>
          <a:noFill/>
          <a:extLst>
            <a:ext uri="{909E8E84-426E-40DD-AFC4-6F175D3DCCD1}">
              <a14:hiddenFill xmlns:a14="http://schemas.microsoft.com/office/drawing/2010/main">
                <a:gradFill rotWithShape="1">
                  <a:gsLst>
                    <a:gs pos="0">
                      <a:schemeClr val="accent4">
                        <a:tint val="50000"/>
                        <a:satMod val="300000"/>
                      </a:schemeClr>
                    </a:gs>
                    <a:gs pos="35000">
                      <a:schemeClr val="accent4">
                        <a:tint val="37000"/>
                        <a:satMod val="300000"/>
                      </a:schemeClr>
                    </a:gs>
                    <a:gs pos="100000">
                      <a:schemeClr val="accent4">
                        <a:tint val="15000"/>
                        <a:satMod val="350000"/>
                      </a:schemeClr>
                    </a:gs>
                  </a:gsLst>
                  <a:lin ang="16200000" scaled="1"/>
                </a:gradFill>
              </a14:hiddenFill>
            </a:ext>
          </a:extLst>
        </p:spPr>
        <p:style>
          <a:lnRef idx="1">
            <a:schemeClr val="accent4"/>
          </a:lnRef>
          <a:fillRef idx="2">
            <a:schemeClr val="accent4"/>
          </a:fillRef>
          <a:effectRef idx="1">
            <a:schemeClr val="accent4"/>
          </a:effectRef>
          <a:fontRef idx="minor">
            <a:schemeClr val="dk1"/>
          </a:fontRef>
        </p:style>
        <p:txBody>
          <a:bodyPr lIns="457056" anchor="ctr">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fr-FR" sz="16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"2. Breakdown of Work on the Construction Site"</a:t>
            </a:r>
          </a:p>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fr-FR" sz="1600" b="1" i="0" u="none" strike="noStrike" kern="1200" cap="none" spc="0" normalizeH="0" baseline="0" noProof="0" dirty="0">
              <a:ln>
                <a:noFill/>
              </a:ln>
              <a:solidFill>
                <a:schemeClr val="tx1"/>
              </a:solidFill>
              <a:effectLst/>
              <a:uLnTx/>
              <a:uFillTx/>
              <a:latin typeface="Times New Roman" panose="02020603050405020304" pitchFamily="18" charset="0"/>
              <a:ea typeface="+mn-ea"/>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fr-FR" sz="160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On the construction site, the architect is responsible for coordinating the activities of the various contractors and ensuring that the work is executed correctly according to the plans.</a:t>
            </a:r>
          </a:p>
        </p:txBody>
      </p:sp>
      <p:pic>
        <p:nvPicPr>
          <p:cNvPr id="24579" name="Picture 5" descr="http://www.dessine-moi-une-maison.fr/wp-content/uploads/2012/03/architecte-obligatoire-170m%C2%B2-permis-de-construire.jpg"/>
          <p:cNvPicPr>
            <a:picLocks noChangeAspect="1"/>
          </p:cNvPicPr>
          <p:nvPr/>
        </p:nvPicPr>
        <p:blipFill>
          <a:blip r:embed="rId3"/>
          <a:stretch>
            <a:fillRect/>
          </a:stretch>
        </p:blipFill>
        <p:spPr>
          <a:xfrm>
            <a:off x="2071688" y="2500313"/>
            <a:ext cx="5322887" cy="3552825"/>
          </a:xfrm>
          <a:prstGeom prst="rect">
            <a:avLst/>
          </a:prstGeom>
          <a:noFill/>
          <a:ln w="57150" cap="flat" cmpd="sng">
            <a:solidFill>
              <a:schemeClr val="tx1"/>
            </a:solidFill>
            <a:prstDash val="solid"/>
            <a:miter/>
            <a:headEnd type="none" w="med" len="med"/>
            <a:tailEnd type="none" w="med" len="me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solidFill>
            <a:srgbClr val="FFC000"/>
          </a:solidFill>
        </p:spPr>
        <p:txBody>
          <a:bodyPr/>
          <a:lstStyle/>
          <a:p>
            <a:r>
              <a:rPr lang="en-US" altLang="fr-FR" sz="2400">
                <a:sym typeface="+mn-ea"/>
              </a:rPr>
              <a:t>PRESENTATION OF THE ARCHITECT PROFESSION</a:t>
            </a:r>
            <a:endParaRPr lang="en-US" altLang="fr-FR" sz="2400"/>
          </a:p>
        </p:txBody>
      </p:sp>
      <p:sp>
        <p:nvSpPr>
          <p:cNvPr id="5" name="Zone de texte 4"/>
          <p:cNvSpPr txBox="1"/>
          <p:nvPr/>
        </p:nvSpPr>
        <p:spPr>
          <a:xfrm>
            <a:off x="539750" y="2060575"/>
            <a:ext cx="7978140" cy="3138170"/>
          </a:xfrm>
          <a:prstGeom prst="rect">
            <a:avLst/>
          </a:prstGeom>
          <a:noFill/>
        </p:spPr>
        <p:txBody>
          <a:bodyPr wrap="square" rtlCol="0" anchor="t">
            <a:spAutoFit/>
          </a:bodyPr>
          <a:lstStyle/>
          <a:p>
            <a:endParaRPr lang="en-US" altLang="fr-FR"/>
          </a:p>
          <a:p>
            <a:r>
              <a:rPr lang="en-US" altLang="fr-FR"/>
              <a:t>Throughout history, architects have left the mark of different civilizations.</a:t>
            </a:r>
          </a:p>
          <a:p>
            <a:r>
              <a:rPr lang="en-US" altLang="fr-FR"/>
              <a:t>Architecture primarily reflects its era and culture.</a:t>
            </a:r>
          </a:p>
          <a:p>
            <a:endParaRPr lang="en-US" altLang="fr-FR"/>
          </a:p>
          <a:p>
            <a:r>
              <a:rPr lang="en-US" altLang="fr-FR"/>
              <a:t>In Algeria, an architect is a professional holding a state-recognized diploma, approved by the Higher Council of the Order of Architects, capable of designing, constructing, and decorating buildings of all types and supervising their execution.</a:t>
            </a:r>
          </a:p>
          <a:p>
            <a:endParaRPr lang="en-US" altLang="fr-FR"/>
          </a:p>
          <a:p>
            <a:r>
              <a:rPr lang="en-US" altLang="fr-FR"/>
              <a:t>In France, architects are distinguished as D.P.L.G (Diplôm</a:t>
            </a:r>
            <a:r>
              <a:rPr lang="en-US" altLang="en-US"/>
              <a:t>é</a:t>
            </a:r>
            <a:r>
              <a:rPr lang="en-US" altLang="fr-FR"/>
              <a:t>s Par Le Gouvernement) and D.E.S.A (Diplôm</a:t>
            </a:r>
            <a:r>
              <a:rPr lang="en-US" altLang="en-US"/>
              <a:t>é</a:t>
            </a:r>
            <a:r>
              <a:rPr lang="en-US" altLang="fr-FR"/>
              <a:t>s de l’</a:t>
            </a:r>
            <a:r>
              <a:rPr lang="" altLang="en-US"/>
              <a:t>É</a:t>
            </a:r>
            <a:r>
              <a:rPr lang="en-US" altLang="fr-FR"/>
              <a:t>cole Sp</a:t>
            </a:r>
            <a:r>
              <a:rPr lang="en-US" altLang="en-US"/>
              <a:t>é</a:t>
            </a:r>
            <a:r>
              <a:rPr lang="en-US" altLang="fr-FR"/>
              <a:t>ciale d’Architecture).</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 de texte 3"/>
          <p:cNvSpPr txBox="1"/>
          <p:nvPr/>
        </p:nvSpPr>
        <p:spPr>
          <a:xfrm>
            <a:off x="467995" y="404495"/>
            <a:ext cx="7809865" cy="3538220"/>
          </a:xfrm>
          <a:prstGeom prst="rect">
            <a:avLst/>
          </a:prstGeom>
        </p:spPr>
        <p:txBody>
          <a:bodyPr wrap="square">
            <a:spAutoFit/>
          </a:bodyPr>
          <a:lstStyle/>
          <a:p>
            <a:r>
              <a:rPr lang="en-US" altLang="fr-FR" sz="1600"/>
              <a:t>"The Different Trades on the Construction Site"</a:t>
            </a:r>
          </a:p>
          <a:p>
            <a:endParaRPr lang="en-US" altLang="fr-FR" sz="1600"/>
          </a:p>
          <a:p>
            <a:r>
              <a:rPr lang="en-US" altLang="fr-FR" sz="1600"/>
              <a:t>On a construction site, multiple trades collaborate to carry out the work.</a:t>
            </a:r>
          </a:p>
          <a:p>
            <a:endParaRPr lang="en-US" altLang="fr-FR" sz="1600"/>
          </a:p>
          <a:p>
            <a:r>
              <a:rPr lang="en-US" altLang="fr-FR" sz="1600"/>
              <a:t>The Contractor is responsible for executing the work.</a:t>
            </a:r>
          </a:p>
          <a:p>
            <a:endParaRPr lang="en-US" altLang="fr-FR" sz="1600"/>
          </a:p>
          <a:p>
            <a:r>
              <a:rPr lang="en-US" altLang="fr-FR" sz="1600"/>
              <a:t>The Site Manager supervises the entire site and ensures overall management.</a:t>
            </a:r>
          </a:p>
          <a:p>
            <a:endParaRPr lang="en-US" altLang="fr-FR" sz="1600"/>
          </a:p>
          <a:p>
            <a:r>
              <a:rPr lang="en-US" altLang="fr-FR" sz="1600"/>
              <a:t>The Foreman directly manages a specific site: organizing the workforce, coordinating supplies, setting up the site, assigning tasks, monitoring the schedule, and tracking work progress.</a:t>
            </a:r>
          </a:p>
          <a:p>
            <a:endParaRPr lang="en-US" altLang="fr-FR" sz="1600"/>
          </a:p>
          <a:p>
            <a:r>
              <a:rPr lang="en-US" altLang="fr-FR" sz="1600"/>
              <a:t>The Workers are employed by a company and perform the tasks assigned to them, while laborers, without specific qualifications, are hired for fixed-term assignments.</a:t>
            </a:r>
          </a:p>
        </p:txBody>
      </p:sp>
      <p:pic>
        <p:nvPicPr>
          <p:cNvPr id="2" name="Image 1"/>
          <p:cNvPicPr/>
          <p:nvPr/>
        </p:nvPicPr>
        <p:blipFill>
          <a:blip r:embed="rId3"/>
          <a:stretch>
            <a:fillRect/>
          </a:stretch>
        </p:blipFill>
        <p:spPr>
          <a:xfrm>
            <a:off x="5651818" y="4581208"/>
            <a:ext cx="2657475" cy="1724025"/>
          </a:xfrm>
          <a:prstGeom prst="rect">
            <a:avLst/>
          </a:prstGeom>
        </p:spPr>
      </p:pic>
      <p:pic>
        <p:nvPicPr>
          <p:cNvPr id="3" name="Image 2"/>
          <p:cNvPicPr/>
          <p:nvPr/>
        </p:nvPicPr>
        <p:blipFill>
          <a:blip r:embed="rId4"/>
          <a:stretch>
            <a:fillRect/>
          </a:stretch>
        </p:blipFill>
        <p:spPr>
          <a:xfrm>
            <a:off x="3275965" y="4581525"/>
            <a:ext cx="2324100" cy="1767840"/>
          </a:xfrm>
          <a:prstGeom prst="rect">
            <a:avLst/>
          </a:prstGeom>
        </p:spPr>
      </p:pic>
      <p:pic>
        <p:nvPicPr>
          <p:cNvPr id="5" name="Image 4"/>
          <p:cNvPicPr/>
          <p:nvPr/>
        </p:nvPicPr>
        <p:blipFill>
          <a:blip r:embed="rId5"/>
          <a:stretch>
            <a:fillRect/>
          </a:stretch>
        </p:blipFill>
        <p:spPr>
          <a:xfrm>
            <a:off x="635953" y="4562158"/>
            <a:ext cx="2619375" cy="1743075"/>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
          <p:cNvSpPr/>
          <p:nvPr/>
        </p:nvSpPr>
        <p:spPr>
          <a:xfrm>
            <a:off x="1249680" y="500063"/>
            <a:ext cx="5809615" cy="521970"/>
          </a:xfrm>
          <a:prstGeom prst="rect">
            <a:avLst/>
          </a:prstGeom>
          <a:solidFill>
            <a:srgbClr val="FFC000"/>
          </a:solidFill>
          <a:ln w="9525">
            <a:noFill/>
          </a:ln>
        </p:spPr>
        <p:txBody>
          <a:bodyPr wrap="none">
            <a:spAutoFit/>
          </a:bodyPr>
          <a:lstStyle/>
          <a:p>
            <a:pPr algn="ctr"/>
            <a:r>
              <a:rPr lang="en-US" altLang="fr-FR" sz="2800" dirty="0">
                <a:latin typeface="Arial" panose="020B0604020202020204" pitchFamily="34" charset="0"/>
              </a:rPr>
              <a:t>"7. Examples of Famous Architects"</a:t>
            </a:r>
          </a:p>
        </p:txBody>
      </p:sp>
      <p:pic>
        <p:nvPicPr>
          <p:cNvPr id="25603" name="Picture 2"/>
          <p:cNvPicPr>
            <a:picLocks noChangeAspect="1"/>
          </p:cNvPicPr>
          <p:nvPr/>
        </p:nvPicPr>
        <p:blipFill>
          <a:blip r:embed="rId2"/>
          <a:stretch>
            <a:fillRect/>
          </a:stretch>
        </p:blipFill>
        <p:spPr>
          <a:xfrm>
            <a:off x="285750" y="1214438"/>
            <a:ext cx="8501063" cy="5395912"/>
          </a:xfrm>
          <a:prstGeom prst="rect">
            <a:avLst/>
          </a:prstGeom>
          <a:noFill/>
          <a:ln w="9525">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3" descr="arton493-2b7fa"/>
          <p:cNvPicPr>
            <a:picLocks noChangeAspect="1" noChangeArrowheads="1"/>
          </p:cNvPicPr>
          <p:nvPr/>
        </p:nvPicPr>
        <p:blipFill>
          <a:blip r:embed="rId3"/>
          <a:srcRect/>
          <a:stretch>
            <a:fillRect/>
          </a:stretch>
        </p:blipFill>
        <p:spPr bwMode="auto">
          <a:xfrm>
            <a:off x="4841855" y="285728"/>
            <a:ext cx="3944961" cy="2643206"/>
          </a:xfrm>
          <a:prstGeom prst="rect">
            <a:avLst/>
          </a:prstGeom>
          <a:noFill/>
          <a:ln w="9525">
            <a:noFill/>
            <a:miter lim="800000"/>
            <a:headEnd/>
            <a:tailEnd/>
          </a:ln>
          <a:effectLst>
            <a:glow rad="228600">
              <a:schemeClr val="accent4">
                <a:satMod val="175000"/>
                <a:alpha val="40000"/>
              </a:schemeClr>
            </a:glow>
          </a:effectLst>
          <a:scene3d>
            <a:camera prst="orthographicFront"/>
            <a:lightRig rig="threePt" dir="t"/>
          </a:scene3d>
          <a:sp3d>
            <a:bevelT/>
          </a:sp3d>
        </p:spPr>
      </p:pic>
      <p:sp>
        <p:nvSpPr>
          <p:cNvPr id="26627" name="Rectangle 10"/>
          <p:cNvSpPr/>
          <p:nvPr/>
        </p:nvSpPr>
        <p:spPr>
          <a:xfrm>
            <a:off x="857250" y="500063"/>
            <a:ext cx="2713038" cy="584200"/>
          </a:xfrm>
          <a:prstGeom prst="rect">
            <a:avLst/>
          </a:prstGeom>
          <a:solidFill>
            <a:srgbClr val="FFC000"/>
          </a:solidFill>
          <a:ln w="9525">
            <a:noFill/>
          </a:ln>
        </p:spPr>
        <p:txBody>
          <a:bodyPr wrap="none">
            <a:spAutoFit/>
          </a:bodyPr>
          <a:lstStyle/>
          <a:p>
            <a:r>
              <a:rPr sz="3200" b="1" dirty="0">
                <a:latin typeface="Arial" panose="020B0604020202020204" pitchFamily="34" charset="0"/>
              </a:rPr>
              <a:t>Le Corbusier</a:t>
            </a:r>
          </a:p>
        </p:txBody>
      </p:sp>
      <p:sp>
        <p:nvSpPr>
          <p:cNvPr id="13" name="Rectangle 12"/>
          <p:cNvSpPr/>
          <p:nvPr/>
        </p:nvSpPr>
        <p:spPr>
          <a:xfrm>
            <a:off x="642910" y="1571612"/>
            <a:ext cx="3429000" cy="829945"/>
          </a:xfrm>
          <a:prstGeom prst="rect">
            <a:avLst/>
          </a:prstGeom>
          <a:effectLst>
            <a:glow rad="228600">
              <a:schemeClr val="accent4">
                <a:satMod val="175000"/>
                <a:alpha val="40000"/>
              </a:schemeClr>
            </a:glow>
            <a:outerShdw blurRad="40000" dist="20000" dir="5400000" rotWithShape="0">
              <a:srgbClr val="000000">
                <a:alpha val="38000"/>
              </a:srgbClr>
            </a:outerShdw>
          </a:effectLst>
        </p:spPr>
        <p:style>
          <a:lnRef idx="1">
            <a:schemeClr val="accent5"/>
          </a:lnRef>
          <a:fillRef idx="2">
            <a:schemeClr val="accent5"/>
          </a:fillRef>
          <a:effectRef idx="1">
            <a:schemeClr val="accent5"/>
          </a:effectRef>
          <a:fontRef idx="minor">
            <a:schemeClr val="dk1"/>
          </a:fontRef>
        </p:style>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fr-FR" sz="1600" b="0" i="0" u="none" strike="noStrike" kern="1200" cap="none" spc="0" normalizeH="0" baseline="0" noProof="0" dirty="0">
                <a:ln>
                  <a:noFill/>
                </a:ln>
                <a:solidFill>
                  <a:srgbClr val="000000"/>
                </a:solidFill>
                <a:effectLst/>
                <a:uLnTx/>
                <a:uFillTx/>
                <a:latin typeface="+mn-lt"/>
                <a:ea typeface="+mn-ea"/>
                <a:cs typeface="+mn-cs"/>
              </a:rPr>
              <a:t>"Architecture is the learned, correct, and magnificent play of volumes in the light."</a:t>
            </a:r>
          </a:p>
        </p:txBody>
      </p:sp>
      <p:pic>
        <p:nvPicPr>
          <p:cNvPr id="5" name="Espace réservé du contenu 3" descr="http://www.clicage.com/ilyatoo/objets/produits/zoom%20VILLA%20SAVOYE%20(LE%20CORBUSIER).jpg"/>
          <p:cNvPicPr/>
          <p:nvPr/>
        </p:nvPicPr>
        <p:blipFill>
          <a:blip r:embed="rId4"/>
          <a:srcRect/>
          <a:stretch>
            <a:fillRect/>
          </a:stretch>
        </p:blipFill>
        <p:spPr bwMode="auto">
          <a:xfrm>
            <a:off x="4857752" y="3286124"/>
            <a:ext cx="4038600" cy="3116263"/>
          </a:xfrm>
          <a:prstGeom prst="rect">
            <a:avLst/>
          </a:prstGeom>
          <a:noFill/>
          <a:ln w="9525">
            <a:solidFill>
              <a:schemeClr val="tx1"/>
            </a:solidFill>
            <a:miter lim="800000"/>
            <a:headEnd/>
            <a:tailEnd/>
          </a:ln>
          <a:effectLst>
            <a:glow rad="228600">
              <a:schemeClr val="accent2">
                <a:satMod val="175000"/>
                <a:alpha val="40000"/>
              </a:schemeClr>
            </a:glow>
          </a:effectLst>
        </p:spPr>
      </p:pic>
      <p:pic>
        <p:nvPicPr>
          <p:cNvPr id="7" name="Picture 2"/>
          <p:cNvPicPr>
            <a:picLocks noChangeAspect="1" noChangeArrowheads="1"/>
          </p:cNvPicPr>
          <p:nvPr/>
        </p:nvPicPr>
        <p:blipFill>
          <a:blip r:embed="rId5"/>
          <a:srcRect/>
          <a:stretch>
            <a:fillRect/>
          </a:stretch>
        </p:blipFill>
        <p:spPr bwMode="auto">
          <a:xfrm>
            <a:off x="325134" y="3429000"/>
            <a:ext cx="4413526" cy="2976564"/>
          </a:xfrm>
          <a:prstGeom prst="rect">
            <a:avLst/>
          </a:prstGeom>
          <a:noFill/>
          <a:ln w="9525">
            <a:solidFill>
              <a:schemeClr val="tx1"/>
            </a:solidFill>
            <a:miter lim="800000"/>
            <a:headEnd/>
            <a:tailEnd/>
          </a:ln>
          <a:effectLst>
            <a:glow rad="228600">
              <a:schemeClr val="accent4">
                <a:satMod val="175000"/>
                <a:alpha val="40000"/>
              </a:schemeClr>
            </a:glow>
          </a:effec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5" descr="arton425-f2e12"/>
          <p:cNvPicPr>
            <a:picLocks noChangeAspect="1" noChangeArrowheads="1"/>
          </p:cNvPicPr>
          <p:nvPr/>
        </p:nvPicPr>
        <p:blipFill>
          <a:blip r:embed="rId3"/>
          <a:srcRect/>
          <a:stretch>
            <a:fillRect/>
          </a:stretch>
        </p:blipFill>
        <p:spPr bwMode="auto">
          <a:xfrm>
            <a:off x="5572132" y="428604"/>
            <a:ext cx="2221279" cy="2811460"/>
          </a:xfrm>
          <a:prstGeom prst="rect">
            <a:avLst/>
          </a:prstGeom>
          <a:noFill/>
          <a:ln w="9525">
            <a:noFill/>
            <a:miter lim="800000"/>
            <a:headEnd/>
            <a:tailEnd/>
          </a:ln>
          <a:effectLst>
            <a:glow rad="228600">
              <a:schemeClr val="accent6">
                <a:satMod val="175000"/>
                <a:alpha val="40000"/>
              </a:schemeClr>
            </a:glow>
          </a:effectLst>
        </p:spPr>
      </p:pic>
      <p:sp>
        <p:nvSpPr>
          <p:cNvPr id="25603" name="Rectangle 2"/>
          <p:cNvSpPr>
            <a:spLocks noChangeArrowheads="1"/>
          </p:cNvSpPr>
          <p:nvPr/>
        </p:nvSpPr>
        <p:spPr bwMode="auto">
          <a:xfrm>
            <a:off x="357188" y="1143000"/>
            <a:ext cx="4572000" cy="1476375"/>
          </a:xfrm>
          <a:prstGeom prst="rect">
            <a:avLst/>
          </a:prstGeom>
          <a:ln>
            <a:solidFill>
              <a:srgbClr val="FF0000"/>
            </a:solidFill>
          </a:ln>
        </p:spPr>
        <p:style>
          <a:lnRef idx="1">
            <a:schemeClr val="accent6"/>
          </a:lnRef>
          <a:fillRef idx="2">
            <a:schemeClr val="accent6"/>
          </a:fillRef>
          <a:effectRef idx="1">
            <a:schemeClr val="accent6"/>
          </a:effectRef>
          <a:fontRef idx="minor">
            <a:schemeClr val="dk1"/>
          </a:fontRef>
        </p:style>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fr-FR" sz="1800" b="0" i="0" u="none" strike="noStrike" kern="1200" cap="none" spc="0" normalizeH="0" baseline="0" noProof="0" dirty="0">
                <a:ln>
                  <a:noFill/>
                </a:ln>
                <a:solidFill>
                  <a:srgbClr val="000000"/>
                </a:solidFill>
                <a:effectLst/>
                <a:uLnTx/>
                <a:uFillTx/>
                <a:latin typeface="+mn-lt"/>
                <a:ea typeface="+mn-ea"/>
                <a:cs typeface="+mn-cs"/>
              </a:rPr>
              <a:t>"Architecture is life; it is the most credible trace of life… The soul of architecture cannot be a mere pile of stones, but a creative and evolving spirit that spans eras and generations, reflecting human nature and its conditions."</a:t>
            </a:r>
          </a:p>
        </p:txBody>
      </p:sp>
      <p:sp>
        <p:nvSpPr>
          <p:cNvPr id="25604" name="Rectangle 3"/>
          <p:cNvSpPr>
            <a:spLocks noChangeArrowheads="1"/>
          </p:cNvSpPr>
          <p:nvPr/>
        </p:nvSpPr>
        <p:spPr bwMode="auto">
          <a:xfrm>
            <a:off x="642910" y="428604"/>
            <a:ext cx="3451225" cy="523875"/>
          </a:xfrm>
          <a:prstGeom prst="rect">
            <a:avLst/>
          </a:prstGeom>
          <a:solidFill>
            <a:srgbClr val="FFC000"/>
          </a:solidFill>
          <a:ln w="9525">
            <a:noFill/>
            <a:miter lim="800000"/>
          </a:ln>
          <a:effectLst>
            <a:glow rad="228600">
              <a:schemeClr val="accent4">
                <a:satMod val="175000"/>
                <a:alpha val="40000"/>
              </a:schemeClr>
            </a:glow>
          </a:effec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fr-FR" sz="28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Frank Lloyd Wright</a:t>
            </a:r>
          </a:p>
        </p:txBody>
      </p:sp>
      <p:pic>
        <p:nvPicPr>
          <p:cNvPr id="5" name="Picture 3"/>
          <p:cNvPicPr>
            <a:picLocks noChangeAspect="1" noChangeArrowheads="1"/>
          </p:cNvPicPr>
          <p:nvPr/>
        </p:nvPicPr>
        <p:blipFill>
          <a:blip r:embed="rId4"/>
          <a:srcRect/>
          <a:stretch>
            <a:fillRect/>
          </a:stretch>
        </p:blipFill>
        <p:spPr bwMode="auto">
          <a:xfrm>
            <a:off x="642910" y="3357562"/>
            <a:ext cx="3275012" cy="3157538"/>
          </a:xfrm>
          <a:prstGeom prst="rect">
            <a:avLst/>
          </a:prstGeom>
          <a:noFill/>
          <a:ln w="9525">
            <a:solidFill>
              <a:schemeClr val="tx1"/>
            </a:solidFill>
            <a:miter lim="800000"/>
            <a:headEnd/>
            <a:tailEnd/>
          </a:ln>
          <a:effectLst>
            <a:glow rad="228600">
              <a:schemeClr val="accent2">
                <a:satMod val="175000"/>
                <a:alpha val="40000"/>
              </a:schemeClr>
            </a:glow>
            <a:softEdge rad="12700"/>
          </a:effectLst>
        </p:spPr>
      </p:pic>
      <p:pic>
        <p:nvPicPr>
          <p:cNvPr id="6" name="Picture 2"/>
          <p:cNvPicPr>
            <a:picLocks noChangeAspect="1" noChangeArrowheads="1"/>
          </p:cNvPicPr>
          <p:nvPr/>
        </p:nvPicPr>
        <p:blipFill>
          <a:blip r:embed="rId5"/>
          <a:srcRect/>
          <a:stretch>
            <a:fillRect/>
          </a:stretch>
        </p:blipFill>
        <p:spPr bwMode="auto">
          <a:xfrm>
            <a:off x="4572000" y="3357562"/>
            <a:ext cx="4229100" cy="3171825"/>
          </a:xfrm>
          <a:prstGeom prst="rect">
            <a:avLst/>
          </a:prstGeom>
          <a:noFill/>
          <a:ln w="9525">
            <a:solidFill>
              <a:schemeClr val="tx1"/>
            </a:solidFill>
            <a:miter lim="800000"/>
            <a:headEnd/>
            <a:tailEnd/>
          </a:ln>
          <a:effectLst>
            <a:glow rad="228600">
              <a:schemeClr val="accent5">
                <a:satMod val="175000"/>
                <a:alpha val="40000"/>
              </a:schemeClr>
            </a:glow>
          </a:effec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1"/>
          <p:cNvSpPr/>
          <p:nvPr/>
        </p:nvSpPr>
        <p:spPr>
          <a:xfrm>
            <a:off x="1475740" y="2996565"/>
            <a:ext cx="3342005" cy="768350"/>
          </a:xfrm>
          <a:prstGeom prst="rect">
            <a:avLst/>
          </a:prstGeom>
          <a:noFill/>
          <a:ln w="9525">
            <a:noFill/>
          </a:ln>
        </p:spPr>
        <p:txBody>
          <a:bodyPr wrap="none">
            <a:spAutoFit/>
          </a:bodyPr>
          <a:lstStyle/>
          <a:p>
            <a:pPr algn="l"/>
            <a:r>
              <a:rPr lang="en-US" altLang="fr-FR" sz="4400" dirty="0">
                <a:latin typeface="Arial" panose="020B0604020202020204" pitchFamily="34" charset="0"/>
              </a:rPr>
              <a:t>"Thank you!"</a:t>
            </a:r>
          </a:p>
        </p:txBody>
      </p:sp>
      <p:pic>
        <p:nvPicPr>
          <p:cNvPr id="28675" name="Picture 4" descr="http://www.jacinthebusson.com/blog/wp-content/uploads/2007/07/architecte.jpg"/>
          <p:cNvPicPr>
            <a:picLocks noChangeAspect="1"/>
          </p:cNvPicPr>
          <p:nvPr/>
        </p:nvPicPr>
        <p:blipFill>
          <a:blip r:embed="rId2"/>
          <a:stretch>
            <a:fillRect/>
          </a:stretch>
        </p:blipFill>
        <p:spPr>
          <a:xfrm>
            <a:off x="5286375" y="642938"/>
            <a:ext cx="2667000" cy="5297487"/>
          </a:xfrm>
          <a:prstGeom prst="rect">
            <a:avLst/>
          </a:prstGeom>
          <a:noFill/>
          <a:ln w="9525">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 de texte 1"/>
          <p:cNvSpPr txBox="1"/>
          <p:nvPr/>
        </p:nvSpPr>
        <p:spPr>
          <a:xfrm>
            <a:off x="755650" y="1628775"/>
            <a:ext cx="7870190" cy="4031873"/>
          </a:xfrm>
          <a:prstGeom prst="rect">
            <a:avLst/>
          </a:prstGeom>
          <a:noFill/>
        </p:spPr>
        <p:txBody>
          <a:bodyPr wrap="square" rtlCol="0" anchor="t">
            <a:spAutoFit/>
          </a:bodyPr>
          <a:lstStyle/>
          <a:p>
            <a:r>
              <a:rPr lang="en-US" altLang="fr-FR" sz="1600" dirty="0"/>
              <a:t>"Architecture traces its origins back to the great ancient empires, where priests and theologians established the rules of construction, while site supervisors—both architects and builders—were referred to as ‘master masons.’</a:t>
            </a:r>
          </a:p>
          <a:p>
            <a:endParaRPr lang="en-US" altLang="fr-FR" sz="1600" dirty="0"/>
          </a:p>
          <a:p>
            <a:r>
              <a:rPr lang="en-US" altLang="fr-FR" sz="1600" dirty="0"/>
              <a:t>In Greece, the </a:t>
            </a:r>
            <a:r>
              <a:rPr lang="en-US" altLang="fr-FR" sz="1600" dirty="0" err="1"/>
              <a:t>arkhitektôn</a:t>
            </a:r>
            <a:r>
              <a:rPr lang="en-US" altLang="fr-FR" sz="1600" dirty="0"/>
              <a:t> mainly designated the master carpenter, regarded as superior to mere imitators of reality.</a:t>
            </a:r>
          </a:p>
          <a:p>
            <a:endParaRPr lang="en-US" altLang="fr-FR" sz="1600" dirty="0"/>
          </a:p>
          <a:p>
            <a:r>
              <a:rPr lang="en-US" altLang="fr-FR" sz="1600" dirty="0"/>
              <a:t>The term ‘architect’ appeared in France only during the Renaissance, after Charles VIII’s expedition to Italy. Until the 18th century, the role remained close to that of a builder.</a:t>
            </a:r>
          </a:p>
          <a:p>
            <a:endParaRPr lang="en-US" altLang="fr-FR" sz="1600" dirty="0"/>
          </a:p>
          <a:p>
            <a:r>
              <a:rPr lang="en-US" altLang="fr-FR" sz="1600" dirty="0"/>
              <a:t>The creation of the Royal Academy of Architecture in 1671 marked a significant milestone by providing a theoretical foundation for the profession. In the 19th and 20th centuries, education was organized at the </a:t>
            </a:r>
            <a:r>
              <a:rPr lang="en-US" altLang="en-US" sz="1600" dirty="0" err="1"/>
              <a:t>É</a:t>
            </a:r>
            <a:r>
              <a:rPr lang="en-US" altLang="fr-FR" sz="1600" dirty="0" err="1"/>
              <a:t>cole</a:t>
            </a:r>
            <a:r>
              <a:rPr lang="en-US" altLang="fr-FR" sz="1600" dirty="0"/>
              <a:t> des Beaux-Arts and the </a:t>
            </a:r>
            <a:r>
              <a:rPr lang="en-US" altLang="en-US" sz="1600" dirty="0" err="1"/>
              <a:t>É</a:t>
            </a:r>
            <a:r>
              <a:rPr lang="en-US" altLang="fr-FR" sz="1600" dirty="0" err="1"/>
              <a:t>cole</a:t>
            </a:r>
            <a:r>
              <a:rPr lang="en-US" altLang="fr-FR" sz="1600" dirty="0"/>
              <a:t> </a:t>
            </a:r>
            <a:r>
              <a:rPr lang="en-US" altLang="fr-FR" sz="1600" dirty="0" err="1"/>
              <a:t>Sp</a:t>
            </a:r>
            <a:r>
              <a:rPr lang="en-US" altLang="en-US" sz="1600" dirty="0" err="1"/>
              <a:t>é</a:t>
            </a:r>
            <a:r>
              <a:rPr lang="en-US" altLang="fr-FR" sz="1600" dirty="0" err="1"/>
              <a:t>ciale</a:t>
            </a:r>
            <a:r>
              <a:rPr lang="en-US" altLang="fr-FR" sz="1600" dirty="0"/>
              <a:t> </a:t>
            </a:r>
            <a:r>
              <a:rPr lang="en-US" altLang="fr-FR" sz="1600" dirty="0" err="1"/>
              <a:t>d’Architecture</a:t>
            </a:r>
            <a:r>
              <a:rPr lang="en-US" altLang="fr-FR" sz="1600" dirty="0"/>
              <a:t>, before diversifying in 1968 with the establishment of educational units."**</a:t>
            </a:r>
          </a:p>
        </p:txBody>
      </p:sp>
      <p:sp>
        <p:nvSpPr>
          <p:cNvPr id="5122" name="Rectangle 1"/>
          <p:cNvSpPr/>
          <p:nvPr/>
        </p:nvSpPr>
        <p:spPr>
          <a:xfrm>
            <a:off x="323850" y="332740"/>
            <a:ext cx="8121015" cy="460375"/>
          </a:xfrm>
          <a:prstGeom prst="rect">
            <a:avLst/>
          </a:prstGeom>
          <a:solidFill>
            <a:srgbClr val="FFC000"/>
          </a:solidFill>
          <a:ln w="9525">
            <a:noFill/>
          </a:ln>
        </p:spPr>
        <p:txBody>
          <a:bodyPr wrap="square">
            <a:spAutoFit/>
          </a:bodyPr>
          <a:lstStyle/>
          <a:p>
            <a:r>
              <a:rPr lang="fr-FR" sz="2400" b="1" dirty="0">
                <a:latin typeface="Arial" panose="020B0604020202020204" pitchFamily="34" charset="0"/>
              </a:rPr>
              <a:t>   </a:t>
            </a:r>
            <a:r>
              <a:rPr lang="en-US" altLang="fr-FR" sz="2400" dirty="0">
                <a:latin typeface="Arial" panose="020B0604020202020204" pitchFamily="34" charset="0"/>
              </a:rPr>
              <a:t>"1. Architect: Trade or Profession Throughout History…"</a:t>
            </a:r>
          </a:p>
        </p:txBody>
      </p:sp>
      <p:sp>
        <p:nvSpPr>
          <p:cNvPr id="3" name="Zone de texte 2"/>
          <p:cNvSpPr txBox="1"/>
          <p:nvPr/>
        </p:nvSpPr>
        <p:spPr>
          <a:xfrm>
            <a:off x="755650" y="980440"/>
            <a:ext cx="4572000" cy="398780"/>
          </a:xfrm>
          <a:prstGeom prst="rect">
            <a:avLst/>
          </a:prstGeom>
          <a:noFill/>
        </p:spPr>
        <p:txBody>
          <a:bodyPr wrap="square" rtlCol="0" anchor="t">
            <a:spAutoFit/>
          </a:bodyPr>
          <a:lstStyle/>
          <a:p>
            <a:r>
              <a:rPr lang="en-US" altLang="fr-FR" sz="2000" b="1" dirty="0">
                <a:sym typeface="+mn-ea"/>
              </a:rPr>
              <a:t>"II. The Invention of Architects:"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 de texte 1"/>
          <p:cNvSpPr txBox="1"/>
          <p:nvPr/>
        </p:nvSpPr>
        <p:spPr>
          <a:xfrm>
            <a:off x="395605" y="1268730"/>
            <a:ext cx="8415655" cy="1077218"/>
          </a:xfrm>
          <a:prstGeom prst="rect">
            <a:avLst/>
          </a:prstGeom>
          <a:noFill/>
        </p:spPr>
        <p:txBody>
          <a:bodyPr wrap="square" rtlCol="0" anchor="t">
            <a:spAutoFit/>
          </a:bodyPr>
          <a:lstStyle/>
          <a:p>
            <a:r>
              <a:rPr lang="en-US" altLang="fr-FR" sz="1600" dirty="0"/>
              <a:t>"Architecture has not always required the presence of an architect. </a:t>
            </a:r>
          </a:p>
          <a:p>
            <a:r>
              <a:rPr lang="en-US" altLang="fr-FR" sz="1600" dirty="0"/>
              <a:t>The majority of constructions, particularly vernacular domestic buildings, were carried out without a recognized architect, relying instead on traditional knowledge passed down and applied either by the inhabitants themselves or by specialized craftsmen."</a:t>
            </a:r>
          </a:p>
        </p:txBody>
      </p:sp>
      <p:pic>
        <p:nvPicPr>
          <p:cNvPr id="7171" name="Picture 4" descr="684342"/>
          <p:cNvPicPr>
            <a:picLocks noChangeAspect="1"/>
          </p:cNvPicPr>
          <p:nvPr/>
        </p:nvPicPr>
        <p:blipFill>
          <a:blip r:embed="rId3"/>
          <a:stretch>
            <a:fillRect/>
          </a:stretch>
        </p:blipFill>
        <p:spPr>
          <a:xfrm>
            <a:off x="395288" y="2996565"/>
            <a:ext cx="5500687" cy="3662363"/>
          </a:xfrm>
          <a:prstGeom prst="rect">
            <a:avLst/>
          </a:prstGeom>
          <a:blipFill rotWithShape="1">
            <a:blip r:embed="rId4"/>
          </a:blipFill>
          <a:ln w="28575" cap="flat" cmpd="sng">
            <a:solidFill>
              <a:schemeClr val="tx1"/>
            </a:solidFill>
            <a:prstDash val="solid"/>
            <a:miter/>
            <a:headEnd type="none" w="med" len="med"/>
            <a:tailEnd type="none" w="med" len="med"/>
          </a:ln>
        </p:spPr>
      </p:pic>
      <p:pic>
        <p:nvPicPr>
          <p:cNvPr id="7172" name="Picture 6" descr="http://www.routard.com/images_contenu/communaute/Photos/publi/029/pt28299.jpg"/>
          <p:cNvPicPr>
            <a:picLocks noChangeAspect="1"/>
          </p:cNvPicPr>
          <p:nvPr/>
        </p:nvPicPr>
        <p:blipFill>
          <a:blip r:embed="rId5"/>
          <a:stretch>
            <a:fillRect/>
          </a:stretch>
        </p:blipFill>
        <p:spPr>
          <a:xfrm>
            <a:off x="6072188" y="3000375"/>
            <a:ext cx="2678112" cy="3571875"/>
          </a:xfrm>
          <a:prstGeom prst="rect">
            <a:avLst/>
          </a:prstGeom>
          <a:noFill/>
          <a:ln w="38100" cap="flat" cmpd="sng">
            <a:solidFill>
              <a:schemeClr val="tx1"/>
            </a:solidFill>
            <a:prstDash val="solid"/>
            <a:miter/>
            <a:headEnd type="none" w="med" len="med"/>
            <a:tailEnd type="none" w="med" len="med"/>
          </a:ln>
        </p:spPr>
      </p:pic>
      <p:sp>
        <p:nvSpPr>
          <p:cNvPr id="3" name="Zone de texte 2"/>
          <p:cNvSpPr txBox="1"/>
          <p:nvPr/>
        </p:nvSpPr>
        <p:spPr>
          <a:xfrm>
            <a:off x="467360" y="620395"/>
            <a:ext cx="5226050" cy="398780"/>
          </a:xfrm>
          <a:prstGeom prst="rect">
            <a:avLst/>
          </a:prstGeom>
          <a:solidFill>
            <a:srgbClr val="FFC000"/>
          </a:solidFill>
        </p:spPr>
        <p:txBody>
          <a:bodyPr wrap="square" rtlCol="0" anchor="t">
            <a:spAutoFit/>
          </a:bodyPr>
          <a:lstStyle/>
          <a:p>
            <a:pPr>
              <a:buFont typeface="Arial" panose="020B0604020202020204" pitchFamily="34" charset="0"/>
              <a:buChar char="•"/>
            </a:pPr>
            <a:r>
              <a:rPr lang="en-US" altLang="fr-FR" sz="2000" b="1" dirty="0">
                <a:sym typeface="+mn-ea"/>
              </a:rPr>
              <a:t>"I. Architecture Without Architects:"</a:t>
            </a:r>
            <a:r>
              <a:rPr sz="2000" b="1" dirty="0">
                <a:sym typeface="+mn-ea"/>
              </a:rPr>
              <a:t> </a:t>
            </a:r>
            <a:endParaRPr lang="fr-FR" altLang="en-US" sz="2000" b="1" dirty="0">
              <a:sym typeface="+mn-ea"/>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 de texte 3"/>
          <p:cNvSpPr txBox="1"/>
          <p:nvPr/>
        </p:nvSpPr>
        <p:spPr>
          <a:xfrm>
            <a:off x="683260" y="1786255"/>
            <a:ext cx="8117205" cy="2061210"/>
          </a:xfrm>
          <a:prstGeom prst="rect">
            <a:avLst/>
          </a:prstGeom>
        </p:spPr>
        <p:txBody>
          <a:bodyPr wrap="square">
            <a:spAutoFit/>
          </a:bodyPr>
          <a:lstStyle/>
          <a:p>
            <a:endParaRPr sz="1600" dirty="0"/>
          </a:p>
          <a:p>
            <a:r>
              <a:rPr lang="en-US" altLang="fr-FR" sz="1600" dirty="0"/>
              <a:t>**"The profession of architect requires a wide range of skills, spanning from technical expertise (analysis of forces, materials, and construction methods) to aesthetics and creative design.</a:t>
            </a:r>
          </a:p>
          <a:p>
            <a:endParaRPr lang="en-US" altLang="fr-FR" sz="1600" dirty="0"/>
          </a:p>
          <a:p>
            <a:r>
              <a:rPr lang="en-US" altLang="fr-FR" sz="1600" dirty="0"/>
              <a:t>The training also encompasses knowledge from the human sciences (sociology, psychology, ergonomics) in order to address the challenges of contemporary urban planning."**</a:t>
            </a:r>
          </a:p>
        </p:txBody>
      </p:sp>
      <p:sp>
        <p:nvSpPr>
          <p:cNvPr id="5" name="Zone de texte 4"/>
          <p:cNvSpPr txBox="1"/>
          <p:nvPr/>
        </p:nvSpPr>
        <p:spPr>
          <a:xfrm>
            <a:off x="395605" y="620395"/>
            <a:ext cx="2169160" cy="398780"/>
          </a:xfrm>
          <a:prstGeom prst="rect">
            <a:avLst/>
          </a:prstGeom>
          <a:noFill/>
        </p:spPr>
        <p:txBody>
          <a:bodyPr wrap="square" rtlCol="0" anchor="t">
            <a:spAutoFit/>
          </a:bodyPr>
          <a:lstStyle/>
          <a:p>
            <a:r>
              <a:rPr lang="en-US" altLang="fr-FR" sz="2000" b="1" dirty="0">
                <a:sym typeface="+mn-ea"/>
              </a:rPr>
              <a:t>The Architect</a:t>
            </a:r>
            <a:r>
              <a:rPr lang="fr-FR" altLang="en-US" sz="2000" b="1" dirty="0">
                <a:sym typeface="+mn-ea"/>
              </a:rPr>
              <a:t> </a:t>
            </a:r>
            <a:r>
              <a:rPr lang="en-US" altLang="fr-FR" sz="2000" b="1" dirty="0">
                <a:sym typeface="+mn-ea"/>
              </a:rPr>
              <a:t>:</a:t>
            </a:r>
          </a:p>
        </p:txBody>
      </p:sp>
      <p:pic>
        <p:nvPicPr>
          <p:cNvPr id="19460" name="Picture 4" descr="image_montpied"/>
          <p:cNvPicPr>
            <a:picLocks noChangeAspect="1"/>
          </p:cNvPicPr>
          <p:nvPr/>
        </p:nvPicPr>
        <p:blipFill>
          <a:blip r:embed="rId3"/>
          <a:stretch>
            <a:fillRect/>
          </a:stretch>
        </p:blipFill>
        <p:spPr>
          <a:xfrm>
            <a:off x="828040" y="3825875"/>
            <a:ext cx="3500438" cy="2327275"/>
          </a:xfrm>
          <a:prstGeom prst="rect">
            <a:avLst/>
          </a:prstGeom>
          <a:noFill/>
          <a:ln w="9525">
            <a:noFill/>
          </a:ln>
        </p:spPr>
      </p:pic>
      <p:pic>
        <p:nvPicPr>
          <p:cNvPr id="19461" name="Picture 10"/>
          <p:cNvPicPr>
            <a:picLocks noChangeAspect="1"/>
          </p:cNvPicPr>
          <p:nvPr/>
        </p:nvPicPr>
        <p:blipFill>
          <a:blip r:embed="rId4"/>
          <a:stretch>
            <a:fillRect/>
          </a:stretch>
        </p:blipFill>
        <p:spPr>
          <a:xfrm>
            <a:off x="4860290" y="3847465"/>
            <a:ext cx="3342005" cy="2232660"/>
          </a:xfrm>
          <a:prstGeom prst="rect">
            <a:avLst/>
          </a:prstGeom>
          <a:noFill/>
          <a:ln w="9525">
            <a:noFill/>
          </a:ln>
        </p:spPr>
      </p:pic>
      <p:pic>
        <p:nvPicPr>
          <p:cNvPr id="25605" name="Picture 14"/>
          <p:cNvPicPr>
            <a:picLocks noChangeAspect="1"/>
          </p:cNvPicPr>
          <p:nvPr/>
        </p:nvPicPr>
        <p:blipFill>
          <a:blip r:embed="rId5"/>
          <a:stretch>
            <a:fillRect/>
          </a:stretch>
        </p:blipFill>
        <p:spPr>
          <a:xfrm>
            <a:off x="2555875" y="475933"/>
            <a:ext cx="5543550" cy="1400175"/>
          </a:xfrm>
          <a:prstGeom prst="rect">
            <a:avLst/>
          </a:prstGeom>
          <a:noFill/>
          <a:ln w="9525">
            <a:noFill/>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 de texte 3"/>
          <p:cNvSpPr txBox="1"/>
          <p:nvPr/>
        </p:nvSpPr>
        <p:spPr>
          <a:xfrm>
            <a:off x="453390" y="2644775"/>
            <a:ext cx="5300345" cy="3539430"/>
          </a:xfrm>
          <a:prstGeom prst="rect">
            <a:avLst/>
          </a:prstGeom>
        </p:spPr>
        <p:txBody>
          <a:bodyPr wrap="square">
            <a:spAutoFit/>
          </a:bodyPr>
          <a:lstStyle/>
          <a:p>
            <a:r>
              <a:rPr lang="en-US" sz="1600" dirty="0" smtClean="0"/>
              <a:t>The </a:t>
            </a:r>
            <a:r>
              <a:rPr lang="en-US" sz="1600" dirty="0"/>
              <a:t>architect is one of the specialists whose profession is to design elements related to the living environment.</a:t>
            </a:r>
          </a:p>
          <a:p>
            <a:r>
              <a:rPr lang="en-US" sz="1600" dirty="0"/>
              <a:t>During a project, the architect is appointed as the project manager (</a:t>
            </a:r>
            <a:r>
              <a:rPr lang="en-US" sz="1600" i="1" dirty="0"/>
              <a:t>maître </a:t>
            </a:r>
            <a:r>
              <a:rPr lang="en-US" sz="1600" i="1" dirty="0" err="1"/>
              <a:t>d’œuvre</a:t>
            </a:r>
            <a:r>
              <a:rPr lang="en-US" sz="1600" dirty="0"/>
              <a:t>). The person who commissions the work is called the project owner (</a:t>
            </a:r>
            <a:r>
              <a:rPr lang="en-US" sz="1600" i="1" dirty="0"/>
              <a:t>maître de </a:t>
            </a:r>
            <a:r>
              <a:rPr lang="en-US" sz="1600" i="1" dirty="0" err="1"/>
              <a:t>l’ouvrage</a:t>
            </a:r>
            <a:r>
              <a:rPr lang="en-US" sz="1600" dirty="0"/>
              <a:t>).</a:t>
            </a:r>
            <a:br>
              <a:rPr lang="en-US" sz="1600" dirty="0"/>
            </a:br>
            <a:r>
              <a:rPr lang="en-US" sz="1600" dirty="0"/>
              <a:t>According to professional ethics, the owner cannot make any significant modification to the work without consulting the project manager, since the work belongs to the latter.</a:t>
            </a:r>
          </a:p>
          <a:p>
            <a:r>
              <a:rPr lang="en-US" sz="1600" dirty="0"/>
              <a:t>The architect is a person who designs a building and supervises its execution.</a:t>
            </a:r>
            <a:br>
              <a:rPr lang="en-US" sz="1600" dirty="0"/>
            </a:br>
            <a:r>
              <a:rPr lang="en-US" sz="1600" dirty="0"/>
              <a:t>Thus, we can distinguish between design work and execution work.</a:t>
            </a:r>
          </a:p>
        </p:txBody>
      </p:sp>
      <p:sp>
        <p:nvSpPr>
          <p:cNvPr id="5" name="Zone de texte 4"/>
          <p:cNvSpPr txBox="1"/>
          <p:nvPr/>
        </p:nvSpPr>
        <p:spPr>
          <a:xfrm>
            <a:off x="395605" y="1340485"/>
            <a:ext cx="6534150" cy="389890"/>
          </a:xfrm>
          <a:prstGeom prst="rect">
            <a:avLst/>
          </a:prstGeom>
          <a:noFill/>
        </p:spPr>
        <p:txBody>
          <a:bodyPr wrap="square" rtlCol="0" anchor="t">
            <a:noAutofit/>
          </a:bodyPr>
          <a:lstStyle/>
          <a:p>
            <a:pPr lvl="0" algn="l"/>
            <a:r>
              <a:rPr lang="en-US" altLang="fr-FR" sz="2000" b="1" dirty="0">
                <a:cs typeface="Arial" panose="020B0604020202020204" pitchFamily="34" charset="0"/>
                <a:sym typeface="+mn-ea"/>
              </a:rPr>
              <a:t>"1.1 Specificity of the Architect’s Profession"</a:t>
            </a:r>
          </a:p>
        </p:txBody>
      </p:sp>
      <p:pic>
        <p:nvPicPr>
          <p:cNvPr id="10242" name="Picture 2"/>
          <p:cNvPicPr>
            <a:picLocks noGrp="1" noChangeAspect="1"/>
          </p:cNvPicPr>
          <p:nvPr/>
        </p:nvPicPr>
        <p:blipFill>
          <a:blip r:embed="rId3"/>
          <a:srcRect/>
          <a:stretch>
            <a:fillRect/>
          </a:stretch>
        </p:blipFill>
        <p:spPr>
          <a:xfrm>
            <a:off x="6012180" y="2564765"/>
            <a:ext cx="2386965" cy="2386965"/>
          </a:xfrm>
          <a:prstGeom prst="rect">
            <a:avLst/>
          </a:prstGeom>
          <a:noFill/>
          <a:ln w="9525">
            <a:noFill/>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1560" y="1700808"/>
            <a:ext cx="7416824" cy="3693319"/>
          </a:xfrm>
          <a:prstGeom prst="rect">
            <a:avLst/>
          </a:prstGeom>
        </p:spPr>
        <p:txBody>
          <a:bodyPr wrap="square">
            <a:spAutoFit/>
          </a:bodyPr>
          <a:lstStyle/>
          <a:p>
            <a:r>
              <a:rPr lang="en-US" b="1" dirty="0"/>
              <a:t>1.1 Specificity of the Architect’s </a:t>
            </a:r>
            <a:r>
              <a:rPr lang="en-US" b="1" dirty="0" smtClean="0"/>
              <a:t>Profession</a:t>
            </a:r>
          </a:p>
          <a:p>
            <a:endParaRPr lang="en-US" dirty="0"/>
          </a:p>
          <a:p>
            <a:r>
              <a:rPr lang="en-US" dirty="0"/>
              <a:t>The architect is one of the specialists whose profession is to design elements related to the living environment.</a:t>
            </a:r>
          </a:p>
          <a:p>
            <a:r>
              <a:rPr lang="en-US" dirty="0"/>
              <a:t>During a project, the architect is appointed as the project manager (</a:t>
            </a:r>
            <a:r>
              <a:rPr lang="en-US" i="1" dirty="0"/>
              <a:t>maître </a:t>
            </a:r>
            <a:r>
              <a:rPr lang="en-US" i="1" dirty="0" err="1"/>
              <a:t>d’œuvre</a:t>
            </a:r>
            <a:r>
              <a:rPr lang="en-US" dirty="0"/>
              <a:t>). The person who commissions the work is called the project owner (</a:t>
            </a:r>
            <a:r>
              <a:rPr lang="en-US" i="1" dirty="0"/>
              <a:t>maître de </a:t>
            </a:r>
            <a:r>
              <a:rPr lang="en-US" i="1" dirty="0" err="1"/>
              <a:t>l’ouvrage</a:t>
            </a:r>
            <a:r>
              <a:rPr lang="en-US" dirty="0"/>
              <a:t>).</a:t>
            </a:r>
            <a:br>
              <a:rPr lang="en-US" dirty="0"/>
            </a:br>
            <a:r>
              <a:rPr lang="en-US" dirty="0"/>
              <a:t>According to professional ethics, the owner cannot make any significant modification to the work without consulting the project manager, since the work belongs to the latter.</a:t>
            </a:r>
          </a:p>
          <a:p>
            <a:r>
              <a:rPr lang="en-US" dirty="0"/>
              <a:t>The architect is a person who designs a building and supervises its execution.</a:t>
            </a:r>
            <a:br>
              <a:rPr lang="en-US" dirty="0"/>
            </a:br>
            <a:r>
              <a:rPr lang="en-US" dirty="0"/>
              <a:t>Thus, we can distinguish between design work and execution work.</a:t>
            </a:r>
          </a:p>
        </p:txBody>
      </p:sp>
    </p:spTree>
    <p:extLst>
      <p:ext uri="{BB962C8B-B14F-4D97-AF65-F5344CB8AC3E}">
        <p14:creationId xmlns:p14="http://schemas.microsoft.com/office/powerpoint/2010/main" val="21134345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4" name="Zone de texte 3"/>
          <p:cNvSpPr txBox="1"/>
          <p:nvPr/>
        </p:nvSpPr>
        <p:spPr>
          <a:xfrm>
            <a:off x="505460" y="2015490"/>
            <a:ext cx="3490595" cy="3305175"/>
          </a:xfrm>
          <a:prstGeom prst="rect">
            <a:avLst/>
          </a:prstGeom>
        </p:spPr>
        <p:txBody>
          <a:bodyPr wrap="square">
            <a:noAutofit/>
          </a:bodyPr>
          <a:lstStyle/>
          <a:p>
            <a:r>
              <a:rPr lang="en-US" altLang="fr-FR" sz="1600"/>
              <a:t>**"The architect’s design work consists in imagining and representing the building through drawings and models.</a:t>
            </a:r>
          </a:p>
          <a:p>
            <a:endParaRPr lang="en-US" altLang="fr-FR" sz="1600"/>
          </a:p>
          <a:p>
            <a:r>
              <a:rPr lang="en-US" altLang="fr-FR" sz="1600"/>
              <a:t>He organizes spaces, volumes, and structures while taking into account lifestyle, culture, and the sociological, historical, and geographical context.</a:t>
            </a:r>
          </a:p>
          <a:p>
            <a:endParaRPr lang="en-US" altLang="fr-FR" sz="1600"/>
          </a:p>
          <a:p>
            <a:r>
              <a:rPr lang="en-US" altLang="fr-FR" sz="1600"/>
              <a:t>Like a plant, the building must adapt to its environment."**</a:t>
            </a:r>
          </a:p>
        </p:txBody>
      </p:sp>
      <p:sp>
        <p:nvSpPr>
          <p:cNvPr id="5" name="Zone de texte 4"/>
          <p:cNvSpPr txBox="1"/>
          <p:nvPr/>
        </p:nvSpPr>
        <p:spPr>
          <a:xfrm>
            <a:off x="506095" y="836295"/>
            <a:ext cx="3423920" cy="368300"/>
          </a:xfrm>
          <a:prstGeom prst="rect">
            <a:avLst/>
          </a:prstGeom>
          <a:noFill/>
        </p:spPr>
        <p:txBody>
          <a:bodyPr wrap="square" rtlCol="0" anchor="t">
            <a:spAutoFit/>
          </a:bodyPr>
          <a:lstStyle/>
          <a:p>
            <a:pPr eaLnBrk="0" hangingPunct="0"/>
            <a:r>
              <a:rPr lang="en-US" altLang="fr-FR" b="1" dirty="0">
                <a:sym typeface="+mn-ea"/>
              </a:rPr>
              <a:t>"1.2 Design Work"</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pic>
        <p:nvPicPr>
          <p:cNvPr id="24579" name="Picture 5" descr="http://www.dessine-moi-une-maison.fr/wp-content/uploads/2012/03/architecte-obligatoire-170m%C2%B2-permis-de-construire.jpg"/>
          <p:cNvPicPr>
            <a:picLocks noChangeAspect="1"/>
          </p:cNvPicPr>
          <p:nvPr/>
        </p:nvPicPr>
        <p:blipFill>
          <a:blip r:embed="rId4"/>
          <a:stretch>
            <a:fillRect/>
          </a:stretch>
        </p:blipFill>
        <p:spPr>
          <a:xfrm>
            <a:off x="3780155" y="3176270"/>
            <a:ext cx="5055235" cy="3374390"/>
          </a:xfrm>
          <a:prstGeom prst="rect">
            <a:avLst/>
          </a:prstGeom>
          <a:noFill/>
          <a:ln w="57150" cap="flat" cmpd="sng">
            <a:solidFill>
              <a:schemeClr val="tx1"/>
            </a:solidFill>
            <a:prstDash val="solid"/>
            <a:miter/>
            <a:headEnd type="none" w="med" len="med"/>
            <a:tailEnd type="none" w="med" len="med"/>
          </a:ln>
        </p:spPr>
      </p:pic>
      <p:sp>
        <p:nvSpPr>
          <p:cNvPr id="4" name="Zone de texte 3"/>
          <p:cNvSpPr txBox="1"/>
          <p:nvPr/>
        </p:nvSpPr>
        <p:spPr>
          <a:xfrm>
            <a:off x="323215" y="1412875"/>
            <a:ext cx="8290560" cy="1322070"/>
          </a:xfrm>
          <a:prstGeom prst="rect">
            <a:avLst/>
          </a:prstGeom>
        </p:spPr>
        <p:txBody>
          <a:bodyPr wrap="square">
            <a:spAutoFit/>
          </a:bodyPr>
          <a:lstStyle/>
          <a:p>
            <a:r>
              <a:rPr lang="en-US" altLang="fr-FR" sz="1600"/>
              <a:t>**"The execution work of the architect consists in mastering construction techniques and materials in order to ensure the quality of the building.</a:t>
            </a:r>
          </a:p>
          <a:p>
            <a:endParaRPr lang="en-US" altLang="fr-FR" sz="1600"/>
          </a:p>
          <a:p>
            <a:r>
              <a:rPr lang="en-US" altLang="fr-FR" sz="1600"/>
              <a:t>He must collaborate with various specialists, and in complex projects, involve engineers from the design stage."**</a:t>
            </a:r>
          </a:p>
        </p:txBody>
      </p:sp>
      <p:sp>
        <p:nvSpPr>
          <p:cNvPr id="5" name="Zone de texte 4"/>
          <p:cNvSpPr txBox="1"/>
          <p:nvPr/>
        </p:nvSpPr>
        <p:spPr>
          <a:xfrm>
            <a:off x="395605" y="693420"/>
            <a:ext cx="3128645" cy="368300"/>
          </a:xfrm>
          <a:prstGeom prst="rect">
            <a:avLst/>
          </a:prstGeom>
          <a:noFill/>
        </p:spPr>
        <p:txBody>
          <a:bodyPr wrap="square" rtlCol="0" anchor="t">
            <a:spAutoFit/>
          </a:bodyPr>
          <a:lstStyle/>
          <a:p>
            <a:pPr algn="justLow" eaLnBrk="0" hangingPunct="0"/>
            <a:r>
              <a:rPr lang="en-US" altLang="fr-FR" dirty="0">
                <a:sym typeface="+mn-ea"/>
              </a:rPr>
              <a:t>"1.3 Execution Work"</a:t>
            </a:r>
            <a:r>
              <a:rPr dirty="0">
                <a:sym typeface="+mn-ea"/>
              </a:rPr>
              <a:t> </a:t>
            </a:r>
            <a:endParaRPr lang="fr-FR" altLang="en-US" dirty="0">
              <a:sym typeface="+mn-ea"/>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100</TotalTime>
  <Words>2490</Words>
  <Application>Microsoft Office PowerPoint</Application>
  <PresentationFormat>Affichage à l'écran (4:3)</PresentationFormat>
  <Paragraphs>325</Paragraphs>
  <Slides>24</Slides>
  <Notes>21</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24</vt:i4>
      </vt:variant>
    </vt:vector>
  </HeadingPairs>
  <TitlesOfParts>
    <vt:vector size="28" baseType="lpstr">
      <vt:lpstr>Arial</vt:lpstr>
      <vt:lpstr>Calibri</vt:lpstr>
      <vt:lpstr>Times New Roman</vt:lpstr>
      <vt:lpstr>Thème Office</vt:lpstr>
      <vt:lpstr>Présentation PowerPoint</vt:lpstr>
      <vt:lpstr>PRESENTATION OF THE ARCHITECT PROFESSION</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oussama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Oussama</dc:creator>
  <cp:lastModifiedBy>MSI1</cp:lastModifiedBy>
  <cp:revision>88</cp:revision>
  <dcterms:created xsi:type="dcterms:W3CDTF">2013-09-18T15:02:00Z</dcterms:created>
  <dcterms:modified xsi:type="dcterms:W3CDTF">2025-09-29T20:51:36Z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3BF2A69B7B904570A6819B68FF75698D_13</vt:lpwstr>
  </property>
  <property fmtid="{D5CDD505-2E9C-101B-9397-08002B2CF9AE}" pid="3" name="KSOProductBuildVer">
    <vt:lpwstr>1036-12.2.0.22549</vt:lpwstr>
  </property>
</Properties>
</file>