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Garamond Bold" charset="1" panose="02020804030307010803"/>
      <p:regular r:id="rId15"/>
    </p:embeddedFont>
    <p:embeddedFont>
      <p:font typeface="Bebas Neue Bold" charset="1" panose="020B0606020202050201"/>
      <p:regular r:id="rId16"/>
    </p:embeddedFont>
    <p:embeddedFont>
      <p:font typeface="Bebas Neue"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40F00">
                <a:alpha val="100000"/>
              </a:srgbClr>
            </a:gs>
            <a:gs pos="100000">
              <a:srgbClr val="000000">
                <a:alpha val="100000"/>
              </a:srgbClr>
            </a:gs>
          </a:gsLst>
          <a:lin ang="2700000"/>
        </a:gradFill>
      </p:bgPr>
    </p:bg>
    <p:spTree>
      <p:nvGrpSpPr>
        <p:cNvPr id="1" name=""/>
        <p:cNvGrpSpPr/>
        <p:nvPr/>
      </p:nvGrpSpPr>
      <p:grpSpPr>
        <a:xfrm>
          <a:off x="0" y="0"/>
          <a:ext cx="0" cy="0"/>
          <a:chOff x="0" y="0"/>
          <a:chExt cx="0" cy="0"/>
        </a:xfrm>
      </p:grpSpPr>
      <p:grpSp>
        <p:nvGrpSpPr>
          <p:cNvPr name="Group 2" id="2"/>
          <p:cNvGrpSpPr/>
          <p:nvPr/>
        </p:nvGrpSpPr>
        <p:grpSpPr>
          <a:xfrm rot="0">
            <a:off x="17259300" y="0"/>
            <a:ext cx="1028700" cy="1028700"/>
            <a:chOff x="0" y="0"/>
            <a:chExt cx="270933" cy="270933"/>
          </a:xfrm>
        </p:grpSpPr>
        <p:sp>
          <p:nvSpPr>
            <p:cNvPr name="Freeform 3" id="3"/>
            <p:cNvSpPr/>
            <p:nvPr/>
          </p:nvSpPr>
          <p:spPr>
            <a:xfrm flipH="false" flipV="false" rot="0">
              <a:off x="0" y="0"/>
              <a:ext cx="270933" cy="270933"/>
            </a:xfrm>
            <a:custGeom>
              <a:avLst/>
              <a:gdLst/>
              <a:ahLst/>
              <a:cxnLst/>
              <a:rect r="r" b="b" t="t" l="l"/>
              <a:pathLst>
                <a:path h="270933" w="270933">
                  <a:moveTo>
                    <a:pt x="0" y="0"/>
                  </a:moveTo>
                  <a:lnTo>
                    <a:pt x="270933" y="0"/>
                  </a:lnTo>
                  <a:lnTo>
                    <a:pt x="270933" y="270933"/>
                  </a:lnTo>
                  <a:lnTo>
                    <a:pt x="0" y="270933"/>
                  </a:lnTo>
                  <a:close/>
                </a:path>
              </a:pathLst>
            </a:custGeom>
            <a:gradFill rotWithShape="true">
              <a:gsLst>
                <a:gs pos="0">
                  <a:srgbClr val="C89116">
                    <a:alpha val="100000"/>
                  </a:srgbClr>
                </a:gs>
                <a:gs pos="100000">
                  <a:srgbClr val="56441C">
                    <a:alpha val="100000"/>
                  </a:srgbClr>
                </a:gs>
              </a:gsLst>
              <a:lin ang="2700000"/>
            </a:gradFill>
          </p:spPr>
        </p:sp>
        <p:sp>
          <p:nvSpPr>
            <p:cNvPr name="TextBox 4" id="4"/>
            <p:cNvSpPr txBox="true"/>
            <p:nvPr/>
          </p:nvSpPr>
          <p:spPr>
            <a:xfrm>
              <a:off x="0" y="-38100"/>
              <a:ext cx="270933" cy="309033"/>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679420" y="3158416"/>
            <a:ext cx="14929159" cy="3719187"/>
          </a:xfrm>
          <a:prstGeom prst="rect">
            <a:avLst/>
          </a:prstGeom>
        </p:spPr>
        <p:txBody>
          <a:bodyPr anchor="t" rtlCol="false" tIns="0" lIns="0" bIns="0" rIns="0">
            <a:spAutoFit/>
          </a:bodyPr>
          <a:lstStyle/>
          <a:p>
            <a:pPr algn="ctr" rtl="true">
              <a:lnSpc>
                <a:spcPts val="14980"/>
              </a:lnSpc>
              <a:spcBef>
                <a:spcPct val="0"/>
              </a:spcBef>
            </a:pPr>
            <a:r>
              <a:rPr lang="ar-EG" b="true" sz="10700">
                <a:solidFill>
                  <a:srgbClr val="FFFFFF"/>
                </a:solidFill>
                <a:latin typeface="Garamond Bold"/>
                <a:ea typeface="Garamond Bold"/>
                <a:cs typeface="Garamond Bold"/>
                <a:sym typeface="Garamond Bold"/>
                <a:rtl val="true"/>
              </a:rPr>
              <a:t>مدخل مفاهيمي لقانون وعلاقات العمل</a:t>
            </a:r>
          </a:p>
        </p:txBody>
      </p:sp>
      <p:sp>
        <p:nvSpPr>
          <p:cNvPr name="Freeform 6" id="6"/>
          <p:cNvSpPr/>
          <p:nvPr/>
        </p:nvSpPr>
        <p:spPr>
          <a:xfrm flipH="false" flipV="false" rot="0">
            <a:off x="5486400" y="3166647"/>
            <a:ext cx="7315200" cy="113708"/>
          </a:xfrm>
          <a:custGeom>
            <a:avLst/>
            <a:gdLst/>
            <a:ahLst/>
            <a:cxnLst/>
            <a:rect r="r" b="b" t="t" l="l"/>
            <a:pathLst>
              <a:path h="113708" w="7315200">
                <a:moveTo>
                  <a:pt x="0" y="0"/>
                </a:moveTo>
                <a:lnTo>
                  <a:pt x="7315200" y="0"/>
                </a:lnTo>
                <a:lnTo>
                  <a:pt x="7315200" y="113708"/>
                </a:lnTo>
                <a:lnTo>
                  <a:pt x="0" y="1137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true" rot="0">
            <a:off x="5486400" y="7006645"/>
            <a:ext cx="7315200" cy="113708"/>
          </a:xfrm>
          <a:custGeom>
            <a:avLst/>
            <a:gdLst/>
            <a:ahLst/>
            <a:cxnLst/>
            <a:rect r="r" b="b" t="t" l="l"/>
            <a:pathLst>
              <a:path h="113708" w="7315200">
                <a:moveTo>
                  <a:pt x="0" y="113708"/>
                </a:moveTo>
                <a:lnTo>
                  <a:pt x="7315200" y="113708"/>
                </a:lnTo>
                <a:lnTo>
                  <a:pt x="7315200" y="0"/>
                </a:lnTo>
                <a:lnTo>
                  <a:pt x="0" y="0"/>
                </a:lnTo>
                <a:lnTo>
                  <a:pt x="0" y="113708"/>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028700" y="8496438"/>
            <a:ext cx="6340084" cy="1398154"/>
            <a:chOff x="0" y="0"/>
            <a:chExt cx="8453445" cy="1864205"/>
          </a:xfrm>
        </p:grpSpPr>
        <p:grpSp>
          <p:nvGrpSpPr>
            <p:cNvPr name="Group 9" id="9"/>
            <p:cNvGrpSpPr/>
            <p:nvPr/>
          </p:nvGrpSpPr>
          <p:grpSpPr>
            <a:xfrm rot="0">
              <a:off x="0" y="0"/>
              <a:ext cx="8453445" cy="1546271"/>
              <a:chOff x="0" y="0"/>
              <a:chExt cx="1131339" cy="206940"/>
            </a:xfrm>
          </p:grpSpPr>
          <p:sp>
            <p:nvSpPr>
              <p:cNvPr name="Freeform 10" id="10"/>
              <p:cNvSpPr/>
              <p:nvPr/>
            </p:nvSpPr>
            <p:spPr>
              <a:xfrm flipH="false" flipV="false" rot="0">
                <a:off x="20833" y="0"/>
                <a:ext cx="1089673" cy="206940"/>
              </a:xfrm>
              <a:custGeom>
                <a:avLst/>
                <a:gdLst/>
                <a:ahLst/>
                <a:cxnLst/>
                <a:rect r="r" b="b" t="t" l="l"/>
                <a:pathLst>
                  <a:path h="206940" w="1089673">
                    <a:moveTo>
                      <a:pt x="220403" y="0"/>
                    </a:moveTo>
                    <a:lnTo>
                      <a:pt x="1072470" y="0"/>
                    </a:lnTo>
                    <a:cubicBezTo>
                      <a:pt x="1078899" y="0"/>
                      <a:pt x="1084699" y="3857"/>
                      <a:pt x="1087186" y="9784"/>
                    </a:cubicBezTo>
                    <a:cubicBezTo>
                      <a:pt x="1089673" y="15712"/>
                      <a:pt x="1088361" y="22553"/>
                      <a:pt x="1083857" y="27140"/>
                    </a:cubicBezTo>
                    <a:lnTo>
                      <a:pt x="933955" y="179801"/>
                    </a:lnTo>
                    <a:cubicBezTo>
                      <a:pt x="916909" y="197161"/>
                      <a:pt x="893600" y="206940"/>
                      <a:pt x="869270" y="206940"/>
                    </a:cubicBezTo>
                    <a:lnTo>
                      <a:pt x="17203" y="206940"/>
                    </a:lnTo>
                    <a:cubicBezTo>
                      <a:pt x="10775" y="206940"/>
                      <a:pt x="4974" y="203083"/>
                      <a:pt x="2487" y="197156"/>
                    </a:cubicBezTo>
                    <a:cubicBezTo>
                      <a:pt x="0" y="191228"/>
                      <a:pt x="1312" y="184387"/>
                      <a:pt x="5816" y="179801"/>
                    </a:cubicBezTo>
                    <a:lnTo>
                      <a:pt x="155718" y="27140"/>
                    </a:lnTo>
                    <a:cubicBezTo>
                      <a:pt x="172764" y="9780"/>
                      <a:pt x="196073" y="0"/>
                      <a:pt x="220403" y="0"/>
                    </a:cubicBezTo>
                    <a:close/>
                  </a:path>
                </a:pathLst>
              </a:custGeom>
              <a:solidFill>
                <a:srgbClr val="C38E17"/>
              </a:solidFill>
            </p:spPr>
          </p:sp>
          <p:sp>
            <p:nvSpPr>
              <p:cNvPr name="TextBox 11" id="11"/>
              <p:cNvSpPr txBox="true"/>
              <p:nvPr/>
            </p:nvSpPr>
            <p:spPr>
              <a:xfrm>
                <a:off x="101600" y="19050"/>
                <a:ext cx="928139" cy="187890"/>
              </a:xfrm>
              <a:prstGeom prst="rect">
                <a:avLst/>
              </a:prstGeom>
            </p:spPr>
            <p:txBody>
              <a:bodyPr anchor="ctr" rtlCol="false" tIns="50800" lIns="50800" bIns="50800" rIns="50800"/>
              <a:lstStyle/>
              <a:p>
                <a:pPr algn="ctr">
                  <a:lnSpc>
                    <a:spcPts val="1993"/>
                  </a:lnSpc>
                </a:pPr>
              </a:p>
            </p:txBody>
          </p:sp>
        </p:grpSp>
        <p:grpSp>
          <p:nvGrpSpPr>
            <p:cNvPr name="Group 12" id="12"/>
            <p:cNvGrpSpPr/>
            <p:nvPr/>
          </p:nvGrpSpPr>
          <p:grpSpPr>
            <a:xfrm rot="0">
              <a:off x="4026886" y="1170495"/>
              <a:ext cx="3792505" cy="693710"/>
              <a:chOff x="0" y="0"/>
              <a:chExt cx="1131339" cy="206940"/>
            </a:xfrm>
          </p:grpSpPr>
          <p:sp>
            <p:nvSpPr>
              <p:cNvPr name="Freeform 13" id="13"/>
              <p:cNvSpPr/>
              <p:nvPr/>
            </p:nvSpPr>
            <p:spPr>
              <a:xfrm flipH="false" flipV="false" rot="0">
                <a:off x="24440" y="0"/>
                <a:ext cx="1082459" cy="206940"/>
              </a:xfrm>
              <a:custGeom>
                <a:avLst/>
                <a:gdLst/>
                <a:ahLst/>
                <a:cxnLst/>
                <a:rect r="r" b="b" t="t" l="l"/>
                <a:pathLst>
                  <a:path h="206940" w="1082459">
                    <a:moveTo>
                      <a:pt x="223382" y="0"/>
                    </a:moveTo>
                    <a:lnTo>
                      <a:pt x="1062277" y="0"/>
                    </a:lnTo>
                    <a:cubicBezTo>
                      <a:pt x="1069819" y="0"/>
                      <a:pt x="1076624" y="4525"/>
                      <a:pt x="1079541" y="11478"/>
                    </a:cubicBezTo>
                    <a:cubicBezTo>
                      <a:pt x="1082459" y="18432"/>
                      <a:pt x="1080919" y="26458"/>
                      <a:pt x="1075636" y="31839"/>
                    </a:cubicBezTo>
                    <a:lnTo>
                      <a:pt x="934963" y="175101"/>
                    </a:lnTo>
                    <a:cubicBezTo>
                      <a:pt x="914965" y="195467"/>
                      <a:pt x="887620" y="206940"/>
                      <a:pt x="859077" y="206940"/>
                    </a:cubicBezTo>
                    <a:lnTo>
                      <a:pt x="20182" y="206940"/>
                    </a:lnTo>
                    <a:cubicBezTo>
                      <a:pt x="12641" y="206940"/>
                      <a:pt x="5836" y="202416"/>
                      <a:pt x="2918" y="195462"/>
                    </a:cubicBezTo>
                    <a:cubicBezTo>
                      <a:pt x="0" y="188508"/>
                      <a:pt x="1540" y="180482"/>
                      <a:pt x="6823" y="175101"/>
                    </a:cubicBezTo>
                    <a:lnTo>
                      <a:pt x="147497" y="31839"/>
                    </a:lnTo>
                    <a:cubicBezTo>
                      <a:pt x="167494" y="11473"/>
                      <a:pt x="194839" y="0"/>
                      <a:pt x="223382" y="0"/>
                    </a:cubicBezTo>
                    <a:close/>
                  </a:path>
                </a:pathLst>
              </a:custGeom>
              <a:solidFill>
                <a:srgbClr val="BF6533"/>
              </a:solidFill>
            </p:spPr>
          </p:sp>
          <p:sp>
            <p:nvSpPr>
              <p:cNvPr name="TextBox 14" id="14"/>
              <p:cNvSpPr txBox="true"/>
              <p:nvPr/>
            </p:nvSpPr>
            <p:spPr>
              <a:xfrm>
                <a:off x="101600" y="19050"/>
                <a:ext cx="928139" cy="187890"/>
              </a:xfrm>
              <a:prstGeom prst="rect">
                <a:avLst/>
              </a:prstGeom>
            </p:spPr>
            <p:txBody>
              <a:bodyPr anchor="ctr" rtlCol="false" tIns="50800" lIns="50800" bIns="50800" rIns="50800"/>
              <a:lstStyle/>
              <a:p>
                <a:pPr algn="ctr">
                  <a:lnSpc>
                    <a:spcPts val="1993"/>
                  </a:lnSpc>
                </a:pPr>
              </a:p>
            </p:txBody>
          </p:sp>
        </p:grpSp>
      </p:grpSp>
      <p:sp>
        <p:nvSpPr>
          <p:cNvPr name="TextBox 15" id="15"/>
          <p:cNvSpPr txBox="true"/>
          <p:nvPr/>
        </p:nvSpPr>
        <p:spPr>
          <a:xfrm rot="0">
            <a:off x="5027023" y="7685682"/>
            <a:ext cx="2341761" cy="810756"/>
          </a:xfrm>
          <a:prstGeom prst="rect">
            <a:avLst/>
          </a:prstGeom>
        </p:spPr>
        <p:txBody>
          <a:bodyPr anchor="t" rtlCol="false" tIns="0" lIns="0" bIns="0" rIns="0">
            <a:spAutoFit/>
          </a:bodyPr>
          <a:lstStyle/>
          <a:p>
            <a:pPr algn="ctr" rtl="true">
              <a:lnSpc>
                <a:spcPts val="6587"/>
              </a:lnSpc>
              <a:spcBef>
                <a:spcPct val="0"/>
              </a:spcBef>
            </a:pPr>
            <a:r>
              <a:rPr lang="ar-EG" b="true" sz="4705">
                <a:solidFill>
                  <a:srgbClr val="FFFFFF"/>
                </a:solidFill>
                <a:latin typeface="Bebas Neue Bold"/>
                <a:ea typeface="Bebas Neue Bold"/>
                <a:cs typeface="Bebas Neue Bold"/>
                <a:sym typeface="Bebas Neue Bold"/>
                <a:rtl val="true"/>
              </a:rPr>
              <a:t>من اعداد:</a:t>
            </a:r>
          </a:p>
        </p:txBody>
      </p:sp>
      <p:sp>
        <p:nvSpPr>
          <p:cNvPr name="TextBox 16" id="16"/>
          <p:cNvSpPr txBox="true"/>
          <p:nvPr/>
        </p:nvSpPr>
        <p:spPr>
          <a:xfrm rot="0">
            <a:off x="2167734" y="8439288"/>
            <a:ext cx="4062016" cy="952362"/>
          </a:xfrm>
          <a:prstGeom prst="rect">
            <a:avLst/>
          </a:prstGeom>
        </p:spPr>
        <p:txBody>
          <a:bodyPr anchor="t" rtlCol="false" tIns="0" lIns="0" bIns="0" rIns="0">
            <a:spAutoFit/>
          </a:bodyPr>
          <a:lstStyle/>
          <a:p>
            <a:pPr algn="ctr" rtl="true">
              <a:lnSpc>
                <a:spcPts val="7707"/>
              </a:lnSpc>
              <a:spcBef>
                <a:spcPct val="0"/>
              </a:spcBef>
            </a:pPr>
            <a:r>
              <a:rPr lang="ar-EG" b="true" sz="5505">
                <a:solidFill>
                  <a:srgbClr val="FFFFFF"/>
                </a:solidFill>
                <a:latin typeface="Bebas Neue Bold"/>
                <a:ea typeface="Bebas Neue Bold"/>
                <a:cs typeface="Bebas Neue Bold"/>
                <a:sym typeface="Bebas Neue Bold"/>
                <a:rtl val="true"/>
              </a:rPr>
              <a:t>د. هواري أحلام</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11374516" y="-731472"/>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81654" y="2784432"/>
            <a:ext cx="17524692" cy="7501329"/>
          </a:xfrm>
          <a:prstGeom prst="rect">
            <a:avLst/>
          </a:prstGeom>
        </p:spPr>
        <p:txBody>
          <a:bodyPr anchor="t" rtlCol="false" tIns="0" lIns="0" bIns="0" rIns="0">
            <a:spAutoFit/>
          </a:bodyPr>
          <a:lstStyle/>
          <a:p>
            <a:pPr algn="just" rtl="true">
              <a:lnSpc>
                <a:spcPts val="5898"/>
              </a:lnSpc>
            </a:pPr>
            <a:r>
              <a:rPr lang="ar-EG" b="true" sz="3805">
                <a:solidFill>
                  <a:srgbClr val="000000"/>
                </a:solidFill>
                <a:latin typeface="Bebas Neue Bold"/>
                <a:ea typeface="Bebas Neue Bold"/>
                <a:cs typeface="Bebas Neue Bold"/>
                <a:sym typeface="Bebas Neue Bold"/>
                <a:rtl val="true"/>
              </a:rPr>
              <a:t>يعد العمل أداة الفرد من أجل العيش الكريم بل ويعد أداته للاستمرار في العيش فهو في أمس الحاجة إليه من اجل تلبية حاجياته وحاجيات أسرته، ومع تطور المجتمعات وازدياد حجم النشاطات التجارية والصناعية، أصبح العمال بدون حماية وتعرضوا لسوء المعاملة والاضطهاد والاستغلال وتدني الأجور وظروف العمل السيئة وكثرة حوادث العمل، وكنتيجة لذلك بدأت الاحتجاجات والاضرابات فأنشأت جمعيات ونقابات للدفاع عن مصالحهم المهنية والاجتماعية.</a:t>
            </a:r>
          </a:p>
          <a:p>
            <a:pPr algn="just" rtl="true">
              <a:lnSpc>
                <a:spcPts val="5898"/>
              </a:lnSpc>
            </a:pPr>
            <a:r>
              <a:rPr lang="ar-EG" b="true" sz="3805">
                <a:solidFill>
                  <a:srgbClr val="000000"/>
                </a:solidFill>
                <a:latin typeface="Bebas Neue Bold"/>
                <a:ea typeface="Bebas Neue Bold"/>
                <a:cs typeface="Bebas Neue Bold"/>
                <a:sym typeface="Bebas Neue Bold"/>
                <a:rtl val="true"/>
              </a:rPr>
              <a:t>وأمام تزايد حدة الصراع بين العمال وأصحاب العمل كان لزاما على الحكومات التدخل تدريجيا بوضع الأحكام والقواعد الّتي تكفل تحقيق التوازن والاستقرار والتنظيم في مجال العمل، بالتالي أنشأ ما يسمى بقانون العمل.</a:t>
            </a:r>
          </a:p>
          <a:p>
            <a:pPr algn="just">
              <a:lnSpc>
                <a:spcPts val="6363"/>
              </a:lnSpc>
            </a:pPr>
          </a:p>
        </p:txBody>
      </p:sp>
      <p:sp>
        <p:nvSpPr>
          <p:cNvPr name="Freeform 4" id="4"/>
          <p:cNvSpPr/>
          <p:nvPr/>
        </p:nvSpPr>
        <p:spPr>
          <a:xfrm flipH="false" flipV="false" rot="0">
            <a:off x="381654" y="-3876968"/>
            <a:ext cx="19592614" cy="6290991"/>
          </a:xfrm>
          <a:custGeom>
            <a:avLst/>
            <a:gdLst/>
            <a:ahLst/>
            <a:cxnLst/>
            <a:rect r="r" b="b" t="t" l="l"/>
            <a:pathLst>
              <a:path h="6290991" w="19592614">
                <a:moveTo>
                  <a:pt x="0" y="0"/>
                </a:moveTo>
                <a:lnTo>
                  <a:pt x="19592614" y="0"/>
                </a:lnTo>
                <a:lnTo>
                  <a:pt x="19592614" y="6290991"/>
                </a:lnTo>
                <a:lnTo>
                  <a:pt x="0" y="6290991"/>
                </a:lnTo>
                <a:lnTo>
                  <a:pt x="0" y="0"/>
                </a:lnTo>
                <a:close/>
              </a:path>
            </a:pathLst>
          </a:custGeom>
          <a:blipFill>
            <a:blip r:embed="rId4"/>
            <a:stretch>
              <a:fillRect l="0" t="0" r="0" b="-43651"/>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grpSp>
        <p:nvGrpSpPr>
          <p:cNvPr name="Group 2" id="2"/>
          <p:cNvGrpSpPr/>
          <p:nvPr/>
        </p:nvGrpSpPr>
        <p:grpSpPr>
          <a:xfrm rot="0">
            <a:off x="-427529" y="-1269546"/>
            <a:ext cx="9571529" cy="12826092"/>
            <a:chOff x="0" y="0"/>
            <a:chExt cx="2520897" cy="3378065"/>
          </a:xfrm>
        </p:grpSpPr>
        <p:sp>
          <p:nvSpPr>
            <p:cNvPr name="Freeform 3" id="3"/>
            <p:cNvSpPr/>
            <p:nvPr/>
          </p:nvSpPr>
          <p:spPr>
            <a:xfrm flipH="false" flipV="false" rot="0">
              <a:off x="0" y="0"/>
              <a:ext cx="2520897" cy="3378066"/>
            </a:xfrm>
            <a:custGeom>
              <a:avLst/>
              <a:gdLst/>
              <a:ahLst/>
              <a:cxnLst/>
              <a:rect r="r" b="b" t="t" l="l"/>
              <a:pathLst>
                <a:path h="3378066" w="2520897">
                  <a:moveTo>
                    <a:pt x="41251" y="0"/>
                  </a:moveTo>
                  <a:lnTo>
                    <a:pt x="2479645" y="0"/>
                  </a:lnTo>
                  <a:cubicBezTo>
                    <a:pt x="2502428" y="0"/>
                    <a:pt x="2520897" y="18469"/>
                    <a:pt x="2520897" y="41251"/>
                  </a:cubicBezTo>
                  <a:lnTo>
                    <a:pt x="2520897" y="3336814"/>
                  </a:lnTo>
                  <a:cubicBezTo>
                    <a:pt x="2520897" y="3347755"/>
                    <a:pt x="2516550" y="3358247"/>
                    <a:pt x="2508814" y="3365983"/>
                  </a:cubicBezTo>
                  <a:cubicBezTo>
                    <a:pt x="2501078" y="3373719"/>
                    <a:pt x="2490586" y="3378066"/>
                    <a:pt x="2479645" y="3378066"/>
                  </a:cubicBezTo>
                  <a:lnTo>
                    <a:pt x="41251" y="3378066"/>
                  </a:lnTo>
                  <a:cubicBezTo>
                    <a:pt x="30311" y="3378066"/>
                    <a:pt x="19818" y="3373719"/>
                    <a:pt x="12082" y="3365983"/>
                  </a:cubicBezTo>
                  <a:cubicBezTo>
                    <a:pt x="4346" y="3358247"/>
                    <a:pt x="0" y="3347755"/>
                    <a:pt x="0" y="3336814"/>
                  </a:cubicBezTo>
                  <a:lnTo>
                    <a:pt x="0" y="41251"/>
                  </a:lnTo>
                  <a:cubicBezTo>
                    <a:pt x="0" y="18469"/>
                    <a:pt x="18469" y="0"/>
                    <a:pt x="41251" y="0"/>
                  </a:cubicBezTo>
                  <a:close/>
                </a:path>
              </a:pathLst>
            </a:custGeom>
            <a:gradFill rotWithShape="true">
              <a:gsLst>
                <a:gs pos="0">
                  <a:srgbClr val="F4EAD9">
                    <a:alpha val="100000"/>
                  </a:srgbClr>
                </a:gs>
                <a:gs pos="100000">
                  <a:srgbClr val="BF7A48">
                    <a:alpha val="100000"/>
                  </a:srgbClr>
                </a:gs>
              </a:gsLst>
              <a:path path="circle">
                <a:fillToRect l="0" r="100000" t="0" b="100000"/>
              </a:path>
              <a:tileRect r="0" l="-100000" b="0" t="-100000"/>
            </a:gradFill>
          </p:spPr>
        </p:sp>
        <p:sp>
          <p:nvSpPr>
            <p:cNvPr name="TextBox 4" id="4"/>
            <p:cNvSpPr txBox="true"/>
            <p:nvPr/>
          </p:nvSpPr>
          <p:spPr>
            <a:xfrm>
              <a:off x="0" y="-38100"/>
              <a:ext cx="2520897" cy="3416165"/>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0" y="0"/>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71398" y="952500"/>
            <a:ext cx="17684882" cy="8945776"/>
          </a:xfrm>
          <a:prstGeom prst="rect">
            <a:avLst/>
          </a:prstGeom>
        </p:spPr>
        <p:txBody>
          <a:bodyPr anchor="t" rtlCol="false" tIns="0" lIns="0" bIns="0" rIns="0">
            <a:spAutoFit/>
          </a:bodyPr>
          <a:lstStyle/>
          <a:p>
            <a:pPr algn="just" rtl="true">
              <a:lnSpc>
                <a:spcPts val="6217"/>
              </a:lnSpc>
            </a:pPr>
            <a:r>
              <a:rPr lang="ar-EG" sz="4605">
                <a:solidFill>
                  <a:srgbClr val="000000"/>
                </a:solidFill>
                <a:latin typeface="Bebas Neue"/>
                <a:ea typeface="Bebas Neue"/>
                <a:cs typeface="Bebas Neue"/>
                <a:sym typeface="Bebas Neue"/>
                <a:rtl val="true"/>
              </a:rPr>
              <a:t>هو كل جهد مبذول في النشاطات الانسانية كافة تنفيذا لعقد عمل بغض النظر عن طبيعتها أو نوعها صناعية أو تجارية او خدماتية أو فنية عضلية أو ذهنية.</a:t>
            </a:r>
          </a:p>
          <a:p>
            <a:pPr algn="just" rtl="true">
              <a:lnSpc>
                <a:spcPts val="6217"/>
              </a:lnSpc>
            </a:pPr>
          </a:p>
          <a:p>
            <a:pPr algn="just" rtl="true">
              <a:lnSpc>
                <a:spcPts val="6217"/>
              </a:lnSpc>
            </a:pPr>
            <a:r>
              <a:rPr lang="ar-EG" sz="4605">
                <a:solidFill>
                  <a:srgbClr val="000000"/>
                </a:solidFill>
                <a:latin typeface="Bebas Neue"/>
                <a:ea typeface="Bebas Neue"/>
                <a:cs typeface="Bebas Neue"/>
                <a:sym typeface="Bebas Neue"/>
                <a:rtl val="true"/>
              </a:rPr>
              <a:t>_كما يعرف على أنّه أي واجل منتظم يقوم به الفرد فكريا أو بدنيا من أجل تنفيذ مهمة ما تتطلب جهدا متواصلا أو مستمرا مقابل الحصول على اجر أو مكافأة مالية.</a:t>
            </a:r>
          </a:p>
          <a:p>
            <a:pPr algn="just" rtl="true">
              <a:lnSpc>
                <a:spcPts val="6217"/>
              </a:lnSpc>
            </a:pPr>
            <a:r>
              <a:rPr lang="ar-EG" sz="4605">
                <a:solidFill>
                  <a:srgbClr val="000000"/>
                </a:solidFill>
                <a:latin typeface="Bebas Neue"/>
                <a:ea typeface="Bebas Neue"/>
                <a:cs typeface="Bebas Neue"/>
                <a:sym typeface="Bebas Neue"/>
                <a:rtl val="true"/>
              </a:rPr>
              <a:t>_ويعرف كذلك على أنّه النشاط الواعي الهادف الفكري أو العضلي المبذول في عملية الانتاج، أي استعمال الأدوات لتحويل مادة العمل في عملية الانتاج المادية أو المعنوية.</a:t>
            </a:r>
          </a:p>
          <a:p>
            <a:pPr algn="just" rtl="true">
              <a:lnSpc>
                <a:spcPts val="5947"/>
              </a:lnSpc>
            </a:pPr>
            <a:r>
              <a:rPr lang="ar-EG" sz="4405">
                <a:solidFill>
                  <a:srgbClr val="000000"/>
                </a:solidFill>
                <a:latin typeface="Bebas Neue"/>
                <a:ea typeface="Bebas Neue"/>
                <a:cs typeface="Bebas Neue"/>
                <a:sym typeface="Bebas Neue"/>
                <a:rtl val="true"/>
              </a:rPr>
              <a:t>_</a:t>
            </a:r>
            <a:r>
              <a:rPr lang="ar-EG" sz="4405">
                <a:solidFill>
                  <a:srgbClr val="000000"/>
                </a:solidFill>
                <a:latin typeface="Bebas Neue"/>
                <a:ea typeface="Bebas Neue"/>
                <a:cs typeface="Bebas Neue"/>
                <a:sym typeface="Bebas Neue"/>
                <a:rtl val="true"/>
              </a:rPr>
              <a:t>يعرف </a:t>
            </a:r>
            <a:r>
              <a:rPr lang="en-US" sz="4405">
                <a:solidFill>
                  <a:srgbClr val="000000"/>
                </a:solidFill>
                <a:latin typeface="Bebas Neue"/>
                <a:ea typeface="Bebas Neue"/>
                <a:cs typeface="Bebas Neue"/>
                <a:sym typeface="Bebas Neue"/>
              </a:rPr>
              <a:t>Meyerson</a:t>
            </a:r>
            <a:r>
              <a:rPr lang="ar-EG" sz="4405">
                <a:solidFill>
                  <a:srgbClr val="000000"/>
                </a:solidFill>
                <a:latin typeface="Bebas Neue"/>
                <a:ea typeface="Bebas Neue"/>
                <a:cs typeface="Bebas Neue"/>
                <a:sym typeface="Bebas Neue"/>
                <a:rtl val="true"/>
              </a:rPr>
              <a:t>  مايرسون العمل بأنّه: "نشاط منظم ومنسق من اجل الوصول إلى أثر منتج"</a:t>
            </a:r>
          </a:p>
          <a:p>
            <a:pPr algn="just">
              <a:lnSpc>
                <a:spcPts val="9727"/>
              </a:lnSpc>
            </a:pPr>
          </a:p>
        </p:txBody>
      </p:sp>
      <p:sp>
        <p:nvSpPr>
          <p:cNvPr name="Freeform 7" id="7"/>
          <p:cNvSpPr/>
          <p:nvPr/>
        </p:nvSpPr>
        <p:spPr>
          <a:xfrm flipH="false" flipV="false" rot="0">
            <a:off x="271398" y="8264000"/>
            <a:ext cx="3164882" cy="1988601"/>
          </a:xfrm>
          <a:custGeom>
            <a:avLst/>
            <a:gdLst/>
            <a:ahLst/>
            <a:cxnLst/>
            <a:rect r="r" b="b" t="t" l="l"/>
            <a:pathLst>
              <a:path h="1988601" w="3164882">
                <a:moveTo>
                  <a:pt x="0" y="0"/>
                </a:moveTo>
                <a:lnTo>
                  <a:pt x="3164882" y="0"/>
                </a:lnTo>
                <a:lnTo>
                  <a:pt x="3164882" y="1988600"/>
                </a:lnTo>
                <a:lnTo>
                  <a:pt x="0" y="1988600"/>
                </a:lnTo>
                <a:lnTo>
                  <a:pt x="0" y="0"/>
                </a:lnTo>
                <a:close/>
              </a:path>
            </a:pathLst>
          </a:custGeom>
          <a:blipFill>
            <a:blip r:embed="rId4"/>
            <a:stretch>
              <a:fillRect l="0" t="0" r="0" b="0"/>
            </a:stretch>
          </a:blipFill>
        </p:spPr>
      </p:sp>
      <p:sp>
        <p:nvSpPr>
          <p:cNvPr name="TextBox 8" id="8"/>
          <p:cNvSpPr txBox="true"/>
          <p:nvPr/>
        </p:nvSpPr>
        <p:spPr>
          <a:xfrm rot="0">
            <a:off x="3436280" y="161925"/>
            <a:ext cx="11892203" cy="755202"/>
          </a:xfrm>
          <a:prstGeom prst="rect">
            <a:avLst/>
          </a:prstGeom>
        </p:spPr>
        <p:txBody>
          <a:bodyPr anchor="t" rtlCol="false" tIns="0" lIns="0" bIns="0" rIns="0">
            <a:spAutoFit/>
          </a:bodyPr>
          <a:lstStyle/>
          <a:p>
            <a:pPr algn="ctr" rtl="true">
              <a:lnSpc>
                <a:spcPts val="5585"/>
              </a:lnSpc>
            </a:pPr>
            <a:r>
              <a:rPr lang="en-US" b="true" sz="6005">
                <a:solidFill>
                  <a:srgbClr val="000000"/>
                </a:solidFill>
                <a:latin typeface="Bebas Neue Bold"/>
                <a:ea typeface="Bebas Neue Bold"/>
                <a:cs typeface="Bebas Neue Bold"/>
                <a:sym typeface="Bebas Neue Bold"/>
              </a:rPr>
              <a:t>1</a:t>
            </a:r>
            <a:r>
              <a:rPr lang="ar-EG" b="true" sz="6005">
                <a:solidFill>
                  <a:srgbClr val="000000"/>
                </a:solidFill>
                <a:latin typeface="Bebas Neue Bold"/>
                <a:ea typeface="Bebas Neue Bold"/>
                <a:cs typeface="Bebas Neue Bold"/>
                <a:sym typeface="Bebas Neue Bold"/>
                <a:rtl val="true"/>
              </a:rPr>
              <a:t>-تعريف العمل:</a:t>
            </a:r>
          </a:p>
        </p:txBody>
      </p:sp>
      <p:sp>
        <p:nvSpPr>
          <p:cNvPr name="Freeform 9" id="9"/>
          <p:cNvSpPr/>
          <p:nvPr/>
        </p:nvSpPr>
        <p:spPr>
          <a:xfrm flipH="false" flipV="false" rot="-2074340">
            <a:off x="13478291" y="8509185"/>
            <a:ext cx="2129267" cy="2679856"/>
          </a:xfrm>
          <a:custGeom>
            <a:avLst/>
            <a:gdLst/>
            <a:ahLst/>
            <a:cxnLst/>
            <a:rect r="r" b="b" t="t" l="l"/>
            <a:pathLst>
              <a:path h="2679856" w="2129267">
                <a:moveTo>
                  <a:pt x="0" y="0"/>
                </a:moveTo>
                <a:lnTo>
                  <a:pt x="2129267" y="0"/>
                </a:lnTo>
                <a:lnTo>
                  <a:pt x="2129267" y="2679856"/>
                </a:lnTo>
                <a:lnTo>
                  <a:pt x="0" y="26798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10409061" y="0"/>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9213" y="962025"/>
            <a:ext cx="17529575" cy="7829602"/>
          </a:xfrm>
          <a:prstGeom prst="rect">
            <a:avLst/>
          </a:prstGeom>
        </p:spPr>
        <p:txBody>
          <a:bodyPr anchor="t" rtlCol="false" tIns="0" lIns="0" bIns="0" rIns="0">
            <a:spAutoFit/>
          </a:bodyPr>
          <a:lstStyle/>
          <a:p>
            <a:pPr algn="just" rtl="true">
              <a:lnSpc>
                <a:spcPts val="7927"/>
              </a:lnSpc>
            </a:pPr>
            <a:r>
              <a:rPr lang="ar-EG" sz="6005">
                <a:solidFill>
                  <a:srgbClr val="000000"/>
                </a:solidFill>
                <a:latin typeface="Bebas Neue"/>
                <a:ea typeface="Bebas Neue"/>
                <a:cs typeface="Bebas Neue"/>
                <a:sym typeface="Bebas Neue"/>
                <a:rtl val="true"/>
              </a:rPr>
              <a:t>_هو مجموعة القواعد القانونية الّتي تحكم علاقة العمل بين صاحب العمل والعامل وبمقتضاها يقوم الثاني بأداء العمل موضوع العقد تحت ادارة واشراف الأول.</a:t>
            </a:r>
          </a:p>
          <a:p>
            <a:pPr algn="just" rtl="true">
              <a:lnSpc>
                <a:spcPts val="7927"/>
              </a:lnSpc>
            </a:pPr>
            <a:r>
              <a:rPr lang="ar-EG" sz="6005">
                <a:solidFill>
                  <a:srgbClr val="000000"/>
                </a:solidFill>
                <a:latin typeface="Bebas Neue"/>
                <a:ea typeface="Bebas Neue"/>
                <a:cs typeface="Bebas Neue"/>
                <a:sym typeface="Bebas Neue"/>
                <a:rtl val="true"/>
              </a:rPr>
              <a:t>_</a:t>
            </a:r>
            <a:r>
              <a:rPr lang="ar-EG" sz="6005">
                <a:solidFill>
                  <a:srgbClr val="000000"/>
                </a:solidFill>
                <a:latin typeface="Bebas Neue"/>
                <a:ea typeface="Bebas Neue"/>
                <a:cs typeface="Bebas Neue"/>
                <a:sym typeface="Bebas Neue"/>
                <a:rtl val="true"/>
              </a:rPr>
              <a:t>كما يعرف على أنّه مجموعة من القواعد القانونية والتنظيمية الّتي تحكم وتنظم العلاقة القائمة بين العمال وأصحاب العمل أو المؤسسات المستخدمة وبين العمال بعضهم البعض وما يترتب عنها من الالتزامات وحقوق ومراكز قانونية للطرفين.</a:t>
            </a:r>
          </a:p>
          <a:p>
            <a:pPr algn="just" rtl="true">
              <a:lnSpc>
                <a:spcPts val="5585"/>
              </a:lnSpc>
            </a:pPr>
          </a:p>
        </p:txBody>
      </p:sp>
      <p:sp>
        <p:nvSpPr>
          <p:cNvPr name="Freeform 4" id="4"/>
          <p:cNvSpPr/>
          <p:nvPr/>
        </p:nvSpPr>
        <p:spPr>
          <a:xfrm flipH="false" flipV="false" rot="0">
            <a:off x="-460083" y="7757083"/>
            <a:ext cx="4485852" cy="2818610"/>
          </a:xfrm>
          <a:custGeom>
            <a:avLst/>
            <a:gdLst/>
            <a:ahLst/>
            <a:cxnLst/>
            <a:rect r="r" b="b" t="t" l="l"/>
            <a:pathLst>
              <a:path h="2818610" w="4485852">
                <a:moveTo>
                  <a:pt x="0" y="0"/>
                </a:moveTo>
                <a:lnTo>
                  <a:pt x="4485851" y="0"/>
                </a:lnTo>
                <a:lnTo>
                  <a:pt x="4485851" y="2818610"/>
                </a:lnTo>
                <a:lnTo>
                  <a:pt x="0" y="2818610"/>
                </a:lnTo>
                <a:lnTo>
                  <a:pt x="0" y="0"/>
                </a:lnTo>
                <a:close/>
              </a:path>
            </a:pathLst>
          </a:custGeom>
          <a:blipFill>
            <a:blip r:embed="rId4"/>
            <a:stretch>
              <a:fillRect l="0" t="0" r="0" b="0"/>
            </a:stretch>
          </a:blipFill>
        </p:spPr>
      </p:sp>
      <p:sp>
        <p:nvSpPr>
          <p:cNvPr name="TextBox 5" id="5"/>
          <p:cNvSpPr txBox="true"/>
          <p:nvPr/>
        </p:nvSpPr>
        <p:spPr>
          <a:xfrm rot="0">
            <a:off x="6632158" y="273498"/>
            <a:ext cx="7553806" cy="755202"/>
          </a:xfrm>
          <a:prstGeom prst="rect">
            <a:avLst/>
          </a:prstGeom>
        </p:spPr>
        <p:txBody>
          <a:bodyPr anchor="t" rtlCol="false" tIns="0" lIns="0" bIns="0" rIns="0">
            <a:spAutoFit/>
          </a:bodyPr>
          <a:lstStyle/>
          <a:p>
            <a:pPr algn="ctr" rtl="true">
              <a:lnSpc>
                <a:spcPts val="5585"/>
              </a:lnSpc>
            </a:pPr>
            <a:r>
              <a:rPr lang="en-US" b="true" sz="6005">
                <a:solidFill>
                  <a:srgbClr val="000000"/>
                </a:solidFill>
                <a:latin typeface="Bebas Neue Bold"/>
                <a:ea typeface="Bebas Neue Bold"/>
                <a:cs typeface="Bebas Neue Bold"/>
                <a:sym typeface="Bebas Neue Bold"/>
              </a:rPr>
              <a:t>2</a:t>
            </a:r>
            <a:r>
              <a:rPr lang="ar-EG" b="true" sz="6005">
                <a:solidFill>
                  <a:srgbClr val="000000"/>
                </a:solidFill>
                <a:latin typeface="Bebas Neue Bold"/>
                <a:ea typeface="Bebas Neue Bold"/>
                <a:cs typeface="Bebas Neue Bold"/>
                <a:sym typeface="Bebas Neue Bold"/>
                <a:rtl val="true"/>
              </a:rPr>
              <a:t>-تعريف قانون العمل:</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0" y="88460"/>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36668" y="458062"/>
            <a:ext cx="17577973" cy="9125036"/>
          </a:xfrm>
          <a:prstGeom prst="rect">
            <a:avLst/>
          </a:prstGeom>
        </p:spPr>
        <p:txBody>
          <a:bodyPr anchor="t" rtlCol="false" tIns="0" lIns="0" bIns="0" rIns="0">
            <a:spAutoFit/>
          </a:bodyPr>
          <a:lstStyle/>
          <a:p>
            <a:pPr algn="just" rtl="true">
              <a:lnSpc>
                <a:spcPts val="7326"/>
              </a:lnSpc>
            </a:pPr>
            <a:r>
              <a:rPr lang="ar-EG" sz="6005">
                <a:solidFill>
                  <a:srgbClr val="000000"/>
                </a:solidFill>
                <a:latin typeface="Bebas Neue"/>
                <a:ea typeface="Bebas Neue"/>
                <a:cs typeface="Bebas Neue"/>
                <a:sym typeface="Bebas Neue"/>
                <a:rtl val="true"/>
              </a:rPr>
              <a:t>_كما يعرف أنّه مجموعة النصوص القانونية والتنظيمية والاتفاقية الصّادرة في ظروف اقتصادية واجتماعية معينة المطبقة على علاقة العامل بالمستخدم في القطاع العام أو الخاص.</a:t>
            </a:r>
          </a:p>
          <a:p>
            <a:pPr algn="just" rtl="true">
              <a:lnSpc>
                <a:spcPts val="7326"/>
              </a:lnSpc>
            </a:pPr>
            <a:r>
              <a:rPr lang="ar-EG" sz="6005">
                <a:solidFill>
                  <a:srgbClr val="000000"/>
                </a:solidFill>
                <a:latin typeface="Bebas Neue"/>
                <a:ea typeface="Bebas Neue"/>
                <a:cs typeface="Bebas Neue"/>
                <a:sym typeface="Bebas Neue"/>
                <a:rtl val="true"/>
              </a:rPr>
              <a:t>_و</a:t>
            </a:r>
            <a:r>
              <a:rPr lang="ar-EG" sz="6005">
                <a:solidFill>
                  <a:srgbClr val="000000"/>
                </a:solidFill>
                <a:latin typeface="Bebas Neue"/>
                <a:ea typeface="Bebas Neue"/>
                <a:cs typeface="Bebas Neue"/>
                <a:sym typeface="Bebas Neue"/>
                <a:rtl val="true"/>
              </a:rPr>
              <a:t>يعرف قانون العمل على أنّه مجموع القواعد القانونية والاتفاقية الّتي تحكم وتنظم العلاقات الناتجة عن العمل والتبعية بين العامل وصاحب العمل، حيث يتّضح من هذا بانّ مجال تطبيق القانون هو تنظيم العلاقات الفردية والجماعية في العمل بين العمال والمستخدمين. </a:t>
            </a:r>
          </a:p>
          <a:p>
            <a:pPr algn="r" rtl="true">
              <a:lnSpc>
                <a:spcPts val="5585"/>
              </a:lnSpc>
            </a:pPr>
          </a:p>
        </p:txBody>
      </p:sp>
      <p:sp>
        <p:nvSpPr>
          <p:cNvPr name="Freeform 4" id="4"/>
          <p:cNvSpPr/>
          <p:nvPr/>
        </p:nvSpPr>
        <p:spPr>
          <a:xfrm flipH="false" flipV="false" rot="0">
            <a:off x="756617" y="8419636"/>
            <a:ext cx="3024485" cy="1677329"/>
          </a:xfrm>
          <a:custGeom>
            <a:avLst/>
            <a:gdLst/>
            <a:ahLst/>
            <a:cxnLst/>
            <a:rect r="r" b="b" t="t" l="l"/>
            <a:pathLst>
              <a:path h="1677329" w="3024485">
                <a:moveTo>
                  <a:pt x="0" y="0"/>
                </a:moveTo>
                <a:lnTo>
                  <a:pt x="3024484" y="0"/>
                </a:lnTo>
                <a:lnTo>
                  <a:pt x="3024484" y="1677328"/>
                </a:lnTo>
                <a:lnTo>
                  <a:pt x="0" y="1677328"/>
                </a:lnTo>
                <a:lnTo>
                  <a:pt x="0" y="0"/>
                </a:lnTo>
                <a:close/>
              </a:path>
            </a:pathLst>
          </a:custGeom>
          <a:blipFill>
            <a:blip r:embed="rId4"/>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0" y="-94168"/>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74474" y="2288069"/>
            <a:ext cx="17539053" cy="8675411"/>
          </a:xfrm>
          <a:prstGeom prst="rect">
            <a:avLst/>
          </a:prstGeom>
        </p:spPr>
        <p:txBody>
          <a:bodyPr anchor="t" rtlCol="false" tIns="0" lIns="0" bIns="0" rIns="0">
            <a:spAutoFit/>
          </a:bodyPr>
          <a:lstStyle/>
          <a:p>
            <a:pPr algn="just" rtl="true">
              <a:lnSpc>
                <a:spcPts val="6846"/>
              </a:lnSpc>
            </a:pPr>
            <a:r>
              <a:rPr lang="ar-EG" sz="6005">
                <a:solidFill>
                  <a:srgbClr val="000000"/>
                </a:solidFill>
                <a:latin typeface="Bebas Neue"/>
                <a:ea typeface="Bebas Neue"/>
                <a:cs typeface="Bebas Neue"/>
                <a:sym typeface="Bebas Neue"/>
                <a:rtl val="true"/>
              </a:rPr>
              <a:t>_كما يعرف على أنّه مجموعة القواعد القانونية والاتفاقية الّتي تحكم وتنظم العلاقات الناتجة عن العمل التتبعي بين العامل وصاحب العمل، حيث يتضح من هذا بأنّ مجال تطبيق القانون هو تنظيم العلاقات الفردية والجماعية في العمل.</a:t>
            </a:r>
          </a:p>
          <a:p>
            <a:pPr algn="just" rtl="true">
              <a:lnSpc>
                <a:spcPts val="6846"/>
              </a:lnSpc>
            </a:pPr>
            <a:r>
              <a:rPr lang="ar-EG" sz="6005">
                <a:solidFill>
                  <a:srgbClr val="000000"/>
                </a:solidFill>
                <a:latin typeface="Bebas Neue"/>
                <a:ea typeface="Bebas Neue"/>
                <a:cs typeface="Bebas Neue"/>
                <a:sym typeface="Bebas Neue"/>
                <a:rtl val="true"/>
              </a:rPr>
              <a:t>_كما يعرف على أنّه مجموعة القواعد القانونية والاتفاقية الّتي تحكم وتنظم العلاقات الناتجة عن العمل التتبعي بين العامل وصاحب العمل، حيث يتضح من هذا بأنّ مجال تطبيق القانون هو تنظيم العلاقات الفردية والجماعية في العمل.</a:t>
            </a:r>
          </a:p>
          <a:p>
            <a:pPr algn="r" rtl="true">
              <a:lnSpc>
                <a:spcPts val="6846"/>
              </a:lnSpc>
            </a:pPr>
          </a:p>
          <a:p>
            <a:pPr algn="l">
              <a:lnSpc>
                <a:spcPts val="6846"/>
              </a:lnSpc>
            </a:pPr>
          </a:p>
        </p:txBody>
      </p:sp>
      <p:sp>
        <p:nvSpPr>
          <p:cNvPr name="Freeform 4" id="4"/>
          <p:cNvSpPr/>
          <p:nvPr/>
        </p:nvSpPr>
        <p:spPr>
          <a:xfrm flipH="false" flipV="false" rot="2602066">
            <a:off x="1078743" y="133437"/>
            <a:ext cx="1604963" cy="1790526"/>
          </a:xfrm>
          <a:custGeom>
            <a:avLst/>
            <a:gdLst/>
            <a:ahLst/>
            <a:cxnLst/>
            <a:rect r="r" b="b" t="t" l="l"/>
            <a:pathLst>
              <a:path h="1790526" w="1604963">
                <a:moveTo>
                  <a:pt x="0" y="0"/>
                </a:moveTo>
                <a:lnTo>
                  <a:pt x="1604962" y="0"/>
                </a:lnTo>
                <a:lnTo>
                  <a:pt x="1604962" y="1790526"/>
                </a:lnTo>
                <a:lnTo>
                  <a:pt x="0" y="17905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074340">
            <a:off x="15211925" y="-797392"/>
            <a:ext cx="2129267" cy="2679856"/>
          </a:xfrm>
          <a:custGeom>
            <a:avLst/>
            <a:gdLst/>
            <a:ahLst/>
            <a:cxnLst/>
            <a:rect r="r" b="b" t="t" l="l"/>
            <a:pathLst>
              <a:path h="2679856" w="2129267">
                <a:moveTo>
                  <a:pt x="0" y="0"/>
                </a:moveTo>
                <a:lnTo>
                  <a:pt x="2129267" y="0"/>
                </a:lnTo>
                <a:lnTo>
                  <a:pt x="2129267" y="2679856"/>
                </a:lnTo>
                <a:lnTo>
                  <a:pt x="0" y="26798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71051" y="1878019"/>
            <a:ext cx="17145899" cy="7273217"/>
          </a:xfrm>
          <a:prstGeom prst="rect">
            <a:avLst/>
          </a:prstGeom>
        </p:spPr>
        <p:txBody>
          <a:bodyPr anchor="t" rtlCol="false" tIns="0" lIns="0" bIns="0" rIns="0">
            <a:spAutoFit/>
          </a:bodyPr>
          <a:lstStyle/>
          <a:p>
            <a:pPr algn="just" rtl="true">
              <a:lnSpc>
                <a:spcPts val="10089"/>
              </a:lnSpc>
            </a:pPr>
            <a:r>
              <a:rPr lang="ar-EG" sz="6005">
                <a:solidFill>
                  <a:srgbClr val="000000"/>
                </a:solidFill>
                <a:latin typeface="Bebas Neue"/>
                <a:ea typeface="Bebas Neue"/>
                <a:cs typeface="Bebas Neue"/>
                <a:sym typeface="Bebas Neue"/>
                <a:rtl val="true"/>
              </a:rPr>
              <a:t>حيث يضمن قانون العمل حماية مصالح العامل باعتباره الطرف الضعيف في العلاقة، حيث أقر له حقوقا اقتصادية واجتماعية عبر اتفاقيات العمل الجماعية وبذلك يجسد هذا القانون قيم حقوق الانسان الأساسية الّتي تحمي شخص العامل. </a:t>
            </a:r>
          </a:p>
          <a:p>
            <a:pPr algn="l">
              <a:lnSpc>
                <a:spcPts val="5585"/>
              </a:lnSpc>
            </a:pPr>
          </a:p>
        </p:txBody>
      </p:sp>
      <p:sp>
        <p:nvSpPr>
          <p:cNvPr name="Freeform 4" id="4"/>
          <p:cNvSpPr/>
          <p:nvPr/>
        </p:nvSpPr>
        <p:spPr>
          <a:xfrm flipH="false" flipV="false" rot="0">
            <a:off x="764926" y="7237454"/>
            <a:ext cx="4485852" cy="2818610"/>
          </a:xfrm>
          <a:custGeom>
            <a:avLst/>
            <a:gdLst/>
            <a:ahLst/>
            <a:cxnLst/>
            <a:rect r="r" b="b" t="t" l="l"/>
            <a:pathLst>
              <a:path h="2818610" w="4485852">
                <a:moveTo>
                  <a:pt x="0" y="0"/>
                </a:moveTo>
                <a:lnTo>
                  <a:pt x="4485851" y="0"/>
                </a:lnTo>
                <a:lnTo>
                  <a:pt x="4485851" y="2818610"/>
                </a:lnTo>
                <a:lnTo>
                  <a:pt x="0" y="2818610"/>
                </a:lnTo>
                <a:lnTo>
                  <a:pt x="0" y="0"/>
                </a:lnTo>
                <a:close/>
              </a:path>
            </a:pathLst>
          </a:custGeom>
          <a:blipFill>
            <a:blip r:embed="rId4"/>
            <a:stretch>
              <a:fillRect l="0" t="0" r="0" b="0"/>
            </a:stretch>
          </a:blipFill>
        </p:spPr>
      </p:sp>
      <p:sp>
        <p:nvSpPr>
          <p:cNvPr name="Freeform 5" id="5"/>
          <p:cNvSpPr/>
          <p:nvPr/>
        </p:nvSpPr>
        <p:spPr>
          <a:xfrm flipH="false" flipV="false" rot="0">
            <a:off x="16863133" y="0"/>
            <a:ext cx="1424867" cy="2271527"/>
          </a:xfrm>
          <a:custGeom>
            <a:avLst/>
            <a:gdLst/>
            <a:ahLst/>
            <a:cxnLst/>
            <a:rect r="r" b="b" t="t" l="l"/>
            <a:pathLst>
              <a:path h="2271527" w="1424867">
                <a:moveTo>
                  <a:pt x="0" y="0"/>
                </a:moveTo>
                <a:lnTo>
                  <a:pt x="1424867" y="0"/>
                </a:lnTo>
                <a:lnTo>
                  <a:pt x="1424867" y="2271527"/>
                </a:lnTo>
                <a:lnTo>
                  <a:pt x="0" y="227152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TextBox 2" id="2"/>
          <p:cNvSpPr txBox="true"/>
          <p:nvPr/>
        </p:nvSpPr>
        <p:spPr>
          <a:xfrm rot="0">
            <a:off x="299260" y="1840614"/>
            <a:ext cx="17689479" cy="6604241"/>
          </a:xfrm>
          <a:prstGeom prst="rect">
            <a:avLst/>
          </a:prstGeom>
        </p:spPr>
        <p:txBody>
          <a:bodyPr anchor="t" rtlCol="false" tIns="0" lIns="0" bIns="0" rIns="0">
            <a:spAutoFit/>
          </a:bodyPr>
          <a:lstStyle/>
          <a:p>
            <a:pPr algn="just" rtl="true">
              <a:lnSpc>
                <a:spcPts val="10629"/>
              </a:lnSpc>
            </a:pPr>
            <a:r>
              <a:rPr lang="ar-EG" sz="6005">
                <a:solidFill>
                  <a:srgbClr val="000000"/>
                </a:solidFill>
                <a:latin typeface="Bebas Neue"/>
                <a:ea typeface="Bebas Neue"/>
                <a:cs typeface="Bebas Neue"/>
                <a:sym typeface="Bebas Neue"/>
                <a:rtl val="true"/>
              </a:rPr>
              <a:t>تنص المادة </a:t>
            </a:r>
            <a:r>
              <a:rPr lang="en-US" sz="6005">
                <a:solidFill>
                  <a:srgbClr val="000000"/>
                </a:solidFill>
                <a:latin typeface="Bebas Neue"/>
                <a:ea typeface="Bebas Neue"/>
                <a:cs typeface="Bebas Neue"/>
                <a:sym typeface="Bebas Neue"/>
              </a:rPr>
              <a:t>2</a:t>
            </a:r>
            <a:r>
              <a:rPr lang="ar-EG" sz="6005">
                <a:solidFill>
                  <a:srgbClr val="000000"/>
                </a:solidFill>
                <a:latin typeface="Bebas Neue"/>
                <a:ea typeface="Bebas Neue"/>
                <a:cs typeface="Bebas Neue"/>
                <a:sym typeface="Bebas Neue"/>
                <a:rtl val="true"/>
              </a:rPr>
              <a:t> من القانون رقم </a:t>
            </a:r>
            <a:r>
              <a:rPr lang="en-US" sz="6005">
                <a:solidFill>
                  <a:srgbClr val="000000"/>
                </a:solidFill>
                <a:latin typeface="Bebas Neue"/>
                <a:ea typeface="Bebas Neue"/>
                <a:cs typeface="Bebas Neue"/>
                <a:sym typeface="Bebas Neue"/>
              </a:rPr>
              <a:t>11/90</a:t>
            </a:r>
            <a:r>
              <a:rPr lang="ar-EG" sz="6005">
                <a:solidFill>
                  <a:srgbClr val="000000"/>
                </a:solidFill>
                <a:latin typeface="Bebas Neue"/>
                <a:ea typeface="Bebas Neue"/>
                <a:cs typeface="Bebas Neue"/>
                <a:sym typeface="Bebas Neue"/>
                <a:rtl val="true"/>
              </a:rPr>
              <a:t> المؤرخ في </a:t>
            </a:r>
            <a:r>
              <a:rPr lang="en-US" sz="6005">
                <a:solidFill>
                  <a:srgbClr val="000000"/>
                </a:solidFill>
                <a:latin typeface="Bebas Neue"/>
                <a:ea typeface="Bebas Neue"/>
                <a:cs typeface="Bebas Neue"/>
                <a:sym typeface="Bebas Neue"/>
              </a:rPr>
              <a:t>21</a:t>
            </a:r>
            <a:r>
              <a:rPr lang="ar-EG" sz="6005">
                <a:solidFill>
                  <a:srgbClr val="000000"/>
                </a:solidFill>
                <a:latin typeface="Bebas Neue"/>
                <a:ea typeface="Bebas Neue"/>
                <a:cs typeface="Bebas Neue"/>
                <a:sym typeface="Bebas Neue"/>
                <a:rtl val="true"/>
              </a:rPr>
              <a:t> أفريل </a:t>
            </a:r>
            <a:r>
              <a:rPr lang="en-US" sz="6005">
                <a:solidFill>
                  <a:srgbClr val="000000"/>
                </a:solidFill>
                <a:latin typeface="Bebas Neue"/>
                <a:ea typeface="Bebas Neue"/>
                <a:cs typeface="Bebas Neue"/>
                <a:sym typeface="Bebas Neue"/>
              </a:rPr>
              <a:t>1990</a:t>
            </a:r>
            <a:r>
              <a:rPr lang="ar-EG" sz="6005">
                <a:solidFill>
                  <a:srgbClr val="000000"/>
                </a:solidFill>
                <a:latin typeface="Bebas Neue"/>
                <a:ea typeface="Bebas Neue"/>
                <a:cs typeface="Bebas Neue"/>
                <a:sym typeface="Bebas Neue"/>
                <a:rtl val="true"/>
              </a:rPr>
              <a:t> على أنّه: "يعتبر عمالا أجراء في مفهوم القانون كلّ الأشخاص الّذين يؤدون عملا يدويا أو فكريا مقابل مرتب في إطار التنظيم، ولحساب شخص آخر طبيعي أو معنوي، عمومي أو خاص يدعى المستخدم" </a:t>
            </a:r>
          </a:p>
        </p:txBody>
      </p:sp>
      <p:sp>
        <p:nvSpPr>
          <p:cNvPr name="Freeform 3" id="3"/>
          <p:cNvSpPr/>
          <p:nvPr/>
        </p:nvSpPr>
        <p:spPr>
          <a:xfrm flipH="false" flipV="false" rot="0">
            <a:off x="1028700" y="7563263"/>
            <a:ext cx="1962333" cy="2486828"/>
          </a:xfrm>
          <a:custGeom>
            <a:avLst/>
            <a:gdLst/>
            <a:ahLst/>
            <a:cxnLst/>
            <a:rect r="r" b="b" t="t" l="l"/>
            <a:pathLst>
              <a:path h="2486828" w="1962333">
                <a:moveTo>
                  <a:pt x="0" y="0"/>
                </a:moveTo>
                <a:lnTo>
                  <a:pt x="1962333" y="0"/>
                </a:lnTo>
                <a:lnTo>
                  <a:pt x="1962333" y="2486828"/>
                </a:lnTo>
                <a:lnTo>
                  <a:pt x="0" y="2486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863133" y="-107064"/>
            <a:ext cx="1424867" cy="2271527"/>
          </a:xfrm>
          <a:custGeom>
            <a:avLst/>
            <a:gdLst/>
            <a:ahLst/>
            <a:cxnLst/>
            <a:rect r="r" b="b" t="t" l="l"/>
            <a:pathLst>
              <a:path h="2271527" w="1424867">
                <a:moveTo>
                  <a:pt x="0" y="0"/>
                </a:moveTo>
                <a:lnTo>
                  <a:pt x="1424867" y="0"/>
                </a:lnTo>
                <a:lnTo>
                  <a:pt x="1424867" y="2271528"/>
                </a:lnTo>
                <a:lnTo>
                  <a:pt x="0" y="22715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6475387" y="730768"/>
            <a:ext cx="7553806" cy="755202"/>
          </a:xfrm>
          <a:prstGeom prst="rect">
            <a:avLst/>
          </a:prstGeom>
        </p:spPr>
        <p:txBody>
          <a:bodyPr anchor="t" rtlCol="false" tIns="0" lIns="0" bIns="0" rIns="0">
            <a:spAutoFit/>
          </a:bodyPr>
          <a:lstStyle/>
          <a:p>
            <a:pPr algn="ctr" rtl="true">
              <a:lnSpc>
                <a:spcPts val="5585"/>
              </a:lnSpc>
            </a:pPr>
            <a:r>
              <a:rPr lang="en-US" b="true" sz="6005">
                <a:solidFill>
                  <a:srgbClr val="000000"/>
                </a:solidFill>
                <a:latin typeface="Bebas Neue Bold"/>
                <a:ea typeface="Bebas Neue Bold"/>
                <a:cs typeface="Bebas Neue Bold"/>
                <a:sym typeface="Bebas Neue Bold"/>
              </a:rPr>
              <a:t>3</a:t>
            </a:r>
            <a:r>
              <a:rPr lang="ar-EG" b="true" sz="6005">
                <a:solidFill>
                  <a:srgbClr val="000000"/>
                </a:solidFill>
                <a:latin typeface="Bebas Neue Bold"/>
                <a:ea typeface="Bebas Neue Bold"/>
                <a:cs typeface="Bebas Neue Bold"/>
                <a:sym typeface="Bebas Neue Bold"/>
                <a:rtl val="true"/>
              </a:rPr>
              <a:t>-تعريف العامل الأجير:</a:t>
            </a:r>
          </a:p>
        </p:txBody>
      </p:sp>
      <p:sp>
        <p:nvSpPr>
          <p:cNvPr name="Freeform 6" id="6"/>
          <p:cNvSpPr/>
          <p:nvPr/>
        </p:nvSpPr>
        <p:spPr>
          <a:xfrm flipH="false" flipV="false" rot="1553804">
            <a:off x="12314365" y="7892875"/>
            <a:ext cx="1691494" cy="2128882"/>
          </a:xfrm>
          <a:custGeom>
            <a:avLst/>
            <a:gdLst/>
            <a:ahLst/>
            <a:cxnLst/>
            <a:rect r="r" b="b" t="t" l="l"/>
            <a:pathLst>
              <a:path h="2128882" w="1691494">
                <a:moveTo>
                  <a:pt x="0" y="0"/>
                </a:moveTo>
                <a:lnTo>
                  <a:pt x="1691494" y="0"/>
                </a:lnTo>
                <a:lnTo>
                  <a:pt x="1691494" y="2128883"/>
                </a:lnTo>
                <a:lnTo>
                  <a:pt x="0" y="21288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EAD9"/>
        </a:solidFill>
      </p:bgPr>
    </p:bg>
    <p:spTree>
      <p:nvGrpSpPr>
        <p:cNvPr id="1" name=""/>
        <p:cNvGrpSpPr/>
        <p:nvPr/>
      </p:nvGrpSpPr>
      <p:grpSpPr>
        <a:xfrm>
          <a:off x="0" y="0"/>
          <a:ext cx="0" cy="0"/>
          <a:chOff x="0" y="0"/>
          <a:chExt cx="0" cy="0"/>
        </a:xfrm>
      </p:grpSpPr>
      <p:sp>
        <p:nvSpPr>
          <p:cNvPr name="Freeform 2" id="2"/>
          <p:cNvSpPr/>
          <p:nvPr/>
        </p:nvSpPr>
        <p:spPr>
          <a:xfrm flipH="false" flipV="false" rot="0">
            <a:off x="0" y="-94168"/>
            <a:ext cx="7960895" cy="10287000"/>
          </a:xfrm>
          <a:custGeom>
            <a:avLst/>
            <a:gdLst/>
            <a:ahLst/>
            <a:cxnLst/>
            <a:rect r="r" b="b" t="t" l="l"/>
            <a:pathLst>
              <a:path h="10287000" w="7960895">
                <a:moveTo>
                  <a:pt x="0" y="0"/>
                </a:moveTo>
                <a:lnTo>
                  <a:pt x="7960895" y="0"/>
                </a:lnTo>
                <a:lnTo>
                  <a:pt x="7960895" y="10287000"/>
                </a:lnTo>
                <a:lnTo>
                  <a:pt x="0" y="10287000"/>
                </a:lnTo>
                <a:lnTo>
                  <a:pt x="0" y="0"/>
                </a:lnTo>
                <a:close/>
              </a:path>
            </a:pathLst>
          </a:custGeom>
          <a:blipFill>
            <a:blip r:embed="rId2">
              <a:alphaModFix amt="5000"/>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95778" y="0"/>
            <a:ext cx="8192222" cy="10287000"/>
            <a:chOff x="0" y="0"/>
            <a:chExt cx="2157622" cy="2709333"/>
          </a:xfrm>
        </p:grpSpPr>
        <p:sp>
          <p:nvSpPr>
            <p:cNvPr name="Freeform 4" id="4"/>
            <p:cNvSpPr/>
            <p:nvPr/>
          </p:nvSpPr>
          <p:spPr>
            <a:xfrm flipH="false" flipV="false" rot="0">
              <a:off x="0" y="0"/>
              <a:ext cx="2157622" cy="2709333"/>
            </a:xfrm>
            <a:custGeom>
              <a:avLst/>
              <a:gdLst/>
              <a:ahLst/>
              <a:cxnLst/>
              <a:rect r="r" b="b" t="t" l="l"/>
              <a:pathLst>
                <a:path h="2709333" w="2157622">
                  <a:moveTo>
                    <a:pt x="48197" y="0"/>
                  </a:moveTo>
                  <a:lnTo>
                    <a:pt x="2109426" y="0"/>
                  </a:lnTo>
                  <a:cubicBezTo>
                    <a:pt x="2136044" y="0"/>
                    <a:pt x="2157622" y="21578"/>
                    <a:pt x="2157622" y="48197"/>
                  </a:cubicBezTo>
                  <a:lnTo>
                    <a:pt x="2157622" y="2661137"/>
                  </a:lnTo>
                  <a:cubicBezTo>
                    <a:pt x="2157622" y="2673919"/>
                    <a:pt x="2152544" y="2686178"/>
                    <a:pt x="2143506" y="2695217"/>
                  </a:cubicBezTo>
                  <a:cubicBezTo>
                    <a:pt x="2134467" y="2704255"/>
                    <a:pt x="2122208" y="2709333"/>
                    <a:pt x="2109426" y="2709333"/>
                  </a:cubicBezTo>
                  <a:lnTo>
                    <a:pt x="48197" y="2709333"/>
                  </a:lnTo>
                  <a:cubicBezTo>
                    <a:pt x="21578" y="2709333"/>
                    <a:pt x="0" y="2687755"/>
                    <a:pt x="0" y="2661137"/>
                  </a:cubicBezTo>
                  <a:lnTo>
                    <a:pt x="0" y="48197"/>
                  </a:lnTo>
                  <a:cubicBezTo>
                    <a:pt x="0" y="21578"/>
                    <a:pt x="21578" y="0"/>
                    <a:pt x="48197" y="0"/>
                  </a:cubicBezTo>
                  <a:close/>
                </a:path>
              </a:pathLst>
            </a:custGeom>
            <a:solidFill>
              <a:srgbClr val="D08E6C"/>
            </a:solidFill>
          </p:spPr>
        </p:sp>
        <p:sp>
          <p:nvSpPr>
            <p:cNvPr name="TextBox 5" id="5"/>
            <p:cNvSpPr txBox="true"/>
            <p:nvPr/>
          </p:nvSpPr>
          <p:spPr>
            <a:xfrm>
              <a:off x="0" y="-38100"/>
              <a:ext cx="2157622" cy="274743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4294131"/>
            <a:ext cx="8750847" cy="755202"/>
          </a:xfrm>
          <a:prstGeom prst="rect">
            <a:avLst/>
          </a:prstGeom>
        </p:spPr>
        <p:txBody>
          <a:bodyPr anchor="t" rtlCol="false" tIns="0" lIns="0" bIns="0" rIns="0">
            <a:spAutoFit/>
          </a:bodyPr>
          <a:lstStyle/>
          <a:p>
            <a:pPr algn="ctr" rtl="true">
              <a:lnSpc>
                <a:spcPts val="5585"/>
              </a:lnSpc>
            </a:pPr>
            <a:r>
              <a:rPr lang="ar-EG" b="true" sz="6005">
                <a:solidFill>
                  <a:srgbClr val="000000"/>
                </a:solidFill>
                <a:latin typeface="Bebas Neue Bold"/>
                <a:ea typeface="Bebas Neue Bold"/>
                <a:cs typeface="Bebas Neue Bold"/>
                <a:sym typeface="Bebas Neue Bold"/>
                <a:rtl val="true"/>
              </a:rPr>
              <a:t>شكرا على حسن المتابعة</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DAGVKvf87Lo</dc:identifier>
  <dcterms:modified xsi:type="dcterms:W3CDTF">2011-08-01T06:04:30Z</dcterms:modified>
  <cp:revision>1</cp:revision>
  <dc:title>مدخل مفاهيمي لقانون وعلاقات العمل</dc:title>
</cp:coreProperties>
</file>