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259-BC18-4663-9F2A-8C0B35938F77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E4F-D54C-4DE0-897F-F00FF5A90A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259-BC18-4663-9F2A-8C0B35938F77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E4F-D54C-4DE0-897F-F00FF5A90A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259-BC18-4663-9F2A-8C0B35938F77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E4F-D54C-4DE0-897F-F00FF5A90A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259-BC18-4663-9F2A-8C0B35938F77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E4F-D54C-4DE0-897F-F00FF5A90A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259-BC18-4663-9F2A-8C0B35938F77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E4F-D54C-4DE0-897F-F00FF5A90A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259-BC18-4663-9F2A-8C0B35938F77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E4F-D54C-4DE0-897F-F00FF5A90A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259-BC18-4663-9F2A-8C0B35938F77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E4F-D54C-4DE0-897F-F00FF5A90A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259-BC18-4663-9F2A-8C0B35938F77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E4F-D54C-4DE0-897F-F00FF5A90A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259-BC18-4663-9F2A-8C0B35938F77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E4F-D54C-4DE0-897F-F00FF5A90A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259-BC18-4663-9F2A-8C0B35938F77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E4F-D54C-4DE0-897F-F00FF5A90A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5C259-BC18-4663-9F2A-8C0B35938F77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32E4F-D54C-4DE0-897F-F00FF5A90A6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5C259-BC18-4663-9F2A-8C0B35938F77}" type="datetimeFigureOut">
              <a:rPr lang="fr-FR" smtClean="0"/>
              <a:t>08/06/2023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32E4F-D54C-4DE0-897F-F00FF5A90A6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051720" y="179929"/>
            <a:ext cx="50040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الاحتكار التام</a:t>
            </a:r>
            <a:endParaRPr kumimoji="0" lang="ar-DZ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700808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2400" b="1" dirty="0"/>
              <a:t>الاحتكار التام يتميز بوجود بائع واحد مقابل العديد من المشترين، حيث يكون البائع في حالة غلبة فيتمكن من السيطرة على السوق و يحدد السعر و الكمية حسب مصلحته.</a:t>
            </a:r>
            <a:endParaRPr lang="fr-F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1840" y="385500"/>
            <a:ext cx="279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>
                <a:solidFill>
                  <a:srgbClr val="C00000"/>
                </a:solidFill>
              </a:rPr>
              <a:t>خصائص الاحتكار التام</a:t>
            </a:r>
            <a:endParaRPr lang="fr-FR" sz="2800" dirty="0">
              <a:solidFill>
                <a:srgbClr val="C00000"/>
              </a:solidFill>
            </a:endParaRPr>
          </a:p>
        </p:txBody>
      </p:sp>
      <p:sp>
        <p:nvSpPr>
          <p:cNvPr id="4097" name="AutoShape 1"/>
          <p:cNvSpPr>
            <a:spLocks noChangeArrowheads="1"/>
          </p:cNvSpPr>
          <p:nvPr/>
        </p:nvSpPr>
        <p:spPr bwMode="auto">
          <a:xfrm>
            <a:off x="5498157" y="1844825"/>
            <a:ext cx="2962275" cy="1008112"/>
          </a:xfrm>
          <a:prstGeom prst="roundRect">
            <a:avLst>
              <a:gd name="adj" fmla="val 16667"/>
            </a:avLst>
          </a:prstGeom>
          <a:solidFill>
            <a:srgbClr val="DDD8C2"/>
          </a:solidFill>
          <a:ln w="9525">
            <a:solidFill>
              <a:srgbClr val="0F243E"/>
            </a:solidFill>
            <a:round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Sakkal Majalla" pitchFamily="2" charset="-78"/>
                <a:ea typeface="Arial" pitchFamily="34" charset="0"/>
                <a:cs typeface="Sakkal Majalla" pitchFamily="2" charset="-78"/>
              </a:rPr>
              <a:t>وجود منتج أو بائع وحيد في السوق.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3697957" y="3188965"/>
            <a:ext cx="2962275" cy="1032123"/>
          </a:xfrm>
          <a:prstGeom prst="roundRect">
            <a:avLst>
              <a:gd name="adj" fmla="val 16667"/>
            </a:avLst>
          </a:prstGeom>
          <a:solidFill>
            <a:srgbClr val="DDD8C2"/>
          </a:solidFill>
          <a:ln w="9525">
            <a:solidFill>
              <a:srgbClr val="0F243E"/>
            </a:solidFill>
            <a:round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Sakkal Majalla" pitchFamily="2" charset="-78"/>
                <a:ea typeface="Arial" pitchFamily="34" charset="0"/>
                <a:cs typeface="Sakkal Majalla" pitchFamily="2" charset="-78"/>
              </a:rPr>
              <a:t>عدم وجود بدائل قريبة لسلعة المحتكر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1043608" y="4573116"/>
            <a:ext cx="3250307" cy="1232148"/>
          </a:xfrm>
          <a:prstGeom prst="roundRect">
            <a:avLst>
              <a:gd name="adj" fmla="val 16667"/>
            </a:avLst>
          </a:prstGeom>
          <a:solidFill>
            <a:srgbClr val="DDD8C2"/>
          </a:solidFill>
          <a:ln w="9525">
            <a:solidFill>
              <a:srgbClr val="0F243E"/>
            </a:solidFill>
            <a:round/>
            <a:headEnd/>
            <a:tailEnd/>
          </a:ln>
          <a:effectLst>
            <a:outerShdw dist="107763" dir="81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244061"/>
                </a:solidFill>
                <a:effectLst/>
                <a:latin typeface="Sakkal Majalla" pitchFamily="2" charset="-78"/>
                <a:ea typeface="Arial" pitchFamily="34" charset="0"/>
                <a:cs typeface="Sakkal Majalla" pitchFamily="2" charset="-78"/>
              </a:rPr>
              <a:t>وجود عوائق تمنع دخول منتجين جدد إلى سوق المحتكر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97735" y="620688"/>
            <a:ext cx="29424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DZ" sz="2800" b="1" dirty="0">
                <a:solidFill>
                  <a:srgbClr val="C00000"/>
                </a:solidFill>
              </a:rPr>
              <a:t>شروط تعظيم الربح</a:t>
            </a:r>
            <a:endParaRPr lang="fr-FR" sz="2800" dirty="0">
              <a:solidFill>
                <a:srgbClr val="C00000"/>
              </a:solidFill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1659672"/>
            <a:ext cx="864096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في سوق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الإحتكار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التام المحتكر يتحكم في سعر البيع و الكمية المعروضة، فيمكنه زيادة أو تخفيض السعر و كذا الكميات حسب ما يراه مناسبا لتعظيم ربحه.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نعلم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أن: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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=  RT - CT     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تعظيم الربح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معناه: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2092" y="908720"/>
            <a:ext cx="1439788" cy="864096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1916832"/>
            <a:ext cx="2376264" cy="826765"/>
          </a:xfrm>
          <a:prstGeom prst="rect">
            <a:avLst/>
          </a:prstGeom>
          <a:noFill/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2924944"/>
            <a:ext cx="1584176" cy="898773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1560" y="312332"/>
            <a:ext cx="220605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MAX  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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</a:t>
            </a:r>
            <a:r>
              <a:rPr kumimoji="0" lang="fr-FR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Sakkal Majalla" pitchFamily="2" charset="-78"/>
              </a:rPr>
              <a:t>’</a:t>
            </a:r>
            <a:r>
              <a:rPr kumimoji="0" lang="fr-FR" sz="3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= 0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          </a:t>
            </a: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  <a:sym typeface="Symbol" pitchFamily="18" charset="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754648"/>
            <a:ext cx="70243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              </a:t>
            </a:r>
            <a:endParaRPr kumimoji="0" 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  <a:sym typeface="Symbol" pitchFamily="18" charset="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491880" y="3049796"/>
            <a:ext cx="648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= 0</a:t>
            </a:r>
            <a:endParaRPr kumimoji="0" lang="fr-FR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71600" y="4005064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ar-D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         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Rmg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</a:t>
            </a:r>
            <a:r>
              <a:rPr lang="en-US" sz="2800" b="1" dirty="0">
                <a:ea typeface="Calibri" pitchFamily="34" charset="0"/>
                <a:cs typeface="Sakkal Majalla" pitchFamily="2" charset="-78"/>
                <a:sym typeface="Symbol" pitchFamily="18" charset="2"/>
              </a:rPr>
              <a:t>–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Cmg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0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      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Rmg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=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Cmg</a:t>
            </a:r>
            <a:endParaRPr lang="fr-FR" sz="2800" b="1" dirty="0"/>
          </a:p>
        </p:txBody>
      </p:sp>
      <p:sp>
        <p:nvSpPr>
          <p:cNvPr id="10" name="Rectangle 9"/>
          <p:cNvSpPr/>
          <p:nvPr/>
        </p:nvSpPr>
        <p:spPr>
          <a:xfrm>
            <a:off x="1403786" y="1124744"/>
            <a:ext cx="6479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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endParaRPr lang="fr-FR" sz="2800" dirty="0"/>
          </a:p>
        </p:txBody>
      </p:sp>
      <p:sp>
        <p:nvSpPr>
          <p:cNvPr id="11" name="Rectangle 10"/>
          <p:cNvSpPr/>
          <p:nvPr/>
        </p:nvSpPr>
        <p:spPr>
          <a:xfrm>
            <a:off x="1403648" y="2041684"/>
            <a:ext cx="6479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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endParaRPr lang="fr-FR" sz="2800" dirty="0"/>
          </a:p>
        </p:txBody>
      </p:sp>
      <p:sp>
        <p:nvSpPr>
          <p:cNvPr id="12" name="Rectangle 11"/>
          <p:cNvSpPr/>
          <p:nvPr/>
        </p:nvSpPr>
        <p:spPr>
          <a:xfrm>
            <a:off x="1403648" y="3049796"/>
            <a:ext cx="6479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 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endParaRPr lang="fr-FR" sz="2800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95536" y="5209456"/>
            <a:ext cx="81369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في حالة تعظيم ربح المحتكر فإن الإيراد الحدي يتساوى مع التكلفة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الحدية.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هذا يعني أن المبلغ الإضافي الذي يحصل عليه المحتكر من جراء بيع آخر وحدة يجب أن يكون مساويا لكلفتها.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59832" y="548680"/>
            <a:ext cx="24032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شروط تحديد السعر</a:t>
            </a:r>
            <a:endParaRPr lang="fr-FR" sz="2800" dirty="0">
              <a:solidFill>
                <a:srgbClr val="C00000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1225878"/>
            <a:ext cx="842493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في سوق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الإحتكار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التام المحتكر يحدد السعر حسب معايير و شروط معينة تتعلق بمرونة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الطلب.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من أهم الشروط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هي: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91880" y="2708920"/>
            <a:ext cx="29498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 err="1" smtClean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1.</a:t>
            </a:r>
            <a:r>
              <a:rPr lang="ar-DZ" sz="2400" b="1" dirty="0" smtClean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 علاقة </a:t>
            </a:r>
            <a:r>
              <a:rPr lang="ar-DZ" sz="2400" b="1" dirty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السعر بالإيراد الحدي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91880" y="3717032"/>
            <a:ext cx="29113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400" b="1" dirty="0" err="1" smtClean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2.</a:t>
            </a:r>
            <a:r>
              <a:rPr lang="ar-DZ" sz="2400" b="1" dirty="0" smtClean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 علاقة </a:t>
            </a:r>
            <a:r>
              <a:rPr lang="ar-DZ" sz="2400" b="1" dirty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السعر بمرونة </a:t>
            </a:r>
            <a:r>
              <a:rPr lang="ar-DZ" sz="2400" b="1" dirty="0" smtClean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الطلب</a:t>
            </a:r>
            <a:endParaRPr lang="fr-FR" sz="2400" dirty="0">
              <a:solidFill>
                <a:schemeClr val="accent2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80112" y="260648"/>
            <a:ext cx="29498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 err="1" smtClean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1.</a:t>
            </a:r>
            <a:r>
              <a:rPr lang="ar-DZ" sz="2400" b="1" dirty="0" smtClean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 علاقة السعر بالإيراد الحدي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23528" y="919173"/>
            <a:ext cx="8568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يعتبر الإيراد الحدي أداة هامة في توازن المؤسسة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الإحتكارية.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1522115"/>
            <a:ext cx="1872208" cy="682749"/>
          </a:xfrm>
          <a:prstGeom prst="rect">
            <a:avLst/>
          </a:prstGeom>
          <a:noFill/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1556792"/>
            <a:ext cx="720080" cy="576064"/>
          </a:xfrm>
          <a:prstGeom prst="rect">
            <a:avLst/>
          </a:prstGeom>
          <a:noFill/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1556792"/>
            <a:ext cx="1224136" cy="792088"/>
          </a:xfrm>
          <a:prstGeom prst="rect">
            <a:avLst/>
          </a:prstGeom>
          <a:noFill/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0" y="1228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1695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95736" y="1556792"/>
            <a:ext cx="538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endParaRPr lang="fr-FR" sz="2800" dirty="0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9465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2348880"/>
            <a:ext cx="2592288" cy="1008112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2195736" y="2617748"/>
            <a:ext cx="538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endParaRPr lang="fr-FR" sz="2800" dirty="0"/>
          </a:p>
        </p:txBody>
      </p:sp>
      <p:sp>
        <p:nvSpPr>
          <p:cNvPr id="15" name="Rectangle 14"/>
          <p:cNvSpPr/>
          <p:nvPr/>
        </p:nvSpPr>
        <p:spPr>
          <a:xfrm>
            <a:off x="2195736" y="3645024"/>
            <a:ext cx="538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  <a:sym typeface="Symbol" pitchFamily="18" charset="2"/>
              </a:rPr>
              <a:t></a:t>
            </a:r>
            <a:endParaRPr lang="fr-FR" sz="2800" dirty="0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9467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99792" y="3429000"/>
            <a:ext cx="2592288" cy="936104"/>
          </a:xfrm>
          <a:prstGeom prst="rect">
            <a:avLst/>
          </a:prstGeom>
          <a:noFill/>
        </p:spPr>
      </p:pic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1116632" y="4623519"/>
            <a:ext cx="78478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بما أن 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  <a:sym typeface="Symbol" pitchFamily="18" charset="2"/>
              </a:rPr>
              <a:t>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0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  <a:sym typeface="Symbol" pitchFamily="18" charset="2"/>
              </a:rPr>
              <a:t> </a:t>
            </a:r>
          </a:p>
        </p:txBody>
      </p:sp>
      <p:pic>
        <p:nvPicPr>
          <p:cNvPr id="19469" name="Picture 1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4581128"/>
            <a:ext cx="576064" cy="648072"/>
          </a:xfrm>
          <a:prstGeom prst="rect">
            <a:avLst/>
          </a:prstGeom>
          <a:noFill/>
        </p:spPr>
      </p:pic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564904" y="4509120"/>
            <a:ext cx="35273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  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فإن :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Rmg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  <a:sym typeface="Symbol" pitchFamily="18" charset="2"/>
              </a:rPr>
              <a:t>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P 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Sakkal Majalla" pitchFamily="2" charset="-78"/>
              <a:ea typeface="Times New Roman" pitchFamily="18" charset="0"/>
              <a:cs typeface="Sakkal Majalla" pitchFamily="2" charset="-78"/>
              <a:sym typeface="Symbol" pitchFamily="18" charset="2"/>
            </a:endParaRPr>
          </a:p>
        </p:txBody>
      </p:sp>
      <p:sp>
        <p:nvSpPr>
          <p:cNvPr id="19472" name="Rectangle 16"/>
          <p:cNvSpPr>
            <a:spLocks noChangeArrowheads="1"/>
          </p:cNvSpPr>
          <p:nvPr/>
        </p:nvSpPr>
        <p:spPr bwMode="auto">
          <a:xfrm>
            <a:off x="467544" y="5515000"/>
            <a:ext cx="84959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إذن يجب أن يكون السعر أكبر من الإيراد الحدي.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20072" y="332656"/>
            <a:ext cx="29674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 err="1" smtClean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2.</a:t>
            </a:r>
            <a:r>
              <a:rPr lang="ar-DZ" sz="2400" b="1" dirty="0" smtClean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 علاقة </a:t>
            </a:r>
            <a:r>
              <a:rPr lang="ar-DZ" sz="2400" b="1" dirty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السعر </a:t>
            </a:r>
            <a:r>
              <a:rPr lang="ar-DZ" sz="2400" b="1" dirty="0" smtClean="0">
                <a:solidFill>
                  <a:schemeClr val="accent2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بالمرونة الطلب</a:t>
            </a:r>
            <a:endParaRPr lang="fr-FR" sz="2400" b="1" dirty="0">
              <a:solidFill>
                <a:schemeClr val="accent2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2060848"/>
            <a:ext cx="2592288" cy="936104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39552" y="1231395"/>
            <a:ext cx="828092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يعتبر الشرط الثاني الذي يجب أن يراعيه المحتكر عند تحديد السعر.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نعلم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أن: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5868144" y="3079413"/>
            <a:ext cx="28342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نسخرج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P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كعامل مشترك: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8441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3573016"/>
            <a:ext cx="2664296" cy="10081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60232" y="548680"/>
            <a:ext cx="18806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كما نعلم أيضا </a:t>
            </a:r>
            <a:r>
              <a:rPr lang="ar-DZ" sz="2400" b="1" dirty="0" err="1">
                <a:latin typeface="Sakkal Majalla" pitchFamily="2" charset="-78"/>
                <a:cs typeface="Sakkal Majalla" pitchFamily="2" charset="-78"/>
              </a:rPr>
              <a:t>أن:</a:t>
            </a:r>
            <a:r>
              <a:rPr lang="ar-DZ" sz="2400" b="1" dirty="0">
                <a:latin typeface="Sakkal Majalla" pitchFamily="2" charset="-78"/>
                <a:cs typeface="Sakkal Majalla" pitchFamily="2" charset="-78"/>
              </a:rPr>
              <a:t> 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1196752"/>
            <a:ext cx="1800200" cy="936104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1340768"/>
            <a:ext cx="1584176" cy="792088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195736" y="1393612"/>
            <a:ext cx="4122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>
                <a:sym typeface="Symbol"/>
              </a:rPr>
              <a:t></a:t>
            </a:r>
            <a:endParaRPr lang="fr-FR" sz="2800" dirty="0"/>
          </a:p>
        </p:txBody>
      </p:sp>
      <p:cxnSp>
        <p:nvCxnSpPr>
          <p:cNvPr id="9" name="Connecteur droit 8"/>
          <p:cNvCxnSpPr/>
          <p:nvPr/>
        </p:nvCxnSpPr>
        <p:spPr>
          <a:xfrm flipH="1">
            <a:off x="2699792" y="1700808"/>
            <a:ext cx="21602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179512" y="2490664"/>
            <a:ext cx="84249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و بتعويضها في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Rmg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نجد: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7544" y="3068960"/>
            <a:ext cx="2088232" cy="936104"/>
          </a:xfrm>
          <a:prstGeom prst="rect">
            <a:avLst/>
          </a:prstGeom>
          <a:noFill/>
        </p:spPr>
      </p:pic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-180528" y="4362872"/>
            <a:ext cx="87129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من أجل أن يتحقق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Rmg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  <a:sym typeface="Symbol" pitchFamily="18" charset="2"/>
              </a:rPr>
              <a:t>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P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  <a:sym typeface="Symbol" pitchFamily="18" charset="2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  <a:sym typeface="Symbol" pitchFamily="18" charset="2"/>
              </a:rPr>
              <a:t>يجب أن يكون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  <a:sym typeface="Symbol" pitchFamily="18" charset="2"/>
              </a:rPr>
              <a:t>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  <a:sym typeface="Symbol" pitchFamily="18" charset="2"/>
              </a:rPr>
              <a:t>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1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  <a:sym typeface="Symbol" pitchFamily="18" charset="2"/>
              </a:rPr>
              <a:t> </a:t>
            </a:r>
          </a:p>
        </p:txBody>
      </p:sp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4365104"/>
            <a:ext cx="742950" cy="648072"/>
          </a:xfrm>
          <a:prstGeom prst="rect">
            <a:avLst/>
          </a:prstGeom>
          <a:noFill/>
        </p:spPr>
      </p:pic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2592288" y="4365104"/>
            <a:ext cx="6835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 0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  <a:sym typeface="Symbol" pitchFamily="18" charset="2"/>
              </a:rPr>
              <a:t></a:t>
            </a: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3275856" y="5226968"/>
            <a:ext cx="52555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kkal Majalla" pitchFamily="2" charset="-78"/>
                <a:ea typeface="Times New Roman" pitchFamily="18" charset="0"/>
                <a:cs typeface="Sakkal Majalla" pitchFamily="2" charset="-78"/>
              </a:rPr>
              <a:t>هذا يعني أن مرونة الطلب يجب أن تكون مرنة.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303</Words>
  <Application>Microsoft Office PowerPoint</Application>
  <PresentationFormat>Affichage à l'écran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Hidayat</dc:creator>
  <cp:lastModifiedBy>Hidayat</cp:lastModifiedBy>
  <cp:revision>21</cp:revision>
  <dcterms:created xsi:type="dcterms:W3CDTF">2023-06-08T10:47:38Z</dcterms:created>
  <dcterms:modified xsi:type="dcterms:W3CDTF">2023-06-08T21:11:45Z</dcterms:modified>
</cp:coreProperties>
</file>