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1" r:id="rId4"/>
    <p:sldId id="262" r:id="rId5"/>
    <p:sldId id="258" r:id="rId6"/>
    <p:sldId id="260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5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CC00"/>
    <a:srgbClr val="5EEC3C"/>
    <a:srgbClr val="FFCC66"/>
    <a:srgbClr val="007033"/>
    <a:srgbClr val="990099"/>
    <a:srgbClr val="CC0099"/>
    <a:srgbClr val="FE9202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CD9ABB-A1D8-49B2-9E0E-12D446086EEA}" v="2" dt="2023-01-16T08:17:29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696" y="-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OUD ATTAR" userId="S::miloud.attar@univ-tlemcen.dz::f3d30dc7-3a08-4f31-ad14-edc7e3208ac2" providerId="AD" clId="Web-{70CD9ABB-A1D8-49B2-9E0E-12D446086EEA}"/>
    <pc:docChg chg="modSld">
      <pc:chgData name="MILOUD ATTAR" userId="S::miloud.attar@univ-tlemcen.dz::f3d30dc7-3a08-4f31-ad14-edc7e3208ac2" providerId="AD" clId="Web-{70CD9ABB-A1D8-49B2-9E0E-12D446086EEA}" dt="2023-01-16T08:17:29.011" v="1" actId="1076"/>
      <pc:docMkLst>
        <pc:docMk/>
      </pc:docMkLst>
      <pc:sldChg chg="modSp">
        <pc:chgData name="MILOUD ATTAR" userId="S::miloud.attar@univ-tlemcen.dz::f3d30dc7-3a08-4f31-ad14-edc7e3208ac2" providerId="AD" clId="Web-{70CD9ABB-A1D8-49B2-9E0E-12D446086EEA}" dt="2023-01-16T08:17:29.011" v="1" actId="1076"/>
        <pc:sldMkLst>
          <pc:docMk/>
          <pc:sldMk cId="4110132556" sldId="288"/>
        </pc:sldMkLst>
        <pc:picChg chg="mod">
          <ac:chgData name="MILOUD ATTAR" userId="S::miloud.attar@univ-tlemcen.dz::f3d30dc7-3a08-4f31-ad14-edc7e3208ac2" providerId="AD" clId="Web-{70CD9ABB-A1D8-49B2-9E0E-12D446086EEA}" dt="2023-01-16T08:17:29.011" v="1" actId="1076"/>
          <ac:picMkLst>
            <pc:docMk/>
            <pc:sldMk cId="4110132556" sldId="288"/>
            <ac:picMk id="6" creationId="{5C4EF8AE-BA8C-65C9-D4B3-5AFAC8F085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2E370-9BE7-427F-B73F-359EA0922C5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D1955-3794-46D5-A564-B46431CFDE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3640685"/>
            <a:ext cx="8551479" cy="61082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251505"/>
            <a:ext cx="8551479" cy="458116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FF29BA06-5941-41B9-8B58-A738297418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244327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3880"/>
            <a:ext cx="6104234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044700"/>
            <a:ext cx="6104234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1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2636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2636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27A9BA-A19D-4972-96D6-A17B84ACD75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70" y="-998924"/>
            <a:ext cx="9176168" cy="10551138"/>
          </a:xfrm>
        </p:spPr>
        <p:txBody>
          <a:bodyPr>
            <a:normAutofit/>
          </a:bodyPr>
          <a:lstStyle/>
          <a:p>
            <a:r>
              <a:rPr lang="ar-DZ" sz="3200" b="1" i="1" u="sng" dirty="0">
                <a:solidFill>
                  <a:srgbClr val="000000"/>
                </a:solidFill>
                <a:effectLst/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نموذج الانحدار الخطي البسيط و تطبيقاته في </a:t>
            </a:r>
            <a:r>
              <a:rPr lang="fr-FR" sz="3200" b="1" i="1" u="sng" dirty="0" err="1">
                <a:solidFill>
                  <a:srgbClr val="000000"/>
                </a:solidFill>
                <a:effectLst/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برنامج</a:t>
            </a:r>
            <a:r>
              <a:rPr lang="fr-FR" sz="3200" b="1" i="1" u="sng" dirty="0">
                <a:effectLst/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/>
            </a:r>
            <a:br>
              <a:rPr lang="fr-FR" sz="3200" b="1" i="1" u="sng" dirty="0">
                <a:effectLst/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</a:br>
            <a:r>
              <a:rPr lang="fr-FR" sz="3200" b="1" i="1" u="sng" dirty="0" err="1">
                <a:effectLst/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Eviews</a:t>
            </a:r>
            <a:r>
              <a:rPr lang="fr-FR" sz="3200" b="1" i="1" u="sng" dirty="0">
                <a:effectLst/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 </a:t>
            </a:r>
            <a:endParaRPr lang="en-US" sz="3200" b="1" i="1" u="sng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E6033D8-0B97-BB02-525D-01468BC7CB16}"/>
              </a:ext>
            </a:extLst>
          </p:cNvPr>
          <p:cNvSpPr txBox="1"/>
          <p:nvPr/>
        </p:nvSpPr>
        <p:spPr>
          <a:xfrm>
            <a:off x="2585357" y="489857"/>
            <a:ext cx="5851072" cy="449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r" rtl="1">
              <a:lnSpc>
                <a:spcPct val="150000"/>
              </a:lnSpc>
              <a:spcBef>
                <a:spcPts val="285"/>
              </a:spcBef>
              <a:buFont typeface="Wingdings" pitchFamily="2" charset="2"/>
              <a:buChar char=""/>
            </a:pPr>
            <a:r>
              <a:rPr lang="ar-DZ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إنشاء ورقة عمل:</a:t>
            </a:r>
            <a:endParaRPr lang="fr-FR" sz="24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algn="r" rtl="1">
              <a:lnSpc>
                <a:spcPct val="150000"/>
              </a:lnSpc>
              <a:spcBef>
                <a:spcPts val="285"/>
              </a:spcBef>
            </a:pPr>
            <a:r>
              <a:rPr lang="ar-DZ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_تشغيل برنامج </a:t>
            </a:r>
            <a:r>
              <a:rPr lang="fr-FR" sz="2400" b="1" kern="0" dirty="0" err="1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Eviews</a:t>
            </a:r>
            <a:r>
              <a:rPr lang="fr-FR" sz="2400" b="1" kern="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ar-DZ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.</a:t>
            </a:r>
            <a:endParaRPr lang="fr-FR" sz="24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algn="r" rtl="1">
              <a:lnSpc>
                <a:spcPct val="150000"/>
              </a:lnSpc>
              <a:spcBef>
                <a:spcPts val="285"/>
              </a:spcBef>
            </a:pPr>
            <a:r>
              <a:rPr lang="ar-DZ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_اضغط زر التشغيل </a:t>
            </a:r>
            <a:r>
              <a:rPr lang="fr-FR" sz="2400" b="1" kern="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Start </a:t>
            </a:r>
            <a:r>
              <a:rPr lang="ar-DZ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.</a:t>
            </a:r>
            <a:endParaRPr lang="fr-FR" sz="24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algn="r" rtl="1">
              <a:lnSpc>
                <a:spcPct val="150000"/>
              </a:lnSpc>
              <a:spcBef>
                <a:spcPts val="285"/>
              </a:spcBef>
            </a:pPr>
            <a:r>
              <a:rPr lang="ar-DZ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_من قائمة البرامج </a:t>
            </a:r>
            <a:r>
              <a:rPr lang="fr-FR" sz="2400" b="1" kern="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All Program </a:t>
            </a:r>
            <a:r>
              <a:rPr lang="ar-DZ" sz="2400" b="1" kern="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اختر برنامج </a:t>
            </a:r>
            <a:r>
              <a:rPr lang="fr-FR" sz="2400" b="1" kern="0" dirty="0" err="1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Eviews</a:t>
            </a:r>
            <a:r>
              <a:rPr lang="fr-FR" sz="2400" b="1" kern="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24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algn="r" rtl="1">
              <a:lnSpc>
                <a:spcPct val="150000"/>
              </a:lnSpc>
              <a:spcBef>
                <a:spcPts val="285"/>
              </a:spcBef>
            </a:pPr>
            <a:r>
              <a:rPr lang="ar-DZ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_تظهر الشاشة الافتتاحية للبرنامج كما بالشكل:</a:t>
            </a:r>
            <a:endParaRPr lang="fr-FR" sz="24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r"/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0C289D7-BA76-EB9E-D492-E800726FF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9422" r="-148" b="28485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540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3B8CD14-13FF-045B-4730-E4C64BB3258B}"/>
              </a:ext>
            </a:extLst>
          </p:cNvPr>
          <p:cNvSpPr txBox="1"/>
          <p:nvPr/>
        </p:nvSpPr>
        <p:spPr>
          <a:xfrm>
            <a:off x="299358" y="1467510"/>
            <a:ext cx="8994321" cy="330859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457200" algn="r" rtl="1">
              <a:lnSpc>
                <a:spcPct val="150000"/>
              </a:lnSpc>
              <a:spcBef>
                <a:spcPts val="285"/>
              </a:spcBef>
            </a:pPr>
            <a:r>
              <a:rPr lang="ar-DZ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_تظهر النافدة الرئيسية التي تنقسم إلى 5 أجزاء رئيسية و هي : شريط العنوان، القائمة الرئيسية ، نافدة الأوامر، شريط الحالة، منطقة العمل.</a:t>
            </a:r>
            <a:endParaRPr lang="fr-FR" sz="24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r" rtl="1">
              <a:lnSpc>
                <a:spcPct val="150000"/>
              </a:lnSpc>
              <a:spcBef>
                <a:spcPts val="285"/>
              </a:spcBef>
            </a:pPr>
            <a:r>
              <a:rPr lang="fr-FR" sz="2400" b="1" kern="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_</a:t>
            </a:r>
            <a:r>
              <a:rPr lang="ar-DZ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من قائمة </a:t>
            </a:r>
            <a:r>
              <a:rPr lang="fr-FR" sz="2400" b="1" kern="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File </a:t>
            </a:r>
            <a:r>
              <a:rPr lang="ar-DZ" sz="2400" b="1" kern="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اختر »</a:t>
            </a:r>
            <a:r>
              <a:rPr lang="fr-FR" sz="2400" b="1" kern="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r>
              <a:rPr lang="ar-DZ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ثم اختار »</a:t>
            </a:r>
            <a:r>
              <a:rPr lang="fr-FR" sz="2400" b="1" kern="0" dirty="0" err="1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fr-FR" sz="2400" b="1" kern="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 file </a:t>
            </a:r>
            <a:r>
              <a:rPr lang="ar-DZ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كما بالشكل التالي:</a:t>
            </a:r>
            <a:endParaRPr lang="fr-FR" sz="24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r" rtl="1">
              <a:lnSpc>
                <a:spcPct val="150000"/>
              </a:lnSpc>
              <a:spcBef>
                <a:spcPts val="285"/>
              </a:spcBef>
              <a:spcAft>
                <a:spcPts val="0"/>
              </a:spcAft>
            </a:pPr>
            <a:r>
              <a:rPr lang="ar-DZ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_يظهر مربع حواري لتوضيح مدى البيانات التي تريد إدخالها و نوعها هل هي سلسلة زمنية(سنوية _نصف سنوية _ ربع سنوية شهرية................)أو بيانات غير مؤرخة كما بالشكل التالي: </a:t>
            </a:r>
            <a:endParaRPr lang="fr-FR" sz="24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rtl="1"/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4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C34A469-1FA2-A60F-50A2-62DE4012F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76"/>
            <a:ext cx="9144000" cy="393223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C81F512-AC2B-1893-85CC-F5B410A5F728}"/>
              </a:ext>
            </a:extLst>
          </p:cNvPr>
          <p:cNvSpPr txBox="1"/>
          <p:nvPr/>
        </p:nvSpPr>
        <p:spPr>
          <a:xfrm>
            <a:off x="2122714" y="3926158"/>
            <a:ext cx="702128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50000"/>
              </a:lnSpc>
              <a:spcBef>
                <a:spcPts val="285"/>
              </a:spcBef>
            </a:pPr>
            <a:r>
              <a:rPr lang="ar-DZ" sz="18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_ حدد نوع البيانات( إذا كامت سنوية مثلا تبدأ من 1998_2007) كالتالي :</a:t>
            </a:r>
            <a:endParaRPr lang="fr-FR" sz="10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rtl="1"/>
            <a:r>
              <a:rPr lang="ar-SA" sz="18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اختر » 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Annual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 </a:t>
            </a:r>
            <a:r>
              <a:rPr lang="ar-SA" sz="18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 ثم ضع رقم اول سنة و هي 1998 وأخر سنة وهي 2007 مثلا في المكان المحدد كما بالشكل التالي:_</a:t>
            </a:r>
            <a:r>
              <a:rPr lang="ar-SA" sz="18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7216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9637AEB-C8EC-FA02-31F2-B490109B9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68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3A11301-6C19-D173-8268-E2947F5B432A}"/>
              </a:ext>
            </a:extLst>
          </p:cNvPr>
          <p:cNvSpPr txBox="1"/>
          <p:nvPr/>
        </p:nvSpPr>
        <p:spPr>
          <a:xfrm>
            <a:off x="503464" y="1828732"/>
            <a:ext cx="7708447" cy="233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50000"/>
              </a:lnSpc>
              <a:spcBef>
                <a:spcPts val="285"/>
              </a:spcBef>
            </a:pPr>
            <a:r>
              <a:rPr lang="ar-SA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_أما إذا كانت البيانات غبر مؤرخة و كان عدد القيم عشرة مثلا فيتم تحديد المدى و نوعها كالتالي:</a:t>
            </a:r>
            <a:endParaRPr lang="fr-FR" sz="24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285"/>
              </a:spcBef>
            </a:pPr>
            <a:r>
              <a:rPr lang="ar-SA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إختر » </a:t>
            </a:r>
            <a:r>
              <a:rPr lang="fr-FR" sz="2400" b="1" kern="0" dirty="0" err="1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undated</a:t>
            </a:r>
            <a:r>
              <a:rPr lang="fr-FR" sz="2400" b="1" kern="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 or observation</a:t>
            </a:r>
            <a:r>
              <a:rPr lang="ar-DZ" sz="24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ثم ضع رقم أول قيمة (1) و اخر قيمة (10) في المكان المحدد كما بالشكل التالي:</a:t>
            </a:r>
            <a:endParaRPr lang="fr-FR" sz="24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9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C065F5C-50C4-39B4-D7B1-FAF7E2DAD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" y="0"/>
            <a:ext cx="902153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68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FEBB182-556D-21C4-4BAA-BA8F44CC3183}"/>
              </a:ext>
            </a:extLst>
          </p:cNvPr>
          <p:cNvSpPr txBox="1"/>
          <p:nvPr/>
        </p:nvSpPr>
        <p:spPr>
          <a:xfrm>
            <a:off x="6218466" y="1483179"/>
            <a:ext cx="3136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بعد تحديد المدى و نوع البيانات نضغط 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 ok</a:t>
            </a:r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F892AFB-6C23-EE19-4DBF-8B5CF41E9FA4}"/>
              </a:ext>
            </a:extLst>
          </p:cNvPr>
          <p:cNvSpPr txBox="1"/>
          <p:nvPr/>
        </p:nvSpPr>
        <p:spPr>
          <a:xfrm>
            <a:off x="6830786" y="2245179"/>
            <a:ext cx="1796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فيظهر الشكل التالي:</a:t>
            </a:r>
            <a:endParaRPr lang="fr-FR" b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B904EC9-C4FB-C0C3-5449-108476EB4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0179"/>
            <a:ext cx="6218465" cy="36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755E4CC-EDFC-4D09-D659-C2FEF6355C72}"/>
              </a:ext>
            </a:extLst>
          </p:cNvPr>
          <p:cNvSpPr txBox="1"/>
          <p:nvPr/>
        </p:nvSpPr>
        <p:spPr>
          <a:xfrm>
            <a:off x="4306662" y="117182"/>
            <a:ext cx="4585606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spcBef>
                <a:spcPts val="285"/>
              </a:spcBef>
              <a:buFont typeface="Wingdings" pitchFamily="2" charset="2"/>
              <a:buChar char=""/>
            </a:pPr>
            <a:r>
              <a:rPr lang="ar-DZ" sz="28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إدخال البيانات:</a:t>
            </a:r>
            <a:endParaRPr lang="fr-FR" sz="28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0819258-08C6-5E57-96EC-A8CBD332D728}"/>
              </a:ext>
            </a:extLst>
          </p:cNvPr>
          <p:cNvSpPr txBox="1"/>
          <p:nvPr/>
        </p:nvSpPr>
        <p:spPr>
          <a:xfrm>
            <a:off x="2428875" y="1259852"/>
            <a:ext cx="6463393" cy="262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Bef>
                <a:spcPts val="285"/>
              </a:spcBef>
            </a:pPr>
            <a:r>
              <a:rPr lang="ar-DZ" sz="28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لإدخال  البيانات قمت بتحديد مدها و نوعها و هي مثلا غير مؤرخة و تتكون من 10 قيم ، اكتب في الفراغ الذي تحت شريط القوائم ( نافذة البرامج ) أمر</a:t>
            </a:r>
            <a:r>
              <a:rPr lang="fr-FR" sz="2800" b="1" kern="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ar-DZ" sz="28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و حدد المتغيرات المطلوب إدخالها ولتكن</a:t>
            </a:r>
            <a:r>
              <a:rPr lang="fr-FR" sz="2800" b="1" kern="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X   Y</a:t>
            </a:r>
            <a:r>
              <a:rPr lang="ar-DZ" sz="28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بحث يكون بين كل متغير و اخر مسافة :</a:t>
            </a:r>
            <a:endParaRPr lang="fr-FR" sz="28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17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4F6733F-12EF-47D1-D181-FD41D4E1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6781" cy="41637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3888EC2-7749-7D40-C1C1-43BF85019611}"/>
              </a:ext>
            </a:extLst>
          </p:cNvPr>
          <p:cNvSpPr txBox="1"/>
          <p:nvPr/>
        </p:nvSpPr>
        <p:spPr>
          <a:xfrm>
            <a:off x="612321" y="4325737"/>
            <a:ext cx="6579053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: 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Enter </a:t>
            </a:r>
            <a:r>
              <a:rPr lang="ar-SA" sz="18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ثم اضغط على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2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2F4F649-F00B-B4D8-ED92-64E0B950CAC7}"/>
              </a:ext>
            </a:extLst>
          </p:cNvPr>
          <p:cNvSpPr txBox="1"/>
          <p:nvPr/>
        </p:nvSpPr>
        <p:spPr>
          <a:xfrm>
            <a:off x="2170340" y="1170213"/>
            <a:ext cx="6973660" cy="3539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ar-D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ar-D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خطة البحث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D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285"/>
              </a:spcBef>
            </a:pPr>
            <a:r>
              <a:rPr lang="ar-DZ" sz="1800" b="1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مقدمة</a:t>
            </a:r>
            <a:endParaRPr lang="fr-FR" sz="10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285"/>
              </a:spcBef>
            </a:pPr>
            <a:r>
              <a:rPr lang="ar-DZ" sz="1800" b="1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المبحث الأول : مدخل إلى الإنحدار الخطي البسيط</a:t>
            </a:r>
            <a:endParaRPr lang="fr-FR" sz="10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285"/>
              </a:spcBef>
              <a:buFont typeface="Wingdings" pitchFamily="2" charset="2"/>
              <a:buChar char=""/>
            </a:pPr>
            <a:r>
              <a:rPr lang="ar-DZ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تعريف الانحدار البسيط</a:t>
            </a:r>
            <a:endParaRPr lang="fr-FR" sz="10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285"/>
              </a:spcBef>
              <a:buFont typeface="Wingdings" pitchFamily="2" charset="2"/>
              <a:buChar char=""/>
            </a:pPr>
            <a:r>
              <a:rPr lang="ar-DZ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الرسم البياني</a:t>
            </a:r>
            <a:endParaRPr lang="fr-FR" sz="10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285"/>
              </a:spcBef>
              <a:buFont typeface="Wingdings" pitchFamily="2" charset="2"/>
              <a:buChar char=""/>
            </a:pPr>
            <a:r>
              <a:rPr lang="ar-DZ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معامل الارتباط</a:t>
            </a:r>
            <a:endParaRPr lang="fr-FR" sz="10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F04647B-7BC2-BB7B-3036-3E13DBCDDE8F}"/>
              </a:ext>
            </a:extLst>
          </p:cNvPr>
          <p:cNvSpPr txBox="1"/>
          <p:nvPr/>
        </p:nvSpPr>
        <p:spPr>
          <a:xfrm>
            <a:off x="-1796144" y="2022497"/>
            <a:ext cx="6657294" cy="183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285"/>
              </a:spcBef>
            </a:pPr>
            <a:r>
              <a:rPr lang="ar-DZ" sz="1800" b="1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المبحث الثاني: كيفية إستخدام برنامج </a:t>
            </a:r>
            <a:r>
              <a:rPr lang="fr-FR" sz="1800" b="1" kern="150" dirty="0" err="1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Eviews</a:t>
            </a:r>
            <a:endParaRPr lang="fr-FR" sz="10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285"/>
              </a:spcBef>
              <a:buFont typeface="Wingdings" pitchFamily="2" charset="2"/>
              <a:buChar char=""/>
            </a:pPr>
            <a:r>
              <a:rPr lang="ar-DZ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انشاء ملف عمل</a:t>
            </a:r>
            <a:endParaRPr lang="fr-FR" sz="10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285"/>
              </a:spcBef>
              <a:buFont typeface="Wingdings" pitchFamily="2" charset="2"/>
              <a:buChar char=""/>
            </a:pPr>
            <a:r>
              <a:rPr lang="ar-DZ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إدخال البيانات</a:t>
            </a:r>
            <a:endParaRPr lang="fr-FR" sz="10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285"/>
              </a:spcBef>
              <a:buFont typeface="Wingdings" pitchFamily="2" charset="2"/>
              <a:buChar char=""/>
            </a:pPr>
            <a:r>
              <a:rPr lang="ar-DZ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حفظ الملف</a:t>
            </a:r>
            <a:endParaRPr lang="fr-FR" sz="10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8F2AB3E-A051-FD6A-800A-C50CF273037A}"/>
              </a:ext>
            </a:extLst>
          </p:cNvPr>
          <p:cNvSpPr txBox="1"/>
          <p:nvPr/>
        </p:nvSpPr>
        <p:spPr>
          <a:xfrm rot="10800000" flipV="1">
            <a:off x="0" y="3799108"/>
            <a:ext cx="4908777" cy="138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285"/>
              </a:spcBef>
            </a:pPr>
            <a:r>
              <a:rPr lang="ar-DZ" sz="1800" b="1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المبحث الثالث: تطبيق عملي</a:t>
            </a:r>
            <a:endParaRPr lang="fr-FR" sz="10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285"/>
              </a:spcBef>
              <a:buFont typeface="Wingdings" pitchFamily="2" charset="2"/>
              <a:buChar char=""/>
            </a:pPr>
            <a:r>
              <a:rPr lang="ar-DZ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تمرين</a:t>
            </a:r>
            <a:endParaRPr lang="fr-FR" sz="10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285"/>
              </a:spcBef>
            </a:pPr>
            <a:r>
              <a:rPr lang="ar-DZ" sz="1800" b="1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الخاتمة</a:t>
            </a:r>
            <a:endParaRPr lang="fr-FR" sz="10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C7111C9-913D-DE6C-6FFE-0B76C7DF2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75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BA2B581-1579-0C57-D61B-1F0EFC7E8739}"/>
              </a:ext>
            </a:extLst>
          </p:cNvPr>
          <p:cNvSpPr txBox="1"/>
          <p:nvPr/>
        </p:nvSpPr>
        <p:spPr>
          <a:xfrm>
            <a:off x="7143750" y="1496786"/>
            <a:ext cx="2000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Y</a:t>
            </a:r>
            <a:r>
              <a:rPr lang="fr-FR" sz="24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 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X</a:t>
            </a:r>
            <a:r>
              <a:rPr lang="ar-DZ" sz="24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ضع</a:t>
            </a:r>
            <a:r>
              <a:rPr lang="ar-DZ" sz="2400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DZ" sz="24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بيانات</a:t>
            </a:r>
            <a:r>
              <a:rPr lang="ar-DZ" sz="2400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DZ" sz="24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المتغيرين</a:t>
            </a:r>
            <a:r>
              <a:rPr lang="ar-DZ" sz="2400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DZ" sz="24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مثلا</a:t>
            </a:r>
            <a:r>
              <a:rPr lang="ar-DZ" sz="2400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3F49044-2516-7838-09DA-CC36BBB22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548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E612DE7-D443-5AF3-ED45-6F64CA9C1F79}"/>
              </a:ext>
            </a:extLst>
          </p:cNvPr>
          <p:cNvSpPr txBox="1"/>
          <p:nvPr/>
        </p:nvSpPr>
        <p:spPr>
          <a:xfrm>
            <a:off x="7497536" y="136072"/>
            <a:ext cx="2000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حفظ الملف</a:t>
            </a:r>
            <a:endParaRPr lang="fr-FR" sz="3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5A2131C-D089-3E4D-B2B6-2F77F2BFCD58}"/>
              </a:ext>
            </a:extLst>
          </p:cNvPr>
          <p:cNvSpPr txBox="1"/>
          <p:nvPr/>
        </p:nvSpPr>
        <p:spPr>
          <a:xfrm>
            <a:off x="5034643" y="804285"/>
            <a:ext cx="4109357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algn="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Save</a:t>
            </a:r>
            <a:r>
              <a:rPr lang="ar-SA" sz="24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اختر » 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File 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من قائمة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5E520B5-CAD0-9F72-2029-4C0DDC3F5721}"/>
              </a:ext>
            </a:extLst>
          </p:cNvPr>
          <p:cNvSpPr txBox="1"/>
          <p:nvPr/>
        </p:nvSpPr>
        <p:spPr>
          <a:xfrm flipH="1">
            <a:off x="4748893" y="921240"/>
            <a:ext cx="1632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8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فيظهر</a:t>
            </a:r>
            <a:r>
              <a:rPr lang="ar-SA" sz="1800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8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الشكل</a:t>
            </a:r>
            <a:r>
              <a:rPr lang="ar-SA" sz="1800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التالي</a:t>
            </a:r>
            <a:r>
              <a:rPr lang="ar-SA" sz="1800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: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AC035C8-C5D1-0B4C-286D-12AE52B09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1321350"/>
            <a:ext cx="6776357" cy="37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90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284089A-3C20-DA46-32D2-9799475825E8}"/>
              </a:ext>
            </a:extLst>
          </p:cNvPr>
          <p:cNvSpPr txBox="1"/>
          <p:nvPr/>
        </p:nvSpPr>
        <p:spPr>
          <a:xfrm>
            <a:off x="2639787" y="217714"/>
            <a:ext cx="6728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DZ" sz="1800" b="1" dirty="0">
                <a:effectLst/>
                <a:ea typeface="Verdana" panose="020B0604030504040204" pitchFamily="34" charset="0"/>
                <a:cs typeface="Traditional Arabic" panose="02020603050405020304" pitchFamily="18" charset="-78"/>
              </a:rPr>
              <a:t>حدد المكان و الإسم الذي تريده لحفظ الملف فيظهر إسم الملف </a:t>
            </a:r>
            <a:r>
              <a:rPr lang="ar-SA" sz="1800" b="1" dirty="0">
                <a:effectLst/>
                <a:ea typeface="Verdana" panose="020B0604030504040204" pitchFamily="34" charset="0"/>
                <a:cs typeface="Traditional Arabic" panose="02020603050405020304" pitchFamily="18" charset="-78"/>
              </a:rPr>
              <a:t>على </a:t>
            </a:r>
            <a:r>
              <a:rPr lang="ar-DZ" sz="1800" b="1" dirty="0">
                <a:effectLst/>
                <a:ea typeface="Verdana" panose="020B0604030504040204" pitchFamily="34" charset="0"/>
                <a:cs typeface="Traditional Arabic" panose="02020603050405020304" pitchFamily="18" charset="-78"/>
              </a:rPr>
              <a:t>شريط العنوان كما بالشكل التالي:</a:t>
            </a:r>
            <a:endParaRPr lang="fr-FR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31A1B6F-EB57-A67D-85FB-F975D4179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46" y="635000"/>
            <a:ext cx="6728731" cy="4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74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Multidocument 1">
            <a:extLst>
              <a:ext uri="{FF2B5EF4-FFF2-40B4-BE49-F238E27FC236}">
                <a16:creationId xmlns:a16="http://schemas.microsoft.com/office/drawing/2014/main" xmlns="" id="{68B6D3E9-5804-17FE-269D-9BBDA521A551}"/>
              </a:ext>
            </a:extLst>
          </p:cNvPr>
          <p:cNvSpPr/>
          <p:nvPr/>
        </p:nvSpPr>
        <p:spPr>
          <a:xfrm>
            <a:off x="285750" y="1796144"/>
            <a:ext cx="8490857" cy="259896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المبحث الثالث :تطبيق عملي 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76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égende : double flèche horizontale 9">
            <a:extLst>
              <a:ext uri="{FF2B5EF4-FFF2-40B4-BE49-F238E27FC236}">
                <a16:creationId xmlns:a16="http://schemas.microsoft.com/office/drawing/2014/main" xmlns="" id="{CCBDA183-5C40-7617-30BF-3027A2F52CED}"/>
              </a:ext>
            </a:extLst>
          </p:cNvPr>
          <p:cNvSpPr/>
          <p:nvPr/>
        </p:nvSpPr>
        <p:spPr>
          <a:xfrm>
            <a:off x="333375" y="1455963"/>
            <a:ext cx="8552089" cy="3360966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dirty="0">
                <a:solidFill>
                  <a:srgbClr val="050505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Y</a:t>
            </a:r>
            <a:r>
              <a:rPr lang="ar-DZ" sz="1800" b="1" dirty="0">
                <a:solidFill>
                  <a:srgbClr val="050505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 لتكن لدينا البيانات الفرضية التالي </a:t>
            </a:r>
            <a:r>
              <a:rPr lang="ar-SA" sz="1800" b="1" dirty="0">
                <a:solidFill>
                  <a:srgbClr val="050505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عن الاجمالي</a:t>
            </a:r>
            <a:r>
              <a:rPr lang="ar-DZ" sz="1800" b="1" dirty="0">
                <a:solidFill>
                  <a:srgbClr val="050505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 </a:t>
            </a:r>
            <a:r>
              <a:rPr lang="ar-SA" sz="1800" b="1" dirty="0">
                <a:solidFill>
                  <a:srgbClr val="050505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والدخل المتاح الاجمالي </a:t>
            </a:r>
            <a:r>
              <a:rPr lang="ar-DZ" sz="1800" b="1" dirty="0">
                <a:solidFill>
                  <a:srgbClr val="050505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بملايين الوحدات النقدية لإحدى الدول خلال الفترة الزمنية </a:t>
            </a:r>
            <a:r>
              <a:rPr lang="ar-SA" sz="1800" b="1" dirty="0">
                <a:solidFill>
                  <a:srgbClr val="050505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2000_2011</a:t>
            </a:r>
            <a:endParaRPr lang="fr-FR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73E3F7F4-09FE-1D78-2F70-3F9C7F827BCD}"/>
              </a:ext>
            </a:extLst>
          </p:cNvPr>
          <p:cNvSpPr txBox="1"/>
          <p:nvPr/>
        </p:nvSpPr>
        <p:spPr>
          <a:xfrm>
            <a:off x="557892" y="1279073"/>
            <a:ext cx="5170715" cy="1105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algn="r">
              <a:lnSpc>
                <a:spcPct val="115000"/>
              </a:lnSpc>
              <a:spcAft>
                <a:spcPts val="1000"/>
              </a:spcAft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99160" algn="r">
              <a:lnSpc>
                <a:spcPct val="115000"/>
              </a:lnSpc>
              <a:spcAft>
                <a:spcPts val="1000"/>
              </a:spcAft>
            </a:pPr>
            <a:r>
              <a:rPr lang="ar-DZ" sz="32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تمرين</a:t>
            </a:r>
            <a:endParaRPr lang="fr-F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52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B3659EF8-BCA2-9D58-A4D0-0B0CB968D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461607"/>
              </p:ext>
            </p:extLst>
          </p:nvPr>
        </p:nvGraphicFramePr>
        <p:xfrm>
          <a:off x="2054678" y="176899"/>
          <a:ext cx="7089322" cy="4789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586">
                  <a:extLst>
                    <a:ext uri="{9D8B030D-6E8A-4147-A177-3AD203B41FA5}">
                      <a16:colId xmlns:a16="http://schemas.microsoft.com/office/drawing/2014/main" xmlns="" val="2908782439"/>
                    </a:ext>
                  </a:extLst>
                </a:gridCol>
                <a:gridCol w="2363368">
                  <a:extLst>
                    <a:ext uri="{9D8B030D-6E8A-4147-A177-3AD203B41FA5}">
                      <a16:colId xmlns:a16="http://schemas.microsoft.com/office/drawing/2014/main" xmlns="" val="1312626621"/>
                    </a:ext>
                  </a:extLst>
                </a:gridCol>
                <a:gridCol w="2363368">
                  <a:extLst>
                    <a:ext uri="{9D8B030D-6E8A-4147-A177-3AD203B41FA5}">
                      <a16:colId xmlns:a16="http://schemas.microsoft.com/office/drawing/2014/main" xmlns="" val="271693843"/>
                    </a:ext>
                  </a:extLst>
                </a:gridCol>
              </a:tblGrid>
              <a:tr h="370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السنوات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>
                          <a:effectLst/>
                        </a:rPr>
                        <a:t>Y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>
                          <a:effectLst/>
                        </a:rPr>
                        <a:t>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8295245"/>
                  </a:ext>
                </a:extLst>
              </a:tr>
              <a:tr h="368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2000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9985412"/>
                  </a:ext>
                </a:extLst>
              </a:tr>
              <a:tr h="368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2001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6266339"/>
                  </a:ext>
                </a:extLst>
              </a:tr>
              <a:tr h="368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2002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108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8273503"/>
                  </a:ext>
                </a:extLst>
              </a:tr>
              <a:tr h="368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2003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0459581"/>
                  </a:ext>
                </a:extLst>
              </a:tr>
              <a:tr h="368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2004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3897788"/>
                  </a:ext>
                </a:extLst>
              </a:tr>
              <a:tr h="368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2005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2694062"/>
                  </a:ext>
                </a:extLst>
              </a:tr>
              <a:tr h="368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2006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128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3315690"/>
                  </a:ext>
                </a:extLst>
              </a:tr>
              <a:tr h="368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2007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22943704"/>
                  </a:ext>
                </a:extLst>
              </a:tr>
              <a:tr h="368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2008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142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160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24262571"/>
                  </a:ext>
                </a:extLst>
              </a:tr>
              <a:tr h="368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2009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164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20586793"/>
                  </a:ext>
                </a:extLst>
              </a:tr>
              <a:tr h="368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2010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170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17116923"/>
                  </a:ext>
                </a:extLst>
              </a:tr>
              <a:tr h="3682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2011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>
                          <a:effectLst/>
                        </a:rPr>
                        <a:t>154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800" dirty="0">
                          <a:effectLst/>
                        </a:rPr>
                        <a:t>178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419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776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age 3">
            <a:extLst>
              <a:ext uri="{FF2B5EF4-FFF2-40B4-BE49-F238E27FC236}">
                <a16:creationId xmlns:a16="http://schemas.microsoft.com/office/drawing/2014/main" xmlns="" id="{DA3700D7-C601-5AE7-8419-597E11A43F0C}"/>
              </a:ext>
            </a:extLst>
          </p:cNvPr>
          <p:cNvSpPr/>
          <p:nvPr/>
        </p:nvSpPr>
        <p:spPr>
          <a:xfrm>
            <a:off x="2059738" y="255258"/>
            <a:ext cx="7084262" cy="43304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1)استخرج معادلة الإنحدار الخطي البسيط</a:t>
            </a:r>
            <a:endParaRPr lang="fr-FR" sz="2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DZ" sz="2800" b="1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2)اوجد معلمات النموذج __ الأخطاء المعيارية.</a:t>
            </a:r>
            <a:endParaRPr lang="fr-FR" sz="2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DZ" sz="2800" b="1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3)اوجد القيمة الإحصائية </a:t>
            </a:r>
            <a:r>
              <a:rPr lang="fr-FR" sz="2800" b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t student </a:t>
            </a:r>
            <a:r>
              <a:rPr lang="ar-DZ" sz="2800" b="1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.</a:t>
            </a:r>
            <a:endParaRPr lang="fr-FR" sz="2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DZ" sz="2800" b="1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4)اوجد معامل التحديد و اختبر قدرته التفسيرية</a:t>
            </a:r>
            <a:endParaRPr lang="fr-FR" sz="2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DZ" sz="2800" b="1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5)اوجد القيمة الإحصائية </a:t>
            </a:r>
            <a:r>
              <a:rPr lang="fr-FR" sz="2800" b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ficher</a:t>
            </a:r>
            <a:r>
              <a:rPr lang="ar-DZ" sz="2800" b="1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و اختبر المعنوية الكلية للنموذج.</a:t>
            </a:r>
            <a:endParaRPr lang="fr-FR" sz="2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D2DC78D-8BE1-F9A2-27C8-878E1F4E7B99}"/>
              </a:ext>
            </a:extLst>
          </p:cNvPr>
          <p:cNvSpPr txBox="1"/>
          <p:nvPr/>
        </p:nvSpPr>
        <p:spPr>
          <a:xfrm>
            <a:off x="2204358" y="3820061"/>
            <a:ext cx="1741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sz="8000" dirty="0"/>
              <a:t>👩‍🏫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012137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309E110-850D-1F0E-3676-6E4C740F6227}"/>
              </a:ext>
            </a:extLst>
          </p:cNvPr>
          <p:cNvSpPr txBox="1"/>
          <p:nvPr/>
        </p:nvSpPr>
        <p:spPr>
          <a:xfrm>
            <a:off x="4456339" y="0"/>
            <a:ext cx="4585606" cy="1453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algn="r">
              <a:lnSpc>
                <a:spcPct val="115000"/>
              </a:lnSpc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الحل: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algn="r">
              <a:lnSpc>
                <a:spcPct val="115000"/>
              </a:lnSpc>
              <a:spcAft>
                <a:spcPts val="1000"/>
              </a:spcAft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عند ادخال البيانات ضمن البرنامج نجد أن ملف العمل أخد الشكل التالي: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DZ" sz="1800" dirty="0">
                <a:effectLst/>
                <a:ea typeface="Verdana" panose="020B0604030504040204" pitchFamily="34" charset="0"/>
                <a:cs typeface="Traditional Arabic" panose="02020603050405020304" pitchFamily="18" charset="-78"/>
              </a:rPr>
              <a:t> 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081783F-18DB-6F49-350F-B055DE9BE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32" y="1034143"/>
            <a:ext cx="6650613" cy="39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08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249734D-951A-91F6-3085-83B05C6C11B5}"/>
              </a:ext>
            </a:extLst>
          </p:cNvPr>
          <p:cNvSpPr txBox="1"/>
          <p:nvPr/>
        </p:nvSpPr>
        <p:spPr>
          <a:xfrm>
            <a:off x="1823357" y="1073007"/>
            <a:ext cx="7320643" cy="312572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371600" algn="r" rtl="1">
              <a:lnSpc>
                <a:spcPct val="115000"/>
              </a:lnSpc>
            </a:pP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algn="r" rtl="1">
              <a:lnSpc>
                <a:spcPct val="150000"/>
              </a:lnSpc>
            </a:pPr>
            <a:r>
              <a:rPr lang="ar-DZ" sz="1800" b="1" u="dash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1)معادلة الإنحدار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algn="r" rtl="1">
              <a:lnSpc>
                <a:spcPct val="150000"/>
              </a:lnSpc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لإيجاد معادلة الإنحدار الخطي نتبع الخطوات التالية :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8320" algn="r" rtl="1">
              <a:lnSpc>
                <a:spcPct val="150000"/>
              </a:lnSpc>
              <a:spcAft>
                <a:spcPts val="1000"/>
              </a:spcAft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من شريط القوائم </a:t>
            </a:r>
            <a:r>
              <a:rPr lang="ar-SA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اختر</a:t>
            </a:r>
          </a:p>
          <a:p>
            <a:pPr marL="1798320" algn="r" rtl="1">
              <a:lnSpc>
                <a:spcPct val="150000"/>
              </a:lnSpc>
              <a:spcAft>
                <a:spcPts val="1000"/>
              </a:spcAft>
            </a:pPr>
            <a:r>
              <a:rPr lang="ar-SA" b="1" dirty="0"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《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 Quick » 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Estimate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 Equation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ندخل معادلة خط الإنحدار الخطي كما يلي :    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Y  C  X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  <a:spcAft>
                <a:spcPts val="1000"/>
              </a:spcAft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كما موضح في الشكل التالي: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3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DA8BEE-F81A-E852-178E-DC9E0CB5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err="1"/>
              <a:t>المقدمة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5AB8053-1F79-2605-D4C0-03244B800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071" y="1006524"/>
            <a:ext cx="7102929" cy="4983264"/>
          </a:xfrm>
        </p:spPr>
        <p:txBody>
          <a:bodyPr>
            <a:normAutofit/>
          </a:bodyPr>
          <a:lstStyle/>
          <a:p>
            <a:pPr lvl="1" algn="r" rtl="1"/>
            <a:r>
              <a:rPr lang="ar-SA" sz="18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لقد تعددت مجالات و تطبيقات علم الاقتصاد القياسي الكمي و الذي يعتبر تحليل نماذج الانحدار احد مكوناته الأساسية .</a:t>
            </a:r>
            <a:endParaRPr lang="fr-FR" sz="1800" b="1" dirty="0">
              <a:effectLst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/>
            <a:r>
              <a:rPr lang="ar-DZ" sz="1800" b="1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ان بناء نماذج الانحدار اصبح الأداة الرئيسية في تقدير مكونات العلوم المختلفة بصورة عامة و النظرية الاقتصادية بصورة خاصة،و ذلك لايجاد تقديرات عددية تكون اقرب الى الواقع، بهدف ان تكون هذه التقديرات اكثر منطقية و قبولا. هناك الكثير من برامج الحاسوب التي تقوم بالمعالجة الإحصائية للظواهر الاقتصادية من اجل إيجاد تقديرات الكمية الدقيقة لبناء نماذج الانحدار المناسبة و التي يمكن استخدامها للمساعدة في التنبؤ و اتخاد القرار المناسب للظاهرة المراد دراستها . </a:t>
            </a:r>
            <a:endParaRPr lang="fr-FR" sz="18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rtl="1"/>
            <a:r>
              <a:rPr lang="ar-SA" sz="18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يعتبر برنامج   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Eviews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 </a:t>
            </a:r>
            <a:r>
              <a:rPr lang="ar-SA" sz="18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من البرامج الحديثة نسبيا، حيث بدأ بالظهور في سنة 1994 </a:t>
            </a:r>
            <a:r>
              <a:rPr lang="ar-DZ" sz="1800" b="1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و قد تم تصميم هذا البرنامج للتعامل مع المشاكل القياسية الناتجة عن تقدير نماذج الإنحدار، مثل التداخل الخطي البسيط، التداخل الخطي المتعدد، الإرتباط الذاتي، و إختلاف التباين، و غيرها من المشاكل القياسية، و من خلال هذا البحث سوف نتطرق إلى نموذج الانحدار البسيط و تطبيقاته في برنامج </a:t>
            </a:r>
            <a:r>
              <a:rPr lang="fr-FR" sz="1800" b="1" kern="0" dirty="0" err="1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Eviews</a:t>
            </a:r>
            <a:r>
              <a:rPr lang="ar-DZ" sz="18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.</a:t>
            </a:r>
            <a:endParaRPr lang="fr-FR" sz="18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r" rtl="1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48033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C28A0B5-01F2-C9F3-B3B0-CDB2013B2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132" cy="511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56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4566DF8-57E6-E94E-1846-98F657AC143A}"/>
              </a:ext>
            </a:extLst>
          </p:cNvPr>
          <p:cNvSpPr txBox="1"/>
          <p:nvPr/>
        </p:nvSpPr>
        <p:spPr>
          <a:xfrm>
            <a:off x="2748644" y="548008"/>
            <a:ext cx="6150428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50000"/>
              </a:lnSpc>
            </a:pPr>
            <a:r>
              <a:rPr lang="ar-DZ" sz="24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حيث :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 Y </a:t>
            </a:r>
            <a:r>
              <a:rPr lang="ar-DZ" sz="24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هو المتغير التابع ثم يتبعه 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C </a:t>
            </a:r>
            <a:r>
              <a:rPr lang="ar-DZ" sz="24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و الذي يمثل الجزء الثابت ( المقطوع من محور 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Y</a:t>
            </a:r>
            <a:r>
              <a:rPr lang="ar-DZ" sz="24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) ثم المتغير المستقل 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ar-DZ" sz="24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.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</a:pPr>
            <a:r>
              <a:rPr lang="ar-DZ" sz="24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_ يجب ملاحظة أن الترتيب ضروري في هذه الحالة حيث يجب أن نبدأ بكتابة المتغير التابع ثم 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ar-DZ" sz="24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للدلالة على الجزء الثابت ثم المتغير المستقل أو المتغيرات المستقلة.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algn="r" rtl="1">
              <a:lnSpc>
                <a:spcPct val="150000"/>
              </a:lnSpc>
              <a:spcAft>
                <a:spcPts val="1000"/>
              </a:spcAft>
            </a:pPr>
            <a:r>
              <a:rPr lang="ar-DZ" sz="24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ننقر زر موافق فتظهر النتائج التالية: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79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C4EF8AE-BA8C-65C9-D4B3-5AFAC8F08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7" y="43962"/>
            <a:ext cx="90215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32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égende : flèche courbée à une bordure 4">
            <a:extLst>
              <a:ext uri="{FF2B5EF4-FFF2-40B4-BE49-F238E27FC236}">
                <a16:creationId xmlns:a16="http://schemas.microsoft.com/office/drawing/2014/main" xmlns="" id="{343949A5-BEDA-93DC-DFE7-37195A7F1FBC}"/>
              </a:ext>
            </a:extLst>
          </p:cNvPr>
          <p:cNvSpPr/>
          <p:nvPr/>
        </p:nvSpPr>
        <p:spPr>
          <a:xfrm>
            <a:off x="3551464" y="95250"/>
            <a:ext cx="5592536" cy="4435928"/>
          </a:xfrm>
          <a:prstGeom prst="accent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800" b="1" u="wavy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ملاحظة : </a:t>
            </a:r>
            <a:r>
              <a:rPr lang="ar-DZ" sz="28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يمكننا اختصار الخطوات السابقة بأن نكتب في مربع الأمر </a:t>
            </a:r>
            <a:r>
              <a:rPr lang="fr-FR" sz="2800" b="1"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Command </a:t>
            </a:r>
            <a:r>
              <a:rPr lang="ar-DZ" sz="28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كما يلي: </a:t>
            </a:r>
            <a:r>
              <a:rPr lang="fr-FR" sz="2800" b="1"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ls  y  c  x</a:t>
            </a:r>
            <a:r>
              <a:rPr lang="ar-DZ" sz="28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ثم نضغط على </a:t>
            </a:r>
            <a:r>
              <a:rPr lang="fr-FR" sz="2800" b="1"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Entrer</a:t>
            </a:r>
            <a:endParaRPr lang="fr-FR" sz="28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DZ" sz="28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و هذا الاختصار يفترض أن الطريقة هي طريقة المربعات الصغرى </a:t>
            </a:r>
            <a:r>
              <a:rPr lang="fr-FR" sz="2800" b="1"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OLS</a:t>
            </a:r>
            <a:r>
              <a:rPr lang="ar-DZ" sz="28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و أن التقدير على كامل السلسلة.</a:t>
            </a:r>
            <a:endParaRPr lang="fr-FR" sz="28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8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4755EAC-8C3C-6598-3A94-F0810F460D45}"/>
              </a:ext>
            </a:extLst>
          </p:cNvPr>
          <p:cNvSpPr txBox="1"/>
          <p:nvPr/>
        </p:nvSpPr>
        <p:spPr>
          <a:xfrm>
            <a:off x="2564946" y="0"/>
            <a:ext cx="6864803" cy="345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algn="r" rtl="1">
              <a:lnSpc>
                <a:spcPct val="150000"/>
              </a:lnSpc>
            </a:pPr>
            <a:r>
              <a:rPr lang="ar-DZ" sz="2000" b="1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و بذلك تكون معادلة الإنحدار من الشكل التالي:  </a:t>
            </a:r>
            <a:r>
              <a:rPr lang="fr-FR" sz="2000" b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Yi = 2.129 + 0.86 Xi </a:t>
            </a:r>
            <a:endParaRPr lang="fr-FR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8800" lvl="1" algn="r" rtl="1">
              <a:lnSpc>
                <a:spcPct val="150000"/>
              </a:lnSpc>
            </a:pPr>
            <a:r>
              <a:rPr lang="ar-DZ" sz="2400" b="1" i="1" u="sng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تفسير معاملي الإنحدار في المعادلة :</a:t>
            </a:r>
            <a:endParaRPr lang="fr-FR" sz="2400" b="1" i="1" u="sng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r" rtl="1">
              <a:lnSpc>
                <a:spcPct val="15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ar-DZ" sz="2000" b="1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يمثل عمود </a:t>
            </a:r>
            <a:r>
              <a:rPr lang="fr-FR" sz="2000" b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Coefficient </a:t>
            </a:r>
            <a:r>
              <a:rPr lang="ar-DZ" sz="2000" b="1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معلمات النموذج المقدرة ، و تسمى مقدرات النموذج ، حيث نجد في مثالنا أن قيمة الثابت في النموذج </a:t>
            </a:r>
            <a:r>
              <a:rPr lang="fr-FR" sz="2000" b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b</a:t>
            </a:r>
            <a:r>
              <a:rPr lang="fr-FR" sz="2000" b="1" baseline="-2500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  <a:r>
              <a:rPr lang="fr-FR" sz="2000" b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=2.1288</a:t>
            </a:r>
            <a:r>
              <a:rPr lang="ar-DZ" sz="2000" b="1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الإنفاق الإستهلاكي الإجمالي يساوي 2.1288 مليون عندما </a:t>
            </a:r>
            <a:r>
              <a:rPr lang="ar-DZ" sz="1800" b="1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يكون الدخل المتاح يساوي صفرًا، و قيمة الميل تساوي </a:t>
            </a:r>
            <a:r>
              <a:rPr lang="fr-FR" sz="1800" b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b</a:t>
            </a:r>
            <a:r>
              <a:rPr lang="fr-FR" sz="1800" b="1" baseline="-2500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fr-FR" sz="1800" b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=0,86</a:t>
            </a:r>
            <a:endParaRPr lang="fr-FR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r" rtl="1">
              <a:lnSpc>
                <a:spcPct val="150000"/>
              </a:lnSpc>
              <a:spcAft>
                <a:spcPts val="1000"/>
              </a:spcAft>
              <a:buFont typeface="+mj-lt"/>
              <a:buAutoNum type="arabicParenR"/>
            </a:pP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4A5F689-5BF2-34AA-7FC2-AC9030660653}"/>
              </a:ext>
            </a:extLst>
          </p:cNvPr>
          <p:cNvSpPr txBox="1"/>
          <p:nvPr/>
        </p:nvSpPr>
        <p:spPr>
          <a:xfrm>
            <a:off x="2966357" y="3006335"/>
            <a:ext cx="5973536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ar-SA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2</a:t>
            </a: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)يمثل العمود 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Std.Error</a:t>
            </a: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الأخطاء المعيارية المقدرة للمعلمات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s.d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 ( b</a:t>
            </a:r>
            <a:r>
              <a:rPr lang="fr-FR" sz="1800" b="1" baseline="-25000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1 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) = 0,05 </a:t>
            </a: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،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s.d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 (b</a:t>
            </a:r>
            <a:r>
              <a:rPr lang="fr-FR" sz="1800" b="1" baseline="-25000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) = 7.1 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91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C3AB1DC-6037-0F24-7662-A2942C1A71ED}"/>
              </a:ext>
            </a:extLst>
          </p:cNvPr>
          <p:cNvSpPr txBox="1"/>
          <p:nvPr/>
        </p:nvSpPr>
        <p:spPr>
          <a:xfrm>
            <a:off x="2326822" y="-443927"/>
            <a:ext cx="7034892" cy="5587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 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3)يمثل العمود 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t-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Statistics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القيم الإحصائية المقدرة للمعلمات، و التي تستخدم في اختبار معنوية كل معلمة و هي 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t( b</a:t>
            </a:r>
            <a:r>
              <a:rPr lang="fr-FR" sz="1800" b="1" baseline="-25000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1 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)= 17 .6 ;t( b</a:t>
            </a:r>
            <a:r>
              <a:rPr lang="fr-FR" sz="1800" b="1" baseline="-25000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0 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)=0 .297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و يجب الانتباه إلى أن قيمة 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t-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Statistics</a:t>
            </a: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المحسوبة للمعلمات تساوي حاصل قسمة المعلمة 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Coefficient</a:t>
            </a: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على الخطأ المعياري للمعلمة 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std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 .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Error</a:t>
            </a: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.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4)يمثل العمود 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Prop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القيمة الاحتمالية الإحصائية 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و التي نستطيع من خلالها الحكم على معنوية المعلمات عند مقارنتها مع مستوى الدلالة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or 0 .10)  a= (0.001 or 0.005</a:t>
            </a: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، فإذا كانت قيمة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&lt; P  a</a:t>
            </a: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نقبل 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H</a:t>
            </a:r>
            <a:r>
              <a:rPr lang="fr-FR" sz="1800" b="1" baseline="-25000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و نقول ان المعلمة غير معنوية.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5)معامل التحديد و يستخدم مع الانحدار الخطي البسيط 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R-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Squared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=0.97</a:t>
            </a: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، و يدل على المقدرة التفسيرية للنموذج.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6) مجموع مربعات البواقي 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sum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squared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resid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 =SSR = 115.2685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7)قيمة مؤشر اختبار معنوية 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F-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Statistic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= 309.6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  <a:spcAft>
                <a:spcPts val="1000"/>
              </a:spcAft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8)احتمال الدالة لاختبار معنوية 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Prob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 (F-</a:t>
            </a:r>
            <a:r>
              <a:rPr lang="fr-FR" sz="18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Statistic</a:t>
            </a:r>
            <a:r>
              <a:rPr lang="fr-FR" sz="18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82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CDE7766-5C9D-073B-9A8E-0EB01D0D7C8A}"/>
              </a:ext>
            </a:extLst>
          </p:cNvPr>
          <p:cNvSpPr txBox="1"/>
          <p:nvPr/>
        </p:nvSpPr>
        <p:spPr>
          <a:xfrm>
            <a:off x="1136196" y="2382227"/>
            <a:ext cx="6871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DZ" sz="2400" b="1" dirty="0">
                <a:effectLst/>
                <a:ea typeface="Verdana" panose="020B0604030504040204" pitchFamily="34" charset="0"/>
                <a:cs typeface="Traditional Arabic" panose="02020603050405020304" pitchFamily="18" charset="-78"/>
              </a:rPr>
              <a:t>نلعلم ان قيمة </a:t>
            </a:r>
            <a:r>
              <a:rPr lang="fr-FR" sz="24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</a:rPr>
              <a:t>Prob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</a:rPr>
              <a:t> (F-</a:t>
            </a:r>
            <a:r>
              <a:rPr lang="fr-FR" sz="2400" b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</a:rPr>
              <a:t>Statistic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</a:rPr>
              <a:t>)=0.000&lt;a=0.05</a:t>
            </a:r>
            <a:r>
              <a:rPr lang="ar-DZ" sz="24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</a:rPr>
              <a:t> لذلك نرفض 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</a:rPr>
              <a:t>H</a:t>
            </a:r>
            <a:r>
              <a:rPr lang="fr-FR" sz="2400" b="1" baseline="-25000" dirty="0">
                <a:effectLst/>
                <a:latin typeface="Traditional Arabic" panose="02020603050405020304" pitchFamily="18" charset="-78"/>
                <a:ea typeface="Verdana" panose="020B0604030504040204" pitchFamily="34" charset="0"/>
              </a:rPr>
              <a:t>0</a:t>
            </a:r>
            <a:r>
              <a:rPr lang="ar-DZ" sz="2400" b="1" baseline="-25000" dirty="0">
                <a:effectLst/>
                <a:latin typeface="Traditional Arabic" panose="02020603050405020304" pitchFamily="18" charset="-78"/>
                <a:ea typeface="Verdana" panose="020B0604030504040204" pitchFamily="34" charset="0"/>
              </a:rPr>
              <a:t> و </a:t>
            </a:r>
            <a:r>
              <a:rPr lang="ar-DZ" sz="2400" b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</a:rPr>
              <a:t>نقول ان النموذج الخطي غير ملائم و غير معنوي و بالمقابل نقبل النموذج الخطي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76523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56A7CAE-A123-FA0E-306C-1F3AF5CDB90F}"/>
              </a:ext>
            </a:extLst>
          </p:cNvPr>
          <p:cNvSpPr txBox="1"/>
          <p:nvPr/>
        </p:nvSpPr>
        <p:spPr>
          <a:xfrm>
            <a:off x="557893" y="2191199"/>
            <a:ext cx="8028214" cy="2453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algn="ctr">
              <a:lnSpc>
                <a:spcPct val="115000"/>
              </a:lnSpc>
            </a:pPr>
            <a:r>
              <a:rPr lang="ar-DZ" sz="1800" b="1" i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 </a:t>
            </a:r>
            <a:endParaRPr lang="fr-FR" sz="11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</a:pPr>
            <a:r>
              <a:rPr lang="ar-DZ" sz="1800" b="1" i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و أخيرا يعتبر برنامج </a:t>
            </a:r>
            <a:r>
              <a:rPr lang="fr-FR" sz="1800" b="1" i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Eviews</a:t>
            </a:r>
            <a:r>
              <a:rPr lang="fr-FR" sz="1800" b="1" i="1" dirty="0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ar-DZ" sz="1800" b="1" i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من البرامج المتميزة و التي تستخدم في إجراء التحليل الإحصائي للبيانات ، و يعتبر برنامج </a:t>
            </a:r>
            <a:r>
              <a:rPr lang="fr-FR" sz="1800" b="1" i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Eviews</a:t>
            </a:r>
            <a:r>
              <a:rPr lang="ar-DZ" sz="1800" b="1" i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ذو مجموعة من الخصائص و المزايا المختلفة التي تساعد المهتمين و المختصين باللجوء إليه و إستخدامه لإجراء عمليات التحليل الإحصائي للبيانات التي يقومون بجمعها ، كما أنه يتم إجراء عمليات تحاديث و تطوير على البرنامج ترفع من قيمته و من مستوى و بيئة العمل الخاصة به و تقوي مستوى برنامج </a:t>
            </a:r>
            <a:r>
              <a:rPr lang="fr-FR" sz="1800" b="1" i="1" dirty="0" err="1"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Arial" panose="020B0604020202020204" pitchFamily="34" charset="0"/>
              </a:rPr>
              <a:t>Eviews</a:t>
            </a:r>
            <a:r>
              <a:rPr lang="ar-DZ" sz="1800" b="1" i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التقني.</a:t>
            </a:r>
            <a:endParaRPr lang="fr-FR" sz="11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  <a:spcAft>
                <a:spcPts val="1000"/>
              </a:spcAft>
            </a:pPr>
            <a:r>
              <a:rPr lang="ar-DZ" sz="1800" b="1" i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 </a:t>
            </a:r>
            <a:endParaRPr lang="fr-FR" sz="11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EE9D15D-C103-1BAE-9D01-B8933DEB20F0}"/>
              </a:ext>
            </a:extLst>
          </p:cNvPr>
          <p:cNvSpPr txBox="1"/>
          <p:nvPr/>
        </p:nvSpPr>
        <p:spPr>
          <a:xfrm>
            <a:off x="1748518" y="1876452"/>
            <a:ext cx="4585606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algn="ctr">
              <a:lnSpc>
                <a:spcPct val="115000"/>
              </a:lnSpc>
              <a:spcAft>
                <a:spcPts val="1000"/>
              </a:spcAft>
            </a:pPr>
            <a:r>
              <a:rPr lang="ar-D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خاتمة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96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C33945F-6F6F-1EC6-CC53-F6891BC6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777" y="2359163"/>
            <a:ext cx="7480194" cy="2046713"/>
          </a:xfrm>
        </p:spPr>
        <p:txBody>
          <a:bodyPr>
            <a:noAutofit/>
          </a:bodyPr>
          <a:lstStyle/>
          <a:p>
            <a:r>
              <a:rPr lang="ar-SA" sz="6000" b="1" dirty="0">
                <a:latin typeface="Algerian" pitchFamily="82" charset="0"/>
              </a:rPr>
              <a:t>شكرا على حسن إصغائكم </a:t>
            </a:r>
            <a:endParaRPr lang="fr-FR" sz="6000" b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Multidocument 4">
            <a:extLst>
              <a:ext uri="{FF2B5EF4-FFF2-40B4-BE49-F238E27FC236}">
                <a16:creationId xmlns:a16="http://schemas.microsoft.com/office/drawing/2014/main" xmlns="" id="{DD4781D9-F927-0BD8-760C-71B2BB8D2556}"/>
              </a:ext>
            </a:extLst>
          </p:cNvPr>
          <p:cNvSpPr/>
          <p:nvPr/>
        </p:nvSpPr>
        <p:spPr>
          <a:xfrm>
            <a:off x="2109108" y="0"/>
            <a:ext cx="7034892" cy="3224893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chemeClr val="tx1"/>
                </a:solidFill>
              </a:rPr>
              <a:t>المبحث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الأول</a:t>
            </a:r>
            <a:r>
              <a:rPr lang="fr-FR" sz="2800" b="1" dirty="0">
                <a:solidFill>
                  <a:schemeClr val="tx1"/>
                </a:solidFill>
              </a:rPr>
              <a:t>: </a:t>
            </a:r>
            <a:r>
              <a:rPr lang="fr-FR" sz="2800" b="1" dirty="0" err="1">
                <a:solidFill>
                  <a:schemeClr val="tx1"/>
                </a:solidFill>
              </a:rPr>
              <a:t>مدخل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إلى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الإنحدار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الخطي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البسيط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Flèche : droite à entaille 5">
            <a:extLst>
              <a:ext uri="{FF2B5EF4-FFF2-40B4-BE49-F238E27FC236}">
                <a16:creationId xmlns:a16="http://schemas.microsoft.com/office/drawing/2014/main" xmlns="" id="{F85F87FB-142A-4B39-86A5-5FD80DADE4A3}"/>
              </a:ext>
            </a:extLst>
          </p:cNvPr>
          <p:cNvSpPr/>
          <p:nvPr/>
        </p:nvSpPr>
        <p:spPr>
          <a:xfrm flipV="1">
            <a:off x="2381250" y="3578679"/>
            <a:ext cx="5402036" cy="1319892"/>
          </a:xfrm>
          <a:prstGeom prst="notchedRightArrow">
            <a:avLst>
              <a:gd name="adj1" fmla="val 50000"/>
              <a:gd name="adj2" fmla="val 81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11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9846D285-B334-38EF-46E3-5201F467D715}"/>
              </a:ext>
            </a:extLst>
          </p:cNvPr>
          <p:cNvSpPr txBox="1"/>
          <p:nvPr/>
        </p:nvSpPr>
        <p:spPr>
          <a:xfrm>
            <a:off x="-108858" y="1374321"/>
            <a:ext cx="8967107" cy="37691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lvl="0" indent="-342900" algn="r">
              <a:lnSpc>
                <a:spcPct val="150000"/>
              </a:lnSpc>
              <a:spcBef>
                <a:spcPts val="285"/>
              </a:spcBef>
              <a:buFont typeface="Wingdings" pitchFamily="2" charset="2"/>
              <a:buChar char=""/>
            </a:pPr>
            <a:r>
              <a:rPr lang="ar-DZ" sz="1800" b="1" u="sng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تعريف الانحدار الخطي البسيط:</a:t>
            </a:r>
            <a:r>
              <a:rPr lang="ar-DZ" sz="1800" b="1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</a:t>
            </a:r>
            <a:r>
              <a:rPr lang="ar-DZ" sz="1800" b="1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الانحدار الخطي البسيط هو الذي يهتم بدراسة وتحليل اثر متغير مستقل واحد على متغير تابع ، يدعى هذا النوع من الانحدار بالتقدير الخطي لان منحنى الانحدار يكون دائما على شكل مستقيم.</a:t>
            </a:r>
            <a:endParaRPr lang="fr-FR" sz="10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يعتمد هذا الأسلوب على التقليل قدر الإمكان من الفوارق بين القيم المشاهدة و القيم النظرية التي يمنحها لن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 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مستقيم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الانحدار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ar-DZ" sz="1800" kern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fr-FR" sz="1800" kern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fr-FR" sz="1800" b="1" kern="15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Yi </a:t>
            </a:r>
            <a:r>
              <a:rPr lang="fr-FR" sz="1800" b="1" kern="15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Traditional Arabic" panose="02020603050405020304" pitchFamily="18" charset="-78"/>
                <a:sym typeface="Symbol" pitchFamily="2" charset="2"/>
              </a:rPr>
              <a:t></a:t>
            </a:r>
            <a:r>
              <a:rPr lang="fr-FR" sz="1800" b="1" kern="15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kern="15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Traditional Arabic" panose="02020603050405020304" pitchFamily="18" charset="-78"/>
                <a:sym typeface="Symbol" pitchFamily="2" charset="2"/>
              </a:rPr>
              <a:t></a:t>
            </a:r>
            <a:r>
              <a:rPr lang="fr-FR" sz="1800" b="1" kern="15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kern="15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Traditional Arabic" panose="02020603050405020304" pitchFamily="18" charset="-78"/>
                <a:sym typeface="Symbol" pitchFamily="2" charset="2"/>
              </a:rPr>
              <a:t></a:t>
            </a:r>
            <a:r>
              <a:rPr lang="fr-FR" sz="1800" b="1" kern="15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Xi </a:t>
            </a:r>
            <a:r>
              <a:rPr lang="fr-FR" sz="1800" b="1" kern="15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Traditional Arabic" panose="02020603050405020304" pitchFamily="18" charset="-78"/>
                <a:sym typeface="Symbol" pitchFamily="2" charset="2"/>
              </a:rPr>
              <a:t></a:t>
            </a:r>
            <a:r>
              <a:rPr lang="fr-FR" sz="1800" b="1" kern="15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kern="150" dirty="0" err="1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uويعرف</a:t>
            </a:r>
            <a:r>
              <a:rPr lang="fr-FR" sz="1800" b="1" kern="15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kern="150" dirty="0" err="1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بالعلاقة</a:t>
            </a:r>
            <a:r>
              <a:rPr lang="fr-FR" sz="1800" b="1" kern="15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pPr algn="r"/>
            <a:r>
              <a:rPr lang="ar-DZ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     بحيث:</a:t>
            </a:r>
            <a:endParaRPr lang="fr-FR" sz="18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fr-FR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Y</a:t>
            </a:r>
            <a:r>
              <a:rPr lang="ar-DZ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متغير تابع</a:t>
            </a:r>
            <a:endParaRPr lang="fr-FR" sz="18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fr-FR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X</a:t>
            </a:r>
            <a:r>
              <a:rPr lang="ar-DZ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متغير مستقل</a:t>
            </a:r>
            <a:endParaRPr lang="fr-FR" sz="18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fr-FR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:A</a:t>
            </a:r>
            <a:r>
              <a:rPr lang="ar-DZ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الحد الثابت</a:t>
            </a:r>
            <a:endParaRPr lang="fr-FR" sz="18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fr-FR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</a:t>
            </a:r>
            <a:r>
              <a:rPr lang="ar-DZ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ميل الخط المستقيم</a:t>
            </a:r>
            <a:endParaRPr lang="fr-FR" sz="18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fr-FR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U</a:t>
            </a:r>
            <a:r>
              <a:rPr lang="ar-DZ" sz="1800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الخطأ العشوائي</a:t>
            </a:r>
            <a:endParaRPr lang="fr-FR" sz="1800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156E540-4130-0E57-1FF0-0F2C4AB3B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1541235"/>
            <a:ext cx="7143751" cy="34253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6C9E348-D059-2195-E240-AD7B2C6F3DDF}"/>
              </a:ext>
            </a:extLst>
          </p:cNvPr>
          <p:cNvSpPr txBox="1"/>
          <p:nvPr/>
        </p:nvSpPr>
        <p:spPr>
          <a:xfrm flipH="1">
            <a:off x="7307036" y="1957883"/>
            <a:ext cx="1673676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ts val="285"/>
              </a:spcBef>
              <a:buFont typeface="Wingdings" pitchFamily="2" charset="2"/>
              <a:buChar char=""/>
            </a:pPr>
            <a:r>
              <a:rPr lang="ar-DZ" sz="2000" b="1" u="sng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الرسم البياني:</a:t>
            </a:r>
            <a:endParaRPr lang="fr-FR" sz="2000" u="sng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4F5F4A8-9060-1CF0-23B4-7829A5A82054}"/>
              </a:ext>
            </a:extLst>
          </p:cNvPr>
          <p:cNvSpPr txBox="1"/>
          <p:nvPr/>
        </p:nvSpPr>
        <p:spPr>
          <a:xfrm>
            <a:off x="2170340" y="496639"/>
            <a:ext cx="6742339" cy="363945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ts val="285"/>
              </a:spcBef>
              <a:buFont typeface="Wingdings" pitchFamily="2" charset="2"/>
              <a:buChar char=""/>
            </a:pPr>
            <a:r>
              <a:rPr lang="ar-DZ" sz="2400" b="1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معامل الارتباط: يعرف معامل الارتباط الذي يرمز له بالرمز </a:t>
            </a:r>
            <a:r>
              <a:rPr lang="fr-FR" sz="2400" b="1" kern="15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ar-DZ" sz="2400" b="1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بانه عبارة عن مقياس رقمي يقيس قوة الارتباط بين متغيرين، حيث تتراوح قيمته بين (1+) و (1-) أي ان 1+&gt;</a:t>
            </a:r>
            <a:r>
              <a:rPr lang="fr-FR" sz="2400" b="1" kern="150" dirty="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ar-DZ" sz="2400" b="1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 &gt;1-</a:t>
            </a:r>
            <a:endParaRPr lang="fr-FR" sz="24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algn="r" rtl="1">
              <a:lnSpc>
                <a:spcPct val="150000"/>
              </a:lnSpc>
              <a:spcBef>
                <a:spcPts val="285"/>
              </a:spcBef>
            </a:pPr>
            <a:r>
              <a:rPr lang="ar-DZ" sz="2400" b="1" kern="15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و تدل إشارة المعامل الموجبة على العلاقة الطردية ، بينما تدل إشارة المعامل السالبة على العلاقة العكسية.</a:t>
            </a:r>
            <a:endParaRPr lang="fr-FR" sz="2400" b="1" kern="15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rtl="1"/>
            <a:r>
              <a:rPr lang="ar-SA" sz="2400" b="1" dirty="0"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يمكن حساب العديد من معاملات الرتباط و يعتمد ذلك على مستوى القياس ( اسمي – ترتيبي – فترة – نسبي )للمتغيرات التي تبدو مرتبطة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5109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D24219F-8FA2-AABF-6BC9-86C0B2774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28" y="462415"/>
            <a:ext cx="6640285" cy="451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5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Multidocument 3">
            <a:extLst>
              <a:ext uri="{FF2B5EF4-FFF2-40B4-BE49-F238E27FC236}">
                <a16:creationId xmlns:a16="http://schemas.microsoft.com/office/drawing/2014/main" xmlns="" id="{3C4F3E7A-613E-88D2-EFB1-7616A04AE52C}"/>
              </a:ext>
            </a:extLst>
          </p:cNvPr>
          <p:cNvSpPr/>
          <p:nvPr/>
        </p:nvSpPr>
        <p:spPr>
          <a:xfrm>
            <a:off x="129268" y="1483178"/>
            <a:ext cx="8885464" cy="3469821"/>
          </a:xfrm>
          <a:prstGeom prst="flowChartMultidocumen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b="1" kern="150" baseline="-2500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raditional Arabic" panose="02020603050405020304" pitchFamily="18" charset="-78"/>
              </a:rPr>
              <a:t>المبحث الثاني: كيفية استخدام برنامج </a:t>
            </a:r>
            <a:r>
              <a:rPr lang="fr-FR" sz="4000" b="1" kern="150" baseline="-25000">
                <a:solidFill>
                  <a:srgbClr val="333333"/>
                </a:solidFill>
                <a:effectLst/>
                <a:latin typeface="Traditional Arabic" panose="02020603050405020304" pitchFamily="18" charset="-78"/>
                <a:ea typeface="Verdana" panose="020B0604030504040204" pitchFamily="34" charset="0"/>
                <a:cs typeface="Verdana" panose="020B0604030504040204" pitchFamily="34" charset="0"/>
              </a:rPr>
              <a:t>Eviews</a:t>
            </a:r>
            <a:endParaRPr lang="fr-FR" sz="4000" kern="150" baseline="-2500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08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992</Words>
  <Application>Microsoft Office PowerPoint</Application>
  <PresentationFormat>Affichage à l'écran (16:9)</PresentationFormat>
  <Paragraphs>142</Paragraphs>
  <Slides>38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Office Theme</vt:lpstr>
      <vt:lpstr>نموذج الانحدار الخطي البسيط و تطبيقاته في برنامج Eviews </vt:lpstr>
      <vt:lpstr>Présentation PowerPoint</vt:lpstr>
      <vt:lpstr>المقدمة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utilisateur</cp:lastModifiedBy>
  <cp:revision>134</cp:revision>
  <dcterms:created xsi:type="dcterms:W3CDTF">2013-08-21T19:17:07Z</dcterms:created>
  <dcterms:modified xsi:type="dcterms:W3CDTF">2025-02-23T16:00:52Z</dcterms:modified>
</cp:coreProperties>
</file>