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Merriweather"/>
      <p:regular r:id="rId27"/>
    </p:embeddedFont>
    <p:embeddedFont>
      <p:font typeface="Merriweather"/>
      <p:regular r:id="rId28"/>
    </p:embeddedFont>
    <p:embeddedFont>
      <p:font typeface="Merriweather"/>
      <p:regular r:id="rId29"/>
    </p:embeddedFont>
    <p:embeddedFont>
      <p:font typeface="Merriweather"/>
      <p:regular r:id="rId30"/>
    </p:embeddedFont>
    <p:embeddedFont>
      <p:font typeface="Merriweather"/>
      <p:regular r:id="rId31"/>
    </p:embeddedFont>
    <p:embeddedFont>
      <p:font typeface="Merriweather"/>
      <p:regular r:id="rId32"/>
    </p:embeddedFont>
    <p:embeddedFont>
      <p:font typeface="Merriweather"/>
      <p:regular r:id="rId33"/>
    </p:embeddedFont>
    <p:embeddedFont>
      <p:font typeface="Merriweather"/>
      <p:regular r:id="rId3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 Id="rId32" Type="http://schemas.openxmlformats.org/officeDocument/2006/relationships/font" Target="fonts/font6.fntdata"/><Relationship Id="rId33" Type="http://schemas.openxmlformats.org/officeDocument/2006/relationships/font" Target="fonts/font7.fntdata"/><Relationship Id="rId34"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1021-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2.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4.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slideLayout" Target="../slideLayouts/slideLayout15.xml"/><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6.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slideLayout" Target="../slideLayouts/slideLayout18.xml"/><Relationship Id="rId6"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19.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png"/><Relationship Id="rId6" Type="http://schemas.openxmlformats.org/officeDocument/2006/relationships/slideLayout" Target="../slideLayouts/slideLayout20.xml"/><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21.xml"/><Relationship Id="rId3"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slideLayout" Target="../slideLayouts/slideLayout6.xml"/><Relationship Id="rId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slideLayout" Target="../slideLayouts/slideLayout7.xml"/><Relationship Id="rId7"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slideLayout" Target="../slideLayouts/slideLayout10.xml"/><Relationship Id="rId7"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50198" y="1619250"/>
            <a:ext cx="7416403" cy="1542574"/>
          </a:xfrm>
          <a:prstGeom prst="rect">
            <a:avLst/>
          </a:prstGeom>
          <a:noFill/>
          <a:ln/>
        </p:spPr>
        <p:txBody>
          <a:bodyPr wrap="square" lIns="0" tIns="0" rIns="0" bIns="0" rtlCol="0" anchor="t"/>
          <a:lstStyle/>
          <a:p>
            <a:pPr algn="l" indent="0" marL="0">
              <a:lnSpc>
                <a:spcPts val="6050"/>
              </a:lnSpc>
              <a:buNone/>
            </a:pPr>
            <a:r>
              <a:rPr lang="en-US" sz="4850" dirty="0">
                <a:solidFill>
                  <a:srgbClr val="F5F0F0"/>
                </a:solidFill>
                <a:latin typeface="Merriweather" pitchFamily="34" charset="0"/>
                <a:ea typeface="Merriweather" pitchFamily="34" charset="-122"/>
                <a:cs typeface="Merriweather" pitchFamily="34" charset="-120"/>
              </a:rPr>
              <a:t>Sociology of Organisations</a:t>
            </a:r>
            <a:endParaRPr lang="en-US" sz="4850" dirty="0"/>
          </a:p>
        </p:txBody>
      </p:sp>
      <p:sp>
        <p:nvSpPr>
          <p:cNvPr id="4" name="Text 1"/>
          <p:cNvSpPr/>
          <p:nvPr/>
        </p:nvSpPr>
        <p:spPr>
          <a:xfrm>
            <a:off x="6350198" y="3531989"/>
            <a:ext cx="7416403" cy="2368868"/>
          </a:xfrm>
          <a:prstGeom prst="rect">
            <a:avLst/>
          </a:prstGeom>
          <a:noFill/>
          <a:ln/>
        </p:spPr>
        <p:txBody>
          <a:bodyPr wrap="square" lIns="0" tIns="0" rIns="0" bIns="0" rtlCol="0" anchor="t"/>
          <a:lstStyle/>
          <a:p>
            <a:pPr algn="l" indent="0" marL="0">
              <a:lnSpc>
                <a:spcPts val="3100"/>
              </a:lnSpc>
              <a:buNone/>
            </a:pPr>
            <a:r>
              <a:rPr lang="en-US" sz="1900" dirty="0">
                <a:solidFill>
                  <a:srgbClr val="E2E6E9"/>
                </a:solidFill>
                <a:latin typeface="Merriweather" pitchFamily="34" charset="0"/>
                <a:ea typeface="Merriweather" pitchFamily="34" charset="-122"/>
                <a:cs typeface="Merriweather" pitchFamily="34" charset="-120"/>
              </a:rPr>
              <a:t>The sociology of organizations has become a well-established and coherent field over the past twenty years, producing significant empirical and theoretical studies. This presentation will explore key concepts and perspectives in organizational sociology, from classical theories to contemporary approaches.</a:t>
            </a:r>
            <a:endParaRPr lang="en-US" sz="1900" dirty="0"/>
          </a:p>
        </p:txBody>
      </p:sp>
      <p:sp>
        <p:nvSpPr>
          <p:cNvPr id="5" name="Shape 2"/>
          <p:cNvSpPr/>
          <p:nvPr/>
        </p:nvSpPr>
        <p:spPr>
          <a:xfrm>
            <a:off x="6350198" y="6196965"/>
            <a:ext cx="394930" cy="394930"/>
          </a:xfrm>
          <a:prstGeom prst="roundRect">
            <a:avLst>
              <a:gd name="adj" fmla="val 23151155"/>
            </a:avLst>
          </a:prstGeom>
          <a:noFill/>
          <a:ln w="7620">
            <a:solidFill>
              <a:srgbClr val="FFFFFF"/>
            </a:solidFill>
            <a:prstDash val="solid"/>
          </a:ln>
        </p:spPr>
      </p:sp>
      <p:pic>
        <p:nvPicPr>
          <p:cNvPr id="6" name="Image 1" descr="preencoded.png">    </p:cNvPr>
          <p:cNvPicPr>
            <a:picLocks noChangeAspect="1"/>
          </p:cNvPicPr>
          <p:nvPr/>
        </p:nvPicPr>
        <p:blipFill>
          <a:blip r:embed="rId2"/>
          <a:stretch>
            <a:fillRect/>
          </a:stretch>
        </p:blipFill>
        <p:spPr>
          <a:xfrm>
            <a:off x="6357818" y="6204585"/>
            <a:ext cx="379690" cy="379690"/>
          </a:xfrm>
          <a:prstGeom prst="rect">
            <a:avLst/>
          </a:prstGeom>
        </p:spPr>
      </p:pic>
      <p:sp>
        <p:nvSpPr>
          <p:cNvPr id="7" name="Text 3"/>
          <p:cNvSpPr/>
          <p:nvPr/>
        </p:nvSpPr>
        <p:spPr>
          <a:xfrm>
            <a:off x="6868478" y="6178510"/>
            <a:ext cx="2269808" cy="431840"/>
          </a:xfrm>
          <a:prstGeom prst="rect">
            <a:avLst/>
          </a:prstGeom>
          <a:noFill/>
          <a:ln/>
        </p:spPr>
        <p:txBody>
          <a:bodyPr wrap="none" lIns="0" tIns="0" rIns="0" bIns="0" rtlCol="0" anchor="t"/>
          <a:lstStyle/>
          <a:p>
            <a:pPr algn="l" indent="0" marL="0">
              <a:lnSpc>
                <a:spcPts val="3400"/>
              </a:lnSpc>
              <a:buNone/>
            </a:pPr>
            <a:r>
              <a:rPr lang="en-US" sz="2400" b="1" dirty="0">
                <a:solidFill>
                  <a:srgbClr val="E2E6E9"/>
                </a:solidFill>
                <a:latin typeface="Merriweather Bold" pitchFamily="34" charset="0"/>
                <a:ea typeface="Merriweather Bold" pitchFamily="34" charset="-122"/>
                <a:cs typeface="Merriweather Bold" pitchFamily="34" charset="-120"/>
              </a:rPr>
              <a:t>by Djazia CHIB</a:t>
            </a:r>
            <a:endParaRPr lang="en-US"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863798" y="1611630"/>
            <a:ext cx="10946844" cy="771287"/>
          </a:xfrm>
          <a:prstGeom prst="rect">
            <a:avLst/>
          </a:prstGeom>
          <a:noFill/>
          <a:ln/>
        </p:spPr>
        <p:txBody>
          <a:bodyPr wrap="none" lIns="0" tIns="0" rIns="0" bIns="0" rtlCol="0" anchor="t"/>
          <a:lstStyle/>
          <a:p>
            <a:pPr algn="l" indent="0" marL="0">
              <a:lnSpc>
                <a:spcPts val="6050"/>
              </a:lnSpc>
              <a:buNone/>
            </a:pPr>
            <a:r>
              <a:rPr lang="en-US" sz="4850" dirty="0">
                <a:solidFill>
                  <a:srgbClr val="F5F0F0"/>
                </a:solidFill>
                <a:latin typeface="Merriweather" pitchFamily="34" charset="0"/>
                <a:ea typeface="Merriweather" pitchFamily="34" charset="-122"/>
                <a:cs typeface="Merriweather" pitchFamily="34" charset="-120"/>
              </a:rPr>
              <a:t>Organizational Structure and Culture</a:t>
            </a:r>
            <a:endParaRPr lang="en-US" sz="4850" dirty="0"/>
          </a:p>
        </p:txBody>
      </p:sp>
      <p:sp>
        <p:nvSpPr>
          <p:cNvPr id="3" name="Text 1"/>
          <p:cNvSpPr/>
          <p:nvPr/>
        </p:nvSpPr>
        <p:spPr>
          <a:xfrm>
            <a:off x="863798" y="2999899"/>
            <a:ext cx="3624977" cy="385524"/>
          </a:xfrm>
          <a:prstGeom prst="rect">
            <a:avLst/>
          </a:prstGeom>
          <a:noFill/>
          <a:ln/>
        </p:spPr>
        <p:txBody>
          <a:bodyPr wrap="none" lIns="0" tIns="0" rIns="0" bIns="0" rtlCol="0" anchor="t"/>
          <a:lstStyle/>
          <a:p>
            <a:pPr algn="l" indent="0" marL="0">
              <a:lnSpc>
                <a:spcPts val="3000"/>
              </a:lnSpc>
              <a:buNone/>
            </a:pPr>
            <a:r>
              <a:rPr lang="en-US" sz="2400" dirty="0">
                <a:solidFill>
                  <a:srgbClr val="F5F0F0"/>
                </a:solidFill>
                <a:latin typeface="Merriweather" pitchFamily="34" charset="0"/>
                <a:ea typeface="Merriweather" pitchFamily="34" charset="-122"/>
                <a:cs typeface="Merriweather" pitchFamily="34" charset="-120"/>
              </a:rPr>
              <a:t>Authority and Deference</a:t>
            </a:r>
            <a:endParaRPr lang="en-US" sz="2400" dirty="0"/>
          </a:p>
        </p:txBody>
      </p:sp>
      <p:sp>
        <p:nvSpPr>
          <p:cNvPr id="4" name="Text 2"/>
          <p:cNvSpPr/>
          <p:nvPr/>
        </p:nvSpPr>
        <p:spPr>
          <a:xfrm>
            <a:off x="863798" y="3632240"/>
            <a:ext cx="3898940" cy="2368868"/>
          </a:xfrm>
          <a:prstGeom prst="rect">
            <a:avLst/>
          </a:prstGeom>
          <a:noFill/>
          <a:ln/>
        </p:spPr>
        <p:txBody>
          <a:bodyPr wrap="square" lIns="0" tIns="0" rIns="0" bIns="0" rtlCol="0" anchor="t"/>
          <a:lstStyle/>
          <a:p>
            <a:pPr algn="l" indent="0" marL="0">
              <a:lnSpc>
                <a:spcPts val="3100"/>
              </a:lnSpc>
              <a:buNone/>
            </a:pPr>
            <a:r>
              <a:rPr lang="en-US" sz="1900" dirty="0">
                <a:solidFill>
                  <a:srgbClr val="E2E6E9"/>
                </a:solidFill>
                <a:latin typeface="Merriweather" pitchFamily="34" charset="0"/>
                <a:ea typeface="Merriweather" pitchFamily="34" charset="-122"/>
                <a:cs typeface="Merriweather" pitchFamily="34" charset="-120"/>
              </a:rPr>
              <a:t>Much of the structure of formal organizations is designed to produce, sustain, and conceptualize deference. This is not an innate feature of people in lower-level positions.</a:t>
            </a:r>
            <a:endParaRPr lang="en-US" sz="1900" dirty="0"/>
          </a:p>
        </p:txBody>
      </p:sp>
      <p:sp>
        <p:nvSpPr>
          <p:cNvPr id="5" name="Text 3"/>
          <p:cNvSpPr/>
          <p:nvPr/>
        </p:nvSpPr>
        <p:spPr>
          <a:xfrm>
            <a:off x="5372576" y="2999899"/>
            <a:ext cx="3362325" cy="385524"/>
          </a:xfrm>
          <a:prstGeom prst="rect">
            <a:avLst/>
          </a:prstGeom>
          <a:noFill/>
          <a:ln/>
        </p:spPr>
        <p:txBody>
          <a:bodyPr wrap="none" lIns="0" tIns="0" rIns="0" bIns="0" rtlCol="0" anchor="t"/>
          <a:lstStyle/>
          <a:p>
            <a:pPr algn="l" indent="0" marL="0">
              <a:lnSpc>
                <a:spcPts val="3000"/>
              </a:lnSpc>
              <a:buNone/>
            </a:pPr>
            <a:r>
              <a:rPr lang="en-US" sz="2400" dirty="0">
                <a:solidFill>
                  <a:srgbClr val="F5F0F0"/>
                </a:solidFill>
                <a:latin typeface="Merriweather" pitchFamily="34" charset="0"/>
                <a:ea typeface="Merriweather" pitchFamily="34" charset="-122"/>
                <a:cs typeface="Merriweather" pitchFamily="34" charset="-120"/>
              </a:rPr>
              <a:t>Modern Organizations</a:t>
            </a:r>
            <a:endParaRPr lang="en-US" sz="2400" dirty="0"/>
          </a:p>
        </p:txBody>
      </p:sp>
      <p:sp>
        <p:nvSpPr>
          <p:cNvPr id="6" name="Text 4"/>
          <p:cNvSpPr/>
          <p:nvPr/>
        </p:nvSpPr>
        <p:spPr>
          <a:xfrm>
            <a:off x="5372576" y="3632240"/>
            <a:ext cx="3898940" cy="1974056"/>
          </a:xfrm>
          <a:prstGeom prst="rect">
            <a:avLst/>
          </a:prstGeom>
          <a:noFill/>
          <a:ln/>
        </p:spPr>
        <p:txBody>
          <a:bodyPr wrap="square" lIns="0" tIns="0" rIns="0" bIns="0" rtlCol="0" anchor="t"/>
          <a:lstStyle/>
          <a:p>
            <a:pPr algn="l" indent="0" marL="0">
              <a:lnSpc>
                <a:spcPts val="3100"/>
              </a:lnSpc>
              <a:buNone/>
            </a:pPr>
            <a:r>
              <a:rPr lang="en-US" sz="1900" dirty="0">
                <a:solidFill>
                  <a:srgbClr val="E2E6E9"/>
                </a:solidFill>
                <a:latin typeface="Merriweather" pitchFamily="34" charset="0"/>
                <a:ea typeface="Merriweather" pitchFamily="34" charset="-122"/>
                <a:cs typeface="Merriweather" pitchFamily="34" charset="-120"/>
              </a:rPr>
              <a:t>In many modern organizations, people are given information to take part in decision-making, challenging traditional notions of deference.</a:t>
            </a:r>
            <a:endParaRPr lang="en-US" sz="1900" dirty="0"/>
          </a:p>
        </p:txBody>
      </p:sp>
      <p:sp>
        <p:nvSpPr>
          <p:cNvPr id="7" name="Text 5"/>
          <p:cNvSpPr/>
          <p:nvPr/>
        </p:nvSpPr>
        <p:spPr>
          <a:xfrm>
            <a:off x="9881354" y="2999899"/>
            <a:ext cx="3085386" cy="385524"/>
          </a:xfrm>
          <a:prstGeom prst="rect">
            <a:avLst/>
          </a:prstGeom>
          <a:noFill/>
          <a:ln/>
        </p:spPr>
        <p:txBody>
          <a:bodyPr wrap="none" lIns="0" tIns="0" rIns="0" bIns="0" rtlCol="0" anchor="t"/>
          <a:lstStyle/>
          <a:p>
            <a:pPr algn="l" indent="0" marL="0">
              <a:lnSpc>
                <a:spcPts val="3000"/>
              </a:lnSpc>
              <a:buNone/>
            </a:pPr>
            <a:r>
              <a:rPr lang="en-US" sz="2400" dirty="0">
                <a:solidFill>
                  <a:srgbClr val="F5F0F0"/>
                </a:solidFill>
                <a:latin typeface="Merriweather" pitchFamily="34" charset="0"/>
                <a:ea typeface="Merriweather" pitchFamily="34" charset="-122"/>
                <a:cs typeface="Merriweather" pitchFamily="34" charset="-120"/>
              </a:rPr>
              <a:t>Informal Culture</a:t>
            </a:r>
            <a:endParaRPr lang="en-US" sz="2400" dirty="0"/>
          </a:p>
        </p:txBody>
      </p:sp>
      <p:sp>
        <p:nvSpPr>
          <p:cNvPr id="8" name="Text 6"/>
          <p:cNvSpPr/>
          <p:nvPr/>
        </p:nvSpPr>
        <p:spPr>
          <a:xfrm>
            <a:off x="9881354" y="3632240"/>
            <a:ext cx="3898940" cy="2763679"/>
          </a:xfrm>
          <a:prstGeom prst="rect">
            <a:avLst/>
          </a:prstGeom>
          <a:noFill/>
          <a:ln/>
        </p:spPr>
        <p:txBody>
          <a:bodyPr wrap="square" lIns="0" tIns="0" rIns="0" bIns="0" rtlCol="0" anchor="t"/>
          <a:lstStyle/>
          <a:p>
            <a:pPr algn="l" indent="0" marL="0">
              <a:lnSpc>
                <a:spcPts val="3100"/>
              </a:lnSpc>
              <a:buNone/>
            </a:pPr>
            <a:r>
              <a:rPr lang="en-US" sz="1900" dirty="0">
                <a:solidFill>
                  <a:srgbClr val="E2E6E9"/>
                </a:solidFill>
                <a:latin typeface="Merriweather" pitchFamily="34" charset="0"/>
                <a:ea typeface="Merriweather" pitchFamily="34" charset="-122"/>
                <a:cs typeface="Merriweather" pitchFamily="34" charset="-120"/>
              </a:rPr>
              <a:t>There is voluminous literature discussing the informal ways in which organizational cultures develop, looking at tastes, preferences, and behaviors of people who make up the organization.</a:t>
            </a:r>
            <a:endParaRPr lang="en-US" sz="19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1148"/>
          </a:xfrm>
          <a:prstGeom prst="rect">
            <a:avLst/>
          </a:prstGeom>
        </p:spPr>
      </p:pic>
      <p:sp>
        <p:nvSpPr>
          <p:cNvPr id="3" name="Text 0"/>
          <p:cNvSpPr/>
          <p:nvPr/>
        </p:nvSpPr>
        <p:spPr>
          <a:xfrm>
            <a:off x="6112193" y="491728"/>
            <a:ext cx="7892415" cy="1117521"/>
          </a:xfrm>
          <a:prstGeom prst="rect">
            <a:avLst/>
          </a:prstGeom>
          <a:noFill/>
          <a:ln/>
        </p:spPr>
        <p:txBody>
          <a:bodyPr wrap="square" lIns="0" tIns="0" rIns="0" bIns="0" rtlCol="0" anchor="t"/>
          <a:lstStyle/>
          <a:p>
            <a:pPr algn="l" indent="0" marL="0">
              <a:lnSpc>
                <a:spcPts val="4400"/>
              </a:lnSpc>
              <a:buNone/>
            </a:pPr>
            <a:r>
              <a:rPr lang="en-US" sz="3500" dirty="0">
                <a:solidFill>
                  <a:srgbClr val="F5F0F0"/>
                </a:solidFill>
                <a:latin typeface="Merriweather" pitchFamily="34" charset="0"/>
                <a:ea typeface="Merriweather" pitchFamily="34" charset="-122"/>
                <a:cs typeface="Merriweather" pitchFamily="34" charset="-120"/>
              </a:rPr>
              <a:t>Power and Authority in Organizations</a:t>
            </a:r>
            <a:endParaRPr lang="en-US" sz="3500" dirty="0"/>
          </a:p>
        </p:txBody>
      </p:sp>
      <p:sp>
        <p:nvSpPr>
          <p:cNvPr id="4" name="Shape 1"/>
          <p:cNvSpPr/>
          <p:nvPr/>
        </p:nvSpPr>
        <p:spPr>
          <a:xfrm>
            <a:off x="6112193" y="1877378"/>
            <a:ext cx="7892415" cy="1331476"/>
          </a:xfrm>
          <a:prstGeom prst="roundRect">
            <a:avLst>
              <a:gd name="adj" fmla="val 5641"/>
            </a:avLst>
          </a:prstGeom>
          <a:solidFill>
            <a:srgbClr val="003180"/>
          </a:solidFill>
          <a:ln w="7620">
            <a:solidFill>
              <a:srgbClr val="194A99"/>
            </a:solidFill>
            <a:prstDash val="solid"/>
          </a:ln>
        </p:spPr>
      </p:sp>
      <p:sp>
        <p:nvSpPr>
          <p:cNvPr id="5" name="Text 2"/>
          <p:cNvSpPr/>
          <p:nvPr/>
        </p:nvSpPr>
        <p:spPr>
          <a:xfrm>
            <a:off x="6298525" y="2063710"/>
            <a:ext cx="2235279" cy="279321"/>
          </a:xfrm>
          <a:prstGeom prst="rect">
            <a:avLst/>
          </a:prstGeom>
          <a:noFill/>
          <a:ln/>
        </p:spPr>
        <p:txBody>
          <a:bodyPr wrap="none" lIns="0" tIns="0" rIns="0" bIns="0" rtlCol="0" anchor="t"/>
          <a:lstStyle/>
          <a:p>
            <a:pPr algn="l" indent="0" marL="0">
              <a:lnSpc>
                <a:spcPts val="2200"/>
              </a:lnSpc>
              <a:buNone/>
            </a:pPr>
            <a:r>
              <a:rPr lang="en-US" sz="1750" dirty="0">
                <a:solidFill>
                  <a:srgbClr val="E2E6E9"/>
                </a:solidFill>
                <a:latin typeface="Merriweather" pitchFamily="34" charset="0"/>
                <a:ea typeface="Merriweather" pitchFamily="34" charset="-122"/>
                <a:cs typeface="Merriweather" pitchFamily="34" charset="-120"/>
              </a:rPr>
              <a:t>Complex Concepts</a:t>
            </a:r>
            <a:endParaRPr lang="en-US" sz="1750" dirty="0"/>
          </a:p>
        </p:txBody>
      </p:sp>
      <p:sp>
        <p:nvSpPr>
          <p:cNvPr id="6" name="Text 3"/>
          <p:cNvSpPr/>
          <p:nvPr/>
        </p:nvSpPr>
        <p:spPr>
          <a:xfrm>
            <a:off x="6298525" y="2450306"/>
            <a:ext cx="7519749" cy="572214"/>
          </a:xfrm>
          <a:prstGeom prst="rect">
            <a:avLst/>
          </a:prstGeom>
          <a:noFill/>
          <a:ln/>
        </p:spPr>
        <p:txBody>
          <a:bodyPr wrap="square" lIns="0" tIns="0" rIns="0" bIns="0" rtlCol="0" anchor="t"/>
          <a:lstStyle/>
          <a:p>
            <a:pPr algn="l" indent="0" marL="0">
              <a:lnSpc>
                <a:spcPts val="2250"/>
              </a:lnSpc>
              <a:buNone/>
            </a:pPr>
            <a:r>
              <a:rPr lang="en-US" sz="1400" dirty="0">
                <a:solidFill>
                  <a:srgbClr val="E2E6E9"/>
                </a:solidFill>
                <a:latin typeface="Merriweather" pitchFamily="34" charset="0"/>
                <a:ea typeface="Merriweather" pitchFamily="34" charset="-122"/>
                <a:cs typeface="Merriweather" pitchFamily="34" charset="-120"/>
              </a:rPr>
              <a:t>Power and authority are central, complex, and multifaceted concepts in the sociology of organizations.</a:t>
            </a:r>
            <a:endParaRPr lang="en-US" sz="1400" dirty="0"/>
          </a:p>
        </p:txBody>
      </p:sp>
      <p:sp>
        <p:nvSpPr>
          <p:cNvPr id="7" name="Shape 4"/>
          <p:cNvSpPr/>
          <p:nvPr/>
        </p:nvSpPr>
        <p:spPr>
          <a:xfrm>
            <a:off x="6112193" y="3387566"/>
            <a:ext cx="7892415" cy="1331476"/>
          </a:xfrm>
          <a:prstGeom prst="roundRect">
            <a:avLst>
              <a:gd name="adj" fmla="val 5641"/>
            </a:avLst>
          </a:prstGeom>
          <a:solidFill>
            <a:srgbClr val="003180"/>
          </a:solidFill>
          <a:ln w="7620">
            <a:solidFill>
              <a:srgbClr val="194A99"/>
            </a:solidFill>
            <a:prstDash val="solid"/>
          </a:ln>
        </p:spPr>
      </p:sp>
      <p:sp>
        <p:nvSpPr>
          <p:cNvPr id="8" name="Text 5"/>
          <p:cNvSpPr/>
          <p:nvPr/>
        </p:nvSpPr>
        <p:spPr>
          <a:xfrm>
            <a:off x="6298525" y="3573899"/>
            <a:ext cx="2291358" cy="279321"/>
          </a:xfrm>
          <a:prstGeom prst="rect">
            <a:avLst/>
          </a:prstGeom>
          <a:noFill/>
          <a:ln/>
        </p:spPr>
        <p:txBody>
          <a:bodyPr wrap="none" lIns="0" tIns="0" rIns="0" bIns="0" rtlCol="0" anchor="t"/>
          <a:lstStyle/>
          <a:p>
            <a:pPr algn="l" indent="0" marL="0">
              <a:lnSpc>
                <a:spcPts val="2200"/>
              </a:lnSpc>
              <a:buNone/>
            </a:pPr>
            <a:r>
              <a:rPr lang="en-US" sz="1750" dirty="0">
                <a:solidFill>
                  <a:srgbClr val="E2E6E9"/>
                </a:solidFill>
                <a:latin typeface="Merriweather" pitchFamily="34" charset="0"/>
                <a:ea typeface="Merriweather" pitchFamily="34" charset="-122"/>
                <a:cs typeface="Merriweather" pitchFamily="34" charset="-120"/>
              </a:rPr>
              <a:t>Managerial Influence</a:t>
            </a:r>
            <a:endParaRPr lang="en-US" sz="1750" dirty="0"/>
          </a:p>
        </p:txBody>
      </p:sp>
      <p:sp>
        <p:nvSpPr>
          <p:cNvPr id="9" name="Text 6"/>
          <p:cNvSpPr/>
          <p:nvPr/>
        </p:nvSpPr>
        <p:spPr>
          <a:xfrm>
            <a:off x="6298525" y="3960495"/>
            <a:ext cx="7519749" cy="572214"/>
          </a:xfrm>
          <a:prstGeom prst="rect">
            <a:avLst/>
          </a:prstGeom>
          <a:noFill/>
          <a:ln/>
        </p:spPr>
        <p:txBody>
          <a:bodyPr wrap="square" lIns="0" tIns="0" rIns="0" bIns="0" rtlCol="0" anchor="t"/>
          <a:lstStyle/>
          <a:p>
            <a:pPr algn="l" indent="0" marL="0">
              <a:lnSpc>
                <a:spcPts val="2250"/>
              </a:lnSpc>
              <a:buNone/>
            </a:pPr>
            <a:r>
              <a:rPr lang="en-US" sz="1400" dirty="0">
                <a:solidFill>
                  <a:srgbClr val="E2E6E9"/>
                </a:solidFill>
                <a:latin typeface="Merriweather" pitchFamily="34" charset="0"/>
                <a:ea typeface="Merriweather" pitchFamily="34" charset="-122"/>
                <a:cs typeface="Merriweather" pitchFamily="34" charset="-120"/>
              </a:rPr>
              <a:t>A manager's ability to exert influence and use power and authority are intertwined with the roles of enabler and level.</a:t>
            </a:r>
            <a:endParaRPr lang="en-US" sz="1400" dirty="0"/>
          </a:p>
        </p:txBody>
      </p:sp>
      <p:sp>
        <p:nvSpPr>
          <p:cNvPr id="10" name="Shape 7"/>
          <p:cNvSpPr/>
          <p:nvPr/>
        </p:nvSpPr>
        <p:spPr>
          <a:xfrm>
            <a:off x="6112193" y="4897755"/>
            <a:ext cx="7892415" cy="1331476"/>
          </a:xfrm>
          <a:prstGeom prst="roundRect">
            <a:avLst>
              <a:gd name="adj" fmla="val 5641"/>
            </a:avLst>
          </a:prstGeom>
          <a:solidFill>
            <a:srgbClr val="003180"/>
          </a:solidFill>
          <a:ln w="7620">
            <a:solidFill>
              <a:srgbClr val="194A99"/>
            </a:solidFill>
            <a:prstDash val="solid"/>
          </a:ln>
        </p:spPr>
      </p:sp>
      <p:sp>
        <p:nvSpPr>
          <p:cNvPr id="11" name="Text 8"/>
          <p:cNvSpPr/>
          <p:nvPr/>
        </p:nvSpPr>
        <p:spPr>
          <a:xfrm>
            <a:off x="6298525" y="5084088"/>
            <a:ext cx="2559606" cy="279321"/>
          </a:xfrm>
          <a:prstGeom prst="rect">
            <a:avLst/>
          </a:prstGeom>
          <a:noFill/>
          <a:ln/>
        </p:spPr>
        <p:txBody>
          <a:bodyPr wrap="none" lIns="0" tIns="0" rIns="0" bIns="0" rtlCol="0" anchor="t"/>
          <a:lstStyle/>
          <a:p>
            <a:pPr algn="l" indent="0" marL="0">
              <a:lnSpc>
                <a:spcPts val="2200"/>
              </a:lnSpc>
              <a:buNone/>
            </a:pPr>
            <a:r>
              <a:rPr lang="en-US" sz="1750" dirty="0">
                <a:solidFill>
                  <a:srgbClr val="E2E6E9"/>
                </a:solidFill>
                <a:latin typeface="Merriweather" pitchFamily="34" charset="0"/>
                <a:ea typeface="Merriweather" pitchFamily="34" charset="-122"/>
                <a:cs typeface="Merriweather" pitchFamily="34" charset="-120"/>
              </a:rPr>
              <a:t>Organizational Stability</a:t>
            </a:r>
            <a:endParaRPr lang="en-US" sz="1750" dirty="0"/>
          </a:p>
        </p:txBody>
      </p:sp>
      <p:sp>
        <p:nvSpPr>
          <p:cNvPr id="12" name="Text 9"/>
          <p:cNvSpPr/>
          <p:nvPr/>
        </p:nvSpPr>
        <p:spPr>
          <a:xfrm>
            <a:off x="6298525" y="5470684"/>
            <a:ext cx="7519749" cy="572214"/>
          </a:xfrm>
          <a:prstGeom prst="rect">
            <a:avLst/>
          </a:prstGeom>
          <a:noFill/>
          <a:ln/>
        </p:spPr>
        <p:txBody>
          <a:bodyPr wrap="square" lIns="0" tIns="0" rIns="0" bIns="0" rtlCol="0" anchor="t"/>
          <a:lstStyle/>
          <a:p>
            <a:pPr algn="l" indent="0" marL="0">
              <a:lnSpc>
                <a:spcPts val="2250"/>
              </a:lnSpc>
              <a:buNone/>
            </a:pPr>
            <a:r>
              <a:rPr lang="en-US" sz="1400" dirty="0">
                <a:solidFill>
                  <a:srgbClr val="E2E6E9"/>
                </a:solidFill>
                <a:latin typeface="Merriweather" pitchFamily="34" charset="0"/>
                <a:ea typeface="Merriweather" pitchFamily="34" charset="-122"/>
                <a:cs typeface="Merriweather" pitchFamily="34" charset="-120"/>
              </a:rPr>
              <a:t>Power and authority are devices that administrators use to guide and control behavior, helping to maintain organizational stability.</a:t>
            </a:r>
            <a:endParaRPr lang="en-US" sz="1400" dirty="0"/>
          </a:p>
        </p:txBody>
      </p:sp>
      <p:sp>
        <p:nvSpPr>
          <p:cNvPr id="13" name="Shape 10"/>
          <p:cNvSpPr/>
          <p:nvPr/>
        </p:nvSpPr>
        <p:spPr>
          <a:xfrm>
            <a:off x="6112193" y="6407944"/>
            <a:ext cx="7892415" cy="1331476"/>
          </a:xfrm>
          <a:prstGeom prst="roundRect">
            <a:avLst>
              <a:gd name="adj" fmla="val 5641"/>
            </a:avLst>
          </a:prstGeom>
          <a:solidFill>
            <a:srgbClr val="003180"/>
          </a:solidFill>
          <a:ln w="7620">
            <a:solidFill>
              <a:srgbClr val="194A99"/>
            </a:solidFill>
            <a:prstDash val="solid"/>
          </a:ln>
        </p:spPr>
      </p:sp>
      <p:sp>
        <p:nvSpPr>
          <p:cNvPr id="14" name="Text 11"/>
          <p:cNvSpPr/>
          <p:nvPr/>
        </p:nvSpPr>
        <p:spPr>
          <a:xfrm>
            <a:off x="6298525" y="6594277"/>
            <a:ext cx="2589252" cy="279321"/>
          </a:xfrm>
          <a:prstGeom prst="rect">
            <a:avLst/>
          </a:prstGeom>
          <a:noFill/>
          <a:ln/>
        </p:spPr>
        <p:txBody>
          <a:bodyPr wrap="none" lIns="0" tIns="0" rIns="0" bIns="0" rtlCol="0" anchor="t"/>
          <a:lstStyle/>
          <a:p>
            <a:pPr algn="l" indent="0" marL="0">
              <a:lnSpc>
                <a:spcPts val="2200"/>
              </a:lnSpc>
              <a:buNone/>
            </a:pPr>
            <a:r>
              <a:rPr lang="en-US" sz="1750" dirty="0">
                <a:solidFill>
                  <a:srgbClr val="E2E6E9"/>
                </a:solidFill>
                <a:latin typeface="Merriweather" pitchFamily="34" charset="0"/>
                <a:ea typeface="Merriweather" pitchFamily="34" charset="-122"/>
                <a:cs typeface="Merriweather" pitchFamily="34" charset="-120"/>
              </a:rPr>
              <a:t>Sociological Perspective</a:t>
            </a:r>
            <a:endParaRPr lang="en-US" sz="1750" dirty="0"/>
          </a:p>
        </p:txBody>
      </p:sp>
      <p:sp>
        <p:nvSpPr>
          <p:cNvPr id="15" name="Text 12"/>
          <p:cNvSpPr/>
          <p:nvPr/>
        </p:nvSpPr>
        <p:spPr>
          <a:xfrm>
            <a:off x="6298525" y="6980872"/>
            <a:ext cx="7519749" cy="572214"/>
          </a:xfrm>
          <a:prstGeom prst="rect">
            <a:avLst/>
          </a:prstGeom>
          <a:noFill/>
          <a:ln/>
        </p:spPr>
        <p:txBody>
          <a:bodyPr wrap="square" lIns="0" tIns="0" rIns="0" bIns="0" rtlCol="0" anchor="t"/>
          <a:lstStyle/>
          <a:p>
            <a:pPr algn="l" indent="0" marL="0">
              <a:lnSpc>
                <a:spcPts val="2250"/>
              </a:lnSpc>
              <a:buNone/>
            </a:pPr>
            <a:r>
              <a:rPr lang="en-US" sz="1400" dirty="0">
                <a:solidFill>
                  <a:srgbClr val="E2E6E9"/>
                </a:solidFill>
                <a:latin typeface="Merriweather" pitchFamily="34" charset="0"/>
                <a:ea typeface="Merriweather" pitchFamily="34" charset="-122"/>
                <a:cs typeface="Merriweather" pitchFamily="34" charset="-120"/>
              </a:rPr>
              <a:t>Critics portray organization and management as social phenomena, where prevailing ideas are created within wider social contexts.</a:t>
            </a:r>
            <a:endParaRPr lang="en-US" sz="1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16717" y="495538"/>
            <a:ext cx="7883366" cy="1125617"/>
          </a:xfrm>
          <a:prstGeom prst="rect">
            <a:avLst/>
          </a:prstGeom>
          <a:noFill/>
          <a:ln/>
        </p:spPr>
        <p:txBody>
          <a:bodyPr wrap="square" lIns="0" tIns="0" rIns="0" bIns="0" rtlCol="0" anchor="t"/>
          <a:lstStyle/>
          <a:p>
            <a:pPr algn="l" indent="0" marL="0">
              <a:lnSpc>
                <a:spcPts val="4400"/>
              </a:lnSpc>
              <a:buNone/>
            </a:pPr>
            <a:r>
              <a:rPr lang="en-US" sz="3500" dirty="0">
                <a:solidFill>
                  <a:srgbClr val="F5F0F0"/>
                </a:solidFill>
                <a:latin typeface="Merriweather" pitchFamily="34" charset="0"/>
                <a:ea typeface="Merriweather" pitchFamily="34" charset="-122"/>
                <a:cs typeface="Merriweather" pitchFamily="34" charset="-120"/>
              </a:rPr>
              <a:t>Gender and Diversity in Organizations</a:t>
            </a:r>
            <a:endParaRPr lang="en-US" sz="3500" dirty="0"/>
          </a:p>
        </p:txBody>
      </p:sp>
      <p:sp>
        <p:nvSpPr>
          <p:cNvPr id="4" name="Shape 1"/>
          <p:cNvSpPr/>
          <p:nvPr/>
        </p:nvSpPr>
        <p:spPr>
          <a:xfrm>
            <a:off x="6319242" y="1891308"/>
            <a:ext cx="22860" cy="5842635"/>
          </a:xfrm>
          <a:prstGeom prst="roundRect">
            <a:avLst>
              <a:gd name="adj" fmla="val 330926"/>
            </a:avLst>
          </a:prstGeom>
          <a:solidFill>
            <a:srgbClr val="194A99"/>
          </a:solidFill>
          <a:ln/>
        </p:spPr>
      </p:sp>
      <p:sp>
        <p:nvSpPr>
          <p:cNvPr id="5" name="Shape 2"/>
          <p:cNvSpPr/>
          <p:nvPr/>
        </p:nvSpPr>
        <p:spPr>
          <a:xfrm>
            <a:off x="6498967" y="2284928"/>
            <a:ext cx="540306" cy="22860"/>
          </a:xfrm>
          <a:prstGeom prst="roundRect">
            <a:avLst>
              <a:gd name="adj" fmla="val 330926"/>
            </a:avLst>
          </a:prstGeom>
          <a:solidFill>
            <a:srgbClr val="194A99"/>
          </a:solidFill>
          <a:ln/>
        </p:spPr>
      </p:sp>
      <p:sp>
        <p:nvSpPr>
          <p:cNvPr id="6" name="Shape 3"/>
          <p:cNvSpPr/>
          <p:nvPr/>
        </p:nvSpPr>
        <p:spPr>
          <a:xfrm>
            <a:off x="6116657" y="2093833"/>
            <a:ext cx="405170" cy="405170"/>
          </a:xfrm>
          <a:prstGeom prst="roundRect">
            <a:avLst>
              <a:gd name="adj" fmla="val 18671"/>
            </a:avLst>
          </a:prstGeom>
          <a:solidFill>
            <a:srgbClr val="003180"/>
          </a:solidFill>
          <a:ln w="7620">
            <a:solidFill>
              <a:srgbClr val="194A99"/>
            </a:solidFill>
            <a:prstDash val="solid"/>
          </a:ln>
        </p:spPr>
      </p:sp>
      <p:sp>
        <p:nvSpPr>
          <p:cNvPr id="7" name="Text 4"/>
          <p:cNvSpPr/>
          <p:nvPr/>
        </p:nvSpPr>
        <p:spPr>
          <a:xfrm>
            <a:off x="6184106" y="2127528"/>
            <a:ext cx="270153" cy="337661"/>
          </a:xfrm>
          <a:prstGeom prst="rect">
            <a:avLst/>
          </a:prstGeom>
          <a:noFill/>
          <a:ln/>
        </p:spPr>
        <p:txBody>
          <a:bodyPr wrap="none" lIns="0" tIns="0" rIns="0" bIns="0" rtlCol="0" anchor="t"/>
          <a:lstStyle/>
          <a:p>
            <a:pPr algn="ctr" indent="0" marL="0">
              <a:lnSpc>
                <a:spcPts val="2100"/>
              </a:lnSpc>
              <a:buNone/>
            </a:pPr>
            <a:r>
              <a:rPr lang="en-US" sz="2100" dirty="0">
                <a:solidFill>
                  <a:srgbClr val="E2E6E9"/>
                </a:solidFill>
                <a:latin typeface="Merriweather" pitchFamily="34" charset="0"/>
                <a:ea typeface="Merriweather" pitchFamily="34" charset="-122"/>
                <a:cs typeface="Merriweather" pitchFamily="34" charset="-120"/>
              </a:rPr>
              <a:t>1</a:t>
            </a:r>
            <a:endParaRPr lang="en-US" sz="2100" dirty="0"/>
          </a:p>
        </p:txBody>
      </p:sp>
      <p:sp>
        <p:nvSpPr>
          <p:cNvPr id="8" name="Text 5"/>
          <p:cNvSpPr/>
          <p:nvPr/>
        </p:nvSpPr>
        <p:spPr>
          <a:xfrm>
            <a:off x="7219831" y="2071330"/>
            <a:ext cx="2251472" cy="281345"/>
          </a:xfrm>
          <a:prstGeom prst="rect">
            <a:avLst/>
          </a:prstGeom>
          <a:noFill/>
          <a:ln/>
        </p:spPr>
        <p:txBody>
          <a:bodyPr wrap="none" lIns="0" tIns="0" rIns="0" bIns="0" rtlCol="0" anchor="t"/>
          <a:lstStyle/>
          <a:p>
            <a:pPr algn="l" indent="0" marL="0">
              <a:lnSpc>
                <a:spcPts val="2200"/>
              </a:lnSpc>
              <a:buNone/>
            </a:pPr>
            <a:r>
              <a:rPr lang="en-US" sz="1750" dirty="0">
                <a:solidFill>
                  <a:srgbClr val="E2E6E9"/>
                </a:solidFill>
                <a:latin typeface="Merriweather" pitchFamily="34" charset="0"/>
                <a:ea typeface="Merriweather" pitchFamily="34" charset="-122"/>
                <a:cs typeface="Merriweather" pitchFamily="34" charset="-120"/>
              </a:rPr>
              <a:t>Central Focus</a:t>
            </a:r>
            <a:endParaRPr lang="en-US" sz="1750" dirty="0"/>
          </a:p>
        </p:txBody>
      </p:sp>
      <p:sp>
        <p:nvSpPr>
          <p:cNvPr id="9" name="Text 6"/>
          <p:cNvSpPr/>
          <p:nvPr/>
        </p:nvSpPr>
        <p:spPr>
          <a:xfrm>
            <a:off x="7219831" y="2460665"/>
            <a:ext cx="6780252" cy="576263"/>
          </a:xfrm>
          <a:prstGeom prst="rect">
            <a:avLst/>
          </a:prstGeom>
          <a:noFill/>
          <a:ln/>
        </p:spPr>
        <p:txBody>
          <a:bodyPr wrap="square" lIns="0" tIns="0" rIns="0" bIns="0" rtlCol="0" anchor="t"/>
          <a:lstStyle/>
          <a:p>
            <a:pPr algn="l" indent="0" marL="0">
              <a:lnSpc>
                <a:spcPts val="2250"/>
              </a:lnSpc>
              <a:buNone/>
            </a:pPr>
            <a:r>
              <a:rPr lang="en-US" sz="1400" dirty="0">
                <a:solidFill>
                  <a:srgbClr val="E2E6E9"/>
                </a:solidFill>
                <a:latin typeface="Merriweather" pitchFamily="34" charset="0"/>
                <a:ea typeface="Merriweather" pitchFamily="34" charset="-122"/>
                <a:cs typeface="Merriweather" pitchFamily="34" charset="-120"/>
              </a:rPr>
              <a:t>Gender has become a central focus within organizational studies, both in terms of structures and practices.</a:t>
            </a:r>
            <a:endParaRPr lang="en-US" sz="1400" dirty="0"/>
          </a:p>
        </p:txBody>
      </p:sp>
      <p:sp>
        <p:nvSpPr>
          <p:cNvPr id="10" name="Shape 7"/>
          <p:cNvSpPr/>
          <p:nvPr/>
        </p:nvSpPr>
        <p:spPr>
          <a:xfrm>
            <a:off x="6498967" y="3790593"/>
            <a:ext cx="540306" cy="22860"/>
          </a:xfrm>
          <a:prstGeom prst="roundRect">
            <a:avLst>
              <a:gd name="adj" fmla="val 330926"/>
            </a:avLst>
          </a:prstGeom>
          <a:solidFill>
            <a:srgbClr val="194A99"/>
          </a:solidFill>
          <a:ln/>
        </p:spPr>
      </p:sp>
      <p:sp>
        <p:nvSpPr>
          <p:cNvPr id="11" name="Shape 8"/>
          <p:cNvSpPr/>
          <p:nvPr/>
        </p:nvSpPr>
        <p:spPr>
          <a:xfrm>
            <a:off x="6116657" y="3599497"/>
            <a:ext cx="405170" cy="405170"/>
          </a:xfrm>
          <a:prstGeom prst="roundRect">
            <a:avLst>
              <a:gd name="adj" fmla="val 18671"/>
            </a:avLst>
          </a:prstGeom>
          <a:solidFill>
            <a:srgbClr val="003180"/>
          </a:solidFill>
          <a:ln w="7620">
            <a:solidFill>
              <a:srgbClr val="194A99"/>
            </a:solidFill>
            <a:prstDash val="solid"/>
          </a:ln>
        </p:spPr>
      </p:sp>
      <p:sp>
        <p:nvSpPr>
          <p:cNvPr id="12" name="Text 9"/>
          <p:cNvSpPr/>
          <p:nvPr/>
        </p:nvSpPr>
        <p:spPr>
          <a:xfrm>
            <a:off x="6184106" y="3633192"/>
            <a:ext cx="270153" cy="337661"/>
          </a:xfrm>
          <a:prstGeom prst="rect">
            <a:avLst/>
          </a:prstGeom>
          <a:noFill/>
          <a:ln/>
        </p:spPr>
        <p:txBody>
          <a:bodyPr wrap="none" lIns="0" tIns="0" rIns="0" bIns="0" rtlCol="0" anchor="t"/>
          <a:lstStyle/>
          <a:p>
            <a:pPr algn="ctr" indent="0" marL="0">
              <a:lnSpc>
                <a:spcPts val="2100"/>
              </a:lnSpc>
              <a:buNone/>
            </a:pPr>
            <a:r>
              <a:rPr lang="en-US" sz="2100" dirty="0">
                <a:solidFill>
                  <a:srgbClr val="E2E6E9"/>
                </a:solidFill>
                <a:latin typeface="Merriweather" pitchFamily="34" charset="0"/>
                <a:ea typeface="Merriweather" pitchFamily="34" charset="-122"/>
                <a:cs typeface="Merriweather" pitchFamily="34" charset="-120"/>
              </a:rPr>
              <a:t>2</a:t>
            </a:r>
            <a:endParaRPr lang="en-US" sz="2100" dirty="0"/>
          </a:p>
        </p:txBody>
      </p:sp>
      <p:sp>
        <p:nvSpPr>
          <p:cNvPr id="13" name="Text 10"/>
          <p:cNvSpPr/>
          <p:nvPr/>
        </p:nvSpPr>
        <p:spPr>
          <a:xfrm>
            <a:off x="7219831" y="3576995"/>
            <a:ext cx="2251472" cy="281345"/>
          </a:xfrm>
          <a:prstGeom prst="rect">
            <a:avLst/>
          </a:prstGeom>
          <a:noFill/>
          <a:ln/>
        </p:spPr>
        <p:txBody>
          <a:bodyPr wrap="none" lIns="0" tIns="0" rIns="0" bIns="0" rtlCol="0" anchor="t"/>
          <a:lstStyle/>
          <a:p>
            <a:pPr algn="l" indent="0" marL="0">
              <a:lnSpc>
                <a:spcPts val="2200"/>
              </a:lnSpc>
              <a:buNone/>
            </a:pPr>
            <a:r>
              <a:rPr lang="en-US" sz="1750" dirty="0">
                <a:solidFill>
                  <a:srgbClr val="E2E6E9"/>
                </a:solidFill>
                <a:latin typeface="Merriweather" pitchFamily="34" charset="0"/>
                <a:ea typeface="Merriweather" pitchFamily="34" charset="-122"/>
                <a:cs typeface="Merriweather" pitchFamily="34" charset="-120"/>
              </a:rPr>
              <a:t>Social Change</a:t>
            </a:r>
            <a:endParaRPr lang="en-US" sz="1750" dirty="0"/>
          </a:p>
        </p:txBody>
      </p:sp>
      <p:sp>
        <p:nvSpPr>
          <p:cNvPr id="14" name="Text 11"/>
          <p:cNvSpPr/>
          <p:nvPr/>
        </p:nvSpPr>
        <p:spPr>
          <a:xfrm>
            <a:off x="7219831" y="3966329"/>
            <a:ext cx="6780252" cy="576263"/>
          </a:xfrm>
          <a:prstGeom prst="rect">
            <a:avLst/>
          </a:prstGeom>
          <a:noFill/>
          <a:ln/>
        </p:spPr>
        <p:txBody>
          <a:bodyPr wrap="square" lIns="0" tIns="0" rIns="0" bIns="0" rtlCol="0" anchor="t"/>
          <a:lstStyle/>
          <a:p>
            <a:pPr algn="l" indent="0" marL="0">
              <a:lnSpc>
                <a:spcPts val="2250"/>
              </a:lnSpc>
              <a:buNone/>
            </a:pPr>
            <a:r>
              <a:rPr lang="en-US" sz="1400" dirty="0">
                <a:solidFill>
                  <a:srgbClr val="E2E6E9"/>
                </a:solidFill>
                <a:latin typeface="Merriweather" pitchFamily="34" charset="0"/>
                <a:ea typeface="Merriweather" pitchFamily="34" charset="-122"/>
                <a:cs typeface="Merriweather" pitchFamily="34" charset="-120"/>
              </a:rPr>
              <a:t>This focus is linked to significant social and demographic change arising from increased female employment.</a:t>
            </a:r>
            <a:endParaRPr lang="en-US" sz="1400" dirty="0"/>
          </a:p>
        </p:txBody>
      </p:sp>
      <p:sp>
        <p:nvSpPr>
          <p:cNvPr id="15" name="Shape 12"/>
          <p:cNvSpPr/>
          <p:nvPr/>
        </p:nvSpPr>
        <p:spPr>
          <a:xfrm>
            <a:off x="6498967" y="5296257"/>
            <a:ext cx="540306" cy="22860"/>
          </a:xfrm>
          <a:prstGeom prst="roundRect">
            <a:avLst>
              <a:gd name="adj" fmla="val 330926"/>
            </a:avLst>
          </a:prstGeom>
          <a:solidFill>
            <a:srgbClr val="194A99"/>
          </a:solidFill>
          <a:ln/>
        </p:spPr>
      </p:sp>
      <p:sp>
        <p:nvSpPr>
          <p:cNvPr id="16" name="Shape 13"/>
          <p:cNvSpPr/>
          <p:nvPr/>
        </p:nvSpPr>
        <p:spPr>
          <a:xfrm>
            <a:off x="6116657" y="5105162"/>
            <a:ext cx="405170" cy="405170"/>
          </a:xfrm>
          <a:prstGeom prst="roundRect">
            <a:avLst>
              <a:gd name="adj" fmla="val 18671"/>
            </a:avLst>
          </a:prstGeom>
          <a:solidFill>
            <a:srgbClr val="003180"/>
          </a:solidFill>
          <a:ln w="7620">
            <a:solidFill>
              <a:srgbClr val="194A99"/>
            </a:solidFill>
            <a:prstDash val="solid"/>
          </a:ln>
        </p:spPr>
      </p:sp>
      <p:sp>
        <p:nvSpPr>
          <p:cNvPr id="17" name="Text 14"/>
          <p:cNvSpPr/>
          <p:nvPr/>
        </p:nvSpPr>
        <p:spPr>
          <a:xfrm>
            <a:off x="6184106" y="5138857"/>
            <a:ext cx="270153" cy="337661"/>
          </a:xfrm>
          <a:prstGeom prst="rect">
            <a:avLst/>
          </a:prstGeom>
          <a:noFill/>
          <a:ln/>
        </p:spPr>
        <p:txBody>
          <a:bodyPr wrap="none" lIns="0" tIns="0" rIns="0" bIns="0" rtlCol="0" anchor="t"/>
          <a:lstStyle/>
          <a:p>
            <a:pPr algn="ctr" indent="0" marL="0">
              <a:lnSpc>
                <a:spcPts val="2100"/>
              </a:lnSpc>
              <a:buNone/>
            </a:pPr>
            <a:r>
              <a:rPr lang="en-US" sz="2100" dirty="0">
                <a:solidFill>
                  <a:srgbClr val="E2E6E9"/>
                </a:solidFill>
                <a:latin typeface="Merriweather" pitchFamily="34" charset="0"/>
                <a:ea typeface="Merriweather" pitchFamily="34" charset="-122"/>
                <a:cs typeface="Merriweather" pitchFamily="34" charset="-120"/>
              </a:rPr>
              <a:t>3</a:t>
            </a:r>
            <a:endParaRPr lang="en-US" sz="2100" dirty="0"/>
          </a:p>
        </p:txBody>
      </p:sp>
      <p:sp>
        <p:nvSpPr>
          <p:cNvPr id="18" name="Text 15"/>
          <p:cNvSpPr/>
          <p:nvPr/>
        </p:nvSpPr>
        <p:spPr>
          <a:xfrm>
            <a:off x="7219831" y="5082659"/>
            <a:ext cx="2251472" cy="281345"/>
          </a:xfrm>
          <a:prstGeom prst="rect">
            <a:avLst/>
          </a:prstGeom>
          <a:noFill/>
          <a:ln/>
        </p:spPr>
        <p:txBody>
          <a:bodyPr wrap="none" lIns="0" tIns="0" rIns="0" bIns="0" rtlCol="0" anchor="t"/>
          <a:lstStyle/>
          <a:p>
            <a:pPr algn="l" indent="0" marL="0">
              <a:lnSpc>
                <a:spcPts val="2200"/>
              </a:lnSpc>
              <a:buNone/>
            </a:pPr>
            <a:r>
              <a:rPr lang="en-US" sz="1750" dirty="0">
                <a:solidFill>
                  <a:srgbClr val="E2E6E9"/>
                </a:solidFill>
                <a:latin typeface="Merriweather" pitchFamily="34" charset="0"/>
                <a:ea typeface="Merriweather" pitchFamily="34" charset="-122"/>
                <a:cs typeface="Merriweather" pitchFamily="34" charset="-120"/>
              </a:rPr>
              <a:t>Glass Ceiling</a:t>
            </a:r>
            <a:endParaRPr lang="en-US" sz="1750" dirty="0"/>
          </a:p>
        </p:txBody>
      </p:sp>
      <p:sp>
        <p:nvSpPr>
          <p:cNvPr id="19" name="Text 16"/>
          <p:cNvSpPr/>
          <p:nvPr/>
        </p:nvSpPr>
        <p:spPr>
          <a:xfrm>
            <a:off x="7219831" y="5471993"/>
            <a:ext cx="6780252" cy="576263"/>
          </a:xfrm>
          <a:prstGeom prst="rect">
            <a:avLst/>
          </a:prstGeom>
          <a:noFill/>
          <a:ln/>
        </p:spPr>
        <p:txBody>
          <a:bodyPr wrap="square" lIns="0" tIns="0" rIns="0" bIns="0" rtlCol="0" anchor="t"/>
          <a:lstStyle/>
          <a:p>
            <a:pPr algn="l" indent="0" marL="0">
              <a:lnSpc>
                <a:spcPts val="2250"/>
              </a:lnSpc>
              <a:buNone/>
            </a:pPr>
            <a:r>
              <a:rPr lang="en-US" sz="1400" dirty="0">
                <a:solidFill>
                  <a:srgbClr val="E2E6E9"/>
                </a:solidFill>
                <a:latin typeface="Merriweather" pitchFamily="34" charset="0"/>
                <a:ea typeface="Merriweather" pitchFamily="34" charset="-122"/>
                <a:cs typeface="Merriweather" pitchFamily="34" charset="-120"/>
              </a:rPr>
              <a:t>Despite increases in women in management positions, fewer women are promoted to executive posts - the famous 'glass ceiling'.</a:t>
            </a:r>
            <a:endParaRPr lang="en-US" sz="1400" dirty="0"/>
          </a:p>
        </p:txBody>
      </p:sp>
      <p:sp>
        <p:nvSpPr>
          <p:cNvPr id="20" name="Shape 17"/>
          <p:cNvSpPr/>
          <p:nvPr/>
        </p:nvSpPr>
        <p:spPr>
          <a:xfrm>
            <a:off x="6498967" y="6801922"/>
            <a:ext cx="540306" cy="22860"/>
          </a:xfrm>
          <a:prstGeom prst="roundRect">
            <a:avLst>
              <a:gd name="adj" fmla="val 330926"/>
            </a:avLst>
          </a:prstGeom>
          <a:solidFill>
            <a:srgbClr val="194A99"/>
          </a:solidFill>
          <a:ln/>
        </p:spPr>
      </p:sp>
      <p:sp>
        <p:nvSpPr>
          <p:cNvPr id="21" name="Shape 18"/>
          <p:cNvSpPr/>
          <p:nvPr/>
        </p:nvSpPr>
        <p:spPr>
          <a:xfrm>
            <a:off x="6116657" y="6610826"/>
            <a:ext cx="405170" cy="405170"/>
          </a:xfrm>
          <a:prstGeom prst="roundRect">
            <a:avLst>
              <a:gd name="adj" fmla="val 18671"/>
            </a:avLst>
          </a:prstGeom>
          <a:solidFill>
            <a:srgbClr val="003180"/>
          </a:solidFill>
          <a:ln w="7620">
            <a:solidFill>
              <a:srgbClr val="194A99"/>
            </a:solidFill>
            <a:prstDash val="solid"/>
          </a:ln>
        </p:spPr>
      </p:sp>
      <p:sp>
        <p:nvSpPr>
          <p:cNvPr id="22" name="Text 19"/>
          <p:cNvSpPr/>
          <p:nvPr/>
        </p:nvSpPr>
        <p:spPr>
          <a:xfrm>
            <a:off x="6184106" y="6644521"/>
            <a:ext cx="270153" cy="337661"/>
          </a:xfrm>
          <a:prstGeom prst="rect">
            <a:avLst/>
          </a:prstGeom>
          <a:noFill/>
          <a:ln/>
        </p:spPr>
        <p:txBody>
          <a:bodyPr wrap="none" lIns="0" tIns="0" rIns="0" bIns="0" rtlCol="0" anchor="t"/>
          <a:lstStyle/>
          <a:p>
            <a:pPr algn="ctr" indent="0" marL="0">
              <a:lnSpc>
                <a:spcPts val="2100"/>
              </a:lnSpc>
              <a:buNone/>
            </a:pPr>
            <a:r>
              <a:rPr lang="en-US" sz="2100" dirty="0">
                <a:solidFill>
                  <a:srgbClr val="E2E6E9"/>
                </a:solidFill>
                <a:latin typeface="Merriweather" pitchFamily="34" charset="0"/>
                <a:ea typeface="Merriweather" pitchFamily="34" charset="-122"/>
                <a:cs typeface="Merriweather" pitchFamily="34" charset="-120"/>
              </a:rPr>
              <a:t>4</a:t>
            </a:r>
            <a:endParaRPr lang="en-US" sz="2100" dirty="0"/>
          </a:p>
        </p:txBody>
      </p:sp>
      <p:sp>
        <p:nvSpPr>
          <p:cNvPr id="23" name="Text 20"/>
          <p:cNvSpPr/>
          <p:nvPr/>
        </p:nvSpPr>
        <p:spPr>
          <a:xfrm>
            <a:off x="7219831" y="6588323"/>
            <a:ext cx="2251472" cy="281345"/>
          </a:xfrm>
          <a:prstGeom prst="rect">
            <a:avLst/>
          </a:prstGeom>
          <a:noFill/>
          <a:ln/>
        </p:spPr>
        <p:txBody>
          <a:bodyPr wrap="none" lIns="0" tIns="0" rIns="0" bIns="0" rtlCol="0" anchor="t"/>
          <a:lstStyle/>
          <a:p>
            <a:pPr algn="l" indent="0" marL="0">
              <a:lnSpc>
                <a:spcPts val="2200"/>
              </a:lnSpc>
              <a:buNone/>
            </a:pPr>
            <a:r>
              <a:rPr lang="en-US" sz="1750" dirty="0">
                <a:solidFill>
                  <a:srgbClr val="E2E6E9"/>
                </a:solidFill>
                <a:latin typeface="Merriweather" pitchFamily="34" charset="0"/>
                <a:ea typeface="Merriweather" pitchFamily="34" charset="-122"/>
                <a:cs typeface="Merriweather" pitchFamily="34" charset="-120"/>
              </a:rPr>
              <a:t>Sticky Floor</a:t>
            </a:r>
            <a:endParaRPr lang="en-US" sz="1750" dirty="0"/>
          </a:p>
        </p:txBody>
      </p:sp>
      <p:sp>
        <p:nvSpPr>
          <p:cNvPr id="24" name="Text 21"/>
          <p:cNvSpPr/>
          <p:nvPr/>
        </p:nvSpPr>
        <p:spPr>
          <a:xfrm>
            <a:off x="7219831" y="6977658"/>
            <a:ext cx="6780252" cy="576263"/>
          </a:xfrm>
          <a:prstGeom prst="rect">
            <a:avLst/>
          </a:prstGeom>
          <a:noFill/>
          <a:ln/>
        </p:spPr>
        <p:txBody>
          <a:bodyPr wrap="square" lIns="0" tIns="0" rIns="0" bIns="0" rtlCol="0" anchor="t"/>
          <a:lstStyle/>
          <a:p>
            <a:pPr algn="l" indent="0" marL="0">
              <a:lnSpc>
                <a:spcPts val="2250"/>
              </a:lnSpc>
              <a:buNone/>
            </a:pPr>
            <a:r>
              <a:rPr lang="en-US" sz="1400" dirty="0">
                <a:solidFill>
                  <a:srgbClr val="E2E6E9"/>
                </a:solidFill>
                <a:latin typeface="Merriweather" pitchFamily="34" charset="0"/>
                <a:ea typeface="Merriweather" pitchFamily="34" charset="-122"/>
                <a:cs typeface="Merriweather" pitchFamily="34" charset="-120"/>
              </a:rPr>
              <a:t>The 'sticky floor' refers to situations that prevent women from even gaining a toehold on the lowest rungs of the career ladder.</a:t>
            </a:r>
            <a:endParaRPr lang="en-US" sz="1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70441" y="746165"/>
            <a:ext cx="7449860" cy="598646"/>
          </a:xfrm>
          <a:prstGeom prst="rect">
            <a:avLst/>
          </a:prstGeom>
          <a:noFill/>
          <a:ln/>
        </p:spPr>
        <p:txBody>
          <a:bodyPr wrap="none" lIns="0" tIns="0" rIns="0" bIns="0" rtlCol="0" anchor="t"/>
          <a:lstStyle/>
          <a:p>
            <a:pPr algn="l" indent="0" marL="0">
              <a:lnSpc>
                <a:spcPts val="4700"/>
              </a:lnSpc>
              <a:buNone/>
            </a:pPr>
            <a:r>
              <a:rPr lang="en-US" sz="3750" dirty="0">
                <a:solidFill>
                  <a:srgbClr val="F5F0F0"/>
                </a:solidFill>
                <a:latin typeface="Merriweather" pitchFamily="34" charset="0"/>
                <a:ea typeface="Merriweather" pitchFamily="34" charset="-122"/>
                <a:cs typeface="Merriweather" pitchFamily="34" charset="-120"/>
              </a:rPr>
              <a:t>Globalization and Organizations</a:t>
            </a:r>
            <a:endParaRPr lang="en-US" sz="3750" dirty="0"/>
          </a:p>
        </p:txBody>
      </p:sp>
      <p:sp>
        <p:nvSpPr>
          <p:cNvPr id="4" name="Shape 1"/>
          <p:cNvSpPr/>
          <p:nvPr/>
        </p:nvSpPr>
        <p:spPr>
          <a:xfrm>
            <a:off x="670441" y="1847612"/>
            <a:ext cx="431006" cy="431006"/>
          </a:xfrm>
          <a:prstGeom prst="roundRect">
            <a:avLst>
              <a:gd name="adj" fmla="val 18668"/>
            </a:avLst>
          </a:prstGeom>
          <a:solidFill>
            <a:srgbClr val="003180"/>
          </a:solidFill>
          <a:ln w="7620">
            <a:solidFill>
              <a:srgbClr val="194A99"/>
            </a:solidFill>
            <a:prstDash val="solid"/>
          </a:ln>
        </p:spPr>
      </p:sp>
      <p:sp>
        <p:nvSpPr>
          <p:cNvPr id="5" name="Text 2"/>
          <p:cNvSpPr/>
          <p:nvPr/>
        </p:nvSpPr>
        <p:spPr>
          <a:xfrm>
            <a:off x="742295" y="1883569"/>
            <a:ext cx="287298" cy="359092"/>
          </a:xfrm>
          <a:prstGeom prst="rect">
            <a:avLst/>
          </a:prstGeom>
          <a:noFill/>
          <a:ln/>
        </p:spPr>
        <p:txBody>
          <a:bodyPr wrap="none" lIns="0" tIns="0" rIns="0" bIns="0" rtlCol="0" anchor="t"/>
          <a:lstStyle/>
          <a:p>
            <a:pPr algn="ctr" indent="0" marL="0">
              <a:lnSpc>
                <a:spcPts val="2250"/>
              </a:lnSpc>
              <a:buNone/>
            </a:pPr>
            <a:r>
              <a:rPr lang="en-US" sz="2250" dirty="0">
                <a:solidFill>
                  <a:srgbClr val="E2E6E9"/>
                </a:solidFill>
                <a:latin typeface="Merriweather" pitchFamily="34" charset="0"/>
                <a:ea typeface="Merriweather" pitchFamily="34" charset="-122"/>
                <a:cs typeface="Merriweather" pitchFamily="34" charset="-120"/>
              </a:rPr>
              <a:t>1</a:t>
            </a:r>
            <a:endParaRPr lang="en-US" sz="2250" dirty="0"/>
          </a:p>
        </p:txBody>
      </p:sp>
      <p:sp>
        <p:nvSpPr>
          <p:cNvPr id="6" name="Text 3"/>
          <p:cNvSpPr/>
          <p:nvPr/>
        </p:nvSpPr>
        <p:spPr>
          <a:xfrm>
            <a:off x="1293019" y="1847612"/>
            <a:ext cx="2394585" cy="299204"/>
          </a:xfrm>
          <a:prstGeom prst="rect">
            <a:avLst/>
          </a:prstGeom>
          <a:noFill/>
          <a:ln/>
        </p:spPr>
        <p:txBody>
          <a:bodyPr wrap="none" lIns="0" tIns="0" rIns="0" bIns="0" rtlCol="0" anchor="t"/>
          <a:lstStyle/>
          <a:p>
            <a:pPr algn="l" indent="0" marL="0">
              <a:lnSpc>
                <a:spcPts val="2350"/>
              </a:lnSpc>
              <a:buNone/>
            </a:pPr>
            <a:r>
              <a:rPr lang="en-US" sz="1850" dirty="0">
                <a:solidFill>
                  <a:srgbClr val="E2E6E9"/>
                </a:solidFill>
                <a:latin typeface="Merriweather" pitchFamily="34" charset="0"/>
                <a:ea typeface="Merriweather" pitchFamily="34" charset="-122"/>
                <a:cs typeface="Merriweather" pitchFamily="34" charset="-120"/>
              </a:rPr>
              <a:t>Global Entities</a:t>
            </a:r>
            <a:endParaRPr lang="en-US" sz="1850" dirty="0"/>
          </a:p>
        </p:txBody>
      </p:sp>
      <p:sp>
        <p:nvSpPr>
          <p:cNvPr id="7" name="Text 4"/>
          <p:cNvSpPr/>
          <p:nvPr/>
        </p:nvSpPr>
        <p:spPr>
          <a:xfrm>
            <a:off x="1293019" y="2261711"/>
            <a:ext cx="7180540" cy="612934"/>
          </a:xfrm>
          <a:prstGeom prst="rect">
            <a:avLst/>
          </a:prstGeom>
          <a:noFill/>
          <a:ln/>
        </p:spPr>
        <p:txBody>
          <a:bodyPr wrap="square" lIns="0" tIns="0" rIns="0" bIns="0" rtlCol="0" anchor="t"/>
          <a:lstStyle/>
          <a:p>
            <a:pPr algn="l" indent="0" marL="0">
              <a:lnSpc>
                <a:spcPts val="2400"/>
              </a:lnSpc>
              <a:buNone/>
            </a:pPr>
            <a:r>
              <a:rPr lang="en-US" sz="1500" dirty="0">
                <a:solidFill>
                  <a:srgbClr val="E2E6E9"/>
                </a:solidFill>
                <a:latin typeface="Merriweather" pitchFamily="34" charset="0"/>
                <a:ea typeface="Merriweather" pitchFamily="34" charset="-122"/>
                <a:cs typeface="Merriweather" pitchFamily="34" charset="-120"/>
              </a:rPr>
              <a:t>Organizations are increasingly seen as global entities, with growing interest in the internal processes, structure, and strategy of global corporations.</a:t>
            </a:r>
            <a:endParaRPr lang="en-US" sz="1500" dirty="0"/>
          </a:p>
        </p:txBody>
      </p:sp>
      <p:sp>
        <p:nvSpPr>
          <p:cNvPr id="8" name="Shape 5"/>
          <p:cNvSpPr/>
          <p:nvPr/>
        </p:nvSpPr>
        <p:spPr>
          <a:xfrm>
            <a:off x="670441" y="3281720"/>
            <a:ext cx="431006" cy="431006"/>
          </a:xfrm>
          <a:prstGeom prst="roundRect">
            <a:avLst>
              <a:gd name="adj" fmla="val 18668"/>
            </a:avLst>
          </a:prstGeom>
          <a:solidFill>
            <a:srgbClr val="003180"/>
          </a:solidFill>
          <a:ln w="7620">
            <a:solidFill>
              <a:srgbClr val="194A99"/>
            </a:solidFill>
            <a:prstDash val="solid"/>
          </a:ln>
        </p:spPr>
      </p:sp>
      <p:sp>
        <p:nvSpPr>
          <p:cNvPr id="9" name="Text 6"/>
          <p:cNvSpPr/>
          <p:nvPr/>
        </p:nvSpPr>
        <p:spPr>
          <a:xfrm>
            <a:off x="742295" y="3317677"/>
            <a:ext cx="287298" cy="359092"/>
          </a:xfrm>
          <a:prstGeom prst="rect">
            <a:avLst/>
          </a:prstGeom>
          <a:noFill/>
          <a:ln/>
        </p:spPr>
        <p:txBody>
          <a:bodyPr wrap="none" lIns="0" tIns="0" rIns="0" bIns="0" rtlCol="0" anchor="t"/>
          <a:lstStyle/>
          <a:p>
            <a:pPr algn="ctr" indent="0" marL="0">
              <a:lnSpc>
                <a:spcPts val="2250"/>
              </a:lnSpc>
              <a:buNone/>
            </a:pPr>
            <a:r>
              <a:rPr lang="en-US" sz="2250" dirty="0">
                <a:solidFill>
                  <a:srgbClr val="E2E6E9"/>
                </a:solidFill>
                <a:latin typeface="Merriweather" pitchFamily="34" charset="0"/>
                <a:ea typeface="Merriweather" pitchFamily="34" charset="-122"/>
                <a:cs typeface="Merriweather" pitchFamily="34" charset="-120"/>
              </a:rPr>
              <a:t>2</a:t>
            </a:r>
            <a:endParaRPr lang="en-US" sz="2250" dirty="0"/>
          </a:p>
        </p:txBody>
      </p:sp>
      <p:sp>
        <p:nvSpPr>
          <p:cNvPr id="10" name="Text 7"/>
          <p:cNvSpPr/>
          <p:nvPr/>
        </p:nvSpPr>
        <p:spPr>
          <a:xfrm>
            <a:off x="1293019" y="3281720"/>
            <a:ext cx="2899767" cy="299204"/>
          </a:xfrm>
          <a:prstGeom prst="rect">
            <a:avLst/>
          </a:prstGeom>
          <a:noFill/>
          <a:ln/>
        </p:spPr>
        <p:txBody>
          <a:bodyPr wrap="none" lIns="0" tIns="0" rIns="0" bIns="0" rtlCol="0" anchor="t"/>
          <a:lstStyle/>
          <a:p>
            <a:pPr algn="l" indent="0" marL="0">
              <a:lnSpc>
                <a:spcPts val="2350"/>
              </a:lnSpc>
              <a:buNone/>
            </a:pPr>
            <a:r>
              <a:rPr lang="en-US" sz="1850" dirty="0">
                <a:solidFill>
                  <a:srgbClr val="E2E6E9"/>
                </a:solidFill>
                <a:latin typeface="Merriweather" pitchFamily="34" charset="0"/>
                <a:ea typeface="Merriweather" pitchFamily="34" charset="-122"/>
                <a:cs typeface="Merriweather" pitchFamily="34" charset="-120"/>
              </a:rPr>
              <a:t>Multinational Challenges</a:t>
            </a:r>
            <a:endParaRPr lang="en-US" sz="1850" dirty="0"/>
          </a:p>
        </p:txBody>
      </p:sp>
      <p:sp>
        <p:nvSpPr>
          <p:cNvPr id="11" name="Text 8"/>
          <p:cNvSpPr/>
          <p:nvPr/>
        </p:nvSpPr>
        <p:spPr>
          <a:xfrm>
            <a:off x="1293019" y="3695819"/>
            <a:ext cx="7180540" cy="919401"/>
          </a:xfrm>
          <a:prstGeom prst="rect">
            <a:avLst/>
          </a:prstGeom>
          <a:noFill/>
          <a:ln/>
        </p:spPr>
        <p:txBody>
          <a:bodyPr wrap="square" lIns="0" tIns="0" rIns="0" bIns="0" rtlCol="0" anchor="t"/>
          <a:lstStyle/>
          <a:p>
            <a:pPr algn="l" indent="0" marL="0">
              <a:lnSpc>
                <a:spcPts val="2400"/>
              </a:lnSpc>
              <a:buNone/>
            </a:pPr>
            <a:r>
              <a:rPr lang="en-US" sz="1500" dirty="0">
                <a:solidFill>
                  <a:srgbClr val="E2E6E9"/>
                </a:solidFill>
                <a:latin typeface="Merriweather" pitchFamily="34" charset="0"/>
                <a:ea typeface="Merriweather" pitchFamily="34" charset="-122"/>
                <a:cs typeface="Merriweather" pitchFamily="34" charset="-120"/>
              </a:rPr>
              <a:t>Understanding the globalized organization involves exploring structural and cultural adjustments made to manage a multinational organization in a turbulent world.</a:t>
            </a:r>
            <a:endParaRPr lang="en-US" sz="1500" dirty="0"/>
          </a:p>
        </p:txBody>
      </p:sp>
      <p:sp>
        <p:nvSpPr>
          <p:cNvPr id="12" name="Shape 9"/>
          <p:cNvSpPr/>
          <p:nvPr/>
        </p:nvSpPr>
        <p:spPr>
          <a:xfrm>
            <a:off x="670441" y="5022294"/>
            <a:ext cx="431006" cy="431006"/>
          </a:xfrm>
          <a:prstGeom prst="roundRect">
            <a:avLst>
              <a:gd name="adj" fmla="val 18668"/>
            </a:avLst>
          </a:prstGeom>
          <a:solidFill>
            <a:srgbClr val="003180"/>
          </a:solidFill>
          <a:ln w="7620">
            <a:solidFill>
              <a:srgbClr val="194A99"/>
            </a:solidFill>
            <a:prstDash val="solid"/>
          </a:ln>
        </p:spPr>
      </p:sp>
      <p:sp>
        <p:nvSpPr>
          <p:cNvPr id="13" name="Text 10"/>
          <p:cNvSpPr/>
          <p:nvPr/>
        </p:nvSpPr>
        <p:spPr>
          <a:xfrm>
            <a:off x="742295" y="5058251"/>
            <a:ext cx="287298" cy="359092"/>
          </a:xfrm>
          <a:prstGeom prst="rect">
            <a:avLst/>
          </a:prstGeom>
          <a:noFill/>
          <a:ln/>
        </p:spPr>
        <p:txBody>
          <a:bodyPr wrap="none" lIns="0" tIns="0" rIns="0" bIns="0" rtlCol="0" anchor="t"/>
          <a:lstStyle/>
          <a:p>
            <a:pPr algn="ctr" indent="0" marL="0">
              <a:lnSpc>
                <a:spcPts val="2250"/>
              </a:lnSpc>
              <a:buNone/>
            </a:pPr>
            <a:r>
              <a:rPr lang="en-US" sz="2250" dirty="0">
                <a:solidFill>
                  <a:srgbClr val="E2E6E9"/>
                </a:solidFill>
                <a:latin typeface="Merriweather" pitchFamily="34" charset="0"/>
                <a:ea typeface="Merriweather" pitchFamily="34" charset="-122"/>
                <a:cs typeface="Merriweather" pitchFamily="34" charset="-120"/>
              </a:rPr>
              <a:t>3</a:t>
            </a:r>
            <a:endParaRPr lang="en-US" sz="2250" dirty="0"/>
          </a:p>
        </p:txBody>
      </p:sp>
      <p:sp>
        <p:nvSpPr>
          <p:cNvPr id="14" name="Text 11"/>
          <p:cNvSpPr/>
          <p:nvPr/>
        </p:nvSpPr>
        <p:spPr>
          <a:xfrm>
            <a:off x="1293019" y="5022294"/>
            <a:ext cx="2501860" cy="299204"/>
          </a:xfrm>
          <a:prstGeom prst="rect">
            <a:avLst/>
          </a:prstGeom>
          <a:noFill/>
          <a:ln/>
        </p:spPr>
        <p:txBody>
          <a:bodyPr wrap="none" lIns="0" tIns="0" rIns="0" bIns="0" rtlCol="0" anchor="t"/>
          <a:lstStyle/>
          <a:p>
            <a:pPr algn="l" indent="0" marL="0">
              <a:lnSpc>
                <a:spcPts val="2350"/>
              </a:lnSpc>
              <a:buNone/>
            </a:pPr>
            <a:r>
              <a:rPr lang="en-US" sz="1850" dirty="0">
                <a:solidFill>
                  <a:srgbClr val="E2E6E9"/>
                </a:solidFill>
                <a:latin typeface="Merriweather" pitchFamily="34" charset="0"/>
                <a:ea typeface="Merriweather" pitchFamily="34" charset="-122"/>
                <a:cs typeface="Merriweather" pitchFamily="34" charset="-120"/>
              </a:rPr>
              <a:t>Beyond Nation-States</a:t>
            </a:r>
            <a:endParaRPr lang="en-US" sz="1850" dirty="0"/>
          </a:p>
        </p:txBody>
      </p:sp>
      <p:sp>
        <p:nvSpPr>
          <p:cNvPr id="15" name="Text 12"/>
          <p:cNvSpPr/>
          <p:nvPr/>
        </p:nvSpPr>
        <p:spPr>
          <a:xfrm>
            <a:off x="1293019" y="5436394"/>
            <a:ext cx="7180540" cy="612934"/>
          </a:xfrm>
          <a:prstGeom prst="rect">
            <a:avLst/>
          </a:prstGeom>
          <a:noFill/>
          <a:ln/>
        </p:spPr>
        <p:txBody>
          <a:bodyPr wrap="square" lIns="0" tIns="0" rIns="0" bIns="0" rtlCol="0" anchor="t"/>
          <a:lstStyle/>
          <a:p>
            <a:pPr algn="l" indent="0" marL="0">
              <a:lnSpc>
                <a:spcPts val="2400"/>
              </a:lnSpc>
              <a:buNone/>
            </a:pPr>
            <a:r>
              <a:rPr lang="en-US" sz="1500" dirty="0">
                <a:solidFill>
                  <a:srgbClr val="E2E6E9"/>
                </a:solidFill>
                <a:latin typeface="Merriweather" pitchFamily="34" charset="0"/>
                <a:ea typeface="Merriweather" pitchFamily="34" charset="-122"/>
                <a:cs typeface="Merriweather" pitchFamily="34" charset="-120"/>
              </a:rPr>
              <a:t>The global corporation is seen as an organism that can survive outside the structures of the nation-state and society.</a:t>
            </a:r>
            <a:endParaRPr lang="en-US" sz="1500" dirty="0"/>
          </a:p>
        </p:txBody>
      </p:sp>
      <p:sp>
        <p:nvSpPr>
          <p:cNvPr id="16" name="Shape 13"/>
          <p:cNvSpPr/>
          <p:nvPr/>
        </p:nvSpPr>
        <p:spPr>
          <a:xfrm>
            <a:off x="670441" y="6456402"/>
            <a:ext cx="431006" cy="431006"/>
          </a:xfrm>
          <a:prstGeom prst="roundRect">
            <a:avLst>
              <a:gd name="adj" fmla="val 18668"/>
            </a:avLst>
          </a:prstGeom>
          <a:solidFill>
            <a:srgbClr val="003180"/>
          </a:solidFill>
          <a:ln w="7620">
            <a:solidFill>
              <a:srgbClr val="194A99"/>
            </a:solidFill>
            <a:prstDash val="solid"/>
          </a:ln>
        </p:spPr>
      </p:sp>
      <p:sp>
        <p:nvSpPr>
          <p:cNvPr id="17" name="Text 14"/>
          <p:cNvSpPr/>
          <p:nvPr/>
        </p:nvSpPr>
        <p:spPr>
          <a:xfrm>
            <a:off x="742295" y="6492359"/>
            <a:ext cx="287298" cy="359092"/>
          </a:xfrm>
          <a:prstGeom prst="rect">
            <a:avLst/>
          </a:prstGeom>
          <a:noFill/>
          <a:ln/>
        </p:spPr>
        <p:txBody>
          <a:bodyPr wrap="none" lIns="0" tIns="0" rIns="0" bIns="0" rtlCol="0" anchor="t"/>
          <a:lstStyle/>
          <a:p>
            <a:pPr algn="ctr" indent="0" marL="0">
              <a:lnSpc>
                <a:spcPts val="2250"/>
              </a:lnSpc>
              <a:buNone/>
            </a:pPr>
            <a:r>
              <a:rPr lang="en-US" sz="2250" dirty="0">
                <a:solidFill>
                  <a:srgbClr val="E2E6E9"/>
                </a:solidFill>
                <a:latin typeface="Merriweather" pitchFamily="34" charset="0"/>
                <a:ea typeface="Merriweather" pitchFamily="34" charset="-122"/>
                <a:cs typeface="Merriweather" pitchFamily="34" charset="-120"/>
              </a:rPr>
              <a:t>4</a:t>
            </a:r>
            <a:endParaRPr lang="en-US" sz="2250" dirty="0"/>
          </a:p>
        </p:txBody>
      </p:sp>
      <p:sp>
        <p:nvSpPr>
          <p:cNvPr id="18" name="Text 15"/>
          <p:cNvSpPr/>
          <p:nvPr/>
        </p:nvSpPr>
        <p:spPr>
          <a:xfrm>
            <a:off x="1293019" y="6456402"/>
            <a:ext cx="2394585" cy="299204"/>
          </a:xfrm>
          <a:prstGeom prst="rect">
            <a:avLst/>
          </a:prstGeom>
          <a:noFill/>
          <a:ln/>
        </p:spPr>
        <p:txBody>
          <a:bodyPr wrap="none" lIns="0" tIns="0" rIns="0" bIns="0" rtlCol="0" anchor="t"/>
          <a:lstStyle/>
          <a:p>
            <a:pPr algn="l" indent="0" marL="0">
              <a:lnSpc>
                <a:spcPts val="2350"/>
              </a:lnSpc>
              <a:buNone/>
            </a:pPr>
            <a:r>
              <a:rPr lang="en-US" sz="1850" dirty="0">
                <a:solidFill>
                  <a:srgbClr val="E2E6E9"/>
                </a:solidFill>
                <a:latin typeface="Merriweather" pitchFamily="34" charset="0"/>
                <a:ea typeface="Merriweather" pitchFamily="34" charset="-122"/>
                <a:cs typeface="Merriweather" pitchFamily="34" charset="-120"/>
              </a:rPr>
              <a:t>Economic Power</a:t>
            </a:r>
            <a:endParaRPr lang="en-US" sz="1850" dirty="0"/>
          </a:p>
        </p:txBody>
      </p:sp>
      <p:sp>
        <p:nvSpPr>
          <p:cNvPr id="19" name="Text 16"/>
          <p:cNvSpPr/>
          <p:nvPr/>
        </p:nvSpPr>
        <p:spPr>
          <a:xfrm>
            <a:off x="1293019" y="6870502"/>
            <a:ext cx="7180540" cy="612934"/>
          </a:xfrm>
          <a:prstGeom prst="rect">
            <a:avLst/>
          </a:prstGeom>
          <a:noFill/>
          <a:ln/>
        </p:spPr>
        <p:txBody>
          <a:bodyPr wrap="square" lIns="0" tIns="0" rIns="0" bIns="0" rtlCol="0" anchor="t"/>
          <a:lstStyle/>
          <a:p>
            <a:pPr algn="l" indent="0" marL="0">
              <a:lnSpc>
                <a:spcPts val="2400"/>
              </a:lnSpc>
              <a:buNone/>
            </a:pPr>
            <a:r>
              <a:rPr lang="en-US" sz="1500" dirty="0">
                <a:solidFill>
                  <a:srgbClr val="E2E6E9"/>
                </a:solidFill>
                <a:latin typeface="Merriweather" pitchFamily="34" charset="0"/>
                <a:ea typeface="Merriweather" pitchFamily="34" charset="-122"/>
                <a:cs typeface="Merriweather" pitchFamily="34" charset="-120"/>
              </a:rPr>
              <a:t>There are concerns about multinational companies consolidating too much economic power and feeling themselves to be above the law.</a:t>
            </a:r>
            <a:endParaRPr lang="en-US" sz="15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3657600" cy="8231624"/>
          </a:xfrm>
          <a:prstGeom prst="rect">
            <a:avLst/>
          </a:prstGeom>
        </p:spPr>
      </p:pic>
      <p:sp>
        <p:nvSpPr>
          <p:cNvPr id="3" name="Text 0"/>
          <p:cNvSpPr/>
          <p:nvPr/>
        </p:nvSpPr>
        <p:spPr>
          <a:xfrm>
            <a:off x="4317802" y="518636"/>
            <a:ext cx="6977063" cy="589478"/>
          </a:xfrm>
          <a:prstGeom prst="rect">
            <a:avLst/>
          </a:prstGeom>
          <a:noFill/>
          <a:ln/>
        </p:spPr>
        <p:txBody>
          <a:bodyPr wrap="none" lIns="0" tIns="0" rIns="0" bIns="0" rtlCol="0" anchor="t"/>
          <a:lstStyle/>
          <a:p>
            <a:pPr algn="l" indent="0" marL="0">
              <a:lnSpc>
                <a:spcPts val="4600"/>
              </a:lnSpc>
              <a:buNone/>
            </a:pPr>
            <a:r>
              <a:rPr lang="en-US" sz="3700" dirty="0">
                <a:solidFill>
                  <a:srgbClr val="F5F0F0"/>
                </a:solidFill>
                <a:latin typeface="Merriweather" pitchFamily="34" charset="0"/>
                <a:ea typeface="Merriweather" pitchFamily="34" charset="-122"/>
                <a:cs typeface="Merriweather" pitchFamily="34" charset="-120"/>
              </a:rPr>
              <a:t>Technology and Organizations</a:t>
            </a:r>
            <a:endParaRPr lang="en-US" sz="3700" dirty="0"/>
          </a:p>
        </p:txBody>
      </p:sp>
      <p:pic>
        <p:nvPicPr>
          <p:cNvPr id="4" name="Image 1" descr="preencoded.png">    </p:cNvPr>
          <p:cNvPicPr>
            <a:picLocks noChangeAspect="1"/>
          </p:cNvPicPr>
          <p:nvPr/>
        </p:nvPicPr>
        <p:blipFill>
          <a:blip r:embed="rId2"/>
          <a:stretch>
            <a:fillRect/>
          </a:stretch>
        </p:blipFill>
        <p:spPr>
          <a:xfrm>
            <a:off x="4317802" y="1391007"/>
            <a:ext cx="471488" cy="471488"/>
          </a:xfrm>
          <a:prstGeom prst="rect">
            <a:avLst/>
          </a:prstGeom>
        </p:spPr>
      </p:pic>
      <p:sp>
        <p:nvSpPr>
          <p:cNvPr id="5" name="Text 1"/>
          <p:cNvSpPr/>
          <p:nvPr/>
        </p:nvSpPr>
        <p:spPr>
          <a:xfrm>
            <a:off x="4317802" y="2051090"/>
            <a:ext cx="2845951" cy="294680"/>
          </a:xfrm>
          <a:prstGeom prst="rect">
            <a:avLst/>
          </a:prstGeom>
          <a:noFill/>
          <a:ln/>
        </p:spPr>
        <p:txBody>
          <a:bodyPr wrap="none" lIns="0" tIns="0" rIns="0" bIns="0" rtlCol="0" anchor="t"/>
          <a:lstStyle/>
          <a:p>
            <a:pPr algn="l" indent="0" marL="0">
              <a:lnSpc>
                <a:spcPts val="2300"/>
              </a:lnSpc>
              <a:buNone/>
            </a:pPr>
            <a:r>
              <a:rPr lang="en-US" sz="1850" dirty="0">
                <a:solidFill>
                  <a:srgbClr val="E2E6E9"/>
                </a:solidFill>
                <a:latin typeface="Merriweather" pitchFamily="34" charset="0"/>
                <a:ea typeface="Merriweather" pitchFamily="34" charset="-122"/>
                <a:cs typeface="Merriweather" pitchFamily="34" charset="-120"/>
              </a:rPr>
              <a:t>Definition of Technology</a:t>
            </a:r>
            <a:endParaRPr lang="en-US" sz="1850" dirty="0"/>
          </a:p>
        </p:txBody>
      </p:sp>
      <p:sp>
        <p:nvSpPr>
          <p:cNvPr id="6" name="Text 2"/>
          <p:cNvSpPr/>
          <p:nvPr/>
        </p:nvSpPr>
        <p:spPr>
          <a:xfrm>
            <a:off x="4317802" y="2458879"/>
            <a:ext cx="3028831" cy="1810226"/>
          </a:xfrm>
          <a:prstGeom prst="rect">
            <a:avLst/>
          </a:prstGeom>
          <a:noFill/>
          <a:ln/>
        </p:spPr>
        <p:txBody>
          <a:bodyPr wrap="square" lIns="0" tIns="0" rIns="0" bIns="0" rtlCol="0" anchor="t"/>
          <a:lstStyle/>
          <a:p>
            <a:pPr algn="l" indent="0" marL="0">
              <a:lnSpc>
                <a:spcPts val="2350"/>
              </a:lnSpc>
              <a:buNone/>
            </a:pPr>
            <a:r>
              <a:rPr lang="en-US" sz="1450" dirty="0">
                <a:solidFill>
                  <a:srgbClr val="E2E6E9"/>
                </a:solidFill>
                <a:latin typeface="Merriweather" pitchFamily="34" charset="0"/>
                <a:ea typeface="Merriweather" pitchFamily="34" charset="-122"/>
                <a:cs typeface="Merriweather" pitchFamily="34" charset="-120"/>
              </a:rPr>
              <a:t>Technology is the totality of means, operations, activities, techniques, and methods of production and service applied to a particular industry or enterprise.</a:t>
            </a:r>
            <a:endParaRPr lang="en-US" sz="1450" dirty="0"/>
          </a:p>
        </p:txBody>
      </p:sp>
      <p:pic>
        <p:nvPicPr>
          <p:cNvPr id="7" name="Image 2" descr="preencoded.png">    </p:cNvPr>
          <p:cNvPicPr>
            <a:picLocks noChangeAspect="1"/>
          </p:cNvPicPr>
          <p:nvPr/>
        </p:nvPicPr>
        <p:blipFill>
          <a:blip r:embed="rId3"/>
          <a:stretch>
            <a:fillRect/>
          </a:stretch>
        </p:blipFill>
        <p:spPr>
          <a:xfrm>
            <a:off x="7629525" y="1391007"/>
            <a:ext cx="471488" cy="471488"/>
          </a:xfrm>
          <a:prstGeom prst="rect">
            <a:avLst/>
          </a:prstGeom>
        </p:spPr>
      </p:pic>
      <p:sp>
        <p:nvSpPr>
          <p:cNvPr id="8" name="Text 3"/>
          <p:cNvSpPr/>
          <p:nvPr/>
        </p:nvSpPr>
        <p:spPr>
          <a:xfrm>
            <a:off x="7629525" y="2051090"/>
            <a:ext cx="2357795" cy="294680"/>
          </a:xfrm>
          <a:prstGeom prst="rect">
            <a:avLst/>
          </a:prstGeom>
          <a:noFill/>
          <a:ln/>
        </p:spPr>
        <p:txBody>
          <a:bodyPr wrap="none" lIns="0" tIns="0" rIns="0" bIns="0" rtlCol="0" anchor="t"/>
          <a:lstStyle/>
          <a:p>
            <a:pPr algn="l" indent="0" marL="0">
              <a:lnSpc>
                <a:spcPts val="2300"/>
              </a:lnSpc>
              <a:buNone/>
            </a:pPr>
            <a:r>
              <a:rPr lang="en-US" sz="1850" dirty="0">
                <a:solidFill>
                  <a:srgbClr val="E2E6E9"/>
                </a:solidFill>
                <a:latin typeface="Merriweather" pitchFamily="34" charset="0"/>
                <a:ea typeface="Merriweather" pitchFamily="34" charset="-122"/>
                <a:cs typeface="Merriweather" pitchFamily="34" charset="-120"/>
              </a:rPr>
              <a:t>Machinery</a:t>
            </a:r>
            <a:endParaRPr lang="en-US" sz="1850" dirty="0"/>
          </a:p>
        </p:txBody>
      </p:sp>
      <p:sp>
        <p:nvSpPr>
          <p:cNvPr id="9" name="Text 4"/>
          <p:cNvSpPr/>
          <p:nvPr/>
        </p:nvSpPr>
        <p:spPr>
          <a:xfrm>
            <a:off x="7629525" y="2458879"/>
            <a:ext cx="3028831" cy="1508522"/>
          </a:xfrm>
          <a:prstGeom prst="rect">
            <a:avLst/>
          </a:prstGeom>
          <a:noFill/>
          <a:ln/>
        </p:spPr>
        <p:txBody>
          <a:bodyPr wrap="square" lIns="0" tIns="0" rIns="0" bIns="0" rtlCol="0" anchor="t"/>
          <a:lstStyle/>
          <a:p>
            <a:pPr algn="l" indent="0" marL="0">
              <a:lnSpc>
                <a:spcPts val="2350"/>
              </a:lnSpc>
              <a:buNone/>
            </a:pPr>
            <a:r>
              <a:rPr lang="en-US" sz="1450" dirty="0">
                <a:solidFill>
                  <a:srgbClr val="E2E6E9"/>
                </a:solidFill>
                <a:latin typeface="Merriweather" pitchFamily="34" charset="0"/>
                <a:ea typeface="Merriweather" pitchFamily="34" charset="-122"/>
                <a:cs typeface="Merriweather" pitchFamily="34" charset="-120"/>
              </a:rPr>
              <a:t>Machinery is one form of technological equipment, often constituting the body and interlocking channels of the productive program.</a:t>
            </a:r>
            <a:endParaRPr lang="en-US" sz="1450" dirty="0"/>
          </a:p>
        </p:txBody>
      </p:sp>
      <p:pic>
        <p:nvPicPr>
          <p:cNvPr id="10" name="Image 3" descr="preencoded.png">    </p:cNvPr>
          <p:cNvPicPr>
            <a:picLocks noChangeAspect="1"/>
          </p:cNvPicPr>
          <p:nvPr/>
        </p:nvPicPr>
        <p:blipFill>
          <a:blip r:embed="rId4"/>
          <a:stretch>
            <a:fillRect/>
          </a:stretch>
        </p:blipFill>
        <p:spPr>
          <a:xfrm>
            <a:off x="10941248" y="1391007"/>
            <a:ext cx="471488" cy="471488"/>
          </a:xfrm>
          <a:prstGeom prst="rect">
            <a:avLst/>
          </a:prstGeom>
        </p:spPr>
      </p:pic>
      <p:sp>
        <p:nvSpPr>
          <p:cNvPr id="11" name="Text 5"/>
          <p:cNvSpPr/>
          <p:nvPr/>
        </p:nvSpPr>
        <p:spPr>
          <a:xfrm>
            <a:off x="10941248" y="2051090"/>
            <a:ext cx="2357795" cy="294680"/>
          </a:xfrm>
          <a:prstGeom prst="rect">
            <a:avLst/>
          </a:prstGeom>
          <a:noFill/>
          <a:ln/>
        </p:spPr>
        <p:txBody>
          <a:bodyPr wrap="none" lIns="0" tIns="0" rIns="0" bIns="0" rtlCol="0" anchor="t"/>
          <a:lstStyle/>
          <a:p>
            <a:pPr algn="l" indent="0" marL="0">
              <a:lnSpc>
                <a:spcPts val="2300"/>
              </a:lnSpc>
              <a:buNone/>
            </a:pPr>
            <a:r>
              <a:rPr lang="en-US" sz="1850" dirty="0">
                <a:solidFill>
                  <a:srgbClr val="E2E6E9"/>
                </a:solidFill>
                <a:latin typeface="Merriweather" pitchFamily="34" charset="0"/>
                <a:ea typeface="Merriweather" pitchFamily="34" charset="-122"/>
                <a:cs typeface="Merriweather" pitchFamily="34" charset="-120"/>
              </a:rPr>
              <a:t>Productive Powers</a:t>
            </a:r>
            <a:endParaRPr lang="en-US" sz="1850" dirty="0"/>
          </a:p>
        </p:txBody>
      </p:sp>
      <p:sp>
        <p:nvSpPr>
          <p:cNvPr id="12" name="Text 6"/>
          <p:cNvSpPr/>
          <p:nvPr/>
        </p:nvSpPr>
        <p:spPr>
          <a:xfrm>
            <a:off x="10941248" y="2458879"/>
            <a:ext cx="3028950" cy="1508522"/>
          </a:xfrm>
          <a:prstGeom prst="rect">
            <a:avLst/>
          </a:prstGeom>
          <a:noFill/>
          <a:ln/>
        </p:spPr>
        <p:txBody>
          <a:bodyPr wrap="square" lIns="0" tIns="0" rIns="0" bIns="0" rtlCol="0" anchor="t"/>
          <a:lstStyle/>
          <a:p>
            <a:pPr algn="l" indent="0" marL="0">
              <a:lnSpc>
                <a:spcPts val="2350"/>
              </a:lnSpc>
              <a:buNone/>
            </a:pPr>
            <a:r>
              <a:rPr lang="en-US" sz="1450" dirty="0">
                <a:solidFill>
                  <a:srgbClr val="E2E6E9"/>
                </a:solidFill>
                <a:latin typeface="Merriweather" pitchFamily="34" charset="0"/>
                <a:ea typeface="Merriweather" pitchFamily="34" charset="-122"/>
                <a:cs typeface="Merriweather" pitchFamily="34" charset="-120"/>
              </a:rPr>
              <a:t>The introduction of new technological achievements is giving leaps in the development and increase of major productive powers in shorter periods.</a:t>
            </a:r>
            <a:endParaRPr lang="en-US" sz="1450" dirty="0"/>
          </a:p>
        </p:txBody>
      </p:sp>
      <p:pic>
        <p:nvPicPr>
          <p:cNvPr id="13" name="Image 4" descr="preencoded.png">    </p:cNvPr>
          <p:cNvPicPr>
            <a:picLocks noChangeAspect="1"/>
          </p:cNvPicPr>
          <p:nvPr/>
        </p:nvPicPr>
        <p:blipFill>
          <a:blip r:embed="rId5"/>
          <a:stretch>
            <a:fillRect/>
          </a:stretch>
        </p:blipFill>
        <p:spPr>
          <a:xfrm>
            <a:off x="4317802" y="4834890"/>
            <a:ext cx="471488" cy="471488"/>
          </a:xfrm>
          <a:prstGeom prst="rect">
            <a:avLst/>
          </a:prstGeom>
        </p:spPr>
      </p:pic>
      <p:sp>
        <p:nvSpPr>
          <p:cNvPr id="14" name="Text 7"/>
          <p:cNvSpPr/>
          <p:nvPr/>
        </p:nvSpPr>
        <p:spPr>
          <a:xfrm>
            <a:off x="4317802" y="5494972"/>
            <a:ext cx="2357795" cy="294680"/>
          </a:xfrm>
          <a:prstGeom prst="rect">
            <a:avLst/>
          </a:prstGeom>
          <a:noFill/>
          <a:ln/>
        </p:spPr>
        <p:txBody>
          <a:bodyPr wrap="none" lIns="0" tIns="0" rIns="0" bIns="0" rtlCol="0" anchor="t"/>
          <a:lstStyle/>
          <a:p>
            <a:pPr algn="l" indent="0" marL="0">
              <a:lnSpc>
                <a:spcPts val="2300"/>
              </a:lnSpc>
              <a:buNone/>
            </a:pPr>
            <a:r>
              <a:rPr lang="en-US" sz="1850" dirty="0">
                <a:solidFill>
                  <a:srgbClr val="E2E6E9"/>
                </a:solidFill>
                <a:latin typeface="Merriweather" pitchFamily="34" charset="0"/>
                <a:ea typeface="Merriweather" pitchFamily="34" charset="-122"/>
                <a:cs typeface="Merriweather" pitchFamily="34" charset="-120"/>
              </a:rPr>
              <a:t>Social Impact</a:t>
            </a:r>
            <a:endParaRPr lang="en-US" sz="1850" dirty="0"/>
          </a:p>
        </p:txBody>
      </p:sp>
      <p:sp>
        <p:nvSpPr>
          <p:cNvPr id="15" name="Text 8"/>
          <p:cNvSpPr/>
          <p:nvPr/>
        </p:nvSpPr>
        <p:spPr>
          <a:xfrm>
            <a:off x="4317802" y="5902762"/>
            <a:ext cx="3028831" cy="1810226"/>
          </a:xfrm>
          <a:prstGeom prst="rect">
            <a:avLst/>
          </a:prstGeom>
          <a:noFill/>
          <a:ln/>
        </p:spPr>
        <p:txBody>
          <a:bodyPr wrap="square" lIns="0" tIns="0" rIns="0" bIns="0" rtlCol="0" anchor="t"/>
          <a:lstStyle/>
          <a:p>
            <a:pPr algn="l" indent="0" marL="0">
              <a:lnSpc>
                <a:spcPts val="2350"/>
              </a:lnSpc>
              <a:buNone/>
            </a:pPr>
            <a:r>
              <a:rPr lang="en-US" sz="1450" dirty="0">
                <a:solidFill>
                  <a:srgbClr val="E2E6E9"/>
                </a:solidFill>
                <a:latin typeface="Merriweather" pitchFamily="34" charset="0"/>
                <a:ea typeface="Merriweather" pitchFamily="34" charset="-122"/>
                <a:cs typeface="Merriweather" pitchFamily="34" charset="-120"/>
              </a:rPr>
              <a:t>Technology creates opportunities for the dissemination of cultural and educational levels to a large percentage of people around new productive conquests.</a:t>
            </a:r>
            <a:endParaRPr lang="en-US" sz="14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486144"/>
          </a:xfrm>
          <a:prstGeom prst="rect">
            <a:avLst/>
          </a:prstGeom>
        </p:spPr>
      </p:pic>
      <p:sp>
        <p:nvSpPr>
          <p:cNvPr id="3" name="Text 0"/>
          <p:cNvSpPr/>
          <p:nvPr/>
        </p:nvSpPr>
        <p:spPr>
          <a:xfrm>
            <a:off x="696039" y="3191232"/>
            <a:ext cx="9823847" cy="621506"/>
          </a:xfrm>
          <a:prstGeom prst="rect">
            <a:avLst/>
          </a:prstGeom>
          <a:noFill/>
          <a:ln/>
        </p:spPr>
        <p:txBody>
          <a:bodyPr wrap="none" lIns="0" tIns="0" rIns="0" bIns="0" rtlCol="0" anchor="t"/>
          <a:lstStyle/>
          <a:p>
            <a:pPr algn="l" indent="0" marL="0">
              <a:lnSpc>
                <a:spcPts val="4850"/>
              </a:lnSpc>
              <a:buNone/>
            </a:pPr>
            <a:r>
              <a:rPr lang="en-US" sz="3900" dirty="0">
                <a:solidFill>
                  <a:srgbClr val="F5F0F0"/>
                </a:solidFill>
                <a:latin typeface="Merriweather" pitchFamily="34" charset="0"/>
                <a:ea typeface="Merriweather" pitchFamily="34" charset="-122"/>
                <a:cs typeface="Merriweather" pitchFamily="34" charset="-120"/>
              </a:rPr>
              <a:t>Organizational Change and Development</a:t>
            </a:r>
            <a:endParaRPr lang="en-US" sz="3900" dirty="0"/>
          </a:p>
        </p:txBody>
      </p:sp>
      <p:sp>
        <p:nvSpPr>
          <p:cNvPr id="4" name="Shape 1"/>
          <p:cNvSpPr/>
          <p:nvPr/>
        </p:nvSpPr>
        <p:spPr>
          <a:xfrm>
            <a:off x="696039" y="5005983"/>
            <a:ext cx="3085862" cy="198834"/>
          </a:xfrm>
          <a:prstGeom prst="roundRect">
            <a:avLst>
              <a:gd name="adj" fmla="val 42014"/>
            </a:avLst>
          </a:prstGeom>
          <a:solidFill>
            <a:srgbClr val="003180"/>
          </a:solidFill>
          <a:ln w="7620">
            <a:solidFill>
              <a:srgbClr val="194A99"/>
            </a:solidFill>
            <a:prstDash val="solid"/>
          </a:ln>
        </p:spPr>
      </p:sp>
      <p:sp>
        <p:nvSpPr>
          <p:cNvPr id="5" name="Text 2"/>
          <p:cNvSpPr/>
          <p:nvPr/>
        </p:nvSpPr>
        <p:spPr>
          <a:xfrm>
            <a:off x="696039" y="5503069"/>
            <a:ext cx="2486144" cy="310753"/>
          </a:xfrm>
          <a:prstGeom prst="rect">
            <a:avLst/>
          </a:prstGeom>
          <a:noFill/>
          <a:ln/>
        </p:spPr>
        <p:txBody>
          <a:bodyPr wrap="none" lIns="0" tIns="0" rIns="0" bIns="0" rtlCol="0" anchor="t"/>
          <a:lstStyle/>
          <a:p>
            <a:pPr algn="l" indent="0" marL="0">
              <a:lnSpc>
                <a:spcPts val="2400"/>
              </a:lnSpc>
              <a:buNone/>
            </a:pPr>
            <a:r>
              <a:rPr lang="en-US" sz="1950" dirty="0">
                <a:solidFill>
                  <a:srgbClr val="E2E6E9"/>
                </a:solidFill>
                <a:latin typeface="Merriweather" pitchFamily="34" charset="0"/>
                <a:ea typeface="Merriweather" pitchFamily="34" charset="-122"/>
                <a:cs typeface="Merriweather" pitchFamily="34" charset="-120"/>
              </a:rPr>
              <a:t>Change Process</a:t>
            </a:r>
            <a:endParaRPr lang="en-US" sz="1950" dirty="0"/>
          </a:p>
        </p:txBody>
      </p:sp>
      <p:sp>
        <p:nvSpPr>
          <p:cNvPr id="6" name="Text 3"/>
          <p:cNvSpPr/>
          <p:nvPr/>
        </p:nvSpPr>
        <p:spPr>
          <a:xfrm>
            <a:off x="696039" y="5933123"/>
            <a:ext cx="3085862" cy="1591270"/>
          </a:xfrm>
          <a:prstGeom prst="rect">
            <a:avLst/>
          </a:prstGeom>
          <a:noFill/>
          <a:ln/>
        </p:spPr>
        <p:txBody>
          <a:bodyPr wrap="square" lIns="0" tIns="0" rIns="0" bIns="0" rtlCol="0" anchor="t"/>
          <a:lstStyle/>
          <a:p>
            <a:pPr algn="l" indent="0" marL="0">
              <a:lnSpc>
                <a:spcPts val="2500"/>
              </a:lnSpc>
              <a:buNone/>
            </a:pPr>
            <a:r>
              <a:rPr lang="en-US" sz="1550" dirty="0">
                <a:solidFill>
                  <a:srgbClr val="E2E6E9"/>
                </a:solidFill>
                <a:latin typeface="Merriweather" pitchFamily="34" charset="0"/>
                <a:ea typeface="Merriweather" pitchFamily="34" charset="-122"/>
                <a:cs typeface="Merriweather" pitchFamily="34" charset="-120"/>
              </a:rPr>
              <a:t>Organizational change involves altering an organization's structure or processes. It's not an easy process and requires careful management.</a:t>
            </a:r>
            <a:endParaRPr lang="en-US" sz="1550" dirty="0"/>
          </a:p>
        </p:txBody>
      </p:sp>
      <p:sp>
        <p:nvSpPr>
          <p:cNvPr id="7" name="Shape 4"/>
          <p:cNvSpPr/>
          <p:nvPr/>
        </p:nvSpPr>
        <p:spPr>
          <a:xfrm>
            <a:off x="4080153" y="4707612"/>
            <a:ext cx="3085862" cy="198834"/>
          </a:xfrm>
          <a:prstGeom prst="roundRect">
            <a:avLst>
              <a:gd name="adj" fmla="val 42014"/>
            </a:avLst>
          </a:prstGeom>
          <a:solidFill>
            <a:srgbClr val="003180"/>
          </a:solidFill>
          <a:ln w="7620">
            <a:solidFill>
              <a:srgbClr val="194A99"/>
            </a:solidFill>
            <a:prstDash val="solid"/>
          </a:ln>
        </p:spPr>
      </p:sp>
      <p:sp>
        <p:nvSpPr>
          <p:cNvPr id="8" name="Text 5"/>
          <p:cNvSpPr/>
          <p:nvPr/>
        </p:nvSpPr>
        <p:spPr>
          <a:xfrm>
            <a:off x="4080153" y="5204698"/>
            <a:ext cx="2715935" cy="310753"/>
          </a:xfrm>
          <a:prstGeom prst="rect">
            <a:avLst/>
          </a:prstGeom>
          <a:noFill/>
          <a:ln/>
        </p:spPr>
        <p:txBody>
          <a:bodyPr wrap="none" lIns="0" tIns="0" rIns="0" bIns="0" rtlCol="0" anchor="t"/>
          <a:lstStyle/>
          <a:p>
            <a:pPr algn="l" indent="0" marL="0">
              <a:lnSpc>
                <a:spcPts val="2400"/>
              </a:lnSpc>
              <a:buNone/>
            </a:pPr>
            <a:r>
              <a:rPr lang="en-US" sz="1950" dirty="0">
                <a:solidFill>
                  <a:srgbClr val="E2E6E9"/>
                </a:solidFill>
                <a:latin typeface="Merriweather" pitchFamily="34" charset="0"/>
                <a:ea typeface="Merriweather" pitchFamily="34" charset="-122"/>
                <a:cs typeface="Merriweather" pitchFamily="34" charset="-120"/>
              </a:rPr>
              <a:t>Development Methods</a:t>
            </a:r>
            <a:endParaRPr lang="en-US" sz="1950" dirty="0"/>
          </a:p>
        </p:txBody>
      </p:sp>
      <p:sp>
        <p:nvSpPr>
          <p:cNvPr id="9" name="Text 6"/>
          <p:cNvSpPr/>
          <p:nvPr/>
        </p:nvSpPr>
        <p:spPr>
          <a:xfrm>
            <a:off x="4080153" y="5634752"/>
            <a:ext cx="3085862" cy="1591270"/>
          </a:xfrm>
          <a:prstGeom prst="rect">
            <a:avLst/>
          </a:prstGeom>
          <a:noFill/>
          <a:ln/>
        </p:spPr>
        <p:txBody>
          <a:bodyPr wrap="square" lIns="0" tIns="0" rIns="0" bIns="0" rtlCol="0" anchor="t"/>
          <a:lstStyle/>
          <a:p>
            <a:pPr algn="l" indent="0" marL="0">
              <a:lnSpc>
                <a:spcPts val="2500"/>
              </a:lnSpc>
              <a:buNone/>
            </a:pPr>
            <a:r>
              <a:rPr lang="en-US" sz="1550" dirty="0">
                <a:solidFill>
                  <a:srgbClr val="E2E6E9"/>
                </a:solidFill>
                <a:latin typeface="Merriweather" pitchFamily="34" charset="0"/>
                <a:ea typeface="Merriweather" pitchFamily="34" charset="-122"/>
                <a:cs typeface="Merriweather" pitchFamily="34" charset="-120"/>
              </a:rPr>
              <a:t>Organizational development is a slow, incremental process. Methods include action research and multiple interventions.</a:t>
            </a:r>
            <a:endParaRPr lang="en-US" sz="1550" dirty="0"/>
          </a:p>
        </p:txBody>
      </p:sp>
      <p:sp>
        <p:nvSpPr>
          <p:cNvPr id="10" name="Shape 7"/>
          <p:cNvSpPr/>
          <p:nvPr/>
        </p:nvSpPr>
        <p:spPr>
          <a:xfrm>
            <a:off x="7464266" y="4409242"/>
            <a:ext cx="3085862" cy="198834"/>
          </a:xfrm>
          <a:prstGeom prst="roundRect">
            <a:avLst>
              <a:gd name="adj" fmla="val 42014"/>
            </a:avLst>
          </a:prstGeom>
          <a:solidFill>
            <a:srgbClr val="003180"/>
          </a:solidFill>
          <a:ln w="7620">
            <a:solidFill>
              <a:srgbClr val="194A99"/>
            </a:solidFill>
            <a:prstDash val="solid"/>
          </a:ln>
        </p:spPr>
      </p:sp>
      <p:sp>
        <p:nvSpPr>
          <p:cNvPr id="11" name="Text 8"/>
          <p:cNvSpPr/>
          <p:nvPr/>
        </p:nvSpPr>
        <p:spPr>
          <a:xfrm>
            <a:off x="7464266" y="4906328"/>
            <a:ext cx="2486144" cy="310753"/>
          </a:xfrm>
          <a:prstGeom prst="rect">
            <a:avLst/>
          </a:prstGeom>
          <a:noFill/>
          <a:ln/>
        </p:spPr>
        <p:txBody>
          <a:bodyPr wrap="none" lIns="0" tIns="0" rIns="0" bIns="0" rtlCol="0" anchor="t"/>
          <a:lstStyle/>
          <a:p>
            <a:pPr algn="l" indent="0" marL="0">
              <a:lnSpc>
                <a:spcPts val="2400"/>
              </a:lnSpc>
              <a:buNone/>
            </a:pPr>
            <a:r>
              <a:rPr lang="en-US" sz="1950" dirty="0">
                <a:solidFill>
                  <a:srgbClr val="E2E6E9"/>
                </a:solidFill>
                <a:latin typeface="Merriweather" pitchFamily="34" charset="0"/>
                <a:ea typeface="Merriweather" pitchFamily="34" charset="-122"/>
                <a:cs typeface="Merriweather" pitchFamily="34" charset="-120"/>
              </a:rPr>
              <a:t>Change Models</a:t>
            </a:r>
            <a:endParaRPr lang="en-US" sz="1950" dirty="0"/>
          </a:p>
        </p:txBody>
      </p:sp>
      <p:sp>
        <p:nvSpPr>
          <p:cNvPr id="12" name="Text 9"/>
          <p:cNvSpPr/>
          <p:nvPr/>
        </p:nvSpPr>
        <p:spPr>
          <a:xfrm>
            <a:off x="7464266" y="5336381"/>
            <a:ext cx="3085862" cy="1273016"/>
          </a:xfrm>
          <a:prstGeom prst="rect">
            <a:avLst/>
          </a:prstGeom>
          <a:noFill/>
          <a:ln/>
        </p:spPr>
        <p:txBody>
          <a:bodyPr wrap="square" lIns="0" tIns="0" rIns="0" bIns="0" rtlCol="0" anchor="t"/>
          <a:lstStyle/>
          <a:p>
            <a:pPr algn="l" indent="0" marL="0">
              <a:lnSpc>
                <a:spcPts val="2500"/>
              </a:lnSpc>
              <a:buNone/>
            </a:pPr>
            <a:r>
              <a:rPr lang="en-US" sz="1550" dirty="0">
                <a:solidFill>
                  <a:srgbClr val="E2E6E9"/>
                </a:solidFill>
                <a:latin typeface="Merriweather" pitchFamily="34" charset="0"/>
                <a:ea typeface="Merriweather" pitchFamily="34" charset="-122"/>
                <a:cs typeface="Merriweather" pitchFamily="34" charset="-120"/>
              </a:rPr>
              <a:t>Key theories about the change process include the Lewin 3-Stage Model and Kotter's 8-Step Model.</a:t>
            </a:r>
            <a:endParaRPr lang="en-US" sz="1550" dirty="0"/>
          </a:p>
        </p:txBody>
      </p:sp>
      <p:sp>
        <p:nvSpPr>
          <p:cNvPr id="13" name="Shape 10"/>
          <p:cNvSpPr/>
          <p:nvPr/>
        </p:nvSpPr>
        <p:spPr>
          <a:xfrm>
            <a:off x="10848380" y="4110990"/>
            <a:ext cx="3085981" cy="198834"/>
          </a:xfrm>
          <a:prstGeom prst="roundRect">
            <a:avLst>
              <a:gd name="adj" fmla="val 42014"/>
            </a:avLst>
          </a:prstGeom>
          <a:solidFill>
            <a:srgbClr val="003180"/>
          </a:solidFill>
          <a:ln w="7620">
            <a:solidFill>
              <a:srgbClr val="194A99"/>
            </a:solidFill>
            <a:prstDash val="solid"/>
          </a:ln>
        </p:spPr>
      </p:sp>
      <p:sp>
        <p:nvSpPr>
          <p:cNvPr id="14" name="Text 11"/>
          <p:cNvSpPr/>
          <p:nvPr/>
        </p:nvSpPr>
        <p:spPr>
          <a:xfrm>
            <a:off x="10848380" y="4608076"/>
            <a:ext cx="2486144" cy="310753"/>
          </a:xfrm>
          <a:prstGeom prst="rect">
            <a:avLst/>
          </a:prstGeom>
          <a:noFill/>
          <a:ln/>
        </p:spPr>
        <p:txBody>
          <a:bodyPr wrap="none" lIns="0" tIns="0" rIns="0" bIns="0" rtlCol="0" anchor="t"/>
          <a:lstStyle/>
          <a:p>
            <a:pPr algn="l" indent="0" marL="0">
              <a:lnSpc>
                <a:spcPts val="2400"/>
              </a:lnSpc>
              <a:buNone/>
            </a:pPr>
            <a:r>
              <a:rPr lang="en-US" sz="1950" dirty="0">
                <a:solidFill>
                  <a:srgbClr val="E2E6E9"/>
                </a:solidFill>
                <a:latin typeface="Merriweather" pitchFamily="34" charset="0"/>
                <a:ea typeface="Merriweather" pitchFamily="34" charset="-122"/>
                <a:cs typeface="Merriweather" pitchFamily="34" charset="-120"/>
              </a:rPr>
              <a:t>Managing Change</a:t>
            </a:r>
            <a:endParaRPr lang="en-US" sz="1950" dirty="0"/>
          </a:p>
        </p:txBody>
      </p:sp>
      <p:sp>
        <p:nvSpPr>
          <p:cNvPr id="15" name="Text 12"/>
          <p:cNvSpPr/>
          <p:nvPr/>
        </p:nvSpPr>
        <p:spPr>
          <a:xfrm>
            <a:off x="10848380" y="5038130"/>
            <a:ext cx="3085981" cy="1909524"/>
          </a:xfrm>
          <a:prstGeom prst="rect">
            <a:avLst/>
          </a:prstGeom>
          <a:noFill/>
          <a:ln/>
        </p:spPr>
        <p:txBody>
          <a:bodyPr wrap="square" lIns="0" tIns="0" rIns="0" bIns="0" rtlCol="0" anchor="t"/>
          <a:lstStyle/>
          <a:p>
            <a:pPr algn="l" indent="0" marL="0">
              <a:lnSpc>
                <a:spcPts val="2500"/>
              </a:lnSpc>
              <a:buNone/>
            </a:pPr>
            <a:r>
              <a:rPr lang="en-US" sz="1550" dirty="0">
                <a:solidFill>
                  <a:srgbClr val="E2E6E9"/>
                </a:solidFill>
                <a:latin typeface="Merriweather" pitchFamily="34" charset="0"/>
                <a:ea typeface="Merriweather" pitchFamily="34" charset="-122"/>
                <a:cs typeface="Merriweather" pitchFamily="34" charset="-120"/>
              </a:rPr>
              <a:t>Successful change requires creating urgency, ensuring top management support, communicating effectively, and aligning internal and external environments.</a:t>
            </a:r>
            <a:endParaRPr lang="en-US" sz="15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863798" y="1809036"/>
            <a:ext cx="8395930" cy="771287"/>
          </a:xfrm>
          <a:prstGeom prst="rect">
            <a:avLst/>
          </a:prstGeom>
          <a:noFill/>
          <a:ln/>
        </p:spPr>
        <p:txBody>
          <a:bodyPr wrap="none" lIns="0" tIns="0" rIns="0" bIns="0" rtlCol="0" anchor="t"/>
          <a:lstStyle/>
          <a:p>
            <a:pPr algn="l" indent="0" marL="0">
              <a:lnSpc>
                <a:spcPts val="6050"/>
              </a:lnSpc>
              <a:buNone/>
            </a:pPr>
            <a:r>
              <a:rPr lang="en-US" sz="4850" dirty="0">
                <a:solidFill>
                  <a:srgbClr val="F5F0F0"/>
                </a:solidFill>
                <a:latin typeface="Merriweather" pitchFamily="34" charset="0"/>
                <a:ea typeface="Merriweather" pitchFamily="34" charset="-122"/>
                <a:cs typeface="Merriweather" pitchFamily="34" charset="-120"/>
              </a:rPr>
              <a:t>Leadership in Organizations</a:t>
            </a:r>
            <a:endParaRPr lang="en-US" sz="4850" dirty="0"/>
          </a:p>
        </p:txBody>
      </p:sp>
      <p:sp>
        <p:nvSpPr>
          <p:cNvPr id="3" name="Text 1"/>
          <p:cNvSpPr/>
          <p:nvPr/>
        </p:nvSpPr>
        <p:spPr>
          <a:xfrm>
            <a:off x="863798" y="3197304"/>
            <a:ext cx="3216354" cy="385524"/>
          </a:xfrm>
          <a:prstGeom prst="rect">
            <a:avLst/>
          </a:prstGeom>
          <a:noFill/>
          <a:ln/>
        </p:spPr>
        <p:txBody>
          <a:bodyPr wrap="none" lIns="0" tIns="0" rIns="0" bIns="0" rtlCol="0" anchor="t"/>
          <a:lstStyle/>
          <a:p>
            <a:pPr algn="l" indent="0" marL="0">
              <a:lnSpc>
                <a:spcPts val="3000"/>
              </a:lnSpc>
              <a:buNone/>
            </a:pPr>
            <a:r>
              <a:rPr lang="en-US" sz="2400" dirty="0">
                <a:solidFill>
                  <a:srgbClr val="F5F0F0"/>
                </a:solidFill>
                <a:latin typeface="Merriweather" pitchFamily="34" charset="0"/>
                <a:ea typeface="Merriweather" pitchFamily="34" charset="-122"/>
                <a:cs typeface="Merriweather" pitchFamily="34" charset="-120"/>
              </a:rPr>
              <a:t>Universal Importance</a:t>
            </a:r>
            <a:endParaRPr lang="en-US" sz="2400" dirty="0"/>
          </a:p>
        </p:txBody>
      </p:sp>
      <p:sp>
        <p:nvSpPr>
          <p:cNvPr id="4" name="Text 2"/>
          <p:cNvSpPr/>
          <p:nvPr/>
        </p:nvSpPr>
        <p:spPr>
          <a:xfrm>
            <a:off x="863798" y="3829645"/>
            <a:ext cx="3898940" cy="1974056"/>
          </a:xfrm>
          <a:prstGeom prst="rect">
            <a:avLst/>
          </a:prstGeom>
          <a:noFill/>
          <a:ln/>
        </p:spPr>
        <p:txBody>
          <a:bodyPr wrap="square" lIns="0" tIns="0" rIns="0" bIns="0" rtlCol="0" anchor="t"/>
          <a:lstStyle/>
          <a:p>
            <a:pPr algn="l" indent="0" marL="0">
              <a:lnSpc>
                <a:spcPts val="3100"/>
              </a:lnSpc>
              <a:buNone/>
            </a:pPr>
            <a:r>
              <a:rPr lang="en-US" sz="1900" dirty="0">
                <a:solidFill>
                  <a:srgbClr val="E2E6E9"/>
                </a:solidFill>
                <a:latin typeface="Merriweather" pitchFamily="34" charset="0"/>
                <a:ea typeface="Merriweather" pitchFamily="34" charset="-122"/>
                <a:cs typeface="Merriweather" pitchFamily="34" charset="-120"/>
              </a:rPr>
              <a:t>Leadership is a universal and important part of human existence, seen in families, communities, nations, schools, businesses, and governments.</a:t>
            </a:r>
            <a:endParaRPr lang="en-US" sz="1900" dirty="0"/>
          </a:p>
        </p:txBody>
      </p:sp>
      <p:sp>
        <p:nvSpPr>
          <p:cNvPr id="5" name="Text 3"/>
          <p:cNvSpPr/>
          <p:nvPr/>
        </p:nvSpPr>
        <p:spPr>
          <a:xfrm>
            <a:off x="5372576" y="3197304"/>
            <a:ext cx="3496747" cy="385524"/>
          </a:xfrm>
          <a:prstGeom prst="rect">
            <a:avLst/>
          </a:prstGeom>
          <a:noFill/>
          <a:ln/>
        </p:spPr>
        <p:txBody>
          <a:bodyPr wrap="none" lIns="0" tIns="0" rIns="0" bIns="0" rtlCol="0" anchor="t"/>
          <a:lstStyle/>
          <a:p>
            <a:pPr algn="l" indent="0" marL="0">
              <a:lnSpc>
                <a:spcPts val="3000"/>
              </a:lnSpc>
              <a:buNone/>
            </a:pPr>
            <a:r>
              <a:rPr lang="en-US" sz="2400" dirty="0">
                <a:solidFill>
                  <a:srgbClr val="F5F0F0"/>
                </a:solidFill>
                <a:latin typeface="Merriweather" pitchFamily="34" charset="0"/>
                <a:ea typeface="Merriweather" pitchFamily="34" charset="-122"/>
                <a:cs typeface="Merriweather" pitchFamily="34" charset="-120"/>
              </a:rPr>
              <a:t>Multidisciplinary Study</a:t>
            </a:r>
            <a:endParaRPr lang="en-US" sz="2400" dirty="0"/>
          </a:p>
        </p:txBody>
      </p:sp>
      <p:sp>
        <p:nvSpPr>
          <p:cNvPr id="6" name="Text 4"/>
          <p:cNvSpPr/>
          <p:nvPr/>
        </p:nvSpPr>
        <p:spPr>
          <a:xfrm>
            <a:off x="5372576" y="3829645"/>
            <a:ext cx="3898940" cy="1974056"/>
          </a:xfrm>
          <a:prstGeom prst="rect">
            <a:avLst/>
          </a:prstGeom>
          <a:noFill/>
          <a:ln/>
        </p:spPr>
        <p:txBody>
          <a:bodyPr wrap="square" lIns="0" tIns="0" rIns="0" bIns="0" rtlCol="0" anchor="t"/>
          <a:lstStyle/>
          <a:p>
            <a:pPr algn="l" indent="0" marL="0">
              <a:lnSpc>
                <a:spcPts val="3100"/>
              </a:lnSpc>
              <a:buNone/>
            </a:pPr>
            <a:r>
              <a:rPr lang="en-US" sz="1900" dirty="0">
                <a:solidFill>
                  <a:srgbClr val="E2E6E9"/>
                </a:solidFill>
                <a:latin typeface="Merriweather" pitchFamily="34" charset="0"/>
                <a:ea typeface="Merriweather" pitchFamily="34" charset="-122"/>
                <a:cs typeface="Merriweather" pitchFamily="34" charset="-120"/>
              </a:rPr>
              <a:t>The study of leadership is subject to a wide range of research across disciplines, with varying ideas about the qualities and talents of leaders.</a:t>
            </a:r>
            <a:endParaRPr lang="en-US" sz="1900" dirty="0"/>
          </a:p>
        </p:txBody>
      </p:sp>
      <p:sp>
        <p:nvSpPr>
          <p:cNvPr id="7" name="Text 5"/>
          <p:cNvSpPr/>
          <p:nvPr/>
        </p:nvSpPr>
        <p:spPr>
          <a:xfrm>
            <a:off x="9881354" y="3197304"/>
            <a:ext cx="3085386" cy="385524"/>
          </a:xfrm>
          <a:prstGeom prst="rect">
            <a:avLst/>
          </a:prstGeom>
          <a:noFill/>
          <a:ln/>
        </p:spPr>
        <p:txBody>
          <a:bodyPr wrap="none" lIns="0" tIns="0" rIns="0" bIns="0" rtlCol="0" anchor="t"/>
          <a:lstStyle/>
          <a:p>
            <a:pPr algn="l" indent="0" marL="0">
              <a:lnSpc>
                <a:spcPts val="3000"/>
              </a:lnSpc>
              <a:buNone/>
            </a:pPr>
            <a:r>
              <a:rPr lang="en-US" sz="2400" dirty="0">
                <a:solidFill>
                  <a:srgbClr val="F5F0F0"/>
                </a:solidFill>
                <a:latin typeface="Merriweather" pitchFamily="34" charset="0"/>
                <a:ea typeface="Merriweather" pitchFamily="34" charset="-122"/>
                <a:cs typeface="Merriweather" pitchFamily="34" charset="-120"/>
              </a:rPr>
              <a:t>Business Context</a:t>
            </a:r>
            <a:endParaRPr lang="en-US" sz="2400" dirty="0"/>
          </a:p>
        </p:txBody>
      </p:sp>
      <p:sp>
        <p:nvSpPr>
          <p:cNvPr id="8" name="Text 6"/>
          <p:cNvSpPr/>
          <p:nvPr/>
        </p:nvSpPr>
        <p:spPr>
          <a:xfrm>
            <a:off x="9881354" y="3829645"/>
            <a:ext cx="3898940" cy="2368868"/>
          </a:xfrm>
          <a:prstGeom prst="rect">
            <a:avLst/>
          </a:prstGeom>
          <a:noFill/>
          <a:ln/>
        </p:spPr>
        <p:txBody>
          <a:bodyPr wrap="square" lIns="0" tIns="0" rIns="0" bIns="0" rtlCol="0" anchor="t"/>
          <a:lstStyle/>
          <a:p>
            <a:pPr algn="l" indent="0" marL="0">
              <a:lnSpc>
                <a:spcPts val="3100"/>
              </a:lnSpc>
              <a:buNone/>
            </a:pPr>
            <a:r>
              <a:rPr lang="en-US" sz="1900" dirty="0">
                <a:solidFill>
                  <a:srgbClr val="E2E6E9"/>
                </a:solidFill>
                <a:latin typeface="Merriweather" pitchFamily="34" charset="0"/>
                <a:ea typeface="Merriweather" pitchFamily="34" charset="-122"/>
                <a:cs typeface="Merriweather" pitchFamily="34" charset="-120"/>
              </a:rPr>
              <a:t>Business organizations are the most common and significant institutional setting for leadership activity, where managers are required to lead employees to achieve objectives.</a:t>
            </a:r>
            <a:endParaRPr lang="en-US" sz="19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863798" y="1224320"/>
            <a:ext cx="9383077" cy="771287"/>
          </a:xfrm>
          <a:prstGeom prst="rect">
            <a:avLst/>
          </a:prstGeom>
          <a:noFill/>
          <a:ln/>
        </p:spPr>
        <p:txBody>
          <a:bodyPr wrap="none" lIns="0" tIns="0" rIns="0" bIns="0" rtlCol="0" anchor="t"/>
          <a:lstStyle/>
          <a:p>
            <a:pPr algn="l" indent="0" marL="0">
              <a:lnSpc>
                <a:spcPts val="6050"/>
              </a:lnSpc>
              <a:buNone/>
            </a:pPr>
            <a:r>
              <a:rPr lang="en-US" sz="4850" dirty="0">
                <a:solidFill>
                  <a:srgbClr val="F5F0F0"/>
                </a:solidFill>
                <a:latin typeface="Merriweather" pitchFamily="34" charset="0"/>
                <a:ea typeface="Merriweather" pitchFamily="34" charset="-122"/>
                <a:cs typeface="Merriweather" pitchFamily="34" charset="-120"/>
              </a:rPr>
              <a:t>Organizational Communication</a:t>
            </a:r>
            <a:endParaRPr lang="en-US" sz="4850" dirty="0"/>
          </a:p>
        </p:txBody>
      </p:sp>
      <p:sp>
        <p:nvSpPr>
          <p:cNvPr id="3" name="Text 1"/>
          <p:cNvSpPr/>
          <p:nvPr/>
        </p:nvSpPr>
        <p:spPr>
          <a:xfrm>
            <a:off x="1514951" y="2567940"/>
            <a:ext cx="3172063" cy="385524"/>
          </a:xfrm>
          <a:prstGeom prst="rect">
            <a:avLst/>
          </a:prstGeom>
          <a:noFill/>
          <a:ln/>
        </p:spPr>
        <p:txBody>
          <a:bodyPr wrap="none" lIns="0" tIns="0" rIns="0" bIns="0" rtlCol="0" anchor="t"/>
          <a:lstStyle/>
          <a:p>
            <a:pPr algn="r" indent="0" marL="0">
              <a:lnSpc>
                <a:spcPts val="3000"/>
              </a:lnSpc>
              <a:buNone/>
            </a:pPr>
            <a:r>
              <a:rPr lang="en-US" sz="2400" dirty="0">
                <a:solidFill>
                  <a:srgbClr val="E2E6E9"/>
                </a:solidFill>
                <a:latin typeface="Merriweather" pitchFamily="34" charset="0"/>
                <a:ea typeface="Merriweather" pitchFamily="34" charset="-122"/>
                <a:cs typeface="Merriweather" pitchFamily="34" charset="-120"/>
              </a:rPr>
              <a:t>Information Transfer</a:t>
            </a:r>
            <a:endParaRPr lang="en-US" sz="2400" dirty="0"/>
          </a:p>
        </p:txBody>
      </p:sp>
      <p:sp>
        <p:nvSpPr>
          <p:cNvPr id="4" name="Text 2"/>
          <p:cNvSpPr/>
          <p:nvPr/>
        </p:nvSpPr>
        <p:spPr>
          <a:xfrm>
            <a:off x="863798" y="3101459"/>
            <a:ext cx="3823216" cy="1184434"/>
          </a:xfrm>
          <a:prstGeom prst="rect">
            <a:avLst/>
          </a:prstGeom>
          <a:noFill/>
          <a:ln/>
        </p:spPr>
        <p:txBody>
          <a:bodyPr wrap="square" lIns="0" tIns="0" rIns="0" bIns="0" rtlCol="0" anchor="t"/>
          <a:lstStyle/>
          <a:p>
            <a:pPr algn="r" indent="0" marL="0">
              <a:lnSpc>
                <a:spcPts val="3100"/>
              </a:lnSpc>
              <a:buNone/>
            </a:pPr>
            <a:r>
              <a:rPr lang="en-US" sz="1900" dirty="0">
                <a:solidFill>
                  <a:srgbClr val="E2E6E9"/>
                </a:solidFill>
                <a:latin typeface="Merriweather" pitchFamily="34" charset="0"/>
                <a:ea typeface="Merriweather" pitchFamily="34" charset="-122"/>
                <a:cs typeface="Merriweather" pitchFamily="34" charset="-120"/>
              </a:rPr>
              <a:t>Communication refers to the transfer of information with the intention of having an impact.</a:t>
            </a:r>
            <a:endParaRPr lang="en-US" sz="1900" dirty="0"/>
          </a:p>
        </p:txBody>
      </p:sp>
      <p:pic>
        <p:nvPicPr>
          <p:cNvPr id="5" name="Image 0" descr="preencoded.png">    </p:cNvPr>
          <p:cNvPicPr>
            <a:picLocks noChangeAspect="1"/>
          </p:cNvPicPr>
          <p:nvPr/>
        </p:nvPicPr>
        <p:blipFill>
          <a:blip r:embed="rId1"/>
          <a:stretch>
            <a:fillRect/>
          </a:stretch>
        </p:blipFill>
        <p:spPr>
          <a:xfrm>
            <a:off x="5057180" y="2489240"/>
            <a:ext cx="4515922" cy="4515922"/>
          </a:xfrm>
          <a:prstGeom prst="rect">
            <a:avLst/>
          </a:prstGeom>
        </p:spPr>
      </p:pic>
      <p:sp>
        <p:nvSpPr>
          <p:cNvPr id="6" name="Text 3"/>
          <p:cNvSpPr/>
          <p:nvPr/>
        </p:nvSpPr>
        <p:spPr>
          <a:xfrm>
            <a:off x="6221611" y="3223141"/>
            <a:ext cx="369213" cy="461605"/>
          </a:xfrm>
          <a:prstGeom prst="rect">
            <a:avLst/>
          </a:prstGeom>
          <a:noFill/>
          <a:ln/>
        </p:spPr>
        <p:txBody>
          <a:bodyPr wrap="none" lIns="0" tIns="0" rIns="0" bIns="0" rtlCol="0" anchor="t"/>
          <a:lstStyle/>
          <a:p>
            <a:pPr algn="l" indent="0" marL="0">
              <a:lnSpc>
                <a:spcPts val="4650"/>
              </a:lnSpc>
              <a:buNone/>
            </a:pPr>
            <a:r>
              <a:rPr lang="en-US" sz="2900" dirty="0">
                <a:solidFill>
                  <a:srgbClr val="E2E6E9"/>
                </a:solidFill>
                <a:latin typeface="Merriweather" pitchFamily="34" charset="0"/>
                <a:ea typeface="Merriweather" pitchFamily="34" charset="-122"/>
                <a:cs typeface="Merriweather" pitchFamily="34" charset="-120"/>
              </a:rPr>
              <a:t>1</a:t>
            </a:r>
            <a:endParaRPr lang="en-US" sz="2900" dirty="0"/>
          </a:p>
        </p:txBody>
      </p:sp>
      <p:sp>
        <p:nvSpPr>
          <p:cNvPr id="7" name="Text 4"/>
          <p:cNvSpPr/>
          <p:nvPr/>
        </p:nvSpPr>
        <p:spPr>
          <a:xfrm>
            <a:off x="9943267" y="2567940"/>
            <a:ext cx="3335298" cy="385524"/>
          </a:xfrm>
          <a:prstGeom prst="rect">
            <a:avLst/>
          </a:prstGeom>
          <a:noFill/>
          <a:ln/>
        </p:spPr>
        <p:txBody>
          <a:bodyPr wrap="none" lIns="0" tIns="0" rIns="0" bIns="0" rtlCol="0" anchor="t"/>
          <a:lstStyle/>
          <a:p>
            <a:pPr algn="l" indent="0" marL="0">
              <a:lnSpc>
                <a:spcPts val="3000"/>
              </a:lnSpc>
              <a:buNone/>
            </a:pPr>
            <a:r>
              <a:rPr lang="en-US" sz="2400" dirty="0">
                <a:solidFill>
                  <a:srgbClr val="E2E6E9"/>
                </a:solidFill>
                <a:latin typeface="Merriweather" pitchFamily="34" charset="0"/>
                <a:ea typeface="Merriweather" pitchFamily="34" charset="-122"/>
                <a:cs typeface="Merriweather" pitchFamily="34" charset="-120"/>
              </a:rPr>
              <a:t>Shared Understanding</a:t>
            </a:r>
            <a:endParaRPr lang="en-US" sz="2400" dirty="0"/>
          </a:p>
        </p:txBody>
      </p:sp>
      <p:sp>
        <p:nvSpPr>
          <p:cNvPr id="8" name="Text 5"/>
          <p:cNvSpPr/>
          <p:nvPr/>
        </p:nvSpPr>
        <p:spPr>
          <a:xfrm>
            <a:off x="9943267" y="3101459"/>
            <a:ext cx="3823335" cy="1184434"/>
          </a:xfrm>
          <a:prstGeom prst="rect">
            <a:avLst/>
          </a:prstGeom>
          <a:noFill/>
          <a:ln/>
        </p:spPr>
        <p:txBody>
          <a:bodyPr wrap="square" lIns="0" tIns="0" rIns="0" bIns="0" rtlCol="0" anchor="t"/>
          <a:lstStyle/>
          <a:p>
            <a:pPr algn="l" indent="0" marL="0">
              <a:lnSpc>
                <a:spcPts val="3100"/>
              </a:lnSpc>
              <a:buNone/>
            </a:pPr>
            <a:r>
              <a:rPr lang="en-US" sz="1900" dirty="0">
                <a:solidFill>
                  <a:srgbClr val="E2E6E9"/>
                </a:solidFill>
                <a:latin typeface="Merriweather" pitchFamily="34" charset="0"/>
                <a:ea typeface="Merriweather" pitchFamily="34" charset="-122"/>
                <a:cs typeface="Merriweather" pitchFamily="34" charset="-120"/>
              </a:rPr>
              <a:t>Communication doesn't occur unless the message is understood by the recipient.</a:t>
            </a:r>
            <a:endParaRPr lang="en-US" sz="1900" dirty="0"/>
          </a:p>
        </p:txBody>
      </p:sp>
      <p:pic>
        <p:nvPicPr>
          <p:cNvPr id="9" name="Image 1" descr="preencoded.png">    </p:cNvPr>
          <p:cNvPicPr>
            <a:picLocks noChangeAspect="1"/>
          </p:cNvPicPr>
          <p:nvPr/>
        </p:nvPicPr>
        <p:blipFill>
          <a:blip r:embed="rId2"/>
          <a:stretch>
            <a:fillRect/>
          </a:stretch>
        </p:blipFill>
        <p:spPr>
          <a:xfrm>
            <a:off x="5057180" y="2489240"/>
            <a:ext cx="4515922" cy="4515922"/>
          </a:xfrm>
          <a:prstGeom prst="rect">
            <a:avLst/>
          </a:prstGeom>
        </p:spPr>
      </p:pic>
      <p:sp>
        <p:nvSpPr>
          <p:cNvPr id="10" name="Text 6"/>
          <p:cNvSpPr/>
          <p:nvPr/>
        </p:nvSpPr>
        <p:spPr>
          <a:xfrm>
            <a:off x="8423553" y="3607475"/>
            <a:ext cx="369213" cy="461605"/>
          </a:xfrm>
          <a:prstGeom prst="rect">
            <a:avLst/>
          </a:prstGeom>
          <a:noFill/>
          <a:ln/>
        </p:spPr>
        <p:txBody>
          <a:bodyPr wrap="none" lIns="0" tIns="0" rIns="0" bIns="0" rtlCol="0" anchor="t"/>
          <a:lstStyle/>
          <a:p>
            <a:pPr algn="l" indent="0" marL="0">
              <a:lnSpc>
                <a:spcPts val="4650"/>
              </a:lnSpc>
              <a:buNone/>
            </a:pPr>
            <a:r>
              <a:rPr lang="en-US" sz="2900" dirty="0">
                <a:solidFill>
                  <a:srgbClr val="E2E6E9"/>
                </a:solidFill>
                <a:latin typeface="Merriweather" pitchFamily="34" charset="0"/>
                <a:ea typeface="Merriweather" pitchFamily="34" charset="-122"/>
                <a:cs typeface="Merriweather" pitchFamily="34" charset="-120"/>
              </a:rPr>
              <a:t>2</a:t>
            </a:r>
            <a:endParaRPr lang="en-US" sz="2900" dirty="0"/>
          </a:p>
        </p:txBody>
      </p:sp>
      <p:sp>
        <p:nvSpPr>
          <p:cNvPr id="11" name="Text 7"/>
          <p:cNvSpPr/>
          <p:nvPr/>
        </p:nvSpPr>
        <p:spPr>
          <a:xfrm>
            <a:off x="9943267" y="4813578"/>
            <a:ext cx="3085386" cy="385524"/>
          </a:xfrm>
          <a:prstGeom prst="rect">
            <a:avLst/>
          </a:prstGeom>
          <a:noFill/>
          <a:ln/>
        </p:spPr>
        <p:txBody>
          <a:bodyPr wrap="none" lIns="0" tIns="0" rIns="0" bIns="0" rtlCol="0" anchor="t"/>
          <a:lstStyle/>
          <a:p>
            <a:pPr algn="l" indent="0" marL="0">
              <a:lnSpc>
                <a:spcPts val="3000"/>
              </a:lnSpc>
              <a:buNone/>
            </a:pPr>
            <a:r>
              <a:rPr lang="en-US" sz="2400" dirty="0">
                <a:solidFill>
                  <a:srgbClr val="E2E6E9"/>
                </a:solidFill>
                <a:latin typeface="Merriweather" pitchFamily="34" charset="0"/>
                <a:ea typeface="Merriweather" pitchFamily="34" charset="-122"/>
                <a:cs typeface="Merriweather" pitchFamily="34" charset="-120"/>
              </a:rPr>
              <a:t>Social Relationships</a:t>
            </a:r>
            <a:endParaRPr lang="en-US" sz="2400" dirty="0"/>
          </a:p>
        </p:txBody>
      </p:sp>
      <p:sp>
        <p:nvSpPr>
          <p:cNvPr id="12" name="Text 8"/>
          <p:cNvSpPr/>
          <p:nvPr/>
        </p:nvSpPr>
        <p:spPr>
          <a:xfrm>
            <a:off x="9943267" y="5347097"/>
            <a:ext cx="3823335" cy="1579245"/>
          </a:xfrm>
          <a:prstGeom prst="rect">
            <a:avLst/>
          </a:prstGeom>
          <a:noFill/>
          <a:ln/>
        </p:spPr>
        <p:txBody>
          <a:bodyPr wrap="square" lIns="0" tIns="0" rIns="0" bIns="0" rtlCol="0" anchor="t"/>
          <a:lstStyle/>
          <a:p>
            <a:pPr algn="l" indent="0" marL="0">
              <a:lnSpc>
                <a:spcPts val="3100"/>
              </a:lnSpc>
              <a:buNone/>
            </a:pPr>
            <a:r>
              <a:rPr lang="en-US" sz="1900" dirty="0">
                <a:solidFill>
                  <a:srgbClr val="E2E6E9"/>
                </a:solidFill>
                <a:latin typeface="Merriweather" pitchFamily="34" charset="0"/>
                <a:ea typeface="Merriweather" pitchFamily="34" charset="-122"/>
                <a:cs typeface="Merriweather" pitchFamily="34" charset="-120"/>
              </a:rPr>
              <a:t>Communication is essential for all types of relationships, from intimate partners to nation-states.</a:t>
            </a:r>
            <a:endParaRPr lang="en-US" sz="1900" dirty="0"/>
          </a:p>
        </p:txBody>
      </p:sp>
      <p:pic>
        <p:nvPicPr>
          <p:cNvPr id="13" name="Image 2" descr="preencoded.png">    </p:cNvPr>
          <p:cNvPicPr>
            <a:picLocks noChangeAspect="1"/>
          </p:cNvPicPr>
          <p:nvPr/>
        </p:nvPicPr>
        <p:blipFill>
          <a:blip r:embed="rId3"/>
          <a:stretch>
            <a:fillRect/>
          </a:stretch>
        </p:blipFill>
        <p:spPr>
          <a:xfrm>
            <a:off x="5057180" y="2489240"/>
            <a:ext cx="4515922" cy="4515922"/>
          </a:xfrm>
          <a:prstGeom prst="rect">
            <a:avLst/>
          </a:prstGeom>
        </p:spPr>
      </p:pic>
      <p:sp>
        <p:nvSpPr>
          <p:cNvPr id="14" name="Text 9"/>
          <p:cNvSpPr/>
          <p:nvPr/>
        </p:nvSpPr>
        <p:spPr>
          <a:xfrm>
            <a:off x="8039219" y="5809417"/>
            <a:ext cx="369213" cy="461605"/>
          </a:xfrm>
          <a:prstGeom prst="rect">
            <a:avLst/>
          </a:prstGeom>
          <a:noFill/>
          <a:ln/>
        </p:spPr>
        <p:txBody>
          <a:bodyPr wrap="none" lIns="0" tIns="0" rIns="0" bIns="0" rtlCol="0" anchor="t"/>
          <a:lstStyle/>
          <a:p>
            <a:pPr algn="l" indent="0" marL="0">
              <a:lnSpc>
                <a:spcPts val="4650"/>
              </a:lnSpc>
              <a:buNone/>
            </a:pPr>
            <a:r>
              <a:rPr lang="en-US" sz="2900" dirty="0">
                <a:solidFill>
                  <a:srgbClr val="E2E6E9"/>
                </a:solidFill>
                <a:latin typeface="Merriweather" pitchFamily="34" charset="0"/>
                <a:ea typeface="Merriweather" pitchFamily="34" charset="-122"/>
                <a:cs typeface="Merriweather" pitchFamily="34" charset="-120"/>
              </a:rPr>
              <a:t>3</a:t>
            </a:r>
            <a:endParaRPr lang="en-US" sz="2900" dirty="0"/>
          </a:p>
        </p:txBody>
      </p:sp>
      <p:sp>
        <p:nvSpPr>
          <p:cNvPr id="15" name="Text 10"/>
          <p:cNvSpPr/>
          <p:nvPr/>
        </p:nvSpPr>
        <p:spPr>
          <a:xfrm>
            <a:off x="1601629" y="4813578"/>
            <a:ext cx="3085386" cy="385524"/>
          </a:xfrm>
          <a:prstGeom prst="rect">
            <a:avLst/>
          </a:prstGeom>
          <a:noFill/>
          <a:ln/>
        </p:spPr>
        <p:txBody>
          <a:bodyPr wrap="none" lIns="0" tIns="0" rIns="0" bIns="0" rtlCol="0" anchor="t"/>
          <a:lstStyle/>
          <a:p>
            <a:pPr algn="r" indent="0" marL="0">
              <a:lnSpc>
                <a:spcPts val="3000"/>
              </a:lnSpc>
              <a:buNone/>
            </a:pPr>
            <a:r>
              <a:rPr lang="en-US" sz="2400" dirty="0">
                <a:solidFill>
                  <a:srgbClr val="E2E6E9"/>
                </a:solidFill>
                <a:latin typeface="Merriweather" pitchFamily="34" charset="0"/>
                <a:ea typeface="Merriweather" pitchFamily="34" charset="-122"/>
                <a:cs typeface="Merriweather" pitchFamily="34" charset="-120"/>
              </a:rPr>
              <a:t>Organizational Role</a:t>
            </a:r>
            <a:endParaRPr lang="en-US" sz="2400" dirty="0"/>
          </a:p>
        </p:txBody>
      </p:sp>
      <p:sp>
        <p:nvSpPr>
          <p:cNvPr id="16" name="Text 11"/>
          <p:cNvSpPr/>
          <p:nvPr/>
        </p:nvSpPr>
        <p:spPr>
          <a:xfrm>
            <a:off x="863798" y="5347097"/>
            <a:ext cx="3823216" cy="1579245"/>
          </a:xfrm>
          <a:prstGeom prst="rect">
            <a:avLst/>
          </a:prstGeom>
          <a:noFill/>
          <a:ln/>
        </p:spPr>
        <p:txBody>
          <a:bodyPr wrap="square" lIns="0" tIns="0" rIns="0" bIns="0" rtlCol="0" anchor="t"/>
          <a:lstStyle/>
          <a:p>
            <a:pPr algn="r" indent="0" marL="0">
              <a:lnSpc>
                <a:spcPts val="3100"/>
              </a:lnSpc>
              <a:buNone/>
            </a:pPr>
            <a:r>
              <a:rPr lang="en-US" sz="1900" dirty="0">
                <a:solidFill>
                  <a:srgbClr val="E2E6E9"/>
                </a:solidFill>
                <a:latin typeface="Merriweather" pitchFamily="34" charset="0"/>
                <a:ea typeface="Merriweather" pitchFamily="34" charset="-122"/>
                <a:cs typeface="Merriweather" pitchFamily="34" charset="-120"/>
              </a:rPr>
              <a:t>Communication occupies a central role in daily activities and permeates social relations and organizational obligations.</a:t>
            </a:r>
            <a:endParaRPr lang="en-US" sz="1900" dirty="0"/>
          </a:p>
        </p:txBody>
      </p:sp>
      <p:pic>
        <p:nvPicPr>
          <p:cNvPr id="17" name="Image 3" descr="preencoded.png">    </p:cNvPr>
          <p:cNvPicPr>
            <a:picLocks noChangeAspect="1"/>
          </p:cNvPicPr>
          <p:nvPr/>
        </p:nvPicPr>
        <p:blipFill>
          <a:blip r:embed="rId4"/>
          <a:stretch>
            <a:fillRect/>
          </a:stretch>
        </p:blipFill>
        <p:spPr>
          <a:xfrm>
            <a:off x="5057180" y="2489240"/>
            <a:ext cx="4515922" cy="4515922"/>
          </a:xfrm>
          <a:prstGeom prst="rect">
            <a:avLst/>
          </a:prstGeom>
        </p:spPr>
      </p:pic>
      <p:sp>
        <p:nvSpPr>
          <p:cNvPr id="18" name="Text 12"/>
          <p:cNvSpPr/>
          <p:nvPr/>
        </p:nvSpPr>
        <p:spPr>
          <a:xfrm>
            <a:off x="5837277" y="5425083"/>
            <a:ext cx="369213" cy="461605"/>
          </a:xfrm>
          <a:prstGeom prst="rect">
            <a:avLst/>
          </a:prstGeom>
          <a:noFill/>
          <a:ln/>
        </p:spPr>
        <p:txBody>
          <a:bodyPr wrap="none" lIns="0" tIns="0" rIns="0" bIns="0" rtlCol="0" anchor="t"/>
          <a:lstStyle/>
          <a:p>
            <a:pPr algn="l" indent="0" marL="0">
              <a:lnSpc>
                <a:spcPts val="4650"/>
              </a:lnSpc>
              <a:buNone/>
            </a:pPr>
            <a:r>
              <a:rPr lang="en-US" sz="2900" dirty="0">
                <a:solidFill>
                  <a:srgbClr val="E2E6E9"/>
                </a:solidFill>
                <a:latin typeface="Merriweather" pitchFamily="34" charset="0"/>
                <a:ea typeface="Merriweather" pitchFamily="34" charset="-122"/>
                <a:cs typeface="Merriweather" pitchFamily="34" charset="-120"/>
              </a:rPr>
              <a:t>4</a:t>
            </a:r>
            <a:endParaRPr lang="en-US" sz="29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1743"/>
          </a:xfrm>
          <a:prstGeom prst="rect">
            <a:avLst/>
          </a:prstGeom>
        </p:spPr>
      </p:pic>
      <p:sp>
        <p:nvSpPr>
          <p:cNvPr id="3" name="Text 0"/>
          <p:cNvSpPr/>
          <p:nvPr/>
        </p:nvSpPr>
        <p:spPr>
          <a:xfrm>
            <a:off x="6158270" y="527804"/>
            <a:ext cx="5631299" cy="599837"/>
          </a:xfrm>
          <a:prstGeom prst="rect">
            <a:avLst/>
          </a:prstGeom>
          <a:noFill/>
          <a:ln/>
        </p:spPr>
        <p:txBody>
          <a:bodyPr wrap="none" lIns="0" tIns="0" rIns="0" bIns="0" rtlCol="0" anchor="t"/>
          <a:lstStyle/>
          <a:p>
            <a:pPr algn="l" indent="0" marL="0">
              <a:lnSpc>
                <a:spcPts val="4700"/>
              </a:lnSpc>
              <a:buNone/>
            </a:pPr>
            <a:r>
              <a:rPr lang="en-US" sz="3750" dirty="0">
                <a:solidFill>
                  <a:srgbClr val="F5F0F0"/>
                </a:solidFill>
                <a:latin typeface="Merriweather" pitchFamily="34" charset="0"/>
                <a:ea typeface="Merriweather" pitchFamily="34" charset="-122"/>
                <a:cs typeface="Merriweather" pitchFamily="34" charset="-120"/>
              </a:rPr>
              <a:t>Organizational Behavior</a:t>
            </a:r>
            <a:endParaRPr lang="en-US" sz="3750" dirty="0"/>
          </a:p>
        </p:txBody>
      </p:sp>
      <p:sp>
        <p:nvSpPr>
          <p:cNvPr id="4" name="Shape 1"/>
          <p:cNvSpPr/>
          <p:nvPr/>
        </p:nvSpPr>
        <p:spPr>
          <a:xfrm>
            <a:off x="6158270" y="1415534"/>
            <a:ext cx="7800261" cy="1428155"/>
          </a:xfrm>
          <a:prstGeom prst="roundRect">
            <a:avLst>
              <a:gd name="adj" fmla="val 5646"/>
            </a:avLst>
          </a:prstGeom>
          <a:solidFill>
            <a:srgbClr val="003180"/>
          </a:solidFill>
          <a:ln w="7620">
            <a:solidFill>
              <a:srgbClr val="194A99"/>
            </a:solidFill>
            <a:prstDash val="solid"/>
          </a:ln>
        </p:spPr>
      </p:sp>
      <p:sp>
        <p:nvSpPr>
          <p:cNvPr id="5" name="Text 2"/>
          <p:cNvSpPr/>
          <p:nvPr/>
        </p:nvSpPr>
        <p:spPr>
          <a:xfrm>
            <a:off x="6357818" y="1615083"/>
            <a:ext cx="2399586" cy="299799"/>
          </a:xfrm>
          <a:prstGeom prst="rect">
            <a:avLst/>
          </a:prstGeom>
          <a:noFill/>
          <a:ln/>
        </p:spPr>
        <p:txBody>
          <a:bodyPr wrap="none" lIns="0" tIns="0" rIns="0" bIns="0" rtlCol="0" anchor="t"/>
          <a:lstStyle/>
          <a:p>
            <a:pPr algn="l" indent="0" marL="0">
              <a:lnSpc>
                <a:spcPts val="2350"/>
              </a:lnSpc>
              <a:buNone/>
            </a:pPr>
            <a:r>
              <a:rPr lang="en-US" sz="1850" dirty="0">
                <a:solidFill>
                  <a:srgbClr val="E2E6E9"/>
                </a:solidFill>
                <a:latin typeface="Merriweather" pitchFamily="34" charset="0"/>
                <a:ea typeface="Merriweather" pitchFamily="34" charset="-122"/>
                <a:cs typeface="Merriweather" pitchFamily="34" charset="-120"/>
              </a:rPr>
              <a:t>Definition</a:t>
            </a:r>
            <a:endParaRPr lang="en-US" sz="1850" dirty="0"/>
          </a:p>
        </p:txBody>
      </p:sp>
      <p:sp>
        <p:nvSpPr>
          <p:cNvPr id="6" name="Text 3"/>
          <p:cNvSpPr/>
          <p:nvPr/>
        </p:nvSpPr>
        <p:spPr>
          <a:xfrm>
            <a:off x="6357818" y="2030016"/>
            <a:ext cx="7401163" cy="614124"/>
          </a:xfrm>
          <a:prstGeom prst="rect">
            <a:avLst/>
          </a:prstGeom>
          <a:noFill/>
          <a:ln/>
        </p:spPr>
        <p:txBody>
          <a:bodyPr wrap="square" lIns="0" tIns="0" rIns="0" bIns="0" rtlCol="0" anchor="t"/>
          <a:lstStyle/>
          <a:p>
            <a:pPr algn="l" indent="0" marL="0">
              <a:lnSpc>
                <a:spcPts val="2400"/>
              </a:lnSpc>
              <a:buNone/>
            </a:pPr>
            <a:r>
              <a:rPr lang="en-US" sz="1500" dirty="0">
                <a:solidFill>
                  <a:srgbClr val="E2E6E9"/>
                </a:solidFill>
                <a:latin typeface="Merriweather" pitchFamily="34" charset="0"/>
                <a:ea typeface="Merriweather" pitchFamily="34" charset="-122"/>
                <a:cs typeface="Merriweather" pitchFamily="34" charset="-120"/>
              </a:rPr>
              <a:t>Organizational behavior is the study of how humans behave in an organizational setting, how work affects them and their performance.</a:t>
            </a:r>
            <a:endParaRPr lang="en-US" sz="1500" dirty="0"/>
          </a:p>
        </p:txBody>
      </p:sp>
      <p:sp>
        <p:nvSpPr>
          <p:cNvPr id="7" name="Shape 4"/>
          <p:cNvSpPr/>
          <p:nvPr/>
        </p:nvSpPr>
        <p:spPr>
          <a:xfrm>
            <a:off x="6158270" y="3035618"/>
            <a:ext cx="7800261" cy="1428155"/>
          </a:xfrm>
          <a:prstGeom prst="roundRect">
            <a:avLst>
              <a:gd name="adj" fmla="val 5646"/>
            </a:avLst>
          </a:prstGeom>
          <a:solidFill>
            <a:srgbClr val="003180"/>
          </a:solidFill>
          <a:ln w="7620">
            <a:solidFill>
              <a:srgbClr val="194A99"/>
            </a:solidFill>
            <a:prstDash val="solid"/>
          </a:ln>
        </p:spPr>
      </p:sp>
      <p:sp>
        <p:nvSpPr>
          <p:cNvPr id="8" name="Text 5"/>
          <p:cNvSpPr/>
          <p:nvPr/>
        </p:nvSpPr>
        <p:spPr>
          <a:xfrm>
            <a:off x="6357818" y="3235166"/>
            <a:ext cx="2647712" cy="299799"/>
          </a:xfrm>
          <a:prstGeom prst="rect">
            <a:avLst/>
          </a:prstGeom>
          <a:noFill/>
          <a:ln/>
        </p:spPr>
        <p:txBody>
          <a:bodyPr wrap="none" lIns="0" tIns="0" rIns="0" bIns="0" rtlCol="0" anchor="t"/>
          <a:lstStyle/>
          <a:p>
            <a:pPr algn="l" indent="0" marL="0">
              <a:lnSpc>
                <a:spcPts val="2350"/>
              </a:lnSpc>
              <a:buNone/>
            </a:pPr>
            <a:r>
              <a:rPr lang="en-US" sz="1850" dirty="0">
                <a:solidFill>
                  <a:srgbClr val="E2E6E9"/>
                </a:solidFill>
                <a:latin typeface="Merriweather" pitchFamily="34" charset="0"/>
                <a:ea typeface="Merriweather" pitchFamily="34" charset="-122"/>
                <a:cs typeface="Merriweather" pitchFamily="34" charset="-120"/>
              </a:rPr>
              <a:t>Interdisciplinary Roots</a:t>
            </a:r>
            <a:endParaRPr lang="en-US" sz="1850" dirty="0"/>
          </a:p>
        </p:txBody>
      </p:sp>
      <p:sp>
        <p:nvSpPr>
          <p:cNvPr id="9" name="Text 6"/>
          <p:cNvSpPr/>
          <p:nvPr/>
        </p:nvSpPr>
        <p:spPr>
          <a:xfrm>
            <a:off x="6357818" y="3650099"/>
            <a:ext cx="7401163" cy="614124"/>
          </a:xfrm>
          <a:prstGeom prst="rect">
            <a:avLst/>
          </a:prstGeom>
          <a:noFill/>
          <a:ln/>
        </p:spPr>
        <p:txBody>
          <a:bodyPr wrap="square" lIns="0" tIns="0" rIns="0" bIns="0" rtlCol="0" anchor="t"/>
          <a:lstStyle/>
          <a:p>
            <a:pPr algn="l" indent="0" marL="0">
              <a:lnSpc>
                <a:spcPts val="2400"/>
              </a:lnSpc>
              <a:buNone/>
            </a:pPr>
            <a:r>
              <a:rPr lang="en-US" sz="1500" dirty="0">
                <a:solidFill>
                  <a:srgbClr val="E2E6E9"/>
                </a:solidFill>
                <a:latin typeface="Merriweather" pitchFamily="34" charset="0"/>
                <a:ea typeface="Merriweather" pitchFamily="34" charset="-122"/>
                <a:cs typeface="Merriweather" pitchFamily="34" charset="-120"/>
              </a:rPr>
              <a:t>It grew mainly from psychological research but also inherited concepts from sociology, anthropology, and economics.</a:t>
            </a:r>
            <a:endParaRPr lang="en-US" sz="1500" dirty="0"/>
          </a:p>
        </p:txBody>
      </p:sp>
      <p:sp>
        <p:nvSpPr>
          <p:cNvPr id="10" name="Shape 7"/>
          <p:cNvSpPr/>
          <p:nvPr/>
        </p:nvSpPr>
        <p:spPr>
          <a:xfrm>
            <a:off x="6158270" y="4655701"/>
            <a:ext cx="7800261" cy="1428155"/>
          </a:xfrm>
          <a:prstGeom prst="roundRect">
            <a:avLst>
              <a:gd name="adj" fmla="val 5646"/>
            </a:avLst>
          </a:prstGeom>
          <a:solidFill>
            <a:srgbClr val="003180"/>
          </a:solidFill>
          <a:ln w="7620">
            <a:solidFill>
              <a:srgbClr val="194A99"/>
            </a:solidFill>
            <a:prstDash val="solid"/>
          </a:ln>
        </p:spPr>
      </p:sp>
      <p:sp>
        <p:nvSpPr>
          <p:cNvPr id="11" name="Text 8"/>
          <p:cNvSpPr/>
          <p:nvPr/>
        </p:nvSpPr>
        <p:spPr>
          <a:xfrm>
            <a:off x="6357818" y="4855250"/>
            <a:ext cx="2399586" cy="299799"/>
          </a:xfrm>
          <a:prstGeom prst="rect">
            <a:avLst/>
          </a:prstGeom>
          <a:noFill/>
          <a:ln/>
        </p:spPr>
        <p:txBody>
          <a:bodyPr wrap="none" lIns="0" tIns="0" rIns="0" bIns="0" rtlCol="0" anchor="t"/>
          <a:lstStyle/>
          <a:p>
            <a:pPr algn="l" indent="0" marL="0">
              <a:lnSpc>
                <a:spcPts val="2350"/>
              </a:lnSpc>
              <a:buNone/>
            </a:pPr>
            <a:r>
              <a:rPr lang="en-US" sz="1850" dirty="0">
                <a:solidFill>
                  <a:srgbClr val="E2E6E9"/>
                </a:solidFill>
                <a:latin typeface="Merriweather" pitchFamily="34" charset="0"/>
                <a:ea typeface="Merriweather" pitchFamily="34" charset="-122"/>
                <a:cs typeface="Merriweather" pitchFamily="34" charset="-120"/>
              </a:rPr>
              <a:t>Key Challenge</a:t>
            </a:r>
            <a:endParaRPr lang="en-US" sz="1850" dirty="0"/>
          </a:p>
        </p:txBody>
      </p:sp>
      <p:sp>
        <p:nvSpPr>
          <p:cNvPr id="12" name="Text 9"/>
          <p:cNvSpPr/>
          <p:nvPr/>
        </p:nvSpPr>
        <p:spPr>
          <a:xfrm>
            <a:off x="6357818" y="5270182"/>
            <a:ext cx="7401163" cy="614124"/>
          </a:xfrm>
          <a:prstGeom prst="rect">
            <a:avLst/>
          </a:prstGeom>
          <a:noFill/>
          <a:ln/>
        </p:spPr>
        <p:txBody>
          <a:bodyPr wrap="square" lIns="0" tIns="0" rIns="0" bIns="0" rtlCol="0" anchor="t"/>
          <a:lstStyle/>
          <a:p>
            <a:pPr algn="l" indent="0" marL="0">
              <a:lnSpc>
                <a:spcPts val="2400"/>
              </a:lnSpc>
              <a:buNone/>
            </a:pPr>
            <a:r>
              <a:rPr lang="en-US" sz="1500" dirty="0">
                <a:solidFill>
                  <a:srgbClr val="E2E6E9"/>
                </a:solidFill>
                <a:latin typeface="Merriweather" pitchFamily="34" charset="0"/>
                <a:ea typeface="Merriweather" pitchFamily="34" charset="-122"/>
                <a:cs typeface="Merriweather" pitchFamily="34" charset="-120"/>
              </a:rPr>
              <a:t>The major challenge is to optimize human capability, not only to achieve higher performance but also to identify and utilize its full potential.</a:t>
            </a:r>
            <a:endParaRPr lang="en-US" sz="1500" dirty="0"/>
          </a:p>
        </p:txBody>
      </p:sp>
      <p:sp>
        <p:nvSpPr>
          <p:cNvPr id="13" name="Shape 10"/>
          <p:cNvSpPr/>
          <p:nvPr/>
        </p:nvSpPr>
        <p:spPr>
          <a:xfrm>
            <a:off x="6158270" y="6275784"/>
            <a:ext cx="7800261" cy="1428155"/>
          </a:xfrm>
          <a:prstGeom prst="roundRect">
            <a:avLst>
              <a:gd name="adj" fmla="val 5646"/>
            </a:avLst>
          </a:prstGeom>
          <a:solidFill>
            <a:srgbClr val="003180"/>
          </a:solidFill>
          <a:ln w="7620">
            <a:solidFill>
              <a:srgbClr val="194A99"/>
            </a:solidFill>
            <a:prstDash val="solid"/>
          </a:ln>
        </p:spPr>
      </p:sp>
      <p:sp>
        <p:nvSpPr>
          <p:cNvPr id="14" name="Text 11"/>
          <p:cNvSpPr/>
          <p:nvPr/>
        </p:nvSpPr>
        <p:spPr>
          <a:xfrm>
            <a:off x="6357818" y="6475333"/>
            <a:ext cx="2399586" cy="299799"/>
          </a:xfrm>
          <a:prstGeom prst="rect">
            <a:avLst/>
          </a:prstGeom>
          <a:noFill/>
          <a:ln/>
        </p:spPr>
        <p:txBody>
          <a:bodyPr wrap="none" lIns="0" tIns="0" rIns="0" bIns="0" rtlCol="0" anchor="t"/>
          <a:lstStyle/>
          <a:p>
            <a:pPr algn="l" indent="0" marL="0">
              <a:lnSpc>
                <a:spcPts val="2350"/>
              </a:lnSpc>
              <a:buNone/>
            </a:pPr>
            <a:r>
              <a:rPr lang="en-US" sz="1850" dirty="0">
                <a:solidFill>
                  <a:srgbClr val="E2E6E9"/>
                </a:solidFill>
                <a:latin typeface="Merriweather" pitchFamily="34" charset="0"/>
                <a:ea typeface="Merriweather" pitchFamily="34" charset="-122"/>
                <a:cs typeface="Merriweather" pitchFamily="34" charset="-120"/>
              </a:rPr>
              <a:t>Practical Application</a:t>
            </a:r>
            <a:endParaRPr lang="en-US" sz="1850" dirty="0"/>
          </a:p>
        </p:txBody>
      </p:sp>
      <p:sp>
        <p:nvSpPr>
          <p:cNvPr id="15" name="Text 12"/>
          <p:cNvSpPr/>
          <p:nvPr/>
        </p:nvSpPr>
        <p:spPr>
          <a:xfrm>
            <a:off x="6357818" y="6890266"/>
            <a:ext cx="7401163" cy="614124"/>
          </a:xfrm>
          <a:prstGeom prst="rect">
            <a:avLst/>
          </a:prstGeom>
          <a:noFill/>
          <a:ln/>
        </p:spPr>
        <p:txBody>
          <a:bodyPr wrap="square" lIns="0" tIns="0" rIns="0" bIns="0" rtlCol="0" anchor="t"/>
          <a:lstStyle/>
          <a:p>
            <a:pPr algn="l" indent="0" marL="0">
              <a:lnSpc>
                <a:spcPts val="2400"/>
              </a:lnSpc>
              <a:buNone/>
            </a:pPr>
            <a:r>
              <a:rPr lang="en-US" sz="1500" dirty="0">
                <a:solidFill>
                  <a:srgbClr val="E2E6E9"/>
                </a:solidFill>
                <a:latin typeface="Merriweather" pitchFamily="34" charset="0"/>
                <a:ea typeface="Merriweather" pitchFamily="34" charset="-122"/>
                <a:cs typeface="Merriweather" pitchFamily="34" charset="-120"/>
              </a:rPr>
              <a:t>It helps in understanding diverse employee needs and implementing measures to satisfy these needs, contributing to higher productivity.</a:t>
            </a:r>
            <a:endParaRPr lang="en-US" sz="15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74608" y="962025"/>
            <a:ext cx="7511772" cy="602456"/>
          </a:xfrm>
          <a:prstGeom prst="rect">
            <a:avLst/>
          </a:prstGeom>
          <a:noFill/>
          <a:ln/>
        </p:spPr>
        <p:txBody>
          <a:bodyPr wrap="none" lIns="0" tIns="0" rIns="0" bIns="0" rtlCol="0" anchor="t"/>
          <a:lstStyle/>
          <a:p>
            <a:pPr algn="l" indent="0" marL="0">
              <a:lnSpc>
                <a:spcPts val="4700"/>
              </a:lnSpc>
              <a:buNone/>
            </a:pPr>
            <a:r>
              <a:rPr lang="en-US" sz="3750" dirty="0">
                <a:solidFill>
                  <a:srgbClr val="F5F0F0"/>
                </a:solidFill>
                <a:latin typeface="Merriweather" pitchFamily="34" charset="0"/>
                <a:ea typeface="Merriweather" pitchFamily="34" charset="-122"/>
                <a:cs typeface="Merriweather" pitchFamily="34" charset="-120"/>
              </a:rPr>
              <a:t>Organizational Decision Making</a:t>
            </a:r>
            <a:endParaRPr lang="en-US" sz="3750" dirty="0"/>
          </a:p>
        </p:txBody>
      </p:sp>
      <p:pic>
        <p:nvPicPr>
          <p:cNvPr id="4" name="Image 1" descr="preencoded.png">    </p:cNvPr>
          <p:cNvPicPr>
            <a:picLocks noChangeAspect="1"/>
          </p:cNvPicPr>
          <p:nvPr/>
        </p:nvPicPr>
        <p:blipFill>
          <a:blip r:embed="rId2"/>
          <a:stretch>
            <a:fillRect/>
          </a:stretch>
        </p:blipFill>
        <p:spPr>
          <a:xfrm>
            <a:off x="674608" y="1853565"/>
            <a:ext cx="963811" cy="1419106"/>
          </a:xfrm>
          <a:prstGeom prst="rect">
            <a:avLst/>
          </a:prstGeom>
        </p:spPr>
      </p:pic>
      <p:sp>
        <p:nvSpPr>
          <p:cNvPr id="5" name="Text 1"/>
          <p:cNvSpPr/>
          <p:nvPr/>
        </p:nvSpPr>
        <p:spPr>
          <a:xfrm>
            <a:off x="1927503" y="2046327"/>
            <a:ext cx="4037409" cy="301228"/>
          </a:xfrm>
          <a:prstGeom prst="rect">
            <a:avLst/>
          </a:prstGeom>
          <a:noFill/>
          <a:ln/>
        </p:spPr>
        <p:txBody>
          <a:bodyPr wrap="none" lIns="0" tIns="0" rIns="0" bIns="0" rtlCol="0" anchor="t"/>
          <a:lstStyle/>
          <a:p>
            <a:pPr algn="l" indent="0" marL="0">
              <a:lnSpc>
                <a:spcPts val="2350"/>
              </a:lnSpc>
              <a:buNone/>
            </a:pPr>
            <a:r>
              <a:rPr lang="en-US" sz="1850" dirty="0">
                <a:solidFill>
                  <a:srgbClr val="E2E6E9"/>
                </a:solidFill>
                <a:latin typeface="Merriweather" pitchFamily="34" charset="0"/>
                <a:ea typeface="Merriweather" pitchFamily="34" charset="-122"/>
                <a:cs typeface="Merriweather" pitchFamily="34" charset="-120"/>
              </a:rPr>
              <a:t>Organizations as Decision Systems</a:t>
            </a:r>
            <a:endParaRPr lang="en-US" sz="1850" dirty="0"/>
          </a:p>
        </p:txBody>
      </p:sp>
      <p:sp>
        <p:nvSpPr>
          <p:cNvPr id="6" name="Text 2"/>
          <p:cNvSpPr/>
          <p:nvPr/>
        </p:nvSpPr>
        <p:spPr>
          <a:xfrm>
            <a:off x="1927503" y="2463165"/>
            <a:ext cx="6541889" cy="616744"/>
          </a:xfrm>
          <a:prstGeom prst="rect">
            <a:avLst/>
          </a:prstGeom>
          <a:noFill/>
          <a:ln/>
        </p:spPr>
        <p:txBody>
          <a:bodyPr wrap="square" lIns="0" tIns="0" rIns="0" bIns="0" rtlCol="0" anchor="t"/>
          <a:lstStyle/>
          <a:p>
            <a:pPr algn="l" indent="0" marL="0">
              <a:lnSpc>
                <a:spcPts val="2400"/>
              </a:lnSpc>
              <a:buNone/>
            </a:pPr>
            <a:r>
              <a:rPr lang="en-US" sz="1500" dirty="0">
                <a:solidFill>
                  <a:srgbClr val="E2E6E9"/>
                </a:solidFill>
                <a:latin typeface="Merriweather" pitchFamily="34" charset="0"/>
                <a:ea typeface="Merriweather" pitchFamily="34" charset="-122"/>
                <a:cs typeface="Merriweather" pitchFamily="34" charset="-120"/>
              </a:rPr>
              <a:t>There's a long tradition viewing organizations as decision-making systems related to collective goals backed by sanctions.</a:t>
            </a:r>
            <a:endParaRPr lang="en-US" sz="1500" dirty="0"/>
          </a:p>
        </p:txBody>
      </p:sp>
      <p:pic>
        <p:nvPicPr>
          <p:cNvPr id="7" name="Image 2" descr="preencoded.png">    </p:cNvPr>
          <p:cNvPicPr>
            <a:picLocks noChangeAspect="1"/>
          </p:cNvPicPr>
          <p:nvPr/>
        </p:nvPicPr>
        <p:blipFill>
          <a:blip r:embed="rId3"/>
          <a:stretch>
            <a:fillRect/>
          </a:stretch>
        </p:blipFill>
        <p:spPr>
          <a:xfrm>
            <a:off x="674608" y="3272671"/>
            <a:ext cx="963811" cy="1419106"/>
          </a:xfrm>
          <a:prstGeom prst="rect">
            <a:avLst/>
          </a:prstGeom>
        </p:spPr>
      </p:pic>
      <p:sp>
        <p:nvSpPr>
          <p:cNvPr id="8" name="Text 3"/>
          <p:cNvSpPr/>
          <p:nvPr/>
        </p:nvSpPr>
        <p:spPr>
          <a:xfrm>
            <a:off x="1927503" y="3465433"/>
            <a:ext cx="2409587" cy="301228"/>
          </a:xfrm>
          <a:prstGeom prst="rect">
            <a:avLst/>
          </a:prstGeom>
          <a:noFill/>
          <a:ln/>
        </p:spPr>
        <p:txBody>
          <a:bodyPr wrap="none" lIns="0" tIns="0" rIns="0" bIns="0" rtlCol="0" anchor="t"/>
          <a:lstStyle/>
          <a:p>
            <a:pPr algn="l" indent="0" marL="0">
              <a:lnSpc>
                <a:spcPts val="2350"/>
              </a:lnSpc>
              <a:buNone/>
            </a:pPr>
            <a:r>
              <a:rPr lang="en-US" sz="1850" dirty="0">
                <a:solidFill>
                  <a:srgbClr val="E2E6E9"/>
                </a:solidFill>
                <a:latin typeface="Merriweather" pitchFamily="34" charset="0"/>
                <a:ea typeface="Merriweather" pitchFamily="34" charset="-122"/>
                <a:cs typeface="Merriweather" pitchFamily="34" charset="-120"/>
              </a:rPr>
              <a:t>Rational Systems</a:t>
            </a:r>
            <a:endParaRPr lang="en-US" sz="1850" dirty="0"/>
          </a:p>
        </p:txBody>
      </p:sp>
      <p:sp>
        <p:nvSpPr>
          <p:cNvPr id="9" name="Text 4"/>
          <p:cNvSpPr/>
          <p:nvPr/>
        </p:nvSpPr>
        <p:spPr>
          <a:xfrm>
            <a:off x="1927503" y="3882271"/>
            <a:ext cx="6541889" cy="616744"/>
          </a:xfrm>
          <a:prstGeom prst="rect">
            <a:avLst/>
          </a:prstGeom>
          <a:noFill/>
          <a:ln/>
        </p:spPr>
        <p:txBody>
          <a:bodyPr wrap="square" lIns="0" tIns="0" rIns="0" bIns="0" rtlCol="0" anchor="t"/>
          <a:lstStyle/>
          <a:p>
            <a:pPr algn="l" indent="0" marL="0">
              <a:lnSpc>
                <a:spcPts val="2400"/>
              </a:lnSpc>
              <a:buNone/>
            </a:pPr>
            <a:r>
              <a:rPr lang="en-US" sz="1500" dirty="0">
                <a:solidFill>
                  <a:srgbClr val="E2E6E9"/>
                </a:solidFill>
                <a:latin typeface="Merriweather" pitchFamily="34" charset="0"/>
                <a:ea typeface="Merriweather" pitchFamily="34" charset="-122"/>
                <a:cs typeface="Merriweather" pitchFamily="34" charset="-120"/>
              </a:rPr>
              <a:t>The essence of this model is the need for rational systems to deal with environmental complexity.</a:t>
            </a:r>
            <a:endParaRPr lang="en-US" sz="1500" dirty="0"/>
          </a:p>
        </p:txBody>
      </p:sp>
      <p:pic>
        <p:nvPicPr>
          <p:cNvPr id="10" name="Image 3" descr="preencoded.png">    </p:cNvPr>
          <p:cNvPicPr>
            <a:picLocks noChangeAspect="1"/>
          </p:cNvPicPr>
          <p:nvPr/>
        </p:nvPicPr>
        <p:blipFill>
          <a:blip r:embed="rId4"/>
          <a:stretch>
            <a:fillRect/>
          </a:stretch>
        </p:blipFill>
        <p:spPr>
          <a:xfrm>
            <a:off x="674608" y="4691777"/>
            <a:ext cx="963811" cy="1419106"/>
          </a:xfrm>
          <a:prstGeom prst="rect">
            <a:avLst/>
          </a:prstGeom>
        </p:spPr>
      </p:pic>
      <p:sp>
        <p:nvSpPr>
          <p:cNvPr id="11" name="Text 5"/>
          <p:cNvSpPr/>
          <p:nvPr/>
        </p:nvSpPr>
        <p:spPr>
          <a:xfrm>
            <a:off x="1927503" y="4884539"/>
            <a:ext cx="2930009" cy="301228"/>
          </a:xfrm>
          <a:prstGeom prst="rect">
            <a:avLst/>
          </a:prstGeom>
          <a:noFill/>
          <a:ln/>
        </p:spPr>
        <p:txBody>
          <a:bodyPr wrap="none" lIns="0" tIns="0" rIns="0" bIns="0" rtlCol="0" anchor="t"/>
          <a:lstStyle/>
          <a:p>
            <a:pPr algn="l" indent="0" marL="0">
              <a:lnSpc>
                <a:spcPts val="2350"/>
              </a:lnSpc>
              <a:buNone/>
            </a:pPr>
            <a:r>
              <a:rPr lang="en-US" sz="1850" dirty="0">
                <a:solidFill>
                  <a:srgbClr val="E2E6E9"/>
                </a:solidFill>
                <a:latin typeface="Merriweather" pitchFamily="34" charset="0"/>
                <a:ea typeface="Merriweather" pitchFamily="34" charset="-122"/>
                <a:cs typeface="Merriweather" pitchFamily="34" charset="-120"/>
              </a:rPr>
              <a:t>Proceduralized Processes</a:t>
            </a:r>
            <a:endParaRPr lang="en-US" sz="1850" dirty="0"/>
          </a:p>
        </p:txBody>
      </p:sp>
      <p:sp>
        <p:nvSpPr>
          <p:cNvPr id="12" name="Text 6"/>
          <p:cNvSpPr/>
          <p:nvPr/>
        </p:nvSpPr>
        <p:spPr>
          <a:xfrm>
            <a:off x="1927503" y="5301377"/>
            <a:ext cx="6541889" cy="616744"/>
          </a:xfrm>
          <a:prstGeom prst="rect">
            <a:avLst/>
          </a:prstGeom>
          <a:noFill/>
          <a:ln/>
        </p:spPr>
        <p:txBody>
          <a:bodyPr wrap="square" lIns="0" tIns="0" rIns="0" bIns="0" rtlCol="0" anchor="t"/>
          <a:lstStyle/>
          <a:p>
            <a:pPr algn="l" indent="0" marL="0">
              <a:lnSpc>
                <a:spcPts val="2400"/>
              </a:lnSpc>
              <a:buNone/>
            </a:pPr>
            <a:r>
              <a:rPr lang="en-US" sz="1500" dirty="0">
                <a:solidFill>
                  <a:srgbClr val="E2E6E9"/>
                </a:solidFill>
                <a:latin typeface="Merriweather" pitchFamily="34" charset="0"/>
                <a:ea typeface="Merriweather" pitchFamily="34" charset="-122"/>
                <a:cs typeface="Merriweather" pitchFamily="34" charset="-120"/>
              </a:rPr>
              <a:t>Under conditions of limited information and capacity, organizations develop highly proceduralized decision processes.</a:t>
            </a:r>
            <a:endParaRPr lang="en-US" sz="1500" dirty="0"/>
          </a:p>
        </p:txBody>
      </p:sp>
      <p:pic>
        <p:nvPicPr>
          <p:cNvPr id="13" name="Image 4" descr="preencoded.png">    </p:cNvPr>
          <p:cNvPicPr>
            <a:picLocks noChangeAspect="1"/>
          </p:cNvPicPr>
          <p:nvPr/>
        </p:nvPicPr>
        <p:blipFill>
          <a:blip r:embed="rId5"/>
          <a:stretch>
            <a:fillRect/>
          </a:stretch>
        </p:blipFill>
        <p:spPr>
          <a:xfrm>
            <a:off x="674608" y="6110883"/>
            <a:ext cx="963811" cy="1156573"/>
          </a:xfrm>
          <a:prstGeom prst="rect">
            <a:avLst/>
          </a:prstGeom>
        </p:spPr>
      </p:pic>
      <p:sp>
        <p:nvSpPr>
          <p:cNvPr id="14" name="Text 7"/>
          <p:cNvSpPr/>
          <p:nvPr/>
        </p:nvSpPr>
        <p:spPr>
          <a:xfrm>
            <a:off x="1927503" y="6303645"/>
            <a:ext cx="2409587" cy="301228"/>
          </a:xfrm>
          <a:prstGeom prst="rect">
            <a:avLst/>
          </a:prstGeom>
          <a:noFill/>
          <a:ln/>
        </p:spPr>
        <p:txBody>
          <a:bodyPr wrap="none" lIns="0" tIns="0" rIns="0" bIns="0" rtlCol="0" anchor="t"/>
          <a:lstStyle/>
          <a:p>
            <a:pPr algn="l" indent="0" marL="0">
              <a:lnSpc>
                <a:spcPts val="2350"/>
              </a:lnSpc>
              <a:buNone/>
            </a:pPr>
            <a:r>
              <a:rPr lang="en-US" sz="1850" dirty="0">
                <a:solidFill>
                  <a:srgbClr val="E2E6E9"/>
                </a:solidFill>
                <a:latin typeface="Merriweather" pitchFamily="34" charset="0"/>
                <a:ea typeface="Merriweather" pitchFamily="34" charset="-122"/>
                <a:cs typeface="Merriweather" pitchFamily="34" charset="-120"/>
              </a:rPr>
              <a:t>Collective Process</a:t>
            </a:r>
            <a:endParaRPr lang="en-US" sz="1850" dirty="0"/>
          </a:p>
        </p:txBody>
      </p:sp>
      <p:sp>
        <p:nvSpPr>
          <p:cNvPr id="15" name="Text 8"/>
          <p:cNvSpPr/>
          <p:nvPr/>
        </p:nvSpPr>
        <p:spPr>
          <a:xfrm>
            <a:off x="1927503" y="6720483"/>
            <a:ext cx="6541889" cy="308372"/>
          </a:xfrm>
          <a:prstGeom prst="rect">
            <a:avLst/>
          </a:prstGeom>
          <a:noFill/>
          <a:ln/>
        </p:spPr>
        <p:txBody>
          <a:bodyPr wrap="none" lIns="0" tIns="0" rIns="0" bIns="0" rtlCol="0" anchor="t"/>
          <a:lstStyle/>
          <a:p>
            <a:pPr algn="l" indent="0" marL="0">
              <a:lnSpc>
                <a:spcPts val="2400"/>
              </a:lnSpc>
              <a:buNone/>
            </a:pPr>
            <a:r>
              <a:rPr lang="en-US" sz="1500" dirty="0">
                <a:solidFill>
                  <a:srgbClr val="E2E6E9"/>
                </a:solidFill>
                <a:latin typeface="Merriweather" pitchFamily="34" charset="0"/>
                <a:ea typeface="Merriweather" pitchFamily="34" charset="-122"/>
                <a:cs typeface="Merriweather" pitchFamily="34" charset="-120"/>
              </a:rPr>
              <a:t>Decision-making in organizations is ultimately a collective process.</a:t>
            </a:r>
            <a:endParaRPr lang="en-US" sz="15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63798" y="1809036"/>
            <a:ext cx="12149733" cy="771287"/>
          </a:xfrm>
          <a:prstGeom prst="rect">
            <a:avLst/>
          </a:prstGeom>
          <a:noFill/>
          <a:ln/>
        </p:spPr>
        <p:txBody>
          <a:bodyPr wrap="none" lIns="0" tIns="0" rIns="0" bIns="0" rtlCol="0" anchor="t"/>
          <a:lstStyle/>
          <a:p>
            <a:pPr algn="l" indent="0" marL="0">
              <a:lnSpc>
                <a:spcPts val="6050"/>
              </a:lnSpc>
              <a:buNone/>
            </a:pPr>
            <a:r>
              <a:rPr lang="en-US" sz="4850" dirty="0">
                <a:solidFill>
                  <a:srgbClr val="F5F0F0"/>
                </a:solidFill>
                <a:latin typeface="Merriweather" pitchFamily="34" charset="0"/>
                <a:ea typeface="Merriweather" pitchFamily="34" charset="-122"/>
                <a:cs typeface="Merriweather" pitchFamily="34" charset="-120"/>
              </a:rPr>
              <a:t>Introduction to Organizational Sociology</a:t>
            </a:r>
            <a:endParaRPr lang="en-US" sz="4850" dirty="0"/>
          </a:p>
        </p:txBody>
      </p:sp>
      <p:sp>
        <p:nvSpPr>
          <p:cNvPr id="3" name="Text 1"/>
          <p:cNvSpPr/>
          <p:nvPr/>
        </p:nvSpPr>
        <p:spPr>
          <a:xfrm>
            <a:off x="863798" y="3197304"/>
            <a:ext cx="3085386" cy="385524"/>
          </a:xfrm>
          <a:prstGeom prst="rect">
            <a:avLst/>
          </a:prstGeom>
          <a:noFill/>
          <a:ln/>
        </p:spPr>
        <p:txBody>
          <a:bodyPr wrap="none" lIns="0" tIns="0" rIns="0" bIns="0" rtlCol="0" anchor="t"/>
          <a:lstStyle/>
          <a:p>
            <a:pPr algn="l" indent="0" marL="0">
              <a:lnSpc>
                <a:spcPts val="3000"/>
              </a:lnSpc>
              <a:buNone/>
            </a:pPr>
            <a:r>
              <a:rPr lang="en-US" sz="2400" dirty="0">
                <a:solidFill>
                  <a:srgbClr val="F5F0F0"/>
                </a:solidFill>
                <a:latin typeface="Merriweather" pitchFamily="34" charset="0"/>
                <a:ea typeface="Merriweather" pitchFamily="34" charset="-122"/>
                <a:cs typeface="Merriweather" pitchFamily="34" charset="-120"/>
              </a:rPr>
              <a:t>Key Focus</a:t>
            </a:r>
            <a:endParaRPr lang="en-US" sz="2400" dirty="0"/>
          </a:p>
        </p:txBody>
      </p:sp>
      <p:sp>
        <p:nvSpPr>
          <p:cNvPr id="4" name="Text 2"/>
          <p:cNvSpPr/>
          <p:nvPr/>
        </p:nvSpPr>
        <p:spPr>
          <a:xfrm>
            <a:off x="863798" y="3829645"/>
            <a:ext cx="6150293" cy="2368868"/>
          </a:xfrm>
          <a:prstGeom prst="rect">
            <a:avLst/>
          </a:prstGeom>
          <a:noFill/>
          <a:ln/>
        </p:spPr>
        <p:txBody>
          <a:bodyPr wrap="square" lIns="0" tIns="0" rIns="0" bIns="0" rtlCol="0" anchor="t"/>
          <a:lstStyle/>
          <a:p>
            <a:pPr algn="l" indent="0" marL="0">
              <a:lnSpc>
                <a:spcPts val="3100"/>
              </a:lnSpc>
              <a:buNone/>
            </a:pPr>
            <a:r>
              <a:rPr lang="en-US" sz="1900" dirty="0">
                <a:solidFill>
                  <a:srgbClr val="E2E6E9"/>
                </a:solidFill>
                <a:latin typeface="Merriweather" pitchFamily="34" charset="0"/>
                <a:ea typeface="Merriweather" pitchFamily="34" charset="-122"/>
                <a:cs typeface="Merriweather" pitchFamily="34" charset="-120"/>
              </a:rPr>
              <a:t>The major concern of organizational sociology is the concept of the organization and its implications for members and their relationships. Organizations have multiple characteristics derived from the nature of activities performed and the infrastructure developed over time.</a:t>
            </a:r>
            <a:endParaRPr lang="en-US" sz="1900" dirty="0"/>
          </a:p>
        </p:txBody>
      </p:sp>
      <p:sp>
        <p:nvSpPr>
          <p:cNvPr id="5" name="Text 3"/>
          <p:cNvSpPr/>
          <p:nvPr/>
        </p:nvSpPr>
        <p:spPr>
          <a:xfrm>
            <a:off x="7623929" y="3197304"/>
            <a:ext cx="3085386" cy="385524"/>
          </a:xfrm>
          <a:prstGeom prst="rect">
            <a:avLst/>
          </a:prstGeom>
          <a:noFill/>
          <a:ln/>
        </p:spPr>
        <p:txBody>
          <a:bodyPr wrap="none" lIns="0" tIns="0" rIns="0" bIns="0" rtlCol="0" anchor="t"/>
          <a:lstStyle/>
          <a:p>
            <a:pPr algn="l" indent="0" marL="0">
              <a:lnSpc>
                <a:spcPts val="3000"/>
              </a:lnSpc>
              <a:buNone/>
            </a:pPr>
            <a:r>
              <a:rPr lang="en-US" sz="2400" dirty="0">
                <a:solidFill>
                  <a:srgbClr val="F5F0F0"/>
                </a:solidFill>
                <a:latin typeface="Merriweather" pitchFamily="34" charset="0"/>
                <a:ea typeface="Merriweather" pitchFamily="34" charset="-122"/>
                <a:cs typeface="Merriweather" pitchFamily="34" charset="-120"/>
              </a:rPr>
              <a:t>Social Context</a:t>
            </a:r>
            <a:endParaRPr lang="en-US" sz="2400" dirty="0"/>
          </a:p>
        </p:txBody>
      </p:sp>
      <p:sp>
        <p:nvSpPr>
          <p:cNvPr id="6" name="Text 4"/>
          <p:cNvSpPr/>
          <p:nvPr/>
        </p:nvSpPr>
        <p:spPr>
          <a:xfrm>
            <a:off x="7623929" y="3829645"/>
            <a:ext cx="6150293" cy="1974056"/>
          </a:xfrm>
          <a:prstGeom prst="rect">
            <a:avLst/>
          </a:prstGeom>
          <a:noFill/>
          <a:ln/>
        </p:spPr>
        <p:txBody>
          <a:bodyPr wrap="square" lIns="0" tIns="0" rIns="0" bIns="0" rtlCol="0" anchor="t"/>
          <a:lstStyle/>
          <a:p>
            <a:pPr algn="l" indent="0" marL="0">
              <a:lnSpc>
                <a:spcPts val="3100"/>
              </a:lnSpc>
              <a:buNone/>
            </a:pPr>
            <a:r>
              <a:rPr lang="en-US" sz="1900" dirty="0">
                <a:solidFill>
                  <a:srgbClr val="E2E6E9"/>
                </a:solidFill>
                <a:latin typeface="Merriweather" pitchFamily="34" charset="0"/>
                <a:ea typeface="Merriweather" pitchFamily="34" charset="-122"/>
                <a:cs typeface="Merriweather" pitchFamily="34" charset="-120"/>
              </a:rPr>
              <a:t>Activities and infrastructure must be performed within the broader social context, which adds its own overlays. The resultant social interactions give rise to formal and informal social relationships with consequences for the organization as a whole.</a:t>
            </a:r>
            <a:endParaRPr lang="en-US" sz="19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669143"/>
          </a:xfrm>
          <a:prstGeom prst="rect">
            <a:avLst/>
          </a:prstGeom>
        </p:spPr>
      </p:pic>
      <p:sp>
        <p:nvSpPr>
          <p:cNvPr id="3" name="Text 0"/>
          <p:cNvSpPr/>
          <p:nvPr/>
        </p:nvSpPr>
        <p:spPr>
          <a:xfrm>
            <a:off x="747355" y="3413403"/>
            <a:ext cx="11750159" cy="667345"/>
          </a:xfrm>
          <a:prstGeom prst="rect">
            <a:avLst/>
          </a:prstGeom>
          <a:noFill/>
          <a:ln/>
        </p:spPr>
        <p:txBody>
          <a:bodyPr wrap="none" lIns="0" tIns="0" rIns="0" bIns="0" rtlCol="0" anchor="t"/>
          <a:lstStyle/>
          <a:p>
            <a:pPr algn="l" indent="0" marL="0">
              <a:lnSpc>
                <a:spcPts val="5250"/>
              </a:lnSpc>
              <a:buNone/>
            </a:pPr>
            <a:r>
              <a:rPr lang="en-US" sz="4200" dirty="0">
                <a:solidFill>
                  <a:srgbClr val="F5F0F0"/>
                </a:solidFill>
                <a:latin typeface="Merriweather" pitchFamily="34" charset="0"/>
                <a:ea typeface="Merriweather" pitchFamily="34" charset="-122"/>
                <a:cs typeface="Merriweather" pitchFamily="34" charset="-120"/>
              </a:rPr>
              <a:t>Future Directions in Organizational Sociology</a:t>
            </a:r>
            <a:endParaRPr lang="en-US" sz="4200" dirty="0"/>
          </a:p>
        </p:txBody>
      </p:sp>
      <p:sp>
        <p:nvSpPr>
          <p:cNvPr id="4" name="Shape 1"/>
          <p:cNvSpPr/>
          <p:nvPr/>
        </p:nvSpPr>
        <p:spPr>
          <a:xfrm>
            <a:off x="747355" y="4641175"/>
            <a:ext cx="480417" cy="480417"/>
          </a:xfrm>
          <a:prstGeom prst="roundRect">
            <a:avLst>
              <a:gd name="adj" fmla="val 18668"/>
            </a:avLst>
          </a:prstGeom>
          <a:solidFill>
            <a:srgbClr val="003180"/>
          </a:solidFill>
          <a:ln w="7620">
            <a:solidFill>
              <a:srgbClr val="194A99"/>
            </a:solidFill>
            <a:prstDash val="solid"/>
          </a:ln>
        </p:spPr>
      </p:sp>
      <p:sp>
        <p:nvSpPr>
          <p:cNvPr id="5" name="Text 2"/>
          <p:cNvSpPr/>
          <p:nvPr/>
        </p:nvSpPr>
        <p:spPr>
          <a:xfrm>
            <a:off x="827365" y="4681180"/>
            <a:ext cx="320278" cy="400288"/>
          </a:xfrm>
          <a:prstGeom prst="rect">
            <a:avLst/>
          </a:prstGeom>
          <a:noFill/>
          <a:ln/>
        </p:spPr>
        <p:txBody>
          <a:bodyPr wrap="none" lIns="0" tIns="0" rIns="0" bIns="0" rtlCol="0" anchor="t"/>
          <a:lstStyle/>
          <a:p>
            <a:pPr algn="ctr" indent="0" marL="0">
              <a:lnSpc>
                <a:spcPts val="2500"/>
              </a:lnSpc>
              <a:buNone/>
            </a:pPr>
            <a:r>
              <a:rPr lang="en-US" sz="2500" dirty="0">
                <a:solidFill>
                  <a:srgbClr val="E2E6E9"/>
                </a:solidFill>
                <a:latin typeface="Merriweather" pitchFamily="34" charset="0"/>
                <a:ea typeface="Merriweather" pitchFamily="34" charset="-122"/>
                <a:cs typeface="Merriweather" pitchFamily="34" charset="-120"/>
              </a:rPr>
              <a:t>1</a:t>
            </a:r>
            <a:endParaRPr lang="en-US" sz="2500" dirty="0"/>
          </a:p>
        </p:txBody>
      </p:sp>
      <p:sp>
        <p:nvSpPr>
          <p:cNvPr id="6" name="Text 3"/>
          <p:cNvSpPr/>
          <p:nvPr/>
        </p:nvSpPr>
        <p:spPr>
          <a:xfrm>
            <a:off x="1441252" y="4641175"/>
            <a:ext cx="3542347" cy="667226"/>
          </a:xfrm>
          <a:prstGeom prst="rect">
            <a:avLst/>
          </a:prstGeom>
          <a:noFill/>
          <a:ln/>
        </p:spPr>
        <p:txBody>
          <a:bodyPr wrap="square" lIns="0" tIns="0" rIns="0" bIns="0" rtlCol="0" anchor="t"/>
          <a:lstStyle/>
          <a:p>
            <a:pPr algn="l" indent="0" marL="0">
              <a:lnSpc>
                <a:spcPts val="2600"/>
              </a:lnSpc>
              <a:buNone/>
            </a:pPr>
            <a:r>
              <a:rPr lang="en-US" sz="2100" dirty="0">
                <a:solidFill>
                  <a:srgbClr val="E2E6E9"/>
                </a:solidFill>
                <a:latin typeface="Merriweather" pitchFamily="34" charset="0"/>
                <a:ea typeface="Merriweather" pitchFamily="34" charset="-122"/>
                <a:cs typeface="Merriweather" pitchFamily="34" charset="-120"/>
              </a:rPr>
              <a:t>Emerging Organization Types</a:t>
            </a:r>
            <a:endParaRPr lang="en-US" sz="2100" dirty="0"/>
          </a:p>
        </p:txBody>
      </p:sp>
      <p:sp>
        <p:nvSpPr>
          <p:cNvPr id="7" name="Text 4"/>
          <p:cNvSpPr/>
          <p:nvPr/>
        </p:nvSpPr>
        <p:spPr>
          <a:xfrm>
            <a:off x="1441252" y="5436513"/>
            <a:ext cx="3542347" cy="2048827"/>
          </a:xfrm>
          <a:prstGeom prst="rect">
            <a:avLst/>
          </a:prstGeom>
          <a:noFill/>
          <a:ln/>
        </p:spPr>
        <p:txBody>
          <a:bodyPr wrap="square" lIns="0" tIns="0" rIns="0" bIns="0" rtlCol="0" anchor="t"/>
          <a:lstStyle/>
          <a:p>
            <a:pPr algn="l" indent="0" marL="0">
              <a:lnSpc>
                <a:spcPts val="2650"/>
              </a:lnSpc>
              <a:buNone/>
            </a:pPr>
            <a:r>
              <a:rPr lang="en-US" sz="1650" dirty="0">
                <a:solidFill>
                  <a:srgbClr val="E2E6E9"/>
                </a:solidFill>
                <a:latin typeface="Merriweather" pitchFamily="34" charset="0"/>
                <a:ea typeface="Merriweather" pitchFamily="34" charset="-122"/>
                <a:cs typeface="Merriweather" pitchFamily="34" charset="-120"/>
              </a:rPr>
              <a:t>New types of organizations are emerging, such as comprehensive community initiatives, virtual organizations, and new liberal, social action, 'populist' organizations.</a:t>
            </a:r>
            <a:endParaRPr lang="en-US" sz="1650" dirty="0"/>
          </a:p>
        </p:txBody>
      </p:sp>
      <p:sp>
        <p:nvSpPr>
          <p:cNvPr id="8" name="Shape 5"/>
          <p:cNvSpPr/>
          <p:nvPr/>
        </p:nvSpPr>
        <p:spPr>
          <a:xfrm>
            <a:off x="5197078" y="4641175"/>
            <a:ext cx="480417" cy="480417"/>
          </a:xfrm>
          <a:prstGeom prst="roundRect">
            <a:avLst>
              <a:gd name="adj" fmla="val 18668"/>
            </a:avLst>
          </a:prstGeom>
          <a:solidFill>
            <a:srgbClr val="003180"/>
          </a:solidFill>
          <a:ln w="7620">
            <a:solidFill>
              <a:srgbClr val="194A99"/>
            </a:solidFill>
            <a:prstDash val="solid"/>
          </a:ln>
        </p:spPr>
      </p:sp>
      <p:sp>
        <p:nvSpPr>
          <p:cNvPr id="9" name="Text 6"/>
          <p:cNvSpPr/>
          <p:nvPr/>
        </p:nvSpPr>
        <p:spPr>
          <a:xfrm>
            <a:off x="5277088" y="4681180"/>
            <a:ext cx="320278" cy="400288"/>
          </a:xfrm>
          <a:prstGeom prst="rect">
            <a:avLst/>
          </a:prstGeom>
          <a:noFill/>
          <a:ln/>
        </p:spPr>
        <p:txBody>
          <a:bodyPr wrap="none" lIns="0" tIns="0" rIns="0" bIns="0" rtlCol="0" anchor="t"/>
          <a:lstStyle/>
          <a:p>
            <a:pPr algn="ctr" indent="0" marL="0">
              <a:lnSpc>
                <a:spcPts val="2500"/>
              </a:lnSpc>
              <a:buNone/>
            </a:pPr>
            <a:r>
              <a:rPr lang="en-US" sz="2500" dirty="0">
                <a:solidFill>
                  <a:srgbClr val="E2E6E9"/>
                </a:solidFill>
                <a:latin typeface="Merriweather" pitchFamily="34" charset="0"/>
                <a:ea typeface="Merriweather" pitchFamily="34" charset="-122"/>
                <a:cs typeface="Merriweather" pitchFamily="34" charset="-120"/>
              </a:rPr>
              <a:t>2</a:t>
            </a:r>
            <a:endParaRPr lang="en-US" sz="2500" dirty="0"/>
          </a:p>
        </p:txBody>
      </p:sp>
      <p:sp>
        <p:nvSpPr>
          <p:cNvPr id="10" name="Text 7"/>
          <p:cNvSpPr/>
          <p:nvPr/>
        </p:nvSpPr>
        <p:spPr>
          <a:xfrm>
            <a:off x="5890974" y="4641175"/>
            <a:ext cx="2669143" cy="333613"/>
          </a:xfrm>
          <a:prstGeom prst="rect">
            <a:avLst/>
          </a:prstGeom>
          <a:noFill/>
          <a:ln/>
        </p:spPr>
        <p:txBody>
          <a:bodyPr wrap="none" lIns="0" tIns="0" rIns="0" bIns="0" rtlCol="0" anchor="t"/>
          <a:lstStyle/>
          <a:p>
            <a:pPr algn="l" indent="0" marL="0">
              <a:lnSpc>
                <a:spcPts val="2600"/>
              </a:lnSpc>
              <a:buNone/>
            </a:pPr>
            <a:r>
              <a:rPr lang="en-US" sz="2100" dirty="0">
                <a:solidFill>
                  <a:srgbClr val="E2E6E9"/>
                </a:solidFill>
                <a:latin typeface="Merriweather" pitchFamily="34" charset="0"/>
                <a:ea typeface="Merriweather" pitchFamily="34" charset="-122"/>
                <a:cs typeface="Merriweather" pitchFamily="34" charset="-120"/>
              </a:rPr>
              <a:t>Broader Context</a:t>
            </a:r>
            <a:endParaRPr lang="en-US" sz="2100" dirty="0"/>
          </a:p>
        </p:txBody>
      </p:sp>
      <p:sp>
        <p:nvSpPr>
          <p:cNvPr id="11" name="Text 8"/>
          <p:cNvSpPr/>
          <p:nvPr/>
        </p:nvSpPr>
        <p:spPr>
          <a:xfrm>
            <a:off x="5890974" y="5102900"/>
            <a:ext cx="3542347" cy="2048827"/>
          </a:xfrm>
          <a:prstGeom prst="rect">
            <a:avLst/>
          </a:prstGeom>
          <a:noFill/>
          <a:ln/>
        </p:spPr>
        <p:txBody>
          <a:bodyPr wrap="square" lIns="0" tIns="0" rIns="0" bIns="0" rtlCol="0" anchor="t"/>
          <a:lstStyle/>
          <a:p>
            <a:pPr algn="l" indent="0" marL="0">
              <a:lnSpc>
                <a:spcPts val="2650"/>
              </a:lnSpc>
              <a:buNone/>
            </a:pPr>
            <a:r>
              <a:rPr lang="en-US" sz="1650" dirty="0">
                <a:solidFill>
                  <a:srgbClr val="E2E6E9"/>
                </a:solidFill>
                <a:latin typeface="Merriweather" pitchFamily="34" charset="0"/>
                <a:ea typeface="Merriweather" pitchFamily="34" charset="-122"/>
                <a:cs typeface="Merriweather" pitchFamily="34" charset="-120"/>
              </a:rPr>
              <a:t>Future research needs to set organizational studies within a larger theoretical context, understanding the political dynamics of organizational structure formation.</a:t>
            </a:r>
            <a:endParaRPr lang="en-US" sz="1650" dirty="0"/>
          </a:p>
        </p:txBody>
      </p:sp>
      <p:sp>
        <p:nvSpPr>
          <p:cNvPr id="12" name="Shape 9"/>
          <p:cNvSpPr/>
          <p:nvPr/>
        </p:nvSpPr>
        <p:spPr>
          <a:xfrm>
            <a:off x="9646801" y="4641175"/>
            <a:ext cx="480417" cy="480417"/>
          </a:xfrm>
          <a:prstGeom prst="roundRect">
            <a:avLst>
              <a:gd name="adj" fmla="val 18668"/>
            </a:avLst>
          </a:prstGeom>
          <a:solidFill>
            <a:srgbClr val="003180"/>
          </a:solidFill>
          <a:ln w="7620">
            <a:solidFill>
              <a:srgbClr val="194A99"/>
            </a:solidFill>
            <a:prstDash val="solid"/>
          </a:ln>
        </p:spPr>
      </p:sp>
      <p:sp>
        <p:nvSpPr>
          <p:cNvPr id="13" name="Text 10"/>
          <p:cNvSpPr/>
          <p:nvPr/>
        </p:nvSpPr>
        <p:spPr>
          <a:xfrm>
            <a:off x="9726811" y="4681180"/>
            <a:ext cx="320278" cy="400288"/>
          </a:xfrm>
          <a:prstGeom prst="rect">
            <a:avLst/>
          </a:prstGeom>
          <a:noFill/>
          <a:ln/>
        </p:spPr>
        <p:txBody>
          <a:bodyPr wrap="none" lIns="0" tIns="0" rIns="0" bIns="0" rtlCol="0" anchor="t"/>
          <a:lstStyle/>
          <a:p>
            <a:pPr algn="ctr" indent="0" marL="0">
              <a:lnSpc>
                <a:spcPts val="2500"/>
              </a:lnSpc>
              <a:buNone/>
            </a:pPr>
            <a:r>
              <a:rPr lang="en-US" sz="2500" dirty="0">
                <a:solidFill>
                  <a:srgbClr val="E2E6E9"/>
                </a:solidFill>
                <a:latin typeface="Merriweather" pitchFamily="34" charset="0"/>
                <a:ea typeface="Merriweather" pitchFamily="34" charset="-122"/>
                <a:cs typeface="Merriweather" pitchFamily="34" charset="-120"/>
              </a:rPr>
              <a:t>3</a:t>
            </a:r>
            <a:endParaRPr lang="en-US" sz="2500" dirty="0"/>
          </a:p>
        </p:txBody>
      </p:sp>
      <p:sp>
        <p:nvSpPr>
          <p:cNvPr id="14" name="Text 11"/>
          <p:cNvSpPr/>
          <p:nvPr/>
        </p:nvSpPr>
        <p:spPr>
          <a:xfrm>
            <a:off x="10340697" y="4641175"/>
            <a:ext cx="3441978" cy="333613"/>
          </a:xfrm>
          <a:prstGeom prst="rect">
            <a:avLst/>
          </a:prstGeom>
          <a:noFill/>
          <a:ln/>
        </p:spPr>
        <p:txBody>
          <a:bodyPr wrap="none" lIns="0" tIns="0" rIns="0" bIns="0" rtlCol="0" anchor="t"/>
          <a:lstStyle/>
          <a:p>
            <a:pPr algn="l" indent="0" marL="0">
              <a:lnSpc>
                <a:spcPts val="2600"/>
              </a:lnSpc>
              <a:buNone/>
            </a:pPr>
            <a:r>
              <a:rPr lang="en-US" sz="2100" dirty="0">
                <a:solidFill>
                  <a:srgbClr val="E2E6E9"/>
                </a:solidFill>
                <a:latin typeface="Merriweather" pitchFamily="34" charset="0"/>
                <a:ea typeface="Merriweather" pitchFamily="34" charset="-122"/>
                <a:cs typeface="Merriweather" pitchFamily="34" charset="-120"/>
              </a:rPr>
              <a:t>Interdisciplinary Approach</a:t>
            </a:r>
            <a:endParaRPr lang="en-US" sz="2100" dirty="0"/>
          </a:p>
        </p:txBody>
      </p:sp>
      <p:sp>
        <p:nvSpPr>
          <p:cNvPr id="15" name="Text 12"/>
          <p:cNvSpPr/>
          <p:nvPr/>
        </p:nvSpPr>
        <p:spPr>
          <a:xfrm>
            <a:off x="10340697" y="5102900"/>
            <a:ext cx="3542347" cy="2048827"/>
          </a:xfrm>
          <a:prstGeom prst="rect">
            <a:avLst/>
          </a:prstGeom>
          <a:noFill/>
          <a:ln/>
        </p:spPr>
        <p:txBody>
          <a:bodyPr wrap="square" lIns="0" tIns="0" rIns="0" bIns="0" rtlCol="0" anchor="t"/>
          <a:lstStyle/>
          <a:p>
            <a:pPr algn="l" indent="0" marL="0">
              <a:lnSpc>
                <a:spcPts val="2650"/>
              </a:lnSpc>
              <a:buNone/>
            </a:pPr>
            <a:r>
              <a:rPr lang="en-US" sz="1650" dirty="0">
                <a:solidFill>
                  <a:srgbClr val="E2E6E9"/>
                </a:solidFill>
                <a:latin typeface="Merriweather" pitchFamily="34" charset="0"/>
                <a:ea typeface="Merriweather" pitchFamily="34" charset="-122"/>
                <a:cs typeface="Merriweather" pitchFamily="34" charset="-120"/>
              </a:rPr>
              <a:t>A renewed theory of organizations will have immediate payoffs in a greater ability to answer general questions about organizational behavior and structure.</a:t>
            </a:r>
            <a:endParaRPr lang="en-US" sz="16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719"/>
          </a:xfrm>
          <a:prstGeom prst="rect">
            <a:avLst/>
          </a:prstGeom>
        </p:spPr>
      </p:pic>
      <p:sp>
        <p:nvSpPr>
          <p:cNvPr id="3" name="Text 0"/>
          <p:cNvSpPr/>
          <p:nvPr/>
        </p:nvSpPr>
        <p:spPr>
          <a:xfrm>
            <a:off x="629245" y="494348"/>
            <a:ext cx="5290423" cy="561737"/>
          </a:xfrm>
          <a:prstGeom prst="rect">
            <a:avLst/>
          </a:prstGeom>
          <a:noFill/>
          <a:ln/>
        </p:spPr>
        <p:txBody>
          <a:bodyPr wrap="none" lIns="0" tIns="0" rIns="0" bIns="0" rtlCol="0" anchor="t"/>
          <a:lstStyle/>
          <a:p>
            <a:pPr algn="l" indent="0" marL="0">
              <a:lnSpc>
                <a:spcPts val="4400"/>
              </a:lnSpc>
              <a:buNone/>
            </a:pPr>
            <a:r>
              <a:rPr lang="en-US" sz="3500" dirty="0">
                <a:solidFill>
                  <a:srgbClr val="F5F0F0"/>
                </a:solidFill>
                <a:latin typeface="Merriweather" pitchFamily="34" charset="0"/>
                <a:ea typeface="Merriweather" pitchFamily="34" charset="-122"/>
                <a:cs typeface="Merriweather" pitchFamily="34" charset="-120"/>
              </a:rPr>
              <a:t>Theoretical Foundations</a:t>
            </a:r>
            <a:endParaRPr lang="en-US" sz="3500" dirty="0"/>
          </a:p>
        </p:txBody>
      </p:sp>
      <p:sp>
        <p:nvSpPr>
          <p:cNvPr id="4" name="Shape 1"/>
          <p:cNvSpPr/>
          <p:nvPr/>
        </p:nvSpPr>
        <p:spPr>
          <a:xfrm>
            <a:off x="831413" y="1325761"/>
            <a:ext cx="22860" cy="6409611"/>
          </a:xfrm>
          <a:prstGeom prst="roundRect">
            <a:avLst>
              <a:gd name="adj" fmla="val 330346"/>
            </a:avLst>
          </a:prstGeom>
          <a:solidFill>
            <a:srgbClr val="194A99"/>
          </a:solidFill>
          <a:ln/>
        </p:spPr>
      </p:sp>
      <p:sp>
        <p:nvSpPr>
          <p:cNvPr id="5" name="Shape 2"/>
          <p:cNvSpPr/>
          <p:nvPr/>
        </p:nvSpPr>
        <p:spPr>
          <a:xfrm>
            <a:off x="1010781" y="1718667"/>
            <a:ext cx="539353" cy="22860"/>
          </a:xfrm>
          <a:prstGeom prst="roundRect">
            <a:avLst>
              <a:gd name="adj" fmla="val 330346"/>
            </a:avLst>
          </a:prstGeom>
          <a:solidFill>
            <a:srgbClr val="194A99"/>
          </a:solidFill>
          <a:ln/>
        </p:spPr>
      </p:sp>
      <p:sp>
        <p:nvSpPr>
          <p:cNvPr id="6" name="Shape 3"/>
          <p:cNvSpPr/>
          <p:nvPr/>
        </p:nvSpPr>
        <p:spPr>
          <a:xfrm>
            <a:off x="629186" y="1527929"/>
            <a:ext cx="404455" cy="404455"/>
          </a:xfrm>
          <a:prstGeom prst="roundRect">
            <a:avLst>
              <a:gd name="adj" fmla="val 18671"/>
            </a:avLst>
          </a:prstGeom>
          <a:solidFill>
            <a:srgbClr val="003180"/>
          </a:solidFill>
          <a:ln w="7620">
            <a:solidFill>
              <a:srgbClr val="194A99"/>
            </a:solidFill>
            <a:prstDash val="solid"/>
          </a:ln>
        </p:spPr>
      </p:sp>
      <p:sp>
        <p:nvSpPr>
          <p:cNvPr id="7" name="Text 4"/>
          <p:cNvSpPr/>
          <p:nvPr/>
        </p:nvSpPr>
        <p:spPr>
          <a:xfrm>
            <a:off x="696516" y="1561564"/>
            <a:ext cx="269677" cy="337066"/>
          </a:xfrm>
          <a:prstGeom prst="rect">
            <a:avLst/>
          </a:prstGeom>
          <a:noFill/>
          <a:ln/>
        </p:spPr>
        <p:txBody>
          <a:bodyPr wrap="none" lIns="0" tIns="0" rIns="0" bIns="0" rtlCol="0" anchor="t"/>
          <a:lstStyle/>
          <a:p>
            <a:pPr algn="ctr" indent="0" marL="0">
              <a:lnSpc>
                <a:spcPts val="2100"/>
              </a:lnSpc>
              <a:buNone/>
            </a:pPr>
            <a:r>
              <a:rPr lang="en-US" sz="2100" dirty="0">
                <a:solidFill>
                  <a:srgbClr val="E2E6E9"/>
                </a:solidFill>
                <a:latin typeface="Merriweather" pitchFamily="34" charset="0"/>
                <a:ea typeface="Merriweather" pitchFamily="34" charset="-122"/>
                <a:cs typeface="Merriweather" pitchFamily="34" charset="-120"/>
              </a:rPr>
              <a:t>1</a:t>
            </a:r>
            <a:endParaRPr lang="en-US" sz="2100" dirty="0"/>
          </a:p>
        </p:txBody>
      </p:sp>
      <p:sp>
        <p:nvSpPr>
          <p:cNvPr id="8" name="Text 5"/>
          <p:cNvSpPr/>
          <p:nvPr/>
        </p:nvSpPr>
        <p:spPr>
          <a:xfrm>
            <a:off x="1730454" y="1505545"/>
            <a:ext cx="2247424" cy="280988"/>
          </a:xfrm>
          <a:prstGeom prst="rect">
            <a:avLst/>
          </a:prstGeom>
          <a:noFill/>
          <a:ln/>
        </p:spPr>
        <p:txBody>
          <a:bodyPr wrap="none" lIns="0" tIns="0" rIns="0" bIns="0" rtlCol="0" anchor="t"/>
          <a:lstStyle/>
          <a:p>
            <a:pPr algn="l" indent="0" marL="0">
              <a:lnSpc>
                <a:spcPts val="2200"/>
              </a:lnSpc>
              <a:buNone/>
            </a:pPr>
            <a:r>
              <a:rPr lang="en-US" sz="1750" dirty="0">
                <a:solidFill>
                  <a:srgbClr val="E2E6E9"/>
                </a:solidFill>
                <a:latin typeface="Merriweather" pitchFamily="34" charset="0"/>
                <a:ea typeface="Merriweather" pitchFamily="34" charset="-122"/>
                <a:cs typeface="Merriweather" pitchFamily="34" charset="-120"/>
              </a:rPr>
              <a:t>Classic Works</a:t>
            </a:r>
            <a:endParaRPr lang="en-US" sz="1750" dirty="0"/>
          </a:p>
        </p:txBody>
      </p:sp>
      <p:sp>
        <p:nvSpPr>
          <p:cNvPr id="9" name="Text 6"/>
          <p:cNvSpPr/>
          <p:nvPr/>
        </p:nvSpPr>
        <p:spPr>
          <a:xfrm>
            <a:off x="1730454" y="1894403"/>
            <a:ext cx="6784300" cy="575310"/>
          </a:xfrm>
          <a:prstGeom prst="rect">
            <a:avLst/>
          </a:prstGeom>
          <a:noFill/>
          <a:ln/>
        </p:spPr>
        <p:txBody>
          <a:bodyPr wrap="square" lIns="0" tIns="0" rIns="0" bIns="0" rtlCol="0" anchor="t"/>
          <a:lstStyle/>
          <a:p>
            <a:pPr algn="l" indent="0" marL="0">
              <a:lnSpc>
                <a:spcPts val="2250"/>
              </a:lnSpc>
              <a:buNone/>
            </a:pPr>
            <a:r>
              <a:rPr lang="en-US" sz="1400" dirty="0">
                <a:solidFill>
                  <a:srgbClr val="E2E6E9"/>
                </a:solidFill>
                <a:latin typeface="Merriweather" pitchFamily="34" charset="0"/>
                <a:ea typeface="Merriweather" pitchFamily="34" charset="-122"/>
                <a:cs typeface="Merriweather" pitchFamily="34" charset="-120"/>
              </a:rPr>
              <a:t>The roots of organizational sociology can be found in the classic works of Max Weber, Émile Durkheim, and the Behavioral Sciences.</a:t>
            </a:r>
            <a:endParaRPr lang="en-US" sz="1400" dirty="0"/>
          </a:p>
        </p:txBody>
      </p:sp>
      <p:sp>
        <p:nvSpPr>
          <p:cNvPr id="10" name="Shape 7"/>
          <p:cNvSpPr/>
          <p:nvPr/>
        </p:nvSpPr>
        <p:spPr>
          <a:xfrm>
            <a:off x="1010781" y="3222188"/>
            <a:ext cx="539353" cy="22860"/>
          </a:xfrm>
          <a:prstGeom prst="roundRect">
            <a:avLst>
              <a:gd name="adj" fmla="val 330346"/>
            </a:avLst>
          </a:prstGeom>
          <a:solidFill>
            <a:srgbClr val="194A99"/>
          </a:solidFill>
          <a:ln/>
        </p:spPr>
      </p:sp>
      <p:sp>
        <p:nvSpPr>
          <p:cNvPr id="11" name="Shape 8"/>
          <p:cNvSpPr/>
          <p:nvPr/>
        </p:nvSpPr>
        <p:spPr>
          <a:xfrm>
            <a:off x="629186" y="3031450"/>
            <a:ext cx="404455" cy="404455"/>
          </a:xfrm>
          <a:prstGeom prst="roundRect">
            <a:avLst>
              <a:gd name="adj" fmla="val 18671"/>
            </a:avLst>
          </a:prstGeom>
          <a:solidFill>
            <a:srgbClr val="003180"/>
          </a:solidFill>
          <a:ln w="7620">
            <a:solidFill>
              <a:srgbClr val="194A99"/>
            </a:solidFill>
            <a:prstDash val="solid"/>
          </a:ln>
        </p:spPr>
      </p:sp>
      <p:sp>
        <p:nvSpPr>
          <p:cNvPr id="12" name="Text 9"/>
          <p:cNvSpPr/>
          <p:nvPr/>
        </p:nvSpPr>
        <p:spPr>
          <a:xfrm>
            <a:off x="696516" y="3065085"/>
            <a:ext cx="269677" cy="337066"/>
          </a:xfrm>
          <a:prstGeom prst="rect">
            <a:avLst/>
          </a:prstGeom>
          <a:noFill/>
          <a:ln/>
        </p:spPr>
        <p:txBody>
          <a:bodyPr wrap="none" lIns="0" tIns="0" rIns="0" bIns="0" rtlCol="0" anchor="t"/>
          <a:lstStyle/>
          <a:p>
            <a:pPr algn="ctr" indent="0" marL="0">
              <a:lnSpc>
                <a:spcPts val="2100"/>
              </a:lnSpc>
              <a:buNone/>
            </a:pPr>
            <a:r>
              <a:rPr lang="en-US" sz="2100" dirty="0">
                <a:solidFill>
                  <a:srgbClr val="E2E6E9"/>
                </a:solidFill>
                <a:latin typeface="Merriweather" pitchFamily="34" charset="0"/>
                <a:ea typeface="Merriweather" pitchFamily="34" charset="-122"/>
                <a:cs typeface="Merriweather" pitchFamily="34" charset="-120"/>
              </a:rPr>
              <a:t>2</a:t>
            </a:r>
            <a:endParaRPr lang="en-US" sz="2100" dirty="0"/>
          </a:p>
        </p:txBody>
      </p:sp>
      <p:sp>
        <p:nvSpPr>
          <p:cNvPr id="13" name="Text 10"/>
          <p:cNvSpPr/>
          <p:nvPr/>
        </p:nvSpPr>
        <p:spPr>
          <a:xfrm>
            <a:off x="1730454" y="3009067"/>
            <a:ext cx="2247424" cy="280988"/>
          </a:xfrm>
          <a:prstGeom prst="rect">
            <a:avLst/>
          </a:prstGeom>
          <a:noFill/>
          <a:ln/>
        </p:spPr>
        <p:txBody>
          <a:bodyPr wrap="none" lIns="0" tIns="0" rIns="0" bIns="0" rtlCol="0" anchor="t"/>
          <a:lstStyle/>
          <a:p>
            <a:pPr algn="l" indent="0" marL="0">
              <a:lnSpc>
                <a:spcPts val="2200"/>
              </a:lnSpc>
              <a:buNone/>
            </a:pPr>
            <a:r>
              <a:rPr lang="en-US" sz="1750" dirty="0">
                <a:solidFill>
                  <a:srgbClr val="E2E6E9"/>
                </a:solidFill>
                <a:latin typeface="Merriweather" pitchFamily="34" charset="0"/>
                <a:ea typeface="Merriweather" pitchFamily="34" charset="-122"/>
                <a:cs typeface="Merriweather" pitchFamily="34" charset="-120"/>
              </a:rPr>
              <a:t>Marx's Perspective</a:t>
            </a:r>
            <a:endParaRPr lang="en-US" sz="1750" dirty="0"/>
          </a:p>
        </p:txBody>
      </p:sp>
      <p:sp>
        <p:nvSpPr>
          <p:cNvPr id="14" name="Text 11"/>
          <p:cNvSpPr/>
          <p:nvPr/>
        </p:nvSpPr>
        <p:spPr>
          <a:xfrm>
            <a:off x="1730454" y="3397925"/>
            <a:ext cx="6784300" cy="575310"/>
          </a:xfrm>
          <a:prstGeom prst="rect">
            <a:avLst/>
          </a:prstGeom>
          <a:noFill/>
          <a:ln/>
        </p:spPr>
        <p:txBody>
          <a:bodyPr wrap="square" lIns="0" tIns="0" rIns="0" bIns="0" rtlCol="0" anchor="t"/>
          <a:lstStyle/>
          <a:p>
            <a:pPr algn="l" indent="0" marL="0">
              <a:lnSpc>
                <a:spcPts val="2250"/>
              </a:lnSpc>
              <a:buNone/>
            </a:pPr>
            <a:r>
              <a:rPr lang="en-US" sz="1400" dirty="0">
                <a:solidFill>
                  <a:srgbClr val="E2E6E9"/>
                </a:solidFill>
                <a:latin typeface="Merriweather" pitchFamily="34" charset="0"/>
                <a:ea typeface="Merriweather" pitchFamily="34" charset="-122"/>
                <a:cs typeface="Merriweather" pitchFamily="34" charset="-120"/>
              </a:rPr>
              <a:t>Marx was concerned with the rise and fall of great social systems, identifying two primary factors in social change.</a:t>
            </a:r>
            <a:endParaRPr lang="en-US" sz="1400" dirty="0"/>
          </a:p>
        </p:txBody>
      </p:sp>
      <p:sp>
        <p:nvSpPr>
          <p:cNvPr id="15" name="Shape 12"/>
          <p:cNvSpPr/>
          <p:nvPr/>
        </p:nvSpPr>
        <p:spPr>
          <a:xfrm>
            <a:off x="1010781" y="4725710"/>
            <a:ext cx="539353" cy="22860"/>
          </a:xfrm>
          <a:prstGeom prst="roundRect">
            <a:avLst>
              <a:gd name="adj" fmla="val 330346"/>
            </a:avLst>
          </a:prstGeom>
          <a:solidFill>
            <a:srgbClr val="194A99"/>
          </a:solidFill>
          <a:ln/>
        </p:spPr>
      </p:sp>
      <p:sp>
        <p:nvSpPr>
          <p:cNvPr id="16" name="Shape 13"/>
          <p:cNvSpPr/>
          <p:nvPr/>
        </p:nvSpPr>
        <p:spPr>
          <a:xfrm>
            <a:off x="629186" y="4534972"/>
            <a:ext cx="404455" cy="404455"/>
          </a:xfrm>
          <a:prstGeom prst="roundRect">
            <a:avLst>
              <a:gd name="adj" fmla="val 18671"/>
            </a:avLst>
          </a:prstGeom>
          <a:solidFill>
            <a:srgbClr val="003180"/>
          </a:solidFill>
          <a:ln w="7620">
            <a:solidFill>
              <a:srgbClr val="194A99"/>
            </a:solidFill>
            <a:prstDash val="solid"/>
          </a:ln>
        </p:spPr>
      </p:sp>
      <p:sp>
        <p:nvSpPr>
          <p:cNvPr id="17" name="Text 14"/>
          <p:cNvSpPr/>
          <p:nvPr/>
        </p:nvSpPr>
        <p:spPr>
          <a:xfrm>
            <a:off x="696516" y="4568607"/>
            <a:ext cx="269677" cy="337066"/>
          </a:xfrm>
          <a:prstGeom prst="rect">
            <a:avLst/>
          </a:prstGeom>
          <a:noFill/>
          <a:ln/>
        </p:spPr>
        <p:txBody>
          <a:bodyPr wrap="none" lIns="0" tIns="0" rIns="0" bIns="0" rtlCol="0" anchor="t"/>
          <a:lstStyle/>
          <a:p>
            <a:pPr algn="ctr" indent="0" marL="0">
              <a:lnSpc>
                <a:spcPts val="2100"/>
              </a:lnSpc>
              <a:buNone/>
            </a:pPr>
            <a:r>
              <a:rPr lang="en-US" sz="2100" dirty="0">
                <a:solidFill>
                  <a:srgbClr val="E2E6E9"/>
                </a:solidFill>
                <a:latin typeface="Merriweather" pitchFamily="34" charset="0"/>
                <a:ea typeface="Merriweather" pitchFamily="34" charset="-122"/>
                <a:cs typeface="Merriweather" pitchFamily="34" charset="-120"/>
              </a:rPr>
              <a:t>3</a:t>
            </a:r>
            <a:endParaRPr lang="en-US" sz="2100" dirty="0"/>
          </a:p>
        </p:txBody>
      </p:sp>
      <p:sp>
        <p:nvSpPr>
          <p:cNvPr id="18" name="Text 15"/>
          <p:cNvSpPr/>
          <p:nvPr/>
        </p:nvSpPr>
        <p:spPr>
          <a:xfrm>
            <a:off x="1730454" y="4512588"/>
            <a:ext cx="2247424" cy="280988"/>
          </a:xfrm>
          <a:prstGeom prst="rect">
            <a:avLst/>
          </a:prstGeom>
          <a:noFill/>
          <a:ln/>
        </p:spPr>
        <p:txBody>
          <a:bodyPr wrap="none" lIns="0" tIns="0" rIns="0" bIns="0" rtlCol="0" anchor="t"/>
          <a:lstStyle/>
          <a:p>
            <a:pPr algn="l" indent="0" marL="0">
              <a:lnSpc>
                <a:spcPts val="2200"/>
              </a:lnSpc>
              <a:buNone/>
            </a:pPr>
            <a:r>
              <a:rPr lang="en-US" sz="1750" dirty="0">
                <a:solidFill>
                  <a:srgbClr val="E2E6E9"/>
                </a:solidFill>
                <a:latin typeface="Merriweather" pitchFamily="34" charset="0"/>
                <a:ea typeface="Merriweather" pitchFamily="34" charset="-122"/>
                <a:cs typeface="Merriweather" pitchFamily="34" charset="-120"/>
              </a:rPr>
              <a:t>Weber's Concept</a:t>
            </a:r>
            <a:endParaRPr lang="en-US" sz="1750" dirty="0"/>
          </a:p>
        </p:txBody>
      </p:sp>
      <p:sp>
        <p:nvSpPr>
          <p:cNvPr id="19" name="Text 16"/>
          <p:cNvSpPr/>
          <p:nvPr/>
        </p:nvSpPr>
        <p:spPr>
          <a:xfrm>
            <a:off x="1730454" y="4901446"/>
            <a:ext cx="6784300" cy="862965"/>
          </a:xfrm>
          <a:prstGeom prst="rect">
            <a:avLst/>
          </a:prstGeom>
          <a:noFill/>
          <a:ln/>
        </p:spPr>
        <p:txBody>
          <a:bodyPr wrap="square" lIns="0" tIns="0" rIns="0" bIns="0" rtlCol="0" anchor="t"/>
          <a:lstStyle/>
          <a:p>
            <a:pPr algn="l" indent="0" marL="0">
              <a:lnSpc>
                <a:spcPts val="2250"/>
              </a:lnSpc>
              <a:buNone/>
            </a:pPr>
            <a:r>
              <a:rPr lang="en-US" sz="1400" dirty="0">
                <a:solidFill>
                  <a:srgbClr val="E2E6E9"/>
                </a:solidFill>
                <a:latin typeface="Merriweather" pitchFamily="34" charset="0"/>
                <a:ea typeface="Merriweather" pitchFamily="34" charset="-122"/>
                <a:cs typeface="Merriweather" pitchFamily="34" charset="-120"/>
              </a:rPr>
              <a:t>Weber's concept of the group subsumes other relations. For him, groups are composed of human beings directly interacting with one another in small-scale relations.</a:t>
            </a:r>
            <a:endParaRPr lang="en-US" sz="1400" dirty="0"/>
          </a:p>
        </p:txBody>
      </p:sp>
      <p:sp>
        <p:nvSpPr>
          <p:cNvPr id="20" name="Shape 17"/>
          <p:cNvSpPr/>
          <p:nvPr/>
        </p:nvSpPr>
        <p:spPr>
          <a:xfrm>
            <a:off x="1010781" y="6516886"/>
            <a:ext cx="539353" cy="22860"/>
          </a:xfrm>
          <a:prstGeom prst="roundRect">
            <a:avLst>
              <a:gd name="adj" fmla="val 330346"/>
            </a:avLst>
          </a:prstGeom>
          <a:solidFill>
            <a:srgbClr val="194A99"/>
          </a:solidFill>
          <a:ln/>
        </p:spPr>
      </p:sp>
      <p:sp>
        <p:nvSpPr>
          <p:cNvPr id="21" name="Shape 18"/>
          <p:cNvSpPr/>
          <p:nvPr/>
        </p:nvSpPr>
        <p:spPr>
          <a:xfrm>
            <a:off x="629186" y="6326148"/>
            <a:ext cx="404455" cy="404455"/>
          </a:xfrm>
          <a:prstGeom prst="roundRect">
            <a:avLst>
              <a:gd name="adj" fmla="val 18671"/>
            </a:avLst>
          </a:prstGeom>
          <a:solidFill>
            <a:srgbClr val="003180"/>
          </a:solidFill>
          <a:ln w="7620">
            <a:solidFill>
              <a:srgbClr val="194A99"/>
            </a:solidFill>
            <a:prstDash val="solid"/>
          </a:ln>
        </p:spPr>
      </p:sp>
      <p:sp>
        <p:nvSpPr>
          <p:cNvPr id="22" name="Text 19"/>
          <p:cNvSpPr/>
          <p:nvPr/>
        </p:nvSpPr>
        <p:spPr>
          <a:xfrm>
            <a:off x="696516" y="6359783"/>
            <a:ext cx="269677" cy="337066"/>
          </a:xfrm>
          <a:prstGeom prst="rect">
            <a:avLst/>
          </a:prstGeom>
          <a:noFill/>
          <a:ln/>
        </p:spPr>
        <p:txBody>
          <a:bodyPr wrap="none" lIns="0" tIns="0" rIns="0" bIns="0" rtlCol="0" anchor="t"/>
          <a:lstStyle/>
          <a:p>
            <a:pPr algn="ctr" indent="0" marL="0">
              <a:lnSpc>
                <a:spcPts val="2100"/>
              </a:lnSpc>
              <a:buNone/>
            </a:pPr>
            <a:r>
              <a:rPr lang="en-US" sz="2100" dirty="0">
                <a:solidFill>
                  <a:srgbClr val="E2E6E9"/>
                </a:solidFill>
                <a:latin typeface="Merriweather" pitchFamily="34" charset="0"/>
                <a:ea typeface="Merriweather" pitchFamily="34" charset="-122"/>
                <a:cs typeface="Merriweather" pitchFamily="34" charset="-120"/>
              </a:rPr>
              <a:t>4</a:t>
            </a:r>
            <a:endParaRPr lang="en-US" sz="2100" dirty="0"/>
          </a:p>
        </p:txBody>
      </p:sp>
      <p:sp>
        <p:nvSpPr>
          <p:cNvPr id="23" name="Text 20"/>
          <p:cNvSpPr/>
          <p:nvPr/>
        </p:nvSpPr>
        <p:spPr>
          <a:xfrm>
            <a:off x="1730454" y="6303764"/>
            <a:ext cx="2325410" cy="280988"/>
          </a:xfrm>
          <a:prstGeom prst="rect">
            <a:avLst/>
          </a:prstGeom>
          <a:noFill/>
          <a:ln/>
        </p:spPr>
        <p:txBody>
          <a:bodyPr wrap="none" lIns="0" tIns="0" rIns="0" bIns="0" rtlCol="0" anchor="t"/>
          <a:lstStyle/>
          <a:p>
            <a:pPr algn="l" indent="0" marL="0">
              <a:lnSpc>
                <a:spcPts val="2200"/>
              </a:lnSpc>
              <a:buNone/>
            </a:pPr>
            <a:r>
              <a:rPr lang="en-US" sz="1750" dirty="0">
                <a:solidFill>
                  <a:srgbClr val="E2E6E9"/>
                </a:solidFill>
                <a:latin typeface="Merriweather" pitchFamily="34" charset="0"/>
                <a:ea typeface="Merriweather" pitchFamily="34" charset="-122"/>
                <a:cs typeface="Merriweather" pitchFamily="34" charset="-120"/>
              </a:rPr>
              <a:t>Social Life Oscillation</a:t>
            </a:r>
            <a:endParaRPr lang="en-US" sz="1750" dirty="0"/>
          </a:p>
        </p:txBody>
      </p:sp>
      <p:sp>
        <p:nvSpPr>
          <p:cNvPr id="24" name="Text 21"/>
          <p:cNvSpPr/>
          <p:nvPr/>
        </p:nvSpPr>
        <p:spPr>
          <a:xfrm>
            <a:off x="1730454" y="6692622"/>
            <a:ext cx="6784300" cy="862965"/>
          </a:xfrm>
          <a:prstGeom prst="rect">
            <a:avLst/>
          </a:prstGeom>
          <a:noFill/>
          <a:ln/>
        </p:spPr>
        <p:txBody>
          <a:bodyPr wrap="square" lIns="0" tIns="0" rIns="0" bIns="0" rtlCol="0" anchor="t"/>
          <a:lstStyle/>
          <a:p>
            <a:pPr algn="l" indent="0" marL="0">
              <a:lnSpc>
                <a:spcPts val="2250"/>
              </a:lnSpc>
              <a:buNone/>
            </a:pPr>
            <a:r>
              <a:rPr lang="en-US" sz="1400" dirty="0">
                <a:solidFill>
                  <a:srgbClr val="E2E6E9"/>
                </a:solidFill>
                <a:latin typeface="Merriweather" pitchFamily="34" charset="0"/>
                <a:ea typeface="Merriweather" pitchFamily="34" charset="-122"/>
                <a:cs typeface="Merriweather" pitchFamily="34" charset="-120"/>
              </a:rPr>
              <a:t>In Weber's terms, social life oscillates between two sets of social relations: specialized technical competence and authority, and small-scale relations based on affective ties and shared symbolic systems.</a:t>
            </a:r>
            <a:endParaRPr lang="en-US"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47951" y="930712"/>
            <a:ext cx="5571292" cy="667703"/>
          </a:xfrm>
          <a:prstGeom prst="rect">
            <a:avLst/>
          </a:prstGeom>
          <a:noFill/>
          <a:ln/>
        </p:spPr>
        <p:txBody>
          <a:bodyPr wrap="none" lIns="0" tIns="0" rIns="0" bIns="0" rtlCol="0" anchor="t"/>
          <a:lstStyle/>
          <a:p>
            <a:pPr algn="l" indent="0" marL="0">
              <a:lnSpc>
                <a:spcPts val="5250"/>
              </a:lnSpc>
              <a:buNone/>
            </a:pPr>
            <a:r>
              <a:rPr lang="en-US" sz="4200" dirty="0">
                <a:solidFill>
                  <a:srgbClr val="F5F0F0"/>
                </a:solidFill>
                <a:latin typeface="Merriweather" pitchFamily="34" charset="0"/>
                <a:ea typeface="Merriweather" pitchFamily="34" charset="-122"/>
                <a:cs typeface="Merriweather" pitchFamily="34" charset="-120"/>
              </a:rPr>
              <a:t>Classical Perspectives</a:t>
            </a:r>
            <a:endParaRPr lang="en-US" sz="4200" dirty="0"/>
          </a:p>
        </p:txBody>
      </p:sp>
      <p:sp>
        <p:nvSpPr>
          <p:cNvPr id="4" name="Shape 1"/>
          <p:cNvSpPr/>
          <p:nvPr/>
        </p:nvSpPr>
        <p:spPr>
          <a:xfrm>
            <a:off x="747951" y="2159318"/>
            <a:ext cx="480774" cy="480774"/>
          </a:xfrm>
          <a:prstGeom prst="roundRect">
            <a:avLst>
              <a:gd name="adj" fmla="val 18670"/>
            </a:avLst>
          </a:prstGeom>
          <a:solidFill>
            <a:srgbClr val="003180"/>
          </a:solidFill>
          <a:ln w="7620">
            <a:solidFill>
              <a:srgbClr val="194A99"/>
            </a:solidFill>
            <a:prstDash val="solid"/>
          </a:ln>
        </p:spPr>
      </p:sp>
      <p:sp>
        <p:nvSpPr>
          <p:cNvPr id="5" name="Text 2"/>
          <p:cNvSpPr/>
          <p:nvPr/>
        </p:nvSpPr>
        <p:spPr>
          <a:xfrm>
            <a:off x="828080" y="2199382"/>
            <a:ext cx="320516" cy="400645"/>
          </a:xfrm>
          <a:prstGeom prst="rect">
            <a:avLst/>
          </a:prstGeom>
          <a:noFill/>
          <a:ln/>
        </p:spPr>
        <p:txBody>
          <a:bodyPr wrap="none" lIns="0" tIns="0" rIns="0" bIns="0" rtlCol="0" anchor="t"/>
          <a:lstStyle/>
          <a:p>
            <a:pPr algn="ctr" indent="0" marL="0">
              <a:lnSpc>
                <a:spcPts val="2500"/>
              </a:lnSpc>
              <a:buNone/>
            </a:pPr>
            <a:r>
              <a:rPr lang="en-US" sz="2500" dirty="0">
                <a:solidFill>
                  <a:srgbClr val="E2E6E9"/>
                </a:solidFill>
                <a:latin typeface="Merriweather" pitchFamily="34" charset="0"/>
                <a:ea typeface="Merriweather" pitchFamily="34" charset="-122"/>
                <a:cs typeface="Merriweather" pitchFamily="34" charset="-120"/>
              </a:rPr>
              <a:t>1</a:t>
            </a:r>
            <a:endParaRPr lang="en-US" sz="2500" dirty="0"/>
          </a:p>
        </p:txBody>
      </p:sp>
      <p:sp>
        <p:nvSpPr>
          <p:cNvPr id="6" name="Text 3"/>
          <p:cNvSpPr/>
          <p:nvPr/>
        </p:nvSpPr>
        <p:spPr>
          <a:xfrm>
            <a:off x="1442323" y="2159318"/>
            <a:ext cx="2671405" cy="333970"/>
          </a:xfrm>
          <a:prstGeom prst="rect">
            <a:avLst/>
          </a:prstGeom>
          <a:noFill/>
          <a:ln/>
        </p:spPr>
        <p:txBody>
          <a:bodyPr wrap="none" lIns="0" tIns="0" rIns="0" bIns="0" rtlCol="0" anchor="t"/>
          <a:lstStyle/>
          <a:p>
            <a:pPr algn="l" indent="0" marL="0">
              <a:lnSpc>
                <a:spcPts val="2600"/>
              </a:lnSpc>
              <a:buNone/>
            </a:pPr>
            <a:r>
              <a:rPr lang="en-US" sz="2100" dirty="0">
                <a:solidFill>
                  <a:srgbClr val="E2E6E9"/>
                </a:solidFill>
                <a:latin typeface="Merriweather" pitchFamily="34" charset="0"/>
                <a:ea typeface="Merriweather" pitchFamily="34" charset="-122"/>
                <a:cs typeface="Merriweather" pitchFamily="34" charset="-120"/>
              </a:rPr>
              <a:t>Pioneering Work</a:t>
            </a:r>
            <a:endParaRPr lang="en-US" sz="2100" dirty="0"/>
          </a:p>
        </p:txBody>
      </p:sp>
      <p:sp>
        <p:nvSpPr>
          <p:cNvPr id="7" name="Text 4"/>
          <p:cNvSpPr/>
          <p:nvPr/>
        </p:nvSpPr>
        <p:spPr>
          <a:xfrm>
            <a:off x="1442323" y="2621399"/>
            <a:ext cx="3022878" cy="2393633"/>
          </a:xfrm>
          <a:prstGeom prst="rect">
            <a:avLst/>
          </a:prstGeom>
          <a:noFill/>
          <a:ln/>
        </p:spPr>
        <p:txBody>
          <a:bodyPr wrap="square" lIns="0" tIns="0" rIns="0" bIns="0" rtlCol="0" anchor="t"/>
          <a:lstStyle/>
          <a:p>
            <a:pPr algn="l" indent="0" marL="0">
              <a:lnSpc>
                <a:spcPts val="2650"/>
              </a:lnSpc>
              <a:buNone/>
            </a:pPr>
            <a:r>
              <a:rPr lang="en-US" sz="1650" dirty="0">
                <a:solidFill>
                  <a:srgbClr val="E2E6E9"/>
                </a:solidFill>
                <a:latin typeface="Merriweather" pitchFamily="34" charset="0"/>
                <a:ea typeface="Merriweather" pitchFamily="34" charset="-122"/>
                <a:cs typeface="Merriweather" pitchFamily="34" charset="-120"/>
              </a:rPr>
              <a:t>The beginnings of organization studies can be traced to the late 19th and early 20th centuries, with pioneering work by authors such as F.W. Taylor, H. Fayol, M. Weber, and C.I. Barnard.</a:t>
            </a:r>
            <a:endParaRPr lang="en-US" sz="1650" dirty="0"/>
          </a:p>
        </p:txBody>
      </p:sp>
      <p:sp>
        <p:nvSpPr>
          <p:cNvPr id="8" name="Shape 5"/>
          <p:cNvSpPr/>
          <p:nvPr/>
        </p:nvSpPr>
        <p:spPr>
          <a:xfrm>
            <a:off x="4678799" y="2159318"/>
            <a:ext cx="480774" cy="480774"/>
          </a:xfrm>
          <a:prstGeom prst="roundRect">
            <a:avLst>
              <a:gd name="adj" fmla="val 18670"/>
            </a:avLst>
          </a:prstGeom>
          <a:solidFill>
            <a:srgbClr val="003180"/>
          </a:solidFill>
          <a:ln w="7620">
            <a:solidFill>
              <a:srgbClr val="194A99"/>
            </a:solidFill>
            <a:prstDash val="solid"/>
          </a:ln>
        </p:spPr>
      </p:sp>
      <p:sp>
        <p:nvSpPr>
          <p:cNvPr id="9" name="Text 6"/>
          <p:cNvSpPr/>
          <p:nvPr/>
        </p:nvSpPr>
        <p:spPr>
          <a:xfrm>
            <a:off x="4758928" y="2199382"/>
            <a:ext cx="320516" cy="400645"/>
          </a:xfrm>
          <a:prstGeom prst="rect">
            <a:avLst/>
          </a:prstGeom>
          <a:noFill/>
          <a:ln/>
        </p:spPr>
        <p:txBody>
          <a:bodyPr wrap="none" lIns="0" tIns="0" rIns="0" bIns="0" rtlCol="0" anchor="t"/>
          <a:lstStyle/>
          <a:p>
            <a:pPr algn="ctr" indent="0" marL="0">
              <a:lnSpc>
                <a:spcPts val="2500"/>
              </a:lnSpc>
              <a:buNone/>
            </a:pPr>
            <a:r>
              <a:rPr lang="en-US" sz="2500" dirty="0">
                <a:solidFill>
                  <a:srgbClr val="E2E6E9"/>
                </a:solidFill>
                <a:latin typeface="Merriweather" pitchFamily="34" charset="0"/>
                <a:ea typeface="Merriweather" pitchFamily="34" charset="-122"/>
                <a:cs typeface="Merriweather" pitchFamily="34" charset="-120"/>
              </a:rPr>
              <a:t>2</a:t>
            </a:r>
            <a:endParaRPr lang="en-US" sz="2500" dirty="0"/>
          </a:p>
        </p:txBody>
      </p:sp>
      <p:sp>
        <p:nvSpPr>
          <p:cNvPr id="10" name="Text 7"/>
          <p:cNvSpPr/>
          <p:nvPr/>
        </p:nvSpPr>
        <p:spPr>
          <a:xfrm>
            <a:off x="5373172" y="2159318"/>
            <a:ext cx="2671405" cy="333970"/>
          </a:xfrm>
          <a:prstGeom prst="rect">
            <a:avLst/>
          </a:prstGeom>
          <a:noFill/>
          <a:ln/>
        </p:spPr>
        <p:txBody>
          <a:bodyPr wrap="none" lIns="0" tIns="0" rIns="0" bIns="0" rtlCol="0" anchor="t"/>
          <a:lstStyle/>
          <a:p>
            <a:pPr algn="l" indent="0" marL="0">
              <a:lnSpc>
                <a:spcPts val="2600"/>
              </a:lnSpc>
              <a:buNone/>
            </a:pPr>
            <a:r>
              <a:rPr lang="en-US" sz="2100" dirty="0">
                <a:solidFill>
                  <a:srgbClr val="E2E6E9"/>
                </a:solidFill>
                <a:latin typeface="Merriweather" pitchFamily="34" charset="0"/>
                <a:ea typeface="Merriweather" pitchFamily="34" charset="-122"/>
                <a:cs typeface="Merriweather" pitchFamily="34" charset="-120"/>
              </a:rPr>
              <a:t>Classical View</a:t>
            </a:r>
            <a:endParaRPr lang="en-US" sz="2100" dirty="0"/>
          </a:p>
        </p:txBody>
      </p:sp>
      <p:sp>
        <p:nvSpPr>
          <p:cNvPr id="11" name="Text 8"/>
          <p:cNvSpPr/>
          <p:nvPr/>
        </p:nvSpPr>
        <p:spPr>
          <a:xfrm>
            <a:off x="5373172" y="2621399"/>
            <a:ext cx="3022878" cy="2735580"/>
          </a:xfrm>
          <a:prstGeom prst="rect">
            <a:avLst/>
          </a:prstGeom>
          <a:noFill/>
          <a:ln/>
        </p:spPr>
        <p:txBody>
          <a:bodyPr wrap="square" lIns="0" tIns="0" rIns="0" bIns="0" rtlCol="0" anchor="t"/>
          <a:lstStyle/>
          <a:p>
            <a:pPr algn="l" indent="0" marL="0">
              <a:lnSpc>
                <a:spcPts val="2650"/>
              </a:lnSpc>
              <a:buNone/>
            </a:pPr>
            <a:r>
              <a:rPr lang="en-US" sz="1650" dirty="0">
                <a:solidFill>
                  <a:srgbClr val="E2E6E9"/>
                </a:solidFill>
                <a:latin typeface="Merriweather" pitchFamily="34" charset="0"/>
                <a:ea typeface="Merriweather" pitchFamily="34" charset="-122"/>
                <a:cs typeface="Merriweather" pitchFamily="34" charset="-120"/>
              </a:rPr>
              <a:t>In the classical organizational sociologists' view, social organizations are collective goal-demand behaviors. They are purposeful or goal-directed, serving a collective or public purpose.</a:t>
            </a:r>
            <a:endParaRPr lang="en-US" sz="1650" dirty="0"/>
          </a:p>
        </p:txBody>
      </p:sp>
      <p:sp>
        <p:nvSpPr>
          <p:cNvPr id="12" name="Shape 9"/>
          <p:cNvSpPr/>
          <p:nvPr/>
        </p:nvSpPr>
        <p:spPr>
          <a:xfrm>
            <a:off x="747951" y="5810964"/>
            <a:ext cx="480774" cy="480774"/>
          </a:xfrm>
          <a:prstGeom prst="roundRect">
            <a:avLst>
              <a:gd name="adj" fmla="val 18670"/>
            </a:avLst>
          </a:prstGeom>
          <a:solidFill>
            <a:srgbClr val="003180"/>
          </a:solidFill>
          <a:ln w="7620">
            <a:solidFill>
              <a:srgbClr val="194A99"/>
            </a:solidFill>
            <a:prstDash val="solid"/>
          </a:ln>
        </p:spPr>
      </p:sp>
      <p:sp>
        <p:nvSpPr>
          <p:cNvPr id="13" name="Text 10"/>
          <p:cNvSpPr/>
          <p:nvPr/>
        </p:nvSpPr>
        <p:spPr>
          <a:xfrm>
            <a:off x="828080" y="5851029"/>
            <a:ext cx="320516" cy="400645"/>
          </a:xfrm>
          <a:prstGeom prst="rect">
            <a:avLst/>
          </a:prstGeom>
          <a:noFill/>
          <a:ln/>
        </p:spPr>
        <p:txBody>
          <a:bodyPr wrap="none" lIns="0" tIns="0" rIns="0" bIns="0" rtlCol="0" anchor="t"/>
          <a:lstStyle/>
          <a:p>
            <a:pPr algn="ctr" indent="0" marL="0">
              <a:lnSpc>
                <a:spcPts val="2500"/>
              </a:lnSpc>
              <a:buNone/>
            </a:pPr>
            <a:r>
              <a:rPr lang="en-US" sz="2500" dirty="0">
                <a:solidFill>
                  <a:srgbClr val="E2E6E9"/>
                </a:solidFill>
                <a:latin typeface="Merriweather" pitchFamily="34" charset="0"/>
                <a:ea typeface="Merriweather" pitchFamily="34" charset="-122"/>
                <a:cs typeface="Merriweather" pitchFamily="34" charset="-120"/>
              </a:rPr>
              <a:t>3</a:t>
            </a:r>
            <a:endParaRPr lang="en-US" sz="2500" dirty="0"/>
          </a:p>
        </p:txBody>
      </p:sp>
      <p:sp>
        <p:nvSpPr>
          <p:cNvPr id="14" name="Text 11"/>
          <p:cNvSpPr/>
          <p:nvPr/>
        </p:nvSpPr>
        <p:spPr>
          <a:xfrm>
            <a:off x="1442323" y="5810964"/>
            <a:ext cx="2671405" cy="333970"/>
          </a:xfrm>
          <a:prstGeom prst="rect">
            <a:avLst/>
          </a:prstGeom>
          <a:noFill/>
          <a:ln/>
        </p:spPr>
        <p:txBody>
          <a:bodyPr wrap="none" lIns="0" tIns="0" rIns="0" bIns="0" rtlCol="0" anchor="t"/>
          <a:lstStyle/>
          <a:p>
            <a:pPr algn="l" indent="0" marL="0">
              <a:lnSpc>
                <a:spcPts val="2600"/>
              </a:lnSpc>
              <a:buNone/>
            </a:pPr>
            <a:r>
              <a:rPr lang="en-US" sz="2100" dirty="0">
                <a:solidFill>
                  <a:srgbClr val="E2E6E9"/>
                </a:solidFill>
                <a:latin typeface="Merriweather" pitchFamily="34" charset="0"/>
                <a:ea typeface="Merriweather" pitchFamily="34" charset="-122"/>
                <a:cs typeface="Merriweather" pitchFamily="34" charset="-120"/>
              </a:rPr>
              <a:t>Weber's Influence</a:t>
            </a:r>
            <a:endParaRPr lang="en-US" sz="2100" dirty="0"/>
          </a:p>
        </p:txBody>
      </p:sp>
      <p:sp>
        <p:nvSpPr>
          <p:cNvPr id="15" name="Text 12"/>
          <p:cNvSpPr/>
          <p:nvPr/>
        </p:nvSpPr>
        <p:spPr>
          <a:xfrm>
            <a:off x="1442323" y="6273046"/>
            <a:ext cx="6953726" cy="1025843"/>
          </a:xfrm>
          <a:prstGeom prst="rect">
            <a:avLst/>
          </a:prstGeom>
          <a:noFill/>
          <a:ln/>
        </p:spPr>
        <p:txBody>
          <a:bodyPr wrap="square" lIns="0" tIns="0" rIns="0" bIns="0" rtlCol="0" anchor="t"/>
          <a:lstStyle/>
          <a:p>
            <a:pPr algn="l" indent="0" marL="0">
              <a:lnSpc>
                <a:spcPts val="2650"/>
              </a:lnSpc>
              <a:buNone/>
            </a:pPr>
            <a:r>
              <a:rPr lang="en-US" sz="1650" dirty="0">
                <a:solidFill>
                  <a:srgbClr val="E2E6E9"/>
                </a:solidFill>
                <a:latin typeface="Merriweather" pitchFamily="34" charset="0"/>
                <a:ea typeface="Merriweather" pitchFamily="34" charset="-122"/>
                <a:cs typeface="Merriweather" pitchFamily="34" charset="-120"/>
              </a:rPr>
              <a:t>By far the most influential works in this area are those of Max Weber. Even the most primitive forms of organizations are considered sociological constructs.</a:t>
            </a:r>
            <a:endParaRPr lang="en-US" sz="16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643533" y="505658"/>
            <a:ext cx="7403544" cy="574596"/>
          </a:xfrm>
          <a:prstGeom prst="rect">
            <a:avLst/>
          </a:prstGeom>
          <a:noFill/>
          <a:ln/>
        </p:spPr>
        <p:txBody>
          <a:bodyPr wrap="none" lIns="0" tIns="0" rIns="0" bIns="0" rtlCol="0" anchor="t"/>
          <a:lstStyle/>
          <a:p>
            <a:pPr algn="l" indent="0" marL="0">
              <a:lnSpc>
                <a:spcPts val="4500"/>
              </a:lnSpc>
              <a:buNone/>
            </a:pPr>
            <a:r>
              <a:rPr lang="en-US" sz="3600" dirty="0">
                <a:solidFill>
                  <a:srgbClr val="F5F0F0"/>
                </a:solidFill>
                <a:latin typeface="Merriweather" pitchFamily="34" charset="0"/>
                <a:ea typeface="Merriweather" pitchFamily="34" charset="-122"/>
                <a:cs typeface="Merriweather" pitchFamily="34" charset="-120"/>
              </a:rPr>
              <a:t>Max Weber's Bureaucracy Theory</a:t>
            </a:r>
            <a:endParaRPr lang="en-US" sz="3600" dirty="0"/>
          </a:p>
        </p:txBody>
      </p:sp>
      <p:pic>
        <p:nvPicPr>
          <p:cNvPr id="3" name="Image 0" descr="preencoded.png">    </p:cNvPr>
          <p:cNvPicPr>
            <a:picLocks noChangeAspect="1"/>
          </p:cNvPicPr>
          <p:nvPr/>
        </p:nvPicPr>
        <p:blipFill>
          <a:blip r:embed="rId1"/>
          <a:stretch>
            <a:fillRect/>
          </a:stretch>
        </p:blipFill>
        <p:spPr>
          <a:xfrm>
            <a:off x="3318867" y="1448038"/>
            <a:ext cx="1320879" cy="1059537"/>
          </a:xfrm>
          <a:prstGeom prst="rect">
            <a:avLst/>
          </a:prstGeom>
        </p:spPr>
      </p:pic>
      <p:sp>
        <p:nvSpPr>
          <p:cNvPr id="4" name="Text 1"/>
          <p:cNvSpPr/>
          <p:nvPr/>
        </p:nvSpPr>
        <p:spPr>
          <a:xfrm>
            <a:off x="3849886" y="1947505"/>
            <a:ext cx="258604" cy="323255"/>
          </a:xfrm>
          <a:prstGeom prst="rect">
            <a:avLst/>
          </a:prstGeom>
          <a:noFill/>
          <a:ln/>
        </p:spPr>
        <p:txBody>
          <a:bodyPr wrap="none" lIns="0" tIns="0" rIns="0" bIns="0" rtlCol="0" anchor="t"/>
          <a:lstStyle/>
          <a:p>
            <a:pPr algn="ctr" indent="0" marL="0">
              <a:lnSpc>
                <a:spcPts val="3250"/>
              </a:lnSpc>
              <a:buNone/>
            </a:pPr>
            <a:r>
              <a:rPr lang="en-US" sz="2000" dirty="0">
                <a:solidFill>
                  <a:srgbClr val="E2E6E9"/>
                </a:solidFill>
                <a:latin typeface="Merriweather" pitchFamily="34" charset="0"/>
                <a:ea typeface="Merriweather" pitchFamily="34" charset="-122"/>
                <a:cs typeface="Merriweather" pitchFamily="34" charset="-120"/>
              </a:rPr>
              <a:t>1</a:t>
            </a:r>
            <a:endParaRPr lang="en-US" sz="2000" dirty="0"/>
          </a:p>
        </p:txBody>
      </p:sp>
      <p:sp>
        <p:nvSpPr>
          <p:cNvPr id="5" name="Text 2"/>
          <p:cNvSpPr/>
          <p:nvPr/>
        </p:nvSpPr>
        <p:spPr>
          <a:xfrm>
            <a:off x="4823579" y="1631871"/>
            <a:ext cx="2298621" cy="287298"/>
          </a:xfrm>
          <a:prstGeom prst="rect">
            <a:avLst/>
          </a:prstGeom>
          <a:noFill/>
          <a:ln/>
        </p:spPr>
        <p:txBody>
          <a:bodyPr wrap="none" lIns="0" tIns="0" rIns="0" bIns="0" rtlCol="0" anchor="t"/>
          <a:lstStyle/>
          <a:p>
            <a:pPr algn="l" indent="0" marL="0">
              <a:lnSpc>
                <a:spcPts val="2250"/>
              </a:lnSpc>
              <a:buNone/>
            </a:pPr>
            <a:r>
              <a:rPr lang="en-US" sz="1800" dirty="0">
                <a:solidFill>
                  <a:srgbClr val="E2E6E9"/>
                </a:solidFill>
                <a:latin typeface="Merriweather" pitchFamily="34" charset="0"/>
                <a:ea typeface="Merriweather" pitchFamily="34" charset="-122"/>
                <a:cs typeface="Merriweather" pitchFamily="34" charset="-120"/>
              </a:rPr>
              <a:t>Impersonal Orders</a:t>
            </a:r>
            <a:endParaRPr lang="en-US" sz="1800" dirty="0"/>
          </a:p>
        </p:txBody>
      </p:sp>
      <p:sp>
        <p:nvSpPr>
          <p:cNvPr id="6" name="Text 3"/>
          <p:cNvSpPr/>
          <p:nvPr/>
        </p:nvSpPr>
        <p:spPr>
          <a:xfrm>
            <a:off x="4823579" y="2029420"/>
            <a:ext cx="2596277" cy="294323"/>
          </a:xfrm>
          <a:prstGeom prst="rect">
            <a:avLst/>
          </a:prstGeom>
          <a:noFill/>
          <a:ln/>
        </p:spPr>
        <p:txBody>
          <a:bodyPr wrap="none" lIns="0" tIns="0" rIns="0" bIns="0" rtlCol="0" anchor="t"/>
          <a:lstStyle/>
          <a:p>
            <a:pPr algn="l" indent="0" marL="0">
              <a:lnSpc>
                <a:spcPts val="2300"/>
              </a:lnSpc>
              <a:buNone/>
            </a:pPr>
            <a:r>
              <a:rPr lang="en-US" sz="1400" dirty="0">
                <a:solidFill>
                  <a:srgbClr val="E2E6E9"/>
                </a:solidFill>
                <a:latin typeface="Merriweather" pitchFamily="34" charset="0"/>
                <a:ea typeface="Merriweather" pitchFamily="34" charset="-122"/>
                <a:cs typeface="Merriweather" pitchFamily="34" charset="-120"/>
              </a:rPr>
              <a:t>Operations governed by rules</a:t>
            </a:r>
            <a:endParaRPr lang="en-US" sz="1400" dirty="0"/>
          </a:p>
        </p:txBody>
      </p:sp>
      <p:sp>
        <p:nvSpPr>
          <p:cNvPr id="7" name="Shape 4"/>
          <p:cNvSpPr/>
          <p:nvPr/>
        </p:nvSpPr>
        <p:spPr>
          <a:xfrm>
            <a:off x="4685705" y="2521029"/>
            <a:ext cx="9255204" cy="11430"/>
          </a:xfrm>
          <a:prstGeom prst="roundRect">
            <a:avLst>
              <a:gd name="adj" fmla="val 675742"/>
            </a:avLst>
          </a:prstGeom>
          <a:solidFill>
            <a:srgbClr val="194A99"/>
          </a:solidFill>
          <a:ln/>
        </p:spPr>
      </p:sp>
      <p:pic>
        <p:nvPicPr>
          <p:cNvPr id="8" name="Image 1" descr="preencoded.png">    </p:cNvPr>
          <p:cNvPicPr>
            <a:picLocks noChangeAspect="1"/>
          </p:cNvPicPr>
          <p:nvPr/>
        </p:nvPicPr>
        <p:blipFill>
          <a:blip r:embed="rId2"/>
          <a:stretch>
            <a:fillRect/>
          </a:stretch>
        </p:blipFill>
        <p:spPr>
          <a:xfrm>
            <a:off x="2658308" y="2553533"/>
            <a:ext cx="2641878" cy="1059537"/>
          </a:xfrm>
          <a:prstGeom prst="rect">
            <a:avLst/>
          </a:prstGeom>
        </p:spPr>
      </p:pic>
      <p:sp>
        <p:nvSpPr>
          <p:cNvPr id="9" name="Text 5"/>
          <p:cNvSpPr/>
          <p:nvPr/>
        </p:nvSpPr>
        <p:spPr>
          <a:xfrm>
            <a:off x="3849886" y="2921675"/>
            <a:ext cx="258604" cy="323255"/>
          </a:xfrm>
          <a:prstGeom prst="rect">
            <a:avLst/>
          </a:prstGeom>
          <a:noFill/>
          <a:ln/>
        </p:spPr>
        <p:txBody>
          <a:bodyPr wrap="none" lIns="0" tIns="0" rIns="0" bIns="0" rtlCol="0" anchor="t"/>
          <a:lstStyle/>
          <a:p>
            <a:pPr algn="ctr" indent="0" marL="0">
              <a:lnSpc>
                <a:spcPts val="3250"/>
              </a:lnSpc>
              <a:buNone/>
            </a:pPr>
            <a:r>
              <a:rPr lang="en-US" sz="2000" dirty="0">
                <a:solidFill>
                  <a:srgbClr val="E2E6E9"/>
                </a:solidFill>
                <a:latin typeface="Merriweather" pitchFamily="34" charset="0"/>
                <a:ea typeface="Merriweather" pitchFamily="34" charset="-122"/>
                <a:cs typeface="Merriweather" pitchFamily="34" charset="-120"/>
              </a:rPr>
              <a:t>2</a:t>
            </a:r>
            <a:endParaRPr lang="en-US" sz="2000" dirty="0"/>
          </a:p>
        </p:txBody>
      </p:sp>
      <p:sp>
        <p:nvSpPr>
          <p:cNvPr id="10" name="Text 6"/>
          <p:cNvSpPr/>
          <p:nvPr/>
        </p:nvSpPr>
        <p:spPr>
          <a:xfrm>
            <a:off x="5484019" y="2737366"/>
            <a:ext cx="2146816" cy="287298"/>
          </a:xfrm>
          <a:prstGeom prst="rect">
            <a:avLst/>
          </a:prstGeom>
          <a:noFill/>
          <a:ln/>
        </p:spPr>
        <p:txBody>
          <a:bodyPr wrap="none" lIns="0" tIns="0" rIns="0" bIns="0" rtlCol="0" anchor="t"/>
          <a:lstStyle/>
          <a:p>
            <a:pPr algn="l" indent="0" marL="0">
              <a:lnSpc>
                <a:spcPts val="2250"/>
              </a:lnSpc>
              <a:buNone/>
            </a:pPr>
            <a:r>
              <a:rPr lang="en-US" sz="1800" dirty="0">
                <a:solidFill>
                  <a:srgbClr val="E2E6E9"/>
                </a:solidFill>
                <a:latin typeface="Merriweather" pitchFamily="34" charset="0"/>
                <a:ea typeface="Merriweather" pitchFamily="34" charset="-122"/>
                <a:cs typeface="Merriweather" pitchFamily="34" charset="-120"/>
              </a:rPr>
              <a:t>Hierarchy</a:t>
            </a:r>
            <a:endParaRPr lang="en-US" sz="1800" dirty="0"/>
          </a:p>
        </p:txBody>
      </p:sp>
      <p:sp>
        <p:nvSpPr>
          <p:cNvPr id="11" name="Text 7"/>
          <p:cNvSpPr/>
          <p:nvPr/>
        </p:nvSpPr>
        <p:spPr>
          <a:xfrm>
            <a:off x="5484019" y="3134916"/>
            <a:ext cx="2146816" cy="294323"/>
          </a:xfrm>
          <a:prstGeom prst="rect">
            <a:avLst/>
          </a:prstGeom>
          <a:noFill/>
          <a:ln/>
        </p:spPr>
        <p:txBody>
          <a:bodyPr wrap="none" lIns="0" tIns="0" rIns="0" bIns="0" rtlCol="0" anchor="t"/>
          <a:lstStyle/>
          <a:p>
            <a:pPr algn="l" indent="0" marL="0">
              <a:lnSpc>
                <a:spcPts val="2300"/>
              </a:lnSpc>
              <a:buNone/>
            </a:pPr>
            <a:r>
              <a:rPr lang="en-US" sz="1400" dirty="0">
                <a:solidFill>
                  <a:srgbClr val="E2E6E9"/>
                </a:solidFill>
                <a:latin typeface="Merriweather" pitchFamily="34" charset="0"/>
                <a:ea typeface="Merriweather" pitchFamily="34" charset="-122"/>
                <a:cs typeface="Merriweather" pitchFamily="34" charset="-120"/>
              </a:rPr>
              <a:t>Clear chain of command</a:t>
            </a:r>
            <a:endParaRPr lang="en-US" sz="1400" dirty="0"/>
          </a:p>
        </p:txBody>
      </p:sp>
      <p:sp>
        <p:nvSpPr>
          <p:cNvPr id="12" name="Shape 8"/>
          <p:cNvSpPr/>
          <p:nvPr/>
        </p:nvSpPr>
        <p:spPr>
          <a:xfrm>
            <a:off x="5346144" y="3626525"/>
            <a:ext cx="8594765" cy="11430"/>
          </a:xfrm>
          <a:prstGeom prst="roundRect">
            <a:avLst>
              <a:gd name="adj" fmla="val 675742"/>
            </a:avLst>
          </a:prstGeom>
          <a:solidFill>
            <a:srgbClr val="194A99"/>
          </a:solidFill>
          <a:ln/>
        </p:spPr>
      </p:sp>
      <p:pic>
        <p:nvPicPr>
          <p:cNvPr id="13" name="Image 2" descr="preencoded.png">    </p:cNvPr>
          <p:cNvPicPr>
            <a:picLocks noChangeAspect="1"/>
          </p:cNvPicPr>
          <p:nvPr/>
        </p:nvPicPr>
        <p:blipFill>
          <a:blip r:embed="rId3"/>
          <a:stretch>
            <a:fillRect/>
          </a:stretch>
        </p:blipFill>
        <p:spPr>
          <a:xfrm>
            <a:off x="1997869" y="3659029"/>
            <a:ext cx="3962876" cy="1059537"/>
          </a:xfrm>
          <a:prstGeom prst="rect">
            <a:avLst/>
          </a:prstGeom>
        </p:spPr>
      </p:pic>
      <p:sp>
        <p:nvSpPr>
          <p:cNvPr id="14" name="Text 9"/>
          <p:cNvSpPr/>
          <p:nvPr/>
        </p:nvSpPr>
        <p:spPr>
          <a:xfrm>
            <a:off x="3850005" y="4027170"/>
            <a:ext cx="258604" cy="323255"/>
          </a:xfrm>
          <a:prstGeom prst="rect">
            <a:avLst/>
          </a:prstGeom>
          <a:noFill/>
          <a:ln/>
        </p:spPr>
        <p:txBody>
          <a:bodyPr wrap="none" lIns="0" tIns="0" rIns="0" bIns="0" rtlCol="0" anchor="t"/>
          <a:lstStyle/>
          <a:p>
            <a:pPr algn="ctr" indent="0" marL="0">
              <a:lnSpc>
                <a:spcPts val="3250"/>
              </a:lnSpc>
              <a:buNone/>
            </a:pPr>
            <a:r>
              <a:rPr lang="en-US" sz="2000" dirty="0">
                <a:solidFill>
                  <a:srgbClr val="E2E6E9"/>
                </a:solidFill>
                <a:latin typeface="Merriweather" pitchFamily="34" charset="0"/>
                <a:ea typeface="Merriweather" pitchFamily="34" charset="-122"/>
                <a:cs typeface="Merriweather" pitchFamily="34" charset="-120"/>
              </a:rPr>
              <a:t>3</a:t>
            </a:r>
            <a:endParaRPr lang="en-US" sz="2000" dirty="0"/>
          </a:p>
        </p:txBody>
      </p:sp>
      <p:sp>
        <p:nvSpPr>
          <p:cNvPr id="15" name="Text 10"/>
          <p:cNvSpPr/>
          <p:nvPr/>
        </p:nvSpPr>
        <p:spPr>
          <a:xfrm>
            <a:off x="6144578" y="3842861"/>
            <a:ext cx="2197298" cy="287298"/>
          </a:xfrm>
          <a:prstGeom prst="rect">
            <a:avLst/>
          </a:prstGeom>
          <a:noFill/>
          <a:ln/>
        </p:spPr>
        <p:txBody>
          <a:bodyPr wrap="none" lIns="0" tIns="0" rIns="0" bIns="0" rtlCol="0" anchor="t"/>
          <a:lstStyle/>
          <a:p>
            <a:pPr algn="l" indent="0" marL="0">
              <a:lnSpc>
                <a:spcPts val="2250"/>
              </a:lnSpc>
              <a:buNone/>
            </a:pPr>
            <a:r>
              <a:rPr lang="en-US" sz="1800" dirty="0">
                <a:solidFill>
                  <a:srgbClr val="E2E6E9"/>
                </a:solidFill>
                <a:latin typeface="Merriweather" pitchFamily="34" charset="0"/>
                <a:ea typeface="Merriweather" pitchFamily="34" charset="-122"/>
                <a:cs typeface="Merriweather" pitchFamily="34" charset="-120"/>
              </a:rPr>
              <a:t>Written Documents</a:t>
            </a:r>
            <a:endParaRPr lang="en-US" sz="1800" dirty="0"/>
          </a:p>
        </p:txBody>
      </p:sp>
      <p:sp>
        <p:nvSpPr>
          <p:cNvPr id="16" name="Text 11"/>
          <p:cNvSpPr/>
          <p:nvPr/>
        </p:nvSpPr>
        <p:spPr>
          <a:xfrm>
            <a:off x="6144578" y="4240411"/>
            <a:ext cx="2197298" cy="294323"/>
          </a:xfrm>
          <a:prstGeom prst="rect">
            <a:avLst/>
          </a:prstGeom>
          <a:noFill/>
          <a:ln/>
        </p:spPr>
        <p:txBody>
          <a:bodyPr wrap="none" lIns="0" tIns="0" rIns="0" bIns="0" rtlCol="0" anchor="t"/>
          <a:lstStyle/>
          <a:p>
            <a:pPr algn="l" indent="0" marL="0">
              <a:lnSpc>
                <a:spcPts val="2300"/>
              </a:lnSpc>
              <a:buNone/>
            </a:pPr>
            <a:r>
              <a:rPr lang="en-US" sz="1400" dirty="0">
                <a:solidFill>
                  <a:srgbClr val="E2E6E9"/>
                </a:solidFill>
                <a:latin typeface="Merriweather" pitchFamily="34" charset="0"/>
                <a:ea typeface="Merriweather" pitchFamily="34" charset="-122"/>
                <a:cs typeface="Merriweather" pitchFamily="34" charset="-120"/>
              </a:rPr>
              <a:t>Actions based on records</a:t>
            </a:r>
            <a:endParaRPr lang="en-US" sz="1400" dirty="0"/>
          </a:p>
        </p:txBody>
      </p:sp>
      <p:sp>
        <p:nvSpPr>
          <p:cNvPr id="17" name="Shape 12"/>
          <p:cNvSpPr/>
          <p:nvPr/>
        </p:nvSpPr>
        <p:spPr>
          <a:xfrm>
            <a:off x="6006703" y="4732020"/>
            <a:ext cx="7934206" cy="11430"/>
          </a:xfrm>
          <a:prstGeom prst="roundRect">
            <a:avLst>
              <a:gd name="adj" fmla="val 675742"/>
            </a:avLst>
          </a:prstGeom>
          <a:solidFill>
            <a:srgbClr val="194A99"/>
          </a:solidFill>
          <a:ln/>
        </p:spPr>
      </p:sp>
      <p:pic>
        <p:nvPicPr>
          <p:cNvPr id="18" name="Image 3" descr="preencoded.png">    </p:cNvPr>
          <p:cNvPicPr>
            <a:picLocks noChangeAspect="1"/>
          </p:cNvPicPr>
          <p:nvPr/>
        </p:nvPicPr>
        <p:blipFill>
          <a:blip r:embed="rId4"/>
          <a:stretch>
            <a:fillRect/>
          </a:stretch>
        </p:blipFill>
        <p:spPr>
          <a:xfrm>
            <a:off x="1337310" y="4764524"/>
            <a:ext cx="5283875" cy="1059537"/>
          </a:xfrm>
          <a:prstGeom prst="rect">
            <a:avLst/>
          </a:prstGeom>
        </p:spPr>
      </p:pic>
      <p:sp>
        <p:nvSpPr>
          <p:cNvPr id="19" name="Text 13"/>
          <p:cNvSpPr/>
          <p:nvPr/>
        </p:nvSpPr>
        <p:spPr>
          <a:xfrm>
            <a:off x="3849886" y="5132665"/>
            <a:ext cx="258604" cy="323255"/>
          </a:xfrm>
          <a:prstGeom prst="rect">
            <a:avLst/>
          </a:prstGeom>
          <a:noFill/>
          <a:ln/>
        </p:spPr>
        <p:txBody>
          <a:bodyPr wrap="none" lIns="0" tIns="0" rIns="0" bIns="0" rtlCol="0" anchor="t"/>
          <a:lstStyle/>
          <a:p>
            <a:pPr algn="ctr" indent="0" marL="0">
              <a:lnSpc>
                <a:spcPts val="3250"/>
              </a:lnSpc>
              <a:buNone/>
            </a:pPr>
            <a:r>
              <a:rPr lang="en-US" sz="2000" dirty="0">
                <a:solidFill>
                  <a:srgbClr val="E2E6E9"/>
                </a:solidFill>
                <a:latin typeface="Merriweather" pitchFamily="34" charset="0"/>
                <a:ea typeface="Merriweather" pitchFamily="34" charset="-122"/>
                <a:cs typeface="Merriweather" pitchFamily="34" charset="-120"/>
              </a:rPr>
              <a:t>4</a:t>
            </a:r>
            <a:endParaRPr lang="en-US" sz="2000" dirty="0"/>
          </a:p>
        </p:txBody>
      </p:sp>
      <p:sp>
        <p:nvSpPr>
          <p:cNvPr id="20" name="Text 14"/>
          <p:cNvSpPr/>
          <p:nvPr/>
        </p:nvSpPr>
        <p:spPr>
          <a:xfrm>
            <a:off x="6805017" y="4948357"/>
            <a:ext cx="2054304" cy="287298"/>
          </a:xfrm>
          <a:prstGeom prst="rect">
            <a:avLst/>
          </a:prstGeom>
          <a:noFill/>
          <a:ln/>
        </p:spPr>
        <p:txBody>
          <a:bodyPr wrap="none" lIns="0" tIns="0" rIns="0" bIns="0" rtlCol="0" anchor="t"/>
          <a:lstStyle/>
          <a:p>
            <a:pPr algn="l" indent="0" marL="0">
              <a:lnSpc>
                <a:spcPts val="2250"/>
              </a:lnSpc>
              <a:buNone/>
            </a:pPr>
            <a:r>
              <a:rPr lang="en-US" sz="1800" dirty="0">
                <a:solidFill>
                  <a:srgbClr val="E2E6E9"/>
                </a:solidFill>
                <a:latin typeface="Merriweather" pitchFamily="34" charset="0"/>
                <a:ea typeface="Merriweather" pitchFamily="34" charset="-122"/>
                <a:cs typeface="Merriweather" pitchFamily="34" charset="-120"/>
              </a:rPr>
              <a:t>Specialized Roles</a:t>
            </a:r>
            <a:endParaRPr lang="en-US" sz="1800" dirty="0"/>
          </a:p>
        </p:txBody>
      </p:sp>
      <p:sp>
        <p:nvSpPr>
          <p:cNvPr id="21" name="Text 15"/>
          <p:cNvSpPr/>
          <p:nvPr/>
        </p:nvSpPr>
        <p:spPr>
          <a:xfrm>
            <a:off x="6805017" y="5345906"/>
            <a:ext cx="2054304" cy="294323"/>
          </a:xfrm>
          <a:prstGeom prst="rect">
            <a:avLst/>
          </a:prstGeom>
          <a:noFill/>
          <a:ln/>
        </p:spPr>
        <p:txBody>
          <a:bodyPr wrap="none" lIns="0" tIns="0" rIns="0" bIns="0" rtlCol="0" anchor="t"/>
          <a:lstStyle/>
          <a:p>
            <a:pPr algn="l" indent="0" marL="0">
              <a:lnSpc>
                <a:spcPts val="2300"/>
              </a:lnSpc>
              <a:buNone/>
            </a:pPr>
            <a:r>
              <a:rPr lang="en-US" sz="1400" dirty="0">
                <a:solidFill>
                  <a:srgbClr val="E2E6E9"/>
                </a:solidFill>
                <a:latin typeface="Merriweather" pitchFamily="34" charset="0"/>
                <a:ea typeface="Merriweather" pitchFamily="34" charset="-122"/>
                <a:cs typeface="Merriweather" pitchFamily="34" charset="-120"/>
              </a:rPr>
              <a:t>Based on qualifications</a:t>
            </a:r>
            <a:endParaRPr lang="en-US" sz="1400" dirty="0"/>
          </a:p>
        </p:txBody>
      </p:sp>
      <p:sp>
        <p:nvSpPr>
          <p:cNvPr id="22" name="Shape 16"/>
          <p:cNvSpPr/>
          <p:nvPr/>
        </p:nvSpPr>
        <p:spPr>
          <a:xfrm>
            <a:off x="6667143" y="5837515"/>
            <a:ext cx="7273766" cy="11430"/>
          </a:xfrm>
          <a:prstGeom prst="roundRect">
            <a:avLst>
              <a:gd name="adj" fmla="val 675742"/>
            </a:avLst>
          </a:prstGeom>
          <a:solidFill>
            <a:srgbClr val="194A99"/>
          </a:solidFill>
          <a:ln/>
        </p:spPr>
      </p:sp>
      <p:pic>
        <p:nvPicPr>
          <p:cNvPr id="23" name="Image 4" descr="preencoded.png">    </p:cNvPr>
          <p:cNvPicPr>
            <a:picLocks noChangeAspect="1"/>
          </p:cNvPicPr>
          <p:nvPr/>
        </p:nvPicPr>
        <p:blipFill>
          <a:blip r:embed="rId5"/>
          <a:stretch>
            <a:fillRect/>
          </a:stretch>
        </p:blipFill>
        <p:spPr>
          <a:xfrm>
            <a:off x="676870" y="5870019"/>
            <a:ext cx="6604873" cy="1059537"/>
          </a:xfrm>
          <a:prstGeom prst="rect">
            <a:avLst/>
          </a:prstGeom>
        </p:spPr>
      </p:pic>
      <p:sp>
        <p:nvSpPr>
          <p:cNvPr id="24" name="Text 17"/>
          <p:cNvSpPr/>
          <p:nvPr/>
        </p:nvSpPr>
        <p:spPr>
          <a:xfrm>
            <a:off x="3850005" y="6238161"/>
            <a:ext cx="258604" cy="323255"/>
          </a:xfrm>
          <a:prstGeom prst="rect">
            <a:avLst/>
          </a:prstGeom>
          <a:noFill/>
          <a:ln/>
        </p:spPr>
        <p:txBody>
          <a:bodyPr wrap="none" lIns="0" tIns="0" rIns="0" bIns="0" rtlCol="0" anchor="t"/>
          <a:lstStyle/>
          <a:p>
            <a:pPr algn="ctr" indent="0" marL="0">
              <a:lnSpc>
                <a:spcPts val="3250"/>
              </a:lnSpc>
              <a:buNone/>
            </a:pPr>
            <a:r>
              <a:rPr lang="en-US" sz="2000" dirty="0">
                <a:solidFill>
                  <a:srgbClr val="E2E6E9"/>
                </a:solidFill>
                <a:latin typeface="Merriweather" pitchFamily="34" charset="0"/>
                <a:ea typeface="Merriweather" pitchFamily="34" charset="-122"/>
                <a:cs typeface="Merriweather" pitchFamily="34" charset="-120"/>
              </a:rPr>
              <a:t>5</a:t>
            </a:r>
            <a:endParaRPr lang="en-US" sz="2000" dirty="0"/>
          </a:p>
        </p:txBody>
      </p:sp>
      <p:sp>
        <p:nvSpPr>
          <p:cNvPr id="25" name="Text 18"/>
          <p:cNvSpPr/>
          <p:nvPr/>
        </p:nvSpPr>
        <p:spPr>
          <a:xfrm>
            <a:off x="7465576" y="6053852"/>
            <a:ext cx="2579251" cy="287298"/>
          </a:xfrm>
          <a:prstGeom prst="rect">
            <a:avLst/>
          </a:prstGeom>
          <a:noFill/>
          <a:ln/>
        </p:spPr>
        <p:txBody>
          <a:bodyPr wrap="none" lIns="0" tIns="0" rIns="0" bIns="0" rtlCol="0" anchor="t"/>
          <a:lstStyle/>
          <a:p>
            <a:pPr algn="l" indent="0" marL="0">
              <a:lnSpc>
                <a:spcPts val="2250"/>
              </a:lnSpc>
              <a:buNone/>
            </a:pPr>
            <a:r>
              <a:rPr lang="en-US" sz="1800" dirty="0">
                <a:solidFill>
                  <a:srgbClr val="E2E6E9"/>
                </a:solidFill>
                <a:latin typeface="Merriweather" pitchFamily="34" charset="0"/>
                <a:ea typeface="Merriweather" pitchFamily="34" charset="-122"/>
                <a:cs typeface="Merriweather" pitchFamily="34" charset="-120"/>
              </a:rPr>
              <a:t>Full-time Commitment</a:t>
            </a:r>
            <a:endParaRPr lang="en-US" sz="1800" dirty="0"/>
          </a:p>
        </p:txBody>
      </p:sp>
      <p:sp>
        <p:nvSpPr>
          <p:cNvPr id="26" name="Text 19"/>
          <p:cNvSpPr/>
          <p:nvPr/>
        </p:nvSpPr>
        <p:spPr>
          <a:xfrm>
            <a:off x="7465576" y="6451402"/>
            <a:ext cx="2579251" cy="294323"/>
          </a:xfrm>
          <a:prstGeom prst="rect">
            <a:avLst/>
          </a:prstGeom>
          <a:noFill/>
          <a:ln/>
        </p:spPr>
        <p:txBody>
          <a:bodyPr wrap="none" lIns="0" tIns="0" rIns="0" bIns="0" rtlCol="0" anchor="t"/>
          <a:lstStyle/>
          <a:p>
            <a:pPr algn="l" indent="0" marL="0">
              <a:lnSpc>
                <a:spcPts val="2300"/>
              </a:lnSpc>
              <a:buNone/>
            </a:pPr>
            <a:r>
              <a:rPr lang="en-US" sz="1400" dirty="0">
                <a:solidFill>
                  <a:srgbClr val="E2E6E9"/>
                </a:solidFill>
                <a:latin typeface="Merriweather" pitchFamily="34" charset="0"/>
                <a:ea typeface="Merriweather" pitchFamily="34" charset="-122"/>
                <a:cs typeface="Merriweather" pitchFamily="34" charset="-120"/>
              </a:rPr>
              <a:t>Primary occupation</a:t>
            </a:r>
            <a:endParaRPr lang="en-US" sz="1400" dirty="0"/>
          </a:p>
        </p:txBody>
      </p:sp>
      <p:sp>
        <p:nvSpPr>
          <p:cNvPr id="27" name="Text 20"/>
          <p:cNvSpPr/>
          <p:nvPr/>
        </p:nvSpPr>
        <p:spPr>
          <a:xfrm>
            <a:off x="643533" y="7136368"/>
            <a:ext cx="13343334" cy="588645"/>
          </a:xfrm>
          <a:prstGeom prst="rect">
            <a:avLst/>
          </a:prstGeom>
          <a:noFill/>
          <a:ln/>
        </p:spPr>
        <p:txBody>
          <a:bodyPr wrap="square" lIns="0" tIns="0" rIns="0" bIns="0" rtlCol="0" anchor="t"/>
          <a:lstStyle/>
          <a:p>
            <a:pPr algn="l" indent="0" marL="0">
              <a:lnSpc>
                <a:spcPts val="2300"/>
              </a:lnSpc>
              <a:buNone/>
            </a:pPr>
            <a:r>
              <a:rPr lang="en-US" sz="1400" dirty="0">
                <a:solidFill>
                  <a:srgbClr val="E2E6E9"/>
                </a:solidFill>
                <a:latin typeface="Merriweather" pitchFamily="34" charset="0"/>
                <a:ea typeface="Merriweather" pitchFamily="34" charset="-122"/>
                <a:cs typeface="Merriweather" pitchFamily="34" charset="-120"/>
              </a:rPr>
              <a:t>Max Weber identified six main principles of the modern bureaucratic approach to organizational structure. These principles form the foundation of many contemporary organizational structures.</a:t>
            </a:r>
            <a:endParaRPr lang="en-US" sz="1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26413" y="649248"/>
            <a:ext cx="12323564" cy="737830"/>
          </a:xfrm>
          <a:prstGeom prst="rect">
            <a:avLst/>
          </a:prstGeom>
          <a:noFill/>
          <a:ln/>
        </p:spPr>
        <p:txBody>
          <a:bodyPr wrap="none" lIns="0" tIns="0" rIns="0" bIns="0" rtlCol="0" anchor="t"/>
          <a:lstStyle/>
          <a:p>
            <a:pPr algn="l" indent="0" marL="0">
              <a:lnSpc>
                <a:spcPts val="5800"/>
              </a:lnSpc>
              <a:buNone/>
            </a:pPr>
            <a:r>
              <a:rPr lang="en-US" sz="4600" dirty="0">
                <a:solidFill>
                  <a:srgbClr val="F5F0F0"/>
                </a:solidFill>
                <a:latin typeface="Merriweather" pitchFamily="34" charset="0"/>
                <a:ea typeface="Merriweather" pitchFamily="34" charset="-122"/>
                <a:cs typeface="Merriweather" pitchFamily="34" charset="-120"/>
              </a:rPr>
              <a:t>Emile Durkheim's Division of Labor Theory</a:t>
            </a:r>
            <a:endParaRPr lang="en-US" sz="4600" dirty="0"/>
          </a:p>
        </p:txBody>
      </p:sp>
      <p:sp>
        <p:nvSpPr>
          <p:cNvPr id="3" name="Text 1"/>
          <p:cNvSpPr/>
          <p:nvPr/>
        </p:nvSpPr>
        <p:spPr>
          <a:xfrm>
            <a:off x="1738551" y="2462093"/>
            <a:ext cx="2951440" cy="368856"/>
          </a:xfrm>
          <a:prstGeom prst="rect">
            <a:avLst/>
          </a:prstGeom>
          <a:noFill/>
          <a:ln/>
        </p:spPr>
        <p:txBody>
          <a:bodyPr wrap="none" lIns="0" tIns="0" rIns="0" bIns="0" rtlCol="0" anchor="t"/>
          <a:lstStyle/>
          <a:p>
            <a:pPr algn="r" indent="0" marL="0">
              <a:lnSpc>
                <a:spcPts val="2900"/>
              </a:lnSpc>
              <a:buNone/>
            </a:pPr>
            <a:r>
              <a:rPr lang="en-US" sz="2300" dirty="0">
                <a:solidFill>
                  <a:srgbClr val="E2E6E9"/>
                </a:solidFill>
                <a:latin typeface="Merriweather" pitchFamily="34" charset="0"/>
                <a:ea typeface="Merriweather" pitchFamily="34" charset="-122"/>
                <a:cs typeface="Merriweather" pitchFamily="34" charset="-120"/>
              </a:rPr>
              <a:t>Diverse Tasks</a:t>
            </a:r>
            <a:endParaRPr lang="en-US" sz="2300" dirty="0"/>
          </a:p>
        </p:txBody>
      </p:sp>
      <p:sp>
        <p:nvSpPr>
          <p:cNvPr id="4" name="Text 2"/>
          <p:cNvSpPr/>
          <p:nvPr/>
        </p:nvSpPr>
        <p:spPr>
          <a:xfrm>
            <a:off x="826413" y="2972514"/>
            <a:ext cx="3863578" cy="377666"/>
          </a:xfrm>
          <a:prstGeom prst="rect">
            <a:avLst/>
          </a:prstGeom>
          <a:noFill/>
          <a:ln/>
        </p:spPr>
        <p:txBody>
          <a:bodyPr wrap="none" lIns="0" tIns="0" rIns="0" bIns="0" rtlCol="0" anchor="t"/>
          <a:lstStyle/>
          <a:p>
            <a:pPr algn="r" indent="0" marL="0">
              <a:lnSpc>
                <a:spcPts val="2950"/>
              </a:lnSpc>
              <a:buNone/>
            </a:pPr>
            <a:r>
              <a:rPr lang="en-US" sz="1850" dirty="0">
                <a:solidFill>
                  <a:srgbClr val="E2E6E9"/>
                </a:solidFill>
                <a:latin typeface="Merriweather" pitchFamily="34" charset="0"/>
                <a:ea typeface="Merriweather" pitchFamily="34" charset="-122"/>
                <a:cs typeface="Merriweather" pitchFamily="34" charset="-120"/>
              </a:rPr>
              <a:t>Array of activities in society</a:t>
            </a:r>
            <a:endParaRPr lang="en-US" sz="1850" dirty="0"/>
          </a:p>
        </p:txBody>
      </p:sp>
      <p:pic>
        <p:nvPicPr>
          <p:cNvPr id="5" name="Image 0" descr="preencoded.png">    </p:cNvPr>
          <p:cNvPicPr>
            <a:picLocks noChangeAspect="1"/>
          </p:cNvPicPr>
          <p:nvPr/>
        </p:nvPicPr>
        <p:blipFill>
          <a:blip r:embed="rId1"/>
          <a:stretch>
            <a:fillRect/>
          </a:stretch>
        </p:blipFill>
        <p:spPr>
          <a:xfrm>
            <a:off x="5044083" y="1859280"/>
            <a:ext cx="4542115" cy="4542115"/>
          </a:xfrm>
          <a:prstGeom prst="rect">
            <a:avLst/>
          </a:prstGeom>
        </p:spPr>
      </p:pic>
      <p:sp>
        <p:nvSpPr>
          <p:cNvPr id="6" name="Text 3"/>
          <p:cNvSpPr/>
          <p:nvPr/>
        </p:nvSpPr>
        <p:spPr>
          <a:xfrm>
            <a:off x="6032123" y="2767786"/>
            <a:ext cx="353258" cy="441603"/>
          </a:xfrm>
          <a:prstGeom prst="rect">
            <a:avLst/>
          </a:prstGeom>
          <a:noFill/>
          <a:ln/>
        </p:spPr>
        <p:txBody>
          <a:bodyPr wrap="none" lIns="0" tIns="0" rIns="0" bIns="0" rtlCol="0" anchor="t"/>
          <a:lstStyle/>
          <a:p>
            <a:pPr algn="l" indent="0" marL="0">
              <a:lnSpc>
                <a:spcPts val="4450"/>
              </a:lnSpc>
              <a:buNone/>
            </a:pPr>
            <a:r>
              <a:rPr lang="en-US" sz="2750" dirty="0">
                <a:solidFill>
                  <a:srgbClr val="E2E6E9"/>
                </a:solidFill>
                <a:latin typeface="Merriweather" pitchFamily="34" charset="0"/>
                <a:ea typeface="Merriweather" pitchFamily="34" charset="-122"/>
                <a:cs typeface="Merriweather" pitchFamily="34" charset="-120"/>
              </a:rPr>
              <a:t>1</a:t>
            </a:r>
            <a:endParaRPr lang="en-US" sz="2750" dirty="0"/>
          </a:p>
        </p:txBody>
      </p:sp>
      <p:sp>
        <p:nvSpPr>
          <p:cNvPr id="7" name="Text 4"/>
          <p:cNvSpPr/>
          <p:nvPr/>
        </p:nvSpPr>
        <p:spPr>
          <a:xfrm>
            <a:off x="9940290" y="2054185"/>
            <a:ext cx="2951440" cy="368856"/>
          </a:xfrm>
          <a:prstGeom prst="rect">
            <a:avLst/>
          </a:prstGeom>
          <a:noFill/>
          <a:ln/>
        </p:spPr>
        <p:txBody>
          <a:bodyPr wrap="none" lIns="0" tIns="0" rIns="0" bIns="0" rtlCol="0" anchor="t"/>
          <a:lstStyle/>
          <a:p>
            <a:pPr algn="l" indent="0" marL="0">
              <a:lnSpc>
                <a:spcPts val="2900"/>
              </a:lnSpc>
              <a:buNone/>
            </a:pPr>
            <a:r>
              <a:rPr lang="en-US" sz="2300" dirty="0">
                <a:solidFill>
                  <a:srgbClr val="E2E6E9"/>
                </a:solidFill>
                <a:latin typeface="Merriweather" pitchFamily="34" charset="0"/>
                <a:ea typeface="Merriweather" pitchFamily="34" charset="-122"/>
                <a:cs typeface="Merriweather" pitchFamily="34" charset="-120"/>
              </a:rPr>
              <a:t>Social Cohesion</a:t>
            </a:r>
            <a:endParaRPr lang="en-US" sz="2300" dirty="0"/>
          </a:p>
        </p:txBody>
      </p:sp>
      <p:sp>
        <p:nvSpPr>
          <p:cNvPr id="8" name="Text 5"/>
          <p:cNvSpPr/>
          <p:nvPr/>
        </p:nvSpPr>
        <p:spPr>
          <a:xfrm>
            <a:off x="9940290" y="2564606"/>
            <a:ext cx="3863697" cy="377666"/>
          </a:xfrm>
          <a:prstGeom prst="rect">
            <a:avLst/>
          </a:prstGeom>
          <a:noFill/>
          <a:ln/>
        </p:spPr>
        <p:txBody>
          <a:bodyPr wrap="none" lIns="0" tIns="0" rIns="0" bIns="0" rtlCol="0" anchor="t"/>
          <a:lstStyle/>
          <a:p>
            <a:pPr algn="l" indent="0" marL="0">
              <a:lnSpc>
                <a:spcPts val="2950"/>
              </a:lnSpc>
              <a:buNone/>
            </a:pPr>
            <a:r>
              <a:rPr lang="en-US" sz="1850" dirty="0">
                <a:solidFill>
                  <a:srgbClr val="E2E6E9"/>
                </a:solidFill>
                <a:latin typeface="Merriweather" pitchFamily="34" charset="0"/>
                <a:ea typeface="Merriweather" pitchFamily="34" charset="-122"/>
                <a:cs typeface="Merriweather" pitchFamily="34" charset="-120"/>
              </a:rPr>
              <a:t>Need for integration</a:t>
            </a:r>
            <a:endParaRPr lang="en-US" sz="1850" dirty="0"/>
          </a:p>
        </p:txBody>
      </p:sp>
      <p:pic>
        <p:nvPicPr>
          <p:cNvPr id="9" name="Image 1" descr="preencoded.png">    </p:cNvPr>
          <p:cNvPicPr>
            <a:picLocks noChangeAspect="1"/>
          </p:cNvPicPr>
          <p:nvPr/>
        </p:nvPicPr>
        <p:blipFill>
          <a:blip r:embed="rId2"/>
          <a:stretch>
            <a:fillRect/>
          </a:stretch>
        </p:blipFill>
        <p:spPr>
          <a:xfrm>
            <a:off x="5044083" y="1859280"/>
            <a:ext cx="4542115" cy="4542115"/>
          </a:xfrm>
          <a:prstGeom prst="rect">
            <a:avLst/>
          </a:prstGeom>
        </p:spPr>
      </p:pic>
      <p:sp>
        <p:nvSpPr>
          <p:cNvPr id="10" name="Text 6"/>
          <p:cNvSpPr/>
          <p:nvPr/>
        </p:nvSpPr>
        <p:spPr>
          <a:xfrm>
            <a:off x="7882354" y="2504539"/>
            <a:ext cx="353258" cy="441603"/>
          </a:xfrm>
          <a:prstGeom prst="rect">
            <a:avLst/>
          </a:prstGeom>
          <a:noFill/>
          <a:ln/>
        </p:spPr>
        <p:txBody>
          <a:bodyPr wrap="none" lIns="0" tIns="0" rIns="0" bIns="0" rtlCol="0" anchor="t"/>
          <a:lstStyle/>
          <a:p>
            <a:pPr algn="l" indent="0" marL="0">
              <a:lnSpc>
                <a:spcPts val="4450"/>
              </a:lnSpc>
              <a:buNone/>
            </a:pPr>
            <a:r>
              <a:rPr lang="en-US" sz="2750" dirty="0">
                <a:solidFill>
                  <a:srgbClr val="E2E6E9"/>
                </a:solidFill>
                <a:latin typeface="Merriweather" pitchFamily="34" charset="0"/>
                <a:ea typeface="Merriweather" pitchFamily="34" charset="-122"/>
                <a:cs typeface="Merriweather" pitchFamily="34" charset="-120"/>
              </a:rPr>
              <a:t>2</a:t>
            </a:r>
            <a:endParaRPr lang="en-US" sz="2750" dirty="0"/>
          </a:p>
        </p:txBody>
      </p:sp>
      <p:sp>
        <p:nvSpPr>
          <p:cNvPr id="11" name="Text 7"/>
          <p:cNvSpPr/>
          <p:nvPr/>
        </p:nvSpPr>
        <p:spPr>
          <a:xfrm>
            <a:off x="10058400" y="3686175"/>
            <a:ext cx="2951440" cy="368856"/>
          </a:xfrm>
          <a:prstGeom prst="rect">
            <a:avLst/>
          </a:prstGeom>
          <a:noFill/>
          <a:ln/>
        </p:spPr>
        <p:txBody>
          <a:bodyPr wrap="none" lIns="0" tIns="0" rIns="0" bIns="0" rtlCol="0" anchor="t"/>
          <a:lstStyle/>
          <a:p>
            <a:pPr algn="l" indent="0" marL="0">
              <a:lnSpc>
                <a:spcPts val="2900"/>
              </a:lnSpc>
              <a:buNone/>
            </a:pPr>
            <a:r>
              <a:rPr lang="en-US" sz="2300" dirty="0">
                <a:solidFill>
                  <a:srgbClr val="E2E6E9"/>
                </a:solidFill>
                <a:latin typeface="Merriweather" pitchFamily="34" charset="0"/>
                <a:ea typeface="Merriweather" pitchFamily="34" charset="-122"/>
                <a:cs typeface="Merriweather" pitchFamily="34" charset="-120"/>
              </a:rPr>
              <a:t>Specialization</a:t>
            </a:r>
            <a:endParaRPr lang="en-US" sz="2300" dirty="0"/>
          </a:p>
        </p:txBody>
      </p:sp>
      <p:sp>
        <p:nvSpPr>
          <p:cNvPr id="12" name="Text 8"/>
          <p:cNvSpPr/>
          <p:nvPr/>
        </p:nvSpPr>
        <p:spPr>
          <a:xfrm>
            <a:off x="10058400" y="4196596"/>
            <a:ext cx="3745587" cy="377666"/>
          </a:xfrm>
          <a:prstGeom prst="rect">
            <a:avLst/>
          </a:prstGeom>
          <a:noFill/>
          <a:ln/>
        </p:spPr>
        <p:txBody>
          <a:bodyPr wrap="none" lIns="0" tIns="0" rIns="0" bIns="0" rtlCol="0" anchor="t"/>
          <a:lstStyle/>
          <a:p>
            <a:pPr algn="l" indent="0" marL="0">
              <a:lnSpc>
                <a:spcPts val="2950"/>
              </a:lnSpc>
              <a:buNone/>
            </a:pPr>
            <a:r>
              <a:rPr lang="en-US" sz="1850" dirty="0">
                <a:solidFill>
                  <a:srgbClr val="E2E6E9"/>
                </a:solidFill>
                <a:latin typeface="Merriweather" pitchFamily="34" charset="0"/>
                <a:ea typeface="Merriweather" pitchFamily="34" charset="-122"/>
                <a:cs typeface="Merriweather" pitchFamily="34" charset="-120"/>
              </a:rPr>
              <a:t>Roles of specialists</a:t>
            </a:r>
            <a:endParaRPr lang="en-US" sz="1850" dirty="0"/>
          </a:p>
        </p:txBody>
      </p:sp>
      <p:pic>
        <p:nvPicPr>
          <p:cNvPr id="13" name="Image 2" descr="preencoded.png">    </p:cNvPr>
          <p:cNvPicPr>
            <a:picLocks noChangeAspect="1"/>
          </p:cNvPicPr>
          <p:nvPr/>
        </p:nvPicPr>
        <p:blipFill>
          <a:blip r:embed="rId3"/>
          <a:stretch>
            <a:fillRect/>
          </a:stretch>
        </p:blipFill>
        <p:spPr>
          <a:xfrm>
            <a:off x="5044083" y="1859280"/>
            <a:ext cx="4542115" cy="4542115"/>
          </a:xfrm>
          <a:prstGeom prst="rect">
            <a:avLst/>
          </a:prstGeom>
        </p:spPr>
      </p:pic>
      <p:sp>
        <p:nvSpPr>
          <p:cNvPr id="14" name="Text 9"/>
          <p:cNvSpPr/>
          <p:nvPr/>
        </p:nvSpPr>
        <p:spPr>
          <a:xfrm>
            <a:off x="8704481" y="4182844"/>
            <a:ext cx="353258" cy="441603"/>
          </a:xfrm>
          <a:prstGeom prst="rect">
            <a:avLst/>
          </a:prstGeom>
          <a:noFill/>
          <a:ln/>
        </p:spPr>
        <p:txBody>
          <a:bodyPr wrap="none" lIns="0" tIns="0" rIns="0" bIns="0" rtlCol="0" anchor="t"/>
          <a:lstStyle/>
          <a:p>
            <a:pPr algn="l" indent="0" marL="0">
              <a:lnSpc>
                <a:spcPts val="4450"/>
              </a:lnSpc>
              <a:buNone/>
            </a:pPr>
            <a:r>
              <a:rPr lang="en-US" sz="2750" dirty="0">
                <a:solidFill>
                  <a:srgbClr val="E2E6E9"/>
                </a:solidFill>
                <a:latin typeface="Merriweather" pitchFamily="34" charset="0"/>
                <a:ea typeface="Merriweather" pitchFamily="34" charset="-122"/>
                <a:cs typeface="Merriweather" pitchFamily="34" charset="-120"/>
              </a:rPr>
              <a:t>3</a:t>
            </a:r>
            <a:endParaRPr lang="en-US" sz="2750" dirty="0"/>
          </a:p>
        </p:txBody>
      </p:sp>
      <p:sp>
        <p:nvSpPr>
          <p:cNvPr id="15" name="Text 10"/>
          <p:cNvSpPr/>
          <p:nvPr/>
        </p:nvSpPr>
        <p:spPr>
          <a:xfrm>
            <a:off x="9940290" y="5318284"/>
            <a:ext cx="2951440" cy="368856"/>
          </a:xfrm>
          <a:prstGeom prst="rect">
            <a:avLst/>
          </a:prstGeom>
          <a:noFill/>
          <a:ln/>
        </p:spPr>
        <p:txBody>
          <a:bodyPr wrap="none" lIns="0" tIns="0" rIns="0" bIns="0" rtlCol="0" anchor="t"/>
          <a:lstStyle/>
          <a:p>
            <a:pPr algn="l" indent="0" marL="0">
              <a:lnSpc>
                <a:spcPts val="2900"/>
              </a:lnSpc>
              <a:buNone/>
            </a:pPr>
            <a:r>
              <a:rPr lang="en-US" sz="2300" dirty="0">
                <a:solidFill>
                  <a:srgbClr val="E2E6E9"/>
                </a:solidFill>
                <a:latin typeface="Merriweather" pitchFamily="34" charset="0"/>
                <a:ea typeface="Merriweather" pitchFamily="34" charset="-122"/>
                <a:cs typeface="Merriweather" pitchFamily="34" charset="-120"/>
              </a:rPr>
              <a:t>Social Interactions</a:t>
            </a:r>
            <a:endParaRPr lang="en-US" sz="2300" dirty="0"/>
          </a:p>
        </p:txBody>
      </p:sp>
      <p:sp>
        <p:nvSpPr>
          <p:cNvPr id="16" name="Text 11"/>
          <p:cNvSpPr/>
          <p:nvPr/>
        </p:nvSpPr>
        <p:spPr>
          <a:xfrm>
            <a:off x="9940290" y="5828705"/>
            <a:ext cx="3863697" cy="377666"/>
          </a:xfrm>
          <a:prstGeom prst="rect">
            <a:avLst/>
          </a:prstGeom>
          <a:noFill/>
          <a:ln/>
        </p:spPr>
        <p:txBody>
          <a:bodyPr wrap="none" lIns="0" tIns="0" rIns="0" bIns="0" rtlCol="0" anchor="t"/>
          <a:lstStyle/>
          <a:p>
            <a:pPr algn="l" indent="0" marL="0">
              <a:lnSpc>
                <a:spcPts val="2950"/>
              </a:lnSpc>
              <a:buNone/>
            </a:pPr>
            <a:r>
              <a:rPr lang="en-US" sz="1850" dirty="0">
                <a:solidFill>
                  <a:srgbClr val="E2E6E9"/>
                </a:solidFill>
                <a:latin typeface="Merriweather" pitchFamily="34" charset="0"/>
                <a:ea typeface="Merriweather" pitchFamily="34" charset="-122"/>
                <a:cs typeface="Merriweather" pitchFamily="34" charset="-120"/>
              </a:rPr>
              <a:t>Conflicts and cooperation</a:t>
            </a:r>
            <a:endParaRPr lang="en-US" sz="1850" dirty="0"/>
          </a:p>
        </p:txBody>
      </p:sp>
      <p:pic>
        <p:nvPicPr>
          <p:cNvPr id="17" name="Image 3" descr="preencoded.png">    </p:cNvPr>
          <p:cNvPicPr>
            <a:picLocks noChangeAspect="1"/>
          </p:cNvPicPr>
          <p:nvPr/>
        </p:nvPicPr>
        <p:blipFill>
          <a:blip r:embed="rId4"/>
          <a:stretch>
            <a:fillRect/>
          </a:stretch>
        </p:blipFill>
        <p:spPr>
          <a:xfrm>
            <a:off x="5044083" y="1859280"/>
            <a:ext cx="4542115" cy="4542115"/>
          </a:xfrm>
          <a:prstGeom prst="rect">
            <a:avLst/>
          </a:prstGeom>
        </p:spPr>
      </p:pic>
      <p:sp>
        <p:nvSpPr>
          <p:cNvPr id="18" name="Text 12"/>
          <p:cNvSpPr/>
          <p:nvPr/>
        </p:nvSpPr>
        <p:spPr>
          <a:xfrm>
            <a:off x="7362408" y="5483364"/>
            <a:ext cx="353258" cy="441603"/>
          </a:xfrm>
          <a:prstGeom prst="rect">
            <a:avLst/>
          </a:prstGeom>
          <a:noFill/>
          <a:ln/>
        </p:spPr>
        <p:txBody>
          <a:bodyPr wrap="none" lIns="0" tIns="0" rIns="0" bIns="0" rtlCol="0" anchor="t"/>
          <a:lstStyle/>
          <a:p>
            <a:pPr algn="l" indent="0" marL="0">
              <a:lnSpc>
                <a:spcPts val="4450"/>
              </a:lnSpc>
              <a:buNone/>
            </a:pPr>
            <a:r>
              <a:rPr lang="en-US" sz="2750" dirty="0">
                <a:solidFill>
                  <a:srgbClr val="E2E6E9"/>
                </a:solidFill>
                <a:latin typeface="Merriweather" pitchFamily="34" charset="0"/>
                <a:ea typeface="Merriweather" pitchFamily="34" charset="-122"/>
                <a:cs typeface="Merriweather" pitchFamily="34" charset="-120"/>
              </a:rPr>
              <a:t>4</a:t>
            </a:r>
            <a:endParaRPr lang="en-US" sz="2750" dirty="0"/>
          </a:p>
        </p:txBody>
      </p:sp>
      <p:sp>
        <p:nvSpPr>
          <p:cNvPr id="19" name="Text 13"/>
          <p:cNvSpPr/>
          <p:nvPr/>
        </p:nvSpPr>
        <p:spPr>
          <a:xfrm>
            <a:off x="1738551" y="4910257"/>
            <a:ext cx="2951440" cy="368856"/>
          </a:xfrm>
          <a:prstGeom prst="rect">
            <a:avLst/>
          </a:prstGeom>
          <a:noFill/>
          <a:ln/>
        </p:spPr>
        <p:txBody>
          <a:bodyPr wrap="none" lIns="0" tIns="0" rIns="0" bIns="0" rtlCol="0" anchor="t"/>
          <a:lstStyle/>
          <a:p>
            <a:pPr algn="r" indent="0" marL="0">
              <a:lnSpc>
                <a:spcPts val="2900"/>
              </a:lnSpc>
              <a:buNone/>
            </a:pPr>
            <a:r>
              <a:rPr lang="en-US" sz="2300" dirty="0">
                <a:solidFill>
                  <a:srgbClr val="E2E6E9"/>
                </a:solidFill>
                <a:latin typeface="Merriweather" pitchFamily="34" charset="0"/>
                <a:ea typeface="Merriweather" pitchFamily="34" charset="-122"/>
                <a:cs typeface="Merriweather" pitchFamily="34" charset="-120"/>
              </a:rPr>
              <a:t>Social Structure</a:t>
            </a:r>
            <a:endParaRPr lang="en-US" sz="2300" dirty="0"/>
          </a:p>
        </p:txBody>
      </p:sp>
      <p:sp>
        <p:nvSpPr>
          <p:cNvPr id="20" name="Text 14"/>
          <p:cNvSpPr/>
          <p:nvPr/>
        </p:nvSpPr>
        <p:spPr>
          <a:xfrm>
            <a:off x="826413" y="5420678"/>
            <a:ext cx="3863578" cy="377666"/>
          </a:xfrm>
          <a:prstGeom prst="rect">
            <a:avLst/>
          </a:prstGeom>
          <a:noFill/>
          <a:ln/>
        </p:spPr>
        <p:txBody>
          <a:bodyPr wrap="none" lIns="0" tIns="0" rIns="0" bIns="0" rtlCol="0" anchor="t"/>
          <a:lstStyle/>
          <a:p>
            <a:pPr algn="r" indent="0" marL="0">
              <a:lnSpc>
                <a:spcPts val="2950"/>
              </a:lnSpc>
              <a:buNone/>
            </a:pPr>
            <a:r>
              <a:rPr lang="en-US" sz="1850" dirty="0">
                <a:solidFill>
                  <a:srgbClr val="E2E6E9"/>
                </a:solidFill>
                <a:latin typeface="Merriweather" pitchFamily="34" charset="0"/>
                <a:ea typeface="Merriweather" pitchFamily="34" charset="-122"/>
                <a:cs typeface="Merriweather" pitchFamily="34" charset="-120"/>
              </a:rPr>
              <a:t>Shapes society's operation</a:t>
            </a:r>
            <a:endParaRPr lang="en-US" sz="1850" dirty="0"/>
          </a:p>
        </p:txBody>
      </p:sp>
      <p:pic>
        <p:nvPicPr>
          <p:cNvPr id="21" name="Image 4" descr="preencoded.png">    </p:cNvPr>
          <p:cNvPicPr>
            <a:picLocks noChangeAspect="1"/>
          </p:cNvPicPr>
          <p:nvPr/>
        </p:nvPicPr>
        <p:blipFill>
          <a:blip r:embed="rId5"/>
          <a:stretch>
            <a:fillRect/>
          </a:stretch>
        </p:blipFill>
        <p:spPr>
          <a:xfrm>
            <a:off x="5044083" y="1859280"/>
            <a:ext cx="4542115" cy="4542115"/>
          </a:xfrm>
          <a:prstGeom prst="rect">
            <a:avLst/>
          </a:prstGeom>
        </p:spPr>
      </p:pic>
      <p:sp>
        <p:nvSpPr>
          <p:cNvPr id="22" name="Text 15"/>
          <p:cNvSpPr/>
          <p:nvPr/>
        </p:nvSpPr>
        <p:spPr>
          <a:xfrm>
            <a:off x="5710773" y="4608850"/>
            <a:ext cx="353258" cy="441603"/>
          </a:xfrm>
          <a:prstGeom prst="rect">
            <a:avLst/>
          </a:prstGeom>
          <a:noFill/>
          <a:ln/>
        </p:spPr>
        <p:txBody>
          <a:bodyPr wrap="none" lIns="0" tIns="0" rIns="0" bIns="0" rtlCol="0" anchor="t"/>
          <a:lstStyle/>
          <a:p>
            <a:pPr algn="l" indent="0" marL="0">
              <a:lnSpc>
                <a:spcPts val="4450"/>
              </a:lnSpc>
              <a:buNone/>
            </a:pPr>
            <a:r>
              <a:rPr lang="en-US" sz="2750" dirty="0">
                <a:solidFill>
                  <a:srgbClr val="E2E6E9"/>
                </a:solidFill>
                <a:latin typeface="Merriweather" pitchFamily="34" charset="0"/>
                <a:ea typeface="Merriweather" pitchFamily="34" charset="-122"/>
                <a:cs typeface="Merriweather" pitchFamily="34" charset="-120"/>
              </a:rPr>
              <a:t>5</a:t>
            </a:r>
            <a:endParaRPr lang="en-US" sz="2750" dirty="0"/>
          </a:p>
        </p:txBody>
      </p:sp>
      <p:sp>
        <p:nvSpPr>
          <p:cNvPr id="23" name="Text 16"/>
          <p:cNvSpPr/>
          <p:nvPr/>
        </p:nvSpPr>
        <p:spPr>
          <a:xfrm>
            <a:off x="826413" y="6667024"/>
            <a:ext cx="12977574" cy="1132999"/>
          </a:xfrm>
          <a:prstGeom prst="rect">
            <a:avLst/>
          </a:prstGeom>
          <a:noFill/>
          <a:ln/>
        </p:spPr>
        <p:txBody>
          <a:bodyPr wrap="square" lIns="0" tIns="0" rIns="0" bIns="0" rtlCol="0" anchor="t"/>
          <a:lstStyle/>
          <a:p>
            <a:pPr algn="l" indent="0" marL="0">
              <a:lnSpc>
                <a:spcPts val="2950"/>
              </a:lnSpc>
              <a:buNone/>
            </a:pPr>
            <a:r>
              <a:rPr lang="en-US" sz="1850" dirty="0">
                <a:solidFill>
                  <a:srgbClr val="E2E6E9"/>
                </a:solidFill>
                <a:latin typeface="Merriweather" pitchFamily="34" charset="0"/>
                <a:ea typeface="Merriweather" pitchFamily="34" charset="-122"/>
                <a:cs typeface="Merriweather" pitchFamily="34" charset="-120"/>
              </a:rPr>
              <a:t>Durkheim's concept of the division of labor is a powerful integrating force in society. It pertains not only to the functions of individuals but also to conflicts and all other types of social interactions that human beings perform in order to live and stay together.</a:t>
            </a:r>
            <a:endParaRPr lang="en-US" sz="18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63798" y="1221462"/>
            <a:ext cx="8182808" cy="771287"/>
          </a:xfrm>
          <a:prstGeom prst="rect">
            <a:avLst/>
          </a:prstGeom>
          <a:noFill/>
          <a:ln/>
        </p:spPr>
        <p:txBody>
          <a:bodyPr wrap="none" lIns="0" tIns="0" rIns="0" bIns="0" rtlCol="0" anchor="t"/>
          <a:lstStyle/>
          <a:p>
            <a:pPr algn="l" indent="0" marL="0">
              <a:lnSpc>
                <a:spcPts val="6050"/>
              </a:lnSpc>
              <a:buNone/>
            </a:pPr>
            <a:r>
              <a:rPr lang="en-US" sz="4850" dirty="0">
                <a:solidFill>
                  <a:srgbClr val="F5F0F0"/>
                </a:solidFill>
                <a:latin typeface="Merriweather" pitchFamily="34" charset="0"/>
                <a:ea typeface="Merriweather" pitchFamily="34" charset="-122"/>
                <a:cs typeface="Merriweather" pitchFamily="34" charset="-120"/>
              </a:rPr>
              <a:t>Contemporary Perspectives</a:t>
            </a:r>
            <a:endParaRPr lang="en-US" sz="4850" dirty="0"/>
          </a:p>
        </p:txBody>
      </p:sp>
      <p:sp>
        <p:nvSpPr>
          <p:cNvPr id="3" name="Text 1"/>
          <p:cNvSpPr/>
          <p:nvPr/>
        </p:nvSpPr>
        <p:spPr>
          <a:xfrm>
            <a:off x="863798" y="2609731"/>
            <a:ext cx="3898940" cy="771049"/>
          </a:xfrm>
          <a:prstGeom prst="rect">
            <a:avLst/>
          </a:prstGeom>
          <a:noFill/>
          <a:ln/>
        </p:spPr>
        <p:txBody>
          <a:bodyPr wrap="square" lIns="0" tIns="0" rIns="0" bIns="0" rtlCol="0" anchor="t"/>
          <a:lstStyle/>
          <a:p>
            <a:pPr algn="l" indent="0" marL="0">
              <a:lnSpc>
                <a:spcPts val="3000"/>
              </a:lnSpc>
              <a:buNone/>
            </a:pPr>
            <a:r>
              <a:rPr lang="en-US" sz="2400" dirty="0">
                <a:solidFill>
                  <a:srgbClr val="F5F0F0"/>
                </a:solidFill>
                <a:latin typeface="Merriweather" pitchFamily="34" charset="0"/>
                <a:ea typeface="Merriweather" pitchFamily="34" charset="-122"/>
                <a:cs typeface="Merriweather" pitchFamily="34" charset="-120"/>
              </a:rPr>
              <a:t>Post-bureaucratic Organization</a:t>
            </a:r>
            <a:endParaRPr lang="en-US" sz="2400" dirty="0"/>
          </a:p>
        </p:txBody>
      </p:sp>
      <p:sp>
        <p:nvSpPr>
          <p:cNvPr id="4" name="Text 2"/>
          <p:cNvSpPr/>
          <p:nvPr/>
        </p:nvSpPr>
        <p:spPr>
          <a:xfrm>
            <a:off x="863798" y="3627596"/>
            <a:ext cx="3898940" cy="3158490"/>
          </a:xfrm>
          <a:prstGeom prst="rect">
            <a:avLst/>
          </a:prstGeom>
          <a:noFill/>
          <a:ln/>
        </p:spPr>
        <p:txBody>
          <a:bodyPr wrap="square" lIns="0" tIns="0" rIns="0" bIns="0" rtlCol="0" anchor="t"/>
          <a:lstStyle/>
          <a:p>
            <a:pPr algn="l" indent="0" marL="0">
              <a:lnSpc>
                <a:spcPts val="3100"/>
              </a:lnSpc>
              <a:buNone/>
            </a:pPr>
            <a:r>
              <a:rPr lang="en-US" sz="1900" dirty="0">
                <a:solidFill>
                  <a:srgbClr val="E2E6E9"/>
                </a:solidFill>
                <a:latin typeface="Merriweather" pitchFamily="34" charset="0"/>
                <a:ea typeface="Merriweather" pitchFamily="34" charset="-122"/>
                <a:cs typeface="Merriweather" pitchFamily="34" charset="-120"/>
              </a:rPr>
              <a:t>This theory disputes many management ideas from the 1970s and 1980s. It views organizations as more than repositories of skills and intelligence, challenging the notion of enigmatic directors or charismatic leaders.</a:t>
            </a:r>
            <a:endParaRPr lang="en-US" sz="1900" dirty="0"/>
          </a:p>
        </p:txBody>
      </p:sp>
      <p:sp>
        <p:nvSpPr>
          <p:cNvPr id="5" name="Text 3"/>
          <p:cNvSpPr/>
          <p:nvPr/>
        </p:nvSpPr>
        <p:spPr>
          <a:xfrm>
            <a:off x="5372576" y="2609731"/>
            <a:ext cx="3085386" cy="385524"/>
          </a:xfrm>
          <a:prstGeom prst="rect">
            <a:avLst/>
          </a:prstGeom>
          <a:noFill/>
          <a:ln/>
        </p:spPr>
        <p:txBody>
          <a:bodyPr wrap="none" lIns="0" tIns="0" rIns="0" bIns="0" rtlCol="0" anchor="t"/>
          <a:lstStyle/>
          <a:p>
            <a:pPr algn="l" indent="0" marL="0">
              <a:lnSpc>
                <a:spcPts val="3000"/>
              </a:lnSpc>
              <a:buNone/>
            </a:pPr>
            <a:r>
              <a:rPr lang="en-US" sz="2400" dirty="0">
                <a:solidFill>
                  <a:srgbClr val="F5F0F0"/>
                </a:solidFill>
                <a:latin typeface="Merriweather" pitchFamily="34" charset="0"/>
                <a:ea typeface="Merriweather" pitchFamily="34" charset="-122"/>
                <a:cs typeface="Merriweather" pitchFamily="34" charset="-120"/>
              </a:rPr>
              <a:t>Soft Capital</a:t>
            </a:r>
            <a:endParaRPr lang="en-US" sz="2400" dirty="0"/>
          </a:p>
        </p:txBody>
      </p:sp>
      <p:sp>
        <p:nvSpPr>
          <p:cNvPr id="6" name="Text 4"/>
          <p:cNvSpPr/>
          <p:nvPr/>
        </p:nvSpPr>
        <p:spPr>
          <a:xfrm>
            <a:off x="5372576" y="3242072"/>
            <a:ext cx="3898940" cy="1974056"/>
          </a:xfrm>
          <a:prstGeom prst="rect">
            <a:avLst/>
          </a:prstGeom>
          <a:noFill/>
          <a:ln/>
        </p:spPr>
        <p:txBody>
          <a:bodyPr wrap="square" lIns="0" tIns="0" rIns="0" bIns="0" rtlCol="0" anchor="t"/>
          <a:lstStyle/>
          <a:p>
            <a:pPr algn="l" indent="0" marL="0">
              <a:lnSpc>
                <a:spcPts val="3100"/>
              </a:lnSpc>
              <a:buNone/>
            </a:pPr>
            <a:r>
              <a:rPr lang="en-US" sz="1900" dirty="0">
                <a:solidFill>
                  <a:srgbClr val="E2E6E9"/>
                </a:solidFill>
                <a:latin typeface="Merriweather" pitchFamily="34" charset="0"/>
                <a:ea typeface="Merriweather" pitchFamily="34" charset="-122"/>
                <a:cs typeface="Merriweather" pitchFamily="34" charset="-120"/>
              </a:rPr>
              <a:t>The theory suggests that 'soft' capital can accomplish even the 'hard' jobs, offering a more nuanced view of organizational functioning.</a:t>
            </a:r>
            <a:endParaRPr lang="en-US" sz="1900" dirty="0"/>
          </a:p>
        </p:txBody>
      </p:sp>
      <p:sp>
        <p:nvSpPr>
          <p:cNvPr id="7" name="Text 5"/>
          <p:cNvSpPr/>
          <p:nvPr/>
        </p:nvSpPr>
        <p:spPr>
          <a:xfrm>
            <a:off x="9881354" y="2609731"/>
            <a:ext cx="3198376" cy="385524"/>
          </a:xfrm>
          <a:prstGeom prst="rect">
            <a:avLst/>
          </a:prstGeom>
          <a:noFill/>
          <a:ln/>
        </p:spPr>
        <p:txBody>
          <a:bodyPr wrap="none" lIns="0" tIns="0" rIns="0" bIns="0" rtlCol="0" anchor="t"/>
          <a:lstStyle/>
          <a:p>
            <a:pPr algn="l" indent="0" marL="0">
              <a:lnSpc>
                <a:spcPts val="3000"/>
              </a:lnSpc>
              <a:buNone/>
            </a:pPr>
            <a:r>
              <a:rPr lang="en-US" sz="2400" dirty="0">
                <a:solidFill>
                  <a:srgbClr val="F5F0F0"/>
                </a:solidFill>
                <a:latin typeface="Merriweather" pitchFamily="34" charset="0"/>
                <a:ea typeface="Merriweather" pitchFamily="34" charset="-122"/>
                <a:cs typeface="Merriweather" pitchFamily="34" charset="-120"/>
              </a:rPr>
              <a:t>Identity and Meaning</a:t>
            </a:r>
            <a:endParaRPr lang="en-US" sz="2400" dirty="0"/>
          </a:p>
        </p:txBody>
      </p:sp>
      <p:sp>
        <p:nvSpPr>
          <p:cNvPr id="8" name="Text 6"/>
          <p:cNvSpPr/>
          <p:nvPr/>
        </p:nvSpPr>
        <p:spPr>
          <a:xfrm>
            <a:off x="9881354" y="3242072"/>
            <a:ext cx="3898940" cy="1974056"/>
          </a:xfrm>
          <a:prstGeom prst="rect">
            <a:avLst/>
          </a:prstGeom>
          <a:noFill/>
          <a:ln/>
        </p:spPr>
        <p:txBody>
          <a:bodyPr wrap="square" lIns="0" tIns="0" rIns="0" bIns="0" rtlCol="0" anchor="t"/>
          <a:lstStyle/>
          <a:p>
            <a:pPr algn="l" indent="0" marL="0">
              <a:lnSpc>
                <a:spcPts val="3100"/>
              </a:lnSpc>
              <a:buNone/>
            </a:pPr>
            <a:r>
              <a:rPr lang="en-US" sz="1900" dirty="0">
                <a:solidFill>
                  <a:srgbClr val="E2E6E9"/>
                </a:solidFill>
                <a:latin typeface="Merriweather" pitchFamily="34" charset="0"/>
                <a:ea typeface="Merriweather" pitchFamily="34" charset="-122"/>
                <a:cs typeface="Merriweather" pitchFamily="34" charset="-120"/>
              </a:rPr>
              <a:t>There's renewed interest in identity, meaning, values, and ideology in understanding diverse types of businesses and agencies.</a:t>
            </a:r>
            <a:endParaRPr lang="en-US" sz="19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44101" y="517088"/>
            <a:ext cx="7828598" cy="1174433"/>
          </a:xfrm>
          <a:prstGeom prst="rect">
            <a:avLst/>
          </a:prstGeom>
          <a:noFill/>
          <a:ln/>
        </p:spPr>
        <p:txBody>
          <a:bodyPr wrap="square" lIns="0" tIns="0" rIns="0" bIns="0" rtlCol="0" anchor="t"/>
          <a:lstStyle/>
          <a:p>
            <a:pPr algn="l" indent="0" marL="0">
              <a:lnSpc>
                <a:spcPts val="4600"/>
              </a:lnSpc>
              <a:buNone/>
            </a:pPr>
            <a:r>
              <a:rPr lang="en-US" sz="3650" dirty="0">
                <a:solidFill>
                  <a:srgbClr val="F5F0F0"/>
                </a:solidFill>
                <a:latin typeface="Merriweather" pitchFamily="34" charset="0"/>
                <a:ea typeface="Merriweather" pitchFamily="34" charset="-122"/>
                <a:cs typeface="Merriweather" pitchFamily="34" charset="-120"/>
              </a:rPr>
              <a:t>Symbolic Interactionism in Organizations</a:t>
            </a:r>
            <a:endParaRPr lang="en-US" sz="3650" dirty="0"/>
          </a:p>
        </p:txBody>
      </p:sp>
      <p:sp>
        <p:nvSpPr>
          <p:cNvPr id="4" name="Shape 1"/>
          <p:cNvSpPr/>
          <p:nvPr/>
        </p:nvSpPr>
        <p:spPr>
          <a:xfrm>
            <a:off x="6144101" y="2184678"/>
            <a:ext cx="422791" cy="422791"/>
          </a:xfrm>
          <a:prstGeom prst="roundRect">
            <a:avLst>
              <a:gd name="adj" fmla="val 18668"/>
            </a:avLst>
          </a:prstGeom>
          <a:solidFill>
            <a:srgbClr val="003180"/>
          </a:solidFill>
          <a:ln w="7620">
            <a:solidFill>
              <a:srgbClr val="194A99"/>
            </a:solidFill>
            <a:prstDash val="solid"/>
          </a:ln>
        </p:spPr>
      </p:sp>
      <p:sp>
        <p:nvSpPr>
          <p:cNvPr id="5" name="Text 2"/>
          <p:cNvSpPr/>
          <p:nvPr/>
        </p:nvSpPr>
        <p:spPr>
          <a:xfrm>
            <a:off x="6214527" y="2219861"/>
            <a:ext cx="281821" cy="352306"/>
          </a:xfrm>
          <a:prstGeom prst="rect">
            <a:avLst/>
          </a:prstGeom>
          <a:noFill/>
          <a:ln/>
        </p:spPr>
        <p:txBody>
          <a:bodyPr wrap="none" lIns="0" tIns="0" rIns="0" bIns="0" rtlCol="0" anchor="t"/>
          <a:lstStyle/>
          <a:p>
            <a:pPr algn="ctr" indent="0" marL="0">
              <a:lnSpc>
                <a:spcPts val="2200"/>
              </a:lnSpc>
              <a:buNone/>
            </a:pPr>
            <a:r>
              <a:rPr lang="en-US" sz="2200" dirty="0">
                <a:solidFill>
                  <a:srgbClr val="E2E6E9"/>
                </a:solidFill>
                <a:latin typeface="Merriweather" pitchFamily="34" charset="0"/>
                <a:ea typeface="Merriweather" pitchFamily="34" charset="-122"/>
                <a:cs typeface="Merriweather" pitchFamily="34" charset="-120"/>
              </a:rPr>
              <a:t>1</a:t>
            </a:r>
            <a:endParaRPr lang="en-US" sz="2200" dirty="0"/>
          </a:p>
        </p:txBody>
      </p:sp>
      <p:sp>
        <p:nvSpPr>
          <p:cNvPr id="6" name="Text 3"/>
          <p:cNvSpPr/>
          <p:nvPr/>
        </p:nvSpPr>
        <p:spPr>
          <a:xfrm>
            <a:off x="6754773" y="2184678"/>
            <a:ext cx="2348984" cy="293608"/>
          </a:xfrm>
          <a:prstGeom prst="rect">
            <a:avLst/>
          </a:prstGeom>
          <a:noFill/>
          <a:ln/>
        </p:spPr>
        <p:txBody>
          <a:bodyPr wrap="none" lIns="0" tIns="0" rIns="0" bIns="0" rtlCol="0" anchor="t"/>
          <a:lstStyle/>
          <a:p>
            <a:pPr algn="l" indent="0" marL="0">
              <a:lnSpc>
                <a:spcPts val="2300"/>
              </a:lnSpc>
              <a:buNone/>
            </a:pPr>
            <a:r>
              <a:rPr lang="en-US" sz="1800" dirty="0">
                <a:solidFill>
                  <a:srgbClr val="E2E6E9"/>
                </a:solidFill>
                <a:latin typeface="Merriweather" pitchFamily="34" charset="0"/>
                <a:ea typeface="Merriweather" pitchFamily="34" charset="-122"/>
                <a:cs typeface="Merriweather" pitchFamily="34" charset="-120"/>
              </a:rPr>
              <a:t>Focus on Symbols</a:t>
            </a:r>
            <a:endParaRPr lang="en-US" sz="1800" dirty="0"/>
          </a:p>
        </p:txBody>
      </p:sp>
      <p:sp>
        <p:nvSpPr>
          <p:cNvPr id="7" name="Text 4"/>
          <p:cNvSpPr/>
          <p:nvPr/>
        </p:nvSpPr>
        <p:spPr>
          <a:xfrm>
            <a:off x="6754773" y="2591038"/>
            <a:ext cx="7217926" cy="601028"/>
          </a:xfrm>
          <a:prstGeom prst="rect">
            <a:avLst/>
          </a:prstGeom>
          <a:noFill/>
          <a:ln/>
        </p:spPr>
        <p:txBody>
          <a:bodyPr wrap="square" lIns="0" tIns="0" rIns="0" bIns="0" rtlCol="0" anchor="t"/>
          <a:lstStyle/>
          <a:p>
            <a:pPr algn="l" indent="0" marL="0">
              <a:lnSpc>
                <a:spcPts val="2350"/>
              </a:lnSpc>
              <a:buNone/>
            </a:pPr>
            <a:r>
              <a:rPr lang="en-US" sz="1450" dirty="0">
                <a:solidFill>
                  <a:srgbClr val="E2E6E9"/>
                </a:solidFill>
                <a:latin typeface="Merriweather" pitchFamily="34" charset="0"/>
                <a:ea typeface="Merriweather" pitchFamily="34" charset="-122"/>
                <a:cs typeface="Merriweather" pitchFamily="34" charset="-120"/>
              </a:rPr>
              <a:t>The symbolic approach to studying organizations is concerned with how organizations produce and reproduce themselves and their formal structures.</a:t>
            </a:r>
            <a:endParaRPr lang="en-US" sz="1450" dirty="0"/>
          </a:p>
        </p:txBody>
      </p:sp>
      <p:sp>
        <p:nvSpPr>
          <p:cNvPr id="8" name="Shape 5"/>
          <p:cNvSpPr/>
          <p:nvPr/>
        </p:nvSpPr>
        <p:spPr>
          <a:xfrm>
            <a:off x="6144101" y="3591282"/>
            <a:ext cx="422791" cy="422791"/>
          </a:xfrm>
          <a:prstGeom prst="roundRect">
            <a:avLst>
              <a:gd name="adj" fmla="val 18668"/>
            </a:avLst>
          </a:prstGeom>
          <a:solidFill>
            <a:srgbClr val="003180"/>
          </a:solidFill>
          <a:ln w="7620">
            <a:solidFill>
              <a:srgbClr val="194A99"/>
            </a:solidFill>
            <a:prstDash val="solid"/>
          </a:ln>
        </p:spPr>
      </p:sp>
      <p:sp>
        <p:nvSpPr>
          <p:cNvPr id="9" name="Text 6"/>
          <p:cNvSpPr/>
          <p:nvPr/>
        </p:nvSpPr>
        <p:spPr>
          <a:xfrm>
            <a:off x="6214527" y="3626465"/>
            <a:ext cx="281821" cy="352306"/>
          </a:xfrm>
          <a:prstGeom prst="rect">
            <a:avLst/>
          </a:prstGeom>
          <a:noFill/>
          <a:ln/>
        </p:spPr>
        <p:txBody>
          <a:bodyPr wrap="none" lIns="0" tIns="0" rIns="0" bIns="0" rtlCol="0" anchor="t"/>
          <a:lstStyle/>
          <a:p>
            <a:pPr algn="ctr" indent="0" marL="0">
              <a:lnSpc>
                <a:spcPts val="2200"/>
              </a:lnSpc>
              <a:buNone/>
            </a:pPr>
            <a:r>
              <a:rPr lang="en-US" sz="2200" dirty="0">
                <a:solidFill>
                  <a:srgbClr val="E2E6E9"/>
                </a:solidFill>
                <a:latin typeface="Merriweather" pitchFamily="34" charset="0"/>
                <a:ea typeface="Merriweather" pitchFamily="34" charset="-122"/>
                <a:cs typeface="Merriweather" pitchFamily="34" charset="-120"/>
              </a:rPr>
              <a:t>2</a:t>
            </a:r>
            <a:endParaRPr lang="en-US" sz="2200" dirty="0"/>
          </a:p>
        </p:txBody>
      </p:sp>
      <p:sp>
        <p:nvSpPr>
          <p:cNvPr id="10" name="Text 7"/>
          <p:cNvSpPr/>
          <p:nvPr/>
        </p:nvSpPr>
        <p:spPr>
          <a:xfrm>
            <a:off x="6754773" y="3591282"/>
            <a:ext cx="2514600" cy="293608"/>
          </a:xfrm>
          <a:prstGeom prst="rect">
            <a:avLst/>
          </a:prstGeom>
          <a:noFill/>
          <a:ln/>
        </p:spPr>
        <p:txBody>
          <a:bodyPr wrap="none" lIns="0" tIns="0" rIns="0" bIns="0" rtlCol="0" anchor="t"/>
          <a:lstStyle/>
          <a:p>
            <a:pPr algn="l" indent="0" marL="0">
              <a:lnSpc>
                <a:spcPts val="2300"/>
              </a:lnSpc>
              <a:buNone/>
            </a:pPr>
            <a:r>
              <a:rPr lang="en-US" sz="1800" dirty="0">
                <a:solidFill>
                  <a:srgbClr val="E2E6E9"/>
                </a:solidFill>
                <a:latin typeface="Merriweather" pitchFamily="34" charset="0"/>
                <a:ea typeface="Merriweather" pitchFamily="34" charset="-122"/>
                <a:cs typeface="Merriweather" pitchFamily="34" charset="-120"/>
              </a:rPr>
              <a:t>Informal Substructure</a:t>
            </a:r>
            <a:endParaRPr lang="en-US" sz="1800" dirty="0"/>
          </a:p>
        </p:txBody>
      </p:sp>
      <p:sp>
        <p:nvSpPr>
          <p:cNvPr id="11" name="Text 8"/>
          <p:cNvSpPr/>
          <p:nvPr/>
        </p:nvSpPr>
        <p:spPr>
          <a:xfrm>
            <a:off x="6754773" y="3997643"/>
            <a:ext cx="7217926" cy="601028"/>
          </a:xfrm>
          <a:prstGeom prst="rect">
            <a:avLst/>
          </a:prstGeom>
          <a:noFill/>
          <a:ln/>
        </p:spPr>
        <p:txBody>
          <a:bodyPr wrap="square" lIns="0" tIns="0" rIns="0" bIns="0" rtlCol="0" anchor="t"/>
          <a:lstStyle/>
          <a:p>
            <a:pPr algn="l" indent="0" marL="0">
              <a:lnSpc>
                <a:spcPts val="2350"/>
              </a:lnSpc>
              <a:buNone/>
            </a:pPr>
            <a:r>
              <a:rPr lang="en-US" sz="1450" dirty="0">
                <a:solidFill>
                  <a:srgbClr val="E2E6E9"/>
                </a:solidFill>
                <a:latin typeface="Merriweather" pitchFamily="34" charset="0"/>
                <a:ea typeface="Merriweather" pitchFamily="34" charset="-122"/>
                <a:cs typeface="Merriweather" pitchFamily="34" charset="-120"/>
              </a:rPr>
              <a:t>It looks at the informal substructure within the formal structure, dealing with relationships and behavior of groups and individuals.</a:t>
            </a:r>
            <a:endParaRPr lang="en-US" sz="1450" dirty="0"/>
          </a:p>
        </p:txBody>
      </p:sp>
      <p:sp>
        <p:nvSpPr>
          <p:cNvPr id="12" name="Shape 9"/>
          <p:cNvSpPr/>
          <p:nvPr/>
        </p:nvSpPr>
        <p:spPr>
          <a:xfrm>
            <a:off x="6144101" y="4997887"/>
            <a:ext cx="422791" cy="422791"/>
          </a:xfrm>
          <a:prstGeom prst="roundRect">
            <a:avLst>
              <a:gd name="adj" fmla="val 18668"/>
            </a:avLst>
          </a:prstGeom>
          <a:solidFill>
            <a:srgbClr val="003180"/>
          </a:solidFill>
          <a:ln w="7620">
            <a:solidFill>
              <a:srgbClr val="194A99"/>
            </a:solidFill>
            <a:prstDash val="solid"/>
          </a:ln>
        </p:spPr>
      </p:sp>
      <p:sp>
        <p:nvSpPr>
          <p:cNvPr id="13" name="Text 10"/>
          <p:cNvSpPr/>
          <p:nvPr/>
        </p:nvSpPr>
        <p:spPr>
          <a:xfrm>
            <a:off x="6214527" y="5033070"/>
            <a:ext cx="281821" cy="352306"/>
          </a:xfrm>
          <a:prstGeom prst="rect">
            <a:avLst/>
          </a:prstGeom>
          <a:noFill/>
          <a:ln/>
        </p:spPr>
        <p:txBody>
          <a:bodyPr wrap="none" lIns="0" tIns="0" rIns="0" bIns="0" rtlCol="0" anchor="t"/>
          <a:lstStyle/>
          <a:p>
            <a:pPr algn="ctr" indent="0" marL="0">
              <a:lnSpc>
                <a:spcPts val="2200"/>
              </a:lnSpc>
              <a:buNone/>
            </a:pPr>
            <a:r>
              <a:rPr lang="en-US" sz="2200" dirty="0">
                <a:solidFill>
                  <a:srgbClr val="E2E6E9"/>
                </a:solidFill>
                <a:latin typeface="Merriweather" pitchFamily="34" charset="0"/>
                <a:ea typeface="Merriweather" pitchFamily="34" charset="-122"/>
                <a:cs typeface="Merriweather" pitchFamily="34" charset="-120"/>
              </a:rPr>
              <a:t>3</a:t>
            </a:r>
            <a:endParaRPr lang="en-US" sz="2200" dirty="0"/>
          </a:p>
        </p:txBody>
      </p:sp>
      <p:sp>
        <p:nvSpPr>
          <p:cNvPr id="14" name="Text 11"/>
          <p:cNvSpPr/>
          <p:nvPr/>
        </p:nvSpPr>
        <p:spPr>
          <a:xfrm>
            <a:off x="6754773" y="4997887"/>
            <a:ext cx="2348984" cy="293608"/>
          </a:xfrm>
          <a:prstGeom prst="rect">
            <a:avLst/>
          </a:prstGeom>
          <a:noFill/>
          <a:ln/>
        </p:spPr>
        <p:txBody>
          <a:bodyPr wrap="none" lIns="0" tIns="0" rIns="0" bIns="0" rtlCol="0" anchor="t"/>
          <a:lstStyle/>
          <a:p>
            <a:pPr algn="l" indent="0" marL="0">
              <a:lnSpc>
                <a:spcPts val="2300"/>
              </a:lnSpc>
              <a:buNone/>
            </a:pPr>
            <a:r>
              <a:rPr lang="en-US" sz="1800" dirty="0">
                <a:solidFill>
                  <a:srgbClr val="E2E6E9"/>
                </a:solidFill>
                <a:latin typeface="Merriweather" pitchFamily="34" charset="0"/>
                <a:ea typeface="Merriweather" pitchFamily="34" charset="-122"/>
                <a:cs typeface="Merriweather" pitchFamily="34" charset="-120"/>
              </a:rPr>
              <a:t>Negotiated Reality</a:t>
            </a:r>
            <a:endParaRPr lang="en-US" sz="1800" dirty="0"/>
          </a:p>
        </p:txBody>
      </p:sp>
      <p:sp>
        <p:nvSpPr>
          <p:cNvPr id="15" name="Text 12"/>
          <p:cNvSpPr/>
          <p:nvPr/>
        </p:nvSpPr>
        <p:spPr>
          <a:xfrm>
            <a:off x="6754773" y="5404247"/>
            <a:ext cx="7217926" cy="901541"/>
          </a:xfrm>
          <a:prstGeom prst="rect">
            <a:avLst/>
          </a:prstGeom>
          <a:noFill/>
          <a:ln/>
        </p:spPr>
        <p:txBody>
          <a:bodyPr wrap="square" lIns="0" tIns="0" rIns="0" bIns="0" rtlCol="0" anchor="t"/>
          <a:lstStyle/>
          <a:p>
            <a:pPr algn="l" indent="0" marL="0">
              <a:lnSpc>
                <a:spcPts val="2350"/>
              </a:lnSpc>
              <a:buNone/>
            </a:pPr>
            <a:r>
              <a:rPr lang="en-US" sz="1450" dirty="0">
                <a:solidFill>
                  <a:srgbClr val="E2E6E9"/>
                </a:solidFill>
                <a:latin typeface="Merriweather" pitchFamily="34" charset="0"/>
                <a:ea typeface="Merriweather" pitchFamily="34" charset="-122"/>
                <a:cs typeface="Merriweather" pitchFamily="34" charset="-120"/>
              </a:rPr>
              <a:t>This approach considers how organizations are negotiated with and contested by their members, while not analyzing the ultimate ends or survival of the organization.</a:t>
            </a:r>
            <a:endParaRPr lang="en-US" sz="1450" dirty="0"/>
          </a:p>
        </p:txBody>
      </p:sp>
      <p:sp>
        <p:nvSpPr>
          <p:cNvPr id="16" name="Shape 13"/>
          <p:cNvSpPr/>
          <p:nvPr/>
        </p:nvSpPr>
        <p:spPr>
          <a:xfrm>
            <a:off x="6144101" y="6705005"/>
            <a:ext cx="422791" cy="422791"/>
          </a:xfrm>
          <a:prstGeom prst="roundRect">
            <a:avLst>
              <a:gd name="adj" fmla="val 18668"/>
            </a:avLst>
          </a:prstGeom>
          <a:solidFill>
            <a:srgbClr val="003180"/>
          </a:solidFill>
          <a:ln w="7620">
            <a:solidFill>
              <a:srgbClr val="194A99"/>
            </a:solidFill>
            <a:prstDash val="solid"/>
          </a:ln>
        </p:spPr>
      </p:sp>
      <p:sp>
        <p:nvSpPr>
          <p:cNvPr id="17" name="Text 14"/>
          <p:cNvSpPr/>
          <p:nvPr/>
        </p:nvSpPr>
        <p:spPr>
          <a:xfrm>
            <a:off x="6214527" y="6740188"/>
            <a:ext cx="281821" cy="352306"/>
          </a:xfrm>
          <a:prstGeom prst="rect">
            <a:avLst/>
          </a:prstGeom>
          <a:noFill/>
          <a:ln/>
        </p:spPr>
        <p:txBody>
          <a:bodyPr wrap="none" lIns="0" tIns="0" rIns="0" bIns="0" rtlCol="0" anchor="t"/>
          <a:lstStyle/>
          <a:p>
            <a:pPr algn="ctr" indent="0" marL="0">
              <a:lnSpc>
                <a:spcPts val="2200"/>
              </a:lnSpc>
              <a:buNone/>
            </a:pPr>
            <a:r>
              <a:rPr lang="en-US" sz="2200" dirty="0">
                <a:solidFill>
                  <a:srgbClr val="E2E6E9"/>
                </a:solidFill>
                <a:latin typeface="Merriweather" pitchFamily="34" charset="0"/>
                <a:ea typeface="Merriweather" pitchFamily="34" charset="-122"/>
                <a:cs typeface="Merriweather" pitchFamily="34" charset="-120"/>
              </a:rPr>
              <a:t>4</a:t>
            </a:r>
            <a:endParaRPr lang="en-US" sz="2200" dirty="0"/>
          </a:p>
        </p:txBody>
      </p:sp>
      <p:sp>
        <p:nvSpPr>
          <p:cNvPr id="18" name="Text 15"/>
          <p:cNvSpPr/>
          <p:nvPr/>
        </p:nvSpPr>
        <p:spPr>
          <a:xfrm>
            <a:off x="6754773" y="6705005"/>
            <a:ext cx="2348984" cy="293608"/>
          </a:xfrm>
          <a:prstGeom prst="rect">
            <a:avLst/>
          </a:prstGeom>
          <a:noFill/>
          <a:ln/>
        </p:spPr>
        <p:txBody>
          <a:bodyPr wrap="none" lIns="0" tIns="0" rIns="0" bIns="0" rtlCol="0" anchor="t"/>
          <a:lstStyle/>
          <a:p>
            <a:pPr algn="l" indent="0" marL="0">
              <a:lnSpc>
                <a:spcPts val="2300"/>
              </a:lnSpc>
              <a:buNone/>
            </a:pPr>
            <a:r>
              <a:rPr lang="en-US" sz="1800" dirty="0">
                <a:solidFill>
                  <a:srgbClr val="E2E6E9"/>
                </a:solidFill>
                <a:latin typeface="Merriweather" pitchFamily="34" charset="0"/>
                <a:ea typeface="Merriweather" pitchFamily="34" charset="-122"/>
                <a:cs typeface="Merriweather" pitchFamily="34" charset="-120"/>
              </a:rPr>
              <a:t>Human Agency</a:t>
            </a:r>
            <a:endParaRPr lang="en-US" sz="1800" dirty="0"/>
          </a:p>
        </p:txBody>
      </p:sp>
      <p:sp>
        <p:nvSpPr>
          <p:cNvPr id="19" name="Text 16"/>
          <p:cNvSpPr/>
          <p:nvPr/>
        </p:nvSpPr>
        <p:spPr>
          <a:xfrm>
            <a:off x="6754773" y="7111365"/>
            <a:ext cx="7217926" cy="601028"/>
          </a:xfrm>
          <a:prstGeom prst="rect">
            <a:avLst/>
          </a:prstGeom>
          <a:noFill/>
          <a:ln/>
        </p:spPr>
        <p:txBody>
          <a:bodyPr wrap="square" lIns="0" tIns="0" rIns="0" bIns="0" rtlCol="0" anchor="t"/>
          <a:lstStyle/>
          <a:p>
            <a:pPr algn="l" indent="0" marL="0">
              <a:lnSpc>
                <a:spcPts val="2350"/>
              </a:lnSpc>
              <a:buNone/>
            </a:pPr>
            <a:r>
              <a:rPr lang="en-US" sz="1450" dirty="0">
                <a:solidFill>
                  <a:srgbClr val="E2E6E9"/>
                </a:solidFill>
                <a:latin typeface="Merriweather" pitchFamily="34" charset="0"/>
                <a:ea typeface="Merriweather" pitchFamily="34" charset="-122"/>
                <a:cs typeface="Merriweather" pitchFamily="34" charset="-120"/>
              </a:rPr>
              <a:t>It assumes that people are reflective, self-responding, and capable of taking a collective part in shaping their organization and role.</a:t>
            </a:r>
            <a:endParaRPr lang="en-US" sz="14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20328" y="567095"/>
            <a:ext cx="7703344" cy="1286351"/>
          </a:xfrm>
          <a:prstGeom prst="rect">
            <a:avLst/>
          </a:prstGeom>
          <a:noFill/>
          <a:ln/>
        </p:spPr>
        <p:txBody>
          <a:bodyPr wrap="square" lIns="0" tIns="0" rIns="0" bIns="0" rtlCol="0" anchor="t"/>
          <a:lstStyle/>
          <a:p>
            <a:pPr algn="l" indent="0" marL="0">
              <a:lnSpc>
                <a:spcPts val="5050"/>
              </a:lnSpc>
              <a:buNone/>
            </a:pPr>
            <a:r>
              <a:rPr lang="en-US" sz="4050" dirty="0">
                <a:solidFill>
                  <a:srgbClr val="F5F0F0"/>
                </a:solidFill>
                <a:latin typeface="Merriweather" pitchFamily="34" charset="0"/>
                <a:ea typeface="Merriweather" pitchFamily="34" charset="-122"/>
                <a:cs typeface="Merriweather" pitchFamily="34" charset="-120"/>
              </a:rPr>
              <a:t>Network Theory in Organizations</a:t>
            </a:r>
            <a:endParaRPr lang="en-US" sz="4050" dirty="0"/>
          </a:p>
        </p:txBody>
      </p:sp>
      <p:pic>
        <p:nvPicPr>
          <p:cNvPr id="4" name="Image 1" descr="preencoded.png">    </p:cNvPr>
          <p:cNvPicPr>
            <a:picLocks noChangeAspect="1"/>
          </p:cNvPicPr>
          <p:nvPr/>
        </p:nvPicPr>
        <p:blipFill>
          <a:blip r:embed="rId2"/>
          <a:stretch>
            <a:fillRect/>
          </a:stretch>
        </p:blipFill>
        <p:spPr>
          <a:xfrm>
            <a:off x="720328" y="2162175"/>
            <a:ext cx="1029057" cy="1234916"/>
          </a:xfrm>
          <a:prstGeom prst="rect">
            <a:avLst/>
          </a:prstGeom>
        </p:spPr>
      </p:pic>
      <p:sp>
        <p:nvSpPr>
          <p:cNvPr id="5" name="Text 1"/>
          <p:cNvSpPr/>
          <p:nvPr/>
        </p:nvSpPr>
        <p:spPr>
          <a:xfrm>
            <a:off x="2058114" y="2367915"/>
            <a:ext cx="2572703" cy="321588"/>
          </a:xfrm>
          <a:prstGeom prst="rect">
            <a:avLst/>
          </a:prstGeom>
          <a:noFill/>
          <a:ln/>
        </p:spPr>
        <p:txBody>
          <a:bodyPr wrap="none" lIns="0" tIns="0" rIns="0" bIns="0" rtlCol="0" anchor="t"/>
          <a:lstStyle/>
          <a:p>
            <a:pPr algn="l" indent="0" marL="0">
              <a:lnSpc>
                <a:spcPts val="2500"/>
              </a:lnSpc>
              <a:buNone/>
            </a:pPr>
            <a:r>
              <a:rPr lang="en-US" sz="2000" dirty="0">
                <a:solidFill>
                  <a:srgbClr val="E2E6E9"/>
                </a:solidFill>
                <a:latin typeface="Merriweather" pitchFamily="34" charset="0"/>
                <a:ea typeface="Merriweather" pitchFamily="34" charset="-122"/>
                <a:cs typeface="Merriweather" pitchFamily="34" charset="-120"/>
              </a:rPr>
              <a:t>Social Relations</a:t>
            </a:r>
            <a:endParaRPr lang="en-US" sz="2000" dirty="0"/>
          </a:p>
        </p:txBody>
      </p:sp>
      <p:sp>
        <p:nvSpPr>
          <p:cNvPr id="6" name="Text 2"/>
          <p:cNvSpPr/>
          <p:nvPr/>
        </p:nvSpPr>
        <p:spPr>
          <a:xfrm>
            <a:off x="2058114" y="2812971"/>
            <a:ext cx="6365558" cy="329327"/>
          </a:xfrm>
          <a:prstGeom prst="rect">
            <a:avLst/>
          </a:prstGeom>
          <a:noFill/>
          <a:ln/>
        </p:spPr>
        <p:txBody>
          <a:bodyPr wrap="none" lIns="0" tIns="0" rIns="0" bIns="0" rtlCol="0" anchor="t"/>
          <a:lstStyle/>
          <a:p>
            <a:pPr algn="l" indent="0" marL="0">
              <a:lnSpc>
                <a:spcPts val="2550"/>
              </a:lnSpc>
              <a:buNone/>
            </a:pPr>
            <a:r>
              <a:rPr lang="en-US" sz="1600" dirty="0">
                <a:solidFill>
                  <a:srgbClr val="E2E6E9"/>
                </a:solidFill>
                <a:latin typeface="Merriweather" pitchFamily="34" charset="0"/>
                <a:ea typeface="Merriweather" pitchFamily="34" charset="-122"/>
                <a:cs typeface="Merriweather" pitchFamily="34" charset="-120"/>
              </a:rPr>
              <a:t>Focus on social relations taking place in organizations</a:t>
            </a:r>
            <a:endParaRPr lang="en-US" sz="1600" dirty="0"/>
          </a:p>
        </p:txBody>
      </p:sp>
      <p:pic>
        <p:nvPicPr>
          <p:cNvPr id="7" name="Image 2" descr="preencoded.png">    </p:cNvPr>
          <p:cNvPicPr>
            <a:picLocks noChangeAspect="1"/>
          </p:cNvPicPr>
          <p:nvPr/>
        </p:nvPicPr>
        <p:blipFill>
          <a:blip r:embed="rId3"/>
          <a:stretch>
            <a:fillRect/>
          </a:stretch>
        </p:blipFill>
        <p:spPr>
          <a:xfrm>
            <a:off x="720328" y="3397091"/>
            <a:ext cx="1029057" cy="1515189"/>
          </a:xfrm>
          <a:prstGeom prst="rect">
            <a:avLst/>
          </a:prstGeom>
        </p:spPr>
      </p:pic>
      <p:sp>
        <p:nvSpPr>
          <p:cNvPr id="8" name="Text 3"/>
          <p:cNvSpPr/>
          <p:nvPr/>
        </p:nvSpPr>
        <p:spPr>
          <a:xfrm>
            <a:off x="2058114" y="3602831"/>
            <a:ext cx="3113008" cy="321588"/>
          </a:xfrm>
          <a:prstGeom prst="rect">
            <a:avLst/>
          </a:prstGeom>
          <a:noFill/>
          <a:ln/>
        </p:spPr>
        <p:txBody>
          <a:bodyPr wrap="none" lIns="0" tIns="0" rIns="0" bIns="0" rtlCol="0" anchor="t"/>
          <a:lstStyle/>
          <a:p>
            <a:pPr algn="l" indent="0" marL="0">
              <a:lnSpc>
                <a:spcPts val="2500"/>
              </a:lnSpc>
              <a:buNone/>
            </a:pPr>
            <a:r>
              <a:rPr lang="en-US" sz="2000" dirty="0">
                <a:solidFill>
                  <a:srgbClr val="E2E6E9"/>
                </a:solidFill>
                <a:latin typeface="Merriweather" pitchFamily="34" charset="0"/>
                <a:ea typeface="Merriweather" pitchFamily="34" charset="-122"/>
                <a:cs typeface="Merriweather" pitchFamily="34" charset="-120"/>
              </a:rPr>
              <a:t>Structural Functionalism</a:t>
            </a:r>
            <a:endParaRPr lang="en-US" sz="2000" dirty="0"/>
          </a:p>
        </p:txBody>
      </p:sp>
      <p:sp>
        <p:nvSpPr>
          <p:cNvPr id="9" name="Text 4"/>
          <p:cNvSpPr/>
          <p:nvPr/>
        </p:nvSpPr>
        <p:spPr>
          <a:xfrm>
            <a:off x="2058114" y="4047887"/>
            <a:ext cx="6365558" cy="658654"/>
          </a:xfrm>
          <a:prstGeom prst="rect">
            <a:avLst/>
          </a:prstGeom>
          <a:noFill/>
          <a:ln/>
        </p:spPr>
        <p:txBody>
          <a:bodyPr wrap="square" lIns="0" tIns="0" rIns="0" bIns="0" rtlCol="0" anchor="t"/>
          <a:lstStyle/>
          <a:p>
            <a:pPr algn="l" indent="0" marL="0">
              <a:lnSpc>
                <a:spcPts val="2550"/>
              </a:lnSpc>
              <a:buNone/>
            </a:pPr>
            <a:r>
              <a:rPr lang="en-US" sz="1600" dirty="0">
                <a:solidFill>
                  <a:srgbClr val="E2E6E9"/>
                </a:solidFill>
                <a:latin typeface="Merriweather" pitchFamily="34" charset="0"/>
                <a:ea typeface="Merriweather" pitchFamily="34" charset="-122"/>
                <a:cs typeface="Merriweather" pitchFamily="34" charset="-120"/>
              </a:rPr>
              <a:t>Proposes concept of working life as composed of roles defined by society</a:t>
            </a:r>
            <a:endParaRPr lang="en-US" sz="1600" dirty="0"/>
          </a:p>
        </p:txBody>
      </p:sp>
      <p:pic>
        <p:nvPicPr>
          <p:cNvPr id="10" name="Image 3" descr="preencoded.png">    </p:cNvPr>
          <p:cNvPicPr>
            <a:picLocks noChangeAspect="1"/>
          </p:cNvPicPr>
          <p:nvPr/>
        </p:nvPicPr>
        <p:blipFill>
          <a:blip r:embed="rId4"/>
          <a:stretch>
            <a:fillRect/>
          </a:stretch>
        </p:blipFill>
        <p:spPr>
          <a:xfrm>
            <a:off x="720328" y="4912281"/>
            <a:ext cx="1029057" cy="1515189"/>
          </a:xfrm>
          <a:prstGeom prst="rect">
            <a:avLst/>
          </a:prstGeom>
        </p:spPr>
      </p:pic>
      <p:sp>
        <p:nvSpPr>
          <p:cNvPr id="11" name="Text 5"/>
          <p:cNvSpPr/>
          <p:nvPr/>
        </p:nvSpPr>
        <p:spPr>
          <a:xfrm>
            <a:off x="2058114" y="5118021"/>
            <a:ext cx="2572703" cy="321588"/>
          </a:xfrm>
          <a:prstGeom prst="rect">
            <a:avLst/>
          </a:prstGeom>
          <a:noFill/>
          <a:ln/>
        </p:spPr>
        <p:txBody>
          <a:bodyPr wrap="none" lIns="0" tIns="0" rIns="0" bIns="0" rtlCol="0" anchor="t"/>
          <a:lstStyle/>
          <a:p>
            <a:pPr algn="l" indent="0" marL="0">
              <a:lnSpc>
                <a:spcPts val="2500"/>
              </a:lnSpc>
              <a:buNone/>
            </a:pPr>
            <a:r>
              <a:rPr lang="en-US" sz="2000" dirty="0">
                <a:solidFill>
                  <a:srgbClr val="E2E6E9"/>
                </a:solidFill>
                <a:latin typeface="Merriweather" pitchFamily="34" charset="0"/>
                <a:ea typeface="Merriweather" pitchFamily="34" charset="-122"/>
                <a:cs typeface="Merriweather" pitchFamily="34" charset="-120"/>
              </a:rPr>
              <a:t>Conflict Theory</a:t>
            </a:r>
            <a:endParaRPr lang="en-US" sz="2000" dirty="0"/>
          </a:p>
        </p:txBody>
      </p:sp>
      <p:sp>
        <p:nvSpPr>
          <p:cNvPr id="12" name="Text 6"/>
          <p:cNvSpPr/>
          <p:nvPr/>
        </p:nvSpPr>
        <p:spPr>
          <a:xfrm>
            <a:off x="2058114" y="5563076"/>
            <a:ext cx="6365558" cy="658654"/>
          </a:xfrm>
          <a:prstGeom prst="rect">
            <a:avLst/>
          </a:prstGeom>
          <a:noFill/>
          <a:ln/>
        </p:spPr>
        <p:txBody>
          <a:bodyPr wrap="square" lIns="0" tIns="0" rIns="0" bIns="0" rtlCol="0" anchor="t"/>
          <a:lstStyle/>
          <a:p>
            <a:pPr algn="l" indent="0" marL="0">
              <a:lnSpc>
                <a:spcPts val="2550"/>
              </a:lnSpc>
              <a:buNone/>
            </a:pPr>
            <a:r>
              <a:rPr lang="en-US" sz="1600" dirty="0">
                <a:solidFill>
                  <a:srgbClr val="E2E6E9"/>
                </a:solidFill>
                <a:latin typeface="Merriweather" pitchFamily="34" charset="0"/>
                <a:ea typeface="Merriweather" pitchFamily="34" charset="-122"/>
                <a:cs typeface="Merriweather" pitchFamily="34" charset="-120"/>
              </a:rPr>
              <a:t>Critics observe reality where value consensus is not always present</a:t>
            </a:r>
            <a:endParaRPr lang="en-US" sz="1600" dirty="0"/>
          </a:p>
        </p:txBody>
      </p:sp>
      <p:pic>
        <p:nvPicPr>
          <p:cNvPr id="13" name="Image 4" descr="preencoded.png">    </p:cNvPr>
          <p:cNvPicPr>
            <a:picLocks noChangeAspect="1"/>
          </p:cNvPicPr>
          <p:nvPr/>
        </p:nvPicPr>
        <p:blipFill>
          <a:blip r:embed="rId5"/>
          <a:stretch>
            <a:fillRect/>
          </a:stretch>
        </p:blipFill>
        <p:spPr>
          <a:xfrm>
            <a:off x="720328" y="6427470"/>
            <a:ext cx="1029057" cy="1234916"/>
          </a:xfrm>
          <a:prstGeom prst="rect">
            <a:avLst/>
          </a:prstGeom>
        </p:spPr>
      </p:pic>
      <p:sp>
        <p:nvSpPr>
          <p:cNvPr id="14" name="Text 7"/>
          <p:cNvSpPr/>
          <p:nvPr/>
        </p:nvSpPr>
        <p:spPr>
          <a:xfrm>
            <a:off x="2058114" y="6633210"/>
            <a:ext cx="2572703" cy="321588"/>
          </a:xfrm>
          <a:prstGeom prst="rect">
            <a:avLst/>
          </a:prstGeom>
          <a:noFill/>
          <a:ln/>
        </p:spPr>
        <p:txBody>
          <a:bodyPr wrap="none" lIns="0" tIns="0" rIns="0" bIns="0" rtlCol="0" anchor="t"/>
          <a:lstStyle/>
          <a:p>
            <a:pPr algn="l" indent="0" marL="0">
              <a:lnSpc>
                <a:spcPts val="2500"/>
              </a:lnSpc>
              <a:buNone/>
            </a:pPr>
            <a:r>
              <a:rPr lang="en-US" sz="2000" dirty="0">
                <a:solidFill>
                  <a:srgbClr val="E2E6E9"/>
                </a:solidFill>
                <a:latin typeface="Merriweather" pitchFamily="34" charset="0"/>
                <a:ea typeface="Merriweather" pitchFamily="34" charset="-122"/>
                <a:cs typeface="Merriweather" pitchFamily="34" charset="-120"/>
              </a:rPr>
              <a:t>Exchange Theory</a:t>
            </a:r>
            <a:endParaRPr lang="en-US" sz="2000" dirty="0"/>
          </a:p>
        </p:txBody>
      </p:sp>
      <p:sp>
        <p:nvSpPr>
          <p:cNvPr id="15" name="Text 8"/>
          <p:cNvSpPr/>
          <p:nvPr/>
        </p:nvSpPr>
        <p:spPr>
          <a:xfrm>
            <a:off x="2058114" y="7078266"/>
            <a:ext cx="6365558" cy="329327"/>
          </a:xfrm>
          <a:prstGeom prst="rect">
            <a:avLst/>
          </a:prstGeom>
          <a:noFill/>
          <a:ln/>
        </p:spPr>
        <p:txBody>
          <a:bodyPr wrap="none" lIns="0" tIns="0" rIns="0" bIns="0" rtlCol="0" anchor="t"/>
          <a:lstStyle/>
          <a:p>
            <a:pPr algn="l" indent="0" marL="0">
              <a:lnSpc>
                <a:spcPts val="2550"/>
              </a:lnSpc>
              <a:buNone/>
            </a:pPr>
            <a:r>
              <a:rPr lang="en-US" sz="1600" dirty="0">
                <a:solidFill>
                  <a:srgbClr val="E2E6E9"/>
                </a:solidFill>
                <a:latin typeface="Merriweather" pitchFamily="34" charset="0"/>
                <a:ea typeface="Merriweather" pitchFamily="34" charset="-122"/>
                <a:cs typeface="Merriweather" pitchFamily="34" charset="-120"/>
              </a:rPr>
              <a:t>Developed as an exercise in understanding group processes</a:t>
            </a:r>
            <a:endParaRPr lang="en-US" sz="16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2025-03-21T15:09:35Z</dcterms:created>
  <dcterms:modified xsi:type="dcterms:W3CDTF">2025-03-21T15:09:35Z</dcterms:modified>
</cp:coreProperties>
</file>