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4" r:id="rId2"/>
  </p:sldMasterIdLst>
  <p:notesMasterIdLst>
    <p:notesMasterId r:id="rId88"/>
  </p:notesMasterIdLst>
  <p:sldIdLst>
    <p:sldId id="271" r:id="rId3"/>
    <p:sldId id="272" r:id="rId4"/>
    <p:sldId id="298" r:id="rId5"/>
    <p:sldId id="299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317" r:id="rId14"/>
    <p:sldId id="284" r:id="rId15"/>
    <p:sldId id="283" r:id="rId16"/>
    <p:sldId id="312" r:id="rId17"/>
    <p:sldId id="316" r:id="rId18"/>
    <p:sldId id="285" r:id="rId19"/>
    <p:sldId id="286" r:id="rId20"/>
    <p:sldId id="287" r:id="rId21"/>
    <p:sldId id="288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14" r:id="rId31"/>
    <p:sldId id="313" r:id="rId32"/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  <p:sldId id="305" r:id="rId42"/>
    <p:sldId id="306" r:id="rId43"/>
    <p:sldId id="307" r:id="rId44"/>
    <p:sldId id="304" r:id="rId45"/>
    <p:sldId id="308" r:id="rId46"/>
    <p:sldId id="330" r:id="rId47"/>
    <p:sldId id="318" r:id="rId48"/>
    <p:sldId id="319" r:id="rId49"/>
    <p:sldId id="320" r:id="rId50"/>
    <p:sldId id="321" r:id="rId51"/>
    <p:sldId id="322" r:id="rId52"/>
    <p:sldId id="323" r:id="rId53"/>
    <p:sldId id="326" r:id="rId54"/>
    <p:sldId id="324" r:id="rId55"/>
    <p:sldId id="325" r:id="rId56"/>
    <p:sldId id="327" r:id="rId57"/>
    <p:sldId id="328" r:id="rId58"/>
    <p:sldId id="329" r:id="rId59"/>
    <p:sldId id="331" r:id="rId60"/>
    <p:sldId id="332" r:id="rId61"/>
    <p:sldId id="333" r:id="rId62"/>
    <p:sldId id="334" r:id="rId63"/>
    <p:sldId id="335" r:id="rId64"/>
    <p:sldId id="341" r:id="rId65"/>
    <p:sldId id="336" r:id="rId66"/>
    <p:sldId id="342" r:id="rId67"/>
    <p:sldId id="343" r:id="rId68"/>
    <p:sldId id="337" r:id="rId69"/>
    <p:sldId id="340" r:id="rId70"/>
    <p:sldId id="270" r:id="rId71"/>
    <p:sldId id="265" r:id="rId72"/>
    <p:sldId id="266" r:id="rId73"/>
    <p:sldId id="267" r:id="rId74"/>
    <p:sldId id="268" r:id="rId75"/>
    <p:sldId id="269" r:id="rId76"/>
    <p:sldId id="344" r:id="rId77"/>
    <p:sldId id="345" r:id="rId78"/>
    <p:sldId id="346" r:id="rId79"/>
    <p:sldId id="347" r:id="rId80"/>
    <p:sldId id="348" r:id="rId81"/>
    <p:sldId id="350" r:id="rId82"/>
    <p:sldId id="349" r:id="rId83"/>
    <p:sldId id="351" r:id="rId84"/>
    <p:sldId id="310" r:id="rId85"/>
    <p:sldId id="311" r:id="rId86"/>
    <p:sldId id="315" r:id="rId8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BDOU\Enseignement\2021-22\TD-loi%20log-normale\station%20djelfa-pr&#233;cipita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59187303300151E-2"/>
          <c:y val="0.14137643323007035"/>
          <c:w val="0.92152529969630415"/>
          <c:h val="0.7618065361633551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6"/>
                </a:solidFill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1.247511220860706E-2"/>
                  <c:y val="0.1368553432180904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Feuil1!$D$4:$D$30</c:f>
              <c:numCache>
                <c:formatCode>General</c:formatCode>
                <c:ptCount val="27"/>
                <c:pt idx="0">
                  <c:v>-2.085</c:v>
                </c:pt>
                <c:pt idx="1">
                  <c:v>-1.593</c:v>
                </c:pt>
                <c:pt idx="2">
                  <c:v>-1.325</c:v>
                </c:pt>
                <c:pt idx="3">
                  <c:v>-1.1279999999999999</c:v>
                </c:pt>
                <c:pt idx="4">
                  <c:v>-0.96699999999999997</c:v>
                </c:pt>
                <c:pt idx="5">
                  <c:v>-0.82799999999999996</c:v>
                </c:pt>
                <c:pt idx="6">
                  <c:v>-0.70399999999999996</c:v>
                </c:pt>
                <c:pt idx="7">
                  <c:v>-0.58899999999999997</c:v>
                </c:pt>
                <c:pt idx="8">
                  <c:v>-0.48199999999999998</c:v>
                </c:pt>
                <c:pt idx="9">
                  <c:v>-0.38</c:v>
                </c:pt>
                <c:pt idx="10">
                  <c:v>-0.28199999999999997</c:v>
                </c:pt>
                <c:pt idx="11">
                  <c:v>-0.187</c:v>
                </c:pt>
                <c:pt idx="12">
                  <c:v>-9.2999999999999999E-2</c:v>
                </c:pt>
                <c:pt idx="13">
                  <c:v>0</c:v>
                </c:pt>
                <c:pt idx="14">
                  <c:v>9.2999999999999999E-2</c:v>
                </c:pt>
                <c:pt idx="15">
                  <c:v>0.187</c:v>
                </c:pt>
                <c:pt idx="16">
                  <c:v>0.28199999999999997</c:v>
                </c:pt>
                <c:pt idx="17">
                  <c:v>0.38</c:v>
                </c:pt>
                <c:pt idx="18">
                  <c:v>0.48199999999999998</c:v>
                </c:pt>
                <c:pt idx="19">
                  <c:v>0.58899999999999997</c:v>
                </c:pt>
                <c:pt idx="20">
                  <c:v>0.70399999999999996</c:v>
                </c:pt>
                <c:pt idx="21">
                  <c:v>0.82799999999999996</c:v>
                </c:pt>
                <c:pt idx="22">
                  <c:v>0.96699999999999997</c:v>
                </c:pt>
                <c:pt idx="23">
                  <c:v>1.1279999999999999</c:v>
                </c:pt>
                <c:pt idx="24">
                  <c:v>1.325</c:v>
                </c:pt>
                <c:pt idx="25">
                  <c:v>1.593</c:v>
                </c:pt>
                <c:pt idx="26">
                  <c:v>2.085</c:v>
                </c:pt>
              </c:numCache>
            </c:numRef>
          </c:xVal>
          <c:yVal>
            <c:numRef>
              <c:f>Feuil1!$E$4:$E$30</c:f>
              <c:numCache>
                <c:formatCode>General</c:formatCode>
                <c:ptCount val="27"/>
                <c:pt idx="0">
                  <c:v>58.904519000000001</c:v>
                </c:pt>
                <c:pt idx="1">
                  <c:v>77.654353999999998</c:v>
                </c:pt>
                <c:pt idx="2">
                  <c:v>90.278959999999998</c:v>
                </c:pt>
                <c:pt idx="3">
                  <c:v>100.82855000000001</c:v>
                </c:pt>
                <c:pt idx="4">
                  <c:v>110.35163</c:v>
                </c:pt>
                <c:pt idx="5">
                  <c:v>119.30705</c:v>
                </c:pt>
                <c:pt idx="6">
                  <c:v>127.94942</c:v>
                </c:pt>
                <c:pt idx="7">
                  <c:v>136.44358</c:v>
                </c:pt>
                <c:pt idx="8">
                  <c:v>144.90980999999999</c:v>
                </c:pt>
                <c:pt idx="9">
                  <c:v>153.4453</c:v>
                </c:pt>
                <c:pt idx="10">
                  <c:v>162.13602</c:v>
                </c:pt>
                <c:pt idx="11">
                  <c:v>171.06426999999999</c:v>
                </c:pt>
                <c:pt idx="12">
                  <c:v>180.31442000000001</c:v>
                </c:pt>
                <c:pt idx="13">
                  <c:v>189.97807</c:v>
                </c:pt>
                <c:pt idx="14">
                  <c:v>200.15961999999999</c:v>
                </c:pt>
                <c:pt idx="15">
                  <c:v>210.98307</c:v>
                </c:pt>
                <c:pt idx="16">
                  <c:v>222.60114999999999</c:v>
                </c:pt>
                <c:pt idx="17">
                  <c:v>235.20867000000001</c:v>
                </c:pt>
                <c:pt idx="18">
                  <c:v>249.06296</c:v>
                </c:pt>
                <c:pt idx="19">
                  <c:v>264.51713999999998</c:v>
                </c:pt>
                <c:pt idx="20">
                  <c:v>282.07760000000002</c:v>
                </c:pt>
                <c:pt idx="21">
                  <c:v>302.51074999999997</c:v>
                </c:pt>
                <c:pt idx="22">
                  <c:v>327.06056000000001</c:v>
                </c:pt>
                <c:pt idx="23">
                  <c:v>357.95085999999998</c:v>
                </c:pt>
                <c:pt idx="24">
                  <c:v>399.77936999999997</c:v>
                </c:pt>
                <c:pt idx="25">
                  <c:v>464.77323999999999</c:v>
                </c:pt>
                <c:pt idx="26">
                  <c:v>612.71470999999997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AF-49A2-8911-68D4D80CE06E}"/>
            </c:ext>
          </c:extLst>
        </c:ser>
        <c:ser>
          <c:idx val="3"/>
          <c:order val="1"/>
          <c:tx>
            <c:v>x obs</c:v>
          </c:tx>
          <c:spPr>
            <a:ln w="25400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Feuil1!$D$4:$D$30</c:f>
              <c:numCache>
                <c:formatCode>General</c:formatCode>
                <c:ptCount val="27"/>
                <c:pt idx="0">
                  <c:v>-2.085</c:v>
                </c:pt>
                <c:pt idx="1">
                  <c:v>-1.593</c:v>
                </c:pt>
                <c:pt idx="2">
                  <c:v>-1.325</c:v>
                </c:pt>
                <c:pt idx="3">
                  <c:v>-1.1279999999999999</c:v>
                </c:pt>
                <c:pt idx="4">
                  <c:v>-0.96699999999999997</c:v>
                </c:pt>
                <c:pt idx="5">
                  <c:v>-0.82799999999999996</c:v>
                </c:pt>
                <c:pt idx="6">
                  <c:v>-0.70399999999999996</c:v>
                </c:pt>
                <c:pt idx="7">
                  <c:v>-0.58899999999999997</c:v>
                </c:pt>
                <c:pt idx="8">
                  <c:v>-0.48199999999999998</c:v>
                </c:pt>
                <c:pt idx="9">
                  <c:v>-0.38</c:v>
                </c:pt>
                <c:pt idx="10">
                  <c:v>-0.28199999999999997</c:v>
                </c:pt>
                <c:pt idx="11">
                  <c:v>-0.187</c:v>
                </c:pt>
                <c:pt idx="12">
                  <c:v>-9.2999999999999999E-2</c:v>
                </c:pt>
                <c:pt idx="13">
                  <c:v>0</c:v>
                </c:pt>
                <c:pt idx="14">
                  <c:v>9.2999999999999999E-2</c:v>
                </c:pt>
                <c:pt idx="15">
                  <c:v>0.187</c:v>
                </c:pt>
                <c:pt idx="16">
                  <c:v>0.28199999999999997</c:v>
                </c:pt>
                <c:pt idx="17">
                  <c:v>0.38</c:v>
                </c:pt>
                <c:pt idx="18">
                  <c:v>0.48199999999999998</c:v>
                </c:pt>
                <c:pt idx="19">
                  <c:v>0.58899999999999997</c:v>
                </c:pt>
                <c:pt idx="20">
                  <c:v>0.70399999999999996</c:v>
                </c:pt>
                <c:pt idx="21">
                  <c:v>0.82799999999999996</c:v>
                </c:pt>
                <c:pt idx="22">
                  <c:v>0.96699999999999997</c:v>
                </c:pt>
                <c:pt idx="23">
                  <c:v>1.1279999999999999</c:v>
                </c:pt>
                <c:pt idx="24">
                  <c:v>1.325</c:v>
                </c:pt>
                <c:pt idx="25">
                  <c:v>1.593</c:v>
                </c:pt>
                <c:pt idx="26">
                  <c:v>2.085</c:v>
                </c:pt>
              </c:numCache>
            </c:numRef>
          </c:xVal>
          <c:yVal>
            <c:numRef>
              <c:f>Feuil1!$A$4:$A$30</c:f>
              <c:numCache>
                <c:formatCode>General</c:formatCode>
                <c:ptCount val="27"/>
                <c:pt idx="0">
                  <c:v>42.3</c:v>
                </c:pt>
                <c:pt idx="1">
                  <c:v>64.3</c:v>
                </c:pt>
                <c:pt idx="2">
                  <c:v>94.7</c:v>
                </c:pt>
                <c:pt idx="3">
                  <c:v>101.3</c:v>
                </c:pt>
                <c:pt idx="4">
                  <c:v>115.8</c:v>
                </c:pt>
                <c:pt idx="5">
                  <c:v>123.2</c:v>
                </c:pt>
                <c:pt idx="6">
                  <c:v>136.19999999999999</c:v>
                </c:pt>
                <c:pt idx="7">
                  <c:v>144.80000000000001</c:v>
                </c:pt>
                <c:pt idx="8">
                  <c:v>162.9</c:v>
                </c:pt>
                <c:pt idx="9">
                  <c:v>169.4</c:v>
                </c:pt>
                <c:pt idx="10">
                  <c:v>192.3</c:v>
                </c:pt>
                <c:pt idx="11">
                  <c:v>206.1</c:v>
                </c:pt>
                <c:pt idx="12">
                  <c:v>207.2</c:v>
                </c:pt>
                <c:pt idx="13">
                  <c:v>208.8</c:v>
                </c:pt>
                <c:pt idx="14">
                  <c:v>210.1</c:v>
                </c:pt>
                <c:pt idx="15">
                  <c:v>215.8</c:v>
                </c:pt>
                <c:pt idx="16">
                  <c:v>240.5</c:v>
                </c:pt>
                <c:pt idx="17">
                  <c:v>243.1</c:v>
                </c:pt>
                <c:pt idx="18">
                  <c:v>258.39999999999998</c:v>
                </c:pt>
                <c:pt idx="19">
                  <c:v>258.8</c:v>
                </c:pt>
                <c:pt idx="20">
                  <c:v>259.89999999999998</c:v>
                </c:pt>
                <c:pt idx="21">
                  <c:v>264.39999999999998</c:v>
                </c:pt>
                <c:pt idx="22">
                  <c:v>277.60000000000002</c:v>
                </c:pt>
                <c:pt idx="23">
                  <c:v>325.8</c:v>
                </c:pt>
                <c:pt idx="24">
                  <c:v>377.3</c:v>
                </c:pt>
                <c:pt idx="25">
                  <c:v>422.7</c:v>
                </c:pt>
                <c:pt idx="26">
                  <c:v>548.79999999999995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AF-49A2-8911-68D4D80CE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3953280"/>
        <c:axId val="1913954112"/>
      </c:scatterChart>
      <c:valAx>
        <c:axId val="191395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3954112"/>
        <c:crosses val="autoZero"/>
        <c:crossBetween val="midCat"/>
      </c:valAx>
      <c:valAx>
        <c:axId val="191395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3953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aseline="0" dirty="0" err="1" smtClean="0"/>
                      <a:t>Pjmax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baseline="0" dirty="0"/>
                      <a:t>= </a:t>
                    </a:r>
                    <a:r>
                      <a:rPr lang="en-US" sz="1400" baseline="0" dirty="0" smtClean="0"/>
                      <a:t>10,355u </a:t>
                    </a:r>
                    <a:r>
                      <a:rPr lang="en-US" sz="1400" baseline="0" dirty="0"/>
                      <a:t>+ 33,606</a:t>
                    </a:r>
                    <a:br>
                      <a:rPr lang="en-US" sz="1400" baseline="0" dirty="0"/>
                    </a:br>
                    <a:r>
                      <a:rPr lang="en-US" sz="1400" baseline="0" dirty="0"/>
                      <a:t>R² = 0,9809</a:t>
                    </a:r>
                    <a:endParaRPr lang="en-US" sz="1400" dirty="0"/>
                  </a:p>
                </c:rich>
              </c:tx>
              <c:numFmt formatCode="General" sourceLinked="0"/>
            </c:trendlineLbl>
          </c:trendline>
          <c:xVal>
            <c:numRef>
              <c:f>[1]Feuil1!$H$2:$H$54</c:f>
              <c:numCache>
                <c:formatCode>General</c:formatCode>
                <c:ptCount val="53"/>
                <c:pt idx="0">
                  <c:v>-1.58</c:v>
                </c:pt>
                <c:pt idx="1">
                  <c:v>-1.32</c:v>
                </c:pt>
                <c:pt idx="2">
                  <c:v>-1.18</c:v>
                </c:pt>
                <c:pt idx="3">
                  <c:v>-1.07</c:v>
                </c:pt>
                <c:pt idx="4">
                  <c:v>-0.98</c:v>
                </c:pt>
                <c:pt idx="5">
                  <c:v>-0.9</c:v>
                </c:pt>
                <c:pt idx="6">
                  <c:v>-0.83</c:v>
                </c:pt>
                <c:pt idx="7">
                  <c:v>-0.76</c:v>
                </c:pt>
                <c:pt idx="8">
                  <c:v>-0.7</c:v>
                </c:pt>
                <c:pt idx="9">
                  <c:v>-0.65</c:v>
                </c:pt>
                <c:pt idx="10">
                  <c:v>-0.59</c:v>
                </c:pt>
                <c:pt idx="11">
                  <c:v>-0.54</c:v>
                </c:pt>
                <c:pt idx="12">
                  <c:v>-0.49</c:v>
                </c:pt>
                <c:pt idx="13">
                  <c:v>-0.44</c:v>
                </c:pt>
                <c:pt idx="14">
                  <c:v>-0.4</c:v>
                </c:pt>
                <c:pt idx="15">
                  <c:v>-0.35</c:v>
                </c:pt>
                <c:pt idx="16">
                  <c:v>-0.3</c:v>
                </c:pt>
                <c:pt idx="17">
                  <c:v>-0.26</c:v>
                </c:pt>
                <c:pt idx="18">
                  <c:v>0.26</c:v>
                </c:pt>
                <c:pt idx="19">
                  <c:v>0.3</c:v>
                </c:pt>
                <c:pt idx="20">
                  <c:v>0.34</c:v>
                </c:pt>
                <c:pt idx="21">
                  <c:v>0.39</c:v>
                </c:pt>
                <c:pt idx="22">
                  <c:v>0.43</c:v>
                </c:pt>
                <c:pt idx="23">
                  <c:v>0.48</c:v>
                </c:pt>
                <c:pt idx="24">
                  <c:v>0.53</c:v>
                </c:pt>
                <c:pt idx="25">
                  <c:v>0.57999999999999996</c:v>
                </c:pt>
                <c:pt idx="26">
                  <c:v>0.63</c:v>
                </c:pt>
                <c:pt idx="27">
                  <c:v>0.68</c:v>
                </c:pt>
                <c:pt idx="28">
                  <c:v>0.73</c:v>
                </c:pt>
                <c:pt idx="29">
                  <c:v>0.78</c:v>
                </c:pt>
                <c:pt idx="30">
                  <c:v>0.84</c:v>
                </c:pt>
                <c:pt idx="31">
                  <c:v>0.89</c:v>
                </c:pt>
                <c:pt idx="32">
                  <c:v>0.95</c:v>
                </c:pt>
                <c:pt idx="33">
                  <c:v>1.01</c:v>
                </c:pt>
                <c:pt idx="34">
                  <c:v>1.08</c:v>
                </c:pt>
                <c:pt idx="35">
                  <c:v>1.1399999999999999</c:v>
                </c:pt>
                <c:pt idx="36">
                  <c:v>1.21</c:v>
                </c:pt>
                <c:pt idx="37">
                  <c:v>1.28</c:v>
                </c:pt>
                <c:pt idx="38">
                  <c:v>1.36</c:v>
                </c:pt>
                <c:pt idx="39">
                  <c:v>1.44</c:v>
                </c:pt>
                <c:pt idx="40">
                  <c:v>1.53</c:v>
                </c:pt>
                <c:pt idx="41">
                  <c:v>1.62</c:v>
                </c:pt>
                <c:pt idx="42">
                  <c:v>1.72</c:v>
                </c:pt>
                <c:pt idx="43">
                  <c:v>1.83</c:v>
                </c:pt>
                <c:pt idx="44">
                  <c:v>1.9484128399241736</c:v>
                </c:pt>
                <c:pt idx="45">
                  <c:v>2.0823060788936232</c:v>
                </c:pt>
                <c:pt idx="46">
                  <c:v>2.2340097101172445</c:v>
                </c:pt>
                <c:pt idx="47">
                  <c:v>2.4095432272555546</c:v>
                </c:pt>
                <c:pt idx="48">
                  <c:v>2.6185737662545256</c:v>
                </c:pt>
                <c:pt idx="49">
                  <c:v>2.8781320399759811</c:v>
                </c:pt>
                <c:pt idx="50">
                  <c:v>3.2227355503544994</c:v>
                </c:pt>
                <c:pt idx="51">
                  <c:v>3.7415831482344468</c:v>
                </c:pt>
                <c:pt idx="52">
                  <c:v>4.8481112383308185</c:v>
                </c:pt>
              </c:numCache>
            </c:numRef>
          </c:xVal>
          <c:yVal>
            <c:numRef>
              <c:f>[1]Feuil1!$E$2:$E$54</c:f>
              <c:numCache>
                <c:formatCode>General</c:formatCode>
                <c:ptCount val="53"/>
                <c:pt idx="0">
                  <c:v>16.399999999999999</c:v>
                </c:pt>
                <c:pt idx="1">
                  <c:v>18.600000000000001</c:v>
                </c:pt>
                <c:pt idx="2">
                  <c:v>18.7</c:v>
                </c:pt>
                <c:pt idx="3">
                  <c:v>20</c:v>
                </c:pt>
                <c:pt idx="4">
                  <c:v>21</c:v>
                </c:pt>
                <c:pt idx="5">
                  <c:v>22.8</c:v>
                </c:pt>
                <c:pt idx="6">
                  <c:v>24.5</c:v>
                </c:pt>
                <c:pt idx="7">
                  <c:v>25</c:v>
                </c:pt>
                <c:pt idx="8">
                  <c:v>25.4</c:v>
                </c:pt>
                <c:pt idx="9">
                  <c:v>25.8</c:v>
                </c:pt>
                <c:pt idx="10">
                  <c:v>28.2</c:v>
                </c:pt>
                <c:pt idx="11">
                  <c:v>28.5</c:v>
                </c:pt>
                <c:pt idx="12">
                  <c:v>29.1</c:v>
                </c:pt>
                <c:pt idx="13">
                  <c:v>29.5</c:v>
                </c:pt>
                <c:pt idx="14">
                  <c:v>29.7</c:v>
                </c:pt>
                <c:pt idx="15">
                  <c:v>30.2</c:v>
                </c:pt>
                <c:pt idx="16">
                  <c:v>30.4</c:v>
                </c:pt>
                <c:pt idx="17">
                  <c:v>31.4</c:v>
                </c:pt>
                <c:pt idx="18">
                  <c:v>35.5</c:v>
                </c:pt>
                <c:pt idx="19">
                  <c:v>35.799999999999997</c:v>
                </c:pt>
                <c:pt idx="20">
                  <c:v>35.799999999999997</c:v>
                </c:pt>
                <c:pt idx="21">
                  <c:v>36</c:v>
                </c:pt>
                <c:pt idx="22">
                  <c:v>36.299999999999997</c:v>
                </c:pt>
                <c:pt idx="23">
                  <c:v>37.5</c:v>
                </c:pt>
                <c:pt idx="24">
                  <c:v>39</c:v>
                </c:pt>
                <c:pt idx="25">
                  <c:v>39.299999999999997</c:v>
                </c:pt>
                <c:pt idx="26">
                  <c:v>41.4</c:v>
                </c:pt>
                <c:pt idx="27">
                  <c:v>41.8</c:v>
                </c:pt>
                <c:pt idx="28">
                  <c:v>42.4</c:v>
                </c:pt>
                <c:pt idx="29">
                  <c:v>42.7</c:v>
                </c:pt>
                <c:pt idx="30">
                  <c:v>43</c:v>
                </c:pt>
                <c:pt idx="31">
                  <c:v>43.3</c:v>
                </c:pt>
                <c:pt idx="32">
                  <c:v>45.1</c:v>
                </c:pt>
                <c:pt idx="33">
                  <c:v>45.3</c:v>
                </c:pt>
                <c:pt idx="34">
                  <c:v>45.4</c:v>
                </c:pt>
                <c:pt idx="35">
                  <c:v>48</c:v>
                </c:pt>
                <c:pt idx="36">
                  <c:v>48.4</c:v>
                </c:pt>
                <c:pt idx="37">
                  <c:v>49.7</c:v>
                </c:pt>
                <c:pt idx="38">
                  <c:v>51.8</c:v>
                </c:pt>
                <c:pt idx="39">
                  <c:v>51.9</c:v>
                </c:pt>
                <c:pt idx="40">
                  <c:v>52</c:v>
                </c:pt>
                <c:pt idx="41">
                  <c:v>52.5</c:v>
                </c:pt>
                <c:pt idx="42">
                  <c:v>52.9</c:v>
                </c:pt>
                <c:pt idx="43">
                  <c:v>54.2</c:v>
                </c:pt>
                <c:pt idx="44">
                  <c:v>54.3</c:v>
                </c:pt>
                <c:pt idx="45">
                  <c:v>55</c:v>
                </c:pt>
                <c:pt idx="46">
                  <c:v>56.5</c:v>
                </c:pt>
                <c:pt idx="47">
                  <c:v>57</c:v>
                </c:pt>
                <c:pt idx="48">
                  <c:v>59.5</c:v>
                </c:pt>
                <c:pt idx="49">
                  <c:v>60</c:v>
                </c:pt>
                <c:pt idx="50">
                  <c:v>66.900000000000006</c:v>
                </c:pt>
                <c:pt idx="51">
                  <c:v>74</c:v>
                </c:pt>
                <c:pt idx="52">
                  <c:v>75.5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87-4AA7-8C5D-575F33AE7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31072"/>
        <c:axId val="79090048"/>
      </c:scatterChart>
      <c:valAx>
        <c:axId val="13773107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 variable réduite de Gumbel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9090048"/>
        <c:crosses val="autoZero"/>
        <c:crossBetween val="midCat"/>
      </c:valAx>
      <c:valAx>
        <c:axId val="7909004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Pjmax</a:t>
                </a:r>
                <a:r>
                  <a:rPr lang="en-US" dirty="0"/>
                  <a:t> -O, </a:t>
                </a:r>
                <a:r>
                  <a:rPr lang="en-US" dirty="0" err="1" smtClean="0"/>
                  <a:t>Mimoune</a:t>
                </a:r>
                <a:r>
                  <a:rPr lang="en-US" dirty="0" smtClean="0"/>
                  <a:t> (mm)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773107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16EB-0389-48D3-81D9-4D191E01B75F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F211-11D0-4075-9282-EFBDB14ECF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57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6F211-11D0-4075-9282-EFBDB14ECF6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181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6F211-11D0-4075-9282-EFBDB14ECF6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52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6F211-11D0-4075-9282-EFBDB14ECF65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74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6F211-11D0-4075-9282-EFBDB14ECF65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7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4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5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9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56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29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22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6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36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8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1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2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97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12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7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9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5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6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7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27EA785-602A-4CB1-8608-4D2A57EFC38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3BDF71A-D26C-4827-95D3-10CE7C2422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4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1.emf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lbertus" pitchFamily="34" charset="0"/>
              </a:rPr>
              <a:t>Analyse hydrologique</a:t>
            </a:r>
            <a:endParaRPr lang="fr-FR" dirty="0">
              <a:solidFill>
                <a:srgbClr val="FF00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35846"/>
            <a:ext cx="84296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d) </a:t>
            </a:r>
            <a:r>
              <a:rPr lang="fr-FR" sz="2000" b="1" i="1" dirty="0" smtClean="0">
                <a:solidFill>
                  <a:srgbClr val="FF0000"/>
                </a:solidFill>
              </a:rPr>
              <a:t>Paramètres de distribution : médiane et quantiles</a:t>
            </a:r>
          </a:p>
          <a:p>
            <a:endParaRPr lang="fr-FR" sz="2000" b="1" i="1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On a déjà vu la médiane, qui est le quantile 50%.</a:t>
            </a: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Plus généralement, on dira que </a:t>
            </a:r>
            <a:r>
              <a:rPr lang="fr-FR" sz="2000" b="1" dirty="0" err="1" smtClean="0">
                <a:solidFill>
                  <a:prstClr val="black"/>
                </a:solidFill>
              </a:rPr>
              <a:t>Q</a:t>
            </a:r>
            <a:r>
              <a:rPr lang="fr-FR" sz="2000" b="1" baseline="-25000" dirty="0" err="1" smtClean="0">
                <a:solidFill>
                  <a:prstClr val="black"/>
                </a:solidFill>
              </a:rPr>
              <a:t>k</a:t>
            </a:r>
            <a:r>
              <a:rPr lang="fr-FR" sz="2000" b="1" dirty="0" smtClean="0">
                <a:solidFill>
                  <a:prstClr val="black"/>
                </a:solidFill>
              </a:rPr>
              <a:t>% est le "quantile k %" de l'échantillon si k% des valeurs </a:t>
            </a:r>
            <a:r>
              <a:rPr lang="fr-FR" sz="2000" dirty="0" smtClean="0">
                <a:solidFill>
                  <a:prstClr val="black"/>
                </a:solidFill>
              </a:rPr>
              <a:t>observées x</a:t>
            </a:r>
            <a:r>
              <a:rPr lang="fr-FR" sz="2000" baseline="-25000" dirty="0" smtClean="0">
                <a:solidFill>
                  <a:prstClr val="black"/>
                </a:solidFill>
              </a:rPr>
              <a:t>i</a:t>
            </a:r>
            <a:r>
              <a:rPr lang="fr-FR" sz="2000" dirty="0" smtClean="0">
                <a:solidFill>
                  <a:prstClr val="black"/>
                </a:solidFill>
              </a:rPr>
              <a:t> sont inférieures ou égales à </a:t>
            </a:r>
            <a:r>
              <a:rPr lang="fr-FR" sz="2000" dirty="0" err="1" smtClean="0">
                <a:solidFill>
                  <a:prstClr val="black"/>
                </a:solidFill>
              </a:rPr>
              <a:t>Q</a:t>
            </a:r>
            <a:r>
              <a:rPr lang="fr-FR" sz="2000" baseline="-25000" dirty="0" err="1" smtClean="0">
                <a:solidFill>
                  <a:prstClr val="black"/>
                </a:solidFill>
              </a:rPr>
              <a:t>k</a:t>
            </a:r>
            <a:r>
              <a:rPr lang="fr-FR" sz="2000" dirty="0" smtClean="0">
                <a:solidFill>
                  <a:prstClr val="black"/>
                </a:solidFill>
              </a:rPr>
              <a:t>% .</a:t>
            </a: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Les plus utilisés sont :</a:t>
            </a:r>
          </a:p>
          <a:p>
            <a:r>
              <a:rPr lang="fr-FR" sz="2000" b="1" dirty="0" smtClean="0">
                <a:solidFill>
                  <a:prstClr val="black"/>
                </a:solidFill>
              </a:rPr>
              <a:t>	</a:t>
            </a:r>
            <a:r>
              <a:rPr lang="fr-FR" sz="2000" b="1" dirty="0" smtClean="0">
                <a:solidFill>
                  <a:schemeClr val="accent6"/>
                </a:solidFill>
              </a:rPr>
              <a:t>Premier décile </a:t>
            </a:r>
            <a:r>
              <a:rPr lang="fr-FR" sz="2000" b="1" dirty="0" smtClean="0">
                <a:solidFill>
                  <a:prstClr val="black"/>
                </a:solidFill>
              </a:rPr>
              <a:t>: </a:t>
            </a:r>
            <a:r>
              <a:rPr lang="fr-FR" sz="2000" dirty="0" smtClean="0">
                <a:solidFill>
                  <a:prstClr val="black"/>
                </a:solidFill>
              </a:rPr>
              <a:t>Valeur non dépassée dans </a:t>
            </a:r>
            <a:r>
              <a:rPr lang="fr-FR" sz="2000" b="1" dirty="0" smtClean="0">
                <a:solidFill>
                  <a:prstClr val="black"/>
                </a:solidFill>
              </a:rPr>
              <a:t>10 % </a:t>
            </a:r>
            <a:r>
              <a:rPr lang="fr-FR" sz="2000" dirty="0" smtClean="0">
                <a:solidFill>
                  <a:prstClr val="black"/>
                </a:solidFill>
              </a:rPr>
              <a:t>des cas</a:t>
            </a:r>
          </a:p>
          <a:p>
            <a:endParaRPr lang="fr-FR" sz="2000" b="1" dirty="0" smtClean="0">
              <a:solidFill>
                <a:prstClr val="black"/>
              </a:solidFill>
            </a:endParaRPr>
          </a:p>
          <a:p>
            <a:r>
              <a:rPr lang="fr-FR" sz="2000" b="1" dirty="0" smtClean="0">
                <a:solidFill>
                  <a:prstClr val="black"/>
                </a:solidFill>
              </a:rPr>
              <a:t>	</a:t>
            </a:r>
            <a:r>
              <a:rPr lang="fr-FR" sz="2000" b="1" dirty="0" smtClean="0">
                <a:solidFill>
                  <a:schemeClr val="accent6"/>
                </a:solidFill>
              </a:rPr>
              <a:t>Dernier décile </a:t>
            </a:r>
            <a:r>
              <a:rPr lang="fr-FR" sz="2000" b="1" dirty="0" smtClean="0">
                <a:solidFill>
                  <a:prstClr val="black"/>
                </a:solidFill>
              </a:rPr>
              <a:t>: </a:t>
            </a:r>
            <a:r>
              <a:rPr lang="fr-FR" sz="2000" dirty="0" smtClean="0">
                <a:solidFill>
                  <a:prstClr val="black"/>
                </a:solidFill>
              </a:rPr>
              <a:t>Valeur non dépassée dans </a:t>
            </a:r>
            <a:r>
              <a:rPr lang="fr-FR" sz="2000" b="1" dirty="0" smtClean="0">
                <a:solidFill>
                  <a:prstClr val="black"/>
                </a:solidFill>
              </a:rPr>
              <a:t>90 % </a:t>
            </a:r>
            <a:r>
              <a:rPr lang="fr-FR" sz="2000" dirty="0" smtClean="0">
                <a:solidFill>
                  <a:prstClr val="black"/>
                </a:solidFill>
              </a:rPr>
              <a:t>des cas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		(ou non atteinte dans 10 % des cas)</a:t>
            </a:r>
          </a:p>
          <a:p>
            <a:endParaRPr lang="fr-FR" sz="2000" b="1" dirty="0" smtClean="0">
              <a:solidFill>
                <a:prstClr val="black"/>
              </a:solidFill>
            </a:endParaRPr>
          </a:p>
          <a:p>
            <a:r>
              <a:rPr lang="fr-FR" sz="2000" b="1" dirty="0" smtClean="0">
                <a:solidFill>
                  <a:prstClr val="black"/>
                </a:solidFill>
              </a:rPr>
              <a:t>	</a:t>
            </a:r>
            <a:r>
              <a:rPr lang="fr-FR" sz="2000" b="1" dirty="0" smtClean="0">
                <a:solidFill>
                  <a:schemeClr val="accent6"/>
                </a:solidFill>
              </a:rPr>
              <a:t>Médiane</a:t>
            </a:r>
            <a:r>
              <a:rPr lang="fr-FR" sz="2000" b="1" dirty="0" smtClean="0">
                <a:solidFill>
                  <a:prstClr val="black"/>
                </a:solidFill>
              </a:rPr>
              <a:t> : </a:t>
            </a:r>
            <a:r>
              <a:rPr lang="fr-FR" sz="2000" dirty="0" smtClean="0">
                <a:solidFill>
                  <a:prstClr val="black"/>
                </a:solidFill>
              </a:rPr>
              <a:t>Valeur non dépassée dans </a:t>
            </a:r>
            <a:r>
              <a:rPr lang="fr-FR" sz="2000" b="1" dirty="0" smtClean="0">
                <a:solidFill>
                  <a:prstClr val="black"/>
                </a:solidFill>
              </a:rPr>
              <a:t>50 % </a:t>
            </a:r>
            <a:r>
              <a:rPr lang="fr-FR" sz="2000" dirty="0" smtClean="0">
                <a:solidFill>
                  <a:prstClr val="black"/>
                </a:solidFill>
              </a:rPr>
              <a:t>des cas</a:t>
            </a:r>
            <a:r>
              <a:rPr lang="fr-FR" sz="2000" b="1" dirty="0" smtClean="0">
                <a:solidFill>
                  <a:prstClr val="black"/>
                </a:solidFill>
              </a:rPr>
              <a:t>.</a:t>
            </a: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Ces paramètres sont relativement robustes ( plus que les extrêmes !</a:t>
            </a:r>
            <a:r>
              <a:rPr lang="fr-FR" sz="2000" dirty="0" smtClean="0">
                <a:solidFill>
                  <a:prstClr val="black"/>
                </a:solidFill>
              </a:rPr>
              <a:t>).</a:t>
            </a: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On parlera parfois, pour caractériser la dispersion, d'intervalles </a:t>
            </a:r>
            <a:r>
              <a:rPr lang="fr-FR" sz="2000" b="1" dirty="0" err="1" smtClean="0">
                <a:solidFill>
                  <a:schemeClr val="accent6"/>
                </a:solidFill>
              </a:rPr>
              <a:t>interquantile</a:t>
            </a:r>
            <a:r>
              <a:rPr lang="fr-FR" sz="2000" b="1" dirty="0" err="1" smtClean="0">
                <a:solidFill>
                  <a:prstClr val="black"/>
                </a:solidFill>
              </a:rPr>
              <a:t>s</a:t>
            </a:r>
            <a:r>
              <a:rPr lang="fr-FR" sz="2000" b="1" dirty="0" smtClean="0">
                <a:solidFill>
                  <a:prstClr val="black"/>
                </a:solidFill>
              </a:rPr>
              <a:t> :</a:t>
            </a: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	X</a:t>
            </a:r>
            <a:r>
              <a:rPr lang="fr-FR" sz="2000" baseline="-25000" dirty="0" smtClean="0">
                <a:solidFill>
                  <a:prstClr val="black"/>
                </a:solidFill>
              </a:rPr>
              <a:t>90</a:t>
            </a:r>
            <a:r>
              <a:rPr lang="fr-FR" sz="2000" dirty="0" smtClean="0">
                <a:solidFill>
                  <a:prstClr val="black"/>
                </a:solidFill>
              </a:rPr>
              <a:t> - X</a:t>
            </a:r>
            <a:r>
              <a:rPr lang="fr-FR" sz="2000" baseline="-25000" dirty="0" smtClean="0">
                <a:solidFill>
                  <a:prstClr val="black"/>
                </a:solidFill>
              </a:rPr>
              <a:t>10</a:t>
            </a:r>
            <a:r>
              <a:rPr lang="fr-FR" sz="2000" dirty="0" smtClean="0">
                <a:solidFill>
                  <a:prstClr val="black"/>
                </a:solidFill>
              </a:rPr>
              <a:t> → </a:t>
            </a:r>
            <a:r>
              <a:rPr lang="fr-FR" sz="2000" b="1" dirty="0" err="1" smtClean="0">
                <a:solidFill>
                  <a:schemeClr val="accent6"/>
                </a:solidFill>
              </a:rPr>
              <a:t>interdécil</a:t>
            </a:r>
            <a:r>
              <a:rPr lang="fr-FR" sz="2000" b="1" dirty="0" err="1" smtClean="0">
                <a:solidFill>
                  <a:prstClr val="black"/>
                </a:solidFill>
              </a:rPr>
              <a:t>e</a:t>
            </a:r>
            <a:r>
              <a:rPr lang="fr-FR" sz="2000" b="1" dirty="0" smtClean="0">
                <a:solidFill>
                  <a:prstClr val="black"/>
                </a:solidFill>
              </a:rPr>
              <a:t> 	X</a:t>
            </a:r>
            <a:r>
              <a:rPr lang="fr-FR" sz="2000" b="1" baseline="-25000" dirty="0" smtClean="0">
                <a:solidFill>
                  <a:prstClr val="black"/>
                </a:solidFill>
              </a:rPr>
              <a:t>75</a:t>
            </a:r>
            <a:r>
              <a:rPr lang="fr-FR" sz="2000" b="1" dirty="0" smtClean="0">
                <a:solidFill>
                  <a:prstClr val="black"/>
                </a:solidFill>
              </a:rPr>
              <a:t> - X</a:t>
            </a:r>
            <a:r>
              <a:rPr lang="fr-FR" sz="2000" b="1" baseline="-25000" dirty="0" smtClean="0">
                <a:solidFill>
                  <a:prstClr val="black"/>
                </a:solidFill>
              </a:rPr>
              <a:t>25</a:t>
            </a:r>
            <a:r>
              <a:rPr lang="fr-FR" sz="2000" b="1" dirty="0" smtClean="0">
                <a:solidFill>
                  <a:prstClr val="black"/>
                </a:solidFill>
              </a:rPr>
              <a:t> → </a:t>
            </a:r>
            <a:r>
              <a:rPr lang="fr-FR" sz="2000" b="1" dirty="0" smtClean="0">
                <a:solidFill>
                  <a:schemeClr val="accent6"/>
                </a:solidFill>
              </a:rPr>
              <a:t>interquartile</a:t>
            </a:r>
            <a:endParaRPr lang="fr-FR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6" y="285728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II-3) </a:t>
            </a:r>
            <a:r>
              <a:rPr lang="fr-FR" b="1" dirty="0" smtClean="0">
                <a:solidFill>
                  <a:srgbClr val="FF0000"/>
                </a:solidFill>
              </a:rPr>
              <a:t>Paramètres d'ASYMETRIE </a:t>
            </a:r>
            <a:r>
              <a:rPr lang="fr-FR" b="1" dirty="0" smtClean="0">
                <a:solidFill>
                  <a:prstClr val="black"/>
                </a:solidFill>
              </a:rPr>
              <a:t>: </a:t>
            </a:r>
            <a:r>
              <a:rPr lang="fr-FR" b="1" dirty="0" err="1" smtClean="0">
                <a:solidFill>
                  <a:prstClr val="black"/>
                </a:solidFill>
              </a:rPr>
              <a:t>coef</a:t>
            </a:r>
            <a:r>
              <a:rPr lang="fr-FR" b="1" dirty="0">
                <a:solidFill>
                  <a:prstClr val="black"/>
                </a:solidFill>
              </a:rPr>
              <a:t> de </a:t>
            </a:r>
            <a:r>
              <a:rPr lang="fr-FR" b="1" dirty="0" smtClean="0">
                <a:solidFill>
                  <a:prstClr val="black"/>
                </a:solidFill>
              </a:rPr>
              <a:t>Pearson et de </a:t>
            </a:r>
            <a:r>
              <a:rPr lang="fr-FR" b="1" dirty="0">
                <a:solidFill>
                  <a:prstClr val="black"/>
                </a:solidFill>
              </a:rPr>
              <a:t>Fischer 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On définit le coefficient d'asymétrie CS (</a:t>
            </a:r>
            <a:r>
              <a:rPr lang="fr-FR" i="1" dirty="0" smtClean="0">
                <a:solidFill>
                  <a:prstClr val="black"/>
                </a:solidFill>
              </a:rPr>
              <a:t>Coefficient of </a:t>
            </a:r>
            <a:r>
              <a:rPr lang="fr-FR" i="1" dirty="0" err="1" smtClean="0">
                <a:solidFill>
                  <a:prstClr val="black"/>
                </a:solidFill>
              </a:rPr>
              <a:t>Skewness</a:t>
            </a:r>
            <a:r>
              <a:rPr lang="fr-FR" i="1" dirty="0" smtClean="0">
                <a:solidFill>
                  <a:prstClr val="black"/>
                </a:solidFill>
              </a:rPr>
              <a:t>) sur la population par: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034" y="228599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où μ</a:t>
            </a:r>
            <a:r>
              <a:rPr lang="fr-FR" baseline="-25000" dirty="0" smtClean="0">
                <a:solidFill>
                  <a:prstClr val="black"/>
                </a:solidFill>
              </a:rPr>
              <a:t>2x</a:t>
            </a:r>
            <a:r>
              <a:rPr lang="fr-FR" dirty="0" smtClean="0">
                <a:solidFill>
                  <a:prstClr val="black"/>
                </a:solidFill>
              </a:rPr>
              <a:t> = σ</a:t>
            </a:r>
            <a:r>
              <a:rPr lang="fr-FR" baseline="-25000" dirty="0" smtClean="0">
                <a:solidFill>
                  <a:prstClr val="black"/>
                </a:solidFill>
              </a:rPr>
              <a:t>x</a:t>
            </a:r>
            <a:r>
              <a:rPr lang="fr-FR" baseline="30000" dirty="0" smtClean="0">
                <a:solidFill>
                  <a:prstClr val="black"/>
                </a:solidFill>
              </a:rPr>
              <a:t>2</a:t>
            </a:r>
            <a:r>
              <a:rPr lang="fr-FR" dirty="0" smtClean="0">
                <a:solidFill>
                  <a:prstClr val="black"/>
                </a:solidFill>
              </a:rPr>
              <a:t> et μ</a:t>
            </a:r>
            <a:r>
              <a:rPr lang="fr-FR" baseline="-25000" dirty="0" smtClean="0">
                <a:solidFill>
                  <a:prstClr val="black"/>
                </a:solidFill>
              </a:rPr>
              <a:t>3x</a:t>
            </a:r>
            <a:r>
              <a:rPr lang="fr-FR" dirty="0" smtClean="0">
                <a:solidFill>
                  <a:prstClr val="black"/>
                </a:solidFill>
              </a:rPr>
              <a:t> sont respectivement les Moments centrés d'ordre 2 et 3.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14348" y="30718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avec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786190"/>
            <a:ext cx="514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quand à μ3x, moment d'ordre 3, on l'estime par: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4143380"/>
            <a:ext cx="5643602" cy="97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1179930"/>
            <a:ext cx="7959258" cy="1000132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75" y="2643182"/>
            <a:ext cx="306872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214282" y="552922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CS est un paramètre peu robuste si n est petit (i.e. limité à quelques dizaines).</a:t>
            </a:r>
            <a:endParaRPr lang="fr-F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523" y="188640"/>
            <a:ext cx="856895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0000"/>
                </a:solidFill>
              </a:rPr>
              <a:t>Mesure </a:t>
            </a:r>
            <a:r>
              <a:rPr lang="fr-FR" dirty="0">
                <a:solidFill>
                  <a:srgbClr val="FF0000"/>
                </a:solidFill>
              </a:rPr>
              <a:t>de la </a:t>
            </a:r>
            <a:r>
              <a:rPr lang="fr-FR" dirty="0" smtClean="0">
                <a:solidFill>
                  <a:srgbClr val="FF0000"/>
                </a:solidFill>
              </a:rPr>
              <a:t>dissymétrie :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</a:t>
            </a:r>
            <a:r>
              <a:rPr lang="fr-FR" dirty="0"/>
              <a:t>Si </a:t>
            </a:r>
            <a:r>
              <a:rPr lang="fr-FR" dirty="0" smtClean="0"/>
              <a:t>CS ou β1 </a:t>
            </a:r>
            <a:r>
              <a:rPr lang="fr-FR" dirty="0"/>
              <a:t>&gt; 0, la distribution est étalée sur la droite, on observe la succession mode, médiane, moyenne et la dissymétrie est </a:t>
            </a:r>
            <a:r>
              <a:rPr lang="fr-FR" dirty="0" smtClean="0"/>
              <a:t>positive;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Si Cs ou β1 </a:t>
            </a:r>
            <a:r>
              <a:rPr lang="fr-FR" dirty="0"/>
              <a:t>&lt; 0, la distribution est étalée sur la gauche, on observe la succession moyenne, médiane, mode et la dissymétrie est négative </a:t>
            </a:r>
            <a:r>
              <a:rPr lang="fr-FR" dirty="0" smtClean="0"/>
              <a:t>;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Si CS ou β1 </a:t>
            </a:r>
            <a:r>
              <a:rPr lang="fr-FR" dirty="0"/>
              <a:t>= 0, la distribution n’est pas forcement symétrique(mais si la distribution est symétrique, on </a:t>
            </a:r>
            <a:r>
              <a:rPr lang="fr-FR" dirty="0" smtClean="0"/>
              <a:t>a Cs ou  </a:t>
            </a:r>
            <a:r>
              <a:rPr lang="fr-FR" dirty="0"/>
              <a:t>β1 = 0) 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3" y="3189461"/>
            <a:ext cx="7856459" cy="15356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47664" y="35412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β1 &gt; 0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190323" y="3563206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β1 = 0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7152" y="3356586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β1 &lt; 0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259632" y="4962288"/>
            <a:ext cx="5040560" cy="1615827"/>
            <a:chOff x="1475656" y="1335228"/>
            <a:chExt cx="4392488" cy="992790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475656" y="1335228"/>
              <a:ext cx="4392488" cy="99279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fr-FR" altLang="fr-FR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Distribution étalée à droite :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fr-FR" altLang="fr-FR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   </a:t>
              </a:r>
              <a:endPara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fr-FR" altLang="fr-FR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Distribution symétrique 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fr-FR" altLang="fr-FR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      </a:t>
              </a:r>
              <a:endPara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fr-FR" altLang="fr-FR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Distribution étalée à gauche :      </a:t>
              </a:r>
              <a:endPara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endParaRPr>
            </a:p>
          </p:txBody>
        </p:sp>
        <p:pic>
          <p:nvPicPr>
            <p:cNvPr id="27" name="Picture 2" descr="http://www.educatim.fr/tq/co/Module_TQ_web/res/asymetri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074" y="1504505"/>
              <a:ext cx="895350" cy="14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http://www.educatim.fr/tq/co/Module_TQ_web/res/asymetrie_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840" y="1816657"/>
              <a:ext cx="895350" cy="14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://www.educatim.fr/tq/co/Module_TQ_web/res/asymetrie_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515" y="2132856"/>
              <a:ext cx="895350" cy="14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34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II-4) </a:t>
            </a:r>
            <a:r>
              <a:rPr lang="fr-FR" sz="2000" b="1" dirty="0" smtClean="0">
                <a:solidFill>
                  <a:srgbClr val="FF0000"/>
                </a:solidFill>
              </a:rPr>
              <a:t>Paramètres d'APLATISSEMENT </a:t>
            </a:r>
            <a:r>
              <a:rPr lang="fr-FR" sz="2000" b="1" dirty="0" smtClean="0">
                <a:solidFill>
                  <a:prstClr val="black"/>
                </a:solidFill>
              </a:rPr>
              <a:t>: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Ils caractérisent si, pour une même valeur des paramètres précédents, la distribution est plus ou moins aplatie ou au contraire concentrée en pic autour de l'axe.</a:t>
            </a: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Ce paramètre (appelé </a:t>
            </a:r>
            <a:r>
              <a:rPr lang="fr-FR" sz="2000" i="1" dirty="0" err="1" smtClean="0">
                <a:solidFill>
                  <a:prstClr val="black"/>
                </a:solidFill>
              </a:rPr>
              <a:t>kurtosis</a:t>
            </a:r>
            <a:r>
              <a:rPr lang="fr-FR" sz="2000" i="1" dirty="0" smtClean="0">
                <a:solidFill>
                  <a:prstClr val="black"/>
                </a:solidFill>
              </a:rPr>
              <a:t> en anglais) dépend du moment d'ordre 4 de la population; il s'écrit:</a:t>
            </a:r>
          </a:p>
          <a:p>
            <a:endParaRPr lang="fr-FR" sz="2000" i="1" dirty="0" smtClean="0">
              <a:solidFill>
                <a:prstClr val="black"/>
              </a:solidFill>
            </a:endParaRPr>
          </a:p>
          <a:p>
            <a:r>
              <a:rPr lang="fr-FR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l-GR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fr-FR" sz="2400" i="1" dirty="0" smtClean="0">
                <a:solidFill>
                  <a:prstClr val="black"/>
                </a:solidFill>
              </a:rPr>
              <a:t>2</a:t>
            </a:r>
            <a:r>
              <a:rPr lang="fr-FR" sz="2400" i="1" dirty="0">
                <a:solidFill>
                  <a:prstClr val="black"/>
                </a:solidFill>
              </a:rPr>
              <a:t>=</a:t>
            </a:r>
            <a:endParaRPr lang="fr-FR" sz="2400" i="1" dirty="0" smtClean="0">
              <a:solidFill>
                <a:prstClr val="black"/>
              </a:solidFill>
            </a:endParaRPr>
          </a:p>
          <a:p>
            <a:endParaRPr lang="fr-FR" sz="2000" i="1" dirty="0" smtClean="0">
              <a:solidFill>
                <a:prstClr val="black"/>
              </a:solidFill>
            </a:endParaRPr>
          </a:p>
          <a:p>
            <a:endParaRPr lang="fr-FR" sz="2000" i="1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Là encore, si l'échantillon est petit, il est peu robuste et surtout très sensible aux valeurs extrêmes.(On l'utilise peu en hydrologie)</a:t>
            </a:r>
            <a:endParaRPr lang="fr-FR" sz="2000" dirty="0">
              <a:solidFill>
                <a:prstClr val="black"/>
              </a:solidFill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00306"/>
            <a:ext cx="647846" cy="103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14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88640"/>
            <a:ext cx="857752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Mesure de l’aplatissement</a:t>
            </a:r>
            <a:r>
              <a:rPr lang="fr-FR" dirty="0"/>
              <a:t>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Si </a:t>
            </a:r>
            <a:r>
              <a:rPr lang="fr-FR" dirty="0"/>
              <a:t>β2 &gt; 0, la distribution est moins aplatie que la distribution normale, la distribution est dite </a:t>
            </a:r>
            <a:r>
              <a:rPr lang="fr-FR" dirty="0" err="1"/>
              <a:t>leptocurtique</a:t>
            </a: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/>
              <a:t>;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Si </a:t>
            </a:r>
            <a:r>
              <a:rPr lang="fr-FR" dirty="0"/>
              <a:t>β2 &lt; 0, la distribution est plus aplatie que la distribution normale, la distribution est dite </a:t>
            </a:r>
            <a:r>
              <a:rPr lang="fr-FR" dirty="0" err="1"/>
              <a:t>platicurtique</a:t>
            </a:r>
            <a:r>
              <a:rPr lang="fr-FR" dirty="0"/>
              <a:t> </a:t>
            </a:r>
            <a:r>
              <a:rPr lang="fr-FR" dirty="0" smtClean="0"/>
              <a:t>;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Si </a:t>
            </a:r>
            <a:r>
              <a:rPr lang="fr-FR" dirty="0"/>
              <a:t>β2 = 0, l’aplatissement est même que pour la loi normale et la courbe est dit </a:t>
            </a:r>
            <a:r>
              <a:rPr lang="fr-FR" dirty="0" err="1"/>
              <a:t>mésocurtique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423" y="2924944"/>
            <a:ext cx="5844400" cy="34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46313"/>
            <a:ext cx="871855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4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35696" y="76470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Qjournalier</a:t>
            </a:r>
            <a:r>
              <a:rPr lang="fr-FR" dirty="0" smtClean="0"/>
              <a:t> = Somme des </a:t>
            </a:r>
            <a:r>
              <a:rPr lang="fr-FR" dirty="0" err="1" smtClean="0"/>
              <a:t>Qinstantannés</a:t>
            </a:r>
            <a:r>
              <a:rPr lang="fr-FR" dirty="0" smtClean="0"/>
              <a:t> / </a:t>
            </a:r>
            <a:r>
              <a:rPr lang="fr-FR" dirty="0" err="1" smtClean="0"/>
              <a:t>Nbre</a:t>
            </a:r>
            <a:r>
              <a:rPr lang="fr-FR" dirty="0" smtClean="0"/>
              <a:t> de lectures par jour</a:t>
            </a:r>
          </a:p>
          <a:p>
            <a:endParaRPr lang="fr-FR" dirty="0"/>
          </a:p>
          <a:p>
            <a:r>
              <a:rPr lang="fr-FR" dirty="0" smtClean="0"/>
              <a:t>Q mensuel = somme </a:t>
            </a:r>
            <a:r>
              <a:rPr lang="fr-FR" dirty="0" err="1" smtClean="0"/>
              <a:t>Qj</a:t>
            </a:r>
            <a:r>
              <a:rPr lang="fr-FR" dirty="0" smtClean="0"/>
              <a:t> / </a:t>
            </a:r>
            <a:r>
              <a:rPr lang="fr-FR" dirty="0" err="1" smtClean="0"/>
              <a:t>nbre</a:t>
            </a:r>
            <a:r>
              <a:rPr lang="fr-FR" dirty="0" smtClean="0"/>
              <a:t> de jours du mois </a:t>
            </a:r>
          </a:p>
          <a:p>
            <a:endParaRPr lang="fr-FR" dirty="0"/>
          </a:p>
          <a:p>
            <a:r>
              <a:rPr lang="fr-FR" dirty="0" err="1" smtClean="0"/>
              <a:t>Qannuel</a:t>
            </a:r>
            <a:r>
              <a:rPr lang="fr-FR" dirty="0" smtClean="0"/>
              <a:t> = somme </a:t>
            </a:r>
            <a:r>
              <a:rPr lang="fr-FR" dirty="0" err="1" smtClean="0"/>
              <a:t>Qmensuels</a:t>
            </a:r>
            <a:r>
              <a:rPr lang="fr-FR" dirty="0" smtClean="0"/>
              <a:t> / 12 (</a:t>
            </a:r>
            <a:r>
              <a:rPr lang="fr-FR" dirty="0" err="1" smtClean="0"/>
              <a:t>nbre</a:t>
            </a:r>
            <a:r>
              <a:rPr lang="fr-FR" dirty="0" smtClean="0"/>
              <a:t> de mois de l’année)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6632"/>
            <a:ext cx="87868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43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640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0034" y="21429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prstClr val="black"/>
                </a:solidFill>
              </a:rPr>
              <a:t>Tableau récapitulatif des valeurs numériques les plus significatives</a:t>
            </a:r>
          </a:p>
          <a:p>
            <a:pPr algn="ctr"/>
            <a:r>
              <a:rPr lang="fr-FR" b="1" i="1" dirty="0" smtClean="0">
                <a:solidFill>
                  <a:prstClr val="black"/>
                </a:solidFill>
              </a:rPr>
              <a:t>des débits de la Romanche à </a:t>
            </a:r>
            <a:r>
              <a:rPr lang="fr-FR" b="1" i="1" dirty="0" err="1" smtClean="0">
                <a:solidFill>
                  <a:prstClr val="black"/>
                </a:solidFill>
              </a:rPr>
              <a:t>Rioupéroux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3071810"/>
            <a:ext cx="6357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1°d : = 1° décile (valeur non atteinte dans 10% des cas)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Médiane : Valeur non atteinte dans 50% des cas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9°d : = 9° décile (valeur non atteinte dans 90% des cas.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671715"/>
            <a:ext cx="8929718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r-FR" b="1" i="1" dirty="0" smtClean="0">
                <a:solidFill>
                  <a:prstClr val="black"/>
                </a:solidFill>
                <a:latin typeface="Arial Narrow" pitchFamily="34" charset="0"/>
              </a:rPr>
              <a:t>Objectifs :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Arial Narrow" pitchFamily="34" charset="0"/>
              </a:rPr>
              <a:t>Présenter sur un graphique les caractéristiques essentielles de l'échantillon.</a:t>
            </a:r>
          </a:p>
          <a:p>
            <a:pPr algn="just"/>
            <a:endParaRPr lang="fr-FR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r>
              <a:rPr lang="fr-FR" b="1" dirty="0" smtClean="0">
                <a:solidFill>
                  <a:prstClr val="black"/>
                </a:solidFill>
                <a:latin typeface="Arial Narrow" pitchFamily="34" charset="0"/>
              </a:rPr>
              <a:t>III-1) </a:t>
            </a:r>
            <a:r>
              <a:rPr lang="fr-FR" b="1" dirty="0" smtClean="0">
                <a:solidFill>
                  <a:schemeClr val="accent2"/>
                </a:solidFill>
                <a:latin typeface="Arial Narrow" pitchFamily="34" charset="0"/>
              </a:rPr>
              <a:t>Histogramme des fréquences empiriques</a:t>
            </a:r>
            <a:r>
              <a:rPr lang="fr-FR" b="1" dirty="0" smtClean="0">
                <a:solidFill>
                  <a:prstClr val="black"/>
                </a:solidFill>
                <a:latin typeface="Arial Narrow" pitchFamily="34" charset="0"/>
              </a:rPr>
              <a:t>:</a:t>
            </a:r>
          </a:p>
          <a:p>
            <a:pPr algn="just"/>
            <a:endParaRPr lang="fr-FR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Arial Narrow" pitchFamily="34" charset="0"/>
              </a:rPr>
              <a:t>on se fixe des classes </a:t>
            </a:r>
            <a:r>
              <a:rPr lang="fr-FR" b="1" dirty="0" err="1" smtClean="0">
                <a:solidFill>
                  <a:prstClr val="black"/>
                </a:solidFill>
                <a:latin typeface="Arial Narrow" pitchFamily="34" charset="0"/>
              </a:rPr>
              <a:t>Ck</a:t>
            </a:r>
            <a:r>
              <a:rPr lang="fr-FR" b="1" dirty="0" smtClean="0">
                <a:solidFill>
                  <a:prstClr val="black"/>
                </a:solidFill>
                <a:latin typeface="Arial Narrow" pitchFamily="34" charset="0"/>
              </a:rPr>
              <a:t> définies par leurs bornes [</a:t>
            </a:r>
            <a:r>
              <a:rPr lang="fr-FR" b="1" dirty="0" err="1" smtClean="0">
                <a:solidFill>
                  <a:prstClr val="black"/>
                </a:solidFill>
                <a:latin typeface="Arial Narrow" pitchFamily="34" charset="0"/>
              </a:rPr>
              <a:t>ak</a:t>
            </a:r>
            <a:r>
              <a:rPr lang="fr-FR" b="1" dirty="0" smtClean="0">
                <a:solidFill>
                  <a:prstClr val="black"/>
                </a:solidFill>
                <a:latin typeface="Arial Narrow" pitchFamily="34" charset="0"/>
              </a:rPr>
              <a:t> , </a:t>
            </a:r>
            <a:r>
              <a:rPr lang="fr-FR" b="1" dirty="0" err="1" smtClean="0">
                <a:solidFill>
                  <a:prstClr val="black"/>
                </a:solidFill>
                <a:latin typeface="Arial Narrow" pitchFamily="34" charset="0"/>
              </a:rPr>
              <a:t>ak</a:t>
            </a:r>
            <a:r>
              <a:rPr lang="fr-FR" b="1" dirty="0" smtClean="0">
                <a:solidFill>
                  <a:prstClr val="black"/>
                </a:solidFill>
                <a:latin typeface="Arial Narrow" pitchFamily="34" charset="0"/>
              </a:rPr>
              <a:t>+1] on compte le nombre de valeurs de </a:t>
            </a:r>
            <a:r>
              <a:rPr lang="fr-FR" dirty="0" smtClean="0">
                <a:solidFill>
                  <a:prstClr val="black"/>
                </a:solidFill>
                <a:latin typeface="Arial Narrow" pitchFamily="34" charset="0"/>
              </a:rPr>
              <a:t>l'échantillon dans chaque classe.</a:t>
            </a:r>
          </a:p>
          <a:p>
            <a:pPr algn="just"/>
            <a:endParaRPr lang="fr-FR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Arial Narrow" pitchFamily="34" charset="0"/>
              </a:rPr>
              <a:t>Pour le choix du nombre de classes à adopter, une </a:t>
            </a:r>
            <a:r>
              <a:rPr lang="fr-FR" i="1" dirty="0" smtClean="0">
                <a:solidFill>
                  <a:prstClr val="black"/>
                </a:solidFill>
                <a:latin typeface="Arial Narrow" pitchFamily="34" charset="0"/>
              </a:rPr>
              <a:t>règle empirique consiste à prendre:</a:t>
            </a:r>
          </a:p>
          <a:p>
            <a:pPr algn="just"/>
            <a:r>
              <a:rPr lang="fr-FR" i="1" dirty="0" smtClean="0">
                <a:solidFill>
                  <a:prstClr val="black"/>
                </a:solidFill>
                <a:latin typeface="Arial Narrow" pitchFamily="34" charset="0"/>
              </a:rPr>
              <a:t>		</a:t>
            </a:r>
          </a:p>
          <a:p>
            <a:pPr algn="ctr"/>
            <a:r>
              <a:rPr lang="fr-FR" b="1" dirty="0" err="1" smtClean="0">
                <a:solidFill>
                  <a:prstClr val="black"/>
                </a:solidFill>
                <a:latin typeface="Arial Narrow" pitchFamily="34" charset="0"/>
              </a:rPr>
              <a:t>Nc</a:t>
            </a:r>
            <a:r>
              <a:rPr lang="fr-FR" b="1" dirty="0" smtClean="0">
                <a:solidFill>
                  <a:prstClr val="black"/>
                </a:solidFill>
                <a:latin typeface="Arial Narrow" pitchFamily="34" charset="0"/>
              </a:rPr>
              <a:t> = nombre de classes = 1 + 4/3 Ln(N)</a:t>
            </a:r>
          </a:p>
          <a:p>
            <a:pPr algn="ctr"/>
            <a:r>
              <a:rPr lang="fr-FR" dirty="0" smtClean="0">
                <a:solidFill>
                  <a:prstClr val="black"/>
                </a:solidFill>
                <a:latin typeface="Arial Narrow" pitchFamily="34" charset="0"/>
              </a:rPr>
              <a:t>	(avec N = taille de l'échantillon )</a:t>
            </a:r>
          </a:p>
          <a:p>
            <a:pPr algn="just"/>
            <a:endParaRPr lang="fr-FR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r>
              <a:rPr lang="fr-FR" i="1" dirty="0" smtClean="0">
                <a:solidFill>
                  <a:prstClr val="black"/>
                </a:solidFill>
                <a:latin typeface="Arial Narrow" pitchFamily="34" charset="0"/>
              </a:rPr>
              <a:t>Exemple : Pour N = 30 , on fera environ 5 classes, pour N = 50 , 6 classes </a:t>
            </a:r>
            <a:r>
              <a:rPr lang="fr-FR" dirty="0" smtClean="0">
                <a:solidFill>
                  <a:prstClr val="black"/>
                </a:solidFill>
                <a:latin typeface="Arial Narrow" pitchFamily="34" charset="0"/>
              </a:rPr>
              <a:t>et pour N = 100 , 7 classes…</a:t>
            </a:r>
            <a:endParaRPr lang="fr-FR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3174" y="0"/>
            <a:ext cx="432913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III) DESCRIPTION GRAPHIQUE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5085184"/>
            <a:ext cx="878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tracé de l'histogramme, surtout avec un échantillon bien fourni, </a:t>
            </a: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permet de supputer la forme de la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densité de probabilité f(x) (symétrique ou non, uni- ou multimodale etc...) et de choisir un ou des modèles possibles.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285860"/>
            <a:ext cx="8572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i="1" dirty="0" smtClean="0">
                <a:solidFill>
                  <a:prstClr val="black"/>
                </a:solidFill>
              </a:rPr>
              <a:t>Parce que</a:t>
            </a:r>
          </a:p>
          <a:p>
            <a:pPr algn="just"/>
            <a:endParaRPr lang="fr-FR" i="1" dirty="0" smtClean="0">
              <a:solidFill>
                <a:prstClr val="black"/>
              </a:solidFill>
            </a:endParaRPr>
          </a:p>
          <a:p>
            <a:pPr algn="just"/>
            <a:r>
              <a:rPr lang="fr-FR" sz="2000" i="1" dirty="0" smtClean="0">
                <a:solidFill>
                  <a:prstClr val="black"/>
                </a:solidFill>
              </a:rPr>
              <a:t> </a:t>
            </a:r>
            <a:r>
              <a:rPr lang="fr-FR" sz="2000" i="1" dirty="0">
                <a:solidFill>
                  <a:prstClr val="black"/>
                </a:solidFill>
              </a:rPr>
              <a:t>l'hydrologie doit apporter </a:t>
            </a:r>
            <a:r>
              <a:rPr lang="fr-FR" sz="2000" b="1" i="1" dirty="0">
                <a:solidFill>
                  <a:srgbClr val="FF0000"/>
                </a:solidFill>
              </a:rPr>
              <a:t>des éléments de </a:t>
            </a:r>
            <a:r>
              <a:rPr lang="fr-FR" sz="2000" b="1" i="1" dirty="0" smtClean="0">
                <a:solidFill>
                  <a:srgbClr val="FF0000"/>
                </a:solidFill>
              </a:rPr>
              <a:t>décision </a:t>
            </a:r>
            <a:r>
              <a:rPr lang="fr-FR" sz="2000" dirty="0" smtClean="0">
                <a:solidFill>
                  <a:prstClr val="black"/>
                </a:solidFill>
              </a:rPr>
              <a:t>(</a:t>
            </a:r>
            <a:r>
              <a:rPr lang="fr-FR" sz="2000" dirty="0">
                <a:solidFill>
                  <a:prstClr val="black"/>
                </a:solidFill>
              </a:rPr>
              <a:t>dimensionnement d'ouvrages par exemple) qui concernent le futur, et donc un avenir</a:t>
            </a:r>
          </a:p>
          <a:p>
            <a:pPr algn="just"/>
            <a:r>
              <a:rPr lang="fr-FR" sz="2000" dirty="0">
                <a:solidFill>
                  <a:prstClr val="black"/>
                </a:solidFill>
              </a:rPr>
              <a:t>incertain. Que ce soit </a:t>
            </a:r>
            <a:endParaRPr lang="fr-FR" sz="2000" dirty="0" smtClean="0">
              <a:solidFill>
                <a:prstClr val="black"/>
              </a:solidFill>
            </a:endParaRPr>
          </a:p>
          <a:p>
            <a:pPr algn="just"/>
            <a:endParaRPr lang="fr-FR" dirty="0" smtClean="0">
              <a:solidFill>
                <a:prstClr val="black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solidFill>
                  <a:prstClr val="black"/>
                </a:solidFill>
              </a:rPr>
              <a:t>pour </a:t>
            </a:r>
            <a:r>
              <a:rPr lang="fr-FR" sz="2400" b="1" dirty="0">
                <a:solidFill>
                  <a:prstClr val="black"/>
                </a:solidFill>
              </a:rPr>
              <a:t>anticiper les apports qui viendront remplir un réservoir, </a:t>
            </a:r>
            <a:endParaRPr lang="fr-FR" sz="2400" b="1" dirty="0" smtClean="0">
              <a:solidFill>
                <a:prstClr val="black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fr-FR" sz="2400" b="1" dirty="0" smtClean="0">
              <a:solidFill>
                <a:prstClr val="black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solidFill>
                  <a:prstClr val="black"/>
                </a:solidFill>
              </a:rPr>
              <a:t>pour choisir </a:t>
            </a:r>
            <a:r>
              <a:rPr lang="fr-FR" sz="2400" b="1" dirty="0">
                <a:solidFill>
                  <a:prstClr val="black"/>
                </a:solidFill>
              </a:rPr>
              <a:t>le débit à évacuer par un ouvrage de sécurité en cas de crue "extrême", </a:t>
            </a:r>
            <a:r>
              <a:rPr lang="fr-FR" sz="2400" b="1" dirty="0" smtClean="0">
                <a:solidFill>
                  <a:prstClr val="black"/>
                </a:solidFill>
              </a:rPr>
              <a:t>ou</a:t>
            </a:r>
          </a:p>
          <a:p>
            <a:pPr algn="just"/>
            <a:endParaRPr lang="fr-FR" sz="2400" b="1" dirty="0" smtClean="0">
              <a:solidFill>
                <a:prstClr val="black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solidFill>
                  <a:prstClr val="black"/>
                </a:solidFill>
              </a:rPr>
              <a:t>pour décider </a:t>
            </a:r>
            <a:r>
              <a:rPr lang="fr-FR" sz="2400" b="1" dirty="0">
                <a:solidFill>
                  <a:prstClr val="black"/>
                </a:solidFill>
              </a:rPr>
              <a:t>de ce que peut être une sècheresse sévère et s'en prémunir, </a:t>
            </a:r>
            <a:endParaRPr lang="fr-FR" sz="2400" b="1" dirty="0" smtClean="0">
              <a:solidFill>
                <a:prstClr val="black"/>
              </a:solidFill>
            </a:endParaRPr>
          </a:p>
          <a:p>
            <a:pPr algn="just"/>
            <a:endParaRPr lang="fr-FR" dirty="0" smtClean="0">
              <a:solidFill>
                <a:prstClr val="black"/>
              </a:solidFill>
            </a:endParaRPr>
          </a:p>
          <a:p>
            <a:pPr algn="just"/>
            <a:r>
              <a:rPr lang="fr-FR" sz="2000" b="1" dirty="0" smtClean="0">
                <a:solidFill>
                  <a:prstClr val="black"/>
                </a:solidFill>
              </a:rPr>
              <a:t>les </a:t>
            </a:r>
            <a:r>
              <a:rPr lang="fr-FR" sz="2000" b="1" dirty="0">
                <a:solidFill>
                  <a:prstClr val="black"/>
                </a:solidFill>
              </a:rPr>
              <a:t>démarches </a:t>
            </a:r>
            <a:r>
              <a:rPr lang="fr-FR" sz="2000" b="1" dirty="0" smtClean="0">
                <a:solidFill>
                  <a:prstClr val="black"/>
                </a:solidFill>
              </a:rPr>
              <a:t>employées s'appuieront </a:t>
            </a:r>
            <a:r>
              <a:rPr lang="fr-FR" sz="2000" b="1" dirty="0">
                <a:solidFill>
                  <a:prstClr val="black"/>
                </a:solidFill>
              </a:rPr>
              <a:t>toujours sur </a:t>
            </a:r>
            <a:r>
              <a:rPr lang="fr-FR" sz="2000" b="1" dirty="0">
                <a:solidFill>
                  <a:srgbClr val="FF0000"/>
                </a:solidFill>
              </a:rPr>
              <a:t>les données observées dans le passé</a:t>
            </a:r>
            <a:r>
              <a:rPr lang="fr-FR" sz="2000" b="1" dirty="0">
                <a:solidFill>
                  <a:prstClr val="black"/>
                </a:solidFill>
              </a:rPr>
              <a:t>.., et en tireront des </a:t>
            </a:r>
            <a:r>
              <a:rPr lang="fr-FR" sz="2000" b="1" dirty="0" smtClean="0">
                <a:solidFill>
                  <a:prstClr val="black"/>
                </a:solidFill>
              </a:rPr>
              <a:t>conclusions pour </a:t>
            </a:r>
            <a:r>
              <a:rPr lang="fr-FR" sz="2000" b="1" dirty="0">
                <a:solidFill>
                  <a:prstClr val="black"/>
                </a:solidFill>
              </a:rPr>
              <a:t>le futur...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35716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Pourquoi utilise-t-on, (- et de manière assez intensive..! -), les</a:t>
            </a:r>
          </a:p>
          <a:p>
            <a:pPr algn="ctr"/>
            <a:r>
              <a:rPr lang="fr-FR" b="1" i="1" dirty="0">
                <a:solidFill>
                  <a:srgbClr val="FF0000"/>
                </a:solidFill>
              </a:rPr>
              <a:t>statistiques en Hydrologie?</a:t>
            </a:r>
          </a:p>
        </p:txBody>
      </p:sp>
    </p:spTree>
    <p:extLst>
      <p:ext uri="{BB962C8B-B14F-4D97-AF65-F5344CB8AC3E}">
        <p14:creationId xmlns:p14="http://schemas.microsoft.com/office/powerpoint/2010/main" val="36337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"/>
            <a:ext cx="5715040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98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4282" y="0"/>
                <a:ext cx="8929718" cy="61676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b="1" dirty="0" smtClean="0">
                    <a:solidFill>
                      <a:prstClr val="black"/>
                    </a:solidFill>
                  </a:rPr>
                  <a:t>III-2) </a:t>
                </a:r>
                <a:r>
                  <a:rPr lang="fr-FR" b="1" dirty="0" smtClean="0">
                    <a:solidFill>
                      <a:schemeClr val="accent2"/>
                    </a:solidFill>
                  </a:rPr>
                  <a:t>Courbe des fréquences cumulées et </a:t>
                </a:r>
              </a:p>
              <a:p>
                <a:pPr algn="ctr"/>
                <a:r>
                  <a:rPr lang="fr-FR" b="1" dirty="0" smtClean="0">
                    <a:solidFill>
                      <a:schemeClr val="accent2"/>
                    </a:solidFill>
                  </a:rPr>
                  <a:t>fonction de répartition empirique</a:t>
                </a:r>
              </a:p>
              <a:p>
                <a:endParaRPr lang="fr-FR" dirty="0" smtClean="0">
                  <a:solidFill>
                    <a:prstClr val="black"/>
                  </a:solidFill>
                </a:endParaRPr>
              </a:p>
              <a:p>
                <a:r>
                  <a:rPr lang="fr-FR" b="1" i="1" dirty="0" smtClean="0">
                    <a:solidFill>
                      <a:prstClr val="black"/>
                    </a:solidFill>
                  </a:rPr>
                  <a:t>Objectifs :</a:t>
                </a:r>
              </a:p>
              <a:p>
                <a:r>
                  <a:rPr lang="fr-FR" i="1" dirty="0" smtClean="0">
                    <a:solidFill>
                      <a:prstClr val="black"/>
                    </a:solidFill>
                  </a:rPr>
                  <a:t>Trouver une représentation graphique assez complète pour décrire l'échantillon.</a:t>
                </a:r>
              </a:p>
              <a:p>
                <a:r>
                  <a:rPr lang="fr-FR" dirty="0" smtClean="0">
                    <a:solidFill>
                      <a:prstClr val="black"/>
                    </a:solidFill>
                  </a:rPr>
                  <a:t>Cette fois on va chercher :</a:t>
                </a:r>
              </a:p>
              <a:p>
                <a:endParaRPr lang="fr-FR" dirty="0" smtClean="0">
                  <a:solidFill>
                    <a:prstClr val="black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fr-FR" dirty="0" smtClean="0">
                    <a:solidFill>
                      <a:prstClr val="black"/>
                    </a:solidFill>
                  </a:rPr>
                  <a:t>- à utiliser toute l'information donnée par l'ensemble des valeurs (ce que l'on ne faisait pas quand on regroupait en classes avec l'histogramme des fréquences relatives).</a:t>
                </a:r>
              </a:p>
              <a:p>
                <a:endParaRPr lang="fr-FR" dirty="0" smtClean="0">
                  <a:solidFill>
                    <a:prstClr val="black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fr-FR" dirty="0" smtClean="0">
                    <a:solidFill>
                      <a:prstClr val="black"/>
                    </a:solidFill>
                  </a:rPr>
                  <a:t>- à anticiper sur les méthodes d'ajustements probabilistes.</a:t>
                </a:r>
              </a:p>
              <a:p>
                <a:endParaRPr lang="fr-FR" dirty="0" smtClean="0">
                  <a:solidFill>
                    <a:prstClr val="black"/>
                  </a:solidFill>
                </a:endParaRPr>
              </a:p>
              <a:p>
                <a:r>
                  <a:rPr lang="fr-FR" dirty="0" smtClean="0">
                    <a:solidFill>
                      <a:prstClr val="black"/>
                    </a:solidFill>
                  </a:rPr>
                  <a:t>La première idée est de tracer la </a:t>
                </a:r>
                <a:r>
                  <a:rPr lang="fr-FR" i="1" dirty="0" smtClean="0">
                    <a:solidFill>
                      <a:prstClr val="black"/>
                    </a:solidFill>
                  </a:rPr>
                  <a:t>courbe en escalier :</a:t>
                </a:r>
              </a:p>
              <a:p>
                <a:endParaRPr lang="fr-FR" dirty="0" smtClean="0">
                  <a:solidFill>
                    <a:prstClr val="black"/>
                  </a:solidFill>
                </a:endParaRPr>
              </a:p>
              <a:p>
                <a:r>
                  <a:rPr lang="fr-FR" dirty="0" smtClean="0">
                    <a:solidFill>
                      <a:prstClr val="black"/>
                    </a:solidFill>
                  </a:rPr>
                  <a:t>F*(xi) = Proportion des valeurs de l'échantillon inférieures ou égales à xi   </a:t>
                </a:r>
              </a:p>
              <a:p>
                <a:r>
                  <a:rPr lang="fr-FR" dirty="0" smtClean="0">
                    <a:solidFill>
                      <a:prstClr val="black"/>
                    </a:solidFill>
                  </a:rPr>
                  <a:t>= Fréquence empirique, observée, des valeurs xi inférieures ou égales à xi.  </a:t>
                </a:r>
              </a:p>
              <a:p>
                <a:r>
                  <a:rPr lang="fr-FR" dirty="0" smtClean="0">
                    <a:solidFill>
                      <a:prstClr val="black"/>
                    </a:solidFill>
                  </a:rPr>
                  <a:t>(où N est la taille de l'échantillon).</a:t>
                </a:r>
              </a:p>
              <a:p>
                <a:pPr algn="ctr"/>
                <a:r>
                  <a:rPr lang="fr-FR" sz="2400" dirty="0" smtClean="0">
                    <a:solidFill>
                      <a:prstClr val="black"/>
                    </a:solidFill>
                  </a:rPr>
                  <a:t>F(xi)=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fr-F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fr-FR" sz="2400" dirty="0" smtClean="0">
                    <a:solidFill>
                      <a:prstClr val="black"/>
                    </a:solidFill>
                  </a:rPr>
                  <a:t>      </a:t>
                </a:r>
                <a:r>
                  <a:rPr lang="fr-FR" sz="2000" dirty="0" smtClean="0">
                    <a:solidFill>
                      <a:prstClr val="black"/>
                    </a:solidFill>
                  </a:rPr>
                  <a:t>i</a:t>
                </a:r>
                <a:r>
                  <a:rPr lang="fr-FR" sz="2400" dirty="0" smtClean="0">
                    <a:solidFill>
                      <a:prstClr val="black"/>
                    </a:solidFill>
                  </a:rPr>
                  <a:t> étant le rang de xi</a:t>
                </a:r>
              </a:p>
              <a:p>
                <a:r>
                  <a:rPr lang="fr-FR" dirty="0" smtClean="0">
                    <a:solidFill>
                      <a:srgbClr val="FF0000"/>
                    </a:solidFill>
                  </a:rPr>
                  <a:t>Le défaut est que l'on ne donne pas la même importance au minimum qu'au maximum,</a:t>
                </a:r>
              </a:p>
              <a:p>
                <a:r>
                  <a:rPr lang="fr-FR" dirty="0" smtClean="0">
                    <a:solidFill>
                      <a:srgbClr val="FF0000"/>
                    </a:solidFill>
                  </a:rPr>
                  <a:t>puisque:    F*(Min) = 1/N                  et     F*(Max) = 1.</a:t>
                </a:r>
              </a:p>
              <a:p>
                <a:endParaRPr lang="fr-FR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0"/>
                <a:ext cx="8929718" cy="6167650"/>
              </a:xfrm>
              <a:prstGeom prst="rect">
                <a:avLst/>
              </a:prstGeom>
              <a:blipFill>
                <a:blip r:embed="rId2"/>
                <a:stretch>
                  <a:fillRect l="-546" t="-4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0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357166"/>
            <a:ext cx="885831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prstClr val="black"/>
                </a:solidFill>
              </a:rPr>
              <a:t>⇒ D'où l'idée des statisticiens :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- </a:t>
            </a:r>
            <a:r>
              <a:rPr lang="fr-FR" b="1" i="1" dirty="0" smtClean="0">
                <a:solidFill>
                  <a:prstClr val="black"/>
                </a:solidFill>
              </a:rPr>
              <a:t>si l'échantillon est tiré d'une loi de probabilité définie par sa fonction de répartition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F(x) = Probabilité qu'une valeur X tirée au hasard de la population soit inférieure ou égale à x,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- </a:t>
            </a:r>
            <a:r>
              <a:rPr lang="fr-FR" b="1" i="1" dirty="0" smtClean="0">
                <a:solidFill>
                  <a:prstClr val="black"/>
                </a:solidFill>
              </a:rPr>
              <a:t>essayons de tracer à partir de l'échantillon une courbe la plus voisine de F(x) (en général inconnue).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Ceci permettra non seulement une description de l'échantillon mais peut être une aide à la recherche de F(x).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6" y="2500306"/>
            <a:ext cx="857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prstClr val="black"/>
                </a:solidFill>
              </a:rPr>
              <a:t>Pour cela </a:t>
            </a:r>
            <a:r>
              <a:rPr lang="fr-FR" b="1" i="1" dirty="0" smtClean="0">
                <a:solidFill>
                  <a:prstClr val="black"/>
                </a:solidFill>
              </a:rPr>
              <a:t>classons les n valeurs xi dans l'ordre croissant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⇒ d'où un échantillon de N valeurs xi classées.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On montre qu'une bonne estimation assez simple de F(</a:t>
            </a:r>
            <a:r>
              <a:rPr lang="fr-FR" dirty="0" err="1" smtClean="0">
                <a:solidFill>
                  <a:prstClr val="black"/>
                </a:solidFill>
              </a:rPr>
              <a:t>xj</a:t>
            </a:r>
            <a:r>
              <a:rPr lang="fr-FR" dirty="0" smtClean="0">
                <a:solidFill>
                  <a:prstClr val="black"/>
                </a:solidFill>
              </a:rPr>
              <a:t>) = Pr (</a:t>
            </a:r>
            <a:r>
              <a:rPr lang="fr-FR" dirty="0" err="1" smtClean="0">
                <a:solidFill>
                  <a:prstClr val="black"/>
                </a:solidFill>
              </a:rPr>
              <a:t>X≤xj</a:t>
            </a:r>
            <a:r>
              <a:rPr lang="fr-FR" dirty="0" smtClean="0">
                <a:solidFill>
                  <a:prstClr val="black"/>
                </a:solidFill>
              </a:rPr>
              <a:t>) est fournie par :</a:t>
            </a:r>
          </a:p>
          <a:p>
            <a:pPr algn="just"/>
            <a:endParaRPr lang="fr-FR" dirty="0" smtClean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F*(xi) = i – a / N+b</a:t>
            </a:r>
          </a:p>
          <a:p>
            <a:pPr algn="just"/>
            <a:endParaRPr lang="fr-FR" dirty="0" smtClean="0">
              <a:solidFill>
                <a:prstClr val="black"/>
              </a:solidFill>
            </a:endParaRP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où a et b ont un optimum </a:t>
            </a:r>
            <a:r>
              <a:rPr lang="fr-FR" i="1" dirty="0" smtClean="0">
                <a:solidFill>
                  <a:prstClr val="black"/>
                </a:solidFill>
              </a:rPr>
              <a:t>qui dépendent de la loi dont sont issus les échantillons…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8" y="5500702"/>
            <a:ext cx="885828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Nous prendrons souvent:          a = 0.5 et b = 0.5   ou   a = 0.5 et b = 0</a:t>
            </a:r>
          </a:p>
          <a:p>
            <a:pPr algn="just"/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d'où les formules d'estimation de la probabilité empirique</a:t>
            </a:r>
          </a:p>
          <a:p>
            <a:pPr algn="just"/>
            <a:r>
              <a:rPr lang="fr-F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Pr(</a:t>
            </a:r>
            <a:r>
              <a:rPr lang="fr-FR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X≤x</a:t>
            </a:r>
            <a:r>
              <a:rPr lang="fr-FR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i – 1/2 / N + 1/2    ou   i – 1/2 / N       </a:t>
            </a:r>
            <a:r>
              <a:rPr lang="fr-F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le rang de la valeur xi</a:t>
            </a:r>
            <a:endParaRPr lang="fr-FR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0057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i="1" dirty="0" smtClean="0">
                <a:solidFill>
                  <a:prstClr val="black"/>
                </a:solidFill>
              </a:rPr>
              <a:t>Exemples: </a:t>
            </a:r>
          </a:p>
          <a:p>
            <a:pPr algn="just"/>
            <a:r>
              <a:rPr lang="fr-FR" b="1" i="1" dirty="0" smtClean="0">
                <a:solidFill>
                  <a:prstClr val="black"/>
                </a:solidFill>
              </a:rPr>
              <a:t>Loi Normale (Gauss)       a = 0.375        b = 0.25</a:t>
            </a:r>
          </a:p>
          <a:p>
            <a:pPr algn="just"/>
            <a:r>
              <a:rPr lang="fr-FR" b="1" i="1" dirty="0" smtClean="0">
                <a:solidFill>
                  <a:prstClr val="black"/>
                </a:solidFill>
              </a:rPr>
              <a:t>Loi de </a:t>
            </a:r>
            <a:r>
              <a:rPr lang="fr-FR" b="1" i="1" dirty="0" err="1" smtClean="0">
                <a:solidFill>
                  <a:prstClr val="black"/>
                </a:solidFill>
              </a:rPr>
              <a:t>Gumbel</a:t>
            </a:r>
            <a:r>
              <a:rPr lang="fr-FR" b="1" i="1" dirty="0" smtClean="0">
                <a:solidFill>
                  <a:prstClr val="black"/>
                </a:solidFill>
              </a:rPr>
              <a:t>                  a = 0                b = 1</a:t>
            </a:r>
          </a:p>
          <a:p>
            <a:pPr algn="just"/>
            <a:endParaRPr lang="fr-F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8" y="71414"/>
            <a:ext cx="900115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prstClr val="black"/>
                </a:solidFill>
              </a:rPr>
              <a:t>On trace ensuite les points sur un diagramme.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Mais en diagramme </a:t>
            </a:r>
            <a:r>
              <a:rPr lang="fr-FR" i="1" dirty="0" smtClean="0">
                <a:solidFill>
                  <a:prstClr val="black"/>
                </a:solidFill>
              </a:rPr>
              <a:t>arithmétique, où les axes </a:t>
            </a:r>
            <a:r>
              <a:rPr lang="fr-FR" i="1" dirty="0" err="1" smtClean="0">
                <a:solidFill>
                  <a:prstClr val="black"/>
                </a:solidFill>
              </a:rPr>
              <a:t>Ox</a:t>
            </a:r>
            <a:r>
              <a:rPr lang="fr-FR" i="1" dirty="0" smtClean="0">
                <a:solidFill>
                  <a:prstClr val="black"/>
                </a:solidFill>
              </a:rPr>
              <a:t> et </a:t>
            </a:r>
            <a:r>
              <a:rPr lang="fr-FR" i="1" dirty="0" err="1" smtClean="0">
                <a:solidFill>
                  <a:prstClr val="black"/>
                </a:solidFill>
              </a:rPr>
              <a:t>Oy</a:t>
            </a:r>
            <a:r>
              <a:rPr lang="fr-FR" i="1" dirty="0" smtClean="0">
                <a:solidFill>
                  <a:prstClr val="black"/>
                </a:solidFill>
              </a:rPr>
              <a:t> sont gradués linéairement, les courbes obtenues ont </a:t>
            </a:r>
            <a:r>
              <a:rPr lang="fr-FR" dirty="0" smtClean="0">
                <a:solidFill>
                  <a:prstClr val="black"/>
                </a:solidFill>
              </a:rPr>
              <a:t>souvent la forme d'un S (sigmoïdes) et il est difficile d'en déduire une forme de loi et de les distinguer. 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C'est pourquoi on utilise souvent des papiers où l'échelle des F* est distordue (papier de Gauss, papier de </a:t>
            </a:r>
            <a:r>
              <a:rPr lang="fr-FR" dirty="0" err="1" smtClean="0">
                <a:solidFill>
                  <a:prstClr val="black"/>
                </a:solidFill>
              </a:rPr>
              <a:t>Gumbel</a:t>
            </a:r>
            <a:r>
              <a:rPr lang="fr-FR" dirty="0" smtClean="0">
                <a:solidFill>
                  <a:prstClr val="black"/>
                </a:solidFill>
              </a:rPr>
              <a:t>).</a:t>
            </a:r>
          </a:p>
          <a:p>
            <a:pPr algn="just"/>
            <a:endParaRPr lang="fr-FR" dirty="0" smtClean="0">
              <a:solidFill>
                <a:prstClr val="black"/>
              </a:solidFill>
            </a:endParaRP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L'intérêt de ces </a:t>
            </a:r>
            <a:r>
              <a:rPr lang="fr-FR" b="1" dirty="0" smtClean="0">
                <a:solidFill>
                  <a:prstClr val="black"/>
                </a:solidFill>
              </a:rPr>
              <a:t>diagrammes fonctionnels, dits de probabilité ,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solidFill>
                  <a:prstClr val="black"/>
                </a:solidFill>
              </a:rPr>
              <a:t>- meilleure lecture pour certaines probabilités</a:t>
            </a: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(les extrêmes par exemple pour </a:t>
            </a:r>
            <a:r>
              <a:rPr lang="fr-FR" dirty="0" err="1" smtClean="0">
                <a:solidFill>
                  <a:prstClr val="black"/>
                </a:solidFill>
              </a:rPr>
              <a:t>Gumbel</a:t>
            </a:r>
            <a:r>
              <a:rPr lang="fr-FR" dirty="0" smtClean="0">
                <a:solidFill>
                  <a:prstClr val="black"/>
                </a:solidFill>
              </a:rPr>
              <a:t>)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solidFill>
                  <a:prstClr val="black"/>
                </a:solidFill>
              </a:rPr>
              <a:t>- tracé plus aisé de certaines lois</a:t>
            </a: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(droite pour une loi de Gauss sur papier de Gauss).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8" y="-24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IV ) COMPLEMENTS THEORIQUES</a:t>
            </a:r>
          </a:p>
          <a:p>
            <a:r>
              <a:rPr lang="fr-FR" b="1" dirty="0" smtClean="0">
                <a:solidFill>
                  <a:prstClr val="black"/>
                </a:solidFill>
              </a:rPr>
              <a:t>IV-1) NOTION de PERIODE DE RETOUR:</a:t>
            </a:r>
          </a:p>
          <a:p>
            <a:r>
              <a:rPr lang="fr-FR" b="1" dirty="0" smtClean="0">
                <a:solidFill>
                  <a:prstClr val="black"/>
                </a:solidFill>
              </a:rPr>
              <a:t>	a) </a:t>
            </a:r>
            <a:r>
              <a:rPr lang="fr-FR" b="1" i="1" dirty="0" smtClean="0">
                <a:solidFill>
                  <a:prstClr val="black"/>
                </a:solidFill>
              </a:rPr>
              <a:t>Variables aléatoires en Hydrologie</a:t>
            </a:r>
          </a:p>
          <a:p>
            <a:r>
              <a:rPr lang="fr-FR" b="1" i="1" dirty="0" smtClean="0">
                <a:solidFill>
                  <a:prstClr val="black"/>
                </a:solidFill>
              </a:rPr>
              <a:t>			Période de retour, Durée de retour.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4422"/>
            <a:ext cx="9001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prstClr val="black"/>
                </a:solidFill>
              </a:rPr>
              <a:t>Quand on définit une variable aléatoire, il est fréquent qu'on lui associe un intervalle de temps:</a:t>
            </a:r>
          </a:p>
          <a:p>
            <a:pPr lvl="2" algn="just"/>
            <a:r>
              <a:rPr lang="fr-FR" dirty="0" smtClean="0">
                <a:solidFill>
                  <a:prstClr val="black"/>
                </a:solidFill>
              </a:rPr>
              <a:t>X1 = Total de la pluie du mois d'Octobre.</a:t>
            </a:r>
          </a:p>
          <a:p>
            <a:pPr lvl="2" algn="just"/>
            <a:r>
              <a:rPr lang="fr-FR" dirty="0" smtClean="0">
                <a:solidFill>
                  <a:prstClr val="black"/>
                </a:solidFill>
              </a:rPr>
              <a:t>X2 = débit moyen annuel</a:t>
            </a:r>
          </a:p>
          <a:p>
            <a:pPr lvl="2" algn="just"/>
            <a:r>
              <a:rPr lang="fr-FR" dirty="0" smtClean="0">
                <a:solidFill>
                  <a:prstClr val="black"/>
                </a:solidFill>
              </a:rPr>
              <a:t>X3 = durée d'insolation des mois d'été, etc...</a:t>
            </a:r>
          </a:p>
          <a:p>
            <a:pPr lvl="2" algn="just"/>
            <a:r>
              <a:rPr lang="fr-FR" dirty="0" smtClean="0">
                <a:solidFill>
                  <a:prstClr val="black"/>
                </a:solidFill>
              </a:rPr>
              <a:t>X4 = Pluie maximale journalière de chaque année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On définit donc implicitement: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- Une notion d'évènement, ou de "tirage" aléatoire dans l'espace des évènements</a:t>
            </a:r>
          </a:p>
          <a:p>
            <a:pPr algn="just"/>
            <a:r>
              <a:rPr lang="fr-FR" b="1" dirty="0" smtClean="0">
                <a:solidFill>
                  <a:prstClr val="black"/>
                </a:solidFill>
              </a:rPr>
              <a:t>- </a:t>
            </a:r>
            <a:r>
              <a:rPr lang="fr-FR" dirty="0" smtClean="0">
                <a:solidFill>
                  <a:prstClr val="black"/>
                </a:solidFill>
              </a:rPr>
              <a:t>souvent associée, dans le cas où les variables sont en fait des processus temporels se déroulant dans le temps, à un intervalle de temps.</a:t>
            </a:r>
          </a:p>
        </p:txBody>
      </p:sp>
    </p:spTree>
    <p:extLst>
      <p:ext uri="{BB962C8B-B14F-4D97-AF65-F5344CB8AC3E}">
        <p14:creationId xmlns:p14="http://schemas.microsoft.com/office/powerpoint/2010/main" val="33873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71414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 on dit que : Pr(X ≤ α) = 90%,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cela signifie que: -</a:t>
            </a:r>
          </a:p>
          <a:p>
            <a:pPr algn="ctr">
              <a:buFont typeface="Wingdings" pitchFamily="2" charset="2"/>
              <a:buChar char="Ø"/>
            </a:pPr>
            <a:r>
              <a:rPr lang="fr-FR" dirty="0" smtClean="0">
                <a:solidFill>
                  <a:prstClr val="black"/>
                </a:solidFill>
              </a:rPr>
              <a:t>si on fait un tirage indépendant de la variable X</a:t>
            </a:r>
          </a:p>
          <a:p>
            <a:pPr algn="ctr">
              <a:buFont typeface="Wingdings" pitchFamily="2" charset="2"/>
              <a:buChar char="Ø"/>
            </a:pPr>
            <a:r>
              <a:rPr lang="fr-FR" dirty="0" smtClean="0">
                <a:solidFill>
                  <a:prstClr val="black"/>
                </a:solidFill>
              </a:rPr>
              <a:t>il y a 9 chances sur 10 d'être inférieur ou égal à α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1378755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prstClr val="black"/>
                </a:solidFill>
              </a:rPr>
              <a:t>Par abus de langage, on dit que la valeur α "revient" en moyenne tous les 10 tirages et donc qu'elle a </a:t>
            </a:r>
            <a:r>
              <a:rPr lang="fr-FR" dirty="0" smtClean="0">
                <a:solidFill>
                  <a:prstClr val="black"/>
                </a:solidFill>
              </a:rPr>
              <a:t>une </a:t>
            </a:r>
            <a:r>
              <a:rPr lang="fr-FR" b="1" dirty="0" smtClean="0">
                <a:solidFill>
                  <a:prstClr val="black"/>
                </a:solidFill>
              </a:rPr>
              <a:t>"période" de retour moyenne de T= 10, en fait de 1 fois tous les 10 tirages.</a:t>
            </a:r>
          </a:p>
          <a:p>
            <a:endParaRPr lang="fr-FR" b="1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Quand en plus, chaque "tirage" est associé lui-même à un intervalle de temps, par exemple si on ne fait qu’un tirage par an, on dira que la valeur α, qui "revient" en moyenne tous les 10 tirages, a une </a:t>
            </a:r>
            <a:r>
              <a:rPr lang="fr-FR" b="1" dirty="0" smtClean="0">
                <a:solidFill>
                  <a:prstClr val="black"/>
                </a:solidFill>
              </a:rPr>
              <a:t>durée de retour moyenne de T =10 ans (exprimée dans la même unité que l'intervalle inter-tirages), et que la valeur α est décennale.</a:t>
            </a:r>
          </a:p>
          <a:p>
            <a:endParaRPr lang="fr-FR" b="1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Si, au lieu de prendre un seuil particulier F(α) = 0.9, on prend un seuil quelconque F (x</a:t>
            </a:r>
            <a:r>
              <a:rPr lang="fr-FR" baseline="30000" dirty="0" smtClean="0">
                <a:solidFill>
                  <a:prstClr val="black"/>
                </a:solidFill>
              </a:rPr>
              <a:t> </a:t>
            </a:r>
            <a:r>
              <a:rPr lang="fr-FR" baseline="-25000" dirty="0" smtClean="0">
                <a:solidFill>
                  <a:prstClr val="black"/>
                </a:solidFill>
              </a:rPr>
              <a:t>F</a:t>
            </a:r>
            <a:r>
              <a:rPr lang="fr-FR" dirty="0" smtClean="0">
                <a:solidFill>
                  <a:prstClr val="black"/>
                </a:solidFill>
              </a:rPr>
              <a:t>) = F fixée ,  avec F prise de manière quelconque ∈ [0,1], alors la </a:t>
            </a:r>
            <a:r>
              <a:rPr lang="fr-FR" b="1" dirty="0" smtClean="0">
                <a:solidFill>
                  <a:prstClr val="black"/>
                </a:solidFill>
              </a:rPr>
              <a:t>période de retour est:</a:t>
            </a:r>
          </a:p>
          <a:p>
            <a:endParaRPr lang="fr-FR" b="1" dirty="0" smtClean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T = 1 / 1 – F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Et ainsi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	F = 0,9            T = 1 / 1- 0,9          T= 10</a:t>
            </a: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	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5846901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F = 0,95         T = 1 / 1- 0,95       T= 20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8929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prstClr val="black"/>
                </a:solidFill>
              </a:rPr>
              <a:t>Exemples:</a:t>
            </a:r>
          </a:p>
          <a:p>
            <a:endParaRPr lang="fr-FR" b="1" i="1" dirty="0" smtClean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Si Pr (X2 &gt;250 m3/s) = 0.1, on dira que le débit moyen annuel de 250 m3/s est dépassé en moyenne 1 tirage sur 10, donc 1 année sur 10 en moyenne, donc a une "période de retour" </a:t>
            </a:r>
            <a:r>
              <a:rPr lang="fr-FR" i="1" dirty="0" smtClean="0">
                <a:solidFill>
                  <a:prstClr val="black"/>
                </a:solidFill>
              </a:rPr>
              <a:t>décennale.</a:t>
            </a:r>
          </a:p>
          <a:p>
            <a:endParaRPr lang="fr-FR" i="1" dirty="0" smtClean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De même si Pr ( X1 &lt; 100 mm) = 0.9, on dira que la valeur 100 mm est dépassée en moyenne 1 tirage sur 10, donc 1 mois d'Octobre sur 10, et donc a une période de retour </a:t>
            </a:r>
            <a:r>
              <a:rPr lang="fr-FR" i="1" dirty="0" smtClean="0">
                <a:solidFill>
                  <a:prstClr val="black"/>
                </a:solidFill>
              </a:rPr>
              <a:t>décennale (car il n'y a qu'un mois </a:t>
            </a:r>
            <a:r>
              <a:rPr lang="fr-FR" dirty="0" smtClean="0">
                <a:solidFill>
                  <a:prstClr val="black"/>
                </a:solidFill>
              </a:rPr>
              <a:t>d'Octobre et donc qu'un tirage possible par an)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97346"/>
            <a:ext cx="85725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b) </a:t>
            </a:r>
            <a:r>
              <a:rPr lang="fr-FR" sz="2000" b="1" i="1" dirty="0" smtClean="0">
                <a:solidFill>
                  <a:prstClr val="black"/>
                </a:solidFill>
              </a:rPr>
              <a:t>Complément sur les probabilités empiriques</a:t>
            </a:r>
          </a:p>
          <a:p>
            <a:r>
              <a:rPr lang="fr-FR" sz="2000" b="1" i="1" dirty="0" smtClean="0">
                <a:solidFill>
                  <a:prstClr val="black"/>
                </a:solidFill>
              </a:rPr>
              <a:t>(et les ajustements graphiques)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On a vu dans l'analyse des échantillons qu'il fallait associer à chaque valeur xi de rang i une probabilité empirique au non dépassement.</a:t>
            </a: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La plus simple consiste à prendre: F*(xi) = Pr (X ≤ xi ) =</a:t>
            </a:r>
            <a:r>
              <a:rPr lang="fr-FR" sz="2000" i="1" dirty="0" smtClean="0">
                <a:solidFill>
                  <a:prstClr val="black"/>
                </a:solidFill>
              </a:rPr>
              <a:t>i/N</a:t>
            </a: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Si pour illustrer, on prend N= 100, on voit que: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F(x</a:t>
            </a:r>
            <a:r>
              <a:rPr lang="fr-FR" sz="2000" baseline="-25000" dirty="0" smtClean="0">
                <a:solidFill>
                  <a:prstClr val="black"/>
                </a:solidFill>
              </a:rPr>
              <a:t>1</a:t>
            </a:r>
            <a:r>
              <a:rPr lang="fr-FR" sz="2000" dirty="0" smtClean="0">
                <a:solidFill>
                  <a:prstClr val="black"/>
                </a:solidFill>
              </a:rPr>
              <a:t>) = 0.01 mais que F(</a:t>
            </a:r>
            <a:r>
              <a:rPr lang="fr-FR" sz="2000" dirty="0" err="1" smtClean="0">
                <a:solidFill>
                  <a:prstClr val="black"/>
                </a:solidFill>
              </a:rPr>
              <a:t>x</a:t>
            </a:r>
            <a:r>
              <a:rPr lang="fr-FR" sz="2000" baseline="-25000" dirty="0" err="1" smtClean="0">
                <a:solidFill>
                  <a:prstClr val="black"/>
                </a:solidFill>
              </a:rPr>
              <a:t>N</a:t>
            </a:r>
            <a:r>
              <a:rPr lang="fr-FR" sz="2000" dirty="0" smtClean="0">
                <a:solidFill>
                  <a:prstClr val="black"/>
                </a:solidFill>
              </a:rPr>
              <a:t>) =1 ...!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Ceci est gênant puisqu'alors Pr (X &gt; </a:t>
            </a:r>
            <a:r>
              <a:rPr lang="fr-FR" sz="2000" dirty="0" err="1" smtClean="0">
                <a:solidFill>
                  <a:prstClr val="black"/>
                </a:solidFill>
              </a:rPr>
              <a:t>x</a:t>
            </a:r>
            <a:r>
              <a:rPr lang="fr-FR" sz="2000" baseline="-25000" dirty="0" err="1" smtClean="0">
                <a:solidFill>
                  <a:prstClr val="black"/>
                </a:solidFill>
              </a:rPr>
              <a:t>N</a:t>
            </a:r>
            <a:r>
              <a:rPr lang="fr-FR" sz="2000" dirty="0" smtClean="0">
                <a:solidFill>
                  <a:prstClr val="black"/>
                </a:solidFill>
              </a:rPr>
              <a:t>) = 0 ...!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or on a toute raison de penser que si on augmente l'échantillon on trouvera des valeurs supérieures à </a:t>
            </a:r>
            <a:r>
              <a:rPr lang="fr-FR" sz="2000" dirty="0" err="1" smtClean="0">
                <a:solidFill>
                  <a:prstClr val="black"/>
                </a:solidFill>
              </a:rPr>
              <a:t>x</a:t>
            </a:r>
            <a:r>
              <a:rPr lang="fr-FR" sz="2000" baseline="-25000" dirty="0" err="1" smtClean="0">
                <a:solidFill>
                  <a:prstClr val="black"/>
                </a:solidFill>
              </a:rPr>
              <a:t>N</a:t>
            </a:r>
            <a:r>
              <a:rPr lang="fr-FR" sz="2000" dirty="0" smtClean="0">
                <a:solidFill>
                  <a:prstClr val="black"/>
                </a:solidFill>
              </a:rPr>
              <a:t>….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¤ Dans le cas de</a:t>
            </a:r>
          </a:p>
          <a:p>
            <a:pPr algn="ctr"/>
            <a:r>
              <a:rPr lang="fr-FR" sz="2000" i="1" dirty="0" smtClean="0">
                <a:solidFill>
                  <a:prstClr val="black"/>
                </a:solidFill>
              </a:rPr>
              <a:t>P= i</a:t>
            </a:r>
            <a:r>
              <a:rPr lang="fr-FR" sz="2000" dirty="0" smtClean="0">
                <a:solidFill>
                  <a:prstClr val="black"/>
                </a:solidFill>
              </a:rPr>
              <a:t>− 0.5</a:t>
            </a:r>
            <a:r>
              <a:rPr lang="fr-FR" sz="2000" i="1" dirty="0" smtClean="0">
                <a:solidFill>
                  <a:prstClr val="black"/>
                </a:solidFill>
              </a:rPr>
              <a:t>/N  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= on voit que ( avec N = 100):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P(X≤ x</a:t>
            </a:r>
            <a:r>
              <a:rPr lang="fr-FR" sz="2000" baseline="-25000" dirty="0" smtClean="0">
                <a:solidFill>
                  <a:prstClr val="black"/>
                </a:solidFill>
              </a:rPr>
              <a:t>1</a:t>
            </a:r>
            <a:r>
              <a:rPr lang="fr-FR" sz="2000" dirty="0" smtClean="0">
                <a:solidFill>
                  <a:prstClr val="black"/>
                </a:solidFill>
              </a:rPr>
              <a:t>) = 0.005 et P(X&lt;</a:t>
            </a:r>
            <a:r>
              <a:rPr lang="fr-FR" sz="2000" dirty="0" err="1" smtClean="0">
                <a:solidFill>
                  <a:prstClr val="black"/>
                </a:solidFill>
              </a:rPr>
              <a:t>x</a:t>
            </a:r>
            <a:r>
              <a:rPr lang="fr-FR" sz="2000" baseline="-25000" dirty="0" err="1" smtClean="0">
                <a:solidFill>
                  <a:prstClr val="black"/>
                </a:solidFill>
              </a:rPr>
              <a:t>N</a:t>
            </a:r>
            <a:r>
              <a:rPr lang="fr-FR" sz="2000" dirty="0" smtClean="0">
                <a:solidFill>
                  <a:prstClr val="black"/>
                </a:solidFill>
              </a:rPr>
              <a:t>) = 0.995 ou P(X&gt; </a:t>
            </a:r>
            <a:r>
              <a:rPr lang="fr-FR" sz="2000" dirty="0" err="1" smtClean="0">
                <a:solidFill>
                  <a:prstClr val="black"/>
                </a:solidFill>
              </a:rPr>
              <a:t>x</a:t>
            </a:r>
            <a:r>
              <a:rPr lang="fr-FR" sz="2000" baseline="-25000" dirty="0" err="1" smtClean="0">
                <a:solidFill>
                  <a:prstClr val="black"/>
                </a:solidFill>
              </a:rPr>
              <a:t>N</a:t>
            </a:r>
            <a:r>
              <a:rPr lang="fr-FR" sz="2000" dirty="0" smtClean="0">
                <a:solidFill>
                  <a:prstClr val="black"/>
                </a:solidFill>
              </a:rPr>
              <a:t>) = 0.005</a:t>
            </a: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8" y="5371943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Soit encore, </a:t>
            </a:r>
            <a:r>
              <a:rPr lang="fr-FR" i="1" dirty="0" smtClean="0">
                <a:solidFill>
                  <a:prstClr val="black"/>
                </a:solidFill>
              </a:rPr>
              <a:t>en terme de période de retour: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on considère, </a:t>
            </a:r>
            <a:r>
              <a:rPr lang="fr-FR" b="1" dirty="0" smtClean="0">
                <a:solidFill>
                  <a:prstClr val="black"/>
                </a:solidFill>
              </a:rPr>
              <a:t>et on impose, par cette formule que les valeurs x</a:t>
            </a:r>
            <a:r>
              <a:rPr lang="fr-FR" b="1" baseline="-25000" dirty="0" smtClean="0">
                <a:solidFill>
                  <a:prstClr val="black"/>
                </a:solidFill>
              </a:rPr>
              <a:t>1</a:t>
            </a:r>
            <a:r>
              <a:rPr lang="fr-FR" b="1" dirty="0" smtClean="0">
                <a:solidFill>
                  <a:prstClr val="black"/>
                </a:solidFill>
              </a:rPr>
              <a:t> et x</a:t>
            </a:r>
            <a:r>
              <a:rPr lang="fr-FR" b="1" baseline="-25000" dirty="0" smtClean="0">
                <a:solidFill>
                  <a:prstClr val="black"/>
                </a:solidFill>
              </a:rPr>
              <a:t>100</a:t>
            </a:r>
            <a:r>
              <a:rPr lang="fr-FR" b="1" dirty="0" smtClean="0">
                <a:solidFill>
                  <a:prstClr val="black"/>
                </a:solidFill>
              </a:rPr>
              <a:t>, min. et max. d'un échantillon </a:t>
            </a:r>
            <a:r>
              <a:rPr lang="fr-FR" dirty="0" smtClean="0">
                <a:solidFill>
                  <a:prstClr val="black"/>
                </a:solidFill>
              </a:rPr>
              <a:t>de 100 valeurs, reviennent en moyenne 1 fois tous les </a:t>
            </a:r>
            <a:r>
              <a:rPr lang="fr-FR" b="1" dirty="0" smtClean="0">
                <a:solidFill>
                  <a:prstClr val="black"/>
                </a:solidFill>
              </a:rPr>
              <a:t>200 tirages.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1414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Dans le cas où on choisit une formule, tout aussi symétrique entre mini et maxi:</a:t>
            </a:r>
          </a:p>
          <a:p>
            <a:r>
              <a:rPr lang="fr-FR" i="1" dirty="0" smtClean="0">
                <a:solidFill>
                  <a:prstClr val="black"/>
                </a:solidFill>
              </a:rPr>
              <a:t>P</a:t>
            </a:r>
            <a:r>
              <a:rPr lang="fr-FR" i="1" baseline="-25000" dirty="0" smtClean="0">
                <a:solidFill>
                  <a:prstClr val="black"/>
                </a:solidFill>
              </a:rPr>
              <a:t>i </a:t>
            </a:r>
            <a:r>
              <a:rPr lang="fr-FR" dirty="0" smtClean="0">
                <a:solidFill>
                  <a:prstClr val="black"/>
                </a:solidFill>
              </a:rPr>
              <a:t>  =</a:t>
            </a:r>
            <a:r>
              <a:rPr lang="fr-FR" i="1" dirty="0" smtClean="0">
                <a:solidFill>
                  <a:prstClr val="black"/>
                </a:solidFill>
              </a:rPr>
              <a:t>i/N</a:t>
            </a:r>
            <a:r>
              <a:rPr lang="fr-FR" dirty="0" smtClean="0">
                <a:solidFill>
                  <a:prstClr val="black"/>
                </a:solidFill>
              </a:rPr>
              <a:t>+1</a:t>
            </a:r>
          </a:p>
          <a:p>
            <a:endParaRPr lang="fr-FR" i="1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on voit que ( avec N =100 ) cela revient à considérer que: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P(X≤ x</a:t>
            </a:r>
            <a:r>
              <a:rPr lang="fr-FR" baseline="-25000" dirty="0" smtClean="0">
                <a:solidFill>
                  <a:prstClr val="black"/>
                </a:solidFill>
              </a:rPr>
              <a:t>1</a:t>
            </a:r>
            <a:r>
              <a:rPr lang="fr-FR" dirty="0" smtClean="0">
                <a:solidFill>
                  <a:prstClr val="black"/>
                </a:solidFill>
              </a:rPr>
              <a:t>) = 0.01 et P(X&gt; </a:t>
            </a:r>
            <a:r>
              <a:rPr lang="fr-FR" dirty="0" err="1" smtClean="0">
                <a:solidFill>
                  <a:prstClr val="black"/>
                </a:solidFill>
              </a:rPr>
              <a:t>x</a:t>
            </a:r>
            <a:r>
              <a:rPr lang="fr-FR" baseline="-25000" dirty="0" err="1" smtClean="0">
                <a:solidFill>
                  <a:prstClr val="black"/>
                </a:solidFill>
              </a:rPr>
              <a:t>N</a:t>
            </a:r>
            <a:r>
              <a:rPr lang="fr-FR" dirty="0" smtClean="0">
                <a:solidFill>
                  <a:prstClr val="black"/>
                </a:solidFill>
              </a:rPr>
              <a:t>) = 0.01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soit encore que, en terme de période de retour, il reviennent tous les </a:t>
            </a:r>
            <a:r>
              <a:rPr lang="fr-FR" b="1" dirty="0" smtClean="0">
                <a:solidFill>
                  <a:prstClr val="black"/>
                </a:solidFill>
              </a:rPr>
              <a:t>100 tirages,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soit </a:t>
            </a:r>
            <a:r>
              <a:rPr lang="fr-FR" b="1" dirty="0" smtClean="0">
                <a:solidFill>
                  <a:prstClr val="black"/>
                </a:solidFill>
              </a:rPr>
              <a:t>deux fois plus souvent qu'avec la formule précédente...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02" y="2119395"/>
            <a:ext cx="9072530" cy="4801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Par contre la probabilité de l'évènement médian, x</a:t>
            </a:r>
            <a:r>
              <a:rPr lang="fr-FR" baseline="-25000" dirty="0" smtClean="0">
                <a:solidFill>
                  <a:prstClr val="black"/>
                </a:solidFill>
              </a:rPr>
              <a:t>50</a:t>
            </a:r>
            <a:r>
              <a:rPr lang="fr-FR" dirty="0" smtClean="0">
                <a:solidFill>
                  <a:prstClr val="black"/>
                </a:solidFill>
              </a:rPr>
              <a:t> , reste dans les deux formules très proche de 50% et la période de retour correspondante proche de 2.</a:t>
            </a:r>
          </a:p>
          <a:p>
            <a:endParaRPr lang="fr-FR" b="1" i="1" dirty="0" smtClean="0">
              <a:solidFill>
                <a:prstClr val="black"/>
              </a:solidFill>
            </a:endParaRPr>
          </a:p>
          <a:p>
            <a:r>
              <a:rPr lang="fr-FR" b="1" i="1" dirty="0" smtClean="0">
                <a:solidFill>
                  <a:prstClr val="black"/>
                </a:solidFill>
              </a:rPr>
              <a:t>Conclusions:</a:t>
            </a:r>
          </a:p>
          <a:p>
            <a:r>
              <a:rPr lang="fr-FR" b="1" i="1" dirty="0" smtClean="0">
                <a:solidFill>
                  <a:prstClr val="black"/>
                </a:solidFill>
              </a:rPr>
              <a:t>Il faut donc considérer que :la probabilité empirique est proche de la probabilité réelle, (- ou au moins est estimée de façon stable -), dans la partie centrale de l'échantillon, mais Certainement pas dans les queues de la distribution à gauche et à droite.</a:t>
            </a:r>
          </a:p>
          <a:p>
            <a:endParaRPr lang="fr-FR" b="1" i="1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En conséquence, dans les ajustements graphiques, il faudrait pondérer plus faiblement les points extrêmes, car on leur a attribué une probabilité </a:t>
            </a:r>
            <a:r>
              <a:rPr lang="fr-FR" i="1" dirty="0" smtClean="0">
                <a:solidFill>
                  <a:prstClr val="black"/>
                </a:solidFill>
              </a:rPr>
              <a:t>empirique parfois éloignée de la réalité, et surtout trop </a:t>
            </a:r>
            <a:r>
              <a:rPr lang="fr-FR" dirty="0" smtClean="0">
                <a:solidFill>
                  <a:prstClr val="black"/>
                </a:solidFill>
              </a:rPr>
              <a:t>dépendante de la formule d'estimation retenue.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Notons cependant que la formule</a:t>
            </a:r>
          </a:p>
          <a:p>
            <a:r>
              <a:rPr lang="fr-FR" i="1" dirty="0" smtClean="0">
                <a:solidFill>
                  <a:prstClr val="black"/>
                </a:solidFill>
              </a:rPr>
              <a:t>P i</a:t>
            </a:r>
            <a:r>
              <a:rPr lang="fr-FR" dirty="0" smtClean="0">
                <a:solidFill>
                  <a:prstClr val="black"/>
                </a:solidFill>
              </a:rPr>
              <a:t>  =</a:t>
            </a:r>
            <a:r>
              <a:rPr lang="fr-FR" i="1" dirty="0" smtClean="0">
                <a:solidFill>
                  <a:prstClr val="black"/>
                </a:solidFill>
              </a:rPr>
              <a:t>i/N</a:t>
            </a:r>
            <a:r>
              <a:rPr lang="fr-FR" dirty="0" smtClean="0">
                <a:solidFill>
                  <a:prstClr val="black"/>
                </a:solidFill>
              </a:rPr>
              <a:t>+1</a:t>
            </a:r>
          </a:p>
          <a:p>
            <a:r>
              <a:rPr lang="fr-FR" i="1" dirty="0" smtClean="0">
                <a:solidFill>
                  <a:prstClr val="black"/>
                </a:solidFill>
              </a:rPr>
              <a:t>tend à considérer les évènements extrêmes comme plus </a:t>
            </a:r>
            <a:r>
              <a:rPr lang="fr-FR" dirty="0" smtClean="0">
                <a:solidFill>
                  <a:prstClr val="black"/>
                </a:solidFill>
              </a:rPr>
              <a:t>fréquents, et donc </a:t>
            </a:r>
            <a:r>
              <a:rPr lang="fr-FR" i="1" dirty="0" smtClean="0">
                <a:solidFill>
                  <a:prstClr val="black"/>
                </a:solidFill>
              </a:rPr>
              <a:t>va dans le sens d'une certaine sécurité.</a:t>
            </a:r>
          </a:p>
          <a:p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Ces notions de durée de retour seront largement utilisées en Hydrologie de Projet.</a:t>
            </a:r>
          </a:p>
        </p:txBody>
      </p:sp>
    </p:spTree>
    <p:extLst>
      <p:ext uri="{BB962C8B-B14F-4D97-AF65-F5344CB8AC3E}">
        <p14:creationId xmlns:p14="http://schemas.microsoft.com/office/powerpoint/2010/main" val="13264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08766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Définition de l'analyse </a:t>
            </a:r>
            <a:r>
              <a:rPr lang="fr-FR" dirty="0" smtClean="0"/>
              <a:t>fréquentielle</a:t>
            </a:r>
          </a:p>
          <a:p>
            <a:endParaRPr lang="fr-FR" dirty="0"/>
          </a:p>
          <a:p>
            <a:pPr algn="just"/>
            <a:r>
              <a:rPr lang="fr-FR" dirty="0"/>
              <a:t>L'analyse fréquentielle est une méthode statistique de prédiction consistant à étudier les événements passés, caractéristiques d'un processus donné (hydrologique ou autre), afin d'en définir les probabilités d'apparition future.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/>
              <a:t>Cette prédiction repose sur la définition et la mise en </a:t>
            </a:r>
            <a:r>
              <a:rPr lang="fr-FR" dirty="0" smtClean="0"/>
              <a:t>œuvre </a:t>
            </a:r>
            <a:r>
              <a:rPr lang="fr-FR" dirty="0"/>
              <a:t>d'un modèle fréquentiel, qui est une équation décrivant le comportement statistique d'un processus. Ces modèles décrivent la probabilité d'apparition d'un événement de valeur donnée.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/>
              <a:t>L'analyse fréquentielle fait appel à diverses techniques statistiques et constitue une filière complexe qu'il convient de traiter avec beaucoup de rigueur. Ses diverses étapes peuvent être schématisées très simplement selon le diagramme suivant 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83"/>
            <a:ext cx="322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9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1071546"/>
            <a:ext cx="87154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arenR"/>
            </a:pPr>
            <a:r>
              <a:rPr lang="fr-FR" b="1" dirty="0" smtClean="0"/>
              <a:t>RAPPEL </a:t>
            </a:r>
            <a:r>
              <a:rPr lang="fr-FR" b="1" dirty="0"/>
              <a:t>sur les VARIABLES ALEATOIRES</a:t>
            </a:r>
            <a:r>
              <a:rPr lang="fr-FR" b="1" dirty="0" smtClean="0"/>
              <a:t>:</a:t>
            </a:r>
          </a:p>
          <a:p>
            <a:pPr marL="400050" indent="-400050"/>
            <a:endParaRPr lang="fr-FR" b="1" dirty="0"/>
          </a:p>
          <a:p>
            <a:r>
              <a:rPr lang="fr-FR" b="1" dirty="0"/>
              <a:t>I-1) EXEMPLES et DEFINITIONS</a:t>
            </a:r>
            <a:r>
              <a:rPr lang="fr-FR" b="1" dirty="0" smtClean="0"/>
              <a:t>:</a:t>
            </a:r>
          </a:p>
          <a:p>
            <a:endParaRPr lang="fr-FR" b="1" dirty="0"/>
          </a:p>
          <a:p>
            <a:r>
              <a:rPr lang="fr-FR" dirty="0"/>
              <a:t>Les variables que l'on manipule en hydrologie (précipitations, débits, températures, </a:t>
            </a:r>
            <a:r>
              <a:rPr lang="fr-FR" dirty="0" smtClean="0"/>
              <a:t>etc</a:t>
            </a:r>
            <a:r>
              <a:rPr lang="fr-FR" dirty="0"/>
              <a:t>...), </a:t>
            </a:r>
            <a:r>
              <a:rPr lang="fr-FR" dirty="0" smtClean="0"/>
              <a:t>= </a:t>
            </a:r>
            <a:r>
              <a:rPr lang="fr-FR" b="1" dirty="0" smtClean="0"/>
              <a:t>Variables </a:t>
            </a:r>
            <a:r>
              <a:rPr lang="fr-FR" b="1" dirty="0"/>
              <a:t>Aléatoires</a:t>
            </a:r>
            <a:r>
              <a:rPr lang="fr-FR" b="1" dirty="0" smtClean="0"/>
              <a:t>.</a:t>
            </a:r>
          </a:p>
          <a:p>
            <a:endParaRPr lang="fr-FR" b="1" dirty="0"/>
          </a:p>
          <a:p>
            <a:r>
              <a:rPr lang="fr-FR" dirty="0"/>
              <a:t>La Variable Aléatoire, parfois notée V.A., est une variable formelle, notée en majuscule, par </a:t>
            </a:r>
            <a:r>
              <a:rPr lang="fr-FR" dirty="0" smtClean="0"/>
              <a:t>exemple X</a:t>
            </a:r>
            <a:r>
              <a:rPr lang="fr-FR" dirty="0"/>
              <a:t>:</a:t>
            </a:r>
          </a:p>
          <a:p>
            <a:pPr algn="ctr"/>
            <a:r>
              <a:rPr lang="fr-FR" b="1" dirty="0"/>
              <a:t>X = "Précipitation annuelle à la station de </a:t>
            </a:r>
            <a:r>
              <a:rPr lang="fr-FR" b="1" dirty="0" smtClean="0"/>
              <a:t>Tlemcen"</a:t>
            </a:r>
          </a:p>
          <a:p>
            <a:pPr algn="ctr"/>
            <a:endParaRPr lang="fr-FR" b="1" dirty="0"/>
          </a:p>
          <a:p>
            <a:r>
              <a:rPr lang="fr-FR" dirty="0"/>
              <a:t>Cette variable prendra une valeur </a:t>
            </a:r>
            <a:r>
              <a:rPr lang="fr-FR" dirty="0" err="1"/>
              <a:t>xk</a:t>
            </a:r>
            <a:r>
              <a:rPr lang="fr-FR" dirty="0"/>
              <a:t> à chaque "tirage aléatoire", à chaque réalisation k. </a:t>
            </a:r>
          </a:p>
          <a:p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1428728" y="237222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solidFill>
                  <a:srgbClr val="00B050"/>
                </a:solidFill>
              </a:rPr>
              <a:t>DESCRIPTION D'UN ECHANTILLON</a:t>
            </a:r>
          </a:p>
        </p:txBody>
      </p:sp>
    </p:spTree>
    <p:extLst>
      <p:ext uri="{BB962C8B-B14F-4D97-AF65-F5344CB8AC3E}">
        <p14:creationId xmlns:p14="http://schemas.microsoft.com/office/powerpoint/2010/main" val="7598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4" y="476672"/>
            <a:ext cx="4286940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5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113340" cy="42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7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8094"/>
            <a:ext cx="8688132" cy="678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144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9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764704"/>
            <a:ext cx="830118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1003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71550"/>
            <a:ext cx="83343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5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719"/>
            <a:ext cx="904003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6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252538"/>
            <a:ext cx="66008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4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9" y="862980"/>
            <a:ext cx="79928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943100"/>
            <a:ext cx="74390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5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8" y="46279"/>
            <a:ext cx="8858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Si </a:t>
            </a:r>
            <a:r>
              <a:rPr lang="fr-FR" sz="2000" dirty="0"/>
              <a:t>l'on veut dimensionner un barrage pour compenser le manque </a:t>
            </a:r>
            <a:r>
              <a:rPr lang="fr-FR" sz="2000" dirty="0" smtClean="0"/>
              <a:t>d'eau nécessaire </a:t>
            </a:r>
            <a:r>
              <a:rPr lang="fr-FR" sz="2000" dirty="0"/>
              <a:t>à </a:t>
            </a:r>
            <a:r>
              <a:rPr lang="fr-FR" sz="2000" dirty="0" smtClean="0"/>
              <a:t>certaines </a:t>
            </a:r>
            <a:r>
              <a:rPr lang="fr-FR" sz="2000" dirty="0"/>
              <a:t>cultures, il faudra s'intéresser aux années </a:t>
            </a:r>
            <a:r>
              <a:rPr lang="fr-FR" sz="2000" dirty="0" smtClean="0"/>
              <a:t>futures.</a:t>
            </a:r>
          </a:p>
          <a:p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On </a:t>
            </a:r>
            <a:r>
              <a:rPr lang="fr-FR" sz="2000" dirty="0">
                <a:solidFill>
                  <a:srgbClr val="FF0000"/>
                </a:solidFill>
              </a:rPr>
              <a:t>se trouve alors en </a:t>
            </a:r>
            <a:r>
              <a:rPr lang="fr-FR" sz="2000" i="1" dirty="0">
                <a:solidFill>
                  <a:srgbClr val="FF0000"/>
                </a:solidFill>
              </a:rPr>
              <a:t>avenir incertain: aucune approche déterministe, aucune mesure ou </a:t>
            </a:r>
            <a:r>
              <a:rPr lang="fr-FR" sz="2000" i="1" dirty="0" smtClean="0">
                <a:solidFill>
                  <a:srgbClr val="FF0000"/>
                </a:solidFill>
              </a:rPr>
              <a:t>méthode </a:t>
            </a:r>
            <a:r>
              <a:rPr lang="fr-FR" sz="2000" dirty="0" smtClean="0">
                <a:solidFill>
                  <a:srgbClr val="FF0000"/>
                </a:solidFill>
              </a:rPr>
              <a:t>déductive </a:t>
            </a:r>
            <a:r>
              <a:rPr lang="fr-FR" sz="2000" dirty="0">
                <a:solidFill>
                  <a:srgbClr val="FF0000"/>
                </a:solidFill>
              </a:rPr>
              <a:t>ne peut nous dire exactement, en 1994, ce que sera la réalisation x</a:t>
            </a:r>
            <a:r>
              <a:rPr lang="fr-FR" sz="2000" baseline="-25000" dirty="0">
                <a:solidFill>
                  <a:srgbClr val="FF0000"/>
                </a:solidFill>
              </a:rPr>
              <a:t>98</a:t>
            </a:r>
            <a:r>
              <a:rPr lang="fr-FR" sz="2000" dirty="0">
                <a:solidFill>
                  <a:srgbClr val="FF0000"/>
                </a:solidFill>
              </a:rPr>
              <a:t> de X en 1998...</a:t>
            </a:r>
          </a:p>
          <a:p>
            <a:endParaRPr lang="fr-FR" sz="2000" dirty="0" smtClean="0"/>
          </a:p>
          <a:p>
            <a:r>
              <a:rPr lang="fr-FR" sz="2000" dirty="0" smtClean="0"/>
              <a:t>Tout </a:t>
            </a:r>
            <a:r>
              <a:rPr lang="fr-FR" sz="2000" dirty="0"/>
              <a:t>au plus pourra-t-on supposer que les phénomènes générateurs de la pluie seront les mêmes </a:t>
            </a:r>
            <a:r>
              <a:rPr lang="fr-FR" sz="2000" dirty="0" smtClean="0"/>
              <a:t>que dans </a:t>
            </a:r>
            <a:r>
              <a:rPr lang="fr-FR" sz="2000" dirty="0"/>
              <a:t>le passé récent, et on fera l'</a:t>
            </a:r>
            <a:r>
              <a:rPr lang="fr-FR" sz="2000" b="1" dirty="0"/>
              <a:t>hypothèse que les réalisations futures de la variable aléatoire X auront </a:t>
            </a:r>
            <a:r>
              <a:rPr lang="fr-FR" sz="2000" b="1" dirty="0" smtClean="0"/>
              <a:t>les </a:t>
            </a:r>
            <a:r>
              <a:rPr lang="fr-FR" sz="2000" dirty="0" smtClean="0"/>
              <a:t>mêmes </a:t>
            </a:r>
            <a:r>
              <a:rPr lang="fr-FR" sz="2000" dirty="0"/>
              <a:t>caractéristiques, la même </a:t>
            </a:r>
            <a:r>
              <a:rPr lang="fr-FR" sz="2000" b="1" dirty="0"/>
              <a:t>distribution statistique que par le passé.... </a:t>
            </a:r>
            <a:endParaRPr lang="fr-FR" sz="2000" b="1" dirty="0" smtClean="0"/>
          </a:p>
          <a:p>
            <a:endParaRPr lang="fr-FR" sz="2000" dirty="0" smtClean="0"/>
          </a:p>
          <a:p>
            <a:r>
              <a:rPr lang="fr-FR" sz="2000" dirty="0" smtClean="0"/>
              <a:t>Naturellement</a:t>
            </a:r>
            <a:r>
              <a:rPr lang="fr-FR" sz="2000" dirty="0"/>
              <a:t>, cette hypothèse ne s’appliquera qu’à un futur relativement </a:t>
            </a:r>
            <a:r>
              <a:rPr lang="fr-FR" sz="2000" i="1" dirty="0"/>
              <a:t>“ proche ” : sur une durée un </a:t>
            </a:r>
            <a:r>
              <a:rPr lang="fr-FR" sz="2000" i="1" dirty="0" smtClean="0"/>
              <a:t>peu </a:t>
            </a:r>
            <a:r>
              <a:rPr lang="fr-FR" sz="2000" dirty="0" smtClean="0"/>
              <a:t>supérieure </a:t>
            </a:r>
            <a:r>
              <a:rPr lang="fr-FR" sz="2000" dirty="0"/>
              <a:t>à la durée d’amortissement de l’ouvrage, ou encore de l’ordre de grandeur de sa durée de vie utile</a:t>
            </a:r>
            <a:r>
              <a:rPr lang="fr-FR" sz="2000" dirty="0" smtClean="0"/>
              <a:t>, c’est </a:t>
            </a:r>
            <a:r>
              <a:rPr lang="fr-FR" sz="2000" dirty="0"/>
              <a:t>à dire sur quelques dizaines d’années…</a:t>
            </a:r>
          </a:p>
        </p:txBody>
      </p:sp>
    </p:spTree>
    <p:extLst>
      <p:ext uri="{BB962C8B-B14F-4D97-AF65-F5344CB8AC3E}">
        <p14:creationId xmlns:p14="http://schemas.microsoft.com/office/powerpoint/2010/main" val="26203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48" y="3041304"/>
            <a:ext cx="7042208" cy="225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61" y="1268760"/>
            <a:ext cx="7055396" cy="180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124744"/>
            <a:ext cx="775083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/>
              </a:rPr>
              <a:t>Test </a:t>
            </a:r>
            <a:r>
              <a:rPr lang="fr-FR" b="1" dirty="0">
                <a:latin typeface="Times New Roman"/>
              </a:rPr>
              <a:t>du </a:t>
            </a:r>
            <a:r>
              <a:rPr lang="el-GR" b="1" dirty="0" smtClean="0">
                <a:latin typeface="Times New Roman"/>
                <a:cs typeface="Times New Roman"/>
              </a:rPr>
              <a:t>χ</a:t>
            </a:r>
            <a:r>
              <a:rPr lang="fr-FR" b="1" dirty="0" smtClean="0">
                <a:latin typeface="Times New Roman"/>
              </a:rPr>
              <a:t>2 </a:t>
            </a:r>
            <a:r>
              <a:rPr lang="fr-FR" b="1" dirty="0">
                <a:latin typeface="Times New Roman"/>
              </a:rPr>
              <a:t>de </a:t>
            </a:r>
            <a:r>
              <a:rPr lang="fr-FR" b="1" dirty="0" smtClean="0">
                <a:latin typeface="Times New Roman"/>
              </a:rPr>
              <a:t>Pearson</a:t>
            </a:r>
          </a:p>
          <a:p>
            <a:endParaRPr lang="fr-FR" b="1" dirty="0"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/>
              </a:rPr>
              <a:t>Parmi tous les tests existants, le test du </a:t>
            </a:r>
            <a:r>
              <a:rPr lang="el-GR" dirty="0" smtClean="0">
                <a:latin typeface="Times New Roman"/>
                <a:cs typeface="Times New Roman"/>
              </a:rPr>
              <a:t>χ</a:t>
            </a:r>
            <a:r>
              <a:rPr lang="fr-FR" dirty="0" smtClean="0">
                <a:latin typeface="Times New Roman"/>
              </a:rPr>
              <a:t>2 </a:t>
            </a:r>
            <a:r>
              <a:rPr lang="fr-FR" dirty="0">
                <a:latin typeface="Times New Roman"/>
              </a:rPr>
              <a:t>de </a:t>
            </a:r>
            <a:r>
              <a:rPr lang="fr-FR" sz="1600" dirty="0">
                <a:latin typeface="Times New Roman"/>
              </a:rPr>
              <a:t>K</a:t>
            </a:r>
            <a:r>
              <a:rPr lang="fr-FR" dirty="0">
                <a:latin typeface="Times New Roman"/>
              </a:rPr>
              <a:t>. </a:t>
            </a:r>
            <a:r>
              <a:rPr lang="fr-FR" sz="1600" dirty="0">
                <a:latin typeface="Times New Roman"/>
              </a:rPr>
              <a:t>PEARSON </a:t>
            </a:r>
            <a:r>
              <a:rPr lang="fr-FR" dirty="0">
                <a:latin typeface="Times New Roman"/>
              </a:rPr>
              <a:t>est le plus pratique et le plus utilisé </a:t>
            </a:r>
            <a:r>
              <a:rPr lang="fr-FR" dirty="0" smtClean="0">
                <a:latin typeface="Times New Roman"/>
              </a:rPr>
              <a:t>bien qu'il </a:t>
            </a:r>
            <a:r>
              <a:rPr lang="fr-FR" dirty="0">
                <a:latin typeface="Times New Roman"/>
              </a:rPr>
              <a:t>ne soit pas très puissant.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/>
              </a:rPr>
              <a:t>Pour mettre en </a:t>
            </a:r>
            <a:r>
              <a:rPr lang="fr-FR" dirty="0" smtClean="0">
                <a:latin typeface="Times New Roman"/>
              </a:rPr>
              <a:t>œuvre </a:t>
            </a:r>
            <a:r>
              <a:rPr lang="fr-FR" dirty="0">
                <a:latin typeface="Times New Roman"/>
              </a:rPr>
              <a:t>ce test, on procède de la façon suivante :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/>
              </a:rPr>
              <a:t>- on découpe l'échantillon de n éléments, en K classes (K&gt;4) de façon à ce que chaque </a:t>
            </a:r>
            <a:r>
              <a:rPr lang="fr-FR" dirty="0" smtClean="0">
                <a:latin typeface="Times New Roman"/>
              </a:rPr>
              <a:t>classe contienne </a:t>
            </a:r>
            <a:r>
              <a:rPr lang="fr-FR" dirty="0">
                <a:latin typeface="Times New Roman"/>
              </a:rPr>
              <a:t>théoriquement plus de 5 éléments ;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/>
              </a:rPr>
              <a:t>- soit ni le nombre d'éléments contenus dans la </a:t>
            </a:r>
            <a:r>
              <a:rPr lang="fr-FR" dirty="0" err="1">
                <a:latin typeface="Times New Roman"/>
              </a:rPr>
              <a:t>i</a:t>
            </a:r>
            <a:r>
              <a:rPr lang="fr-FR" sz="1400" dirty="0" err="1">
                <a:latin typeface="Times New Roman"/>
              </a:rPr>
              <a:t>ème</a:t>
            </a:r>
            <a:r>
              <a:rPr lang="fr-FR" sz="1400" dirty="0">
                <a:latin typeface="Times New Roman"/>
              </a:rPr>
              <a:t> </a:t>
            </a:r>
            <a:r>
              <a:rPr lang="fr-FR" dirty="0">
                <a:latin typeface="Times New Roman"/>
              </a:rPr>
              <a:t>classe et n'i (&gt;5) le nombre théorique qui </a:t>
            </a:r>
            <a:r>
              <a:rPr lang="fr-FR" dirty="0" smtClean="0">
                <a:latin typeface="Times New Roman"/>
              </a:rPr>
              <a:t>devrait s'y </a:t>
            </a:r>
            <a:r>
              <a:rPr lang="fr-FR" dirty="0">
                <a:latin typeface="Times New Roman"/>
              </a:rPr>
              <a:t>trouver ; on forme le terme suivant 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267744" y="4653136"/>
                <a:ext cx="2821325" cy="668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Times New Roman"/>
                    <a:cs typeface="Times New Roman"/>
                  </a:rPr>
                  <a:t>χ</a:t>
                </a:r>
                <a:r>
                  <a:rPr lang="fr-FR" sz="2400" baseline="-25000" dirty="0" smtClean="0">
                    <a:latin typeface="Times New Roman"/>
                    <a:cs typeface="Times New Roman"/>
                  </a:rPr>
                  <a:t>c</a:t>
                </a:r>
                <a:r>
                  <a:rPr lang="fr-FR" sz="2400" dirty="0" smtClean="0">
                    <a:latin typeface="Times New Roman"/>
                    <a:cs typeface="Times New Roman"/>
                  </a:rPr>
                  <a:t>²= 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a:rPr lang="fr-FR" sz="2400" b="0" i="1" smtClean="0">
                            <a:latin typeface="Cambria Math"/>
                            <a:cs typeface="Times New Roman"/>
                          </a:rPr>
                          <m:t>𝑛𝑖</m:t>
                        </m:r>
                        <m:r>
                          <a:rPr lang="fr-FR" sz="2400" b="0" i="1" smtClean="0">
                            <a:latin typeface="Cambria Math"/>
                            <a:cs typeface="Times New Roman"/>
                          </a:rPr>
                          <m:t> −</m:t>
                        </m:r>
                        <m:r>
                          <a:rPr lang="fr-FR" sz="2400" b="0" i="1" smtClean="0">
                            <a:latin typeface="Cambria Math"/>
                            <a:cs typeface="Times New Roman"/>
                          </a:rPr>
                          <m:t>𝑛</m:t>
                        </m:r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fr-FR" sz="2400" b="0" i="1" smtClean="0">
                            <a:latin typeface="Cambria Math"/>
                            <a:cs typeface="Times New Roman"/>
                          </a:rPr>
                          <m:t>)²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  <a:cs typeface="Times New Roman"/>
                          </a:rPr>
                          <m:t>𝑛𝑖</m:t>
                        </m:r>
                        <m:r>
                          <a:rPr lang="fr-FR" sz="2400" b="0" i="1" smtClean="0">
                            <a:latin typeface="Cambria Math"/>
                            <a:cs typeface="Times New Roman"/>
                          </a:rPr>
                          <m:t>′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653136"/>
                <a:ext cx="2821325" cy="668132"/>
              </a:xfrm>
              <a:prstGeom prst="rect">
                <a:avLst/>
              </a:prstGeom>
              <a:blipFill>
                <a:blip r:embed="rId2"/>
                <a:stretch>
                  <a:fillRect l="-3240" b="-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1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196752"/>
            <a:ext cx="7462804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Times New Roman"/>
              </a:rPr>
              <a:t>Cette variable </a:t>
            </a:r>
            <a:r>
              <a:rPr lang="el-GR" dirty="0" smtClean="0">
                <a:latin typeface="Times New Roman"/>
                <a:cs typeface="Times New Roman"/>
              </a:rPr>
              <a:t>χ</a:t>
            </a:r>
            <a:r>
              <a:rPr lang="fr-FR" dirty="0" smtClean="0">
                <a:latin typeface="Times New Roman"/>
              </a:rPr>
              <a:t>2 </a:t>
            </a:r>
            <a:r>
              <a:rPr lang="fr-FR" dirty="0">
                <a:latin typeface="Times New Roman"/>
              </a:rPr>
              <a:t>suit une loi de probabilité dite loi du </a:t>
            </a:r>
            <a:r>
              <a:rPr lang="el-GR" dirty="0" smtClean="0">
                <a:latin typeface="Times New Roman"/>
                <a:cs typeface="Times New Roman"/>
              </a:rPr>
              <a:t>χ </a:t>
            </a:r>
            <a:r>
              <a:rPr lang="fr-FR" dirty="0" smtClean="0">
                <a:latin typeface="Times New Roman"/>
              </a:rPr>
              <a:t>2</a:t>
            </a:r>
            <a:r>
              <a:rPr lang="fr-FR" dirty="0">
                <a:latin typeface="Times New Roman"/>
              </a:rPr>
              <a:t>, à </a:t>
            </a:r>
            <a:r>
              <a:rPr lang="fr-FR" dirty="0" smtClean="0">
                <a:latin typeface="Symbol"/>
                <a:sym typeface="Symbol"/>
              </a:rPr>
              <a:t></a:t>
            </a:r>
            <a:r>
              <a:rPr lang="fr-FR" dirty="0" smtClean="0">
                <a:latin typeface="Symbol"/>
              </a:rPr>
              <a:t> </a:t>
            </a:r>
            <a:r>
              <a:rPr lang="fr-FR" dirty="0">
                <a:latin typeface="Times New Roman"/>
              </a:rPr>
              <a:t>degrés de liberté avec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Symbol"/>
                <a:sym typeface="Symbol"/>
              </a:rPr>
              <a:t></a:t>
            </a:r>
            <a:r>
              <a:rPr lang="el-GR" dirty="0" smtClean="0">
                <a:latin typeface="Times New Roman"/>
              </a:rPr>
              <a:t>= </a:t>
            </a:r>
            <a:r>
              <a:rPr lang="fr-FR" dirty="0">
                <a:latin typeface="Times New Roman"/>
              </a:rPr>
              <a:t>K - p - 1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/>
              </a:rPr>
              <a:t>K = nombre de classes ;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/>
              </a:rPr>
              <a:t>p = nombre de paramètres estimés d'après l'échantillon.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/>
              </a:rPr>
              <a:t>Les </a:t>
            </a:r>
            <a:r>
              <a:rPr lang="fr-FR" dirty="0">
                <a:latin typeface="Times New Roman"/>
              </a:rPr>
              <a:t>tables données en annexes permettent de connaître la valeur numérique du </a:t>
            </a:r>
            <a:r>
              <a:rPr lang="el-GR" dirty="0" smtClean="0">
                <a:latin typeface="Times New Roman"/>
                <a:cs typeface="Times New Roman"/>
              </a:rPr>
              <a:t>χ</a:t>
            </a:r>
            <a:r>
              <a:rPr lang="fr-FR" baseline="-25000" dirty="0" smtClean="0">
                <a:latin typeface="Times New Roman"/>
                <a:cs typeface="Times New Roman"/>
              </a:rPr>
              <a:t>t</a:t>
            </a:r>
            <a:r>
              <a:rPr lang="fr-FR" dirty="0" smtClean="0">
                <a:latin typeface="Times New Roman"/>
              </a:rPr>
              <a:t>2 </a:t>
            </a:r>
            <a:r>
              <a:rPr lang="fr-FR" dirty="0">
                <a:latin typeface="Times New Roman"/>
              </a:rPr>
              <a:t>qui a 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fr-FR" dirty="0" smtClean="0">
                <a:latin typeface="Symbol"/>
              </a:rPr>
              <a:t>% </a:t>
            </a:r>
            <a:r>
              <a:rPr lang="fr-FR" dirty="0">
                <a:latin typeface="Times New Roman"/>
              </a:rPr>
              <a:t>de </a:t>
            </a:r>
            <a:r>
              <a:rPr lang="fr-FR" dirty="0" smtClean="0">
                <a:latin typeface="Times New Roman"/>
              </a:rPr>
              <a:t>chance d'être </a:t>
            </a:r>
            <a:r>
              <a:rPr lang="fr-FR" dirty="0">
                <a:latin typeface="Times New Roman"/>
              </a:rPr>
              <a:t>dépassé par le seul fait du hasard, en fonction des valeurs de </a:t>
            </a:r>
            <a:r>
              <a:rPr lang="fr-FR" dirty="0" smtClean="0">
                <a:latin typeface="Symbol"/>
                <a:sym typeface="Symbol"/>
              </a:rPr>
              <a:t>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  <a:sym typeface="Symbol"/>
              </a:rPr>
              <a:t>Si </a:t>
            </a:r>
            <a:r>
              <a:rPr lang="el-GR" dirty="0">
                <a:latin typeface="Times New Roman"/>
                <a:cs typeface="Times New Roman"/>
              </a:rPr>
              <a:t>χ</a:t>
            </a:r>
            <a:r>
              <a:rPr lang="fr-FR" baseline="-25000" dirty="0" smtClean="0">
                <a:latin typeface="Times New Roman"/>
                <a:cs typeface="Times New Roman"/>
              </a:rPr>
              <a:t>c</a:t>
            </a:r>
            <a:r>
              <a:rPr lang="fr-FR" dirty="0" smtClean="0">
                <a:latin typeface="Times New Roman"/>
                <a:cs typeface="Times New Roman"/>
              </a:rPr>
              <a:t>² &lt; </a:t>
            </a:r>
            <a:r>
              <a:rPr lang="el-GR" dirty="0">
                <a:latin typeface="Times New Roman"/>
                <a:cs typeface="Times New Roman"/>
              </a:rPr>
              <a:t>χ</a:t>
            </a:r>
            <a:r>
              <a:rPr lang="fr-FR" baseline="-25000" dirty="0"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</a:rPr>
              <a:t>2 </a:t>
            </a:r>
            <a:r>
              <a:rPr lang="fr-FR" dirty="0" smtClean="0">
                <a:latin typeface="Times New Roman"/>
              </a:rPr>
              <a:t> la loi est acceptée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94993"/>
              </p:ext>
            </p:extLst>
          </p:nvPr>
        </p:nvGraphicFramePr>
        <p:xfrm>
          <a:off x="683568" y="1052736"/>
          <a:ext cx="7704856" cy="518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37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2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28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  /  a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0.05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0.025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0.01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   / a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0.05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0.025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0.01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2.71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3.84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5.02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6.63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16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23.54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26.30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28.84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32.00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4.61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5.99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7.38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9.21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17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24.77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27.59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30.19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33.41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6.25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7.81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9.35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11.34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18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25.99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28.87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31.53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34.80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7.78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9.49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11.14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13.28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19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27.20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30.14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32.85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36.19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9.24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11.07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12.83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15.09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28.41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31.41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34.17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37.57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10.64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12.59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14.45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16.81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29.61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32.67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35.48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38.93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12.02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14.07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16.01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18.47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22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30.81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33.92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36.78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40.29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13.36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15.51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17.53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20.09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23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32.01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35.17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38.08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41.64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14.68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16.92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19.02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21.67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24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33.20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36.41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39.37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42.98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15.99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18.31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20.48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23.21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25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34.38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37.65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40.65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44.31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17.27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19.67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21.92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24.72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26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35.56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38.88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41.92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45.64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18.55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21.03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23.34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26.22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27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36.74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40.11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43.19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46.96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13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19.81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22.36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24.74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27.69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28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37.92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41.34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44.46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48.28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21.06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23.68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26.12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29.14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29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39.09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42.56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45.72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49.59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15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22.31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25.00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27.49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30.58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40.26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43.77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46.98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50.89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59832" y="620688"/>
            <a:ext cx="2696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Table de Khi-Deux   c2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99592" y="622802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   v : le nombre de degré de liberté. </a:t>
            </a:r>
            <a:r>
              <a:rPr lang="fr-FR" dirty="0">
                <a:solidFill>
                  <a:srgbClr val="000000"/>
                </a:solidFill>
                <a:latin typeface="Symbol"/>
                <a:ea typeface="Times New Roman"/>
                <a:cs typeface="Times New Roman"/>
              </a:rPr>
              <a:t>a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: le risque d'erreur.</a:t>
            </a:r>
            <a:endParaRPr lang="fr-FR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3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La loi Log normale ou Galton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 cette partie on étudiera la normalité des Log des valeurs de la variable.</a:t>
            </a:r>
          </a:p>
          <a:p>
            <a:r>
              <a:rPr lang="fr-FR" dirty="0" smtClean="0"/>
              <a:t>On  dit que si Log x suit la loi normale alors x suit la loi log normale.</a:t>
            </a:r>
          </a:p>
          <a:p>
            <a:r>
              <a:rPr lang="fr-FR" dirty="0" smtClean="0"/>
              <a:t>Les mêmes étapes suivies pour l’application d’une loi normale sont utilisées.</a:t>
            </a:r>
          </a:p>
          <a:p>
            <a:r>
              <a:rPr lang="fr-FR" dirty="0" smtClean="0"/>
              <a:t>Mais il ne faut pas oublier qu’il s’agit de </a:t>
            </a:r>
            <a:r>
              <a:rPr lang="fr-FR" dirty="0" err="1" smtClean="0"/>
              <a:t>Logx</a:t>
            </a:r>
            <a:r>
              <a:rPr lang="fr-FR" dirty="0" smtClean="0"/>
              <a:t> lors de calculs des valeurs de x pour des périodes de retour données.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14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455468"/>
            <a:ext cx="770485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: 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AJUSTEMENT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PRECIPITATIONS ANNUELLES A LA LOI DE GAUSS.</a:t>
            </a:r>
          </a:p>
          <a:p>
            <a:pPr>
              <a:lnSpc>
                <a:spcPct val="1500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Soient les données de la précipitation annuelle Pan enregistrée à la station du Barrage de Ghrib (011405) dans le bassin versant de l’Oued Cheliff sur une période d’observations de 60 années (Tableau 6.1), on demande 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1.	Faire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l’ajustement des pluies annuelles à loi normale (loi de Gauss) ;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2.	Tester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l’adéquation de la loi par le test de Pearson du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(khi2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;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	Calculer les quantiles de période de retour 10, 50 et 100 ans ;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5.	Calculer les intervalles de confiance sur la moyenne, l’écart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type.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8"/>
          <p:cNvSpPr txBox="1">
            <a:spLocks noChangeArrowheads="1"/>
          </p:cNvSpPr>
          <p:nvPr/>
        </p:nvSpPr>
        <p:spPr bwMode="auto">
          <a:xfrm>
            <a:off x="4413250" y="598488"/>
            <a:ext cx="4127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58"/>
          <p:cNvSpPr txBox="1">
            <a:spLocks noChangeArrowheads="1"/>
          </p:cNvSpPr>
          <p:nvPr/>
        </p:nvSpPr>
        <p:spPr bwMode="auto">
          <a:xfrm>
            <a:off x="4413250" y="598488"/>
            <a:ext cx="4127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38" y="1052735"/>
            <a:ext cx="8871601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664423"/>
            <a:ext cx="7488832" cy="575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34" y="332656"/>
            <a:ext cx="8330612" cy="518457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301208"/>
            <a:ext cx="767271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496944" cy="12961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348880"/>
            <a:ext cx="8784976" cy="28475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91" y="5196423"/>
            <a:ext cx="8772377" cy="11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654209"/>
            <a:ext cx="8929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 smtClean="0">
              <a:solidFill>
                <a:prstClr val="black"/>
              </a:solidFill>
            </a:endParaRP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A défaut de pouvoir appréhender toute la population qui nous intéresse, on dispose souvent d'un échantillon de n valeurs d'une variable X.</a:t>
            </a:r>
          </a:p>
          <a:p>
            <a:r>
              <a:rPr lang="fr-FR" sz="2000" b="1" i="1" dirty="0" smtClean="0">
                <a:solidFill>
                  <a:prstClr val="black"/>
                </a:solidFill>
              </a:rPr>
              <a:t>Exemple: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les précipitations moyennes mensuelles à Tlemcen de 1900 à 1990,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soit 91x 12 valeurs…</a:t>
            </a: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Mais dés que </a:t>
            </a:r>
            <a:r>
              <a:rPr lang="fr-FR" sz="2000" b="1" dirty="0" smtClean="0">
                <a:solidFill>
                  <a:srgbClr val="FF0000"/>
                </a:solidFill>
              </a:rPr>
              <a:t>n est grand </a:t>
            </a:r>
            <a:r>
              <a:rPr lang="fr-FR" sz="2000" dirty="0" smtClean="0">
                <a:solidFill>
                  <a:prstClr val="black"/>
                </a:solidFill>
              </a:rPr>
              <a:t>(≥ quelques dizaines), la </a:t>
            </a:r>
            <a:r>
              <a:rPr lang="fr-FR" sz="2000" dirty="0" smtClean="0">
                <a:solidFill>
                  <a:srgbClr val="FF0000"/>
                </a:solidFill>
              </a:rPr>
              <a:t>lecture </a:t>
            </a:r>
            <a:r>
              <a:rPr lang="fr-FR" sz="2000" dirty="0" smtClean="0">
                <a:solidFill>
                  <a:prstClr val="black"/>
                </a:solidFill>
              </a:rPr>
              <a:t>du tableau </a:t>
            </a:r>
            <a:r>
              <a:rPr lang="fr-FR" sz="2000" dirty="0" smtClean="0">
                <a:solidFill>
                  <a:srgbClr val="FF0000"/>
                </a:solidFill>
              </a:rPr>
              <a:t>n'est pas aisée</a:t>
            </a:r>
            <a:r>
              <a:rPr lang="fr-FR" sz="2000" dirty="0" smtClean="0">
                <a:solidFill>
                  <a:prstClr val="black"/>
                </a:solidFill>
              </a:rPr>
              <a:t>, et il n'est pas utile de le transmettre entièrement pour permettre à un interlocuteur de s'en faire une idée. </a:t>
            </a: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C'est pourquoi il est intéressant d'effectuer une </a:t>
            </a:r>
            <a:r>
              <a:rPr lang="fr-FR" sz="2000" b="1" i="1" dirty="0" smtClean="0">
                <a:solidFill>
                  <a:prstClr val="black"/>
                </a:solidFill>
              </a:rPr>
              <a:t>synthèse de ce tableau:</a:t>
            </a:r>
          </a:p>
          <a:p>
            <a:r>
              <a:rPr lang="fr-FR" sz="2000" b="1" dirty="0" smtClean="0">
                <a:solidFill>
                  <a:prstClr val="black"/>
                </a:solidFill>
              </a:rPr>
              <a:t>	+ synthèse numérique (on le résume en quelques chiffres)</a:t>
            </a:r>
          </a:p>
          <a:p>
            <a:r>
              <a:rPr lang="fr-FR" sz="2000" b="1" dirty="0" smtClean="0">
                <a:solidFill>
                  <a:prstClr val="black"/>
                </a:solidFill>
              </a:rPr>
              <a:t>	+ synthèse graphique (on le résume en une courbe)</a:t>
            </a:r>
          </a:p>
          <a:p>
            <a:r>
              <a:rPr lang="fr-FR" sz="2000" b="1" dirty="0" smtClean="0">
                <a:solidFill>
                  <a:prstClr val="black"/>
                </a:solidFill>
              </a:rPr>
              <a:t>	+ synthèse analytique (on le résume par une fonction analytique, un modèle…)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Certes on perdra de l'information mais on y gagnera en clarté</a:t>
            </a:r>
            <a:r>
              <a:rPr lang="fr-FR" sz="2000" dirty="0" smtClean="0">
                <a:solidFill>
                  <a:prstClr val="black"/>
                </a:solidFill>
              </a:rPr>
              <a:t>. 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1738" y="252691"/>
            <a:ext cx="402908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ANALYSE d'un ECHANTILLON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32450"/>
            <a:ext cx="7776865" cy="66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50" y="2142632"/>
            <a:ext cx="4566300" cy="25727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836713"/>
            <a:ext cx="7939944" cy="49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96" y="476672"/>
            <a:ext cx="7803944" cy="7920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6792"/>
            <a:ext cx="8640960" cy="45365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551723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n’= </a:t>
            </a:r>
            <a:r>
              <a:rPr lang="fr-FR" sz="1600" dirty="0" err="1" smtClean="0">
                <a:solidFill>
                  <a:srgbClr val="FF0000"/>
                </a:solidFill>
                <a:latin typeface="Bahnschrift" panose="020B0502040204020203" pitchFamily="34" charset="0"/>
              </a:rPr>
              <a:t>npi</a:t>
            </a:r>
            <a:endParaRPr lang="fr-FR" sz="1600" dirty="0" smtClean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r>
              <a:rPr lang="fr-FR" sz="1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n: effectif total</a:t>
            </a:r>
          </a:p>
          <a:p>
            <a:r>
              <a:rPr lang="fr-FR" sz="1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Pi :probabilité de la classe (</a:t>
            </a:r>
            <a:r>
              <a:rPr lang="fr-FR" sz="1600" dirty="0" err="1" smtClean="0">
                <a:solidFill>
                  <a:srgbClr val="FF0000"/>
                </a:solidFill>
                <a:latin typeface="Bahnschrift" panose="020B0502040204020203" pitchFamily="34" charset="0"/>
              </a:rPr>
              <a:t>diffrence</a:t>
            </a:r>
            <a:r>
              <a:rPr lang="fr-FR" sz="1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entre les fréquences des bornes (limites) sup et </a:t>
            </a:r>
            <a:r>
              <a:rPr lang="fr-FR" sz="1600" dirty="0" err="1" smtClean="0">
                <a:solidFill>
                  <a:srgbClr val="FF0000"/>
                </a:solidFill>
                <a:latin typeface="Bahnschrift" panose="020B0502040204020203" pitchFamily="34" charset="0"/>
              </a:rPr>
              <a:t>inf</a:t>
            </a:r>
            <a:r>
              <a:rPr lang="fr-FR" sz="1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de la classe</a:t>
            </a:r>
            <a:endParaRPr lang="fr-FR" sz="16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0880" tIns="596712" rIns="152352" bIns="723672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00080"/>
            <a:ext cx="7992888" cy="177683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564904"/>
            <a:ext cx="5604024" cy="648072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14913"/>
              </p:ext>
            </p:extLst>
          </p:nvPr>
        </p:nvGraphicFramePr>
        <p:xfrm>
          <a:off x="1043607" y="3475784"/>
          <a:ext cx="7344816" cy="29775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13855">
                  <a:extLst>
                    <a:ext uri="{9D8B030D-6E8A-4147-A177-3AD203B41FA5}">
                      <a16:colId xmlns:a16="http://schemas.microsoft.com/office/drawing/2014/main" val="522130981"/>
                    </a:ext>
                  </a:extLst>
                </a:gridCol>
                <a:gridCol w="545267">
                  <a:extLst>
                    <a:ext uri="{9D8B030D-6E8A-4147-A177-3AD203B41FA5}">
                      <a16:colId xmlns:a16="http://schemas.microsoft.com/office/drawing/2014/main" val="1419844047"/>
                    </a:ext>
                  </a:extLst>
                </a:gridCol>
                <a:gridCol w="579560">
                  <a:extLst>
                    <a:ext uri="{9D8B030D-6E8A-4147-A177-3AD203B41FA5}">
                      <a16:colId xmlns:a16="http://schemas.microsoft.com/office/drawing/2014/main" val="3232454869"/>
                    </a:ext>
                  </a:extLst>
                </a:gridCol>
                <a:gridCol w="363511">
                  <a:extLst>
                    <a:ext uri="{9D8B030D-6E8A-4147-A177-3AD203B41FA5}">
                      <a16:colId xmlns:a16="http://schemas.microsoft.com/office/drawing/2014/main" val="499611428"/>
                    </a:ext>
                  </a:extLst>
                </a:gridCol>
                <a:gridCol w="484396">
                  <a:extLst>
                    <a:ext uri="{9D8B030D-6E8A-4147-A177-3AD203B41FA5}">
                      <a16:colId xmlns:a16="http://schemas.microsoft.com/office/drawing/2014/main" val="2781269763"/>
                    </a:ext>
                  </a:extLst>
                </a:gridCol>
                <a:gridCol w="483539">
                  <a:extLst>
                    <a:ext uri="{9D8B030D-6E8A-4147-A177-3AD203B41FA5}">
                      <a16:colId xmlns:a16="http://schemas.microsoft.com/office/drawing/2014/main" val="2772631613"/>
                    </a:ext>
                  </a:extLst>
                </a:gridCol>
                <a:gridCol w="641289">
                  <a:extLst>
                    <a:ext uri="{9D8B030D-6E8A-4147-A177-3AD203B41FA5}">
                      <a16:colId xmlns:a16="http://schemas.microsoft.com/office/drawing/2014/main" val="914569280"/>
                    </a:ext>
                  </a:extLst>
                </a:gridCol>
                <a:gridCol w="637860">
                  <a:extLst>
                    <a:ext uri="{9D8B030D-6E8A-4147-A177-3AD203B41FA5}">
                      <a16:colId xmlns:a16="http://schemas.microsoft.com/office/drawing/2014/main" val="3966586239"/>
                    </a:ext>
                  </a:extLst>
                </a:gridCol>
                <a:gridCol w="751029">
                  <a:extLst>
                    <a:ext uri="{9D8B030D-6E8A-4147-A177-3AD203B41FA5}">
                      <a16:colId xmlns:a16="http://schemas.microsoft.com/office/drawing/2014/main" val="908018442"/>
                    </a:ext>
                  </a:extLst>
                </a:gridCol>
                <a:gridCol w="521261">
                  <a:extLst>
                    <a:ext uri="{9D8B030D-6E8A-4147-A177-3AD203B41FA5}">
                      <a16:colId xmlns:a16="http://schemas.microsoft.com/office/drawing/2014/main" val="1934895255"/>
                    </a:ext>
                  </a:extLst>
                </a:gridCol>
                <a:gridCol w="482681">
                  <a:extLst>
                    <a:ext uri="{9D8B030D-6E8A-4147-A177-3AD203B41FA5}">
                      <a16:colId xmlns:a16="http://schemas.microsoft.com/office/drawing/2014/main" val="560948768"/>
                    </a:ext>
                  </a:extLst>
                </a:gridCol>
                <a:gridCol w="483539">
                  <a:extLst>
                    <a:ext uri="{9D8B030D-6E8A-4147-A177-3AD203B41FA5}">
                      <a16:colId xmlns:a16="http://schemas.microsoft.com/office/drawing/2014/main" val="2530975550"/>
                    </a:ext>
                  </a:extLst>
                </a:gridCol>
                <a:gridCol w="757029">
                  <a:extLst>
                    <a:ext uri="{9D8B030D-6E8A-4147-A177-3AD203B41FA5}">
                      <a16:colId xmlns:a16="http://schemas.microsoft.com/office/drawing/2014/main" val="860088739"/>
                    </a:ext>
                  </a:extLst>
                </a:gridCol>
              </a:tblGrid>
              <a:tr h="371735">
                <a:tc>
                  <a:txBody>
                    <a:bodyPr/>
                    <a:lstStyle/>
                    <a:p>
                      <a:pPr marL="31750" marR="26035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Classe</a:t>
                      </a:r>
                    </a:p>
                    <a:p>
                      <a:pPr marL="29845" marR="260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2476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3683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4381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marR="2921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2667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F(u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603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F(u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F(u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)-</a:t>
                      </a:r>
                    </a:p>
                    <a:p>
                      <a:pPr marL="4508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F(u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)=P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nP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algn="l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1143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nPi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995" algn="l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4889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nP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2286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fr-FR" sz="12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33655" marR="2286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nP</a:t>
                      </a:r>
                      <a:r>
                        <a:rPr lang="fr-FR" sz="12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)²/</a:t>
                      </a:r>
                      <a:r>
                        <a:rPr lang="fr-FR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nP</a:t>
                      </a:r>
                      <a:r>
                        <a:rPr lang="fr-FR" sz="12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576545"/>
                  </a:ext>
                </a:extLst>
              </a:tr>
              <a:tr h="189541">
                <a:tc>
                  <a:txBody>
                    <a:bodyPr/>
                    <a:lstStyle/>
                    <a:p>
                      <a:pPr marL="571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2476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237,5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36830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330,6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210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marR="26670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0,0234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2603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0,0987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0,0754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marR="5397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698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2095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624736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5715" algn="ctr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24765" algn="ctr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331,5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36830" algn="ctr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390,7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210" algn="ctr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marR="26670" algn="ctr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0,0999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26035" algn="ctr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0,2013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0,1014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marR="53975" algn="ctr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20955" algn="ctr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559706"/>
                  </a:ext>
                </a:extLst>
              </a:tr>
              <a:tr h="352634">
                <a:tc>
                  <a:txBody>
                    <a:bodyPr/>
                    <a:lstStyle/>
                    <a:p>
                      <a:pPr marL="571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2476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405,2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3683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433,8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21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0,2334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2603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0,3041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0,0707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marR="5397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698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2095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771919"/>
                  </a:ext>
                </a:extLst>
              </a:tr>
              <a:tr h="352634">
                <a:tc>
                  <a:txBody>
                    <a:bodyPr/>
                    <a:lstStyle/>
                    <a:p>
                      <a:pPr marL="5715" algn="ctr">
                        <a:lnSpc>
                          <a:spcPts val="118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24765" algn="ctr">
                        <a:lnSpc>
                          <a:spcPts val="118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445,6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36830" algn="ctr">
                        <a:lnSpc>
                          <a:spcPts val="118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8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210" algn="ctr">
                        <a:lnSpc>
                          <a:spcPts val="118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18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marR="26670" algn="ctr">
                        <a:lnSpc>
                          <a:spcPts val="118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0,3358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26035" algn="ctr">
                        <a:lnSpc>
                          <a:spcPts val="118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0,3890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18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0,0532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marR="53975" algn="ctr">
                        <a:lnSpc>
                          <a:spcPts val="118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6985" algn="ctr">
                        <a:lnSpc>
                          <a:spcPts val="118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8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7,88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20955" algn="ctr">
                        <a:lnSpc>
                          <a:spcPts val="118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284085"/>
                  </a:ext>
                </a:extLst>
              </a:tr>
              <a:tr h="352634">
                <a:tc>
                  <a:txBody>
                    <a:bodyPr/>
                    <a:lstStyle/>
                    <a:p>
                      <a:pPr marL="571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2476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467,6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3683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494,0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21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0,3980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2603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0,4760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0,0781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marR="5397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698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2095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86185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571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2476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36830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9210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marR="26670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0,4895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2603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0,5529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0,0634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marR="5397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698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2095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345241"/>
                  </a:ext>
                </a:extLst>
              </a:tr>
              <a:tr h="189541">
                <a:tc>
                  <a:txBody>
                    <a:bodyPr/>
                    <a:lstStyle/>
                    <a:p>
                      <a:pPr marL="571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2476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524,1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36830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562,4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603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marR="26670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0,5660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2603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0,6751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0,1091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marR="5397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2095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422271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571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2476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36830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599,8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603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marR="26670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0,6805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2603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0,7689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0,0884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marR="5397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698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20955" algn="ctr">
                        <a:lnSpc>
                          <a:spcPts val="11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146238"/>
                  </a:ext>
                </a:extLst>
              </a:tr>
              <a:tr h="189541">
                <a:tc>
                  <a:txBody>
                    <a:bodyPr/>
                    <a:lstStyle/>
                    <a:p>
                      <a:pPr marL="571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2476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3683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632,6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603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0,7793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2603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0,8369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0,0576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marR="5397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698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20955" algn="ctr">
                        <a:lnSpc>
                          <a:spcPts val="11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079345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56210" algn="l">
                        <a:lnSpc>
                          <a:spcPts val="11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marR="24765" algn="ctr">
                        <a:lnSpc>
                          <a:spcPts val="11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676,9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36830" algn="ctr">
                        <a:lnSpc>
                          <a:spcPts val="11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868,3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26035" algn="ctr">
                        <a:lnSpc>
                          <a:spcPts val="11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1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marR="26670" algn="ctr">
                        <a:lnSpc>
                          <a:spcPts val="11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0,9058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26035" algn="ctr">
                        <a:lnSpc>
                          <a:spcPts val="11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0,9971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1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0,0913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marR="53975" algn="ctr">
                        <a:lnSpc>
                          <a:spcPts val="11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6985" algn="ctr">
                        <a:lnSpc>
                          <a:spcPts val="11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20955" algn="ctr">
                        <a:lnSpc>
                          <a:spcPts val="11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504335"/>
                  </a:ext>
                </a:extLst>
              </a:tr>
              <a:tr h="200560">
                <a:tc>
                  <a:txBody>
                    <a:bodyPr/>
                    <a:lstStyle/>
                    <a:p>
                      <a:pPr marL="44450" algn="l">
                        <a:lnSpc>
                          <a:spcPts val="12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marR="43815" algn="ctr">
                        <a:lnSpc>
                          <a:spcPts val="12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655" marR="20955" algn="ctr">
                        <a:lnSpc>
                          <a:spcPts val="12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472405"/>
                  </a:ext>
                </a:extLst>
              </a:tr>
            </a:tbl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403648" y="3014118"/>
            <a:ext cx="64604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Tableau 6.3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Calcul du Khi²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NB </a:t>
            </a:r>
            <a:r>
              <a:rPr kumimoji="0" lang="fr-FR" alt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La répartition en classes est aléatoire, l’important est que chaque classe ait au moins 5 valeurs</a:t>
            </a:r>
            <a:r>
              <a:rPr kumimoji="0" lang="fr-FR" alt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58951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-99392"/>
            <a:ext cx="8064896" cy="5091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200"/>
              <a:tabLst>
                <a:tab pos="610235" algn="l"/>
              </a:tabLst>
            </a:pPr>
            <a:endParaRPr lang="fr-FR" b="1" u="heavy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200"/>
              <a:tabLst>
                <a:tab pos="610235" algn="l"/>
              </a:tabLst>
            </a:pPr>
            <a:r>
              <a:rPr lang="fr-FR" b="1" u="heavy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Calcul</a:t>
            </a:r>
            <a:r>
              <a:rPr lang="fr-FR" b="1" u="heavy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des</a:t>
            </a:r>
            <a:r>
              <a:rPr lang="fr-FR" b="1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u="heavy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quantiles</a:t>
            </a:r>
          </a:p>
          <a:p>
            <a:pPr lvl="0" algn="just">
              <a:lnSpc>
                <a:spcPct val="150000"/>
              </a:lnSpc>
              <a:buSzPts val="1200"/>
              <a:tabLst>
                <a:tab pos="610235" algn="l"/>
              </a:tabLst>
            </a:pPr>
            <a:endParaRPr lang="fr-FR" b="1" u="sng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marR="567690" indent="457200" algn="just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Une</a:t>
            </a:r>
            <a:r>
              <a:rPr lang="fr-F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fois</a:t>
            </a:r>
            <a:r>
              <a:rPr lang="fr-F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l’adéquation</a:t>
            </a:r>
            <a:r>
              <a:rPr lang="fr-F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vérifiée,</a:t>
            </a:r>
            <a:r>
              <a:rPr lang="fr-F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fr-F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faut</a:t>
            </a:r>
            <a:r>
              <a:rPr lang="fr-F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procéder</a:t>
            </a:r>
            <a:r>
              <a:rPr lang="fr-F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</a:t>
            </a:r>
            <a:r>
              <a:rPr lang="fr-F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calcul</a:t>
            </a:r>
            <a:r>
              <a:rPr lang="fr-FR" spc="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</a:t>
            </a:r>
            <a:r>
              <a:rPr lang="fr-F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quantiles en appliquant l’équation de la droite de Henry pour une probabilité</a:t>
            </a:r>
            <a:r>
              <a:rPr lang="fr-FR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donnée</a:t>
            </a:r>
            <a:r>
              <a:rPr lang="fr-FR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P%</a:t>
            </a:r>
            <a:r>
              <a:rPr lang="fr-FR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laquelle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correspond</a:t>
            </a:r>
            <a:r>
              <a:rPr lang="fr-F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fr-F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variable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fr-FR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sur</a:t>
            </a:r>
            <a:r>
              <a:rPr lang="fr-FR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table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Gauss.</a:t>
            </a:r>
          </a:p>
          <a:p>
            <a:pPr marL="833755" algn="just">
              <a:lnSpc>
                <a:spcPct val="150000"/>
              </a:lnSpc>
              <a:spcAft>
                <a:spcPts val="0"/>
              </a:spcAft>
            </a:pP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an,p</a:t>
            </a:r>
            <a:r>
              <a:rPr lang="fr-F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fr-FR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502,61 + 132,93 u</a:t>
            </a:r>
            <a:r>
              <a:rPr lang="fr-F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p%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60755" marR="845820" indent="-442595" algn="just">
              <a:lnSpc>
                <a:spcPct val="150000"/>
              </a:lnSpc>
              <a:spcAft>
                <a:spcPts val="0"/>
              </a:spcAft>
              <a:tabLst>
                <a:tab pos="2136775" algn="l"/>
                <a:tab pos="3935730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Pour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10 ans</a:t>
            </a:r>
            <a:r>
              <a:rPr lang="fr-FR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;	F(x)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0,10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10%	d'où</a:t>
            </a:r>
            <a:r>
              <a:rPr lang="fr-FR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fr-FR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fr-FR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1,28</a:t>
            </a:r>
            <a:r>
              <a:rPr lang="fr-FR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an,10%</a:t>
            </a:r>
            <a:r>
              <a:rPr lang="fr-FR" spc="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673 mm</a:t>
            </a:r>
          </a:p>
          <a:p>
            <a:pPr marL="968375" marR="820420" indent="-45021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tabLst>
                <a:tab pos="2136775" algn="l"/>
                <a:tab pos="3935730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Pour T=50ans</a:t>
            </a:r>
            <a:r>
              <a:rPr lang="fr-FR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;	F(x)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0,02 =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2%	d’où</a:t>
            </a:r>
            <a:r>
              <a:rPr lang="fr-FR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fr-FR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fr-FR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2,05</a:t>
            </a:r>
            <a:r>
              <a:rPr lang="fr-FR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an,2%</a:t>
            </a:r>
            <a:r>
              <a:rPr lang="fr-FR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776 mm</a:t>
            </a:r>
          </a:p>
          <a:p>
            <a:pPr marL="960755" marR="845820" indent="-442595" algn="just">
              <a:lnSpc>
                <a:spcPct val="150000"/>
              </a:lnSpc>
              <a:spcAft>
                <a:spcPts val="0"/>
              </a:spcAft>
              <a:tabLst>
                <a:tab pos="2136775" algn="l"/>
                <a:tab pos="3935730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Pour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100</a:t>
            </a:r>
            <a:r>
              <a:rPr lang="fr-F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ans</a:t>
            </a:r>
            <a:r>
              <a:rPr lang="fr-FR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;	F(x)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0,01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fr-F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1%	d'où</a:t>
            </a:r>
            <a:r>
              <a:rPr lang="fr-FR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fr-FR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fr-FR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2,33</a:t>
            </a:r>
            <a:r>
              <a:rPr lang="fr-FR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an,1%</a:t>
            </a:r>
            <a:r>
              <a:rPr lang="fr-FR" spc="-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812 mm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315238"/>
            <a:ext cx="8765131" cy="18176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24" y="2510313"/>
            <a:ext cx="8607856" cy="23762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013176"/>
            <a:ext cx="8366185" cy="9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7316269" cy="37293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7" y="4510618"/>
            <a:ext cx="5892056" cy="7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AJUSTEMENT DES PRECIPITATIONS ANNUELLES A LA LOI LOG </a:t>
            </a:r>
            <a:r>
              <a:rPr lang="fr-FR" b="1" dirty="0" smtClean="0">
                <a:solidFill>
                  <a:srgbClr val="FF0000"/>
                </a:solidFill>
              </a:rPr>
              <a:t>NORMALE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EXERCICE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72492"/>
            <a:ext cx="7272808" cy="1440404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10840"/>
              </p:ext>
            </p:extLst>
          </p:nvPr>
        </p:nvGraphicFramePr>
        <p:xfrm>
          <a:off x="1979712" y="2924944"/>
          <a:ext cx="4752528" cy="30319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35409">
                  <a:extLst>
                    <a:ext uri="{9D8B030D-6E8A-4147-A177-3AD203B41FA5}">
                      <a16:colId xmlns:a16="http://schemas.microsoft.com/office/drawing/2014/main" val="1076578227"/>
                    </a:ext>
                  </a:extLst>
                </a:gridCol>
                <a:gridCol w="1294261">
                  <a:extLst>
                    <a:ext uri="{9D8B030D-6E8A-4147-A177-3AD203B41FA5}">
                      <a16:colId xmlns:a16="http://schemas.microsoft.com/office/drawing/2014/main" val="1214270386"/>
                    </a:ext>
                  </a:extLst>
                </a:gridCol>
                <a:gridCol w="1066472">
                  <a:extLst>
                    <a:ext uri="{9D8B030D-6E8A-4147-A177-3AD203B41FA5}">
                      <a16:colId xmlns:a16="http://schemas.microsoft.com/office/drawing/2014/main" val="2552216071"/>
                    </a:ext>
                  </a:extLst>
                </a:gridCol>
                <a:gridCol w="1356386">
                  <a:extLst>
                    <a:ext uri="{9D8B030D-6E8A-4147-A177-3AD203B41FA5}">
                      <a16:colId xmlns:a16="http://schemas.microsoft.com/office/drawing/2014/main" val="3053198128"/>
                    </a:ext>
                  </a:extLst>
                </a:gridCol>
              </a:tblGrid>
              <a:tr h="201618">
                <a:tc>
                  <a:txBody>
                    <a:bodyPr/>
                    <a:lstStyle/>
                    <a:p>
                      <a:pPr marL="116205" marR="11239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Année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marR="17272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200" spc="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(mm)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 marR="12700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Année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marR="19939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fr-FR" sz="1200" spc="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(mm)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781939"/>
                  </a:ext>
                </a:extLst>
              </a:tr>
              <a:tr h="203704">
                <a:tc>
                  <a:txBody>
                    <a:bodyPr/>
                    <a:lstStyle/>
                    <a:p>
                      <a:pPr marL="116840" marR="112395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1958/59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325,8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27000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1985/86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99390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169,4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053691"/>
                  </a:ext>
                </a:extLst>
              </a:tr>
              <a:tr h="200923">
                <a:tc>
                  <a:txBody>
                    <a:bodyPr/>
                    <a:lstStyle/>
                    <a:p>
                      <a:pPr marL="116840" marR="11239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1959/60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377,3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 marR="12700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1988/89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9939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162,9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182947"/>
                  </a:ext>
                </a:extLst>
              </a:tr>
              <a:tr h="201618">
                <a:tc>
                  <a:txBody>
                    <a:bodyPr/>
                    <a:lstStyle/>
                    <a:p>
                      <a:pPr marL="117475" marR="11239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1960/61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258,8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 marR="12700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1989/90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9939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215,8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958583"/>
                  </a:ext>
                </a:extLst>
              </a:tr>
              <a:tr h="201618">
                <a:tc>
                  <a:txBody>
                    <a:bodyPr/>
                    <a:lstStyle/>
                    <a:p>
                      <a:pPr marL="116840" marR="11239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1961/62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258,4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2636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1992/93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9939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916859"/>
                  </a:ext>
                </a:extLst>
              </a:tr>
              <a:tr h="204399">
                <a:tc>
                  <a:txBody>
                    <a:bodyPr/>
                    <a:lstStyle/>
                    <a:p>
                      <a:pPr marL="116840" marR="112395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1966/67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192,3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26365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1993/94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99390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64,3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692150"/>
                  </a:ext>
                </a:extLst>
              </a:tr>
              <a:tr h="200923">
                <a:tc>
                  <a:txBody>
                    <a:bodyPr/>
                    <a:lstStyle/>
                    <a:p>
                      <a:pPr marL="116840" marR="11239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1968/69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240,5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2636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1994/95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9939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243,1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750065"/>
                  </a:ext>
                </a:extLst>
              </a:tr>
              <a:tr h="201618">
                <a:tc>
                  <a:txBody>
                    <a:bodyPr/>
                    <a:lstStyle/>
                    <a:p>
                      <a:pPr marL="116840" marR="11239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1969/70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548,8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2636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1995/96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9939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207,2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082290"/>
                  </a:ext>
                </a:extLst>
              </a:tr>
              <a:tr h="201618">
                <a:tc>
                  <a:txBody>
                    <a:bodyPr/>
                    <a:lstStyle/>
                    <a:p>
                      <a:pPr marL="116840" marR="11239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1970/71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259,9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2636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1998/99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9939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115,8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913601"/>
                  </a:ext>
                </a:extLst>
              </a:tr>
              <a:tr h="203704">
                <a:tc>
                  <a:txBody>
                    <a:bodyPr/>
                    <a:lstStyle/>
                    <a:p>
                      <a:pPr marL="116840" marR="112395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1971/72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422,7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26365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1999/00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99390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123,2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506232"/>
                  </a:ext>
                </a:extLst>
              </a:tr>
              <a:tr h="201618">
                <a:tc>
                  <a:txBody>
                    <a:bodyPr/>
                    <a:lstStyle/>
                    <a:p>
                      <a:pPr marL="117475" marR="11239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197273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208,8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2636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2000/01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9939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101,3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291317"/>
                  </a:ext>
                </a:extLst>
              </a:tr>
              <a:tr h="201618">
                <a:tc>
                  <a:txBody>
                    <a:bodyPr/>
                    <a:lstStyle/>
                    <a:p>
                      <a:pPr marL="116840" marR="11239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1978/79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206,1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2636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2001/02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9939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136,2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881084"/>
                  </a:ext>
                </a:extLst>
              </a:tr>
              <a:tr h="201618">
                <a:tc>
                  <a:txBody>
                    <a:bodyPr/>
                    <a:lstStyle/>
                    <a:p>
                      <a:pPr marL="116840" marR="11239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1979/80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144,8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2636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2003/04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9939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264,4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748113"/>
                  </a:ext>
                </a:extLst>
              </a:tr>
              <a:tr h="203704">
                <a:tc>
                  <a:txBody>
                    <a:bodyPr/>
                    <a:lstStyle/>
                    <a:p>
                      <a:pPr marL="116840" marR="112395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1980/81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210,1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26365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2006/07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99390" algn="ctr">
                        <a:lnSpc>
                          <a:spcPts val="13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277,6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047527"/>
                  </a:ext>
                </a:extLst>
              </a:tr>
              <a:tr h="201618">
                <a:tc>
                  <a:txBody>
                    <a:bodyPr/>
                    <a:lstStyle/>
                    <a:p>
                      <a:pPr marL="116840" marR="112395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1983/84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72720" algn="ct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42,3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76469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2412896"/>
            <a:ext cx="4554874" cy="42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111" tIns="5713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Données</a:t>
            </a:r>
            <a:endParaRPr kumimoji="0" lang="fr-FR" alt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Tableau 7.1.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Précipitations annuelles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696" y="6093296"/>
            <a:ext cx="56886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NB </a:t>
            </a:r>
            <a:r>
              <a:rPr lang="fr-FR" altLang="fr-FR" sz="11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Seules les années qui n’observent pas de lacunes sont considérées</a:t>
            </a:r>
            <a:endParaRPr lang="fr-FR" altLang="fr-F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08720"/>
            <a:ext cx="7241012" cy="53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4" y="805838"/>
            <a:ext cx="8715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Soit </a:t>
            </a:r>
            <a:r>
              <a:rPr lang="fr-FR" b="1" dirty="0" smtClean="0">
                <a:solidFill>
                  <a:prstClr val="black"/>
                </a:solidFill>
              </a:rPr>
              <a:t>xi, (i de 1 à n), les n valeurs de l'échantillon.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On va chercher à tirer de ce tableau quelques repères numériques, </a:t>
            </a:r>
            <a:r>
              <a:rPr lang="fr-FR" b="1" i="1" dirty="0" smtClean="0">
                <a:solidFill>
                  <a:prstClr val="black"/>
                </a:solidFill>
              </a:rPr>
              <a:t>représentatifs non seulement de </a:t>
            </a:r>
            <a:r>
              <a:rPr lang="fr-FR" dirty="0" smtClean="0">
                <a:solidFill>
                  <a:prstClr val="black"/>
                </a:solidFill>
              </a:rPr>
              <a:t>l'échantillon, mais si possible aussi de la population dont il est extrait.</a:t>
            </a:r>
          </a:p>
          <a:p>
            <a:r>
              <a:rPr lang="fr-FR" b="1" dirty="0" smtClean="0">
                <a:solidFill>
                  <a:prstClr val="black"/>
                </a:solidFill>
              </a:rPr>
              <a:t>II-1) Paramètres de POSITION: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Ce sont des paramètres qui précisent à peu près l'ordre de grandeur le plus courant de X. 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a) </a:t>
            </a:r>
            <a:r>
              <a:rPr lang="fr-FR" b="1" dirty="0" smtClean="0">
                <a:solidFill>
                  <a:prstClr val="black"/>
                </a:solidFill>
              </a:rPr>
              <a:t>Moyenne arithmétique :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On la définit </a:t>
            </a:r>
            <a:r>
              <a:rPr lang="fr-FR" i="1" dirty="0" smtClean="0">
                <a:solidFill>
                  <a:prstClr val="black"/>
                </a:solidFill>
              </a:rPr>
              <a:t>par:</a:t>
            </a:r>
          </a:p>
          <a:p>
            <a:endParaRPr lang="fr-FR" i="1" dirty="0" smtClean="0">
              <a:solidFill>
                <a:prstClr val="black"/>
              </a:solidFill>
            </a:endParaRPr>
          </a:p>
          <a:p>
            <a:endParaRPr lang="fr-FR" i="1" dirty="0" smtClean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	C'est un descripteur simple, qui a </a:t>
            </a:r>
            <a:r>
              <a:rPr lang="fr-FR" u="sng" dirty="0" smtClean="0">
                <a:solidFill>
                  <a:prstClr val="black"/>
                </a:solidFill>
              </a:rPr>
              <a:t>les </a:t>
            </a:r>
            <a:r>
              <a:rPr lang="fr-FR" b="1" u="sng" dirty="0" smtClean="0">
                <a:solidFill>
                  <a:prstClr val="black"/>
                </a:solidFill>
              </a:rPr>
              <a:t>avantages </a:t>
            </a:r>
            <a:r>
              <a:rPr lang="fr-FR" b="1" dirty="0" smtClean="0">
                <a:solidFill>
                  <a:prstClr val="black"/>
                </a:solidFill>
              </a:rPr>
              <a:t>d’être 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b="1" i="1" dirty="0" smtClean="0">
                <a:solidFill>
                  <a:prstClr val="black"/>
                </a:solidFill>
              </a:rPr>
              <a:t>Robuste : ne varie pas trop d'un échantillon à l'autre (</a:t>
            </a:r>
            <a:r>
              <a:rPr lang="fr-FR" dirty="0" smtClean="0">
                <a:solidFill>
                  <a:prstClr val="black"/>
                </a:solidFill>
              </a:rPr>
              <a:t>pour certaines populations).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b="1" i="1" dirty="0" smtClean="0">
                <a:solidFill>
                  <a:prstClr val="black"/>
                </a:solidFill>
              </a:rPr>
              <a:t>Convergent : si n tend vers l'infini, la moyenne ainsi définie tend vers la moyenne de la population</a:t>
            </a:r>
            <a:r>
              <a:rPr lang="fr-FR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b="1" dirty="0" smtClean="0">
                <a:solidFill>
                  <a:prstClr val="black"/>
                </a:solidFill>
              </a:rPr>
              <a:t>+ </a:t>
            </a:r>
            <a:r>
              <a:rPr lang="fr-FR" b="1" i="1" dirty="0" smtClean="0">
                <a:solidFill>
                  <a:prstClr val="black"/>
                </a:solidFill>
              </a:rPr>
              <a:t>Non biaisé : si on fait le calcul pour un grand nombre d'échantillons différents de taille n, la moyenne </a:t>
            </a:r>
            <a:r>
              <a:rPr lang="fr-FR" dirty="0" smtClean="0">
                <a:solidFill>
                  <a:prstClr val="black"/>
                </a:solidFill>
              </a:rPr>
              <a:t>de ces moyennes est une bonne estimation, de la moyenne de la population.</a:t>
            </a:r>
          </a:p>
          <a:p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		mais qui présente </a:t>
            </a:r>
            <a:r>
              <a:rPr lang="fr-FR" u="sng" dirty="0" smtClean="0">
                <a:solidFill>
                  <a:prstClr val="black"/>
                </a:solidFill>
              </a:rPr>
              <a:t>des </a:t>
            </a:r>
            <a:r>
              <a:rPr lang="fr-FR" b="1" u="sng" dirty="0" smtClean="0">
                <a:solidFill>
                  <a:prstClr val="black"/>
                </a:solidFill>
              </a:rPr>
              <a:t>défauts</a:t>
            </a:r>
            <a:r>
              <a:rPr lang="fr-FR" b="1" dirty="0" smtClean="0">
                <a:solidFill>
                  <a:prstClr val="black"/>
                </a:solidFill>
              </a:rPr>
              <a:t>:</a:t>
            </a:r>
          </a:p>
          <a:p>
            <a:r>
              <a:rPr lang="fr-FR" b="1" dirty="0" smtClean="0">
                <a:solidFill>
                  <a:prstClr val="black"/>
                </a:solidFill>
              </a:rPr>
              <a:t>- Ne donne aucune idée des variations de xi autour de cette valeur.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9808" y="2375655"/>
            <a:ext cx="1833576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214414" y="214290"/>
            <a:ext cx="7358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II- DESCRIPTION NUMERIQUE D'UN ECHANTILLON</a:t>
            </a:r>
            <a:r>
              <a:rPr lang="fr-FR" b="1" dirty="0" smtClean="0">
                <a:solidFill>
                  <a:prstClr val="black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41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10" y="2509728"/>
            <a:ext cx="7033794" cy="17833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336" y="403842"/>
            <a:ext cx="6421327" cy="20162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2410568" y="4410001"/>
                <a:ext cx="3170736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𝐿𝑛𝑃</m:t>
                          </m:r>
                          <m:r>
                            <a:rPr lang="fr-FR" b="0" i="1" baseline="-25000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𝐿𝑛𝑃𝑎𝑛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fr-FR" b="0" i="1" baseline="-25000" smtClean="0">
                              <a:latin typeface="Cambria Math" panose="02040503050406030204" pitchFamily="18" charset="0"/>
                            </a:rPr>
                            <m:t>𝐿𝑛𝑃𝑎𝑛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568" y="4410001"/>
                <a:ext cx="3170736" cy="610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/>
          <p:nvPr/>
        </p:nvCxnSpPr>
        <p:spPr>
          <a:xfrm>
            <a:off x="3419872" y="4451000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5304068"/>
            <a:ext cx="6775564" cy="5304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2560685" y="5848970"/>
                <a:ext cx="3446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𝐿𝑛𝑃</m:t>
                    </m:r>
                    <m:r>
                      <a:rPr lang="fr-FR" i="1" baseline="-25000">
                        <a:latin typeface="Cambria Math" panose="02040503050406030204" pitchFamily="18" charset="0"/>
                      </a:rPr>
                      <m:t>𝑎𝑛</m:t>
                    </m:r>
                  </m:oMath>
                </a14:m>
                <a:r>
                  <a:rPr lang="fr-FR" dirty="0" smtClean="0"/>
                  <a:t>=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𝐿𝑛𝑃</m:t>
                    </m:r>
                    <m:r>
                      <a:rPr lang="fr-FR" i="1" baseline="-25000">
                        <a:latin typeface="Cambria Math" panose="02040503050406030204" pitchFamily="18" charset="0"/>
                      </a:rPr>
                      <m:t>𝑎𝑛</m:t>
                    </m:r>
                  </m:oMath>
                </a14:m>
                <a:r>
                  <a:rPr lang="fr-FR" dirty="0" smtClean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σ</m:t>
                    </m:r>
                    <m:r>
                      <a:rPr lang="fr-FR" i="1" baseline="-25000">
                        <a:latin typeface="Cambria Math" panose="02040503050406030204" pitchFamily="18" charset="0"/>
                      </a:rPr>
                      <m:t>𝐿𝑛𝑃𝑎𝑛</m:t>
                    </m:r>
                    <m:r>
                      <a:rPr lang="fr-FR" b="0" i="1" baseline="3000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685" y="5848970"/>
                <a:ext cx="3446565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>
            <a:off x="3059832" y="593863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24" y="908720"/>
            <a:ext cx="7995740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34019"/>
              </p:ext>
            </p:extLst>
          </p:nvPr>
        </p:nvGraphicFramePr>
        <p:xfrm>
          <a:off x="2195736" y="1412776"/>
          <a:ext cx="4519964" cy="48831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80389">
                  <a:extLst>
                    <a:ext uri="{9D8B030D-6E8A-4147-A177-3AD203B41FA5}">
                      <a16:colId xmlns:a16="http://schemas.microsoft.com/office/drawing/2014/main" val="1319383634"/>
                    </a:ext>
                  </a:extLst>
                </a:gridCol>
                <a:gridCol w="791073">
                  <a:extLst>
                    <a:ext uri="{9D8B030D-6E8A-4147-A177-3AD203B41FA5}">
                      <a16:colId xmlns:a16="http://schemas.microsoft.com/office/drawing/2014/main" val="905200517"/>
                    </a:ext>
                  </a:extLst>
                </a:gridCol>
                <a:gridCol w="567787">
                  <a:extLst>
                    <a:ext uri="{9D8B030D-6E8A-4147-A177-3AD203B41FA5}">
                      <a16:colId xmlns:a16="http://schemas.microsoft.com/office/drawing/2014/main" val="3202788842"/>
                    </a:ext>
                  </a:extLst>
                </a:gridCol>
                <a:gridCol w="564596">
                  <a:extLst>
                    <a:ext uri="{9D8B030D-6E8A-4147-A177-3AD203B41FA5}">
                      <a16:colId xmlns:a16="http://schemas.microsoft.com/office/drawing/2014/main" val="237375050"/>
                    </a:ext>
                  </a:extLst>
                </a:gridCol>
                <a:gridCol w="791073">
                  <a:extLst>
                    <a:ext uri="{9D8B030D-6E8A-4147-A177-3AD203B41FA5}">
                      <a16:colId xmlns:a16="http://schemas.microsoft.com/office/drawing/2014/main" val="1971709642"/>
                    </a:ext>
                  </a:extLst>
                </a:gridCol>
                <a:gridCol w="925046">
                  <a:extLst>
                    <a:ext uri="{9D8B030D-6E8A-4147-A177-3AD203B41FA5}">
                      <a16:colId xmlns:a16="http://schemas.microsoft.com/office/drawing/2014/main" val="1074012482"/>
                    </a:ext>
                  </a:extLst>
                </a:gridCol>
              </a:tblGrid>
              <a:tr h="328422">
                <a:tc>
                  <a:txBody>
                    <a:bodyPr/>
                    <a:lstStyle/>
                    <a:p>
                      <a:pPr marL="54610" marR="5080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fr-FR" sz="9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Ordre</a:t>
                      </a:r>
                    </a:p>
                    <a:p>
                      <a:pPr marL="1270" algn="ctr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24130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anClassées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1115" marR="21590"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 algn="l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lnP</a:t>
                      </a:r>
                      <a:r>
                        <a:rPr lang="fr-FR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37465" algn="ctr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F(x)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théo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fr-FR" sz="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988038"/>
                  </a:ext>
                </a:extLst>
              </a:tr>
              <a:tr h="247642">
                <a:tc>
                  <a:txBody>
                    <a:bodyPr/>
                    <a:lstStyle/>
                    <a:p>
                      <a:pPr marL="31115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0,019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-2,688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-2,085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355099"/>
                  </a:ext>
                </a:extLst>
              </a:tr>
              <a:tr h="138404">
                <a:tc>
                  <a:txBody>
                    <a:bodyPr/>
                    <a:lstStyle/>
                    <a:p>
                      <a:pPr marL="31115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0,056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-1,940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-1,593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255061"/>
                  </a:ext>
                </a:extLst>
              </a:tr>
              <a:tr h="136412">
                <a:tc>
                  <a:txBody>
                    <a:bodyPr/>
                    <a:lstStyle/>
                    <a:p>
                      <a:pPr marL="31115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0,093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-1,249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-1,325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020228"/>
                  </a:ext>
                </a:extLst>
              </a:tr>
              <a:tr h="137906">
                <a:tc>
                  <a:txBody>
                    <a:bodyPr/>
                    <a:lstStyle/>
                    <a:p>
                      <a:pPr marL="31115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0,13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-1,128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-1,128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703425"/>
                  </a:ext>
                </a:extLst>
              </a:tr>
              <a:tr h="136412">
                <a:tc>
                  <a:txBody>
                    <a:bodyPr/>
                    <a:lstStyle/>
                    <a:p>
                      <a:pPr marL="31115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0,16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-0,890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-0,967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23726"/>
                  </a:ext>
                </a:extLst>
              </a:tr>
              <a:tr h="137906">
                <a:tc>
                  <a:txBody>
                    <a:bodyPr/>
                    <a:lstStyle/>
                    <a:p>
                      <a:pPr marL="31115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-0,779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-0,828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050404"/>
                  </a:ext>
                </a:extLst>
              </a:tr>
              <a:tr h="136412">
                <a:tc>
                  <a:txBody>
                    <a:bodyPr/>
                    <a:lstStyle/>
                    <a:p>
                      <a:pPr marL="31115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136,2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-0,600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-0,704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422301"/>
                  </a:ext>
                </a:extLst>
              </a:tr>
              <a:tr h="137906">
                <a:tc>
                  <a:txBody>
                    <a:bodyPr/>
                    <a:lstStyle/>
                    <a:p>
                      <a:pPr marL="31115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-0,490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-0,589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419560"/>
                  </a:ext>
                </a:extLst>
              </a:tr>
              <a:tr h="135914">
                <a:tc>
                  <a:txBody>
                    <a:bodyPr/>
                    <a:lstStyle/>
                    <a:p>
                      <a:pPr marL="31115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-0,280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-0,482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454621"/>
                  </a:ext>
                </a:extLst>
              </a:tr>
              <a:tr h="138404">
                <a:tc>
                  <a:txBody>
                    <a:bodyPr/>
                    <a:lstStyle/>
                    <a:p>
                      <a:pPr marL="27305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169,4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-0,210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-0,380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545537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273050" algn="l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192,3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-0,282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523680"/>
                  </a:ext>
                </a:extLst>
              </a:tr>
              <a:tr h="137906">
                <a:tc>
                  <a:txBody>
                    <a:bodyPr/>
                    <a:lstStyle/>
                    <a:p>
                      <a:pPr marL="27305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206,1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-0,187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957863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marL="273050" algn="l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207,2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3035" algn="ctr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-0,093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915682"/>
                  </a:ext>
                </a:extLst>
              </a:tr>
              <a:tr h="156326">
                <a:tc>
                  <a:txBody>
                    <a:bodyPr/>
                    <a:lstStyle/>
                    <a:p>
                      <a:pPr marL="273050" algn="l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208,8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0,163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31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436168"/>
                  </a:ext>
                </a:extLst>
              </a:tr>
              <a:tr h="137906">
                <a:tc>
                  <a:txBody>
                    <a:bodyPr/>
                    <a:lstStyle/>
                    <a:p>
                      <a:pPr marL="27305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210,1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0,093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899993"/>
                  </a:ext>
                </a:extLst>
              </a:tr>
              <a:tr h="140395">
                <a:tc>
                  <a:txBody>
                    <a:bodyPr/>
                    <a:lstStyle/>
                    <a:p>
                      <a:pPr marL="273050" algn="l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567144"/>
                  </a:ext>
                </a:extLst>
              </a:tr>
              <a:tr h="137906">
                <a:tc>
                  <a:txBody>
                    <a:bodyPr/>
                    <a:lstStyle/>
                    <a:p>
                      <a:pPr marL="27305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125196"/>
                  </a:ext>
                </a:extLst>
              </a:tr>
              <a:tr h="135914">
                <a:tc>
                  <a:txBody>
                    <a:bodyPr/>
                    <a:lstStyle/>
                    <a:p>
                      <a:pPr marL="27305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243,1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053211"/>
                  </a:ext>
                </a:extLst>
              </a:tr>
              <a:tr h="138404">
                <a:tc>
                  <a:txBody>
                    <a:bodyPr/>
                    <a:lstStyle/>
                    <a:p>
                      <a:pPr marL="27305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29718"/>
                  </a:ext>
                </a:extLst>
              </a:tr>
              <a:tr h="135914">
                <a:tc>
                  <a:txBody>
                    <a:bodyPr/>
                    <a:lstStyle/>
                    <a:p>
                      <a:pPr marL="27305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258,8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0,589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975269"/>
                  </a:ext>
                </a:extLst>
              </a:tr>
              <a:tr h="137906">
                <a:tc>
                  <a:txBody>
                    <a:bodyPr/>
                    <a:lstStyle/>
                    <a:p>
                      <a:pPr marL="27305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259,9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802698"/>
                  </a:ext>
                </a:extLst>
              </a:tr>
              <a:tr h="136412">
                <a:tc>
                  <a:txBody>
                    <a:bodyPr/>
                    <a:lstStyle/>
                    <a:p>
                      <a:pPr marL="27305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323363"/>
                  </a:ext>
                </a:extLst>
              </a:tr>
              <a:tr h="138404">
                <a:tc>
                  <a:txBody>
                    <a:bodyPr/>
                    <a:lstStyle/>
                    <a:p>
                      <a:pPr marL="27305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277,6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5,63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602012"/>
                  </a:ext>
                </a:extLst>
              </a:tr>
              <a:tr h="135914">
                <a:tc>
                  <a:txBody>
                    <a:bodyPr/>
                    <a:lstStyle/>
                    <a:p>
                      <a:pPr marL="27305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294872"/>
                  </a:ext>
                </a:extLst>
              </a:tr>
              <a:tr h="137906">
                <a:tc>
                  <a:txBody>
                    <a:bodyPr/>
                    <a:lstStyle/>
                    <a:p>
                      <a:pPr marL="27305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377,3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5,93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373273"/>
                  </a:ext>
                </a:extLst>
              </a:tr>
              <a:tr h="135914">
                <a:tc>
                  <a:txBody>
                    <a:bodyPr/>
                    <a:lstStyle/>
                    <a:p>
                      <a:pPr marL="27305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1,593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298521"/>
                  </a:ext>
                </a:extLst>
              </a:tr>
              <a:tr h="136412">
                <a:tc>
                  <a:txBody>
                    <a:bodyPr/>
                    <a:lstStyle/>
                    <a:p>
                      <a:pPr marL="27305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marR="23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548,8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746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1,889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87669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9752" y="908720"/>
            <a:ext cx="44644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Tableau 7.2. 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Calcul de la variable </a:t>
            </a: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829180"/>
              </p:ext>
            </p:extLst>
          </p:nvPr>
        </p:nvGraphicFramePr>
        <p:xfrm>
          <a:off x="3138788" y="404668"/>
          <a:ext cx="3521444" cy="59715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1630">
                  <a:extLst>
                    <a:ext uri="{9D8B030D-6E8A-4147-A177-3AD203B41FA5}">
                      <a16:colId xmlns:a16="http://schemas.microsoft.com/office/drawing/2014/main" val="32419660"/>
                    </a:ext>
                  </a:extLst>
                </a:gridCol>
                <a:gridCol w="583984">
                  <a:extLst>
                    <a:ext uri="{9D8B030D-6E8A-4147-A177-3AD203B41FA5}">
                      <a16:colId xmlns:a16="http://schemas.microsoft.com/office/drawing/2014/main" val="3188790603"/>
                    </a:ext>
                  </a:extLst>
                </a:gridCol>
                <a:gridCol w="596515">
                  <a:extLst>
                    <a:ext uri="{9D8B030D-6E8A-4147-A177-3AD203B41FA5}">
                      <a16:colId xmlns:a16="http://schemas.microsoft.com/office/drawing/2014/main" val="9336729"/>
                    </a:ext>
                  </a:extLst>
                </a:gridCol>
                <a:gridCol w="130331">
                  <a:extLst>
                    <a:ext uri="{9D8B030D-6E8A-4147-A177-3AD203B41FA5}">
                      <a16:colId xmlns:a16="http://schemas.microsoft.com/office/drawing/2014/main" val="2897394651"/>
                    </a:ext>
                  </a:extLst>
                </a:gridCol>
                <a:gridCol w="634110">
                  <a:extLst>
                    <a:ext uri="{9D8B030D-6E8A-4147-A177-3AD203B41FA5}">
                      <a16:colId xmlns:a16="http://schemas.microsoft.com/office/drawing/2014/main" val="1118299184"/>
                    </a:ext>
                  </a:extLst>
                </a:gridCol>
                <a:gridCol w="177952">
                  <a:extLst>
                    <a:ext uri="{9D8B030D-6E8A-4147-A177-3AD203B41FA5}">
                      <a16:colId xmlns:a16="http://schemas.microsoft.com/office/drawing/2014/main" val="1490153026"/>
                    </a:ext>
                  </a:extLst>
                </a:gridCol>
                <a:gridCol w="620326">
                  <a:extLst>
                    <a:ext uri="{9D8B030D-6E8A-4147-A177-3AD203B41FA5}">
                      <a16:colId xmlns:a16="http://schemas.microsoft.com/office/drawing/2014/main" val="2690677892"/>
                    </a:ext>
                  </a:extLst>
                </a:gridCol>
                <a:gridCol w="136596">
                  <a:extLst>
                    <a:ext uri="{9D8B030D-6E8A-4147-A177-3AD203B41FA5}">
                      <a16:colId xmlns:a16="http://schemas.microsoft.com/office/drawing/2014/main" val="595103502"/>
                    </a:ext>
                  </a:extLst>
                </a:gridCol>
              </a:tblGrid>
              <a:tr h="288563">
                <a:tc>
                  <a:txBody>
                    <a:bodyPr/>
                    <a:lstStyle/>
                    <a:p>
                      <a:pPr marL="125095" marR="12446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Valeurs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603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Ordre</a:t>
                      </a:r>
                      <a:r>
                        <a:rPr lang="fr-FR" sz="700" spc="-5">
                          <a:effectLst/>
                        </a:rPr>
                        <a:t> </a:t>
                      </a:r>
                      <a:r>
                        <a:rPr lang="fr-FR" sz="700">
                          <a:effectLst/>
                        </a:rPr>
                        <a:t>de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Fréquence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604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Variable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 marR="7556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Valeur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3606672"/>
                  </a:ext>
                </a:extLst>
              </a:tr>
              <a:tr h="331590">
                <a:tc>
                  <a:txBody>
                    <a:bodyPr/>
                    <a:lstStyle/>
                    <a:p>
                      <a:pPr marL="125095" marR="124460" algn="ctr">
                        <a:lnSpc>
                          <a:spcPts val="9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classées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7305" algn="ctr">
                        <a:lnSpc>
                          <a:spcPts val="9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classement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4450" algn="l">
                        <a:lnSpc>
                          <a:spcPts val="9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expérimentale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0490" marR="106045" algn="ctr">
                        <a:lnSpc>
                          <a:spcPts val="9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réduite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4295" algn="ctr">
                        <a:lnSpc>
                          <a:spcPts val="9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théorique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70024921"/>
                  </a:ext>
                </a:extLst>
              </a:tr>
              <a:tr h="210579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42,3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0,0185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223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-2,085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58,904519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6172135"/>
                  </a:ext>
                </a:extLst>
              </a:tr>
              <a:tr h="188702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64,3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0,0556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22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-1,593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77,654354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5714387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94,7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0,0926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22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-1,325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42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90,27896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8949602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101,3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0,1296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22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-1,128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100,82855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4444600"/>
                  </a:ext>
                </a:extLst>
              </a:tr>
              <a:tr h="188702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115,8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0,1667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22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-0,967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110,35163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4663697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123,2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0,2037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22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-0,828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119,30705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7299611"/>
                  </a:ext>
                </a:extLst>
              </a:tr>
              <a:tr h="188702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136,2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0,2407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22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-0,704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127,94942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5180095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144,8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0,2778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22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-0,589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136,44358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8758435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162,9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0,3148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22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-0,482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144,90981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2516108"/>
                  </a:ext>
                </a:extLst>
              </a:tr>
              <a:tr h="188702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169,4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0,3519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22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-0,380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42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153,4453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3043910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192,3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0,3889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22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-0,282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162,13602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0553565"/>
                  </a:ext>
                </a:extLst>
              </a:tr>
              <a:tr h="188702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206,1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0,4259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22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-0,187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171,06427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8731561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207,2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0,4630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22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-0,093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180,31442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9908369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208,8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0,5000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0,000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189,97807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8672963"/>
                  </a:ext>
                </a:extLst>
              </a:tr>
              <a:tr h="188702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210,1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0,5370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0,093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200,15962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3785238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215,8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0,5741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0,187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210,98307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878097"/>
                  </a:ext>
                </a:extLst>
              </a:tr>
              <a:tr h="188702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240,5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0,6111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0,282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222,60115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3298200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243,1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0,6481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0,380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235,20867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73703172"/>
                  </a:ext>
                </a:extLst>
              </a:tr>
              <a:tr h="288563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258,4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0,6852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0,482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249,06296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4615778"/>
                  </a:ext>
                </a:extLst>
              </a:tr>
              <a:tr h="188702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258,8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0,7222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0,589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264,51714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1916782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259,9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0,7593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0,704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42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282,0776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5115721"/>
                  </a:ext>
                </a:extLst>
              </a:tr>
              <a:tr h="188702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264,4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0,7963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0,828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302,51075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229656"/>
                  </a:ext>
                </a:extLst>
              </a:tr>
              <a:tr h="188702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277,6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0,8333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0,967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327,06056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3429260"/>
                  </a:ext>
                </a:extLst>
              </a:tr>
              <a:tr h="188702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325,8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0,8704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1,128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357,95086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3827578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377,3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0,9074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1,325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399,77937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4897756"/>
                  </a:ext>
                </a:extLst>
              </a:tr>
              <a:tr h="188702">
                <a:tc>
                  <a:txBody>
                    <a:bodyPr/>
                    <a:lstStyle/>
                    <a:p>
                      <a:pPr marL="125095" marR="1168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422,7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0,9444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1,593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464,77324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63483393"/>
                  </a:ext>
                </a:extLst>
              </a:tr>
              <a:tr h="331590">
                <a:tc>
                  <a:txBody>
                    <a:bodyPr/>
                    <a:lstStyle/>
                    <a:p>
                      <a:pPr marL="125095" marR="116840" algn="ctr">
                        <a:lnSpc>
                          <a:spcPts val="9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548,8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23495" algn="ctr">
                        <a:lnSpc>
                          <a:spcPts val="9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ts val="9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0,9815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04775" algn="ctr">
                        <a:lnSpc>
                          <a:spcPts val="9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2,085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75565" algn="ctr">
                        <a:lnSpc>
                          <a:spcPts val="9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612,71471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1400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4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80" y="4857254"/>
            <a:ext cx="6961468" cy="1308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03" y="1052736"/>
            <a:ext cx="5456393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912521"/>
              </p:ext>
            </p:extLst>
          </p:nvPr>
        </p:nvGraphicFramePr>
        <p:xfrm>
          <a:off x="467544" y="692696"/>
          <a:ext cx="511256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2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40768"/>
            <a:ext cx="5523455" cy="40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32656"/>
            <a:ext cx="6551625" cy="864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12776"/>
            <a:ext cx="7082956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9198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67744" y="270892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LOI  DE GUMBEL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7052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326" y="980728"/>
            <a:ext cx="8461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b) </a:t>
            </a:r>
            <a:r>
              <a:rPr lang="fr-FR" sz="2000" b="1" dirty="0" smtClean="0">
                <a:solidFill>
                  <a:prstClr val="black"/>
                </a:solidFill>
              </a:rPr>
              <a:t>la Médiane :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C'est la valeur </a:t>
            </a:r>
            <a:r>
              <a:rPr lang="fr-FR" sz="2000" b="1" dirty="0" err="1" smtClean="0">
                <a:solidFill>
                  <a:prstClr val="black"/>
                </a:solidFill>
              </a:rPr>
              <a:t>x</a:t>
            </a:r>
            <a:r>
              <a:rPr lang="fr-FR" sz="2000" b="1" i="1" baseline="-25000" dirty="0" err="1" smtClean="0">
                <a:solidFill>
                  <a:prstClr val="black"/>
                </a:solidFill>
              </a:rPr>
              <a:t>Med</a:t>
            </a:r>
            <a:r>
              <a:rPr lang="fr-FR" sz="2000" b="1" i="1" dirty="0" smtClean="0">
                <a:solidFill>
                  <a:prstClr val="black"/>
                </a:solidFill>
              </a:rPr>
              <a:t> ou x</a:t>
            </a:r>
            <a:r>
              <a:rPr lang="fr-FR" sz="2000" b="1" i="1" baseline="-25000" dirty="0" smtClean="0">
                <a:solidFill>
                  <a:prstClr val="black"/>
                </a:solidFill>
              </a:rPr>
              <a:t>50%</a:t>
            </a:r>
            <a:r>
              <a:rPr lang="fr-FR" sz="2000" b="1" i="1" dirty="0" smtClean="0">
                <a:solidFill>
                  <a:prstClr val="black"/>
                </a:solidFill>
              </a:rPr>
              <a:t> telle que : </a:t>
            </a:r>
            <a:r>
              <a:rPr lang="fr-FR" sz="2000" dirty="0" smtClean="0">
                <a:solidFill>
                  <a:prstClr val="black"/>
                </a:solidFill>
              </a:rPr>
              <a:t>X a 50% de chance d'être supérieure à </a:t>
            </a:r>
            <a:r>
              <a:rPr lang="fr-FR" sz="2000" dirty="0" err="1" smtClean="0">
                <a:solidFill>
                  <a:prstClr val="black"/>
                </a:solidFill>
              </a:rPr>
              <a:t>x</a:t>
            </a:r>
            <a:r>
              <a:rPr lang="fr-FR" sz="2000" baseline="-25000" dirty="0" err="1" smtClean="0">
                <a:solidFill>
                  <a:prstClr val="black"/>
                </a:solidFill>
              </a:rPr>
              <a:t>Med</a:t>
            </a:r>
            <a:r>
              <a:rPr lang="fr-FR" sz="2000" dirty="0" smtClean="0">
                <a:solidFill>
                  <a:prstClr val="black"/>
                </a:solidFill>
              </a:rPr>
              <a:t> mais aussi 50% de chance de lui être inférieure.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037" y="2339008"/>
            <a:ext cx="8497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c) </a:t>
            </a:r>
            <a:r>
              <a:rPr lang="fr-FR" sz="2000" b="1" dirty="0" smtClean="0">
                <a:solidFill>
                  <a:prstClr val="black"/>
                </a:solidFill>
              </a:rPr>
              <a:t>le Mode :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C'est la valeur </a:t>
            </a:r>
            <a:r>
              <a:rPr lang="fr-FR" sz="2000" b="1" dirty="0" err="1" smtClean="0">
                <a:solidFill>
                  <a:prstClr val="black"/>
                </a:solidFill>
              </a:rPr>
              <a:t>xMod</a:t>
            </a:r>
            <a:r>
              <a:rPr lang="fr-FR" sz="2000" b="1" dirty="0" smtClean="0">
                <a:solidFill>
                  <a:prstClr val="black"/>
                </a:solidFill>
              </a:rPr>
              <a:t> autour de laquelle on trouve le plus de valeurs , celle qui est la plus fréquente, ou la plus </a:t>
            </a:r>
            <a:r>
              <a:rPr lang="fr-FR" sz="2000" dirty="0" smtClean="0">
                <a:solidFill>
                  <a:prstClr val="black"/>
                </a:solidFill>
              </a:rPr>
              <a:t>probable.</a:t>
            </a:r>
          </a:p>
          <a:p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326" y="4005064"/>
            <a:ext cx="8461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prstClr val="black"/>
                </a:solidFill>
              </a:rPr>
              <a:t>Complément: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On notera aussi que d'un point de vue analytique, le mode correspond au maximum de la densité de probabilité f(x)</a:t>
            </a:r>
            <a:endParaRPr lang="fr-F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43999" cy="630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5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04"/>
            <a:ext cx="9036496" cy="321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3393937"/>
            <a:ext cx="8946740" cy="333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9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0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66850"/>
            <a:ext cx="71628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9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0688"/>
            <a:ext cx="864096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8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1" y="46964"/>
            <a:ext cx="5184866" cy="61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143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76672"/>
            <a:ext cx="7632848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FF0000"/>
                </a:solidFill>
              </a:rPr>
              <a:t>Procédé </a:t>
            </a:r>
            <a:r>
              <a:rPr lang="fr-FR" dirty="0" smtClean="0">
                <a:solidFill>
                  <a:srgbClr val="FF0000"/>
                </a:solidFill>
              </a:rPr>
              <a:t>d'ajustement</a:t>
            </a:r>
          </a:p>
          <a:p>
            <a:pPr>
              <a:lnSpc>
                <a:spcPct val="150000"/>
              </a:lnSpc>
            </a:pPr>
            <a:endParaRPr lang="fr-F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 smtClean="0"/>
              <a:t>- </a:t>
            </a:r>
            <a:r>
              <a:rPr lang="fr-FR" dirty="0"/>
              <a:t>classement des valeurs par ordre croissant en leur affectant un </a:t>
            </a:r>
          </a:p>
          <a:p>
            <a:pPr>
              <a:lnSpc>
                <a:spcPct val="150000"/>
              </a:lnSpc>
            </a:pPr>
            <a:r>
              <a:rPr lang="fr-FR" dirty="0"/>
              <a:t>numéro d'ordre ;</a:t>
            </a:r>
          </a:p>
          <a:p>
            <a:pPr>
              <a:lnSpc>
                <a:spcPct val="150000"/>
              </a:lnSpc>
            </a:pPr>
            <a:r>
              <a:rPr lang="fr-FR" dirty="0"/>
              <a:t>- calculer la fréquence expérimentale par la formule de </a:t>
            </a:r>
            <a:r>
              <a:rPr lang="fr-FR" dirty="0" err="1"/>
              <a:t>Hazen</a:t>
            </a:r>
            <a:r>
              <a:rPr lang="fr-FR" dirty="0"/>
              <a:t> :</a:t>
            </a:r>
          </a:p>
          <a:p>
            <a:pPr>
              <a:lnSpc>
                <a:spcPct val="150000"/>
              </a:lnSpc>
            </a:pPr>
            <a:r>
              <a:rPr lang="fr-FR" dirty="0"/>
              <a:t>F(x) = </a:t>
            </a:r>
            <a:r>
              <a:rPr lang="fr-FR" dirty="0" smtClean="0"/>
              <a:t>(i-0.5</a:t>
            </a:r>
            <a:r>
              <a:rPr lang="fr-FR" dirty="0"/>
              <a:t>)/n </a:t>
            </a:r>
          </a:p>
          <a:p>
            <a:pPr>
              <a:lnSpc>
                <a:spcPct val="150000"/>
              </a:lnSpc>
            </a:pPr>
            <a:r>
              <a:rPr lang="fr-FR" dirty="0"/>
              <a:t>- calculer les caractéristiques empiriques de la série ; </a:t>
            </a:r>
          </a:p>
          <a:p>
            <a:pPr>
              <a:lnSpc>
                <a:spcPct val="150000"/>
              </a:lnSpc>
            </a:pPr>
            <a:r>
              <a:rPr lang="fr-FR" dirty="0"/>
              <a:t>- calculer la variable de </a:t>
            </a:r>
            <a:r>
              <a:rPr lang="fr-FR" dirty="0" err="1"/>
              <a:t>Gumbel</a:t>
            </a:r>
            <a:r>
              <a:rPr lang="fr-FR" dirty="0"/>
              <a:t> pour chaque valeur observée ;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u </a:t>
            </a:r>
            <a:r>
              <a:rPr lang="fr-FR" dirty="0"/>
              <a:t>= - [ln - ln F(x)]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- Tracer la droite d’ajustement des précipitations journalières en fonction de la </a:t>
            </a:r>
            <a:r>
              <a:rPr lang="fr-FR" dirty="0"/>
              <a:t>v</a:t>
            </a:r>
            <a:r>
              <a:rPr lang="fr-FR" dirty="0" smtClean="0"/>
              <a:t>ariable réduite de </a:t>
            </a:r>
            <a:r>
              <a:rPr lang="fr-FR" dirty="0" err="1" smtClean="0"/>
              <a:t>Gumbel</a:t>
            </a:r>
            <a:r>
              <a:rPr lang="fr-FR" dirty="0" smtClean="0"/>
              <a:t>  </a:t>
            </a:r>
            <a:r>
              <a:rPr lang="fr-FR" dirty="0" err="1" smtClean="0"/>
              <a:t>Pjmax</a:t>
            </a:r>
            <a:r>
              <a:rPr lang="fr-FR" dirty="0" smtClean="0"/>
              <a:t>(mm) = f(u),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- l’ajustement vous donne directement les valeurs des paramètres x</a:t>
            </a:r>
            <a:r>
              <a:rPr lang="fr-FR" baseline="-25000" dirty="0" smtClean="0"/>
              <a:t>0</a:t>
            </a:r>
            <a:r>
              <a:rPr lang="fr-FR" dirty="0" smtClean="0"/>
              <a:t> et s  et donc l’équation x = x</a:t>
            </a:r>
            <a:r>
              <a:rPr lang="fr-FR" baseline="-25000" dirty="0" smtClean="0"/>
              <a:t>0</a:t>
            </a:r>
            <a:r>
              <a:rPr lang="fr-FR" dirty="0" smtClean="0"/>
              <a:t>+ us,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520" y="548680"/>
                <a:ext cx="8280920" cy="4480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dirty="0"/>
                  <a:t>1.	</a:t>
                </a:r>
                <a:r>
                  <a:rPr lang="fr-FR" sz="1600" dirty="0">
                    <a:solidFill>
                      <a:srgbClr val="FF0000"/>
                    </a:solidFill>
                  </a:rPr>
                  <a:t>Ajustement des précipitations annuelles à la loi de </a:t>
                </a:r>
                <a:r>
                  <a:rPr lang="fr-FR" sz="1600" dirty="0" err="1">
                    <a:solidFill>
                      <a:srgbClr val="FF0000"/>
                    </a:solidFill>
                  </a:rPr>
                  <a:t>Gumbel</a:t>
                </a:r>
                <a:endParaRPr lang="fr-FR" sz="1600" dirty="0">
                  <a:solidFill>
                    <a:srgbClr val="FF0000"/>
                  </a:solidFill>
                </a:endParaRPr>
              </a:p>
              <a:p>
                <a:r>
                  <a:rPr lang="fr-FR" sz="1600" dirty="0"/>
                  <a:t>Les caractéristiques de la série pluviométrique initiale sont : </a:t>
                </a:r>
                <a:endParaRPr lang="fr-FR" sz="1600" dirty="0" smtClean="0"/>
              </a:p>
              <a:p>
                <a:r>
                  <a:rPr lang="fr-FR" sz="1600" dirty="0" smtClean="0"/>
                  <a:t>Moyenne </a:t>
                </a:r>
                <a:r>
                  <a:rPr lang="fr-FR" sz="1600" dirty="0"/>
                  <a:t>= </a:t>
                </a:r>
                <a:r>
                  <a:rPr lang="fr-FR" sz="1600" dirty="0" err="1" smtClean="0"/>
                  <a:t>Pjmax</a:t>
                </a:r>
                <a:r>
                  <a:rPr lang="fr-FR" sz="1600" dirty="0" smtClean="0"/>
                  <a:t>  </a:t>
                </a:r>
                <a:r>
                  <a:rPr lang="fr-FR" sz="1600" dirty="0"/>
                  <a:t>= 39,52 mm</a:t>
                </a: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600" dirty="0"/>
                  <a:t>Ecart type = ϭ = 13,24 mm	</a:t>
                </a:r>
                <a:endParaRPr lang="fr-FR" sz="1600" dirty="0" smtClean="0"/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"/>
                </a:pPr>
                <a:r>
                  <a:rPr lang="fr-FR" sz="1600" dirty="0" smtClean="0">
                    <a:solidFill>
                      <a:srgbClr val="E36C0A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>
                    <a:solidFill>
                      <a:srgbClr val="E36C0A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représentation graphique </a:t>
                </a:r>
                <a:r>
                  <a:rPr lang="fr-FR" sz="1600" dirty="0" smtClean="0">
                    <a:solidFill>
                      <a:srgbClr val="E36C0A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"/>
                </a:pPr>
                <a:r>
                  <a:rPr lang="fr-FR" sz="1600" dirty="0" smtClean="0">
                    <a:solidFill>
                      <a:srgbClr val="E36C0A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Paramètre de la loi de </a:t>
                </a:r>
                <a:r>
                  <a:rPr lang="fr-FR" sz="1600" dirty="0" err="1" smtClean="0">
                    <a:solidFill>
                      <a:srgbClr val="E36C0A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Gumbel</a:t>
                </a:r>
                <a:r>
                  <a:rPr lang="fr-FR" sz="1600" dirty="0" smtClean="0">
                    <a:solidFill>
                      <a:srgbClr val="E36C0A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peuvent être calculés par </a:t>
                </a:r>
                <a:endParaRPr lang="fr-FR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fr-FR" sz="1600" baseline="-25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fr-F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fr-F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0.577 S = 33.56 mm</a:t>
                </a:r>
                <a:endParaRPr lang="fr-FR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 = 0.78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fr-F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10.33 mm </a:t>
                </a:r>
                <a:endParaRPr lang="fr-FR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6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c’est l’équation de la droite </a:t>
                </a:r>
                <a:r>
                  <a:rPr lang="fr-FR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d’ajustement s’écrira </a:t>
                </a:r>
                <a:endParaRPr lang="fr-FR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X </a:t>
                </a:r>
                <a:r>
                  <a:rPr lang="fr-F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X</a:t>
                </a:r>
                <a:r>
                  <a:rPr lang="fr-FR" sz="1600" baseline="-25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fr-F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US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fr-F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X = 33.56 + 10.33 </a:t>
                </a:r>
                <a:r>
                  <a:rPr lang="fr-FR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endParaRPr lang="fr-FR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fr-FR" sz="1600" dirty="0" smtClean="0"/>
              </a:p>
              <a:p>
                <a:endParaRPr lang="fr-FR" sz="1600" dirty="0" smtClean="0"/>
              </a:p>
              <a:p>
                <a:r>
                  <a:rPr lang="fr-FR" sz="1600" dirty="0" smtClean="0"/>
                  <a:t>Le </a:t>
                </a:r>
                <a:r>
                  <a:rPr lang="fr-FR" sz="1600" dirty="0"/>
                  <a:t>tableau 9.2 résume les résultats et la représentation graphique est en figure 9.1.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8680"/>
                <a:ext cx="8280920" cy="4480970"/>
              </a:xfrm>
              <a:prstGeom prst="rect">
                <a:avLst/>
              </a:prstGeom>
              <a:blipFill>
                <a:blip r:embed="rId2"/>
                <a:stretch>
                  <a:fillRect l="-368" t="-408" b="-8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1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827933"/>
              </p:ext>
            </p:extLst>
          </p:nvPr>
        </p:nvGraphicFramePr>
        <p:xfrm>
          <a:off x="1907704" y="548684"/>
          <a:ext cx="5328593" cy="57606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9077">
                  <a:extLst>
                    <a:ext uri="{9D8B030D-6E8A-4147-A177-3AD203B41FA5}">
                      <a16:colId xmlns:a16="http://schemas.microsoft.com/office/drawing/2014/main" val="4182342662"/>
                    </a:ext>
                  </a:extLst>
                </a:gridCol>
                <a:gridCol w="402933">
                  <a:extLst>
                    <a:ext uri="{9D8B030D-6E8A-4147-A177-3AD203B41FA5}">
                      <a16:colId xmlns:a16="http://schemas.microsoft.com/office/drawing/2014/main" val="2471735701"/>
                    </a:ext>
                  </a:extLst>
                </a:gridCol>
                <a:gridCol w="512575">
                  <a:extLst>
                    <a:ext uri="{9D8B030D-6E8A-4147-A177-3AD203B41FA5}">
                      <a16:colId xmlns:a16="http://schemas.microsoft.com/office/drawing/2014/main" val="3664076594"/>
                    </a:ext>
                  </a:extLst>
                </a:gridCol>
                <a:gridCol w="1244434">
                  <a:extLst>
                    <a:ext uri="{9D8B030D-6E8A-4147-A177-3AD203B41FA5}">
                      <a16:colId xmlns:a16="http://schemas.microsoft.com/office/drawing/2014/main" val="3578837298"/>
                    </a:ext>
                  </a:extLst>
                </a:gridCol>
                <a:gridCol w="378265">
                  <a:extLst>
                    <a:ext uri="{9D8B030D-6E8A-4147-A177-3AD203B41FA5}">
                      <a16:colId xmlns:a16="http://schemas.microsoft.com/office/drawing/2014/main" val="3241865449"/>
                    </a:ext>
                  </a:extLst>
                </a:gridCol>
                <a:gridCol w="479683">
                  <a:extLst>
                    <a:ext uri="{9D8B030D-6E8A-4147-A177-3AD203B41FA5}">
                      <a16:colId xmlns:a16="http://schemas.microsoft.com/office/drawing/2014/main" val="2670077979"/>
                    </a:ext>
                  </a:extLst>
                </a:gridCol>
                <a:gridCol w="583844">
                  <a:extLst>
                    <a:ext uri="{9D8B030D-6E8A-4147-A177-3AD203B41FA5}">
                      <a16:colId xmlns:a16="http://schemas.microsoft.com/office/drawing/2014/main" val="2775221688"/>
                    </a:ext>
                  </a:extLst>
                </a:gridCol>
                <a:gridCol w="1367782">
                  <a:extLst>
                    <a:ext uri="{9D8B030D-6E8A-4147-A177-3AD203B41FA5}">
                      <a16:colId xmlns:a16="http://schemas.microsoft.com/office/drawing/2014/main" val="1041758451"/>
                    </a:ext>
                  </a:extLst>
                </a:gridCol>
              </a:tblGrid>
              <a:tr h="188636">
                <a:tc>
                  <a:txBody>
                    <a:bodyPr/>
                    <a:lstStyle/>
                    <a:p>
                      <a:pPr marL="4445" algn="ctr">
                        <a:lnSpc>
                          <a:spcPts val="125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27305" algn="ctr">
                        <a:lnSpc>
                          <a:spcPts val="126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max,j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26670" algn="ctr">
                        <a:lnSpc>
                          <a:spcPts val="125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F(x)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5245" algn="ctr">
                        <a:lnSpc>
                          <a:spcPts val="125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fr-FR" sz="7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fr-FR" sz="700" i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7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[ln</a:t>
                      </a:r>
                      <a:r>
                        <a:rPr lang="fr-FR" sz="7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7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</a:t>
                      </a:r>
                      <a:r>
                        <a:rPr lang="fr-FR" sz="7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F(x)]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5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62865" algn="ctr">
                        <a:lnSpc>
                          <a:spcPts val="126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max,j</a:t>
                      </a:r>
                      <a:endParaRPr lang="fr-FR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7150" algn="ctr">
                        <a:lnSpc>
                          <a:spcPts val="125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F(x)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8745" algn="ctr">
                        <a:lnSpc>
                          <a:spcPts val="125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fr-FR" sz="7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-</a:t>
                      </a:r>
                      <a:r>
                        <a:rPr lang="fr-FR" sz="7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[ln</a:t>
                      </a:r>
                      <a:r>
                        <a:rPr lang="fr-FR" sz="7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7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</a:t>
                      </a:r>
                      <a:r>
                        <a:rPr lang="fr-FR" sz="7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F(x)]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27414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-1,57940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0,5078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0,38913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547512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12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0,0234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-1,32267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0,5234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0,43489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504477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0,0391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-1,17637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0,5391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0,48139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396634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12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2413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0,0547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-1,06682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0,5547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0,52873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33460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2413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0,0703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-0,97637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0,5703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0,57702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607126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12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0,0859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-0,89777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0,5859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0,62634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216774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0,1016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-0,82728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0,6016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0,67683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33216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12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2413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0,1172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-0,76266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0,6172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0,72860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081763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0,1328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-0,70251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0,6328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0,78180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760668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0,1484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-0,64584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0,6484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0,83658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992335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0,1641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-0,59195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0,6641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0,89311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236389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0,1797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-0,54031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0,6797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0,95160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266308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0,1953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-0,49051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0,6953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1,01227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728860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0,2109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-0,44224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0,7109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1,07537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083430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0,2266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-0,39524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0,7266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1,14121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511176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0,2422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-0,34928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0,7422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1,21015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493479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0,2578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-0,30419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0,7578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1,28259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138587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0,2734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-0,25981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0,7734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1,35903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334096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0,2891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-0,21601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0,7891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1,44008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968063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0,3047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-0,17267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0,8047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1,52647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175347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0,3203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-0,12967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0,8203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1,61914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581390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0,3359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-0,08694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0,8359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1,71924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100333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0,3516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-0,04437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0,8516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1,82833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684654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0,3672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20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-0,00188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0,8672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1,94841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118792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0,3828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080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0,04060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0,8828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2,08231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317100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2413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0,3984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080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0,08316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0,8984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2,23401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638056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0,4141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080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0,12586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0,9141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2,40954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761118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2413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0,4297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080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0,16878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0,9297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2,61857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853673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0,4453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080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0,21198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0,9453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2,87813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97340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0,4609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080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0,25555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0,9609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2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3,22274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713950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0,4766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080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0,29954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0,9766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3,74158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901113"/>
                  </a:ext>
                </a:extLst>
              </a:tr>
              <a:tr h="174125">
                <a:tc>
                  <a:txBody>
                    <a:bodyPr/>
                    <a:lstStyle/>
                    <a:p>
                      <a:pPr marL="83820" marR="7683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2667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0,4922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5080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0,34405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8445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0,9922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6840" algn="ctr">
                        <a:lnSpc>
                          <a:spcPts val="118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4,84811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318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91920" y="188640"/>
            <a:ext cx="31601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Tableau</a:t>
            </a:r>
            <a:r>
              <a:rPr lang="fr-FR" sz="12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9.2.</a:t>
            </a:r>
            <a:r>
              <a:rPr lang="fr-FR" sz="1200" b="1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Calcul de</a:t>
            </a:r>
            <a:r>
              <a:rPr lang="fr-FR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variable de </a:t>
            </a:r>
            <a:r>
              <a:rPr lang="fr-F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Gumbel</a:t>
            </a:r>
            <a:r>
              <a:rPr lang="fr-FR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7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385544"/>
              </p:ext>
            </p:extLst>
          </p:nvPr>
        </p:nvGraphicFramePr>
        <p:xfrm>
          <a:off x="1489521" y="1268760"/>
          <a:ext cx="6164958" cy="389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6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820" y="597039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II-2) </a:t>
            </a:r>
            <a:r>
              <a:rPr lang="fr-FR" b="1" dirty="0" smtClean="0">
                <a:solidFill>
                  <a:srgbClr val="FF0000"/>
                </a:solidFill>
              </a:rPr>
              <a:t>Paramètres de DISPERSION</a:t>
            </a:r>
            <a:r>
              <a:rPr lang="fr-FR" b="1" dirty="0" smtClean="0">
                <a:solidFill>
                  <a:prstClr val="black"/>
                </a:solidFill>
              </a:rPr>
              <a:t>:</a:t>
            </a:r>
          </a:p>
          <a:p>
            <a:endParaRPr lang="fr-FR" b="1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Pour donner une idée de la fluctuation des xi dans l’échantillon.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a</a:t>
            </a:r>
            <a:r>
              <a:rPr lang="fr-FR" dirty="0" smtClean="0">
                <a:solidFill>
                  <a:srgbClr val="FF0000"/>
                </a:solidFill>
              </a:rPr>
              <a:t>) </a:t>
            </a:r>
            <a:r>
              <a:rPr lang="fr-FR" b="1" i="1" dirty="0" smtClean="0">
                <a:solidFill>
                  <a:srgbClr val="FF0000"/>
                </a:solidFill>
              </a:rPr>
              <a:t>Extrêmes 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Une façon simple consiste à préciser le minimum et le maximum de l’échantillon.</a:t>
            </a:r>
          </a:p>
          <a:p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b) </a:t>
            </a:r>
            <a:r>
              <a:rPr lang="fr-FR" b="1" dirty="0" smtClean="0">
                <a:solidFill>
                  <a:srgbClr val="FF0000"/>
                </a:solidFill>
              </a:rPr>
              <a:t>l'étendue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E = Max – Min</a:t>
            </a:r>
          </a:p>
          <a:p>
            <a:endParaRPr lang="fr-FR" b="1" dirty="0" smtClean="0">
              <a:solidFill>
                <a:prstClr val="black"/>
              </a:solidFill>
            </a:endParaRPr>
          </a:p>
          <a:p>
            <a:r>
              <a:rPr lang="fr-FR" dirty="0">
                <a:solidFill>
                  <a:prstClr val="black"/>
                </a:solidFill>
              </a:rPr>
              <a:t>c</a:t>
            </a:r>
            <a:r>
              <a:rPr lang="fr-FR" dirty="0" smtClean="0">
                <a:solidFill>
                  <a:srgbClr val="FF0000"/>
                </a:solidFill>
              </a:rPr>
              <a:t>) </a:t>
            </a:r>
            <a:r>
              <a:rPr lang="fr-FR" b="1" i="1" dirty="0" smtClean="0">
                <a:solidFill>
                  <a:srgbClr val="FF0000"/>
                </a:solidFill>
              </a:rPr>
              <a:t>Variance et écart type </a:t>
            </a:r>
            <a:r>
              <a:rPr lang="fr-FR" b="1" i="1" dirty="0" smtClean="0">
                <a:solidFill>
                  <a:prstClr val="black"/>
                </a:solidFill>
              </a:rPr>
              <a:t>: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On le définit sur l'échantillon par :</a:t>
            </a: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Soit μ</a:t>
            </a:r>
            <a:r>
              <a:rPr lang="fr-FR" baseline="-25000" dirty="0" smtClean="0">
                <a:solidFill>
                  <a:prstClr val="black"/>
                </a:solidFill>
              </a:rPr>
              <a:t>2</a:t>
            </a:r>
            <a:r>
              <a:rPr lang="fr-FR" dirty="0" smtClean="0">
                <a:solidFill>
                  <a:prstClr val="black"/>
                </a:solidFill>
              </a:rPr>
              <a:t> = σ² la valeur de ce terme dans la population infinie. On conçoit que si n tend vers l'infini, V tend vers σ</a:t>
            </a:r>
            <a:r>
              <a:rPr lang="fr-FR" baseline="30000" dirty="0" smtClean="0">
                <a:solidFill>
                  <a:prstClr val="black"/>
                </a:solidFill>
              </a:rPr>
              <a:t>2</a:t>
            </a:r>
            <a:r>
              <a:rPr lang="fr-FR" dirty="0" smtClean="0">
                <a:solidFill>
                  <a:prstClr val="black"/>
                </a:solidFill>
              </a:rPr>
              <a:t>, 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	c'est à dire que </a:t>
            </a:r>
            <a:r>
              <a:rPr lang="fr-FR" dirty="0" err="1" smtClean="0">
                <a:solidFill>
                  <a:prstClr val="black"/>
                </a:solidFill>
              </a:rPr>
              <a:t>S</a:t>
            </a:r>
            <a:r>
              <a:rPr lang="fr-FR" baseline="-25000" dirty="0" err="1" smtClean="0">
                <a:solidFill>
                  <a:prstClr val="black"/>
                </a:solidFill>
              </a:rPr>
              <a:t>x</a:t>
            </a:r>
            <a:r>
              <a:rPr lang="fr-FR" dirty="0" smtClean="0">
                <a:solidFill>
                  <a:prstClr val="black"/>
                </a:solidFill>
              </a:rPr>
              <a:t> est un </a:t>
            </a:r>
            <a:r>
              <a:rPr lang="fr-FR" b="1" dirty="0" smtClean="0">
                <a:solidFill>
                  <a:prstClr val="black"/>
                </a:solidFill>
              </a:rPr>
              <a:t>estimateur</a:t>
            </a:r>
            <a:r>
              <a:rPr lang="fr-FR" dirty="0" smtClean="0">
                <a:solidFill>
                  <a:prstClr val="black"/>
                </a:solidFill>
              </a:rPr>
              <a:t> convergent de</a:t>
            </a:r>
            <a:r>
              <a:rPr lang="el-GR" dirty="0" smtClean="0">
                <a:solidFill>
                  <a:prstClr val="black"/>
                </a:solidFill>
              </a:rPr>
              <a:t> σ².</a:t>
            </a:r>
            <a:endParaRPr lang="fr-FR" dirty="0" smtClean="0">
              <a:solidFill>
                <a:prstClr val="black"/>
              </a:solidFill>
            </a:endParaRPr>
          </a:p>
          <a:p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86182" y="3327409"/>
            <a:ext cx="3286148" cy="10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76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18898"/>
              </p:ext>
            </p:extLst>
          </p:nvPr>
        </p:nvGraphicFramePr>
        <p:xfrm>
          <a:off x="107504" y="1196740"/>
          <a:ext cx="4248470" cy="44645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7302">
                  <a:extLst>
                    <a:ext uri="{9D8B030D-6E8A-4147-A177-3AD203B41FA5}">
                      <a16:colId xmlns:a16="http://schemas.microsoft.com/office/drawing/2014/main" val="1533067558"/>
                    </a:ext>
                  </a:extLst>
                </a:gridCol>
                <a:gridCol w="589084">
                  <a:extLst>
                    <a:ext uri="{9D8B030D-6E8A-4147-A177-3AD203B41FA5}">
                      <a16:colId xmlns:a16="http://schemas.microsoft.com/office/drawing/2014/main" val="2850946012"/>
                    </a:ext>
                  </a:extLst>
                </a:gridCol>
                <a:gridCol w="695119">
                  <a:extLst>
                    <a:ext uri="{9D8B030D-6E8A-4147-A177-3AD203B41FA5}">
                      <a16:colId xmlns:a16="http://schemas.microsoft.com/office/drawing/2014/main" val="3171087555"/>
                    </a:ext>
                  </a:extLst>
                </a:gridCol>
                <a:gridCol w="485404">
                  <a:extLst>
                    <a:ext uri="{9D8B030D-6E8A-4147-A177-3AD203B41FA5}">
                      <a16:colId xmlns:a16="http://schemas.microsoft.com/office/drawing/2014/main" val="124856732"/>
                    </a:ext>
                  </a:extLst>
                </a:gridCol>
                <a:gridCol w="483048">
                  <a:extLst>
                    <a:ext uri="{9D8B030D-6E8A-4147-A177-3AD203B41FA5}">
                      <a16:colId xmlns:a16="http://schemas.microsoft.com/office/drawing/2014/main" val="251356322"/>
                    </a:ext>
                  </a:extLst>
                </a:gridCol>
                <a:gridCol w="712202">
                  <a:extLst>
                    <a:ext uri="{9D8B030D-6E8A-4147-A177-3AD203B41FA5}">
                      <a16:colId xmlns:a16="http://schemas.microsoft.com/office/drawing/2014/main" val="331552770"/>
                    </a:ext>
                  </a:extLst>
                </a:gridCol>
                <a:gridCol w="706311">
                  <a:extLst>
                    <a:ext uri="{9D8B030D-6E8A-4147-A177-3AD203B41FA5}">
                      <a16:colId xmlns:a16="http://schemas.microsoft.com/office/drawing/2014/main" val="608506944"/>
                    </a:ext>
                  </a:extLst>
                </a:gridCol>
              </a:tblGrid>
              <a:tr h="144349">
                <a:tc>
                  <a:txBody>
                    <a:bodyPr/>
                    <a:lstStyle/>
                    <a:p>
                      <a:pPr marR="40005" algn="r">
                        <a:lnSpc>
                          <a:spcPts val="975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Mode=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lnSpc>
                          <a:spcPts val="975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33,56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lnSpc>
                          <a:spcPts val="975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I.C.</a:t>
                      </a:r>
                      <a:r>
                        <a:rPr lang="fr-FR" sz="800" spc="-15">
                          <a:effectLst/>
                        </a:rPr>
                        <a:t> </a:t>
                      </a:r>
                      <a:r>
                        <a:rPr lang="fr-FR" sz="800">
                          <a:effectLst/>
                        </a:rPr>
                        <a:t>%)=95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8052472"/>
                  </a:ext>
                </a:extLst>
              </a:tr>
              <a:tr h="141954">
                <a:tc>
                  <a:txBody>
                    <a:bodyPr/>
                    <a:lstStyle/>
                    <a:p>
                      <a:pPr marR="36195" algn="r">
                        <a:lnSpc>
                          <a:spcPts val="955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Gradex=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lnSpc>
                          <a:spcPts val="955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10,33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30480" algn="ctr">
                        <a:lnSpc>
                          <a:spcPts val="955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F(x)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y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lnSpc>
                          <a:spcPts val="955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(64)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lnSpc>
                          <a:spcPts val="955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u</a:t>
                      </a:r>
                      <a:r>
                        <a:rPr lang="fr-FR" sz="800" spc="-15">
                          <a:effectLst/>
                        </a:rPr>
                        <a:t> </a:t>
                      </a:r>
                      <a:r>
                        <a:rPr lang="fr-FR" sz="800">
                          <a:effectLst/>
                        </a:rPr>
                        <a:t>Gauss=1,96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852276"/>
                  </a:ext>
                </a:extLst>
              </a:tr>
              <a:tr h="152137">
                <a:tc>
                  <a:txBody>
                    <a:bodyPr/>
                    <a:lstStyle/>
                    <a:p>
                      <a:pPr marL="189865" algn="l">
                        <a:lnSpc>
                          <a:spcPts val="102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</a:rPr>
                        <a:t>P</a:t>
                      </a:r>
                      <a:r>
                        <a:rPr lang="fr-FR" sz="500" dirty="0" err="1">
                          <a:effectLst/>
                        </a:rPr>
                        <a:t>max,j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algn="l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Ordre</a:t>
                      </a:r>
                      <a:r>
                        <a:rPr lang="fr-FR" sz="800" spc="-5" dirty="0">
                          <a:effectLst/>
                        </a:rPr>
                        <a:t> </a:t>
                      </a:r>
                      <a:r>
                        <a:rPr lang="fr-FR" sz="800" dirty="0">
                          <a:effectLst/>
                        </a:rPr>
                        <a:t>de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Fréquence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508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Variable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algn="l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Valeur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Borne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9017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Borne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2786561"/>
                  </a:ext>
                </a:extLst>
              </a:tr>
              <a:tr h="140078">
                <a:tc>
                  <a:txBody>
                    <a:bodyPr/>
                    <a:lstStyle/>
                    <a:p>
                      <a:pPr marL="126365" algn="l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classées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classement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31750" algn="ctr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expérimentale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5085" algn="ctr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réduite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théorique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925" algn="l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inférieure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supérieure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3482336"/>
                  </a:ext>
                </a:extLst>
              </a:tr>
              <a:tr h="152137">
                <a:tc>
                  <a:txBody>
                    <a:bodyPr/>
                    <a:lstStyle/>
                    <a:p>
                      <a:pPr marL="210185" algn="l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16,4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0,0078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-1,579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l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17,2551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10,99250856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9017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21,3349465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7050902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18,6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0,0234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-1,323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19,90626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14,41488904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23,5901624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665898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18,7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0,0391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-1,176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21,41698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16,34485774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82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24,895483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8008592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0,0547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-1,067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22,54831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17,77790325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25,8852311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3498319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0,0703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-0,976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23,48233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18,95168411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26,7116969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56515452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22,8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0,0859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-0,898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24,29397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33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19,9638359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27,4377217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6180862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24,5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0,1016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-0,827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25,02198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20,86473626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28,0958873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8150652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0,1172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-0,763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25,68921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21,68403993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28,7054869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0164968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25,4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0,1328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-0,703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26,31038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22,44079189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29,2790039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9628873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25,8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0,1484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-0,646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26,89559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33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23,1480097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29,8250512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3821963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28,2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0,1641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-0,592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27,45212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23,81501968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30,3498712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1488486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28,5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0,1797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-0,540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27,98539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24,44875552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30,8581697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6565872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29,1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0,1953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-0,491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28,49961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25,05452969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31,3536118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4440625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29,5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0,2109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-0,442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28,99808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25,63651649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31,8391318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1282113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29,7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0,2266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-0,395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29,48351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26,19806803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32,3171362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2989522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30,2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0,2422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-0,349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29,9581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26,74192839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32,7896408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0170326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30,4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0,2578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-0,304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30,42373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27,27038347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33,2583664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2431959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31,4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0,2734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-0,260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30,88201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27,78536859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33,7248079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4385106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31,8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0,2891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-0,216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31,33433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33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28,2885476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34,1902848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1090481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32,3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0,3047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-0,173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31,78191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28,78137229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901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34,6559788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1114226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32,5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0,3203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-0,130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32,22586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29,26512788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35,1229636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082517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32,5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0,3359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-0,087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32,66718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29,74096831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35,5922279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0298651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32,5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0,3516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-0,044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33,10678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30,20994426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36,0646938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1827032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33,7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0,3672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450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-0,002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33,54554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30,67302551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36,5412326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4400979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2101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33,8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0,3828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381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0,041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33,98426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31,13111922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37,0226777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225922"/>
                  </a:ext>
                </a:extLst>
              </a:tr>
              <a:tr h="143751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0,3984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381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0,083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34,42372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31,58508499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37,5098365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7322386"/>
                  </a:ext>
                </a:extLst>
              </a:tr>
              <a:tr h="140078">
                <a:tc>
                  <a:txBody>
                    <a:bodyPr/>
                    <a:lstStyle/>
                    <a:p>
                      <a:pPr marL="210185" algn="l">
                        <a:lnSpc>
                          <a:spcPts val="96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34,9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2545" algn="ctr">
                        <a:lnSpc>
                          <a:spcPts val="96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940" algn="ctr">
                        <a:lnSpc>
                          <a:spcPts val="96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0,4141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3815" algn="ctr">
                        <a:lnSpc>
                          <a:spcPts val="96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0,126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lnSpc>
                          <a:spcPts val="96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34,86468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ts val="96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32,0357475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lnSpc>
                          <a:spcPts val="96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38,0035011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742783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45659"/>
              </p:ext>
            </p:extLst>
          </p:nvPr>
        </p:nvGraphicFramePr>
        <p:xfrm>
          <a:off x="4463481" y="1052736"/>
          <a:ext cx="4680519" cy="44645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6010">
                  <a:extLst>
                    <a:ext uri="{9D8B030D-6E8A-4147-A177-3AD203B41FA5}">
                      <a16:colId xmlns:a16="http://schemas.microsoft.com/office/drawing/2014/main" val="1797599535"/>
                    </a:ext>
                  </a:extLst>
                </a:gridCol>
                <a:gridCol w="648991">
                  <a:extLst>
                    <a:ext uri="{9D8B030D-6E8A-4147-A177-3AD203B41FA5}">
                      <a16:colId xmlns:a16="http://schemas.microsoft.com/office/drawing/2014/main" val="1797817628"/>
                    </a:ext>
                  </a:extLst>
                </a:gridCol>
                <a:gridCol w="765809">
                  <a:extLst>
                    <a:ext uri="{9D8B030D-6E8A-4147-A177-3AD203B41FA5}">
                      <a16:colId xmlns:a16="http://schemas.microsoft.com/office/drawing/2014/main" val="3255981068"/>
                    </a:ext>
                  </a:extLst>
                </a:gridCol>
                <a:gridCol w="534768">
                  <a:extLst>
                    <a:ext uri="{9D8B030D-6E8A-4147-A177-3AD203B41FA5}">
                      <a16:colId xmlns:a16="http://schemas.microsoft.com/office/drawing/2014/main" val="3855764616"/>
                    </a:ext>
                  </a:extLst>
                </a:gridCol>
                <a:gridCol w="532172">
                  <a:extLst>
                    <a:ext uri="{9D8B030D-6E8A-4147-A177-3AD203B41FA5}">
                      <a16:colId xmlns:a16="http://schemas.microsoft.com/office/drawing/2014/main" val="121614099"/>
                    </a:ext>
                  </a:extLst>
                </a:gridCol>
                <a:gridCol w="786576">
                  <a:extLst>
                    <a:ext uri="{9D8B030D-6E8A-4147-A177-3AD203B41FA5}">
                      <a16:colId xmlns:a16="http://schemas.microsoft.com/office/drawing/2014/main" val="628891621"/>
                    </a:ext>
                  </a:extLst>
                </a:gridCol>
                <a:gridCol w="776193">
                  <a:extLst>
                    <a:ext uri="{9D8B030D-6E8A-4147-A177-3AD203B41FA5}">
                      <a16:colId xmlns:a16="http://schemas.microsoft.com/office/drawing/2014/main" val="1992082076"/>
                    </a:ext>
                  </a:extLst>
                </a:gridCol>
              </a:tblGrid>
              <a:tr h="127424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fr-FR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0,4297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0,169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35,30787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32,48390738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38,5044576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8989639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bg1"/>
                          </a:solidFill>
                          <a:effectLst/>
                        </a:rPr>
                        <a:t>35,5</a:t>
                      </a:r>
                      <a:endParaRPr lang="fr-FR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0,4453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0,212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35,75403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28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32,9303506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39,0134965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1440375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bg1"/>
                          </a:solidFill>
                          <a:effectLst/>
                        </a:rPr>
                        <a:t>35,6</a:t>
                      </a:r>
                      <a:endParaRPr lang="fr-FR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30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0,4609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0,256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36,20391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33,37585701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39,5314212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2506093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bg1"/>
                          </a:solidFill>
                          <a:effectLst/>
                        </a:rPr>
                        <a:t>35,8</a:t>
                      </a:r>
                      <a:endParaRPr lang="fr-FR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0,4766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0,300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36,65824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28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33,8212081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40,0590584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089692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bg1"/>
                          </a:solidFill>
                          <a:effectLst/>
                        </a:rPr>
                        <a:t>35,8</a:t>
                      </a:r>
                      <a:endParaRPr lang="fr-FR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0,4922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0,344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37,11782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28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34,2671945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40,5972676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4428661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fr-FR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0,5078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0,389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37,58342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34,71462332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41,1469516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2249628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bg1"/>
                          </a:solidFill>
                          <a:effectLst/>
                        </a:rPr>
                        <a:t>36,3</a:t>
                      </a:r>
                      <a:endParaRPr lang="fr-FR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0,5234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0,435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38,05589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35,16432564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41,7090682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2882211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bg1"/>
                          </a:solidFill>
                          <a:effectLst/>
                        </a:rPr>
                        <a:t>37,5</a:t>
                      </a:r>
                      <a:endParaRPr lang="fr-FR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0,5391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0,481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38,53611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35,61716446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42,2846427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07795057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fr-FR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0,5547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0,529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39,02502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36,07404329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42,8747815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6527137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bg1"/>
                          </a:solidFill>
                          <a:effectLst/>
                        </a:rPr>
                        <a:t>39,3</a:t>
                      </a:r>
                      <a:endParaRPr lang="fr-FR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0,5703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0,577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39,52362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36,53591573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43,4806884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5171963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bg1"/>
                          </a:solidFill>
                          <a:effectLst/>
                        </a:rPr>
                        <a:t>41,4</a:t>
                      </a:r>
                      <a:endParaRPr lang="fr-FR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0,5859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0,626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40,033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37,00379637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44,1036822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058047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41,8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0,6016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0,677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40,55436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37,47877342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82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44,745218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5830729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240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42,4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40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0,6172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0,729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41,08899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37,96202353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82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45,406912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8454246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42,7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0,6328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0,782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41,63835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38,45482942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46,0905709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7763737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43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0,6484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0,837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42,20402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38,95860115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46,7982272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4284579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43,3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0,6641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0,893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42,78783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39,47490202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47,5321821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0198487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45,1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0,6797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0,952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43,39181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40,00548037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901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48,2950589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5281010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45,3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0,6953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1,012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44,01829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40,55230928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49,0898687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4310530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45,4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0,7109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1,075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44,66995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41,11763646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49,9200931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2413345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0,7266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1,141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45,34988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41,70404789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50,7897906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6107548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48,4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0,7422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1,210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46,06172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42,31455003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51,7037329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4963406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49,7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0,7578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1,283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46,80977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42,95267756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52,6675848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5712606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51,8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50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0,7734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1,359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47,59916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43,62263694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82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53,688143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4474282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51,9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0,7891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1,440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48,43611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44,32950116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54,7736609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4065206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0,8047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1,526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49,32828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45,07947931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55,9342986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733364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52,5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0,8203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1,619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50,28519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45,88029865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57,1827606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2163694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52,9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0,8359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1,719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51,31899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46,74176054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58,5352241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5153333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54,2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0,8516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1,828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52,44543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47,67657514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60,0127345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6880105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54,3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0,8672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1,948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53,68553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48,70166178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61,6433783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831176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55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0,8828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2,082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55,06819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28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49,8402661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63,4658255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7348115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56,5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0,8984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2,234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56,63478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51,12560038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65,5354198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3865620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0,9141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2,410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58,44745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52,60754644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67,9354007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4502155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59,5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60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0,9297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2,619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60,60604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54,36615249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70,7995089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7661941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61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0,9453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2,878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54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63,2864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28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56,5423446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74,3634528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8032002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17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66,9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0,9609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3,223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413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66,845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59,42156028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79,1051502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7101415"/>
                  </a:ext>
                </a:extLst>
              </a:tr>
              <a:tr h="119929">
                <a:tc>
                  <a:txBody>
                    <a:bodyPr/>
                    <a:lstStyle/>
                    <a:p>
                      <a:pPr marL="197485" marR="1905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chemeClr val="bg1"/>
                          </a:solidFill>
                          <a:effectLst/>
                        </a:rPr>
                        <a:t>74</a:t>
                      </a:r>
                      <a:endParaRPr lang="fr-FR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63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0,9766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3,742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72,20295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63,74088397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86,2601507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9376832"/>
                  </a:ext>
                </a:extLst>
              </a:tr>
              <a:tr h="139571">
                <a:tc>
                  <a:txBody>
                    <a:bodyPr/>
                    <a:lstStyle/>
                    <a:p>
                      <a:pPr marL="197485" marR="191770" algn="ctr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bg1"/>
                          </a:solidFill>
                          <a:effectLst/>
                        </a:rPr>
                        <a:t>75,5</a:t>
                      </a:r>
                      <a:endParaRPr lang="fr-FR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5" algn="r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</a:rPr>
                        <a:t>64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algn="l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0,9922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l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4,848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6670" algn="ctr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83,62967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4135" algn="ctr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72,91324066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89535" algn="ctr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</a:rPr>
                        <a:t>101,558683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5453687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46023"/>
              </p:ext>
            </p:extLst>
          </p:nvPr>
        </p:nvGraphicFramePr>
        <p:xfrm>
          <a:off x="4463480" y="760535"/>
          <a:ext cx="4680519" cy="2922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6011">
                  <a:extLst>
                    <a:ext uri="{9D8B030D-6E8A-4147-A177-3AD203B41FA5}">
                      <a16:colId xmlns:a16="http://schemas.microsoft.com/office/drawing/2014/main" val="2233609844"/>
                    </a:ext>
                  </a:extLst>
                </a:gridCol>
                <a:gridCol w="648991">
                  <a:extLst>
                    <a:ext uri="{9D8B030D-6E8A-4147-A177-3AD203B41FA5}">
                      <a16:colId xmlns:a16="http://schemas.microsoft.com/office/drawing/2014/main" val="3018831405"/>
                    </a:ext>
                  </a:extLst>
                </a:gridCol>
                <a:gridCol w="765809">
                  <a:extLst>
                    <a:ext uri="{9D8B030D-6E8A-4147-A177-3AD203B41FA5}">
                      <a16:colId xmlns:a16="http://schemas.microsoft.com/office/drawing/2014/main" val="775608896"/>
                    </a:ext>
                  </a:extLst>
                </a:gridCol>
                <a:gridCol w="534767">
                  <a:extLst>
                    <a:ext uri="{9D8B030D-6E8A-4147-A177-3AD203B41FA5}">
                      <a16:colId xmlns:a16="http://schemas.microsoft.com/office/drawing/2014/main" val="1256628819"/>
                    </a:ext>
                  </a:extLst>
                </a:gridCol>
                <a:gridCol w="532172">
                  <a:extLst>
                    <a:ext uri="{9D8B030D-6E8A-4147-A177-3AD203B41FA5}">
                      <a16:colId xmlns:a16="http://schemas.microsoft.com/office/drawing/2014/main" val="3156625850"/>
                    </a:ext>
                  </a:extLst>
                </a:gridCol>
                <a:gridCol w="784630">
                  <a:extLst>
                    <a:ext uri="{9D8B030D-6E8A-4147-A177-3AD203B41FA5}">
                      <a16:colId xmlns:a16="http://schemas.microsoft.com/office/drawing/2014/main" val="2176871331"/>
                    </a:ext>
                  </a:extLst>
                </a:gridCol>
                <a:gridCol w="778139">
                  <a:extLst>
                    <a:ext uri="{9D8B030D-6E8A-4147-A177-3AD203B41FA5}">
                      <a16:colId xmlns:a16="http://schemas.microsoft.com/office/drawing/2014/main" val="226848497"/>
                    </a:ext>
                  </a:extLst>
                </a:gridCol>
              </a:tblGrid>
              <a:tr h="152137">
                <a:tc>
                  <a:txBody>
                    <a:bodyPr/>
                    <a:lstStyle/>
                    <a:p>
                      <a:pPr marL="189865" algn="l">
                        <a:lnSpc>
                          <a:spcPts val="102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</a:rPr>
                        <a:t>P</a:t>
                      </a:r>
                      <a:r>
                        <a:rPr lang="fr-FR" sz="500" dirty="0" err="1">
                          <a:effectLst/>
                        </a:rPr>
                        <a:t>max,j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algn="l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Ordre</a:t>
                      </a:r>
                      <a:r>
                        <a:rPr lang="fr-FR" sz="800" spc="-5" dirty="0">
                          <a:effectLst/>
                        </a:rPr>
                        <a:t> </a:t>
                      </a:r>
                      <a:r>
                        <a:rPr lang="fr-FR" sz="800" dirty="0">
                          <a:effectLst/>
                        </a:rPr>
                        <a:t>de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Fréquence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508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Variable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algn="l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Valeur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Borne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9017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Borne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8454048"/>
                  </a:ext>
                </a:extLst>
              </a:tr>
              <a:tr h="140078">
                <a:tc>
                  <a:txBody>
                    <a:bodyPr/>
                    <a:lstStyle/>
                    <a:p>
                      <a:pPr marL="126365" algn="l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classées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classement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31750" algn="ctr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expérimentale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marR="45085" algn="ctr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réduite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l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théorique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925" algn="l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inférieure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89535" algn="ctr">
                        <a:lnSpc>
                          <a:spcPts val="9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supérieure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007546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2636" y="260648"/>
            <a:ext cx="2514150" cy="281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1370"/>
              </a:lnSpc>
              <a:buSzPts val="1200"/>
              <a:tabLst>
                <a:tab pos="647700" algn="l"/>
              </a:tabLst>
            </a:pPr>
            <a:r>
              <a:rPr lang="fr-FR" b="1" u="heavy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Intervalles</a:t>
            </a:r>
            <a:r>
              <a:rPr lang="fr-FR" b="1" u="heavy" kern="0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u="heavy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fr-FR" b="1" u="heavy" kern="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u="heavy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confiance</a:t>
            </a:r>
            <a:endParaRPr lang="fr-FR" b="1" u="sng" kern="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7584" y="260648"/>
                <a:ext cx="6768752" cy="4130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1000"/>
                  </a:spcAft>
                  <a:buFont typeface="Wingdings" panose="05000000000000000000" pitchFamily="2" charset="2"/>
                  <a:buChar char=""/>
                </a:pPr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 des quantiles</a:t>
                </a:r>
              </a:p>
              <a:p>
                <a:pPr marL="342900" lvl="0" indent="-342900" algn="just">
                  <a:spcAft>
                    <a:spcPts val="1000"/>
                  </a:spcAft>
                  <a:buFont typeface="Wingdings" panose="05000000000000000000" pitchFamily="2" charset="2"/>
                  <a:buChar char=""/>
                </a:pPr>
                <a:endParaRPr lang="fr-FR" dirty="0" smtClean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Wingdings" panose="05000000000000000000" pitchFamily="2" charset="2"/>
                  <a:buChar char=""/>
                </a:pPr>
                <a:r>
                  <a:rPr lang="fr-FR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les </a:t>
                </a:r>
                <a:r>
                  <a:rPr lang="fr-F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quantiles de période de retour de 10 ;50 ;100 ans : </a:t>
                </a:r>
                <a:endParaRPr lang="fr-FR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fr-F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a : F=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fr-F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et    U=-ln(-ln F)</a:t>
                </a:r>
                <a:endParaRPr lang="fr-FR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fr-F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*T=10→ F=0.9  et u=2.25</a:t>
                </a:r>
                <a:endParaRPr lang="fr-FR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fr-FR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X</a:t>
                </a:r>
                <a:r>
                  <a:rPr lang="fr-F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33.56+10.33*2.25 =</a:t>
                </a:r>
                <a:r>
                  <a:rPr lang="fr-FR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57mm</a:t>
                </a:r>
                <a:endParaRPr lang="fr-FR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fr-F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*T=50→ F=0.98  et  u=3.9</a:t>
                </a:r>
                <a:endParaRPr lang="fr-FR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fr-F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X=33.56+10.33*3.9=74 </a:t>
                </a:r>
                <a:r>
                  <a:rPr lang="fr-F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mm</a:t>
                </a:r>
                <a:endParaRPr lang="fr-FR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fr-F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*T=100→ F=0.99  et </a:t>
                </a:r>
                <a:r>
                  <a:rPr lang="fr-FR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u=4.5</a:t>
                </a:r>
              </a:p>
              <a:p>
                <a:pPr algn="just">
                  <a:spcAft>
                    <a:spcPts val="1000"/>
                  </a:spcAft>
                </a:pPr>
                <a:r>
                  <a:rPr lang="fr-F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X=33.56+10.33*4.5=81mm</a:t>
                </a:r>
                <a:endParaRPr lang="fr-FR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60648"/>
                <a:ext cx="6768752" cy="4130618"/>
              </a:xfrm>
              <a:prstGeom prst="rect">
                <a:avLst/>
              </a:prstGeom>
              <a:blipFill>
                <a:blip r:embed="rId2"/>
                <a:stretch>
                  <a:fillRect l="-811" t="-886" b="-14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75011"/>
              </p:ext>
            </p:extLst>
          </p:nvPr>
        </p:nvGraphicFramePr>
        <p:xfrm>
          <a:off x="1043610" y="5097869"/>
          <a:ext cx="5400596" cy="12114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52776">
                  <a:extLst>
                    <a:ext uri="{9D8B030D-6E8A-4147-A177-3AD203B41FA5}">
                      <a16:colId xmlns:a16="http://schemas.microsoft.com/office/drawing/2014/main" val="1102541796"/>
                    </a:ext>
                  </a:extLst>
                </a:gridCol>
                <a:gridCol w="607353">
                  <a:extLst>
                    <a:ext uri="{9D8B030D-6E8A-4147-A177-3AD203B41FA5}">
                      <a16:colId xmlns:a16="http://schemas.microsoft.com/office/drawing/2014/main" val="367859945"/>
                    </a:ext>
                  </a:extLst>
                </a:gridCol>
                <a:gridCol w="604502">
                  <a:extLst>
                    <a:ext uri="{9D8B030D-6E8A-4147-A177-3AD203B41FA5}">
                      <a16:colId xmlns:a16="http://schemas.microsoft.com/office/drawing/2014/main" val="3222416289"/>
                    </a:ext>
                  </a:extLst>
                </a:gridCol>
                <a:gridCol w="607353">
                  <a:extLst>
                    <a:ext uri="{9D8B030D-6E8A-4147-A177-3AD203B41FA5}">
                      <a16:colId xmlns:a16="http://schemas.microsoft.com/office/drawing/2014/main" val="2903172804"/>
                    </a:ext>
                  </a:extLst>
                </a:gridCol>
                <a:gridCol w="607353">
                  <a:extLst>
                    <a:ext uri="{9D8B030D-6E8A-4147-A177-3AD203B41FA5}">
                      <a16:colId xmlns:a16="http://schemas.microsoft.com/office/drawing/2014/main" val="1510954990"/>
                    </a:ext>
                  </a:extLst>
                </a:gridCol>
                <a:gridCol w="806953">
                  <a:extLst>
                    <a:ext uri="{9D8B030D-6E8A-4147-A177-3AD203B41FA5}">
                      <a16:colId xmlns:a16="http://schemas.microsoft.com/office/drawing/2014/main" val="2829581385"/>
                    </a:ext>
                  </a:extLst>
                </a:gridCol>
                <a:gridCol w="707153">
                  <a:extLst>
                    <a:ext uri="{9D8B030D-6E8A-4147-A177-3AD203B41FA5}">
                      <a16:colId xmlns:a16="http://schemas.microsoft.com/office/drawing/2014/main" val="3425074811"/>
                    </a:ext>
                  </a:extLst>
                </a:gridCol>
                <a:gridCol w="707153">
                  <a:extLst>
                    <a:ext uri="{9D8B030D-6E8A-4147-A177-3AD203B41FA5}">
                      <a16:colId xmlns:a16="http://schemas.microsoft.com/office/drawing/2014/main" val="3614041357"/>
                    </a:ext>
                  </a:extLst>
                </a:gridCol>
              </a:tblGrid>
              <a:tr h="616896">
                <a:tc>
                  <a:txBody>
                    <a:bodyPr/>
                    <a:lstStyle/>
                    <a:p>
                      <a:pPr marL="57150" marR="56515" indent="-127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Période</a:t>
                      </a:r>
                      <a:r>
                        <a:rPr lang="fr-FR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fr-FR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retour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97485" marR="195580" algn="ctr">
                        <a:lnSpc>
                          <a:spcPts val="131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(an)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0325" marR="5842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1-F(x)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2230" marR="5397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fr-F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p%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0325" marR="552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0325" marR="5524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fr-FR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lnSpc>
                          <a:spcPts val="134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max,j,1,p%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8580" marR="67310" algn="ctr">
                        <a:lnSpc>
                          <a:spcPts val="13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mm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4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max,j</a:t>
                      </a:r>
                      <a:r>
                        <a:rPr lang="fr-FR" sz="8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p%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8890" algn="ctr">
                        <a:lnSpc>
                          <a:spcPts val="13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mm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134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max,j,2,p%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54610" algn="ctr">
                        <a:lnSpc>
                          <a:spcPts val="13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Mm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628060"/>
                  </a:ext>
                </a:extLst>
              </a:tr>
              <a:tr h="200347">
                <a:tc>
                  <a:txBody>
                    <a:bodyPr/>
                    <a:lstStyle/>
                    <a:p>
                      <a:pPr marL="195580" marR="195580" algn="ctr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3975" algn="ctr">
                        <a:lnSpc>
                          <a:spcPts val="124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1,3073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 algn="l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0,418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 algn="l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0,677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algn="l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128610"/>
                  </a:ext>
                </a:extLst>
              </a:tr>
              <a:tr h="196744">
                <a:tc>
                  <a:txBody>
                    <a:bodyPr/>
                    <a:lstStyle/>
                    <a:p>
                      <a:pPr marL="195580" marR="195580" algn="ctr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3975" algn="ctr">
                        <a:lnSpc>
                          <a:spcPts val="124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2,5976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 algn="l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0,664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 algn="l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1,104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algn="l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574189"/>
                  </a:ext>
                </a:extLst>
              </a:tr>
              <a:tr h="197464">
                <a:tc>
                  <a:txBody>
                    <a:bodyPr/>
                    <a:lstStyle/>
                    <a:p>
                      <a:pPr marL="195580" marR="195580" algn="ctr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3975" algn="ctr">
                        <a:lnSpc>
                          <a:spcPts val="122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3,1430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 algn="l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0,810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 algn="l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1,250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algn="l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20179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115616" y="4674622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Intervalles de confiance pour les quantiles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8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196752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VIII.5.4. - </a:t>
            </a:r>
            <a:r>
              <a:rPr lang="fr-FR" b="1" dirty="0"/>
              <a:t>Loi de Fréchet</a:t>
            </a:r>
          </a:p>
          <a:p>
            <a:r>
              <a:rPr lang="fr-FR" dirty="0"/>
              <a:t>Parmi les distributions exponentielles généralisées, nous ne citerons que la loi de Fréchet qui est la </a:t>
            </a:r>
            <a:r>
              <a:rPr lang="fr-FR" dirty="0" smtClean="0"/>
              <a:t>plus fréquemment </a:t>
            </a:r>
            <a:r>
              <a:rPr lang="fr-FR" dirty="0"/>
              <a:t>utilisée.</a:t>
            </a:r>
          </a:p>
          <a:p>
            <a:endParaRPr lang="fr-FR" dirty="0" smtClean="0"/>
          </a:p>
          <a:p>
            <a:r>
              <a:rPr lang="fr-FR" dirty="0" smtClean="0"/>
              <a:t>VIII.5.4.1 </a:t>
            </a:r>
            <a:r>
              <a:rPr lang="fr-FR" b="1" dirty="0"/>
              <a:t>- Fonction de répartition</a:t>
            </a:r>
          </a:p>
          <a:p>
            <a:r>
              <a:rPr lang="fr-FR" dirty="0"/>
              <a:t>Sous sa forme simplifiée, la fonction de distribution s'écrit :</a:t>
            </a:r>
          </a:p>
          <a:p>
            <a:r>
              <a:rPr lang="fr-FR" dirty="0"/>
              <a:t>F (x) = e -</a:t>
            </a:r>
            <a:r>
              <a:rPr lang="fr-FR" baseline="30000" dirty="0"/>
              <a:t>e -u</a:t>
            </a:r>
          </a:p>
          <a:p>
            <a:r>
              <a:rPr lang="fr-FR" dirty="0"/>
              <a:t>avec u </a:t>
            </a:r>
            <a:r>
              <a:rPr lang="fr-FR" dirty="0" smtClean="0"/>
              <a:t>=(log </a:t>
            </a:r>
            <a:r>
              <a:rPr lang="fr-FR" dirty="0"/>
              <a:t>(x - </a:t>
            </a:r>
            <a:r>
              <a:rPr lang="fr-FR" dirty="0" err="1"/>
              <a:t>xo</a:t>
            </a:r>
            <a:r>
              <a:rPr lang="fr-FR" dirty="0"/>
              <a:t>) </a:t>
            </a:r>
            <a:r>
              <a:rPr lang="fr-FR" dirty="0" smtClean="0"/>
              <a:t>– s)/</a:t>
            </a:r>
            <a:endParaRPr lang="fr-FR" dirty="0"/>
          </a:p>
          <a:p>
            <a:r>
              <a:rPr lang="fr-FR" dirty="0"/>
              <a:t>δ et x ε ] </a:t>
            </a:r>
            <a:r>
              <a:rPr lang="fr-FR" dirty="0" err="1"/>
              <a:t>xo</a:t>
            </a:r>
            <a:r>
              <a:rPr lang="fr-FR" dirty="0"/>
              <a:t> , + ∞ [</a:t>
            </a:r>
          </a:p>
          <a:p>
            <a:r>
              <a:rPr lang="fr-FR" dirty="0"/>
              <a:t>Cette loi a trois paramètres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/>
              <a:t>xo</a:t>
            </a:r>
            <a:r>
              <a:rPr lang="fr-FR" dirty="0"/>
              <a:t> = paramètre de 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s = paramètre d'échelle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δ = paramètre de forme</a:t>
            </a:r>
          </a:p>
          <a:p>
            <a:r>
              <a:rPr lang="fr-FR" dirty="0"/>
              <a:t>Elle dérive donc directement de la loi de </a:t>
            </a:r>
            <a:r>
              <a:rPr lang="fr-FR" dirty="0" err="1"/>
              <a:t>Gumbel</a:t>
            </a:r>
            <a:r>
              <a:rPr lang="fr-FR" dirty="0"/>
              <a:t> par le changement de variable de x en log (x - </a:t>
            </a:r>
            <a:r>
              <a:rPr lang="fr-FR" dirty="0" err="1"/>
              <a:t>xo</a:t>
            </a:r>
            <a:r>
              <a:rPr lang="fr-FR" dirty="0"/>
              <a:t>). </a:t>
            </a:r>
            <a:r>
              <a:rPr lang="fr-FR" dirty="0" smtClean="0"/>
              <a:t>La fonction </a:t>
            </a:r>
            <a:r>
              <a:rPr lang="fr-FR" dirty="0"/>
              <a:t>de distribution est alors à dissymétrie positive.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181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539552" y="2780928"/>
            <a:ext cx="7992888" cy="2308324"/>
            <a:chOff x="320858" y="3861048"/>
            <a:chExt cx="7992888" cy="2308324"/>
          </a:xfrm>
        </p:grpSpPr>
        <p:sp>
          <p:nvSpPr>
            <p:cNvPr id="4" name="Rectangle 3"/>
            <p:cNvSpPr/>
            <p:nvPr/>
          </p:nvSpPr>
          <p:spPr>
            <a:xfrm>
              <a:off x="320858" y="3861048"/>
              <a:ext cx="799288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VIII.5.4.3 - </a:t>
              </a:r>
              <a:r>
                <a:rPr lang="fr-FR" b="1" dirty="0"/>
                <a:t>Cas particulier où </a:t>
              </a:r>
              <a:r>
                <a:rPr lang="fr-FR" b="1" dirty="0" err="1"/>
                <a:t>xo</a:t>
              </a:r>
              <a:r>
                <a:rPr lang="fr-FR" b="1" dirty="0"/>
                <a:t> est fixé à l'avance</a:t>
              </a:r>
            </a:p>
            <a:p>
              <a:r>
                <a:rPr lang="fr-FR" dirty="0"/>
                <a:t>Dans ce cas, on est directement ramené à la loi de </a:t>
              </a:r>
              <a:r>
                <a:rPr lang="fr-FR" dirty="0" err="1"/>
                <a:t>Gumbel</a:t>
              </a:r>
              <a:r>
                <a:rPr lang="fr-FR" dirty="0"/>
                <a:t> par la transformation x en log(x - </a:t>
              </a:r>
              <a:r>
                <a:rPr lang="fr-FR" dirty="0" err="1"/>
                <a:t>xo</a:t>
              </a:r>
              <a:r>
                <a:rPr lang="fr-FR" dirty="0"/>
                <a:t>) et </a:t>
              </a:r>
              <a:r>
                <a:rPr lang="fr-FR" dirty="0" smtClean="0"/>
                <a:t>par conséquent</a:t>
              </a:r>
              <a:r>
                <a:rPr lang="fr-FR" dirty="0"/>
                <a:t>, on estimera s et δ par </a:t>
              </a:r>
              <a:r>
                <a:rPr lang="fr-FR" dirty="0" smtClean="0"/>
                <a:t>:</a:t>
              </a:r>
              <a:endParaRPr lang="fr-FR" dirty="0"/>
            </a:p>
            <a:p>
              <a:pPr algn="ctr"/>
              <a:r>
                <a:rPr lang="fr-FR" dirty="0"/>
                <a:t>δ = 0,78 </a:t>
              </a:r>
              <a:r>
                <a:rPr lang="fr-FR" dirty="0" err="1"/>
                <a:t>σ</a:t>
              </a:r>
              <a:r>
                <a:rPr lang="fr-FR" baseline="-25000" dirty="0" err="1"/>
                <a:t>log</a:t>
              </a:r>
              <a:r>
                <a:rPr lang="fr-FR" baseline="-25000" dirty="0"/>
                <a:t> (x - </a:t>
              </a:r>
              <a:r>
                <a:rPr lang="fr-FR" baseline="-25000" dirty="0" err="1"/>
                <a:t>xo</a:t>
              </a:r>
              <a:r>
                <a:rPr lang="fr-FR" baseline="-25000" dirty="0"/>
                <a:t>)</a:t>
              </a:r>
              <a:r>
                <a:rPr lang="fr-FR" dirty="0"/>
                <a:t> et s = log </a:t>
              </a:r>
              <a:r>
                <a:rPr lang="fr-FR" dirty="0" smtClean="0"/>
                <a:t>(</a:t>
              </a:r>
              <a:r>
                <a:rPr lang="fr-FR" dirty="0"/>
                <a:t>x - </a:t>
              </a:r>
              <a:r>
                <a:rPr lang="fr-FR" dirty="0" err="1"/>
                <a:t>xo</a:t>
              </a:r>
              <a:r>
                <a:rPr lang="fr-FR" dirty="0" smtClean="0"/>
                <a:t>) - </a:t>
              </a:r>
              <a:r>
                <a:rPr lang="fr-FR" dirty="0"/>
                <a:t>0,577 δ</a:t>
              </a:r>
            </a:p>
            <a:p>
              <a:endParaRPr lang="fr-FR" dirty="0" smtClean="0"/>
            </a:p>
            <a:p>
              <a:r>
                <a:rPr lang="fr-FR" dirty="0" smtClean="0"/>
                <a:t>De </a:t>
              </a:r>
              <a:r>
                <a:rPr lang="fr-FR" dirty="0"/>
                <a:t>la même façon, ce qui a été dit pour les intervalles de confiance sur x sera appliqué </a:t>
              </a:r>
              <a:r>
                <a:rPr lang="fr-FR" dirty="0" smtClean="0"/>
                <a:t>sur log </a:t>
              </a:r>
              <a:r>
                <a:rPr lang="fr-FR" dirty="0"/>
                <a:t>(x - </a:t>
              </a:r>
              <a:r>
                <a:rPr lang="fr-FR" dirty="0" err="1"/>
                <a:t>xo</a:t>
              </a:r>
              <a:r>
                <a:rPr lang="fr-FR" dirty="0"/>
                <a:t>).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4427984" y="4979516"/>
              <a:ext cx="12050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67544" y="112474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VIII.5.4.2 - </a:t>
            </a:r>
            <a:r>
              <a:rPr lang="fr-FR" b="1" dirty="0"/>
              <a:t>Ajustement graphique</a:t>
            </a:r>
          </a:p>
          <a:p>
            <a:pPr algn="just"/>
            <a:r>
              <a:rPr lang="fr-FR" dirty="0"/>
              <a:t>La loi de Fréchet est à la loi de </a:t>
            </a:r>
            <a:r>
              <a:rPr lang="fr-FR" dirty="0" err="1"/>
              <a:t>Gumbel</a:t>
            </a:r>
            <a:r>
              <a:rPr lang="fr-FR" dirty="0"/>
              <a:t> ce que la loi de Galton est à la loi de Gauss. </a:t>
            </a:r>
          </a:p>
        </p:txBody>
      </p:sp>
    </p:spTree>
    <p:extLst>
      <p:ext uri="{BB962C8B-B14F-4D97-AF65-F5344CB8AC3E}">
        <p14:creationId xmlns:p14="http://schemas.microsoft.com/office/powerpoint/2010/main" val="9667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971600" y="548680"/>
                <a:ext cx="2592288" cy="612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baseline="-2500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 baseline="-25000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2000" i="0" baseline="-2500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i="0" baseline="-250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 baseline="-2500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0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 baseline="-25000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fr-FR" sz="2000" i="1" baseline="-25000" dirty="0">
                          <a:latin typeface="Cambria Math" panose="02040503050406030204" pitchFamily="18" charset="0"/>
                        </a:rPr>
                        <m:t>𝛴</m:t>
                      </m:r>
                      <m:sSub>
                        <m:sSubPr>
                          <m:ctrlPr>
                            <a:rPr lang="fr-FR" sz="2000" i="1" baseline="-25000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 baseline="-25000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000" i="1" baseline="-25000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baseline="-25000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48680"/>
                <a:ext cx="2592288" cy="612219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619672" y="1412776"/>
                <a:ext cx="172092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𝛴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ⅈ−1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412776"/>
                <a:ext cx="1720920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187624" y="2220363"/>
                <a:ext cx="6217215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2=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ⅈ−1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ⅈ−2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220363"/>
                <a:ext cx="6217215" cy="896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0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2860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Variance = Carré de l'écart type = σx², sera </a:t>
            </a:r>
            <a:r>
              <a:rPr lang="fr-FR" sz="2000" i="1" dirty="0" smtClean="0">
                <a:solidFill>
                  <a:prstClr val="black"/>
                </a:solidFill>
              </a:rPr>
              <a:t>estimée par: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2976" y="1071546"/>
            <a:ext cx="2571768" cy="804664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99489" y="2669988"/>
            <a:ext cx="2815322" cy="90302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214810" y="1285860"/>
            <a:ext cx="4142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si x ou </a:t>
            </a:r>
            <a:r>
              <a:rPr lang="fr-FR" sz="2000" dirty="0" err="1" smtClean="0">
                <a:solidFill>
                  <a:prstClr val="black"/>
                </a:solidFill>
              </a:rPr>
              <a:t>m</a:t>
            </a:r>
            <a:r>
              <a:rPr lang="fr-FR" sz="2000" baseline="-25000" dirty="0" err="1" smtClean="0">
                <a:solidFill>
                  <a:prstClr val="black"/>
                </a:solidFill>
              </a:rPr>
              <a:t>x</a:t>
            </a:r>
            <a:r>
              <a:rPr lang="fr-FR" sz="2000" dirty="0" smtClean="0">
                <a:solidFill>
                  <a:prstClr val="black"/>
                </a:solidFill>
              </a:rPr>
              <a:t> est calculé sur l'échantillon.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71" y="2172764"/>
            <a:ext cx="120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prstClr val="black"/>
                </a:solidFill>
              </a:rPr>
              <a:t>Par contre: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3643314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si on connaît </a:t>
            </a:r>
            <a:r>
              <a:rPr lang="fr-FR" sz="2000" dirty="0" err="1" smtClean="0">
                <a:solidFill>
                  <a:prstClr val="black"/>
                </a:solidFill>
              </a:rPr>
              <a:t>μ</a:t>
            </a:r>
            <a:r>
              <a:rPr lang="fr-FR" sz="2000" baseline="-25000" dirty="0" err="1" smtClean="0">
                <a:solidFill>
                  <a:prstClr val="black"/>
                </a:solidFill>
              </a:rPr>
              <a:t>x</a:t>
            </a:r>
            <a:r>
              <a:rPr lang="fr-FR" sz="2000" dirty="0" smtClean="0">
                <a:solidFill>
                  <a:prstClr val="black"/>
                </a:solidFill>
              </a:rPr>
              <a:t> la vraie moyenne de la population. (Ce deuxième cas est pratiquement inconnu en Hydrologie..!).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4429132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b="1" dirty="0" smtClean="0"/>
              <a:t>d)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b="1" i="1" dirty="0" smtClean="0">
                <a:solidFill>
                  <a:srgbClr val="FF0000"/>
                </a:solidFill>
              </a:rPr>
              <a:t>Coefficient de variation CV </a:t>
            </a:r>
            <a:r>
              <a:rPr lang="fr-FR" sz="2000" b="1" i="1" dirty="0" smtClean="0">
                <a:solidFill>
                  <a:prstClr val="black"/>
                </a:solidFill>
              </a:rPr>
              <a:t>: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qui </a:t>
            </a:r>
            <a:r>
              <a:rPr lang="fr-FR" sz="2000" dirty="0">
                <a:solidFill>
                  <a:prstClr val="black"/>
                </a:solidFill>
              </a:rPr>
              <a:t>compare donc la fluctuation à la valeur moyenne.</a:t>
            </a:r>
            <a:endParaRPr lang="fr-FR" sz="2000" b="1" i="1" dirty="0" smtClean="0">
              <a:solidFill>
                <a:prstClr val="black"/>
              </a:solidFill>
            </a:endParaRP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endParaRPr lang="fr-FR" sz="2000" dirty="0" smtClean="0">
              <a:solidFill>
                <a:prstClr val="black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0336" y="5733256"/>
            <a:ext cx="1000132" cy="642942"/>
          </a:xfrm>
          <a:prstGeom prst="rect">
            <a:avLst/>
          </a:prstGeom>
          <a:noFill/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3184" y="5733256"/>
            <a:ext cx="1071570" cy="696520"/>
          </a:xfrm>
          <a:prstGeom prst="rect">
            <a:avLst/>
          </a:prstGeom>
          <a:noFill/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01298" y="5674806"/>
            <a:ext cx="1229836" cy="70139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935512" y="5825447"/>
            <a:ext cx="1295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estimé par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7646" y="5825447"/>
            <a:ext cx="453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ou</a:t>
            </a:r>
            <a:endParaRPr lang="fr-F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31583</TotalTime>
  <Words>5327</Words>
  <Application>Microsoft Office PowerPoint</Application>
  <PresentationFormat>Affichage à l'écran (4:3)</PresentationFormat>
  <Paragraphs>1973</Paragraphs>
  <Slides>85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85</vt:i4>
      </vt:variant>
    </vt:vector>
  </HeadingPairs>
  <TitlesOfParts>
    <vt:vector size="99" baseType="lpstr">
      <vt:lpstr>Albertus</vt:lpstr>
      <vt:lpstr>Arial</vt:lpstr>
      <vt:lpstr>Arial Narrow</vt:lpstr>
      <vt:lpstr>Bahnschrift</vt:lpstr>
      <vt:lpstr>Baskerville Old Face</vt:lpstr>
      <vt:lpstr>Calibri</vt:lpstr>
      <vt:lpstr>Cambria Math</vt:lpstr>
      <vt:lpstr>Corbel</vt:lpstr>
      <vt:lpstr>Helvetica</vt:lpstr>
      <vt:lpstr>Symbol</vt:lpstr>
      <vt:lpstr>Times New Roman</vt:lpstr>
      <vt:lpstr>Wingdings</vt:lpstr>
      <vt:lpstr>1_Thème Office</vt:lpstr>
      <vt:lpstr>Base</vt:lpstr>
      <vt:lpstr>Analyse hydrologique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loi Log normale ou Galton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bouanani</dc:creator>
  <cp:lastModifiedBy>LENOVO</cp:lastModifiedBy>
  <cp:revision>163</cp:revision>
  <dcterms:created xsi:type="dcterms:W3CDTF">2013-11-12T19:31:52Z</dcterms:created>
  <dcterms:modified xsi:type="dcterms:W3CDTF">2024-12-01T19:42:25Z</dcterms:modified>
</cp:coreProperties>
</file>