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1" r:id="rId4"/>
    <p:sldId id="263" r:id="rId5"/>
    <p:sldId id="264" r:id="rId6"/>
    <p:sldId id="265" r:id="rId7"/>
    <p:sldId id="266" r:id="rId8"/>
    <p:sldId id="267" r:id="rId9"/>
    <p:sldId id="268" r:id="rId10"/>
    <p:sldId id="269" r:id="rId11"/>
    <p:sldId id="271" r:id="rId12"/>
    <p:sldId id="272" r:id="rId13"/>
    <p:sldId id="273" r:id="rId14"/>
    <p:sldId id="274" r:id="rId15"/>
    <p:sldId id="275" r:id="rId16"/>
    <p:sldId id="276" r:id="rId17"/>
    <p:sldId id="277" r:id="rId18"/>
    <p:sldId id="278" r:id="rId19"/>
    <p:sldId id="280" r:id="rId20"/>
    <p:sldId id="28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0700FBA-27C8-48A1-B531-533F41812721}" type="datetimeFigureOut">
              <a:rPr lang="fr-FR" smtClean="0"/>
              <a:t>14/05/2023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700FBA-27C8-48A1-B531-533F41812721}" type="datetimeFigureOut">
              <a:rPr lang="fr-FR" smtClean="0"/>
              <a:t>14/05/2023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700FBA-27C8-48A1-B531-533F41812721}" type="datetimeFigureOut">
              <a:rPr lang="fr-FR" smtClean="0"/>
              <a:t>14/05/2023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0700FBA-27C8-48A1-B531-533F41812721}" type="datetimeFigureOut">
              <a:rPr lang="fr-FR" smtClean="0"/>
              <a:t>14/05/2023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0700FBA-27C8-48A1-B531-533F41812721}" type="datetimeFigureOut">
              <a:rPr lang="fr-FR" smtClean="0"/>
              <a:t>14/05/2023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0700FBA-27C8-48A1-B531-533F41812721}" type="datetimeFigureOut">
              <a:rPr lang="fr-FR" smtClean="0"/>
              <a:t>14/05/2023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0700FBA-27C8-48A1-B531-533F41812721}" type="datetimeFigureOut">
              <a:rPr lang="fr-FR" smtClean="0"/>
              <a:t>14/05/2023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0700FBA-27C8-48A1-B531-533F41812721}" type="datetimeFigureOut">
              <a:rPr lang="fr-FR" smtClean="0"/>
              <a:t>14/05/2023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700FBA-27C8-48A1-B531-533F41812721}" type="datetimeFigureOut">
              <a:rPr lang="fr-FR" smtClean="0"/>
              <a:t>14/05/2023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700FBA-27C8-48A1-B531-533F41812721}" type="datetimeFigureOut">
              <a:rPr lang="fr-FR" smtClean="0"/>
              <a:t>14/05/2023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0700FBA-27C8-48A1-B531-533F41812721}" type="datetimeFigureOut">
              <a:rPr lang="fr-FR" smtClean="0"/>
              <a:t>14/05/2023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195A5D-D500-4D77-8976-34FDCD71A71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00FBA-27C8-48A1-B531-533F41812721}" type="datetimeFigureOut">
              <a:rPr lang="fr-FR" smtClean="0"/>
              <a:t>14/05/2023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95A5D-D500-4D77-8976-34FDCD71A71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سنة  الثالثة</a:t>
            </a:r>
            <a:br>
              <a:rPr lang="ar-DZ" dirty="0" smtClean="0"/>
            </a:br>
            <a:r>
              <a:rPr lang="ar-DZ" dirty="0" smtClean="0"/>
              <a:t>الفسيفساء الرومانية</a:t>
            </a:r>
            <a:endParaRPr lang="fr-FR" dirty="0"/>
          </a:p>
        </p:txBody>
      </p:sp>
      <p:sp>
        <p:nvSpPr>
          <p:cNvPr id="3" name="Sous-titre 2"/>
          <p:cNvSpPr>
            <a:spLocks noGrp="1"/>
          </p:cNvSpPr>
          <p:nvPr>
            <p:ph type="subTitle" idx="1"/>
          </p:nvPr>
        </p:nvSpPr>
        <p:spPr/>
        <p:txBody>
          <a:bodyPr/>
          <a:lstStyle/>
          <a:p>
            <a:endParaRPr lang="ar-DZ" dirty="0" smtClean="0"/>
          </a:p>
          <a:p>
            <a:r>
              <a:rPr lang="ar-DZ" dirty="0" err="1" smtClean="0"/>
              <a:t>استاذة</a:t>
            </a:r>
            <a:r>
              <a:rPr lang="ar-DZ" dirty="0" smtClean="0"/>
              <a:t> </a:t>
            </a:r>
            <a:r>
              <a:rPr lang="ar-DZ" dirty="0" err="1" smtClean="0"/>
              <a:t>براهيمي</a:t>
            </a:r>
            <a:r>
              <a:rPr lang="ar-DZ" dirty="0" smtClean="0"/>
              <a:t> </a:t>
            </a:r>
            <a:r>
              <a:rPr lang="ar-DZ" dirty="0" err="1" smtClean="0"/>
              <a:t>فايزة</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h.PNG"/>
          <p:cNvPicPr>
            <a:picLocks noChangeAspect="1" noChangeArrowheads="1"/>
          </p:cNvPicPr>
          <p:nvPr/>
        </p:nvPicPr>
        <p:blipFill>
          <a:blip r:embed="rId2" cstate="print"/>
          <a:srcRect l="24339" t="13201" r="28055" b="6536"/>
          <a:stretch>
            <a:fillRect/>
          </a:stretch>
        </p:blipFill>
        <p:spPr bwMode="auto">
          <a:xfrm>
            <a:off x="827584" y="1052736"/>
            <a:ext cx="7387754" cy="5472608"/>
          </a:xfrm>
          <a:prstGeom prst="rect">
            <a:avLst/>
          </a:prstGeom>
          <a:noFill/>
        </p:spPr>
      </p:pic>
      <p:sp>
        <p:nvSpPr>
          <p:cNvPr id="4" name="Espace réservé du contenu 3"/>
          <p:cNvSpPr>
            <a:spLocks noGrp="1"/>
          </p:cNvSpPr>
          <p:nvPr>
            <p:ph idx="1"/>
          </p:nvPr>
        </p:nvSpPr>
        <p:spPr>
          <a:xfrm>
            <a:off x="457200" y="188640"/>
            <a:ext cx="8229600" cy="6336704"/>
          </a:xfrm>
        </p:spPr>
        <p:txBody>
          <a:bodyPr/>
          <a:lstStyle/>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mtClean="0"/>
              <a:t>مواد صنع الفسيفساء:</a:t>
            </a:r>
            <a:endParaRPr lang="fr-FR" dirty="0"/>
          </a:p>
        </p:txBody>
      </p:sp>
      <p:sp>
        <p:nvSpPr>
          <p:cNvPr id="3" name="Espace réservé du contenu 2"/>
          <p:cNvSpPr>
            <a:spLocks noGrp="1"/>
          </p:cNvSpPr>
          <p:nvPr>
            <p:ph idx="1"/>
          </p:nvPr>
        </p:nvSpPr>
        <p:spPr>
          <a:xfrm>
            <a:off x="457200" y="1639341"/>
            <a:ext cx="8229600" cy="4525963"/>
          </a:xfrm>
        </p:spPr>
        <p:txBody>
          <a:bodyPr/>
          <a:lstStyle/>
          <a:p>
            <a:pPr algn="just" rtl="1"/>
            <a:r>
              <a:rPr lang="ar-DZ" dirty="0" smtClean="0"/>
              <a:t/>
            </a:r>
            <a:br>
              <a:rPr lang="ar-DZ" dirty="0" smtClean="0"/>
            </a:br>
            <a:r>
              <a:rPr lang="ar-DZ" dirty="0" smtClean="0"/>
              <a:t>تعتبر الفسيفساء من الفنون القديمة ،ربما يرجع سر قدمها في توفر مادتها الخام وجمال مواضيعها التي تزيد من جمالية العمائر </a:t>
            </a:r>
            <a:r>
              <a:rPr lang="ar-DZ" dirty="0" err="1" smtClean="0"/>
              <a:t>وغيرها،وقد</a:t>
            </a:r>
            <a:r>
              <a:rPr lang="ar-DZ" dirty="0" smtClean="0"/>
              <a:t> استعملت في صناعتها عدة خامات </a:t>
            </a:r>
            <a:r>
              <a:rPr lang="ar-DZ" dirty="0" err="1" smtClean="0"/>
              <a:t>طبيعيةأخرى</a:t>
            </a:r>
            <a:r>
              <a:rPr lang="ar-DZ" dirty="0" smtClean="0"/>
              <a:t> اجتهد الإنسان في تحصيلها الفسيفساء والتي نذكر من بينها:</a:t>
            </a:r>
            <a:endParaRPr lang="fr-FR" dirty="0"/>
          </a:p>
        </p:txBody>
      </p:sp>
    </p:spTree>
    <p:extLst>
      <p:ext uri="{BB962C8B-B14F-4D97-AF65-F5344CB8AC3E}">
        <p14:creationId xmlns:p14="http://schemas.microsoft.com/office/powerpoint/2010/main" val="328425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r" rtl="1">
              <a:buNone/>
            </a:pPr>
            <a:r>
              <a:rPr lang="ar-DZ" dirty="0" smtClean="0">
                <a:latin typeface="Arial"/>
              </a:rPr>
              <a:t>نعتبر </a:t>
            </a:r>
            <a:r>
              <a:rPr lang="ar-DZ" dirty="0">
                <a:latin typeface="Arial"/>
              </a:rPr>
              <a:t>الحجارة </a:t>
            </a:r>
            <a:r>
              <a:rPr lang="ar-DZ" dirty="0" smtClean="0">
                <a:latin typeface="Arial"/>
              </a:rPr>
              <a:t>من أكثر </a:t>
            </a:r>
            <a:r>
              <a:rPr lang="ar-DZ" dirty="0">
                <a:latin typeface="Arial"/>
              </a:rPr>
              <a:t>المواد </a:t>
            </a:r>
            <a:r>
              <a:rPr lang="ar-DZ" dirty="0" smtClean="0">
                <a:latin typeface="Arial"/>
              </a:rPr>
              <a:t>انتشارا </a:t>
            </a:r>
            <a:r>
              <a:rPr lang="ar-DZ" dirty="0">
                <a:latin typeface="Arial"/>
              </a:rPr>
              <a:t>فوق سطح الأرض </a:t>
            </a:r>
            <a:r>
              <a:rPr lang="ar-DZ" dirty="0" smtClean="0">
                <a:latin typeface="Arial"/>
              </a:rPr>
              <a:t>باختلاف </a:t>
            </a:r>
            <a:r>
              <a:rPr lang="ar-DZ" dirty="0">
                <a:latin typeface="Arial"/>
              </a:rPr>
              <a:t>أنواعها حيث </a:t>
            </a:r>
            <a:r>
              <a:rPr lang="ar-DZ" dirty="0" smtClean="0">
                <a:latin typeface="Arial"/>
              </a:rPr>
              <a:t>استخدمت منذ </a:t>
            </a:r>
            <a:r>
              <a:rPr lang="ar-DZ" dirty="0">
                <a:latin typeface="Arial"/>
              </a:rPr>
              <a:t>القديم من طرف الإنسان </a:t>
            </a:r>
            <a:r>
              <a:rPr lang="ar-DZ" dirty="0" smtClean="0">
                <a:latin typeface="Arial"/>
              </a:rPr>
              <a:t>الأول </a:t>
            </a:r>
            <a:r>
              <a:rPr lang="ar-DZ" dirty="0">
                <a:latin typeface="Arial"/>
              </a:rPr>
              <a:t>في عدة مجالات والتي من بينها الفسيفساء، وذلك </a:t>
            </a:r>
            <a:r>
              <a:rPr lang="ar-DZ" dirty="0" smtClean="0">
                <a:latin typeface="Arial"/>
              </a:rPr>
              <a:t>لجملة الخصائص </a:t>
            </a:r>
            <a:r>
              <a:rPr lang="ar-DZ" dirty="0">
                <a:latin typeface="Arial"/>
              </a:rPr>
              <a:t>الفزيائية </a:t>
            </a:r>
            <a:r>
              <a:rPr lang="ar-DZ" dirty="0" smtClean="0">
                <a:latin typeface="Arial"/>
              </a:rPr>
              <a:t>والكيمائية </a:t>
            </a:r>
            <a:r>
              <a:rPr lang="ar-DZ" dirty="0">
                <a:latin typeface="Arial"/>
              </a:rPr>
              <a:t>التي تميزها عن غيرها من المواد ،وتنقسم الحجارة إلى ثلاثة </a:t>
            </a:r>
            <a:r>
              <a:rPr lang="ar-DZ" dirty="0" smtClean="0">
                <a:latin typeface="Arial"/>
              </a:rPr>
              <a:t>أقسام</a:t>
            </a:r>
          </a:p>
          <a:p>
            <a:pPr marL="0" indent="0" algn="r" rtl="1">
              <a:buNone/>
            </a:pPr>
            <a:r>
              <a:rPr lang="ar-DZ" dirty="0">
                <a:latin typeface="Arial"/>
              </a:rPr>
              <a:t>لصخور البركانية، وهي مختلفة الألوان بين </a:t>
            </a:r>
            <a:r>
              <a:rPr lang="ar-DZ" dirty="0" smtClean="0">
                <a:latin typeface="Arial"/>
              </a:rPr>
              <a:t>الأسود هي </a:t>
            </a:r>
            <a:r>
              <a:rPr lang="ar-DZ" dirty="0">
                <a:latin typeface="Arial"/>
              </a:rPr>
              <a:t>صخور ناتجة عن تبرد الحمم </a:t>
            </a:r>
            <a:r>
              <a:rPr lang="ar-DZ" dirty="0" smtClean="0">
                <a:latin typeface="Arial"/>
              </a:rPr>
              <a:t>البركانية</a:t>
            </a:r>
            <a:r>
              <a:rPr lang="ar-DZ" dirty="0"/>
              <a:t/>
            </a:r>
            <a:br>
              <a:rPr lang="ar-DZ" dirty="0"/>
            </a:br>
            <a:r>
              <a:rPr lang="ar-DZ" dirty="0">
                <a:latin typeface="Arial"/>
              </a:rPr>
              <a:t>و الأبيض و الرمادي ،وهي من أقوى صخور مقارنة بالأنواع </a:t>
            </a:r>
            <a:r>
              <a:rPr lang="ar-DZ" dirty="0" smtClean="0">
                <a:latin typeface="Arial"/>
              </a:rPr>
              <a:t>الأخرى</a:t>
            </a:r>
            <a:endParaRPr lang="fr-FR" dirty="0"/>
          </a:p>
        </p:txBody>
      </p:sp>
    </p:spTree>
    <p:extLst>
      <p:ext uri="{BB962C8B-B14F-4D97-AF65-F5344CB8AC3E}">
        <p14:creationId xmlns:p14="http://schemas.microsoft.com/office/powerpoint/2010/main" val="118641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a:latin typeface="Arial"/>
              </a:rPr>
              <a:t>لصخور </a:t>
            </a:r>
            <a:r>
              <a:rPr lang="ar-DZ" dirty="0" err="1">
                <a:latin typeface="Arial"/>
              </a:rPr>
              <a:t>الرسوبية:هي</a:t>
            </a:r>
            <a:r>
              <a:rPr lang="ar-DZ" dirty="0">
                <a:latin typeface="Arial"/>
              </a:rPr>
              <a:t> صخور متكونة من فتات الصخور النارية ومواد أخرى عضوية ،</a:t>
            </a:r>
            <a:r>
              <a:rPr lang="ar-DZ" dirty="0" smtClean="0">
                <a:latin typeface="Arial"/>
              </a:rPr>
              <a:t>ومع عملية </a:t>
            </a:r>
            <a:r>
              <a:rPr lang="ar-DZ" dirty="0">
                <a:latin typeface="Arial"/>
              </a:rPr>
              <a:t>التجوية والحث وغيرها من العمليات الخارجية المؤثرة في سطح القشرة </a:t>
            </a:r>
            <a:r>
              <a:rPr lang="ar-DZ" dirty="0" smtClean="0">
                <a:latin typeface="Arial"/>
              </a:rPr>
              <a:t>ا</a:t>
            </a:r>
          </a:p>
          <a:p>
            <a:pPr marL="0" indent="0" algn="r" rtl="1">
              <a:buNone/>
            </a:pPr>
            <a:r>
              <a:rPr lang="ar-DZ" dirty="0" smtClean="0">
                <a:latin typeface="Arial"/>
              </a:rPr>
              <a:t>لأرضية فيترسب </a:t>
            </a:r>
            <a:r>
              <a:rPr lang="ar-DZ" dirty="0" smtClean="0"/>
              <a:t>الر</a:t>
            </a:r>
            <a:r>
              <a:rPr lang="ar-DZ" dirty="0" smtClean="0">
                <a:latin typeface="Arial"/>
              </a:rPr>
              <a:t>كام </a:t>
            </a:r>
            <a:r>
              <a:rPr lang="ar-DZ" dirty="0">
                <a:latin typeface="Arial"/>
              </a:rPr>
              <a:t>مكونا صخور </a:t>
            </a:r>
            <a:r>
              <a:rPr lang="ar-DZ" dirty="0" smtClean="0">
                <a:latin typeface="Arial"/>
              </a:rPr>
              <a:t>رسوبية</a:t>
            </a:r>
            <a:endParaRPr lang="fr-FR" dirty="0"/>
          </a:p>
        </p:txBody>
      </p:sp>
    </p:spTree>
    <p:extLst>
      <p:ext uri="{BB962C8B-B14F-4D97-AF65-F5344CB8AC3E}">
        <p14:creationId xmlns:p14="http://schemas.microsoft.com/office/powerpoint/2010/main" val="66777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normAutofit fontScale="92500" lnSpcReduction="10000"/>
          </a:bodyPr>
          <a:lstStyle/>
          <a:p>
            <a:pPr marL="0" indent="0" algn="r" rtl="1">
              <a:buNone/>
            </a:pPr>
            <a:r>
              <a:rPr lang="ar-DZ" dirty="0" smtClean="0">
                <a:latin typeface="Arial"/>
              </a:rPr>
              <a:t>الصخور المتحولة: هي </a:t>
            </a:r>
            <a:r>
              <a:rPr lang="ar-DZ" dirty="0">
                <a:latin typeface="Arial"/>
              </a:rPr>
              <a:t>صخور مكونة أساسا من النوعين السابقين والتي تحولت بفعل </a:t>
            </a:r>
            <a:r>
              <a:rPr lang="ar-DZ" dirty="0" smtClean="0">
                <a:latin typeface="Arial"/>
              </a:rPr>
              <a:t>عامل الحرارة والضغط</a:t>
            </a:r>
            <a:r>
              <a:rPr lang="ar-DZ" dirty="0"/>
              <a:t/>
            </a:r>
            <a:br>
              <a:rPr lang="ar-DZ" dirty="0"/>
            </a:br>
            <a:r>
              <a:rPr lang="ar-DZ" dirty="0" smtClean="0"/>
              <a:t>وتر</a:t>
            </a:r>
            <a:r>
              <a:rPr lang="ar-DZ" dirty="0" smtClean="0">
                <a:latin typeface="Arial"/>
              </a:rPr>
              <a:t>كيبتها </a:t>
            </a:r>
            <a:r>
              <a:rPr lang="ar-DZ" dirty="0">
                <a:latin typeface="Arial"/>
              </a:rPr>
              <a:t>الجيولوجية</a:t>
            </a:r>
            <a:r>
              <a:rPr lang="ar-DZ" dirty="0" smtClean="0">
                <a:latin typeface="Arial"/>
              </a:rPr>
              <a:t>،،</a:t>
            </a:r>
            <a:r>
              <a:rPr lang="ar-DZ" dirty="0">
                <a:latin typeface="Arial"/>
              </a:rPr>
              <a:t>حينها تتغير خواصها الطبيعية ومكوناتها </a:t>
            </a:r>
            <a:r>
              <a:rPr lang="ar-DZ" dirty="0" smtClean="0">
                <a:latin typeface="Arial"/>
              </a:rPr>
              <a:t>المعدنية</a:t>
            </a:r>
          </a:p>
          <a:p>
            <a:pPr marL="0" indent="0" algn="just" rtl="1">
              <a:buNone/>
            </a:pPr>
            <a:r>
              <a:rPr lang="ar-DZ" dirty="0" smtClean="0">
                <a:solidFill>
                  <a:schemeClr val="accent2"/>
                </a:solidFill>
                <a:latin typeface="Arial"/>
              </a:rPr>
              <a:t>الرخــــام</a:t>
            </a:r>
            <a:r>
              <a:rPr lang="ar-DZ" dirty="0">
                <a:latin typeface="Arial"/>
              </a:rPr>
              <a:t>:</a:t>
            </a:r>
            <a:r>
              <a:rPr lang="ar-DZ" dirty="0"/>
              <a:t/>
            </a:r>
            <a:br>
              <a:rPr lang="ar-DZ" dirty="0"/>
            </a:br>
            <a:r>
              <a:rPr lang="ar-DZ" dirty="0" smtClean="0">
                <a:latin typeface="Arial"/>
              </a:rPr>
              <a:t>استخدم </a:t>
            </a:r>
            <a:r>
              <a:rPr lang="ar-DZ" dirty="0">
                <a:latin typeface="Arial"/>
              </a:rPr>
              <a:t>الرخام بشكل كبير في صنع الفسيفساء ،وهو حجر صلب متكون من </a:t>
            </a:r>
            <a:r>
              <a:rPr lang="ar-DZ" dirty="0" smtClean="0">
                <a:latin typeface="Arial"/>
              </a:rPr>
              <a:t>كربونات الكالسيوم </a:t>
            </a:r>
            <a:r>
              <a:rPr lang="ar-DZ" dirty="0">
                <a:latin typeface="Arial"/>
              </a:rPr>
              <a:t>المتبلورة الموجودة في الطبيعة ومن </a:t>
            </a:r>
            <a:r>
              <a:rPr lang="ar-DZ" dirty="0" smtClean="0">
                <a:latin typeface="Arial"/>
              </a:rPr>
              <a:t>بلورات معدن </a:t>
            </a:r>
            <a:r>
              <a:rPr lang="ar-DZ" dirty="0" err="1">
                <a:latin typeface="Arial"/>
              </a:rPr>
              <a:t>الكالسيت</a:t>
            </a:r>
            <a:r>
              <a:rPr lang="ar-DZ" dirty="0">
                <a:latin typeface="Arial"/>
              </a:rPr>
              <a:t> وأحيانا </a:t>
            </a:r>
            <a:r>
              <a:rPr lang="ar-DZ" dirty="0" err="1">
                <a:latin typeface="Arial"/>
              </a:rPr>
              <a:t>الدولميت</a:t>
            </a:r>
            <a:r>
              <a:rPr lang="ar-DZ" dirty="0">
                <a:latin typeface="Arial"/>
              </a:rPr>
              <a:t> ،ينشأ</a:t>
            </a:r>
            <a:r>
              <a:rPr lang="ar-DZ" dirty="0"/>
              <a:t/>
            </a:r>
            <a:br>
              <a:rPr lang="ar-DZ" dirty="0"/>
            </a:br>
            <a:r>
              <a:rPr lang="ar-DZ" dirty="0">
                <a:latin typeface="Arial"/>
              </a:rPr>
              <a:t>كما سلف الذكر من الصخور المتحولة، </a:t>
            </a:r>
            <a:r>
              <a:rPr lang="ar-DZ" dirty="0" smtClean="0">
                <a:latin typeface="Arial"/>
              </a:rPr>
              <a:t>يتميز الأبيض </a:t>
            </a:r>
            <a:r>
              <a:rPr lang="ar-DZ" dirty="0">
                <a:latin typeface="Arial"/>
              </a:rPr>
              <a:t>إذا كان خالي من الشوائب، ويختلف لونه حسب ما يحمله من شوائب أثناء </a:t>
            </a:r>
            <a:r>
              <a:rPr lang="ar-DZ" dirty="0" smtClean="0">
                <a:latin typeface="Arial"/>
              </a:rPr>
              <a:t>عملية التحول.</a:t>
            </a:r>
            <a:endParaRPr lang="fr-FR" dirty="0"/>
          </a:p>
        </p:txBody>
      </p:sp>
    </p:spTree>
    <p:extLst>
      <p:ext uri="{BB962C8B-B14F-4D97-AF65-F5344CB8AC3E}">
        <p14:creationId xmlns:p14="http://schemas.microsoft.com/office/powerpoint/2010/main" val="387295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24744"/>
            <a:ext cx="8229600" cy="4525963"/>
          </a:xfrm>
        </p:spPr>
        <p:txBody>
          <a:bodyPr/>
          <a:lstStyle/>
          <a:p>
            <a:pPr algn="r" rtl="1"/>
            <a:r>
              <a:rPr lang="ar-DZ" dirty="0" smtClean="0">
                <a:latin typeface="Arial"/>
              </a:rPr>
              <a:t>ستعمل الزجاج </a:t>
            </a:r>
            <a:r>
              <a:rPr lang="ar-DZ" dirty="0">
                <a:latin typeface="Arial"/>
              </a:rPr>
              <a:t>كذلك في تشكيل </a:t>
            </a:r>
            <a:r>
              <a:rPr lang="ar-DZ" dirty="0" smtClean="0">
                <a:latin typeface="Arial"/>
              </a:rPr>
              <a:t>الفسيفساء حيث </a:t>
            </a:r>
            <a:r>
              <a:rPr lang="ar-DZ" dirty="0">
                <a:latin typeface="Arial"/>
              </a:rPr>
              <a:t>كان يعطي بريقا ولمعانا وهو مادة </a:t>
            </a:r>
            <a:r>
              <a:rPr lang="ar-DZ" dirty="0" smtClean="0">
                <a:latin typeface="Arial"/>
              </a:rPr>
              <a:t>صلدة كذلك </a:t>
            </a:r>
            <a:r>
              <a:rPr lang="ar-DZ" dirty="0">
                <a:latin typeface="Arial"/>
              </a:rPr>
              <a:t>الأكاسيد </a:t>
            </a:r>
            <a:r>
              <a:rPr lang="ar-DZ" dirty="0" smtClean="0">
                <a:latin typeface="Arial"/>
              </a:rPr>
              <a:t>الملونة غير </a:t>
            </a:r>
            <a:r>
              <a:rPr lang="ar-DZ" dirty="0">
                <a:latin typeface="Arial"/>
              </a:rPr>
              <a:t>متبلورة ،ويصنع من خليط من الرمل والحجر الجيري </a:t>
            </a:r>
            <a:r>
              <a:rPr lang="ar-DZ" dirty="0" smtClean="0">
                <a:latin typeface="Arial"/>
              </a:rPr>
              <a:t>بنسب مختلفة وبالنسبة </a:t>
            </a:r>
            <a:r>
              <a:rPr lang="ar-DZ" dirty="0">
                <a:latin typeface="Arial"/>
              </a:rPr>
              <a:t>لزجاج الملون ،ويتم صهرها في أفران خاصة ذات درجة حرارة عالية ،تسمح بتحول هذه</a:t>
            </a:r>
            <a:r>
              <a:rPr lang="ar-DZ" dirty="0"/>
              <a:t/>
            </a:r>
            <a:br>
              <a:rPr lang="ar-DZ" dirty="0"/>
            </a:br>
            <a:r>
              <a:rPr lang="ar-DZ" dirty="0">
                <a:latin typeface="Arial"/>
              </a:rPr>
              <a:t>الخامات إلى عجينة قابلة لتشكيل بالسحب أو الضغط أو </a:t>
            </a:r>
            <a:r>
              <a:rPr lang="ar-DZ" dirty="0" smtClean="0">
                <a:latin typeface="Arial"/>
              </a:rPr>
              <a:t>النفخ</a:t>
            </a:r>
            <a:endParaRPr lang="fr-FR" dirty="0"/>
          </a:p>
        </p:txBody>
      </p:sp>
    </p:spTree>
    <p:extLst>
      <p:ext uri="{BB962C8B-B14F-4D97-AF65-F5344CB8AC3E}">
        <p14:creationId xmlns:p14="http://schemas.microsoft.com/office/powerpoint/2010/main" val="340655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lstStyle/>
          <a:p>
            <a:pPr algn="r" rtl="1"/>
            <a:r>
              <a:rPr lang="ar-DZ" dirty="0" smtClean="0">
                <a:solidFill>
                  <a:schemeClr val="accent2"/>
                </a:solidFill>
                <a:latin typeface="Arial"/>
              </a:rPr>
              <a:t>الفخار </a:t>
            </a:r>
            <a:r>
              <a:rPr lang="ar-DZ" dirty="0">
                <a:solidFill>
                  <a:schemeClr val="accent2"/>
                </a:solidFill>
                <a:latin typeface="Arial"/>
              </a:rPr>
              <a:t>والخزف</a:t>
            </a:r>
            <a:r>
              <a:rPr lang="ar-DZ" dirty="0">
                <a:latin typeface="Arial"/>
              </a:rPr>
              <a:t>:</a:t>
            </a:r>
            <a:r>
              <a:rPr lang="ar-DZ" dirty="0"/>
              <a:t/>
            </a:r>
            <a:br>
              <a:rPr lang="ar-DZ" dirty="0"/>
            </a:br>
            <a:r>
              <a:rPr lang="ar-DZ" dirty="0">
                <a:latin typeface="Arial"/>
              </a:rPr>
              <a:t>من أكثر المواد التي استخدمت في صناعة الفسيفساء الفخار، وهو نوع من أنواع الطين </a:t>
            </a:r>
            <a:r>
              <a:rPr lang="ar-DZ" dirty="0" smtClean="0">
                <a:latin typeface="Arial"/>
              </a:rPr>
              <a:t>الناعم يسمى </a:t>
            </a:r>
            <a:r>
              <a:rPr lang="ar-DZ" dirty="0">
                <a:latin typeface="Arial"/>
              </a:rPr>
              <a:t>الصلصال ،يشكل عندما يكون عجينة لينة حيث يشوى في درجات حرارة عالية، </a:t>
            </a:r>
            <a:r>
              <a:rPr lang="ar-DZ" dirty="0" smtClean="0">
                <a:latin typeface="Arial"/>
              </a:rPr>
              <a:t>ليصبح بذلك </a:t>
            </a:r>
            <a:r>
              <a:rPr lang="ar-DZ" dirty="0">
                <a:latin typeface="Arial"/>
              </a:rPr>
              <a:t>أكثر صلابة ويأخذ اللون القرميدي المائل للأحمر، أما الخزف فهو يصنع من نفس </a:t>
            </a:r>
            <a:r>
              <a:rPr lang="ar-DZ" dirty="0" smtClean="0">
                <a:latin typeface="Arial"/>
              </a:rPr>
              <a:t>عجينة الفخار </a:t>
            </a:r>
            <a:r>
              <a:rPr lang="ar-DZ" dirty="0">
                <a:latin typeface="Arial"/>
              </a:rPr>
              <a:t>وبنفس الطريقة إلا أنه يتم تلوينه ويعاد إدخاله للفرن من جديد</a:t>
            </a:r>
            <a:endParaRPr lang="fr-FR" dirty="0"/>
          </a:p>
        </p:txBody>
      </p:sp>
    </p:spTree>
    <p:extLst>
      <p:ext uri="{BB962C8B-B14F-4D97-AF65-F5344CB8AC3E}">
        <p14:creationId xmlns:p14="http://schemas.microsoft.com/office/powerpoint/2010/main" val="313132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lnSpcReduction="10000"/>
          </a:bodyPr>
          <a:lstStyle/>
          <a:p>
            <a:pPr algn="r" rtl="1"/>
            <a:r>
              <a:rPr lang="ar-DZ" dirty="0" smtClean="0">
                <a:solidFill>
                  <a:schemeClr val="accent2"/>
                </a:solidFill>
                <a:latin typeface="Arial"/>
              </a:rPr>
              <a:t>الملاط</a:t>
            </a:r>
            <a:r>
              <a:rPr lang="ar-DZ" dirty="0" smtClean="0">
                <a:latin typeface="Arial"/>
              </a:rPr>
              <a:t>:</a:t>
            </a:r>
            <a:r>
              <a:rPr lang="ar-DZ" dirty="0"/>
              <a:t/>
            </a:r>
            <a:br>
              <a:rPr lang="ar-DZ" dirty="0"/>
            </a:br>
            <a:r>
              <a:rPr lang="ar-DZ" dirty="0">
                <a:latin typeface="Arial"/>
              </a:rPr>
              <a:t>يعتبر الملاط من أهم المواد المستعملة في بناء المباني ،وهو العنصر الذي يضمن </a:t>
            </a:r>
            <a:r>
              <a:rPr lang="ar-DZ" dirty="0" smtClean="0">
                <a:latin typeface="Arial"/>
              </a:rPr>
              <a:t>ترابطها وتراص </a:t>
            </a:r>
            <a:r>
              <a:rPr lang="ar-DZ" dirty="0">
                <a:latin typeface="Arial"/>
              </a:rPr>
              <a:t>مواد </a:t>
            </a:r>
            <a:r>
              <a:rPr lang="ar-DZ" dirty="0" smtClean="0">
                <a:latin typeface="Arial"/>
              </a:rPr>
              <a:t>البناء وهذا </a:t>
            </a:r>
            <a:r>
              <a:rPr lang="ar-DZ" dirty="0">
                <a:latin typeface="Arial"/>
              </a:rPr>
              <a:t>اللفظ يطلق على كل مادة بنائية تؤدي ربط وتماسك مواد البناء</a:t>
            </a:r>
            <a:r>
              <a:rPr lang="ar-DZ" dirty="0"/>
              <a:t/>
            </a:r>
            <a:br>
              <a:rPr lang="ar-DZ" dirty="0"/>
            </a:br>
            <a:r>
              <a:rPr lang="ar-DZ" dirty="0" err="1" smtClean="0">
                <a:latin typeface="Arial"/>
              </a:rPr>
              <a:t>بإختلافها،أما</a:t>
            </a:r>
            <a:r>
              <a:rPr lang="ar-DZ" dirty="0" smtClean="0">
                <a:latin typeface="Arial"/>
              </a:rPr>
              <a:t> </a:t>
            </a:r>
            <a:r>
              <a:rPr lang="ar-DZ" dirty="0">
                <a:latin typeface="Arial"/>
              </a:rPr>
              <a:t>عن الملاط المستعمل لتشكل طبقات الفسيفساء فحسب ما ذُكر في الكتب أنه</a:t>
            </a:r>
            <a:r>
              <a:rPr lang="ar-DZ" dirty="0"/>
              <a:t/>
            </a:r>
            <a:br>
              <a:rPr lang="ar-DZ" dirty="0"/>
            </a:br>
            <a:r>
              <a:rPr lang="ar-DZ" dirty="0" smtClean="0">
                <a:latin typeface="Arial"/>
              </a:rPr>
              <a:t>كَّتب عليها لا </a:t>
            </a:r>
            <a:r>
              <a:rPr lang="ar-DZ" dirty="0">
                <a:latin typeface="Arial"/>
              </a:rPr>
              <a:t>يختلف عن الملاط المستخدم في </a:t>
            </a:r>
            <a:r>
              <a:rPr lang="ar-DZ" dirty="0" smtClean="0">
                <a:latin typeface="Arial"/>
              </a:rPr>
              <a:t>البناء فهو </a:t>
            </a:r>
            <a:r>
              <a:rPr lang="ar-DZ" dirty="0">
                <a:latin typeface="Arial"/>
              </a:rPr>
              <a:t>يشكل مختلف الطبقات التي </a:t>
            </a:r>
            <a:r>
              <a:rPr lang="ar-DZ" dirty="0" err="1" smtClean="0">
                <a:latin typeface="Arial"/>
              </a:rPr>
              <a:t>تركبالفسيفساءعليها</a:t>
            </a:r>
            <a:r>
              <a:rPr lang="ar-DZ" dirty="0" smtClean="0">
                <a:latin typeface="Arial"/>
              </a:rPr>
              <a:t> </a:t>
            </a:r>
            <a:r>
              <a:rPr lang="ar-DZ" dirty="0">
                <a:latin typeface="Arial"/>
              </a:rPr>
              <a:t>إذ يضمن تماسكها وطول </a:t>
            </a:r>
            <a:r>
              <a:rPr lang="ar-DZ" dirty="0" err="1">
                <a:latin typeface="Arial"/>
              </a:rPr>
              <a:t>بقائها،وهناك</a:t>
            </a:r>
            <a:r>
              <a:rPr lang="ar-DZ" dirty="0">
                <a:latin typeface="Arial"/>
              </a:rPr>
              <a:t> عدة أنواع من الملاط المستعمل </a:t>
            </a:r>
            <a:r>
              <a:rPr lang="ar-DZ" dirty="0" smtClean="0">
                <a:latin typeface="Arial"/>
              </a:rPr>
              <a:t>في الفسيفساء </a:t>
            </a:r>
            <a:r>
              <a:rPr lang="ar-DZ" dirty="0">
                <a:latin typeface="Arial"/>
              </a:rPr>
              <a:t>منها ملاط </a:t>
            </a:r>
            <a:r>
              <a:rPr lang="ar-DZ" dirty="0" smtClean="0">
                <a:latin typeface="Arial"/>
              </a:rPr>
              <a:t>الطين ملاط الجبس وملاط الجير بالإضافة </a:t>
            </a:r>
            <a:r>
              <a:rPr lang="ar-DZ" dirty="0">
                <a:latin typeface="Arial"/>
              </a:rPr>
              <a:t>لملاط الإسمنت الذي </a:t>
            </a:r>
            <a:r>
              <a:rPr lang="ar-DZ" dirty="0" smtClean="0">
                <a:latin typeface="Arial"/>
              </a:rPr>
              <a:t>بات يستعمل </a:t>
            </a:r>
            <a:r>
              <a:rPr lang="ar-DZ" dirty="0">
                <a:latin typeface="Arial"/>
              </a:rPr>
              <a:t>فيما بعد</a:t>
            </a:r>
            <a:endParaRPr lang="fr-FR" dirty="0"/>
          </a:p>
        </p:txBody>
      </p:sp>
    </p:spTree>
    <p:extLst>
      <p:ext uri="{BB962C8B-B14F-4D97-AF65-F5344CB8AC3E}">
        <p14:creationId xmlns:p14="http://schemas.microsoft.com/office/powerpoint/2010/main" val="168330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r" rtl="1"/>
            <a:r>
              <a:rPr lang="ar-DZ" dirty="0">
                <a:latin typeface="Arial"/>
              </a:rPr>
              <a:t>ا</a:t>
            </a:r>
            <a:r>
              <a:rPr lang="ar-DZ" dirty="0" smtClean="0">
                <a:latin typeface="Arial"/>
              </a:rPr>
              <a:t>ضافة </a:t>
            </a:r>
            <a:r>
              <a:rPr lang="ar-DZ" dirty="0">
                <a:latin typeface="Arial"/>
              </a:rPr>
              <a:t>لهذه المواد تم استخدام مواد أخرى، لكن بشكل قليل مقارنة مع المواد </a:t>
            </a:r>
            <a:r>
              <a:rPr lang="ar-DZ" dirty="0" smtClean="0">
                <a:latin typeface="Arial"/>
              </a:rPr>
              <a:t>المذكورة كاستعمال الصدف الحجارة الكريمة والمواد </a:t>
            </a:r>
            <a:r>
              <a:rPr lang="ar-DZ" dirty="0">
                <a:latin typeface="Arial"/>
              </a:rPr>
              <a:t>اللاصقة </a:t>
            </a:r>
            <a:r>
              <a:rPr lang="ar-DZ" dirty="0" smtClean="0">
                <a:latin typeface="Arial"/>
              </a:rPr>
              <a:t>تشبه لغراء </a:t>
            </a:r>
            <a:r>
              <a:rPr lang="ar-DZ" dirty="0">
                <a:latin typeface="Arial"/>
              </a:rPr>
              <a:t>من أجل ربط مكعبات</a:t>
            </a:r>
            <a:r>
              <a:rPr lang="ar-DZ" dirty="0"/>
              <a:t/>
            </a:r>
            <a:br>
              <a:rPr lang="ar-DZ" dirty="0"/>
            </a:br>
            <a:r>
              <a:rPr lang="ar-DZ" dirty="0">
                <a:latin typeface="Arial"/>
              </a:rPr>
              <a:t>الفسيفساء لتثبيتها مع السند الحامل</a:t>
            </a:r>
            <a:r>
              <a:rPr lang="ar-DZ" dirty="0" smtClean="0">
                <a:latin typeface="Arial"/>
              </a:rPr>
              <a:t>.</a:t>
            </a:r>
            <a:r>
              <a:rPr lang="ar-DZ" dirty="0"/>
              <a:t> </a:t>
            </a:r>
            <a:endParaRPr lang="fr-FR" dirty="0"/>
          </a:p>
        </p:txBody>
      </p:sp>
    </p:spTree>
    <p:extLst>
      <p:ext uri="{BB962C8B-B14F-4D97-AF65-F5344CB8AC3E}">
        <p14:creationId xmlns:p14="http://schemas.microsoft.com/office/powerpoint/2010/main" val="188702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solidFill>
                  <a:schemeClr val="accent2"/>
                </a:solidFill>
              </a:rPr>
              <a:t>طرق وتقنيات صناعة الفسيفساء</a:t>
            </a:r>
            <a:endParaRPr lang="fr-FR" dirty="0">
              <a:solidFill>
                <a:schemeClr val="accent2"/>
              </a:solidFill>
            </a:endParaRPr>
          </a:p>
        </p:txBody>
      </p:sp>
      <p:sp>
        <p:nvSpPr>
          <p:cNvPr id="3" name="Espace réservé du contenu 2"/>
          <p:cNvSpPr>
            <a:spLocks noGrp="1"/>
          </p:cNvSpPr>
          <p:nvPr>
            <p:ph idx="1"/>
          </p:nvPr>
        </p:nvSpPr>
        <p:spPr>
          <a:xfrm>
            <a:off x="457200" y="1484784"/>
            <a:ext cx="8229600" cy="4525963"/>
          </a:xfrm>
        </p:spPr>
        <p:txBody>
          <a:bodyPr>
            <a:normAutofit/>
          </a:bodyPr>
          <a:lstStyle/>
          <a:p>
            <a:pPr algn="just" rtl="1"/>
            <a:r>
              <a:rPr lang="fr-FR" dirty="0" err="1" smtClean="0">
                <a:latin typeface="Arial"/>
              </a:rPr>
              <a:t>Statumem</a:t>
            </a:r>
            <a:r>
              <a:rPr lang="fr-FR" dirty="0" smtClean="0">
                <a:latin typeface="Arial"/>
              </a:rPr>
              <a:t>:</a:t>
            </a:r>
            <a:r>
              <a:rPr lang="ar-DZ" dirty="0" smtClean="0">
                <a:latin typeface="Arial"/>
              </a:rPr>
              <a:t>الاساس وهي </a:t>
            </a:r>
            <a:r>
              <a:rPr lang="ar-DZ" dirty="0">
                <a:latin typeface="Arial"/>
              </a:rPr>
              <a:t>عبارة عن طبقة تحضيرية وهي أول الطبقات ويبدأ العمل </a:t>
            </a:r>
            <a:r>
              <a:rPr lang="ar-DZ" dirty="0" smtClean="0">
                <a:latin typeface="Arial"/>
              </a:rPr>
              <a:t>بها بعد </a:t>
            </a:r>
            <a:r>
              <a:rPr lang="ar-DZ" dirty="0">
                <a:latin typeface="Arial"/>
              </a:rPr>
              <a:t>تسوية الأرض بقوة، وتتكون هذه الطبقة من كتل حجرية خشنة نوعا ما وملاط غير </a:t>
            </a:r>
            <a:r>
              <a:rPr lang="ar-DZ" dirty="0" smtClean="0">
                <a:latin typeface="Arial"/>
              </a:rPr>
              <a:t>مصقول.</a:t>
            </a:r>
            <a:endParaRPr lang="ar-DZ" dirty="0" smtClean="0">
              <a:latin typeface="Arial"/>
            </a:endParaRPr>
          </a:p>
          <a:p>
            <a:pPr algn="just" rtl="1"/>
            <a:r>
              <a:rPr lang="fr-FR" dirty="0" smtClean="0">
                <a:latin typeface="Arial"/>
              </a:rPr>
              <a:t>Redus</a:t>
            </a:r>
            <a:r>
              <a:rPr lang="ar-DZ" dirty="0" smtClean="0">
                <a:latin typeface="Arial"/>
              </a:rPr>
              <a:t>القاعدة: </a:t>
            </a:r>
            <a:r>
              <a:rPr lang="ar-DZ" dirty="0">
                <a:latin typeface="Arial"/>
              </a:rPr>
              <a:t>تقع فوق الطبقة الأولى أي</a:t>
            </a:r>
            <a:r>
              <a:rPr lang="fr-FR" dirty="0" err="1">
                <a:latin typeface="Arial"/>
              </a:rPr>
              <a:t>statumen</a:t>
            </a:r>
            <a:r>
              <a:rPr lang="ar-DZ" dirty="0">
                <a:latin typeface="Arial"/>
              </a:rPr>
              <a:t>وتسكب طبقة </a:t>
            </a:r>
            <a:r>
              <a:rPr lang="ar-DZ" dirty="0" smtClean="0">
                <a:latin typeface="Arial"/>
              </a:rPr>
              <a:t>سميكة من </a:t>
            </a:r>
            <a:r>
              <a:rPr lang="ar-DZ" dirty="0">
                <a:latin typeface="Arial"/>
              </a:rPr>
              <a:t>المونة المؤلفة من حجارة مكسورة، وقطع من الفخار المخلوطة مع الجير ويختلف </a:t>
            </a:r>
            <a:r>
              <a:rPr lang="ar-DZ" dirty="0" smtClean="0">
                <a:latin typeface="Arial"/>
              </a:rPr>
              <a:t>سمكها وذلك </a:t>
            </a:r>
            <a:r>
              <a:rPr lang="ar-DZ" dirty="0">
                <a:latin typeface="Arial"/>
              </a:rPr>
              <a:t>حسب الموقع الذي تنفذ </a:t>
            </a:r>
            <a:r>
              <a:rPr lang="ar-DZ" dirty="0" smtClean="0">
                <a:latin typeface="Arial"/>
              </a:rPr>
              <a:t>عليه.</a:t>
            </a:r>
            <a:endParaRPr lang="fr-FR" dirty="0"/>
          </a:p>
        </p:txBody>
      </p:sp>
    </p:spTree>
    <p:extLst>
      <p:ext uri="{BB962C8B-B14F-4D97-AF65-F5344CB8AC3E}">
        <p14:creationId xmlns:p14="http://schemas.microsoft.com/office/powerpoint/2010/main" val="32751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p:spPr>
        <p:txBody>
          <a:bodyPr>
            <a:normAutofit fontScale="90000"/>
          </a:bodyPr>
          <a:lstStyle/>
          <a:p>
            <a:r>
              <a:rPr lang="fr-FR" sz="5400" b="1" u="sng" dirty="0">
                <a:solidFill>
                  <a:srgbClr val="70AD47">
                    <a:lumMod val="50000"/>
                  </a:srgb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r>
            <a:br>
              <a:rPr lang="fr-FR" sz="5400" b="1" u="sng" dirty="0">
                <a:solidFill>
                  <a:srgbClr val="70AD47">
                    <a:lumMod val="50000"/>
                  </a:srgb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ar-DZ" sz="5400" b="1" u="sng" dirty="0">
                <a:solidFill>
                  <a:srgbClr val="70AD47">
                    <a:lumMod val="50000"/>
                  </a:srgbClr>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3- تاريخ تطور فن الفسيفساء:</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lgn="just" rtl="1">
              <a:buNone/>
            </a:pPr>
            <a:r>
              <a:rPr lang="ar-DZ" sz="36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يرجع تاريخ فن الفسيفساء إلى إنسان ما قبل التاريخ في العصر الحجري القديم ، إذ باستخدام المواد الخام الموجودة في محيطة مثل العظام والأسنان والأصداف شكل </a:t>
            </a:r>
            <a:r>
              <a:rPr lang="ar-DZ" sz="3600" b="1" dirty="0" err="1">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حليات</a:t>
            </a:r>
            <a:r>
              <a:rPr lang="ar-DZ" sz="3600" b="1" dirty="0">
                <a:solidFill>
                  <a:srgbClr val="050505"/>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وعقود و أقنعة للتزيين وأقدم مثال لذلك ما وجد في غينيا الجديدة من أقنعة زخرفت بصفوف من الأصداف والأعشاب إضافة للأقنعة التي وجدت بالمكسيك والتي ترجع لحضارة الأزتيك . كانت هذه مجرد توطئة للدخول في عالم الفسيفساء فأقدم وأول استخدام للفسيفساء يعود إلى 4000 سنة ق.م عند السومريين إذ تعتبر قطع الفسيفساء التي زينت المعبد الأحمر بالوركاء أول استعمال لها "(1) ،" بعدها انتقل هذا الفن إلى الإغريق والرومان ليشهد تطورا جديدا فبعدما أن كانت عبارة عن أشكال بسيطة مرتكزة على الزخارف والهندسية والنباتية ذات لونين الأبيض والأسود أصبحت عبارة عن لوحات فنية تعكس مظاهر الحياة اليومية ."(2)</a:t>
            </a:r>
            <a:endParaRPr lang="fr-FR" dirty="0"/>
          </a:p>
        </p:txBody>
      </p:sp>
    </p:spTree>
    <p:extLst>
      <p:ext uri="{BB962C8B-B14F-4D97-AF65-F5344CB8AC3E}">
        <p14:creationId xmlns:p14="http://schemas.microsoft.com/office/powerpoint/2010/main" val="388780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r" rtl="1"/>
            <a:r>
              <a:rPr lang="fr-FR" dirty="0">
                <a:latin typeface="Arial"/>
              </a:rPr>
              <a:t>Nucleus </a:t>
            </a:r>
            <a:r>
              <a:rPr lang="ar-DZ" dirty="0" smtClean="0">
                <a:latin typeface="Arial"/>
              </a:rPr>
              <a:t>البساط :هي </a:t>
            </a:r>
            <a:r>
              <a:rPr lang="ar-DZ" dirty="0">
                <a:latin typeface="Arial"/>
              </a:rPr>
              <a:t>عبارة عن طبقة تتكون من المونة الناعمة وهي الطبقة </a:t>
            </a:r>
            <a:r>
              <a:rPr lang="ar-DZ" dirty="0" smtClean="0">
                <a:latin typeface="Arial"/>
              </a:rPr>
              <a:t>ما قبل الأخيرة وهي </a:t>
            </a:r>
            <a:r>
              <a:rPr lang="ar-DZ" dirty="0">
                <a:latin typeface="Arial"/>
              </a:rPr>
              <a:t>عبارة عن طبقة رقيقة من الملاط الذي يوضع فوق الطبقات السابقة ،وهي مكونة من </a:t>
            </a:r>
            <a:r>
              <a:rPr lang="ar-DZ" dirty="0" smtClean="0">
                <a:latin typeface="Arial"/>
              </a:rPr>
              <a:t>الفخار المسحوق والكلس .</a:t>
            </a:r>
          </a:p>
          <a:p>
            <a:pPr algn="r" rtl="1"/>
            <a:r>
              <a:rPr lang="fr-FR" dirty="0" smtClean="0">
                <a:latin typeface="Arial"/>
              </a:rPr>
              <a:t>:</a:t>
            </a:r>
            <a:r>
              <a:rPr lang="fr-FR" dirty="0" err="1">
                <a:latin typeface="Arial"/>
              </a:rPr>
              <a:t>Tessellatum</a:t>
            </a:r>
            <a:r>
              <a:rPr lang="ar-DZ" dirty="0" smtClean="0">
                <a:latin typeface="Arial"/>
              </a:rPr>
              <a:t>وهي </a:t>
            </a:r>
            <a:r>
              <a:rPr lang="ar-DZ" dirty="0">
                <a:latin typeface="Arial"/>
              </a:rPr>
              <a:t>طبقة المكعبات المختلفة </a:t>
            </a:r>
            <a:r>
              <a:rPr lang="ar-DZ" dirty="0" smtClean="0">
                <a:latin typeface="Arial"/>
              </a:rPr>
              <a:t>الأحجام التي </a:t>
            </a:r>
            <a:r>
              <a:rPr lang="ar-DZ" dirty="0">
                <a:latin typeface="Arial"/>
              </a:rPr>
              <a:t>تغطي </a:t>
            </a:r>
            <a:r>
              <a:rPr lang="ar-DZ" dirty="0" smtClean="0">
                <a:latin typeface="Arial"/>
              </a:rPr>
              <a:t>السطح الخارجي </a:t>
            </a:r>
            <a:r>
              <a:rPr lang="ar-DZ" dirty="0">
                <a:latin typeface="Arial"/>
              </a:rPr>
              <a:t>للفسيفساء وتسمى بالطبقة السطحية ، وهي آخر الطبقات المكونة </a:t>
            </a:r>
            <a:r>
              <a:rPr lang="ar-DZ" dirty="0" smtClean="0">
                <a:latin typeface="Arial"/>
              </a:rPr>
              <a:t>للفسيفساء.</a:t>
            </a:r>
          </a:p>
          <a:p>
            <a:pPr algn="r" rtl="1"/>
            <a:endParaRPr lang="fr-FR" dirty="0"/>
          </a:p>
        </p:txBody>
      </p:sp>
    </p:spTree>
    <p:extLst>
      <p:ext uri="{BB962C8B-B14F-4D97-AF65-F5344CB8AC3E}">
        <p14:creationId xmlns:p14="http://schemas.microsoft.com/office/powerpoint/2010/main" val="227505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Annotation 2020-06-16 171625.png"/>
          <p:cNvPicPr>
            <a:picLocks noGrp="1" noChangeAspect="1" noChangeArrowheads="1"/>
          </p:cNvPicPr>
          <p:nvPr>
            <p:ph idx="1"/>
          </p:nvPr>
        </p:nvPicPr>
        <p:blipFill>
          <a:blip r:embed="rId2" cstate="print"/>
          <a:srcRect l="24841" t="16879" r="27547" b="16222"/>
          <a:stretch>
            <a:fillRect/>
          </a:stretch>
        </p:blipFill>
        <p:spPr bwMode="auto">
          <a:xfrm>
            <a:off x="571472" y="642918"/>
            <a:ext cx="8143932" cy="5715040"/>
          </a:xfrm>
          <a:prstGeom prst="rect">
            <a:avLst/>
          </a:prstGeom>
          <a:solidFill>
            <a:schemeClr val="accent2"/>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de.PNG"/>
          <p:cNvPicPr>
            <a:picLocks noGrp="1" noChangeAspect="1" noChangeArrowheads="1"/>
          </p:cNvPicPr>
          <p:nvPr>
            <p:ph idx="1"/>
          </p:nvPr>
        </p:nvPicPr>
        <p:blipFill>
          <a:blip r:embed="rId2" cstate="print"/>
          <a:srcRect l="20250" t="16963" r="21126" b="8335"/>
          <a:stretch>
            <a:fillRect/>
          </a:stretch>
        </p:blipFill>
        <p:spPr bwMode="auto">
          <a:xfrm>
            <a:off x="571472" y="1000108"/>
            <a:ext cx="7659332" cy="5357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gf.PNG"/>
          <p:cNvPicPr>
            <a:picLocks noChangeAspect="1" noChangeArrowheads="1"/>
          </p:cNvPicPr>
          <p:nvPr/>
        </p:nvPicPr>
        <p:blipFill>
          <a:blip r:embed="rId2" cstate="print"/>
          <a:srcRect l="24315" t="39712" r="21376" b="4738"/>
          <a:stretch>
            <a:fillRect/>
          </a:stretch>
        </p:blipFill>
        <p:spPr bwMode="auto">
          <a:xfrm>
            <a:off x="395536" y="476672"/>
            <a:ext cx="8496944" cy="56886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ب.PNG"/>
          <p:cNvPicPr>
            <a:picLocks noChangeAspect="1" noChangeArrowheads="1"/>
          </p:cNvPicPr>
          <p:nvPr/>
        </p:nvPicPr>
        <p:blipFill>
          <a:blip r:embed="rId2" cstate="print"/>
          <a:srcRect l="20250" t="64781" r="20251" b="8762"/>
          <a:stretch>
            <a:fillRect/>
          </a:stretch>
        </p:blipFill>
        <p:spPr bwMode="auto">
          <a:xfrm>
            <a:off x="251520" y="620688"/>
            <a:ext cx="8892480" cy="57606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ق.PNG"/>
          <p:cNvPicPr>
            <a:picLocks noChangeAspect="1" noChangeArrowheads="1"/>
          </p:cNvPicPr>
          <p:nvPr/>
        </p:nvPicPr>
        <p:blipFill>
          <a:blip r:embed="rId2" cstate="print"/>
          <a:srcRect l="21376" t="18133" r="24954" b="19818"/>
          <a:stretch>
            <a:fillRect/>
          </a:stretch>
        </p:blipFill>
        <p:spPr bwMode="auto">
          <a:xfrm>
            <a:off x="467544" y="476672"/>
            <a:ext cx="8424936" cy="59766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v.PNG"/>
          <p:cNvPicPr>
            <a:picLocks noChangeAspect="1" noChangeArrowheads="1"/>
          </p:cNvPicPr>
          <p:nvPr/>
        </p:nvPicPr>
        <p:blipFill>
          <a:blip r:embed="rId2" cstate="print"/>
          <a:srcRect l="28125" t="7268" r="35125" b="6409"/>
          <a:stretch>
            <a:fillRect/>
          </a:stretch>
        </p:blipFill>
        <p:spPr bwMode="auto">
          <a:xfrm>
            <a:off x="971600" y="714356"/>
            <a:ext cx="6768752" cy="5500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k.PNG"/>
          <p:cNvPicPr>
            <a:picLocks noChangeAspect="1" noChangeArrowheads="1"/>
          </p:cNvPicPr>
          <p:nvPr/>
        </p:nvPicPr>
        <p:blipFill>
          <a:blip r:embed="rId2" cstate="print"/>
          <a:srcRect l="24946" t="17205" r="26091" b="43683"/>
          <a:stretch>
            <a:fillRect/>
          </a:stretch>
        </p:blipFill>
        <p:spPr bwMode="auto">
          <a:xfrm>
            <a:off x="395536" y="764704"/>
            <a:ext cx="8176992" cy="5760640"/>
          </a:xfrm>
          <a:prstGeom prst="rect">
            <a:avLst/>
          </a:prstGeom>
          <a:solidFill>
            <a:schemeClr val="tx1"/>
          </a:solid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451</Words>
  <Application>Microsoft Office PowerPoint</Application>
  <PresentationFormat>Affichage à l'écran (4:3)</PresentationFormat>
  <Paragraphs>22</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سنة  الثالثة الفسيفساء الرومانية</vt:lpstr>
      <vt:lpstr> 3- تاريخ تطور فن الفسيفساء:</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مواد صنع الفسيفساء:</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طرق وتقنيات صناعة الفسيفساء</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NTIC</cp:lastModifiedBy>
  <cp:revision>19</cp:revision>
  <dcterms:created xsi:type="dcterms:W3CDTF">2021-04-28T17:40:09Z</dcterms:created>
  <dcterms:modified xsi:type="dcterms:W3CDTF">2023-05-14T17:51:04Z</dcterms:modified>
</cp:coreProperties>
</file>