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GB"/>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GB"/>
          </a:p>
        </p:txBody>
      </p:sp>
      <p:sp>
        <p:nvSpPr>
          <p:cNvPr id="4" name="Espace réservé de la date 3"/>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0691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9822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en-GB"/>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71980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55687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GB"/>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6053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46102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en-GB"/>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8" name="Espace réservé du pied de page 7"/>
          <p:cNvSpPr>
            <a:spLocks noGrp="1"/>
          </p:cNvSpPr>
          <p:nvPr>
            <p:ph type="ftr" sz="quarter" idx="11"/>
          </p:nvPr>
        </p:nvSpPr>
        <p:spPr/>
        <p:txBody>
          <a:bodyPr/>
          <a:lstStyle/>
          <a:p>
            <a:endParaRPr lang="en-US" dirty="0"/>
          </a:p>
        </p:txBody>
      </p:sp>
      <p:sp>
        <p:nvSpPr>
          <p:cNvPr id="9" name="Espace réservé du numéro de diapositive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77681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e la date 2"/>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47625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3" name="Espace réservé du pied de page 2"/>
          <p:cNvSpPr>
            <a:spLocks noGrp="1"/>
          </p:cNvSpPr>
          <p:nvPr>
            <p:ph type="ftr" sz="quarter" idx="11"/>
          </p:nvPr>
        </p:nvSpPr>
        <p:spPr/>
        <p:txBody>
          <a:bodyPr/>
          <a:lstStyle/>
          <a:p>
            <a:endParaRPr lang="en-US" dirty="0"/>
          </a:p>
        </p:txBody>
      </p:sp>
      <p:sp>
        <p:nvSpPr>
          <p:cNvPr id="4" name="Espace réservé du numéro de diapositive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462980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GB"/>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3144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GB"/>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8A87A34-81AB-432B-8DAE-1953F412C126}" type="datetimeFigureOut">
              <a:rPr lang="en-US" smtClean="0"/>
              <a:t>2/8/2025</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0045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GB"/>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2/8/2025</a:t>
            </a:fld>
            <a:endParaRPr lang="en-US"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45223245"/>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dirty="0">
                <a:solidFill>
                  <a:srgbClr val="FF0000"/>
                </a:solidFill>
                <a:latin typeface="Times New Roman" panose="02020603050405020304" pitchFamily="18" charset="0"/>
                <a:cs typeface="Times New Roman" panose="02020603050405020304" pitchFamily="18" charset="0"/>
              </a:rPr>
              <a:t>Academic Writing </a:t>
            </a:r>
            <a:br>
              <a:rPr lang="en-GB" dirty="0">
                <a:solidFill>
                  <a:srgbClr val="FF0000"/>
                </a:solidFill>
                <a:latin typeface="Times New Roman" panose="02020603050405020304" pitchFamily="18" charset="0"/>
                <a:cs typeface="Times New Roman" panose="02020603050405020304" pitchFamily="18" charset="0"/>
              </a:rPr>
            </a:br>
            <a:r>
              <a:rPr lang="en-GB" dirty="0">
                <a:solidFill>
                  <a:srgbClr val="FF0000"/>
                </a:solidFill>
                <a:latin typeface="Times New Roman" panose="02020603050405020304" pitchFamily="18" charset="0"/>
                <a:cs typeface="Times New Roman" panose="02020603050405020304" pitchFamily="18" charset="0"/>
              </a:rPr>
              <a:t>paragraph (practice)</a:t>
            </a:r>
            <a:endParaRPr lang="en-GB" dirty="0"/>
          </a:p>
        </p:txBody>
      </p:sp>
      <p:sp>
        <p:nvSpPr>
          <p:cNvPr id="3" name="Sous-titre 2"/>
          <p:cNvSpPr>
            <a:spLocks noGrp="1"/>
          </p:cNvSpPr>
          <p:nvPr>
            <p:ph type="subTitle" idx="1"/>
          </p:nvPr>
        </p:nvSpPr>
        <p:spPr/>
        <p:txBody>
          <a:bodyPr/>
          <a:lstStyle/>
          <a:p>
            <a:r>
              <a:rPr lang="en-GB" b="1" i="1" dirty="0">
                <a:solidFill>
                  <a:srgbClr val="002060"/>
                </a:solidFill>
                <a:latin typeface="Times New Roman" panose="02020603050405020304" pitchFamily="18" charset="0"/>
                <a:cs typeface="Times New Roman" panose="02020603050405020304" pitchFamily="18" charset="0"/>
              </a:rPr>
              <a:t>L3 chemistry  5</a:t>
            </a:r>
            <a:r>
              <a:rPr lang="en-GB" b="1" i="1" baseline="30000" dirty="0">
                <a:solidFill>
                  <a:srgbClr val="002060"/>
                </a:solidFill>
                <a:latin typeface="Times New Roman" panose="02020603050405020304" pitchFamily="18" charset="0"/>
                <a:cs typeface="Times New Roman" panose="02020603050405020304" pitchFamily="18" charset="0"/>
              </a:rPr>
              <a:t>th</a:t>
            </a:r>
            <a:r>
              <a:rPr lang="en-GB" b="1" i="1" dirty="0">
                <a:solidFill>
                  <a:srgbClr val="002060"/>
                </a:solidFill>
                <a:latin typeface="Times New Roman" panose="02020603050405020304" pitchFamily="18" charset="0"/>
                <a:cs typeface="Times New Roman" panose="02020603050405020304" pitchFamily="18" charset="0"/>
              </a:rPr>
              <a:t> Semester</a:t>
            </a:r>
          </a:p>
          <a:p>
            <a:r>
              <a:rPr lang="en-GB" b="1" i="1" dirty="0">
                <a:solidFill>
                  <a:srgbClr val="002060"/>
                </a:solidFill>
                <a:latin typeface="Times New Roman" panose="02020603050405020304" pitchFamily="18" charset="0"/>
                <a:cs typeface="Times New Roman" panose="02020603050405020304" pitchFamily="18" charset="0"/>
              </a:rPr>
              <a:t>2022-2023</a:t>
            </a:r>
          </a:p>
          <a:p>
            <a:endParaRPr lang="en-GB" dirty="0"/>
          </a:p>
        </p:txBody>
      </p:sp>
    </p:spTree>
    <p:extLst>
      <p:ext uri="{BB962C8B-B14F-4D97-AF65-F5344CB8AC3E}">
        <p14:creationId xmlns:p14="http://schemas.microsoft.com/office/powerpoint/2010/main" val="3722666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504121" y="596348"/>
            <a:ext cx="11414038" cy="5784574"/>
          </a:xfrm>
          <a:prstGeom prst="rect">
            <a:avLst/>
          </a:prstGeom>
        </p:spPr>
      </p:pic>
    </p:spTree>
    <p:extLst>
      <p:ext uri="{BB962C8B-B14F-4D97-AF65-F5344CB8AC3E}">
        <p14:creationId xmlns:p14="http://schemas.microsoft.com/office/powerpoint/2010/main" val="1315953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365554" y="318051"/>
            <a:ext cx="11343263" cy="6162261"/>
          </a:xfrm>
          <a:prstGeom prst="rect">
            <a:avLst/>
          </a:prstGeom>
        </p:spPr>
      </p:pic>
    </p:spTree>
    <p:extLst>
      <p:ext uri="{BB962C8B-B14F-4D97-AF65-F5344CB8AC3E}">
        <p14:creationId xmlns:p14="http://schemas.microsoft.com/office/powerpoint/2010/main" val="516190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65768" y="167189"/>
            <a:ext cx="11791497" cy="6042991"/>
          </a:xfrm>
          <a:prstGeom prst="rect">
            <a:avLst/>
          </a:prstGeom>
        </p:spPr>
      </p:pic>
    </p:spTree>
    <p:extLst>
      <p:ext uri="{BB962C8B-B14F-4D97-AF65-F5344CB8AC3E}">
        <p14:creationId xmlns:p14="http://schemas.microsoft.com/office/powerpoint/2010/main" val="1474404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7383" y="159027"/>
            <a:ext cx="10926417" cy="1212573"/>
          </a:xfrm>
        </p:spPr>
        <p:txBody>
          <a:bodyPr/>
          <a:lstStyle/>
          <a:p>
            <a:pPr algn="ctr"/>
            <a:r>
              <a:rPr lang="en-GB" sz="2000" b="0" i="0" u="none" strike="noStrike" baseline="0" dirty="0" smtClean="0">
                <a:solidFill>
                  <a:srgbClr val="000000"/>
                </a:solidFill>
                <a:latin typeface="Palatino Linotype" panose="02040502050505030304" pitchFamily="18" charset="0"/>
              </a:rPr>
              <a:t/>
            </a:r>
            <a:br>
              <a:rPr lang="en-GB" sz="2000" b="0" i="0" u="none" strike="noStrike" baseline="0" dirty="0" smtClean="0">
                <a:solidFill>
                  <a:srgbClr val="000000"/>
                </a:solidFill>
                <a:latin typeface="Palatino Linotype" panose="02040502050505030304" pitchFamily="18" charset="0"/>
              </a:rPr>
            </a:br>
            <a:r>
              <a:rPr lang="en-GB" b="0" i="0" u="none" strike="noStrike" baseline="0" dirty="0" smtClean="0">
                <a:solidFill>
                  <a:srgbClr val="FF0000"/>
                </a:solidFill>
                <a:latin typeface="Palatino Linotype" panose="02040502050505030304" pitchFamily="18" charset="0"/>
              </a:rPr>
              <a:t>Practice 3: Supporting Sentences </a:t>
            </a:r>
            <a:endParaRPr lang="en-GB" dirty="0">
              <a:solidFill>
                <a:srgbClr val="FF0000"/>
              </a:solidFill>
            </a:endParaRPr>
          </a:p>
        </p:txBody>
      </p:sp>
      <p:sp>
        <p:nvSpPr>
          <p:cNvPr id="3" name="Espace réservé du contenu 2"/>
          <p:cNvSpPr>
            <a:spLocks noGrp="1"/>
          </p:cNvSpPr>
          <p:nvPr>
            <p:ph idx="1"/>
          </p:nvPr>
        </p:nvSpPr>
        <p:spPr>
          <a:xfrm>
            <a:off x="427383" y="1371600"/>
            <a:ext cx="11290852" cy="5068957"/>
          </a:xfrm>
        </p:spPr>
        <p:txBody>
          <a:bodyPr>
            <a:normAutofit/>
          </a:bodyPr>
          <a:lstStyle/>
          <a:p>
            <a:pPr marL="0" indent="0" algn="just">
              <a:buNone/>
            </a:pPr>
            <a:r>
              <a:rPr lang="en-GB" dirty="0" smtClean="0">
                <a:solidFill>
                  <a:schemeClr val="accent2"/>
                </a:solidFill>
                <a:latin typeface="Times New Roman" panose="02020603050405020304" pitchFamily="18" charset="0"/>
                <a:cs typeface="Times New Roman" panose="02020603050405020304" pitchFamily="18" charset="0"/>
              </a:rPr>
              <a:t>Step 1</a:t>
            </a:r>
            <a:r>
              <a:rPr lang="en-GB" dirty="0" smtClean="0">
                <a:latin typeface="Times New Roman" panose="02020603050405020304" pitchFamily="18" charset="0"/>
                <a:cs typeface="Times New Roman" panose="02020603050405020304" pitchFamily="18" charset="0"/>
              </a:rPr>
              <a:t>: Read paragraphs A and B about red-light running. Notice the different specific supporting details that have been added to Paragraph B.</a:t>
            </a:r>
          </a:p>
          <a:p>
            <a:pPr marL="0" indent="0" algn="just">
              <a:buNone/>
            </a:pPr>
            <a:r>
              <a:rPr lang="en-GB" dirty="0" smtClean="0">
                <a:solidFill>
                  <a:schemeClr val="accent2"/>
                </a:solidFill>
                <a:latin typeface="Times New Roman" panose="02020603050405020304" pitchFamily="18" charset="0"/>
                <a:cs typeface="Times New Roman" panose="02020603050405020304" pitchFamily="18" charset="0"/>
              </a:rPr>
              <a:t>Step 2</a:t>
            </a:r>
            <a:r>
              <a:rPr lang="en-GB" dirty="0" smtClean="0">
                <a:latin typeface="Times New Roman" panose="02020603050405020304" pitchFamily="18" charset="0"/>
                <a:cs typeface="Times New Roman" panose="02020603050405020304" pitchFamily="18" charset="0"/>
              </a:rPr>
              <a:t>: Locate the topic sentence in Paragraph B. Circle the topic and controlling idea.</a:t>
            </a:r>
          </a:p>
          <a:p>
            <a:pPr marL="0" indent="0" algn="just">
              <a:buNone/>
            </a:pPr>
            <a:r>
              <a:rPr lang="en-GB" dirty="0" smtClean="0">
                <a:solidFill>
                  <a:schemeClr val="accent2"/>
                </a:solidFill>
                <a:latin typeface="Times New Roman" panose="02020603050405020304" pitchFamily="18" charset="0"/>
                <a:cs typeface="Times New Roman" panose="02020603050405020304" pitchFamily="18" charset="0"/>
              </a:rPr>
              <a:t>Step 3</a:t>
            </a:r>
            <a:r>
              <a:rPr lang="en-GB" dirty="0" smtClean="0">
                <a:latin typeface="Times New Roman" panose="02020603050405020304" pitchFamily="18" charset="0"/>
                <a:cs typeface="Times New Roman" panose="02020603050405020304" pitchFamily="18" charset="0"/>
              </a:rPr>
              <a:t>: Which supporting sentences in Paragraph B contain the kinds of details listed below? Give the sentence number for each kind.</a:t>
            </a:r>
          </a:p>
          <a:p>
            <a:pPr marL="0" indent="0" algn="just">
              <a:buNone/>
            </a:pPr>
            <a:endParaRPr lang="en-GB" dirty="0" smtClean="0">
              <a:latin typeface="Times New Roman" panose="02020603050405020304" pitchFamily="18" charset="0"/>
              <a:cs typeface="Times New Roman" panose="02020603050405020304" pitchFamily="18" charset="0"/>
            </a:endParaRPr>
          </a:p>
          <a:p>
            <a:pPr marL="0" indent="0" algn="just">
              <a:buNone/>
            </a:pPr>
            <a:r>
              <a:rPr lang="en-GB" dirty="0" smtClean="0">
                <a:solidFill>
                  <a:srgbClr val="00B050"/>
                </a:solidFill>
                <a:latin typeface="Times New Roman" panose="02020603050405020304" pitchFamily="18" charset="0"/>
                <a:cs typeface="Times New Roman" panose="02020603050405020304" pitchFamily="18" charset="0"/>
              </a:rPr>
              <a:t>An example: </a:t>
            </a:r>
            <a:r>
              <a:rPr lang="en-GB" dirty="0" smtClean="0">
                <a:latin typeface="Times New Roman" panose="02020603050405020304" pitchFamily="18" charset="0"/>
                <a:cs typeface="Times New Roman" panose="02020603050405020304" pitchFamily="18" charset="0"/>
              </a:rPr>
              <a:t>-------------------------------------</a:t>
            </a:r>
          </a:p>
          <a:p>
            <a:pPr marL="0" indent="0" algn="just">
              <a:buNone/>
            </a:pPr>
            <a:r>
              <a:rPr lang="en-GB" dirty="0" smtClean="0">
                <a:solidFill>
                  <a:srgbClr val="00B050"/>
                </a:solidFill>
                <a:latin typeface="Times New Roman" panose="02020603050405020304" pitchFamily="18" charset="0"/>
                <a:cs typeface="Times New Roman" panose="02020603050405020304" pitchFamily="18" charset="0"/>
              </a:rPr>
              <a:t>A statistic</a:t>
            </a:r>
            <a:r>
              <a:rPr lang="en-GB" dirty="0" smtClean="0">
                <a:latin typeface="Times New Roman" panose="02020603050405020304" pitchFamily="18" charset="0"/>
                <a:cs typeface="Times New Roman" panose="02020603050405020304" pitchFamily="18" charset="0"/>
              </a:rPr>
              <a:t>: -----------------------------------------</a:t>
            </a:r>
          </a:p>
          <a:p>
            <a:pPr marL="0" indent="0" algn="just">
              <a:buNone/>
            </a:pPr>
            <a:r>
              <a:rPr lang="en-GB" dirty="0" smtClean="0">
                <a:solidFill>
                  <a:srgbClr val="00B050"/>
                </a:solidFill>
                <a:latin typeface="Times New Roman" panose="02020603050405020304" pitchFamily="18" charset="0"/>
                <a:cs typeface="Times New Roman" panose="02020603050405020304" pitchFamily="18" charset="0"/>
              </a:rPr>
              <a:t>A quotation</a:t>
            </a:r>
            <a:r>
              <a:rPr lang="en-GB" dirty="0" smtClean="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274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8478" y="218661"/>
            <a:ext cx="11748052" cy="6490252"/>
          </a:xfrm>
        </p:spPr>
        <p:txBody>
          <a:bodyPr/>
          <a:lstStyle/>
          <a:p>
            <a:endParaRPr lang="en-GB" sz="1600" b="0" i="0" u="none" strike="noStrike" baseline="0" dirty="0" smtClean="0">
              <a:solidFill>
                <a:srgbClr val="000000"/>
              </a:solidFill>
              <a:latin typeface="Century Gothic" panose="020B0502020202020204" pitchFamily="34" charset="0"/>
            </a:endParaRPr>
          </a:p>
          <a:p>
            <a:pPr marL="0" indent="0">
              <a:buNone/>
            </a:pPr>
            <a:r>
              <a:rPr lang="en-GB" b="1" i="1" u="none" strike="noStrike" baseline="0" dirty="0" smtClean="0">
                <a:solidFill>
                  <a:srgbClr val="FF0000"/>
                </a:solidFill>
                <a:latin typeface="Times New Roman" panose="02020603050405020304" pitchFamily="18" charset="0"/>
                <a:cs typeface="Times New Roman" panose="02020603050405020304" pitchFamily="18" charset="0"/>
              </a:rPr>
              <a:t>Paragraph A:</a:t>
            </a:r>
            <a:r>
              <a:rPr lang="en-GB" b="1" i="1" u="none" strike="noStrike" baseline="0" dirty="0" smtClean="0">
                <a:latin typeface="Times New Roman" panose="02020603050405020304" pitchFamily="18" charset="0"/>
                <a:cs typeface="Times New Roman" panose="02020603050405020304" pitchFamily="18" charset="0"/>
              </a:rPr>
              <a:t> Paragraph without Support </a:t>
            </a:r>
            <a:endParaRPr lang="en-GB" b="0" i="0" u="none" strike="noStrike" baseline="0" dirty="0" smtClean="0">
              <a:latin typeface="Times New Roman" panose="02020603050405020304" pitchFamily="18" charset="0"/>
              <a:cs typeface="Times New Roman" panose="02020603050405020304" pitchFamily="18" charset="0"/>
            </a:endParaRPr>
          </a:p>
          <a:p>
            <a:pPr algn="ctr"/>
            <a:r>
              <a:rPr lang="en-GB" b="1" i="0" u="none" strike="noStrike" baseline="0" dirty="0" smtClean="0">
                <a:solidFill>
                  <a:srgbClr val="00B050"/>
                </a:solidFill>
                <a:latin typeface="Times New Roman" panose="02020603050405020304" pitchFamily="18" charset="0"/>
                <a:cs typeface="Times New Roman" panose="02020603050405020304" pitchFamily="18" charset="0"/>
              </a:rPr>
              <a:t>Red-Light Running </a:t>
            </a:r>
            <a:endParaRPr lang="en-GB" b="0" i="0" u="none" strike="noStrike" baseline="0" dirty="0" smtClean="0">
              <a:solidFill>
                <a:srgbClr val="00B050"/>
              </a:solidFill>
              <a:latin typeface="Times New Roman" panose="02020603050405020304" pitchFamily="18" charset="0"/>
              <a:cs typeface="Times New Roman" panose="02020603050405020304" pitchFamily="18" charset="0"/>
            </a:endParaRPr>
          </a:p>
          <a:p>
            <a:pPr marL="0" indent="0">
              <a:buNone/>
            </a:pPr>
            <a:r>
              <a:rPr lang="en-GB" sz="3200" b="0" i="0" u="none" strike="noStrike" baseline="0" dirty="0" smtClean="0">
                <a:latin typeface="Times New Roman" panose="02020603050405020304" pitchFamily="18" charset="0"/>
                <a:cs typeface="Times New Roman" panose="02020603050405020304" pitchFamily="18" charset="0"/>
              </a:rPr>
              <a:t>Although some people think that red-light running is a minor traffic violation that is no worse than jaywalking,  it can, in fact, become a deadly crime. Red-light runners cause accidents all the time. Sometimes people are seriously injured and even killed. It is especially a problem in rush hour traffic. Everyone is in a hurry to get home, so drivers run red lights everywhere. The police do not do much about it because they are too busy. The only time they pay attention is when there is an accident, and then it is too late. In conclusion, running a red light is a serious offense. </a:t>
            </a:r>
          </a:p>
          <a:p>
            <a:pPr marL="0" indent="0">
              <a:buNone/>
            </a:pPr>
            <a:endParaRPr lang="en-GB" dirty="0"/>
          </a:p>
        </p:txBody>
      </p:sp>
    </p:spTree>
    <p:extLst>
      <p:ext uri="{BB962C8B-B14F-4D97-AF65-F5344CB8AC3E}">
        <p14:creationId xmlns:p14="http://schemas.microsoft.com/office/powerpoint/2010/main" val="327943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661" y="308112"/>
            <a:ext cx="11837504" cy="6361045"/>
          </a:xfrm>
        </p:spPr>
        <p:txBody>
          <a:bodyPr>
            <a:normAutofit fontScale="92500" lnSpcReduction="10000"/>
          </a:bodyPr>
          <a:lstStyle/>
          <a:p>
            <a:endParaRPr lang="en-GB" sz="1600" b="0" i="0" u="none" strike="noStrike" baseline="0" dirty="0" smtClean="0">
              <a:solidFill>
                <a:srgbClr val="000000"/>
              </a:solidFill>
              <a:latin typeface="Century Gothic" panose="020B0502020202020204" pitchFamily="34" charset="0"/>
            </a:endParaRPr>
          </a:p>
          <a:p>
            <a:pPr algn="just"/>
            <a:r>
              <a:rPr lang="en-GB" sz="3200" b="1" i="1" u="none" strike="noStrike" baseline="0" dirty="0" smtClean="0">
                <a:solidFill>
                  <a:srgbClr val="00B050"/>
                </a:solidFill>
                <a:latin typeface="Times New Roman" panose="02020603050405020304" pitchFamily="18" charset="0"/>
                <a:cs typeface="Times New Roman" panose="02020603050405020304" pitchFamily="18" charset="0"/>
              </a:rPr>
              <a:t>Paragraph B</a:t>
            </a:r>
            <a:r>
              <a:rPr lang="en-GB" sz="3200" b="1" i="1" u="none" strike="noStrike" baseline="0" dirty="0" smtClean="0">
                <a:latin typeface="Times New Roman" panose="02020603050405020304" pitchFamily="18" charset="0"/>
                <a:cs typeface="Times New Roman" panose="02020603050405020304" pitchFamily="18" charset="0"/>
              </a:rPr>
              <a:t>: Paragraph with Support </a:t>
            </a:r>
            <a:endParaRPr lang="en-GB" sz="3200" b="0" i="0" u="none" strike="noStrike" baseline="0" dirty="0" smtClean="0">
              <a:latin typeface="Times New Roman" panose="02020603050405020304" pitchFamily="18" charset="0"/>
              <a:cs typeface="Times New Roman" panose="02020603050405020304" pitchFamily="18" charset="0"/>
            </a:endParaRPr>
          </a:p>
          <a:p>
            <a:pPr marL="0" indent="0" algn="ctr">
              <a:buNone/>
            </a:pPr>
            <a:r>
              <a:rPr lang="en-GB" sz="3200" b="1" i="0" u="none" strike="noStrike" baseline="0" dirty="0" smtClean="0">
                <a:solidFill>
                  <a:srgbClr val="FF0000"/>
                </a:solidFill>
                <a:latin typeface="Times New Roman" panose="02020603050405020304" pitchFamily="18" charset="0"/>
                <a:cs typeface="Times New Roman" panose="02020603050405020304" pitchFamily="18" charset="0"/>
              </a:rPr>
              <a:t>Red-Light Running </a:t>
            </a:r>
            <a:endParaRPr lang="en-GB" sz="3200" b="0" i="0" u="none" strike="noStrike" baseline="0"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en-GB" sz="3200" b="0" i="0" u="none" strike="noStrike" baseline="0" dirty="0" smtClean="0">
                <a:latin typeface="Times New Roman" panose="02020603050405020304" pitchFamily="18" charset="0"/>
                <a:cs typeface="Times New Roman" panose="02020603050405020304" pitchFamily="18" charset="0"/>
              </a:rPr>
              <a:t>Although some people think red-light running is a minor traffic violation that is no worse than jaywalking, it can, in fact, become a deadly crime. Red-Light runners cause hundreds of accidents, including deaths and injuries as well as millions of dollars in damages. Each year more than 900 people die, and nearly 200,000 are injured in crashes that involve red-light running. Motorists run red lights all the time. For example, in Fairfax, Virginia, a five-month-long survey at five busy intersections revealed that a motorist ran a red light every 20 minutes. Red-light runners are seldom caught. According to the </a:t>
            </a:r>
            <a:r>
              <a:rPr lang="en-GB" sz="3200" b="0" i="0" u="none" strike="noStrike" baseline="0" dirty="0" smtClean="0">
                <a:solidFill>
                  <a:srgbClr val="FF0000"/>
                </a:solidFill>
                <a:latin typeface="Times New Roman" panose="02020603050405020304" pitchFamily="18" charset="0"/>
                <a:cs typeface="Times New Roman" panose="02020603050405020304" pitchFamily="18" charset="0"/>
              </a:rPr>
              <a:t>Insurance Institute for Highway Safety</a:t>
            </a:r>
            <a:r>
              <a:rPr lang="en-GB" sz="3200" b="0" i="0" u="none" strike="noStrike" baseline="0" dirty="0" smtClean="0">
                <a:latin typeface="Times New Roman" panose="02020603050405020304" pitchFamily="18" charset="0"/>
                <a:cs typeface="Times New Roman" panose="02020603050405020304" pitchFamily="18" charset="0"/>
              </a:rPr>
              <a:t>, "Communities don't have the resources to allow police to patrol intersections as often as would be needed to ticket all motorists who run red lights“. </a:t>
            </a:r>
          </a:p>
        </p:txBody>
      </p:sp>
    </p:spTree>
    <p:extLst>
      <p:ext uri="{BB962C8B-B14F-4D97-AF65-F5344CB8AC3E}">
        <p14:creationId xmlns:p14="http://schemas.microsoft.com/office/powerpoint/2010/main" val="49373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991" y="427384"/>
            <a:ext cx="10949609" cy="5363816"/>
          </a:xfrm>
        </p:spPr>
        <p:txBody>
          <a:bodyPr/>
          <a:lstStyle/>
          <a:p>
            <a:pPr marL="0" lvl="0" indent="0" algn="just" defTabSz="457200">
              <a:lnSpc>
                <a:spcPct val="100000"/>
              </a:lnSpc>
              <a:buClr>
                <a:srgbClr val="E78712"/>
              </a:buClr>
              <a:buNone/>
            </a:pPr>
            <a:r>
              <a:rPr lang="en-GB" sz="2800" i="1" cap="none" dirty="0">
                <a:solidFill>
                  <a:prstClr val="black">
                    <a:lumMod val="75000"/>
                    <a:lumOff val="25000"/>
                  </a:prstClr>
                </a:solidFill>
                <a:latin typeface="Times New Roman" panose="02020603050405020304" pitchFamily="18" charset="0"/>
                <a:cs typeface="Times New Roman" panose="02020603050405020304" pitchFamily="18" charset="0"/>
              </a:rPr>
              <a:t>The following model contains all the elements of a good paragraph. Read it carefully two or three times. Then answer the Writing Technique questions that follow, which </a:t>
            </a:r>
            <a:r>
              <a:rPr lang="en-GB" sz="2800" i="1" cap="none" dirty="0" smtClean="0">
                <a:solidFill>
                  <a:prstClr val="black">
                    <a:lumMod val="75000"/>
                    <a:lumOff val="25000"/>
                  </a:prstClr>
                </a:solidFill>
                <a:latin typeface="Times New Roman" panose="02020603050405020304" pitchFamily="18" charset="0"/>
                <a:cs typeface="Times New Roman" panose="02020603050405020304" pitchFamily="18" charset="0"/>
              </a:rPr>
              <a:t>will </a:t>
            </a:r>
            <a:r>
              <a:rPr lang="en-GB" sz="2800" i="1" cap="none" dirty="0">
                <a:solidFill>
                  <a:prstClr val="black">
                    <a:lumMod val="75000"/>
                    <a:lumOff val="25000"/>
                  </a:prstClr>
                </a:solidFill>
                <a:latin typeface="Times New Roman" panose="02020603050405020304" pitchFamily="18" charset="0"/>
                <a:cs typeface="Times New Roman" panose="02020603050405020304" pitchFamily="18" charset="0"/>
              </a:rPr>
              <a:t>help you analyse its structure. </a:t>
            </a:r>
          </a:p>
          <a:p>
            <a:pPr marL="0" lvl="0" indent="0" algn="just" defTabSz="457200">
              <a:lnSpc>
                <a:spcPct val="100000"/>
              </a:lnSpc>
              <a:buClr>
                <a:srgbClr val="E78712"/>
              </a:buClr>
              <a:buNone/>
            </a:pPr>
            <a:endParaRPr lang="en-GB" sz="2800" i="1" cap="none"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lgn="ctr" defTabSz="457200">
              <a:lnSpc>
                <a:spcPct val="100000"/>
              </a:lnSpc>
              <a:buClr>
                <a:srgbClr val="E78712"/>
              </a:buClr>
              <a:buNone/>
            </a:pPr>
            <a:r>
              <a:rPr lang="en-GB" sz="4800" cap="none" dirty="0">
                <a:solidFill>
                  <a:prstClr val="black">
                    <a:lumMod val="75000"/>
                    <a:lumOff val="25000"/>
                  </a:prstClr>
                </a:solidFill>
                <a:latin typeface="Times New Roman" panose="02020603050405020304" pitchFamily="18" charset="0"/>
                <a:cs typeface="Times New Roman" panose="02020603050405020304" pitchFamily="18" charset="0"/>
              </a:rPr>
              <a:t>Gold </a:t>
            </a:r>
          </a:p>
          <a:p>
            <a:pPr marL="0" lvl="0" indent="0" algn="ctr" defTabSz="457200">
              <a:lnSpc>
                <a:spcPct val="100000"/>
              </a:lnSpc>
              <a:buClr>
                <a:srgbClr val="E78712"/>
              </a:buClr>
              <a:buNone/>
            </a:pPr>
            <a:endParaRPr lang="en-GB" sz="2800" cap="none"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17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39148"/>
            <a:ext cx="11542644" cy="6599581"/>
          </a:xfrm>
        </p:spPr>
        <p:txBody>
          <a:bodyPr>
            <a:normAutofit lnSpcReduction="10000"/>
          </a:bodyPr>
          <a:lstStyle/>
          <a:p>
            <a:pPr marL="0" indent="0" algn="just">
              <a:buNone/>
            </a:pPr>
            <a:r>
              <a:rPr lang="en-GB" sz="3500" dirty="0" smtClean="0">
                <a:latin typeface="Times New Roman" panose="02020603050405020304" pitchFamily="18" charset="0"/>
                <a:cs typeface="Times New Roman" panose="02020603050405020304" pitchFamily="18" charset="0"/>
              </a:rPr>
              <a:t>Gold, a precious metal, is prized for two important characteristics. First of all, gold has a lustrous beauty that is resistant to corrosion. Therefore, it is suitable for </a:t>
            </a:r>
            <a:r>
              <a:rPr lang="en-GB" sz="3500" dirty="0" smtClean="0">
                <a:latin typeface="Times New Roman" panose="02020603050405020304" pitchFamily="18" charset="0"/>
                <a:cs typeface="Times New Roman" panose="02020603050405020304" pitchFamily="18" charset="0"/>
              </a:rPr>
              <a:t>jewellery, </a:t>
            </a:r>
            <a:r>
              <a:rPr lang="en-GB" sz="3500" dirty="0" smtClean="0">
                <a:latin typeface="Times New Roman" panose="02020603050405020304" pitchFamily="18" charset="0"/>
                <a:cs typeface="Times New Roman" panose="02020603050405020304" pitchFamily="18" charset="0"/>
              </a:rPr>
              <a:t>coins and ornamental purposes. Gold never needs to be polished and will remain beautiful forever. For example, a Macedonian coin remains as untarnished today as the day it was made 25 centuries ago. Another important characteristic of gold is its usefulness to industry and science. For many years, it has been used in hundreds of industrial applications, such as photography and dentistry. The most recent use of gold is in astronauts’ suits. Astronauts wear gold-plated heat shields for protection when they go outside spaceships in space. In conclusion, gold is treasured not only for its beauty but also for its utility. </a:t>
            </a:r>
          </a:p>
          <a:p>
            <a:pPr marL="0" indent="0">
              <a:buNone/>
            </a:pPr>
            <a:endParaRPr lang="en-GB" dirty="0"/>
          </a:p>
        </p:txBody>
      </p:sp>
    </p:spTree>
    <p:extLst>
      <p:ext uri="{BB962C8B-B14F-4D97-AF65-F5344CB8AC3E}">
        <p14:creationId xmlns:p14="http://schemas.microsoft.com/office/powerpoint/2010/main" val="668341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smtClean="0">
                <a:solidFill>
                  <a:srgbClr val="FF0000"/>
                </a:solidFill>
                <a:latin typeface="Times New Roman" panose="02020603050405020304" pitchFamily="18" charset="0"/>
                <a:cs typeface="Times New Roman" panose="02020603050405020304" pitchFamily="18" charset="0"/>
              </a:rPr>
              <a:t>Writing Technique Questions: </a:t>
            </a:r>
            <a:r>
              <a:rPr lang="en-GB" dirty="0" smtClean="0"/>
              <a:t/>
            </a:r>
            <a:br>
              <a:rPr lang="en-GB" dirty="0" smtClean="0"/>
            </a:br>
            <a:endParaRPr lang="en-GB" dirty="0"/>
          </a:p>
        </p:txBody>
      </p:sp>
      <p:sp>
        <p:nvSpPr>
          <p:cNvPr id="3" name="Espace réservé du contenu 2"/>
          <p:cNvSpPr>
            <a:spLocks noGrp="1"/>
          </p:cNvSpPr>
          <p:nvPr>
            <p:ph idx="1"/>
          </p:nvPr>
        </p:nvSpPr>
        <p:spPr>
          <a:xfrm>
            <a:off x="556591" y="1361661"/>
            <a:ext cx="10926418" cy="5004145"/>
          </a:xfrm>
        </p:spPr>
        <p:txBody>
          <a:bodyPr/>
          <a:lstStyle/>
          <a:p>
            <a:endParaRPr lang="en-GB" dirty="0"/>
          </a:p>
          <a:p>
            <a:pPr algn="just">
              <a:lnSpc>
                <a:spcPct val="150000"/>
              </a:lnSpc>
              <a:buFont typeface="Wingdings" panose="05000000000000000000" pitchFamily="2" charset="2"/>
              <a:buChar char="Ø"/>
            </a:pPr>
            <a:r>
              <a:rPr lang="en-GB" sz="3200" dirty="0" smtClean="0">
                <a:latin typeface="Times New Roman" panose="02020603050405020304" pitchFamily="18" charset="0"/>
                <a:cs typeface="Times New Roman" panose="02020603050405020304" pitchFamily="18" charset="0"/>
              </a:rPr>
              <a:t>1.What </a:t>
            </a:r>
            <a:r>
              <a:rPr lang="en-GB" sz="3200" dirty="0">
                <a:latin typeface="Times New Roman" panose="02020603050405020304" pitchFamily="18" charset="0"/>
                <a:cs typeface="Times New Roman" panose="02020603050405020304" pitchFamily="18" charset="0"/>
              </a:rPr>
              <a:t>is the topic of the paragraph? </a:t>
            </a:r>
          </a:p>
          <a:p>
            <a:pPr algn="just">
              <a:lnSpc>
                <a:spcPct val="150000"/>
              </a:lnSpc>
              <a:buFont typeface="Wingdings" panose="05000000000000000000" pitchFamily="2" charset="2"/>
              <a:buChar char="Ø"/>
            </a:pPr>
            <a:r>
              <a:rPr lang="en-GB" sz="3200" dirty="0">
                <a:latin typeface="Times New Roman" panose="02020603050405020304" pitchFamily="18" charset="0"/>
                <a:cs typeface="Times New Roman" panose="02020603050405020304" pitchFamily="18" charset="0"/>
              </a:rPr>
              <a:t>2.What two main points does the writer make about the topic? </a:t>
            </a:r>
          </a:p>
          <a:p>
            <a:pPr algn="just">
              <a:lnSpc>
                <a:spcPct val="150000"/>
              </a:lnSpc>
              <a:buFont typeface="Wingdings" panose="05000000000000000000" pitchFamily="2" charset="2"/>
              <a:buChar char="Ø"/>
            </a:pPr>
            <a:r>
              <a:rPr lang="en-GB" sz="3200" dirty="0">
                <a:latin typeface="Times New Roman" panose="02020603050405020304" pitchFamily="18" charset="0"/>
                <a:cs typeface="Times New Roman" panose="02020603050405020304" pitchFamily="18" charset="0"/>
              </a:rPr>
              <a:t>3.In which two sentences does the writer say that there are two main points? </a:t>
            </a:r>
          </a:p>
          <a:p>
            <a:pPr algn="just">
              <a:lnSpc>
                <a:spcPct val="150000"/>
              </a:lnSpc>
              <a:buFont typeface="Wingdings" panose="05000000000000000000" pitchFamily="2" charset="2"/>
              <a:buChar char="Ø"/>
            </a:pPr>
            <a:r>
              <a:rPr lang="en-GB" sz="3200" dirty="0">
                <a:latin typeface="Times New Roman" panose="02020603050405020304" pitchFamily="18" charset="0"/>
                <a:cs typeface="Times New Roman" panose="02020603050405020304" pitchFamily="18" charset="0"/>
              </a:rPr>
              <a:t>4.What examples does the writer use to support each point? </a:t>
            </a:r>
          </a:p>
          <a:p>
            <a:pPr marL="0" indent="0">
              <a:buNone/>
            </a:pPr>
            <a:endParaRPr lang="en-GB" dirty="0"/>
          </a:p>
        </p:txBody>
      </p:sp>
    </p:spTree>
    <p:extLst>
      <p:ext uri="{BB962C8B-B14F-4D97-AF65-F5344CB8AC3E}">
        <p14:creationId xmlns:p14="http://schemas.microsoft.com/office/powerpoint/2010/main" val="4057306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dirty="0" smtClean="0">
                <a:solidFill>
                  <a:srgbClr val="FF0000"/>
                </a:solidFill>
                <a:latin typeface="Times New Roman" panose="02020603050405020304" pitchFamily="18" charset="0"/>
                <a:cs typeface="Times New Roman" panose="02020603050405020304" pitchFamily="18" charset="0"/>
              </a:rPr>
              <a:t>Practice 2: Recognizing the topic sentence (TP) </a:t>
            </a:r>
            <a:br>
              <a:rPr lang="en-GB" dirty="0" smtClean="0">
                <a:solidFill>
                  <a:srgbClr val="FF0000"/>
                </a:solidFill>
                <a:latin typeface="Times New Roman" panose="02020603050405020304" pitchFamily="18" charset="0"/>
                <a:cs typeface="Times New Roman" panose="02020603050405020304" pitchFamily="18" charset="0"/>
              </a:rPr>
            </a:br>
            <a:endParaRPr lang="en-GB" dirty="0">
              <a:solidFill>
                <a:srgbClr val="FF0000"/>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pPr algn="just"/>
            <a:endParaRPr lang="en-GB" dirty="0">
              <a:latin typeface="Times New Roman" panose="02020603050405020304" pitchFamily="18" charset="0"/>
              <a:cs typeface="Times New Roman" panose="02020603050405020304" pitchFamily="18" charset="0"/>
            </a:endParaRPr>
          </a:p>
          <a:p>
            <a:pPr algn="just"/>
            <a:r>
              <a:rPr lang="en-GB" b="1" dirty="0" smtClean="0">
                <a:latin typeface="Times New Roman" panose="02020603050405020304" pitchFamily="18" charset="0"/>
                <a:cs typeface="Times New Roman" panose="02020603050405020304" pitchFamily="18" charset="0"/>
              </a:rPr>
              <a:t>A</a:t>
            </a:r>
            <a:r>
              <a:rPr lang="en-GB" b="1"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Remember that a topic sentence is a complete sentence and is neither too general nor too specific. </a:t>
            </a:r>
          </a:p>
          <a:p>
            <a:pPr algn="just"/>
            <a:r>
              <a:rPr lang="en-GB" dirty="0">
                <a:latin typeface="Times New Roman" panose="02020603050405020304" pitchFamily="18" charset="0"/>
                <a:cs typeface="Times New Roman" panose="02020603050405020304" pitchFamily="18" charset="0"/>
              </a:rPr>
              <a:t>•</a:t>
            </a:r>
            <a:r>
              <a:rPr lang="en-GB" b="1" dirty="0">
                <a:latin typeface="Times New Roman" panose="02020603050405020304" pitchFamily="18" charset="0"/>
                <a:cs typeface="Times New Roman" panose="02020603050405020304" pitchFamily="18" charset="0"/>
              </a:rPr>
              <a:t>Step 1: </a:t>
            </a:r>
            <a:r>
              <a:rPr lang="en-GB" dirty="0">
                <a:latin typeface="Times New Roman" panose="02020603050405020304" pitchFamily="18" charset="0"/>
                <a:cs typeface="Times New Roman" panose="02020603050405020304" pitchFamily="18" charset="0"/>
              </a:rPr>
              <a:t>Read the following sentences in each group, and decide which sentence is the best topic sentence. </a:t>
            </a:r>
          </a:p>
          <a:p>
            <a:pPr algn="just"/>
            <a:r>
              <a:rPr lang="en-GB" dirty="0">
                <a:latin typeface="Times New Roman" panose="02020603050405020304" pitchFamily="18" charset="0"/>
                <a:cs typeface="Times New Roman" panose="02020603050405020304" pitchFamily="18" charset="0"/>
              </a:rPr>
              <a:t>•</a:t>
            </a:r>
            <a:r>
              <a:rPr lang="en-GB" b="1" dirty="0">
                <a:latin typeface="Times New Roman" panose="02020603050405020304" pitchFamily="18" charset="0"/>
                <a:cs typeface="Times New Roman" panose="02020603050405020304" pitchFamily="18" charset="0"/>
              </a:rPr>
              <a:t>Step 2: </a:t>
            </a:r>
            <a:r>
              <a:rPr lang="en-GB" dirty="0">
                <a:latin typeface="Times New Roman" panose="02020603050405020304" pitchFamily="18" charset="0"/>
                <a:cs typeface="Times New Roman" panose="02020603050405020304" pitchFamily="18" charset="0"/>
              </a:rPr>
              <a:t>decide what is wrong with the other sentences. They may be too general or too specific, or they may be incomplete sentences. </a:t>
            </a:r>
          </a:p>
          <a:p>
            <a:endParaRPr lang="en-GB" dirty="0"/>
          </a:p>
        </p:txBody>
      </p:sp>
    </p:spTree>
    <p:extLst>
      <p:ext uri="{BB962C8B-B14F-4D97-AF65-F5344CB8AC3E}">
        <p14:creationId xmlns:p14="http://schemas.microsoft.com/office/powerpoint/2010/main" val="4263690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7748" y="318052"/>
            <a:ext cx="10986052" cy="5858911"/>
          </a:xfrm>
        </p:spPr>
        <p:txBody>
          <a:bodyPr>
            <a:normAutofit/>
          </a:bodyPr>
          <a:lstStyle/>
          <a:p>
            <a:endParaRPr lang="en-GB" sz="2400" b="0" i="0" u="none" strike="noStrike" baseline="0" dirty="0" smtClean="0">
              <a:solidFill>
                <a:srgbClr val="000000"/>
              </a:solidFill>
              <a:latin typeface="Palatino Linotype" panose="02040502050505030304" pitchFamily="18" charset="0"/>
            </a:endParaRPr>
          </a:p>
          <a:p>
            <a:r>
              <a:rPr lang="en-GB" sz="3600" b="1" i="0" u="none" strike="noStrike" baseline="0" dirty="0" smtClean="0">
                <a:solidFill>
                  <a:schemeClr val="accent2"/>
                </a:solidFill>
                <a:latin typeface="Palatino Linotype" panose="02040502050505030304" pitchFamily="18" charset="0"/>
              </a:rPr>
              <a:t>GROUP 1 </a:t>
            </a:r>
            <a:endParaRPr lang="en-GB" sz="3600" b="0" i="0" u="none" strike="noStrike" baseline="0" dirty="0" smtClean="0">
              <a:solidFill>
                <a:schemeClr val="accent2"/>
              </a:solidFill>
              <a:latin typeface="Palatino Linotype" panose="02040502050505030304" pitchFamily="18" charset="0"/>
            </a:endParaRPr>
          </a:p>
          <a:p>
            <a:r>
              <a:rPr lang="en-GB" sz="3600" b="1" i="0" u="none" strike="noStrike" baseline="0" dirty="0" smtClean="0">
                <a:solidFill>
                  <a:srgbClr val="00B050"/>
                </a:solidFill>
                <a:latin typeface="Palatino Linotype" panose="02040502050505030304" pitchFamily="18" charset="0"/>
              </a:rPr>
              <a:t>Too specific </a:t>
            </a:r>
            <a:r>
              <a:rPr lang="en-GB" sz="3600" b="0" i="0" u="none" strike="noStrike" baseline="0" dirty="0" smtClean="0">
                <a:latin typeface="Palatino Linotype" panose="02040502050505030304" pitchFamily="18" charset="0"/>
              </a:rPr>
              <a:t>a. A lunar eclipse is an omen of a coming disaster. </a:t>
            </a:r>
          </a:p>
          <a:p>
            <a:r>
              <a:rPr lang="en-GB" sz="3600" b="1" i="0" u="none" strike="noStrike" baseline="0" dirty="0" smtClean="0">
                <a:solidFill>
                  <a:srgbClr val="00B050"/>
                </a:solidFill>
                <a:latin typeface="Palatino Linotype" panose="02040502050505030304" pitchFamily="18" charset="0"/>
              </a:rPr>
              <a:t>Too general </a:t>
            </a:r>
            <a:r>
              <a:rPr lang="en-GB" sz="3600" b="0" i="0" u="none" strike="noStrike" baseline="0" dirty="0" smtClean="0">
                <a:latin typeface="Palatino Linotype" panose="02040502050505030304" pitchFamily="18" charset="0"/>
              </a:rPr>
              <a:t>b. Superstitions have been around forever. </a:t>
            </a:r>
          </a:p>
          <a:p>
            <a:r>
              <a:rPr lang="en-GB" sz="3600" b="1" i="0" u="none" strike="noStrike" baseline="0" dirty="0" smtClean="0">
                <a:solidFill>
                  <a:srgbClr val="00B050"/>
                </a:solidFill>
                <a:latin typeface="Palatino Linotype" panose="02040502050505030304" pitchFamily="18" charset="0"/>
              </a:rPr>
              <a:t>Best TS </a:t>
            </a:r>
            <a:r>
              <a:rPr lang="en-GB" sz="3600" b="0" i="0" u="none" strike="noStrike" baseline="0" dirty="0" smtClean="0">
                <a:latin typeface="Palatino Linotype" panose="02040502050505030304" pitchFamily="18" charset="0"/>
              </a:rPr>
              <a:t>c. People hold many superstitious beliefs about the moon. </a:t>
            </a:r>
          </a:p>
          <a:p>
            <a:r>
              <a:rPr lang="en-GB" sz="3600" b="1" i="0" u="none" strike="noStrike" baseline="0" dirty="0" smtClean="0">
                <a:solidFill>
                  <a:srgbClr val="00B050"/>
                </a:solidFill>
                <a:latin typeface="Palatino Linotype" panose="02040502050505030304" pitchFamily="18" charset="0"/>
              </a:rPr>
              <a:t>Incomplete</a:t>
            </a:r>
            <a:r>
              <a:rPr lang="en-GB" sz="3600" b="1" i="0" u="none" strike="noStrike" baseline="0" dirty="0" smtClean="0">
                <a:latin typeface="Palatino Linotype" panose="02040502050505030304" pitchFamily="18" charset="0"/>
              </a:rPr>
              <a:t> </a:t>
            </a:r>
            <a:r>
              <a:rPr lang="en-GB" sz="3600" b="0" i="0" u="none" strike="noStrike" baseline="0" dirty="0" smtClean="0">
                <a:latin typeface="Palatino Linotype" panose="02040502050505030304" pitchFamily="18" charset="0"/>
              </a:rPr>
              <a:t>d. Is made of green cheese. </a:t>
            </a:r>
            <a:endParaRPr lang="en-GB" sz="3600" dirty="0"/>
          </a:p>
        </p:txBody>
      </p:sp>
    </p:spTree>
    <p:extLst>
      <p:ext uri="{BB962C8B-B14F-4D97-AF65-F5344CB8AC3E}">
        <p14:creationId xmlns:p14="http://schemas.microsoft.com/office/powerpoint/2010/main" val="622553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7930" y="427383"/>
            <a:ext cx="11015870" cy="5749580"/>
          </a:xfrm>
        </p:spPr>
        <p:txBody>
          <a:bodyPr/>
          <a:lstStyle/>
          <a:p>
            <a:endParaRPr lang="en-GB" sz="1800" b="0" i="0" u="none" strike="noStrike" baseline="0" dirty="0" smtClean="0">
              <a:solidFill>
                <a:srgbClr val="000000"/>
              </a:solidFill>
              <a:latin typeface="Palatino Linotype" panose="02040502050505030304" pitchFamily="18" charset="0"/>
            </a:endParaRPr>
          </a:p>
          <a:p>
            <a:r>
              <a:rPr lang="en-GB" b="0" i="1" u="none" strike="noStrike" baseline="0" dirty="0" smtClean="0">
                <a:solidFill>
                  <a:schemeClr val="accent2"/>
                </a:solidFill>
                <a:latin typeface="Palatino Linotype" panose="02040502050505030304" pitchFamily="18" charset="0"/>
              </a:rPr>
              <a:t>Now your turn! </a:t>
            </a:r>
          </a:p>
          <a:p>
            <a:pPr marL="0" indent="0">
              <a:buNone/>
            </a:pPr>
            <a:endParaRPr lang="en-GB" dirty="0">
              <a:solidFill>
                <a:schemeClr val="accent2"/>
              </a:solidFill>
            </a:endParaRPr>
          </a:p>
        </p:txBody>
      </p:sp>
      <p:pic>
        <p:nvPicPr>
          <p:cNvPr id="4" name="Image 3"/>
          <p:cNvPicPr>
            <a:picLocks noChangeAspect="1"/>
          </p:cNvPicPr>
          <p:nvPr/>
        </p:nvPicPr>
        <p:blipFill>
          <a:blip r:embed="rId2"/>
          <a:stretch>
            <a:fillRect/>
          </a:stretch>
        </p:blipFill>
        <p:spPr>
          <a:xfrm>
            <a:off x="74916" y="2047461"/>
            <a:ext cx="11999446" cy="4129502"/>
          </a:xfrm>
          <a:prstGeom prst="rect">
            <a:avLst/>
          </a:prstGeom>
        </p:spPr>
      </p:pic>
    </p:spTree>
    <p:extLst>
      <p:ext uri="{BB962C8B-B14F-4D97-AF65-F5344CB8AC3E}">
        <p14:creationId xmlns:p14="http://schemas.microsoft.com/office/powerpoint/2010/main" val="510556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714574" y="1003852"/>
            <a:ext cx="11192504" cy="4949687"/>
          </a:xfrm>
          <a:prstGeom prst="rect">
            <a:avLst/>
          </a:prstGeom>
        </p:spPr>
      </p:pic>
    </p:spTree>
    <p:extLst>
      <p:ext uri="{BB962C8B-B14F-4D97-AF65-F5344CB8AC3E}">
        <p14:creationId xmlns:p14="http://schemas.microsoft.com/office/powerpoint/2010/main" val="2139687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7443" y="586409"/>
            <a:ext cx="10936357" cy="5590554"/>
          </a:xfrm>
        </p:spPr>
        <p:txBody>
          <a:bodyPr/>
          <a:lstStyle/>
          <a:p>
            <a:endParaRPr lang="en-GB" sz="1800" b="0" i="0" u="none" strike="noStrike" baseline="0" dirty="0" smtClean="0">
              <a:solidFill>
                <a:srgbClr val="000000"/>
              </a:solidFill>
              <a:latin typeface="Century Gothic" panose="020B0502020202020204" pitchFamily="34" charset="0"/>
            </a:endParaRPr>
          </a:p>
          <a:p>
            <a:pPr algn="just"/>
            <a:r>
              <a:rPr lang="en-GB" sz="3600" b="0" i="0" u="none" strike="noStrike" baseline="0" dirty="0" smtClean="0">
                <a:solidFill>
                  <a:srgbClr val="FF0000"/>
                </a:solidFill>
                <a:latin typeface="Times New Roman" panose="02020603050405020304" pitchFamily="18" charset="0"/>
                <a:cs typeface="Times New Roman" panose="02020603050405020304" pitchFamily="18" charset="0"/>
              </a:rPr>
              <a:t>B: The topic sentence is the most general statement in a paragraph</a:t>
            </a:r>
            <a:r>
              <a:rPr lang="en-GB" sz="4800" b="0" i="0" u="none" strike="noStrike" baseline="0" dirty="0" smtClean="0">
                <a:solidFill>
                  <a:srgbClr val="FF0000"/>
                </a:solidFill>
                <a:latin typeface="Times New Roman" panose="02020603050405020304" pitchFamily="18" charset="0"/>
                <a:cs typeface="Times New Roman" panose="02020603050405020304" pitchFamily="18" charset="0"/>
              </a:rPr>
              <a:t>. </a:t>
            </a:r>
          </a:p>
          <a:p>
            <a:endParaRPr lang="en-GB" sz="2400" b="0" i="0" u="none" strike="noStrike" baseline="0" dirty="0" smtClean="0">
              <a:solidFill>
                <a:srgbClr val="000000"/>
              </a:solidFill>
              <a:latin typeface="Century Gothic" panose="020B0502020202020204" pitchFamily="34" charset="0"/>
            </a:endParaRPr>
          </a:p>
          <a:p>
            <a:pPr algn="just"/>
            <a:r>
              <a:rPr lang="en-GB" sz="3600" b="0" i="0" u="none" strike="noStrike" baseline="0" dirty="0" smtClean="0">
                <a:latin typeface="Times New Roman" panose="02020603050405020304" pitchFamily="18" charset="0"/>
                <a:cs typeface="Times New Roman" panose="02020603050405020304" pitchFamily="18" charset="0"/>
              </a:rPr>
              <a:t>Now read the following scrambled paragraphs and decide which sentence is the topic sentence. </a:t>
            </a:r>
            <a:endParaRPr lang="en-GB"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756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1081</TotalTime>
  <Words>770</Words>
  <Application>Microsoft Office PowerPoint</Application>
  <PresentationFormat>Grand écran</PresentationFormat>
  <Paragraphs>46</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Calibri Light</vt:lpstr>
      <vt:lpstr>Century Gothic</vt:lpstr>
      <vt:lpstr>Palatino Linotype</vt:lpstr>
      <vt:lpstr>Times New Roman</vt:lpstr>
      <vt:lpstr>Wingdings</vt:lpstr>
      <vt:lpstr>Thème Office</vt:lpstr>
      <vt:lpstr>Academic Writing  paragraph (practice)</vt:lpstr>
      <vt:lpstr>Présentation PowerPoint</vt:lpstr>
      <vt:lpstr>Présentation PowerPoint</vt:lpstr>
      <vt:lpstr>Writing Technique Questions:  </vt:lpstr>
      <vt:lpstr>Practice 2: Recognizing the topic sentence (TP)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Practice 3: Supporting Sentences </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Writing  paragraph (practice)</dc:title>
  <dc:creator>HP</dc:creator>
  <cp:lastModifiedBy>HP</cp:lastModifiedBy>
  <cp:revision>10</cp:revision>
  <dcterms:created xsi:type="dcterms:W3CDTF">2022-11-21T08:13:52Z</dcterms:created>
  <dcterms:modified xsi:type="dcterms:W3CDTF">2025-02-09T14:05:54Z</dcterms:modified>
</cp:coreProperties>
</file>