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9" r:id="rId9"/>
    <p:sldId id="270" r:id="rId10"/>
    <p:sldId id="271" r:id="rId11"/>
    <p:sldId id="268" r:id="rId12"/>
    <p:sldId id="266" r:id="rId13"/>
    <p:sldId id="267" r:id="rId14"/>
    <p:sldId id="272" r:id="rId15"/>
    <p:sldId id="273" r:id="rId16"/>
    <p:sldId id="274" r:id="rId17"/>
    <p:sldId id="276" r:id="rId18"/>
    <p:sldId id="277" r:id="rId19"/>
    <p:sldId id="279" r:id="rId20"/>
    <p:sldId id="281" r:id="rId21"/>
    <p:sldId id="282" r:id="rId22"/>
    <p:sldId id="283" r:id="rId2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0" d="100"/>
          <a:sy n="50" d="100"/>
        </p:scale>
        <p:origin x="-1267"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05/05/2024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05/05/2024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05/05/2024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05/05/2024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t>05/05/2024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t>05/05/2024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t>05/05/2024</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t>05/05/2024</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t>05/05/2024</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05/05/2024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05/05/2024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t>05/05/2024</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435280" cy="6250706"/>
          </a:xfrm>
        </p:spPr>
        <p:txBody>
          <a:bodyPr/>
          <a:lstStyle/>
          <a:p>
            <a:pPr rtl="1"/>
            <a:r>
              <a:rPr lang="ar-DZ" b="1" dirty="0" smtClean="0"/>
              <a:t>المحاضرة9</a:t>
            </a:r>
            <a:br>
              <a:rPr lang="ar-DZ" b="1" dirty="0" smtClean="0"/>
            </a:br>
            <a:r>
              <a:rPr lang="ar-DZ" b="1" dirty="0" smtClean="0"/>
              <a:t>وسائل وتجهيزات المتحف</a:t>
            </a:r>
            <a:endParaRPr lang="fr-FR" b="1" dirty="0"/>
          </a:p>
        </p:txBody>
      </p:sp>
    </p:spTree>
    <p:extLst>
      <p:ext uri="{BB962C8B-B14F-4D97-AF65-F5344CB8AC3E}">
        <p14:creationId xmlns:p14="http://schemas.microsoft.com/office/powerpoint/2010/main" val="29012145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322714"/>
          </a:xfrm>
        </p:spPr>
        <p:txBody>
          <a:bodyPr>
            <a:normAutofit/>
          </a:bodyPr>
          <a:lstStyle/>
          <a:p>
            <a:pPr rtl="1"/>
            <a:r>
              <a:rPr lang="ar-DZ" sz="4000" b="1" dirty="0"/>
              <a:t>مرقاب الأشعة فوق البنفسجية: </a:t>
            </a:r>
            <a:r>
              <a:rPr lang="fr-FR" sz="4000" b="1" dirty="0"/>
              <a:t>Ultraviolet monitor</a:t>
            </a:r>
            <a:r>
              <a:rPr lang="fr-FR" sz="4000" dirty="0"/>
              <a:t/>
            </a:r>
            <a:br>
              <a:rPr lang="fr-FR" sz="4000" dirty="0"/>
            </a:br>
            <a:endParaRPr lang="fr-FR" sz="4000" dirty="0"/>
          </a:p>
        </p:txBody>
      </p:sp>
    </p:spTree>
    <p:extLst>
      <p:ext uri="{BB962C8B-B14F-4D97-AF65-F5344CB8AC3E}">
        <p14:creationId xmlns:p14="http://schemas.microsoft.com/office/powerpoint/2010/main" val="22026417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435280" cy="6250706"/>
          </a:xfrm>
        </p:spPr>
        <p:txBody>
          <a:bodyPr/>
          <a:lstStyle/>
          <a:p>
            <a:pPr rtl="1"/>
            <a:r>
              <a:rPr lang="ar-SA" b="1" dirty="0"/>
              <a:t>جهاز قياس أشعة الضوء المسلطة على </a:t>
            </a:r>
            <a:r>
              <a:rPr lang="ar-SA" b="1" dirty="0" smtClean="0"/>
              <a:t>التحفة</a:t>
            </a:r>
            <a:r>
              <a:rPr lang="ar-DZ" b="1" dirty="0" smtClean="0"/>
              <a:t/>
            </a:r>
            <a:br>
              <a:rPr lang="ar-DZ" b="1" dirty="0" smtClean="0"/>
            </a:br>
            <a:r>
              <a:rPr lang="ar-DZ" b="1" dirty="0" smtClean="0"/>
              <a:t/>
            </a:r>
            <a:br>
              <a:rPr lang="ar-DZ" b="1" dirty="0" smtClean="0"/>
            </a:br>
            <a:r>
              <a:rPr lang="ar-DZ" b="1" dirty="0"/>
              <a:t/>
            </a:r>
            <a:br>
              <a:rPr lang="ar-DZ" b="1" dirty="0"/>
            </a:br>
            <a:r>
              <a:rPr lang="ar-DZ" b="1" dirty="0" smtClean="0"/>
              <a:t/>
            </a:r>
            <a:br>
              <a:rPr lang="ar-DZ" b="1" dirty="0" smtClean="0"/>
            </a:br>
            <a:r>
              <a:rPr lang="ar-DZ" b="1" dirty="0"/>
              <a:t/>
            </a:r>
            <a:br>
              <a:rPr lang="ar-DZ" b="1" dirty="0"/>
            </a:br>
            <a:r>
              <a:rPr lang="ar-DZ" b="1" dirty="0" smtClean="0"/>
              <a:t/>
            </a:r>
            <a:br>
              <a:rPr lang="ar-DZ" b="1" dirty="0" smtClean="0"/>
            </a:br>
            <a:endParaRPr lang="fr-FR" dirty="0"/>
          </a:p>
        </p:txBody>
      </p:sp>
    </p:spTree>
    <p:extLst>
      <p:ext uri="{BB962C8B-B14F-4D97-AF65-F5344CB8AC3E}">
        <p14:creationId xmlns:p14="http://schemas.microsoft.com/office/powerpoint/2010/main" val="8131470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8568952" cy="6178698"/>
          </a:xfrm>
        </p:spPr>
        <p:txBody>
          <a:bodyPr/>
          <a:lstStyle/>
          <a:p>
            <a:pPr rtl="1"/>
            <a:r>
              <a:rPr lang="ar-DZ" b="1" dirty="0"/>
              <a:t>أجهزة قياس معدلات التلوث:</a:t>
            </a:r>
            <a:r>
              <a:rPr lang="fr-FR" dirty="0"/>
              <a:t/>
            </a:r>
            <a:br>
              <a:rPr lang="fr-FR" dirty="0"/>
            </a:br>
            <a:r>
              <a:rPr lang="ar-DZ" dirty="0"/>
              <a:t>يتم قياس وتحديد نوعية ونسبة ملوثات الهواء التي تسربت داخل قاعات العرض بوضع مجموعة من الأجهزة الحديثة عند النوافذ وفتحات المتحف المختلفة التي تقيس معدلات التلوث داخل قاعات العرض ومن بين هذه الأجهزة ما يلي</a:t>
            </a:r>
            <a:endParaRPr lang="fr-FR" dirty="0"/>
          </a:p>
        </p:txBody>
      </p:sp>
    </p:spTree>
    <p:extLst>
      <p:ext uri="{BB962C8B-B14F-4D97-AF65-F5344CB8AC3E}">
        <p14:creationId xmlns:p14="http://schemas.microsoft.com/office/powerpoint/2010/main" val="34611560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712968" cy="6322714"/>
          </a:xfrm>
        </p:spPr>
        <p:txBody>
          <a:bodyPr/>
          <a:lstStyle/>
          <a:p>
            <a:pPr rtl="1"/>
            <a:r>
              <a:rPr lang="ar-DZ" dirty="0"/>
              <a:t>- جهاز </a:t>
            </a:r>
            <a:r>
              <a:rPr lang="fr-FR" dirty="0"/>
              <a:t>570</a:t>
            </a:r>
            <a:r>
              <a:rPr lang="ar-DZ" dirty="0" smtClean="0"/>
              <a:t/>
            </a:r>
            <a:br>
              <a:rPr lang="ar-DZ" dirty="0" smtClean="0"/>
            </a:br>
            <a:r>
              <a:rPr lang="en-US" dirty="0" smtClean="0"/>
              <a:t>Pollutants</a:t>
            </a:r>
            <a:r>
              <a:rPr lang="fr-FR" dirty="0" smtClean="0"/>
              <a:t> </a:t>
            </a:r>
            <a:r>
              <a:rPr lang="fr-FR" dirty="0"/>
              <a:t>dosimètre Badge </a:t>
            </a:r>
            <a:r>
              <a:rPr lang="ar-DZ" dirty="0" smtClean="0"/>
              <a:t>:</a:t>
            </a:r>
            <a:br>
              <a:rPr lang="ar-DZ" dirty="0" smtClean="0"/>
            </a:br>
            <a:r>
              <a:rPr lang="ar-DZ" dirty="0" smtClean="0"/>
              <a:t>.</a:t>
            </a:r>
            <a:r>
              <a:rPr lang="fr-FR" dirty="0"/>
              <a:t/>
            </a:r>
            <a:br>
              <a:rPr lang="fr-FR" dirty="0"/>
            </a:br>
            <a:endParaRPr lang="fr-FR" dirty="0"/>
          </a:p>
        </p:txBody>
      </p:sp>
    </p:spTree>
    <p:extLst>
      <p:ext uri="{BB962C8B-B14F-4D97-AF65-F5344CB8AC3E}">
        <p14:creationId xmlns:p14="http://schemas.microsoft.com/office/powerpoint/2010/main" val="36716431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12968" cy="6322714"/>
          </a:xfrm>
        </p:spPr>
        <p:txBody>
          <a:bodyPr>
            <a:normAutofit/>
          </a:bodyPr>
          <a:lstStyle/>
          <a:p>
            <a:pPr rtl="1"/>
            <a:r>
              <a:rPr lang="ar-DZ" sz="3600" dirty="0"/>
              <a:t>جهاز </a:t>
            </a:r>
            <a:r>
              <a:rPr lang="fr-FR" sz="3600" dirty="0"/>
              <a:t>DCA formaldéhyde monitor</a:t>
            </a:r>
            <a:r>
              <a:rPr lang="ar-DZ" sz="3600" dirty="0" smtClean="0"/>
              <a:t>:</a:t>
            </a:r>
            <a:endParaRPr lang="fr-FR" sz="3600" dirty="0"/>
          </a:p>
        </p:txBody>
      </p:sp>
    </p:spTree>
    <p:extLst>
      <p:ext uri="{BB962C8B-B14F-4D97-AF65-F5344CB8AC3E}">
        <p14:creationId xmlns:p14="http://schemas.microsoft.com/office/powerpoint/2010/main" val="34384691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84976" cy="6250706"/>
          </a:xfrm>
        </p:spPr>
        <p:txBody>
          <a:bodyPr>
            <a:normAutofit/>
          </a:bodyPr>
          <a:lstStyle/>
          <a:p>
            <a:pPr rtl="1"/>
            <a:r>
              <a:rPr lang="ar-DZ" sz="3600" dirty="0"/>
              <a:t>أجهزة ترشيح الهواء: </a:t>
            </a:r>
            <a:r>
              <a:rPr lang="fr-FR" sz="3600" dirty="0"/>
              <a:t>Air </a:t>
            </a:r>
            <a:r>
              <a:rPr lang="en-US" sz="3600" dirty="0" err="1"/>
              <a:t>filteringsystems</a:t>
            </a:r>
            <a:r>
              <a:rPr lang="fr-FR" sz="3600" dirty="0"/>
              <a:t/>
            </a:r>
            <a:br>
              <a:rPr lang="fr-FR" sz="3600" dirty="0"/>
            </a:br>
            <a:r>
              <a:rPr lang="ar-DZ" sz="3600" dirty="0"/>
              <a:t>وأجهزة غسل وتنظيف الهواء: </a:t>
            </a:r>
            <a:r>
              <a:rPr lang="fr-FR" sz="3600" dirty="0"/>
              <a:t>Air </a:t>
            </a:r>
            <a:r>
              <a:rPr lang="en-US" sz="3600" dirty="0" err="1"/>
              <a:t>cleaningsystems</a:t>
            </a:r>
            <a:r>
              <a:rPr lang="fr-FR" sz="3600" dirty="0"/>
              <a:t/>
            </a:r>
            <a:br>
              <a:rPr lang="fr-FR" sz="3600" dirty="0"/>
            </a:br>
            <a:endParaRPr lang="fr-FR" sz="3600" dirty="0"/>
          </a:p>
        </p:txBody>
      </p:sp>
    </p:spTree>
    <p:extLst>
      <p:ext uri="{BB962C8B-B14F-4D97-AF65-F5344CB8AC3E}">
        <p14:creationId xmlns:p14="http://schemas.microsoft.com/office/powerpoint/2010/main" val="40049214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12968" cy="6322714"/>
          </a:xfrm>
        </p:spPr>
        <p:txBody>
          <a:bodyPr/>
          <a:lstStyle/>
          <a:p>
            <a:pPr lvl="0" rtl="1"/>
            <a:r>
              <a:rPr lang="ar-SA" b="1" dirty="0"/>
              <a:t>أجهزة المراقبة بالمتحف:</a:t>
            </a:r>
            <a:r>
              <a:rPr lang="fr-FR" dirty="0"/>
              <a:t/>
            </a:r>
            <a:br>
              <a:rPr lang="fr-FR" dirty="0"/>
            </a:br>
            <a:r>
              <a:rPr lang="fr-FR" dirty="0" smtClean="0"/>
              <a:t/>
            </a:r>
            <a:br>
              <a:rPr lang="fr-FR" dirty="0" smtClean="0"/>
            </a:br>
            <a:r>
              <a:rPr lang="ar-SA" dirty="0" smtClean="0"/>
              <a:t>ولكن باتخاذ التدابير والإجراءات اللازمة للحد من فرص السرقة</a:t>
            </a:r>
            <a:r>
              <a:rPr lang="ar-DZ" dirty="0" smtClean="0"/>
              <a:t> </a:t>
            </a:r>
            <a:r>
              <a:rPr lang="ar-SA" dirty="0" smtClean="0"/>
              <a:t>ونذكر بعض هذه التدابير</a:t>
            </a:r>
            <a:endParaRPr lang="fr-FR" dirty="0"/>
          </a:p>
        </p:txBody>
      </p:sp>
    </p:spTree>
    <p:extLst>
      <p:ext uri="{BB962C8B-B14F-4D97-AF65-F5344CB8AC3E}">
        <p14:creationId xmlns:p14="http://schemas.microsoft.com/office/powerpoint/2010/main" val="33551084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322714"/>
          </a:xfrm>
        </p:spPr>
        <p:txBody>
          <a:bodyPr>
            <a:normAutofit/>
          </a:bodyPr>
          <a:lstStyle/>
          <a:p>
            <a:pPr rtl="1"/>
            <a:r>
              <a:rPr lang="ar-SA" sz="4000" dirty="0"/>
              <a:t>وكذلك عند إعداد العينات للعرض يجب أن تكون داخل واجهات زجاجية سميكة محكمة الغلق بأقفال، بحيث يصعب فتحها وأن تكون التماثيل مثبتة في الأرض أو الجدران حسب طريقة عرضها و لابد أيضا من وجود دوائر تلفزيونية مغلقة لمراقبة كل ما يحدث داخل المتحف بواسطة كاميرات مركبة في كل مكان تكشف ما بداخل القاعات والممرات والمخازن والشوارع المحيطة بالمتحف أيضا.</a:t>
            </a:r>
            <a:r>
              <a:rPr lang="fr-FR" sz="4000" dirty="0"/>
              <a:t/>
            </a:r>
            <a:br>
              <a:rPr lang="fr-FR" sz="4000" dirty="0"/>
            </a:br>
            <a:endParaRPr lang="fr-FR" sz="4000" dirty="0"/>
          </a:p>
        </p:txBody>
      </p:sp>
    </p:spTree>
    <p:extLst>
      <p:ext uri="{BB962C8B-B14F-4D97-AF65-F5344CB8AC3E}">
        <p14:creationId xmlns:p14="http://schemas.microsoft.com/office/powerpoint/2010/main" val="13193148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322714"/>
          </a:xfrm>
        </p:spPr>
        <p:txBody>
          <a:bodyPr>
            <a:normAutofit/>
          </a:bodyPr>
          <a:lstStyle/>
          <a:p>
            <a:pPr lvl="0" rtl="1"/>
            <a:r>
              <a:rPr lang="ar-SA" sz="3600" b="1" dirty="0"/>
              <a:t>أجهزة مكافحة الحرائق:</a:t>
            </a:r>
            <a:r>
              <a:rPr lang="fr-FR" sz="3600" dirty="0"/>
              <a:t/>
            </a:r>
            <a:br>
              <a:rPr lang="fr-FR" sz="3600" dirty="0"/>
            </a:br>
            <a:r>
              <a:rPr lang="ar-SA" sz="3600" dirty="0" smtClean="0"/>
              <a:t>.</a:t>
            </a:r>
            <a:endParaRPr lang="fr-FR" sz="3600" dirty="0"/>
          </a:p>
        </p:txBody>
      </p:sp>
    </p:spTree>
    <p:extLst>
      <p:ext uri="{BB962C8B-B14F-4D97-AF65-F5344CB8AC3E}">
        <p14:creationId xmlns:p14="http://schemas.microsoft.com/office/powerpoint/2010/main" val="7090953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12968" cy="6394722"/>
          </a:xfrm>
        </p:spPr>
        <p:txBody>
          <a:bodyPr>
            <a:normAutofit/>
          </a:bodyPr>
          <a:lstStyle/>
          <a:p>
            <a:pPr lvl="0" rtl="1"/>
            <a:r>
              <a:rPr lang="ar-SA" sz="3600" b="1" dirty="0"/>
              <a:t>أجهزة التكييف داخل المتحف:</a:t>
            </a:r>
            <a:r>
              <a:rPr lang="fr-FR" sz="3600" dirty="0"/>
              <a:t/>
            </a:r>
            <a:br>
              <a:rPr lang="fr-FR" sz="3600" dirty="0"/>
            </a:br>
            <a:r>
              <a:rPr lang="fr-FR" sz="3600" dirty="0"/>
              <a:t/>
            </a:r>
            <a:br>
              <a:rPr lang="fr-FR" sz="3600" dirty="0"/>
            </a:br>
            <a:endParaRPr lang="fr-FR" sz="3600" dirty="0"/>
          </a:p>
        </p:txBody>
      </p:sp>
    </p:spTree>
    <p:extLst>
      <p:ext uri="{BB962C8B-B14F-4D97-AF65-F5344CB8AC3E}">
        <p14:creationId xmlns:p14="http://schemas.microsoft.com/office/powerpoint/2010/main" val="47146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322714"/>
          </a:xfrm>
        </p:spPr>
        <p:txBody>
          <a:bodyPr>
            <a:normAutofit/>
          </a:bodyPr>
          <a:lstStyle/>
          <a:p>
            <a:pPr rtl="1"/>
            <a:r>
              <a:rPr lang="ar-DZ" sz="4000" dirty="0"/>
              <a:t>إن مراقبة المناخ الداخلي للمتحف ضرورية للحفاظ على المقتنيات المتحفية الأثرية ونعني بالمناخ الداخلي الوسط المحيط بالتحف سواء في قاعات العرض أو المخازن وتستعمل لهذا الغرض مجموعة من الأجهزة لمراقبة درجة الحرارة ونسبة الرطوبة وشدة الضوء المسلطة على التحفة.</a:t>
            </a:r>
            <a:r>
              <a:rPr lang="fr-FR" sz="4000" dirty="0"/>
              <a:t/>
            </a:r>
            <a:br>
              <a:rPr lang="fr-FR" sz="4000" dirty="0"/>
            </a:br>
            <a:endParaRPr lang="fr-FR" sz="4000" dirty="0"/>
          </a:p>
        </p:txBody>
      </p:sp>
    </p:spTree>
    <p:extLst>
      <p:ext uri="{BB962C8B-B14F-4D97-AF65-F5344CB8AC3E}">
        <p14:creationId xmlns:p14="http://schemas.microsoft.com/office/powerpoint/2010/main" val="11213741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568952" cy="6322714"/>
          </a:xfrm>
        </p:spPr>
        <p:txBody>
          <a:bodyPr>
            <a:normAutofit/>
          </a:bodyPr>
          <a:lstStyle/>
          <a:p>
            <a:pPr lvl="0" rtl="1"/>
            <a:r>
              <a:rPr lang="ar-SA" b="1" dirty="0"/>
              <a:t>أجهزة النظافة:	</a:t>
            </a:r>
            <a:r>
              <a:rPr lang="fr-FR" dirty="0"/>
              <a:t/>
            </a:r>
            <a:br>
              <a:rPr lang="fr-FR" dirty="0"/>
            </a:br>
            <a:r>
              <a:rPr lang="fr-FR" dirty="0"/>
              <a:t/>
            </a:r>
            <a:br>
              <a:rPr lang="fr-FR" dirty="0"/>
            </a:br>
            <a:endParaRPr lang="fr-FR" dirty="0"/>
          </a:p>
        </p:txBody>
      </p:sp>
    </p:spTree>
    <p:extLst>
      <p:ext uri="{BB962C8B-B14F-4D97-AF65-F5344CB8AC3E}">
        <p14:creationId xmlns:p14="http://schemas.microsoft.com/office/powerpoint/2010/main" val="27356183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12968" cy="6250706"/>
          </a:xfrm>
        </p:spPr>
        <p:txBody>
          <a:bodyPr/>
          <a:lstStyle/>
          <a:p>
            <a:r>
              <a:rPr lang="ar-SA" dirty="0"/>
              <a:t>أما النظافة اليومية بواسطة أجهزة الشفط والمسح الكهربائي، فإنه يجب أن يكون استخدام هذه الأجهزة وفق نظام حديث ينتج عنه تنظيف الجدران والسقف الداخلي وتلميع الأرضيات والأبواب بشكل جيد.</a:t>
            </a:r>
            <a:endParaRPr lang="fr-FR" dirty="0"/>
          </a:p>
        </p:txBody>
      </p:sp>
    </p:spTree>
    <p:extLst>
      <p:ext uri="{BB962C8B-B14F-4D97-AF65-F5344CB8AC3E}">
        <p14:creationId xmlns:p14="http://schemas.microsoft.com/office/powerpoint/2010/main" val="23947749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err="1" smtClean="0"/>
              <a:t>إنتـــــــــــــــــــــــــــــهى</a:t>
            </a:r>
            <a:endParaRPr lang="fr-FR" dirty="0"/>
          </a:p>
        </p:txBody>
      </p:sp>
    </p:spTree>
    <p:extLst>
      <p:ext uri="{BB962C8B-B14F-4D97-AF65-F5344CB8AC3E}">
        <p14:creationId xmlns:p14="http://schemas.microsoft.com/office/powerpoint/2010/main" val="42870153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322714"/>
          </a:xfrm>
        </p:spPr>
        <p:txBody>
          <a:bodyPr>
            <a:normAutofit/>
          </a:bodyPr>
          <a:lstStyle/>
          <a:p>
            <a:pPr lvl="0" rtl="1"/>
            <a:r>
              <a:rPr lang="ar-SA" sz="4000" b="1" dirty="0"/>
              <a:t>أجهزة قياس الحرارة والرطوبة النسبية:</a:t>
            </a:r>
            <a:r>
              <a:rPr lang="fr-FR" sz="4000" dirty="0"/>
              <a:t/>
            </a:r>
            <a:br>
              <a:rPr lang="fr-FR" sz="4000" dirty="0"/>
            </a:br>
            <a:r>
              <a:rPr lang="ar-SA" sz="4000" b="1" dirty="0"/>
              <a:t>-</a:t>
            </a:r>
            <a:r>
              <a:rPr lang="ar-SA" sz="4000" b="1" dirty="0" err="1"/>
              <a:t>أجهزةالرطوبة</a:t>
            </a:r>
            <a:r>
              <a:rPr lang="ar-SA" sz="4000" b="1" dirty="0"/>
              <a:t>: </a:t>
            </a:r>
            <a:r>
              <a:rPr lang="fr-FR" sz="4000" dirty="0"/>
              <a:t/>
            </a:r>
            <a:br>
              <a:rPr lang="fr-FR" sz="4000" dirty="0"/>
            </a:br>
            <a:endParaRPr lang="fr-FR" sz="4000" dirty="0"/>
          </a:p>
        </p:txBody>
      </p:sp>
    </p:spTree>
    <p:extLst>
      <p:ext uri="{BB962C8B-B14F-4D97-AF65-F5344CB8AC3E}">
        <p14:creationId xmlns:p14="http://schemas.microsoft.com/office/powerpoint/2010/main" val="945937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12968" cy="6322714"/>
          </a:xfrm>
        </p:spPr>
        <p:txBody>
          <a:bodyPr>
            <a:normAutofit/>
          </a:bodyPr>
          <a:lstStyle/>
          <a:p>
            <a:pPr rtl="1"/>
            <a:r>
              <a:rPr lang="ar-SA" sz="4000" dirty="0">
                <a:solidFill>
                  <a:srgbClr val="FF0000"/>
                </a:solidFill>
              </a:rPr>
              <a:t>ونذكر بعض الأجهزة لقياس الرطوبة النسبية:</a:t>
            </a:r>
            <a:r>
              <a:rPr lang="fr-FR" sz="4000" dirty="0"/>
              <a:t/>
            </a:r>
            <a:br>
              <a:rPr lang="fr-FR" sz="4000" dirty="0"/>
            </a:br>
            <a:r>
              <a:rPr lang="fr-FR" sz="4000" dirty="0"/>
              <a:t>1- Psychomètre fronde</a:t>
            </a:r>
            <a:br>
              <a:rPr lang="fr-FR" sz="4000" dirty="0"/>
            </a:br>
            <a:r>
              <a:rPr lang="fr-FR" sz="4000" dirty="0"/>
              <a:t>2- Psychomètre a </a:t>
            </a:r>
            <a:r>
              <a:rPr lang="fr-FR" sz="4000" dirty="0" smtClean="0"/>
              <a:t>aspiration</a:t>
            </a:r>
            <a:br>
              <a:rPr lang="fr-FR" sz="4000" dirty="0" smtClean="0"/>
            </a:br>
            <a:r>
              <a:rPr lang="fr-FR" sz="4000" dirty="0" smtClean="0"/>
              <a:t>a- modèle avec ventilateur fonctionnant sur </a:t>
            </a:r>
            <a:r>
              <a:rPr lang="fr-FR" sz="4000" dirty="0"/>
              <a:t>pile</a:t>
            </a:r>
            <a:br>
              <a:rPr lang="fr-FR" sz="4000" dirty="0"/>
            </a:br>
            <a:r>
              <a:rPr lang="fr-FR" sz="4000" dirty="0"/>
              <a:t>    b- modèle avec ventilateur </a:t>
            </a:r>
            <a:r>
              <a:rPr lang="fr-FR" sz="4000" dirty="0" smtClean="0"/>
              <a:t>factionné </a:t>
            </a:r>
            <a:r>
              <a:rPr lang="fr-FR" sz="4000" dirty="0"/>
              <a:t>par un mouvement d’horlogerie</a:t>
            </a:r>
            <a:br>
              <a:rPr lang="fr-FR" sz="4000" dirty="0"/>
            </a:br>
            <a:r>
              <a:rPr lang="fr-FR" sz="4000" dirty="0"/>
              <a:t>3- Hydrographes, </a:t>
            </a:r>
            <a:r>
              <a:rPr lang="fr-FR" sz="4000" dirty="0" smtClean="0"/>
              <a:t>thermo hydrographes</a:t>
            </a:r>
            <a:r>
              <a:rPr lang="fr-FR" sz="4000" dirty="0"/>
              <a:t/>
            </a:r>
            <a:br>
              <a:rPr lang="fr-FR" sz="4000" dirty="0"/>
            </a:br>
            <a:r>
              <a:rPr lang="fr-FR" sz="4000" dirty="0"/>
              <a:t>4-Instrument à cadran</a:t>
            </a:r>
            <a:br>
              <a:rPr lang="fr-FR" sz="4000" dirty="0"/>
            </a:br>
            <a:r>
              <a:rPr lang="fr-FR" sz="4000" dirty="0"/>
              <a:t>5- Indicateur en papier</a:t>
            </a:r>
          </a:p>
        </p:txBody>
      </p:sp>
    </p:spTree>
    <p:extLst>
      <p:ext uri="{BB962C8B-B14F-4D97-AF65-F5344CB8AC3E}">
        <p14:creationId xmlns:p14="http://schemas.microsoft.com/office/powerpoint/2010/main" val="41132296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8496944" cy="6322714"/>
          </a:xfrm>
        </p:spPr>
        <p:txBody>
          <a:bodyPr>
            <a:normAutofit/>
          </a:bodyPr>
          <a:lstStyle/>
          <a:p>
            <a:pPr rtl="1"/>
            <a:r>
              <a:rPr lang="ar-SA" sz="4000" dirty="0"/>
              <a:t>كما نستطيع تخفيض نسبة الرطوبة خاصة داخل خزانات العرض والأماكن المحكمة باستعمال </a:t>
            </a:r>
            <a:r>
              <a:rPr lang="fr-FR" sz="4000" dirty="0"/>
              <a:t>Le gel </a:t>
            </a:r>
            <a:r>
              <a:rPr lang="fr-FR" sz="4000" dirty="0" err="1"/>
              <a:t>silica</a:t>
            </a:r>
            <a:r>
              <a:rPr lang="ar-SA" sz="4000" dirty="0"/>
              <a:t>وهو على شكل بلورات زرقاء شديدة الامتصاص للرطوبة</a:t>
            </a:r>
            <a:endParaRPr lang="fr-FR" sz="4000" dirty="0"/>
          </a:p>
        </p:txBody>
      </p:sp>
    </p:spTree>
    <p:extLst>
      <p:ext uri="{BB962C8B-B14F-4D97-AF65-F5344CB8AC3E}">
        <p14:creationId xmlns:p14="http://schemas.microsoft.com/office/powerpoint/2010/main" val="23931836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568952" cy="6322714"/>
          </a:xfrm>
        </p:spPr>
        <p:txBody>
          <a:bodyPr>
            <a:normAutofit/>
          </a:bodyPr>
          <a:lstStyle/>
          <a:p>
            <a:pPr rtl="1"/>
            <a:r>
              <a:rPr lang="ar-DZ" sz="4000" b="1" dirty="0"/>
              <a:t>مادة السليكا: </a:t>
            </a:r>
            <a:r>
              <a:rPr lang="fr-FR" sz="4000" dirty="0"/>
              <a:t/>
            </a:r>
            <a:br>
              <a:rPr lang="fr-FR" sz="4000" dirty="0"/>
            </a:br>
            <a:endParaRPr lang="fr-FR" sz="4000" dirty="0"/>
          </a:p>
        </p:txBody>
      </p:sp>
    </p:spTree>
    <p:extLst>
      <p:ext uri="{BB962C8B-B14F-4D97-AF65-F5344CB8AC3E}">
        <p14:creationId xmlns:p14="http://schemas.microsoft.com/office/powerpoint/2010/main" val="5978184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322714"/>
          </a:xfrm>
        </p:spPr>
        <p:txBody>
          <a:bodyPr>
            <a:normAutofit/>
          </a:bodyPr>
          <a:lstStyle/>
          <a:p>
            <a:pPr lvl="0" rtl="1"/>
            <a:r>
              <a:rPr lang="ar-SA" sz="3600" b="1" dirty="0"/>
              <a:t>أجهزة درجة الحرارة:</a:t>
            </a:r>
            <a:r>
              <a:rPr lang="fr-FR" sz="3600" dirty="0"/>
              <a:t/>
            </a:r>
            <a:br>
              <a:rPr lang="fr-FR" sz="3600" dirty="0"/>
            </a:br>
            <a:r>
              <a:rPr lang="fr-FR" sz="3600" dirty="0"/>
              <a:t/>
            </a:r>
            <a:br>
              <a:rPr lang="fr-FR" sz="3600" dirty="0"/>
            </a:br>
            <a:endParaRPr lang="fr-FR" sz="3600" dirty="0"/>
          </a:p>
        </p:txBody>
      </p:sp>
    </p:spTree>
    <p:extLst>
      <p:ext uri="{BB962C8B-B14F-4D97-AF65-F5344CB8AC3E}">
        <p14:creationId xmlns:p14="http://schemas.microsoft.com/office/powerpoint/2010/main" val="3661639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640960" cy="6394722"/>
          </a:xfrm>
        </p:spPr>
        <p:txBody>
          <a:bodyPr>
            <a:normAutofit/>
          </a:bodyPr>
          <a:lstStyle/>
          <a:p>
            <a:pPr rtl="1"/>
            <a:r>
              <a:rPr lang="ar-DZ" sz="4000" b="1" dirty="0"/>
              <a:t>أجهزة قياس شدة الضوء:</a:t>
            </a:r>
            <a:r>
              <a:rPr lang="fr-FR" sz="4000" dirty="0"/>
              <a:t/>
            </a:r>
            <a:br>
              <a:rPr lang="fr-FR" sz="4000" dirty="0"/>
            </a:br>
            <a:r>
              <a:rPr lang="ar-DZ" sz="4000" dirty="0" smtClean="0"/>
              <a:t>.</a:t>
            </a:r>
            <a:endParaRPr lang="fr-FR" sz="4000" dirty="0"/>
          </a:p>
        </p:txBody>
      </p:sp>
    </p:spTree>
    <p:extLst>
      <p:ext uri="{BB962C8B-B14F-4D97-AF65-F5344CB8AC3E}">
        <p14:creationId xmlns:p14="http://schemas.microsoft.com/office/powerpoint/2010/main" val="9890328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322714"/>
          </a:xfrm>
        </p:spPr>
        <p:txBody>
          <a:bodyPr>
            <a:normAutofit/>
          </a:bodyPr>
          <a:lstStyle/>
          <a:p>
            <a:pPr rtl="1"/>
            <a:r>
              <a:rPr lang="ar-DZ" sz="3600" dirty="0"/>
              <a:t>كما يمكن التخلص من نسبة الضوء العالية والتي يمكنها إتلاف المواد المعروضة أو المخزنة عن طريق مرشحات منها:</a:t>
            </a:r>
            <a:r>
              <a:rPr lang="fr-FR" sz="3600" dirty="0"/>
              <a:t/>
            </a:r>
            <a:br>
              <a:rPr lang="fr-FR" sz="3600" dirty="0"/>
            </a:br>
            <a:r>
              <a:rPr lang="ar-DZ" sz="3600" b="1" dirty="0"/>
              <a:t>-مرشحات فوق البنفسجية: </a:t>
            </a:r>
            <a:r>
              <a:rPr lang="fr-FR" sz="3600" b="1" dirty="0"/>
              <a:t>Filtre U.V</a:t>
            </a:r>
            <a:r>
              <a:rPr lang="fr-FR" sz="3600" dirty="0"/>
              <a:t/>
            </a:r>
            <a:br>
              <a:rPr lang="fr-FR" sz="3600" dirty="0"/>
            </a:br>
            <a:endParaRPr lang="fr-FR" sz="3600" dirty="0"/>
          </a:p>
        </p:txBody>
      </p:sp>
    </p:spTree>
    <p:extLst>
      <p:ext uri="{BB962C8B-B14F-4D97-AF65-F5344CB8AC3E}">
        <p14:creationId xmlns:p14="http://schemas.microsoft.com/office/powerpoint/2010/main" val="2216432790"/>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TotalTime>
  <Words>250</Words>
  <Application>Microsoft Office PowerPoint</Application>
  <PresentationFormat>Affichage à l'écran (4:3)</PresentationFormat>
  <Paragraphs>22</Paragraphs>
  <Slides>22</Slides>
  <Notes>0</Notes>
  <HiddenSlides>0</HiddenSlides>
  <MMClips>0</MMClips>
  <ScaleCrop>false</ScaleCrop>
  <HeadingPairs>
    <vt:vector size="4" baseType="variant">
      <vt:variant>
        <vt:lpstr>Thème</vt:lpstr>
      </vt:variant>
      <vt:variant>
        <vt:i4>1</vt:i4>
      </vt:variant>
      <vt:variant>
        <vt:lpstr>Titres des diapositives</vt:lpstr>
      </vt:variant>
      <vt:variant>
        <vt:i4>22</vt:i4>
      </vt:variant>
    </vt:vector>
  </HeadingPairs>
  <TitlesOfParts>
    <vt:vector size="23" baseType="lpstr">
      <vt:lpstr>Thème Office</vt:lpstr>
      <vt:lpstr>المحاضرة9 وسائل وتجهيزات المتحف</vt:lpstr>
      <vt:lpstr>إن مراقبة المناخ الداخلي للمتحف ضرورية للحفاظ على المقتنيات المتحفية الأثرية ونعني بالمناخ الداخلي الوسط المحيط بالتحف سواء في قاعات العرض أو المخازن وتستعمل لهذا الغرض مجموعة من الأجهزة لمراقبة درجة الحرارة ونسبة الرطوبة وشدة الضوء المسلطة على التحفة. </vt:lpstr>
      <vt:lpstr>أجهزة قياس الحرارة والرطوبة النسبية: -أجهزةالرطوبة:  </vt:lpstr>
      <vt:lpstr>ونذكر بعض الأجهزة لقياس الرطوبة النسبية: 1- Psychomètre fronde 2- Psychomètre a aspiration a- modèle avec ventilateur fonctionnant sur pile     b- modèle avec ventilateur factionné par un mouvement d’horlogerie 3- Hydrographes, thermo hydrographes 4-Instrument à cadran 5- Indicateur en papier</vt:lpstr>
      <vt:lpstr>كما نستطيع تخفيض نسبة الرطوبة خاصة داخل خزانات العرض والأماكن المحكمة باستعمال Le gel silicaوهو على شكل بلورات زرقاء شديدة الامتصاص للرطوبة</vt:lpstr>
      <vt:lpstr>مادة السليكا:  </vt:lpstr>
      <vt:lpstr>أجهزة درجة الحرارة:  </vt:lpstr>
      <vt:lpstr>أجهزة قياس شدة الضوء: .</vt:lpstr>
      <vt:lpstr>كما يمكن التخلص من نسبة الضوء العالية والتي يمكنها إتلاف المواد المعروضة أو المخزنة عن طريق مرشحات منها: -مرشحات فوق البنفسجية: Filtre U.V </vt:lpstr>
      <vt:lpstr>مرقاب الأشعة فوق البنفسجية: Ultraviolet monitor </vt:lpstr>
      <vt:lpstr>جهاز قياس أشعة الضوء المسلطة على التحفة      </vt:lpstr>
      <vt:lpstr>أجهزة قياس معدلات التلوث: يتم قياس وتحديد نوعية ونسبة ملوثات الهواء التي تسربت داخل قاعات العرض بوضع مجموعة من الأجهزة الحديثة عند النوافذ وفتحات المتحف المختلفة التي تقيس معدلات التلوث داخل قاعات العرض ومن بين هذه الأجهزة ما يلي</vt:lpstr>
      <vt:lpstr>- جهاز 570 Pollutants dosimètre Badge : . </vt:lpstr>
      <vt:lpstr>جهاز DCA formaldéhyde monitor:</vt:lpstr>
      <vt:lpstr>أجهزة ترشيح الهواء: Air filteringsystems وأجهزة غسل وتنظيف الهواء: Air cleaningsystems </vt:lpstr>
      <vt:lpstr>أجهزة المراقبة بالمتحف:  ولكن باتخاذ التدابير والإجراءات اللازمة للحد من فرص السرقة ونذكر بعض هذه التدابير</vt:lpstr>
      <vt:lpstr>وكذلك عند إعداد العينات للعرض يجب أن تكون داخل واجهات زجاجية سميكة محكمة الغلق بأقفال، بحيث يصعب فتحها وأن تكون التماثيل مثبتة في الأرض أو الجدران حسب طريقة عرضها و لابد أيضا من وجود دوائر تلفزيونية مغلقة لمراقبة كل ما يحدث داخل المتحف بواسطة كاميرات مركبة في كل مكان تكشف ما بداخل القاعات والممرات والمخازن والشوارع المحيطة بالمتحف أيضا. </vt:lpstr>
      <vt:lpstr>أجهزة مكافحة الحرائق: .</vt:lpstr>
      <vt:lpstr>أجهزة التكييف داخل المتحف:  </vt:lpstr>
      <vt:lpstr>أجهزة النظافة:   </vt:lpstr>
      <vt:lpstr>أما النظافة اليومية بواسطة أجهزة الشفط والمسح الكهربائي، فإنه يجب أن يكون استخدام هذه الأجهزة وفق نظام حديث ينتج عنه تنظيف الجدران والسقف الداخلي وتلميع الأرضيات والأبواب بشكل جيد.</vt:lpstr>
      <vt:lpstr>إنتـــــــــــــــــــــــــــــهى</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المحاضرة9 وسائل وتجهيزات المتحف</dc:title>
  <dc:creator>aicha</dc:creator>
  <cp:lastModifiedBy>pc</cp:lastModifiedBy>
  <cp:revision>6</cp:revision>
  <dcterms:created xsi:type="dcterms:W3CDTF">2023-04-14T14:52:04Z</dcterms:created>
  <dcterms:modified xsi:type="dcterms:W3CDTF">2024-05-05T17:48:48Z</dcterms:modified>
</cp:coreProperties>
</file>