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267" r:id="rId3"/>
    <p:sldId id="265" r:id="rId4"/>
    <p:sldId id="257" r:id="rId5"/>
    <p:sldId id="258" r:id="rId6"/>
    <p:sldId id="259" r:id="rId7"/>
    <p:sldId id="260" r:id="rId8"/>
    <p:sldId id="263" r:id="rId9"/>
    <p:sldId id="268" r:id="rId10"/>
    <p:sldId id="269" r:id="rId11"/>
    <p:sldId id="308" r:id="rId12"/>
    <p:sldId id="270" r:id="rId13"/>
    <p:sldId id="271" r:id="rId14"/>
    <p:sldId id="272" r:id="rId15"/>
    <p:sldId id="273" r:id="rId16"/>
    <p:sldId id="274" r:id="rId17"/>
    <p:sldId id="275" r:id="rId18"/>
    <p:sldId id="276" r:id="rId19"/>
    <p:sldId id="277" r:id="rId20"/>
    <p:sldId id="278" r:id="rId21"/>
    <p:sldId id="279" r:id="rId22"/>
    <p:sldId id="280" r:id="rId23"/>
    <p:sldId id="282" r:id="rId24"/>
    <p:sldId id="283" r:id="rId25"/>
    <p:sldId id="284" r:id="rId26"/>
    <p:sldId id="285" r:id="rId27"/>
    <p:sldId id="286" r:id="rId28"/>
    <p:sldId id="287" r:id="rId29"/>
    <p:sldId id="301" r:id="rId30"/>
    <p:sldId id="288" r:id="rId31"/>
    <p:sldId id="289" r:id="rId32"/>
    <p:sldId id="290" r:id="rId33"/>
    <p:sldId id="292" r:id="rId34"/>
    <p:sldId id="310" r:id="rId35"/>
    <p:sldId id="293" r:id="rId36"/>
    <p:sldId id="294" r:id="rId37"/>
    <p:sldId id="295" r:id="rId38"/>
    <p:sldId id="296" r:id="rId39"/>
    <p:sldId id="297" r:id="rId40"/>
    <p:sldId id="298" r:id="rId41"/>
    <p:sldId id="299" r:id="rId42"/>
    <p:sldId id="300" r:id="rId43"/>
    <p:sldId id="303" r:id="rId44"/>
    <p:sldId id="304" r:id="rId45"/>
    <p:sldId id="307" r:id="rId46"/>
    <p:sldId id="306" r:id="rId47"/>
    <p:sldId id="302" r:id="rId4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p:scale>
          <a:sx n="75" d="100"/>
          <a:sy n="75" d="100"/>
        </p:scale>
        <p:origin x="1134" y="-1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B0EE4F-0589-44B7-A355-79ED4AB5CD47}" type="datetimeFigureOut">
              <a:rPr lang="fr-FR" smtClean="0"/>
              <a:t>14/12/2021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23A9E5-53B1-498C-A7D7-BA8822E94857}"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PDU: Protocole Data Unit ou Unité de de donnée de protocole= unité de mesure d'informations échangée dans le réseau</a:t>
            </a:r>
          </a:p>
        </p:txBody>
      </p:sp>
      <p:sp>
        <p:nvSpPr>
          <p:cNvPr id="4" name="Espace réservé du numéro de diapositive 3"/>
          <p:cNvSpPr>
            <a:spLocks noGrp="1"/>
          </p:cNvSpPr>
          <p:nvPr>
            <p:ph type="sldNum" sz="quarter" idx="10"/>
          </p:nvPr>
        </p:nvSpPr>
        <p:spPr/>
        <p:txBody>
          <a:bodyPr/>
          <a:lstStyle/>
          <a:p>
            <a:fld id="{5B23A9E5-53B1-498C-A7D7-BA8822E94857}" type="slidenum">
              <a:rPr lang="fr-FR" smtClean="0"/>
              <a:t>44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a:t>Cliquez pour modifier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a:t>Cliquez pour modifier le style des sous-titres du masque</a:t>
            </a:r>
            <a:endParaRPr kumimoji="0" lang="en-US"/>
          </a:p>
        </p:txBody>
      </p:sp>
      <p:sp>
        <p:nvSpPr>
          <p:cNvPr id="7" name="Espace réservé de la date 6"/>
          <p:cNvSpPr>
            <a:spLocks noGrp="1"/>
          </p:cNvSpPr>
          <p:nvPr>
            <p:ph type="dt" sz="half" idx="10"/>
          </p:nvPr>
        </p:nvSpPr>
        <p:spPr/>
        <p:txBody>
          <a:bodyPr/>
          <a:lstStyle/>
          <a:p>
            <a:fld id="{A4B9E5DE-194F-4E18-B278-F02A69D8229A}" type="datetimeFigureOut">
              <a:rPr lang="fr-FR" smtClean="0"/>
              <a:pPr/>
              <a:t>14/12/2021</a:t>
            </a:fld>
            <a:endParaRPr lang="fr-FR"/>
          </a:p>
        </p:txBody>
      </p:sp>
      <p:sp>
        <p:nvSpPr>
          <p:cNvPr id="20" name="Espace réservé du pied de page 19"/>
          <p:cNvSpPr>
            <a:spLocks noGrp="1"/>
          </p:cNvSpPr>
          <p:nvPr>
            <p:ph type="ftr" sz="quarter" idx="11"/>
          </p:nvPr>
        </p:nvSpPr>
        <p:spPr/>
        <p:txBody>
          <a:bodyPr/>
          <a:lstStyle/>
          <a:p>
            <a:endParaRPr lang="fr-FR"/>
          </a:p>
        </p:txBody>
      </p:sp>
      <p:sp>
        <p:nvSpPr>
          <p:cNvPr id="10" name="Espace réservé du numéro de diapositive 9"/>
          <p:cNvSpPr>
            <a:spLocks noGrp="1"/>
          </p:cNvSpPr>
          <p:nvPr>
            <p:ph type="sldNum" sz="quarter" idx="12"/>
          </p:nvPr>
        </p:nvSpPr>
        <p:spPr/>
        <p:txBody>
          <a:bodyPr/>
          <a:lstStyle/>
          <a:p>
            <a:fld id="{213FBA7F-2412-45A6-B077-BC7F45827B86}" type="slidenum">
              <a:rPr lang="fr-FR" smtClean="0"/>
              <a:pPr/>
              <a:t>‹N°›</a:t>
            </a:fld>
            <a:endParaRPr lang="fr-FR"/>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4B9E5DE-194F-4E18-B278-F02A69D8229A}" type="datetimeFigureOut">
              <a:rPr lang="fr-FR" smtClean="0"/>
              <a:pPr/>
              <a:t>14/12/2021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13FBA7F-2412-45A6-B077-BC7F45827B8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4B9E5DE-194F-4E18-B278-F02A69D8229A}" type="datetimeFigureOut">
              <a:rPr lang="fr-FR" smtClean="0"/>
              <a:pPr/>
              <a:t>14/12/2021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13FBA7F-2412-45A6-B077-BC7F45827B8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4B9E5DE-194F-4E18-B278-F02A69D8229A}" type="datetimeFigureOut">
              <a:rPr lang="fr-FR" smtClean="0"/>
              <a:pPr/>
              <a:t>14/12/2021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13FBA7F-2412-45A6-B077-BC7F45827B8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a:t>Cliquez pour modifier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A4B9E5DE-194F-4E18-B278-F02A69D8229A}" type="datetimeFigureOut">
              <a:rPr lang="fr-FR" smtClean="0"/>
              <a:pPr/>
              <a:t>14/12/2021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13FBA7F-2412-45A6-B077-BC7F45827B86}" type="slidenum">
              <a:rPr lang="fr-FR" smtClean="0"/>
              <a:pPr/>
              <a:t>‹N°›</a:t>
            </a:fld>
            <a:endParaRPr lang="fr-F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A4B9E5DE-194F-4E18-B278-F02A69D8229A}" type="datetimeFigureOut">
              <a:rPr lang="fr-FR" smtClean="0"/>
              <a:pPr/>
              <a:t>14/12/2021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13FBA7F-2412-45A6-B077-BC7F45827B8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A4B9E5DE-194F-4E18-B278-F02A69D8229A}" type="datetimeFigureOut">
              <a:rPr lang="fr-FR" smtClean="0"/>
              <a:pPr/>
              <a:t>14/12/2021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13FBA7F-2412-45A6-B077-BC7F45827B8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A4B9E5DE-194F-4E18-B278-F02A69D8229A}" type="datetimeFigureOut">
              <a:rPr lang="fr-FR" smtClean="0"/>
              <a:pPr/>
              <a:t>14/12/2021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13FBA7F-2412-45A6-B077-BC7F45827B8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Espace réservé de la date 1"/>
          <p:cNvSpPr>
            <a:spLocks noGrp="1"/>
          </p:cNvSpPr>
          <p:nvPr>
            <p:ph type="dt" sz="half" idx="10"/>
          </p:nvPr>
        </p:nvSpPr>
        <p:spPr/>
        <p:txBody>
          <a:bodyPr/>
          <a:lstStyle/>
          <a:p>
            <a:fld id="{A4B9E5DE-194F-4E18-B278-F02A69D8229A}" type="datetimeFigureOut">
              <a:rPr lang="fr-FR" smtClean="0"/>
              <a:pPr/>
              <a:t>14/12/2021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3FBA7F-2412-45A6-B077-BC7F45827B86}" type="slidenum">
              <a:rPr lang="fr-FR" smtClean="0"/>
              <a:pPr/>
              <a:t>‹N°›</a:t>
            </a:fld>
            <a:endParaRPr lang="fr-F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a:t>Cliquez pour modifier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A4B9E5DE-194F-4E18-B278-F02A69D8229A}" type="datetimeFigureOut">
              <a:rPr lang="fr-FR" smtClean="0"/>
              <a:pPr/>
              <a:t>14/12/2021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13FBA7F-2412-45A6-B077-BC7F45827B8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a:t>Cliquez pour modifier le style du titre</a:t>
            </a:r>
            <a:endParaRPr kumimoji="0" lang="en-US"/>
          </a:p>
        </p:txBody>
      </p:sp>
      <p:sp>
        <p:nvSpPr>
          <p:cNvPr id="5" name="Espace réservé de la date 4"/>
          <p:cNvSpPr>
            <a:spLocks noGrp="1"/>
          </p:cNvSpPr>
          <p:nvPr>
            <p:ph type="dt" sz="half" idx="10"/>
          </p:nvPr>
        </p:nvSpPr>
        <p:spPr/>
        <p:txBody>
          <a:bodyPr/>
          <a:lstStyle/>
          <a:p>
            <a:fld id="{A4B9E5DE-194F-4E18-B278-F02A69D8229A}" type="datetimeFigureOut">
              <a:rPr lang="fr-FR" smtClean="0"/>
              <a:pPr/>
              <a:t>14/12/2021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13FBA7F-2412-45A6-B077-BC7F45827B86}" type="slidenum">
              <a:rPr lang="fr-FR" smtClean="0"/>
              <a:pPr/>
              <a:t>‹N°›</a:t>
            </a:fld>
            <a:endParaRPr lang="fr-F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p>
            <a:r>
              <a:rPr kumimoji="0" lang="fr-FR"/>
              <a:t>Cliquez pour modifier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4B9E5DE-194F-4E18-B278-F02A69D8229A}" type="datetimeFigureOut">
              <a:rPr lang="fr-FR" smtClean="0"/>
              <a:pPr/>
              <a:t>14/12/2021</a:t>
            </a:fld>
            <a:endParaRPr lang="fr-FR"/>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FR"/>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13FBA7F-2412-45A6-B077-BC7F45827B86}" type="slidenum">
              <a:rPr lang="fr-FR" smtClean="0"/>
              <a:pPr/>
              <a:t>‹N°›</a:t>
            </a:fld>
            <a:endParaRPr lang="fr-F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4348" y="3357562"/>
            <a:ext cx="7772400" cy="1470025"/>
          </a:xfrm>
        </p:spPr>
        <p:txBody>
          <a:bodyPr>
            <a:normAutofit fontScale="90000"/>
          </a:bodyPr>
          <a:lstStyle/>
          <a:p>
            <a:r>
              <a:rPr lang="fr-FR" b="1" dirty="0">
                <a:solidFill>
                  <a:srgbClr val="FF0000"/>
                </a:solidFill>
              </a:rPr>
              <a:t>Sécurité des réseaux de communication  industriels sans fil</a:t>
            </a:r>
          </a:p>
        </p:txBody>
      </p:sp>
      <p:sp>
        <p:nvSpPr>
          <p:cNvPr id="3" name="Sous-titre 2"/>
          <p:cNvSpPr>
            <a:spLocks noGrp="1"/>
          </p:cNvSpPr>
          <p:nvPr>
            <p:ph type="subTitle" idx="1"/>
          </p:nvPr>
        </p:nvSpPr>
        <p:spPr>
          <a:xfrm>
            <a:off x="1214414" y="1571612"/>
            <a:ext cx="6400800" cy="1752600"/>
          </a:xfrm>
        </p:spPr>
        <p:txBody>
          <a:bodyPr/>
          <a:lstStyle/>
          <a:p>
            <a:r>
              <a:rPr lang="fr-FR" u="sng" dirty="0">
                <a:solidFill>
                  <a:srgbClr val="0070C0"/>
                </a:solidFill>
              </a:rPr>
              <a:t>CHAPITRE 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rgbClr val="FF0000"/>
                </a:solidFill>
              </a:rPr>
              <a:t>Réseaux de capteur sans fil(RCSF)</a:t>
            </a:r>
          </a:p>
        </p:txBody>
      </p:sp>
      <p:sp>
        <p:nvSpPr>
          <p:cNvPr id="3" name="Espace réservé du contenu 2"/>
          <p:cNvSpPr>
            <a:spLocks noGrp="1"/>
          </p:cNvSpPr>
          <p:nvPr>
            <p:ph idx="1"/>
          </p:nvPr>
        </p:nvSpPr>
        <p:spPr/>
        <p:txBody>
          <a:bodyPr>
            <a:normAutofit fontScale="77500" lnSpcReduction="20000"/>
          </a:bodyPr>
          <a:lstStyle/>
          <a:p>
            <a:r>
              <a:rPr lang="fr-FR" dirty="0"/>
              <a:t>Les réseaux de capteurs sans-fil visent à  étendre les domaines d’application des capteurs. En effet, des capteurs sont déjà utilisés pour la création de systèmes d’acquisition de données car ils sont capables de détecter des phénomènes dans un environnement proche, de les quantifier et de transmettre les données ainsi obtenues à d’autres éléments du système en vue de leur traitement. </a:t>
            </a:r>
          </a:p>
          <a:p>
            <a:endParaRPr lang="fr-FR" dirty="0"/>
          </a:p>
          <a:p>
            <a:r>
              <a:rPr lang="fr-FR" dirty="0"/>
              <a:t>Les éléments mesurés  sont des grandeurs physiques telles que la pression, l’humidité, les vibrations, etc.</a:t>
            </a:r>
          </a:p>
          <a:p>
            <a:endParaRPr lang="fr-FR" dirty="0"/>
          </a:p>
          <a:p>
            <a:r>
              <a:rPr lang="fr-FR" dirty="0"/>
              <a:t>Ces informations peuvent être utilisées pour </a:t>
            </a:r>
          </a:p>
          <a:p>
            <a:pPr>
              <a:buNone/>
            </a:pPr>
            <a:r>
              <a:rPr lang="fr-FR" dirty="0"/>
              <a:t>surveiller la performance des processus industriels.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8550" t="19531" r="23682" b="16992"/>
          <a:stretch>
            <a:fillRect/>
          </a:stretch>
        </p:blipFill>
        <p:spPr bwMode="auto">
          <a:xfrm>
            <a:off x="785786" y="253704"/>
            <a:ext cx="7500990" cy="5604188"/>
          </a:xfrm>
          <a:prstGeom prst="rect">
            <a:avLst/>
          </a:prstGeom>
          <a:noFill/>
          <a:ln w="9525">
            <a:noFill/>
            <a:miter lim="800000"/>
            <a:headEnd/>
            <a:tailEnd/>
          </a:ln>
          <a:effectLst/>
        </p:spPr>
      </p:pic>
      <p:pic>
        <p:nvPicPr>
          <p:cNvPr id="1027" name="Picture 3"/>
          <p:cNvPicPr>
            <a:picLocks noChangeAspect="1" noChangeArrowheads="1"/>
          </p:cNvPicPr>
          <p:nvPr/>
        </p:nvPicPr>
        <p:blipFill>
          <a:blip r:embed="rId2"/>
          <a:srcRect l="46157" t="84180" r="38470" b="11914"/>
          <a:stretch>
            <a:fillRect/>
          </a:stretch>
        </p:blipFill>
        <p:spPr bwMode="auto">
          <a:xfrm>
            <a:off x="3071802" y="5929330"/>
            <a:ext cx="3000396" cy="428628"/>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34590" t="42969" r="33565" b="16992"/>
          <a:stretch>
            <a:fillRect/>
          </a:stretch>
        </p:blipFill>
        <p:spPr bwMode="auto">
          <a:xfrm>
            <a:off x="857224" y="71414"/>
            <a:ext cx="7786742" cy="5504421"/>
          </a:xfrm>
          <a:prstGeom prst="rect">
            <a:avLst/>
          </a:prstGeom>
          <a:noFill/>
          <a:ln w="9525">
            <a:noFill/>
            <a:miter lim="800000"/>
            <a:headEnd/>
            <a:tailEnd/>
          </a:ln>
          <a:effectLst/>
        </p:spPr>
      </p:pic>
      <p:sp>
        <p:nvSpPr>
          <p:cNvPr id="5" name="Rectangle 4"/>
          <p:cNvSpPr/>
          <p:nvPr/>
        </p:nvSpPr>
        <p:spPr>
          <a:xfrm>
            <a:off x="1500166" y="5929330"/>
            <a:ext cx="6215106" cy="446276"/>
          </a:xfrm>
          <a:prstGeom prst="rect">
            <a:avLst/>
          </a:prstGeom>
        </p:spPr>
        <p:txBody>
          <a:bodyPr wrap="square">
            <a:spAutoFit/>
          </a:bodyPr>
          <a:lstStyle/>
          <a:p>
            <a:r>
              <a:rPr lang="fr-FR" sz="2300" b="1" dirty="0">
                <a:solidFill>
                  <a:srgbClr val="0070C0"/>
                </a:solidFill>
              </a:rPr>
              <a:t>Schématisation d’un réseau de capteurs sans-fil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85000" lnSpcReduction="10000"/>
          </a:bodyPr>
          <a:lstStyle/>
          <a:p>
            <a:r>
              <a:rPr lang="fr-FR" dirty="0"/>
              <a:t>De nombreuses applications de réseaux de capteurs sans fil nécessitent des communications sécurisées. À cause de l’absence de protection physique, la sécurité des réseaux de capteurs sans fil est importante.</a:t>
            </a:r>
          </a:p>
          <a:p>
            <a:pPr>
              <a:buNone/>
            </a:pPr>
            <a:endParaRPr lang="fr-FR" dirty="0"/>
          </a:p>
          <a:p>
            <a:r>
              <a:rPr lang="fr-FR" dirty="0"/>
              <a:t>Chaque nœud de capteur a des </a:t>
            </a:r>
            <a:r>
              <a:rPr lang="fr-FR" dirty="0">
                <a:solidFill>
                  <a:srgbClr val="FF0000"/>
                </a:solidFill>
              </a:rPr>
              <a:t>contraintes de ressources</a:t>
            </a:r>
            <a:r>
              <a:rPr lang="fr-FR" dirty="0"/>
              <a:t> telles que </a:t>
            </a:r>
            <a:r>
              <a:rPr lang="fr-FR" dirty="0">
                <a:solidFill>
                  <a:srgbClr val="0070C0"/>
                </a:solidFill>
              </a:rPr>
              <a:t>l'énergie</a:t>
            </a:r>
            <a:r>
              <a:rPr lang="fr-FR" dirty="0"/>
              <a:t>, </a:t>
            </a:r>
            <a:r>
              <a:rPr lang="fr-FR" dirty="0">
                <a:solidFill>
                  <a:srgbClr val="0070C0"/>
                </a:solidFill>
              </a:rPr>
              <a:t>le calcul </a:t>
            </a:r>
            <a:r>
              <a:rPr lang="fr-FR" dirty="0"/>
              <a:t>,</a:t>
            </a:r>
            <a:r>
              <a:rPr lang="fr-FR" dirty="0">
                <a:solidFill>
                  <a:srgbClr val="0070C0"/>
                </a:solidFill>
              </a:rPr>
              <a:t>Puissance</a:t>
            </a:r>
            <a:r>
              <a:rPr lang="fr-FR" dirty="0"/>
              <a:t>, </a:t>
            </a:r>
            <a:r>
              <a:rPr lang="fr-FR" dirty="0">
                <a:solidFill>
                  <a:srgbClr val="0070C0"/>
                </a:solidFill>
              </a:rPr>
              <a:t>quantité de traitement </a:t>
            </a:r>
            <a:r>
              <a:rPr lang="fr-FR" dirty="0"/>
              <a:t>et </a:t>
            </a:r>
            <a:r>
              <a:rPr lang="fr-FR" dirty="0">
                <a:solidFill>
                  <a:srgbClr val="0070C0"/>
                </a:solidFill>
              </a:rPr>
              <a:t>mémoire</a:t>
            </a:r>
            <a:r>
              <a:rPr lang="fr-FR" dirty="0"/>
              <a:t>. La communication sans fil est utilisée pour la communication de données entre les nœuds de capteurs</a:t>
            </a:r>
          </a:p>
          <a:p>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b="1" dirty="0">
                <a:solidFill>
                  <a:srgbClr val="7030A0"/>
                </a:solidFill>
              </a:rPr>
              <a:t>Conditions De Sécurité </a:t>
            </a:r>
          </a:p>
        </p:txBody>
      </p:sp>
      <p:sp>
        <p:nvSpPr>
          <p:cNvPr id="3" name="Espace réservé du contenu 2"/>
          <p:cNvSpPr>
            <a:spLocks noGrp="1"/>
          </p:cNvSpPr>
          <p:nvPr>
            <p:ph idx="1"/>
          </p:nvPr>
        </p:nvSpPr>
        <p:spPr>
          <a:xfrm>
            <a:off x="457200" y="1600200"/>
            <a:ext cx="8472518" cy="4972072"/>
          </a:xfrm>
        </p:spPr>
        <p:txBody>
          <a:bodyPr>
            <a:normAutofit fontScale="85000" lnSpcReduction="20000"/>
          </a:bodyPr>
          <a:lstStyle/>
          <a:p>
            <a:r>
              <a:rPr lang="fr-FR" dirty="0"/>
              <a:t>Un réseau de capteur est un type spécial de réseaux. Il partage quelques vulgarisations avec un réseau informatique typique, mais  pose également des conditions uniques de ses propres caractéristiques. Par conséquent,  un protocole de sécurité pour un RCSF, doit satisfaire une ou plusieurs conditions de sécurité, à savoir :</a:t>
            </a:r>
          </a:p>
          <a:p>
            <a:endParaRPr lang="fr-FR" dirty="0"/>
          </a:p>
          <a:p>
            <a:pPr>
              <a:buNone/>
            </a:pPr>
            <a:r>
              <a:rPr lang="fr-FR" sz="3500" b="1" dirty="0">
                <a:solidFill>
                  <a:srgbClr val="FF0000"/>
                </a:solidFill>
              </a:rPr>
              <a:t>1-Confidentialité Des Données</a:t>
            </a:r>
          </a:p>
          <a:p>
            <a:pPr>
              <a:buNone/>
            </a:pPr>
            <a:r>
              <a:rPr lang="fr-FR" dirty="0"/>
              <a:t>la confidentialité des données est la question la plus importante dans la sécurité de réseau. L'approche standard pour sécuriser le transfert des données est de crypter  les données avec une clef secrète connue par l’émetteur et le récepteur.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290"/>
            <a:ext cx="8472518" cy="5911873"/>
          </a:xfrm>
        </p:spPr>
        <p:txBody>
          <a:bodyPr>
            <a:normAutofit/>
          </a:bodyPr>
          <a:lstStyle/>
          <a:p>
            <a:pPr>
              <a:buNone/>
            </a:pPr>
            <a:r>
              <a:rPr lang="fr-FR" sz="3000" b="1" dirty="0">
                <a:solidFill>
                  <a:srgbClr val="FF0000"/>
                </a:solidFill>
              </a:rPr>
              <a:t>2-Intégrité des données</a:t>
            </a:r>
            <a:r>
              <a:rPr lang="fr-FR" sz="3000" dirty="0">
                <a:solidFill>
                  <a:srgbClr val="FF0000"/>
                </a:solidFill>
              </a:rPr>
              <a:t> </a:t>
            </a:r>
          </a:p>
          <a:p>
            <a:pPr>
              <a:buNone/>
            </a:pPr>
            <a:endParaRPr lang="fr-FR" sz="2700" dirty="0">
              <a:solidFill>
                <a:srgbClr val="FF0000"/>
              </a:solidFill>
            </a:endParaRPr>
          </a:p>
          <a:p>
            <a:r>
              <a:rPr lang="fr-FR" sz="2700" dirty="0"/>
              <a:t>Un nœud intrus  (adversaire) peut modifier les données transférées. Par exemple, un nœud malveillant peut ajouter quelques fragments ou manœuvrer les données dans un paquet.</a:t>
            </a:r>
          </a:p>
          <a:p>
            <a:r>
              <a:rPr lang="fr-FR" sz="2700" dirty="0"/>
              <a:t>Ce nouveau paquet peut alors être envoyé au récepteur original. La perte ou les dommages de données peut même se produire sans présence d'un nœud malveillant dû à l'environnement dur de communication. </a:t>
            </a:r>
          </a:p>
          <a:p>
            <a:r>
              <a:rPr lang="fr-FR" sz="2700" dirty="0"/>
              <a:t>Ainsi, l’intégrité des données s'assure qu'aucune donnée reçue n'a été changée en transit.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66"/>
            <a:ext cx="8329642" cy="5768997"/>
          </a:xfrm>
        </p:spPr>
        <p:txBody>
          <a:bodyPr>
            <a:normAutofit/>
          </a:bodyPr>
          <a:lstStyle/>
          <a:p>
            <a:pPr>
              <a:buNone/>
            </a:pPr>
            <a:r>
              <a:rPr lang="fr-FR" sz="3000" b="1" dirty="0">
                <a:solidFill>
                  <a:srgbClr val="FF0000"/>
                </a:solidFill>
              </a:rPr>
              <a:t>3-Fraîcheur De Données</a:t>
            </a:r>
            <a:r>
              <a:rPr lang="fr-FR" sz="2900" dirty="0">
                <a:solidFill>
                  <a:srgbClr val="FF0000"/>
                </a:solidFill>
              </a:rPr>
              <a:t> </a:t>
            </a:r>
          </a:p>
          <a:p>
            <a:pPr>
              <a:buNone/>
            </a:pPr>
            <a:endParaRPr lang="fr-FR" sz="2900" dirty="0">
              <a:solidFill>
                <a:srgbClr val="FF0000"/>
              </a:solidFill>
            </a:endParaRPr>
          </a:p>
          <a:p>
            <a:r>
              <a:rPr lang="fr-FR" sz="2900" dirty="0"/>
              <a:t>Même si la confidentialité et l’intégrité des données  sont assurées, nous devons également assurer la fraîcheur de chaque message. </a:t>
            </a:r>
          </a:p>
          <a:p>
            <a:r>
              <a:rPr lang="fr-FR" sz="2900" dirty="0"/>
              <a:t>Officieusement, la fraîcheur de données suggère que les données soient récentes, et elles s'assurent qu'aucun vieux message n'a été rejoué. Cette condition est particulièrement importante quand il y a des stratégies de partager des clefs utilisées dans la conception. Des clefs typiquement partagées doivent être changées avec le temps</a:t>
            </a:r>
            <a:r>
              <a:rPr lang="fr-FR" dirty="0"/>
              <a:t>.</a:t>
            </a:r>
          </a:p>
          <a:p>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0"/>
            <a:ext cx="8229600" cy="6858000"/>
          </a:xfrm>
        </p:spPr>
        <p:txBody>
          <a:bodyPr>
            <a:normAutofit/>
          </a:bodyPr>
          <a:lstStyle/>
          <a:p>
            <a:r>
              <a:rPr lang="fr-FR" sz="2500" dirty="0"/>
              <a:t>Cependant, cela prend du temps pour de nouvelles clefs partagées d'être propagées au réseau entier. Dans ce cas, il est facile pour l'adversaire d'employer une attaque de rejouer. </a:t>
            </a:r>
          </a:p>
          <a:p>
            <a:pPr>
              <a:buNone/>
            </a:pPr>
            <a:r>
              <a:rPr lang="fr-FR" sz="2500" dirty="0"/>
              <a:t>Pour résoudre ce problème </a:t>
            </a:r>
            <a:r>
              <a:rPr lang="fr-FR" sz="2500" dirty="0">
                <a:solidFill>
                  <a:srgbClr val="0070C0"/>
                </a:solidFill>
              </a:rPr>
              <a:t>un compteur </a:t>
            </a:r>
            <a:r>
              <a:rPr lang="fr-FR" sz="2500" dirty="0"/>
              <a:t>relatif au temps différent, peut être ajouté dans le paquet pour assurer la fraîcheur de données. </a:t>
            </a:r>
          </a:p>
          <a:p>
            <a:pPr>
              <a:buNone/>
            </a:pPr>
            <a:endParaRPr lang="fr-FR" sz="2500" dirty="0"/>
          </a:p>
          <a:p>
            <a:pPr>
              <a:buNone/>
            </a:pPr>
            <a:r>
              <a:rPr lang="fr-FR" sz="3000" b="1" dirty="0">
                <a:solidFill>
                  <a:srgbClr val="FF0000"/>
                </a:solidFill>
              </a:rPr>
              <a:t>4-Auto-Organisation </a:t>
            </a:r>
          </a:p>
          <a:p>
            <a:pPr>
              <a:buNone/>
            </a:pPr>
            <a:r>
              <a:rPr lang="fr-FR" sz="2500" dirty="0"/>
              <a:t>Un réseau de capteur sans fil est typiquement un réseau </a:t>
            </a:r>
            <a:r>
              <a:rPr lang="fr-FR" sz="2500" dirty="0" err="1"/>
              <a:t>adhoc</a:t>
            </a:r>
            <a:r>
              <a:rPr lang="fr-FR" sz="2500" dirty="0"/>
              <a:t>, qui exige que chaque nœud capteur soit indépendant et assez flexible à l’auto organisation. </a:t>
            </a:r>
          </a:p>
          <a:p>
            <a:pPr>
              <a:buNone/>
            </a:pPr>
            <a:r>
              <a:rPr lang="fr-FR" sz="2500" dirty="0"/>
              <a:t>Il n'y a aucune infrastructure fixe disponible pour la gestion de réseau dans un réseau de capteurs. L’auto organisation apporte un grand défi à la sécurité du réseau de capteurs sans fil.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42852"/>
            <a:ext cx="9144000" cy="6715148"/>
          </a:xfrm>
        </p:spPr>
        <p:txBody>
          <a:bodyPr>
            <a:normAutofit fontScale="92500" lnSpcReduction="10000"/>
          </a:bodyPr>
          <a:lstStyle/>
          <a:p>
            <a:pPr>
              <a:buNone/>
            </a:pPr>
            <a:r>
              <a:rPr lang="fr-FR" b="1" dirty="0">
                <a:solidFill>
                  <a:srgbClr val="FF0000"/>
                </a:solidFill>
              </a:rPr>
              <a:t>5-La Localisation</a:t>
            </a:r>
            <a:r>
              <a:rPr lang="fr-FR" b="1" dirty="0"/>
              <a:t> </a:t>
            </a:r>
          </a:p>
          <a:p>
            <a:pPr>
              <a:buNone/>
            </a:pPr>
            <a:r>
              <a:rPr lang="fr-FR" dirty="0"/>
              <a:t>Souvent, l'utilité d'un réseau de capteur se fondera sur ses capacités de localiser automatiquement chaque capteur dans le réseau. Un réseau de capteurs conçu pour détecter des anomalies aura besoin de l'information  précise d'endroit afin d'indiquer exactement l'endroit d'un défaut.</a:t>
            </a:r>
          </a:p>
          <a:p>
            <a:pPr>
              <a:buNone/>
            </a:pPr>
            <a:endParaRPr lang="fr-FR" dirty="0"/>
          </a:p>
          <a:p>
            <a:pPr>
              <a:buNone/>
            </a:pPr>
            <a:r>
              <a:rPr lang="fr-FR" b="1" dirty="0">
                <a:solidFill>
                  <a:srgbClr val="FF0000"/>
                </a:solidFill>
              </a:rPr>
              <a:t>6-L’Authentification </a:t>
            </a:r>
          </a:p>
          <a:p>
            <a:pPr>
              <a:buNone/>
            </a:pPr>
            <a:r>
              <a:rPr lang="fr-FR" dirty="0"/>
              <a:t>Un adversaire n'est pas limité simplement  à modifier le paquet  de données. Il peut changer le jet entier de paquets en injectant  les paquets additionnels.  Ainsi le récepteur doit s'assurer que les données utilisées dans n'importe quel processus décisionnel proviennent de la source correcte.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85728"/>
            <a:ext cx="8686800" cy="4525963"/>
          </a:xfrm>
        </p:spPr>
        <p:txBody>
          <a:bodyPr>
            <a:normAutofit/>
          </a:bodyPr>
          <a:lstStyle/>
          <a:p>
            <a:r>
              <a:rPr lang="fr-FR" sz="2500" dirty="0"/>
              <a:t>Officieusement, l'authentification de données permet à un récepteur de vérifier  que les données sont vraiment envoyées par l'expéditeur réclamé.</a:t>
            </a:r>
          </a:p>
        </p:txBody>
      </p:sp>
      <p:sp>
        <p:nvSpPr>
          <p:cNvPr id="4" name="Rectangle 3"/>
          <p:cNvSpPr/>
          <p:nvPr/>
        </p:nvSpPr>
        <p:spPr>
          <a:xfrm>
            <a:off x="357158" y="2000240"/>
            <a:ext cx="7462299" cy="584775"/>
          </a:xfrm>
          <a:prstGeom prst="rect">
            <a:avLst/>
          </a:prstGeom>
        </p:spPr>
        <p:txBody>
          <a:bodyPr wrap="none">
            <a:spAutoFit/>
          </a:bodyPr>
          <a:lstStyle/>
          <a:p>
            <a:r>
              <a:rPr lang="fr-FR" sz="3200" b="1" dirty="0">
                <a:solidFill>
                  <a:srgbClr val="0070C0"/>
                </a:solidFill>
              </a:rPr>
              <a:t> Vulnérabilités de la sécurité dans les RCSF </a:t>
            </a:r>
          </a:p>
        </p:txBody>
      </p:sp>
      <p:sp>
        <p:nvSpPr>
          <p:cNvPr id="5" name="Rectangle 4"/>
          <p:cNvSpPr/>
          <p:nvPr/>
        </p:nvSpPr>
        <p:spPr>
          <a:xfrm>
            <a:off x="285720" y="2643182"/>
            <a:ext cx="8643998" cy="3554819"/>
          </a:xfrm>
          <a:prstGeom prst="rect">
            <a:avLst/>
          </a:prstGeom>
        </p:spPr>
        <p:txBody>
          <a:bodyPr wrap="square">
            <a:spAutoFit/>
          </a:bodyPr>
          <a:lstStyle/>
          <a:p>
            <a:r>
              <a:rPr lang="fr-FR" sz="2500" dirty="0"/>
              <a:t>Les principaux problèmes de sécurité dans les RCSF émergent à partir des propriétés qui les rendent efficaces et attrayants, qui sont: </a:t>
            </a:r>
          </a:p>
          <a:p>
            <a:r>
              <a:rPr lang="fr-FR" sz="2500" dirty="0">
                <a:solidFill>
                  <a:srgbClr val="FF0000"/>
                </a:solidFill>
              </a:rPr>
              <a:t>1-Limitation de ressources</a:t>
            </a:r>
            <a:r>
              <a:rPr lang="fr-FR" sz="2500" dirty="0"/>
              <a:t>: l'énergie est peut-être la contrainte la plus forte aux capacités d'un nœud capteur. La réserve d'énergie de chaque nœud doit être conservée pour prolonger sa durée de vie et ainsi que celle de l'ensemble du réseau. Dans la plupart du temps, l'information transmise est redondante vus que les capteurs sont généralement géographiquement </a:t>
            </a:r>
            <a:r>
              <a:rPr lang="fr-FR" sz="2500" dirty="0" err="1"/>
              <a:t>co</a:t>
            </a:r>
            <a:r>
              <a:rPr lang="fr-FR" sz="2500" dirty="0"/>
              <a:t>-localisés.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a:bodyPr>
          <a:lstStyle/>
          <a:p>
            <a:r>
              <a:rPr lang="fr-FR" sz="3600" dirty="0">
                <a:solidFill>
                  <a:srgbClr val="FF0000"/>
                </a:solidFill>
              </a:rPr>
              <a:t>INTRODUCTION</a:t>
            </a:r>
          </a:p>
        </p:txBody>
      </p:sp>
      <p:sp>
        <p:nvSpPr>
          <p:cNvPr id="3" name="Espace réservé du contenu 2"/>
          <p:cNvSpPr>
            <a:spLocks noGrp="1"/>
          </p:cNvSpPr>
          <p:nvPr>
            <p:ph idx="1"/>
          </p:nvPr>
        </p:nvSpPr>
        <p:spPr>
          <a:xfrm>
            <a:off x="428596" y="785794"/>
            <a:ext cx="8401080" cy="5643602"/>
          </a:xfrm>
        </p:spPr>
        <p:txBody>
          <a:bodyPr>
            <a:noAutofit/>
          </a:bodyPr>
          <a:lstStyle/>
          <a:p>
            <a:r>
              <a:rPr lang="fr-FR" sz="2300" dirty="0"/>
              <a:t>La sécurité dans les réseaux industriels est très importante car les informations et les données sont transmises sur ces réseaux industriels.</a:t>
            </a:r>
          </a:p>
          <a:p>
            <a:r>
              <a:rPr lang="fr-FR" sz="2300" dirty="0"/>
              <a:t> La plupart des industries utilisent des réseaux sans fil pour communiquer des informations et des données en raison du coût élevé du câble.</a:t>
            </a:r>
          </a:p>
          <a:p>
            <a:r>
              <a:rPr lang="fr-FR" sz="2300" dirty="0"/>
              <a:t>la sécurité est la Première préoccupation des technologies sans fil . En effet, les données circulant par le réseau hertzien,  il apparaît théoriquement plus facile de les intercepter que lorsqu’elles circulent dans un câble.</a:t>
            </a:r>
          </a:p>
          <a:p>
            <a:r>
              <a:rPr lang="fr-FR" sz="2300" dirty="0"/>
              <a:t>Donc, il est essentiel de sécuriser les informations critiques et données pendant la transmission.</a:t>
            </a:r>
          </a:p>
          <a:p>
            <a:r>
              <a:rPr lang="fr-FR" sz="2300" dirty="0"/>
              <a:t> Un certain nombre de protocoles de routage sécurisés et efficaces, un Protocole  d’agrégation sécurisée de données, ont été proposés par plusieurs chercheurs dans le réseau sans fil industriel</a:t>
            </a:r>
          </a:p>
          <a:p>
            <a:endParaRPr lang="fr-FR" sz="2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357298"/>
            <a:ext cx="9144000" cy="4768865"/>
          </a:xfrm>
        </p:spPr>
        <p:txBody>
          <a:bodyPr>
            <a:noAutofit/>
          </a:bodyPr>
          <a:lstStyle/>
          <a:p>
            <a:pPr>
              <a:buNone/>
            </a:pPr>
            <a:r>
              <a:rPr lang="fr-FR" sz="2500" dirty="0">
                <a:solidFill>
                  <a:srgbClr val="FF0000"/>
                </a:solidFill>
              </a:rPr>
              <a:t>2-La communication sans fils multi-sauts</a:t>
            </a:r>
            <a:r>
              <a:rPr lang="fr-FR" sz="2500" dirty="0"/>
              <a:t>: en plus de fournir un déploiement simple, la communication sans fil a l'avantage  d'offrir l'accès à des endroits difficilement accessibles tels que des terrains désastreux et hostiles. Malheureusement, la portée de la communication radio des "</a:t>
            </a:r>
            <a:r>
              <a:rPr lang="fr-FR" sz="2500" dirty="0" err="1"/>
              <a:t>motes</a:t>
            </a:r>
            <a:r>
              <a:rPr lang="fr-FR" sz="2500" dirty="0"/>
              <a:t>" est limitée en  raison de considérations énergétiques. </a:t>
            </a:r>
          </a:p>
          <a:p>
            <a:pPr>
              <a:buNone/>
            </a:pPr>
            <a:r>
              <a:rPr lang="fr-FR" sz="2500" dirty="0"/>
              <a:t>La communication multi-sauts est donc indispensable pour la diffusion des données dans un RCSF. Cela introduit de nombreuses failles de sécurité à deux niveaux différents: attaque de la construction et maintenance des routes, et attaque des données utiles par injection, la modification ou la suppression de paquets.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500042"/>
            <a:ext cx="8686800" cy="4525963"/>
          </a:xfrm>
        </p:spPr>
        <p:txBody>
          <a:bodyPr>
            <a:noAutofit/>
          </a:bodyPr>
          <a:lstStyle/>
          <a:p>
            <a:pPr>
              <a:buNone/>
            </a:pPr>
            <a:r>
              <a:rPr lang="fr-FR" sz="2500" dirty="0">
                <a:solidFill>
                  <a:srgbClr val="FF0000"/>
                </a:solidFill>
              </a:rPr>
              <a:t>3-Couplage étroit avec l'environnement</a:t>
            </a:r>
            <a:r>
              <a:rPr lang="fr-FR" sz="2500" dirty="0"/>
              <a:t>: la plupart des applications de RCSF exigent un déploiement étroit des nœuds à l'intérieur ou à proximité des phénomènes à surveiller. Cette proximité physique avec  l'environnement conduit à de fréquentes compromissions intentionnelles ou accidentelles des nœuds. </a:t>
            </a:r>
          </a:p>
          <a:p>
            <a:pPr>
              <a:buNone/>
            </a:pPr>
            <a:r>
              <a:rPr lang="fr-FR" sz="2500" dirty="0"/>
              <a:t>Comme le succès des applications RCSF dépend également de leur faible coût, les nœuds ne peuvent pas se permettre une protection physique inviolable. </a:t>
            </a:r>
          </a:p>
          <a:p>
            <a:r>
              <a:rPr lang="fr-FR" sz="2500" dirty="0"/>
              <a:t>Par conséquent, un adversaire "bien équipé" peut extraire des informations cryptographiques des nœuds capteurs. Comme la mission d'un RCSF est généralement sans surveillance, le potentiel d'attaquer les nœuds  et de récupérer leur  contenu est important. </a:t>
            </a:r>
          </a:p>
          <a:p>
            <a:pPr>
              <a:buNone/>
            </a:pPr>
            <a:endParaRPr lang="fr-FR" sz="25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rgbClr val="FF0000"/>
                </a:solidFill>
              </a:rPr>
              <a:t>Bloques fonctionnels de la sécurité </a:t>
            </a:r>
            <a:br>
              <a:rPr lang="fr-FR" dirty="0">
                <a:solidFill>
                  <a:srgbClr val="FF0000"/>
                </a:solidFill>
              </a:rPr>
            </a:br>
            <a:r>
              <a:rPr lang="fr-FR" dirty="0">
                <a:solidFill>
                  <a:srgbClr val="FF0000"/>
                </a:solidFill>
              </a:rPr>
              <a:t>dans les RCSF</a:t>
            </a:r>
            <a:r>
              <a:rPr lang="fr-FR" dirty="0"/>
              <a:t> </a:t>
            </a:r>
          </a:p>
        </p:txBody>
      </p:sp>
      <p:sp>
        <p:nvSpPr>
          <p:cNvPr id="3" name="Espace réservé du contenu 2"/>
          <p:cNvSpPr>
            <a:spLocks noGrp="1"/>
          </p:cNvSpPr>
          <p:nvPr>
            <p:ph idx="1"/>
          </p:nvPr>
        </p:nvSpPr>
        <p:spPr/>
        <p:txBody>
          <a:bodyPr>
            <a:normAutofit/>
          </a:bodyPr>
          <a:lstStyle/>
          <a:p>
            <a:r>
              <a:rPr lang="fr-FR" dirty="0"/>
              <a:t>On distingue quatre blocks fonctionnels des solutions de sécurité dans les RCSF : </a:t>
            </a:r>
          </a:p>
          <a:p>
            <a:pPr>
              <a:buFont typeface="Wingdings" pitchFamily="2" charset="2"/>
              <a:buChar char="ü"/>
            </a:pPr>
            <a:r>
              <a:rPr lang="fr-FR" dirty="0"/>
              <a:t>la gestion de clés,</a:t>
            </a:r>
          </a:p>
          <a:p>
            <a:pPr>
              <a:buFont typeface="Wingdings" pitchFamily="2" charset="2"/>
              <a:buChar char="ü"/>
            </a:pPr>
            <a:r>
              <a:rPr lang="fr-FR" dirty="0"/>
              <a:t> la sécurité du routage,</a:t>
            </a:r>
          </a:p>
          <a:p>
            <a:pPr>
              <a:buFont typeface="Wingdings" pitchFamily="2" charset="2"/>
              <a:buChar char="ü"/>
            </a:pPr>
            <a:r>
              <a:rPr lang="fr-FR" dirty="0"/>
              <a:t> la sécurité de l'agrégation de données, et</a:t>
            </a:r>
          </a:p>
          <a:p>
            <a:pPr>
              <a:buFont typeface="Wingdings" pitchFamily="2" charset="2"/>
              <a:buChar char="ü"/>
            </a:pPr>
            <a:r>
              <a:rPr lang="fr-FR" dirty="0"/>
              <a:t> la sécurité de l'accès au canal.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7030A0"/>
                </a:solidFill>
              </a:rPr>
              <a:t>Mécanismes de sécurité </a:t>
            </a:r>
          </a:p>
        </p:txBody>
      </p:sp>
      <p:sp>
        <p:nvSpPr>
          <p:cNvPr id="3" name="Espace réservé du contenu 2"/>
          <p:cNvSpPr>
            <a:spLocks noGrp="1"/>
          </p:cNvSpPr>
          <p:nvPr>
            <p:ph idx="1"/>
          </p:nvPr>
        </p:nvSpPr>
        <p:spPr>
          <a:xfrm>
            <a:off x="457200" y="1600200"/>
            <a:ext cx="8229600" cy="5257800"/>
          </a:xfrm>
        </p:spPr>
        <p:txBody>
          <a:bodyPr>
            <a:normAutofit fontScale="85000" lnSpcReduction="10000"/>
          </a:bodyPr>
          <a:lstStyle/>
          <a:p>
            <a:r>
              <a:rPr lang="fr-FR" dirty="0"/>
              <a:t>Plusieurs mécanismes, basés généralement sur la notion de </a:t>
            </a:r>
            <a:r>
              <a:rPr lang="fr-FR" dirty="0">
                <a:solidFill>
                  <a:srgbClr val="FF0000"/>
                </a:solidFill>
              </a:rPr>
              <a:t>cryptographie</a:t>
            </a:r>
            <a:r>
              <a:rPr lang="fr-FR" dirty="0"/>
              <a:t>, sont mis en place afin de répondre à la question de la sécurité dans les RCSF.</a:t>
            </a:r>
          </a:p>
          <a:p>
            <a:endParaRPr lang="fr-FR" dirty="0"/>
          </a:p>
          <a:p>
            <a:pPr>
              <a:buNone/>
            </a:pPr>
            <a:r>
              <a:rPr lang="fr-FR" dirty="0"/>
              <a:t>Le mot « cryptographie » est composé des mots grecques: « crypto » signifie caché, « </a:t>
            </a:r>
            <a:r>
              <a:rPr lang="fr-FR" dirty="0" err="1"/>
              <a:t>graphy</a:t>
            </a:r>
            <a:r>
              <a:rPr lang="fr-FR" dirty="0"/>
              <a:t> » signifie écrire. C'est donc l'art de l'écriture secrète.</a:t>
            </a:r>
          </a:p>
          <a:p>
            <a:pPr>
              <a:buNone/>
            </a:pPr>
            <a:r>
              <a:rPr lang="fr-FR" dirty="0"/>
              <a:t>Elle est définie comme étant une science permettant de convertir des informations "en clair" en informations cryptées (codées), c'est à dire non compréhensibles, et puis, à partir de ces informations cryptées, de restituer les informations originales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0B050"/>
                </a:solidFill>
              </a:rPr>
              <a:t>Les outils cryptographiques</a:t>
            </a:r>
          </a:p>
        </p:txBody>
      </p:sp>
      <p:sp>
        <p:nvSpPr>
          <p:cNvPr id="3" name="Espace réservé du contenu 2"/>
          <p:cNvSpPr>
            <a:spLocks noGrp="1"/>
          </p:cNvSpPr>
          <p:nvPr>
            <p:ph idx="1"/>
          </p:nvPr>
        </p:nvSpPr>
        <p:spPr/>
        <p:txBody>
          <a:bodyPr>
            <a:normAutofit fontScale="92500" lnSpcReduction="10000"/>
          </a:bodyPr>
          <a:lstStyle/>
          <a:p>
            <a:pPr>
              <a:buNone/>
            </a:pPr>
            <a:r>
              <a:rPr lang="fr-FR" dirty="0">
                <a:solidFill>
                  <a:srgbClr val="FF0000"/>
                </a:solidFill>
              </a:rPr>
              <a:t>1-Le chiffrement </a:t>
            </a:r>
          </a:p>
          <a:p>
            <a:pPr>
              <a:buNone/>
            </a:pPr>
            <a:r>
              <a:rPr lang="fr-FR" dirty="0"/>
              <a:t>Le chiffrement est le système cryptographique assurant la confidentialité. Pour cela, il utilise des clés. Selon cette utilisation, on distingue deux classes de primitives : symétrique ou asymétrique.</a:t>
            </a:r>
          </a:p>
          <a:p>
            <a:pPr>
              <a:buNone/>
            </a:pPr>
            <a:r>
              <a:rPr lang="fr-FR" dirty="0"/>
              <a:t>       </a:t>
            </a:r>
            <a:r>
              <a:rPr lang="fr-FR" b="1" dirty="0">
                <a:solidFill>
                  <a:srgbClr val="002060"/>
                </a:solidFill>
              </a:rPr>
              <a:t>Le chiffrement symétrique </a:t>
            </a:r>
            <a:r>
              <a:rPr lang="fr-FR" dirty="0"/>
              <a:t>Une même clé est utilisée entre deux nœuds communicants  pour chiffrer et déchiffrer les données en utilisant un algorithme de chiffrement symétrique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543956" cy="5697559"/>
          </a:xfrm>
        </p:spPr>
        <p:txBody>
          <a:bodyPr>
            <a:normAutofit fontScale="92500" lnSpcReduction="20000"/>
          </a:bodyPr>
          <a:lstStyle/>
          <a:p>
            <a:r>
              <a:rPr lang="fr-FR" dirty="0"/>
              <a:t>Les algorithmes de chiffrement symétriques sont décomposés en deux catégories : </a:t>
            </a:r>
          </a:p>
          <a:p>
            <a:endParaRPr lang="fr-FR" dirty="0"/>
          </a:p>
          <a:p>
            <a:pPr>
              <a:buFont typeface="Wingdings" pitchFamily="2" charset="2"/>
              <a:buChar char="ü"/>
            </a:pPr>
            <a:r>
              <a:rPr lang="fr-FR" dirty="0"/>
              <a:t>  Le chiffrement en chaîne:  est fait bit à bit sans attendre la réception entière des données. L’algorithme le plus connu est : RC4 (</a:t>
            </a:r>
            <a:r>
              <a:rPr lang="fr-FR" dirty="0" err="1"/>
              <a:t>Rivest</a:t>
            </a:r>
            <a:r>
              <a:rPr lang="fr-FR" dirty="0"/>
              <a:t> </a:t>
            </a:r>
            <a:r>
              <a:rPr lang="fr-FR" dirty="0" err="1"/>
              <a:t>Cipher</a:t>
            </a:r>
            <a:r>
              <a:rPr lang="fr-FR" dirty="0"/>
              <a:t>) .</a:t>
            </a:r>
          </a:p>
          <a:p>
            <a:pPr>
              <a:buFont typeface="Wingdings" pitchFamily="2" charset="2"/>
              <a:buChar char="ü"/>
            </a:pPr>
            <a:endParaRPr lang="fr-FR" dirty="0"/>
          </a:p>
          <a:p>
            <a:pPr>
              <a:buFont typeface="Wingdings" pitchFamily="2" charset="2"/>
              <a:buChar char="ü"/>
            </a:pPr>
            <a:r>
              <a:rPr lang="fr-FR" dirty="0"/>
              <a:t>  Le chiffrement par bloc consiste à fractionner les données en blocs de taille fixe (64 bits, 128 bits). Chaque bloc sera ensuite chiffré une fois qu’il atteint la taille envisagée. Les algorithmes les plus utilisés sont   DES (Data </a:t>
            </a:r>
            <a:r>
              <a:rPr lang="fr-FR" dirty="0" err="1"/>
              <a:t>Encryption</a:t>
            </a:r>
            <a:r>
              <a:rPr lang="fr-FR" dirty="0"/>
              <a:t> Standard), AES (Advanced </a:t>
            </a:r>
            <a:r>
              <a:rPr lang="fr-FR" dirty="0" err="1"/>
              <a:t>Encryption</a:t>
            </a:r>
            <a:r>
              <a:rPr lang="fr-FR" dirty="0"/>
              <a:t> Standard)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24158" t="21484" r="21486" b="43359"/>
          <a:stretch>
            <a:fillRect/>
          </a:stretch>
        </p:blipFill>
        <p:spPr bwMode="auto">
          <a:xfrm>
            <a:off x="500034" y="1928802"/>
            <a:ext cx="7858180" cy="285752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14356"/>
            <a:ext cx="8401080" cy="5411807"/>
          </a:xfrm>
        </p:spPr>
        <p:txBody>
          <a:bodyPr>
            <a:normAutofit fontScale="85000" lnSpcReduction="10000"/>
          </a:bodyPr>
          <a:lstStyle/>
          <a:p>
            <a:r>
              <a:rPr lang="fr-FR" sz="3500" b="1" dirty="0">
                <a:solidFill>
                  <a:srgbClr val="002060"/>
                </a:solidFill>
              </a:rPr>
              <a:t>Le chiffrement asymétrique</a:t>
            </a:r>
          </a:p>
          <a:p>
            <a:endParaRPr lang="fr-FR" b="1" dirty="0">
              <a:solidFill>
                <a:srgbClr val="002060"/>
              </a:solidFill>
            </a:endParaRPr>
          </a:p>
          <a:p>
            <a:pPr>
              <a:buNone/>
            </a:pPr>
            <a:r>
              <a:rPr lang="fr-FR" dirty="0"/>
              <a:t> Deux clés différentes sont générées par le récepteur: </a:t>
            </a:r>
            <a:r>
              <a:rPr lang="fr-FR" dirty="0">
                <a:solidFill>
                  <a:srgbClr val="002060"/>
                </a:solidFill>
              </a:rPr>
              <a:t>une clé publique </a:t>
            </a:r>
            <a:r>
              <a:rPr lang="fr-FR" dirty="0"/>
              <a:t>diffusée à tous les nœuds servant au chiffrement de données qu’ils vont émettre au récepteur, et, </a:t>
            </a:r>
            <a:r>
              <a:rPr lang="fr-FR" dirty="0">
                <a:solidFill>
                  <a:srgbClr val="002060"/>
                </a:solidFill>
              </a:rPr>
              <a:t>une clé privée </a:t>
            </a:r>
            <a:r>
              <a:rPr lang="fr-FR" dirty="0"/>
              <a:t>maintenue secrète chez le récepteur servant pour le déchiffrement de ces données  lorsque ce dernier les reçoit. </a:t>
            </a:r>
          </a:p>
          <a:p>
            <a:pPr>
              <a:buNone/>
            </a:pPr>
            <a:r>
              <a:rPr lang="fr-FR" dirty="0"/>
              <a:t>Le point fondamental sur lequel repose la sécurité du chiffrement asymétrique est l’impossibilité de déduire la clé privée à partir de la clé publique. L’algorithme de chiffrement asymétrique le plus connu est : RSA (</a:t>
            </a:r>
            <a:r>
              <a:rPr lang="fr-FR" dirty="0" err="1"/>
              <a:t>Rivest</a:t>
            </a:r>
            <a:r>
              <a:rPr lang="fr-FR" dirty="0"/>
              <a:t> Shamir </a:t>
            </a:r>
            <a:r>
              <a:rPr lang="fr-FR" dirty="0" err="1"/>
              <a:t>Adleman</a:t>
            </a:r>
            <a:r>
              <a:rPr lang="fr-FR" dirty="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23609" t="29297" r="19839" b="41406"/>
          <a:stretch>
            <a:fillRect/>
          </a:stretch>
        </p:blipFill>
        <p:spPr bwMode="auto">
          <a:xfrm>
            <a:off x="-142908" y="785794"/>
            <a:ext cx="9320278" cy="2714644"/>
          </a:xfrm>
          <a:prstGeom prst="rect">
            <a:avLst/>
          </a:prstGeom>
          <a:noFill/>
          <a:ln w="9525">
            <a:noFill/>
            <a:miter lim="800000"/>
            <a:headEnd/>
            <a:tailEnd/>
          </a:ln>
          <a:effectLst/>
        </p:spPr>
      </p:pic>
      <p:sp>
        <p:nvSpPr>
          <p:cNvPr id="5" name="Rectangle 4"/>
          <p:cNvSpPr/>
          <p:nvPr/>
        </p:nvSpPr>
        <p:spPr>
          <a:xfrm>
            <a:off x="0" y="4143380"/>
            <a:ext cx="8715436" cy="1154162"/>
          </a:xfrm>
          <a:prstGeom prst="rect">
            <a:avLst/>
          </a:prstGeom>
        </p:spPr>
        <p:txBody>
          <a:bodyPr wrap="square">
            <a:spAutoFit/>
          </a:bodyPr>
          <a:lstStyle/>
          <a:p>
            <a:r>
              <a:rPr lang="fr-FR" sz="2300" dirty="0"/>
              <a:t>Dans ces algorithmes, différents problèmes mathématiques se présentent à cause des calculs utilisés pour déchiffrer les données reçues.</a:t>
            </a:r>
          </a:p>
        </p:txBody>
      </p:sp>
      <p:sp>
        <p:nvSpPr>
          <p:cNvPr id="6" name="Rectangle 5"/>
          <p:cNvSpPr/>
          <p:nvPr/>
        </p:nvSpPr>
        <p:spPr>
          <a:xfrm>
            <a:off x="-32" y="5500702"/>
            <a:ext cx="8643998" cy="1154162"/>
          </a:xfrm>
          <a:prstGeom prst="rect">
            <a:avLst/>
          </a:prstGeom>
        </p:spPr>
        <p:txBody>
          <a:bodyPr wrap="square">
            <a:spAutoFit/>
          </a:bodyPr>
          <a:lstStyle/>
          <a:p>
            <a:r>
              <a:rPr lang="fr-FR" sz="2300" dirty="0"/>
              <a:t>En utilisant le chiffrement asymétrique, chaque nœud capteur souffre d’un autre problème dû au stockage de clés publiques de tous  les nœuds restant du réseau</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600200"/>
            <a:ext cx="9144000" cy="4525963"/>
          </a:xfrm>
        </p:spPr>
        <p:txBody>
          <a:bodyPr/>
          <a:lstStyle/>
          <a:p>
            <a:pPr>
              <a:buNone/>
            </a:pPr>
            <a:r>
              <a:rPr lang="fr-FR" dirty="0">
                <a:solidFill>
                  <a:srgbClr val="FF0000"/>
                </a:solidFill>
              </a:rPr>
              <a:t>2-La signature digitale </a:t>
            </a:r>
          </a:p>
          <a:p>
            <a:pPr>
              <a:buNone/>
            </a:pPr>
            <a:r>
              <a:rPr lang="fr-FR" dirty="0"/>
              <a:t>La signature digitale est un système cryptographique assurant la non-répudiation de la source. Elle repose sur les clés asymétriques.</a:t>
            </a:r>
          </a:p>
          <a:p>
            <a:pPr>
              <a:buNone/>
            </a:pPr>
            <a:r>
              <a:rPr lang="fr-FR" dirty="0">
                <a:solidFill>
                  <a:srgbClr val="FF0000"/>
                </a:solidFill>
              </a:rPr>
              <a:t>3-La fonction de hachage</a:t>
            </a:r>
          </a:p>
          <a:p>
            <a:pPr>
              <a:buNone/>
            </a:pPr>
            <a:r>
              <a:rPr lang="fr-FR" dirty="0">
                <a:solidFill>
                  <a:srgbClr val="FF0000"/>
                </a:solidFill>
              </a:rPr>
              <a:t>4-Le code d’authentification de message MAC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15373" t="12695" r="12701" b="14062"/>
          <a:stretch>
            <a:fillRect/>
          </a:stretch>
        </p:blipFill>
        <p:spPr bwMode="auto">
          <a:xfrm>
            <a:off x="-20987" y="0"/>
            <a:ext cx="9165019" cy="68580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 </a:t>
            </a:r>
            <a:r>
              <a:rPr lang="fr-FR" b="1" dirty="0">
                <a:solidFill>
                  <a:srgbClr val="00B050"/>
                </a:solidFill>
              </a:rPr>
              <a:t>La gestion de clés dans les RCSF</a:t>
            </a:r>
          </a:p>
        </p:txBody>
      </p:sp>
      <p:sp>
        <p:nvSpPr>
          <p:cNvPr id="3" name="Espace réservé du contenu 2"/>
          <p:cNvSpPr>
            <a:spLocks noGrp="1"/>
          </p:cNvSpPr>
          <p:nvPr>
            <p:ph idx="1"/>
          </p:nvPr>
        </p:nvSpPr>
        <p:spPr/>
        <p:txBody>
          <a:bodyPr/>
          <a:lstStyle/>
          <a:p>
            <a:r>
              <a:rPr lang="fr-FR" dirty="0"/>
              <a:t>la gestion de clés est un service primordial pour la sécurité de n'importe quel système basé sur la communication. Sous les contraintes des RCSF, la conception d'un système de gestion de clés est un grand défi. </a:t>
            </a:r>
          </a:p>
          <a:p>
            <a:r>
              <a:rPr lang="fr-FR" dirty="0"/>
              <a:t>Sélectionner une solution cryptographique appropriée pour les RCSF est un autre défi.</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rgbClr val="FF0000"/>
                </a:solidFill>
              </a:rPr>
              <a:t>La fonction de gestion de clés dans les RCSF</a:t>
            </a:r>
          </a:p>
        </p:txBody>
      </p:sp>
      <p:sp>
        <p:nvSpPr>
          <p:cNvPr id="3" name="Espace réservé du contenu 2"/>
          <p:cNvSpPr>
            <a:spLocks noGrp="1"/>
          </p:cNvSpPr>
          <p:nvPr>
            <p:ph idx="1"/>
          </p:nvPr>
        </p:nvSpPr>
        <p:spPr>
          <a:xfrm>
            <a:off x="457200" y="1600200"/>
            <a:ext cx="8686800" cy="4525963"/>
          </a:xfrm>
        </p:spPr>
        <p:txBody>
          <a:bodyPr>
            <a:normAutofit/>
          </a:bodyPr>
          <a:lstStyle/>
          <a:p>
            <a:r>
              <a:rPr lang="fr-FR" sz="2300" dirty="0"/>
              <a:t>La gestion des clés est un des aspects les  plus difficiles de la configuration d'un système cryptographique de sécurité. Pour qu'un tel système fonctionne, il doit être sécurisé:  chacun des utilisateurs doit disposer d'un ensemble de clés secrètes (dans un système à clés secrètes) ou de paire de clés publiques/privés (dans un système à  clés publiques).</a:t>
            </a:r>
          </a:p>
        </p:txBody>
      </p:sp>
      <p:pic>
        <p:nvPicPr>
          <p:cNvPr id="6" name="Picture 2"/>
          <p:cNvPicPr>
            <a:picLocks noChangeAspect="1" noChangeArrowheads="1"/>
          </p:cNvPicPr>
          <p:nvPr/>
        </p:nvPicPr>
        <p:blipFill>
          <a:blip r:embed="rId2"/>
          <a:srcRect l="28524" t="49877" r="23555" b="25381"/>
          <a:stretch>
            <a:fillRect/>
          </a:stretch>
        </p:blipFill>
        <p:spPr bwMode="auto">
          <a:xfrm>
            <a:off x="1292996" y="4071942"/>
            <a:ext cx="7136656" cy="2071702"/>
          </a:xfrm>
          <a:prstGeom prst="rect">
            <a:avLst/>
          </a:prstGeom>
          <a:noFill/>
          <a:ln w="9525">
            <a:noFill/>
            <a:miter lim="800000"/>
            <a:headEnd/>
            <a:tailEnd/>
          </a:ln>
          <a:effectLst/>
        </p:spPr>
      </p:pic>
      <p:pic>
        <p:nvPicPr>
          <p:cNvPr id="7" name="Picture 2"/>
          <p:cNvPicPr>
            <a:picLocks noChangeAspect="1" noChangeArrowheads="1"/>
          </p:cNvPicPr>
          <p:nvPr/>
        </p:nvPicPr>
        <p:blipFill>
          <a:blip r:embed="rId2"/>
          <a:srcRect l="45385" t="75131" r="28880" b="20133"/>
          <a:stretch>
            <a:fillRect/>
          </a:stretch>
        </p:blipFill>
        <p:spPr bwMode="auto">
          <a:xfrm>
            <a:off x="2928926" y="6215082"/>
            <a:ext cx="4143404" cy="428628"/>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rgbClr val="7030A0"/>
                </a:solidFill>
              </a:rPr>
              <a:t>Pourquoi la gestion de clés dans les RCSF ? </a:t>
            </a:r>
            <a:br>
              <a:rPr lang="fr-FR" dirty="0"/>
            </a:br>
            <a:endParaRPr lang="fr-FR" dirty="0"/>
          </a:p>
        </p:txBody>
      </p:sp>
      <p:sp>
        <p:nvSpPr>
          <p:cNvPr id="3" name="Espace réservé du contenu 2"/>
          <p:cNvSpPr>
            <a:spLocks noGrp="1"/>
          </p:cNvSpPr>
          <p:nvPr>
            <p:ph idx="1"/>
          </p:nvPr>
        </p:nvSpPr>
        <p:spPr/>
        <p:txBody>
          <a:bodyPr>
            <a:normAutofit/>
          </a:bodyPr>
          <a:lstStyle/>
          <a:p>
            <a:r>
              <a:rPr lang="fr-FR" dirty="0"/>
              <a:t>Après leur déploiement, les capteurs ont besoin d'établir des clés cryptographiques avec leurs voisins pour assurer des services de sécurité: </a:t>
            </a:r>
          </a:p>
          <a:p>
            <a:pPr>
              <a:buFont typeface="Wingdings" pitchFamily="2" charset="2"/>
              <a:buChar char="ü"/>
            </a:pPr>
            <a:r>
              <a:rPr lang="fr-FR" dirty="0"/>
              <a:t>  Sécuriser le routage </a:t>
            </a:r>
          </a:p>
          <a:p>
            <a:pPr>
              <a:buFont typeface="Wingdings" pitchFamily="2" charset="2"/>
              <a:buChar char="ü"/>
            </a:pPr>
            <a:r>
              <a:rPr lang="fr-FR" dirty="0"/>
              <a:t>  Sécuriser l'agrégation (accumulation)des données</a:t>
            </a:r>
          </a:p>
          <a:p>
            <a:pPr>
              <a:buFont typeface="Wingdings" pitchFamily="2" charset="2"/>
              <a:buChar char="ü"/>
            </a:pPr>
            <a:r>
              <a:rPr lang="fr-FR" dirty="0"/>
              <a:t>Coopération (authentification), </a:t>
            </a:r>
            <a:r>
              <a:rPr lang="fr-FR" dirty="0" err="1"/>
              <a:t>etc</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rgbClr val="FF0000"/>
                </a:solidFill>
              </a:rPr>
              <a:t>LEAP </a:t>
            </a:r>
            <a:r>
              <a:rPr lang="fr-FR" dirty="0"/>
              <a:t> </a:t>
            </a:r>
            <a:br>
              <a:rPr lang="fr-FR" dirty="0"/>
            </a:br>
            <a:endParaRPr lang="fr-FR" dirty="0"/>
          </a:p>
        </p:txBody>
      </p:sp>
      <p:sp>
        <p:nvSpPr>
          <p:cNvPr id="3" name="Espace réservé du contenu 2"/>
          <p:cNvSpPr>
            <a:spLocks noGrp="1"/>
          </p:cNvSpPr>
          <p:nvPr>
            <p:ph idx="1"/>
          </p:nvPr>
        </p:nvSpPr>
        <p:spPr>
          <a:xfrm>
            <a:off x="457200" y="1000108"/>
            <a:ext cx="8686800" cy="5643602"/>
          </a:xfrm>
        </p:spPr>
        <p:txBody>
          <a:bodyPr>
            <a:normAutofit/>
          </a:bodyPr>
          <a:lstStyle/>
          <a:p>
            <a:pPr>
              <a:buNone/>
            </a:pPr>
            <a:r>
              <a:rPr lang="fr-FR" dirty="0">
                <a:solidFill>
                  <a:srgbClr val="FF0000"/>
                </a:solidFill>
              </a:rPr>
              <a:t>LEAP</a:t>
            </a:r>
            <a:r>
              <a:rPr lang="fr-FR" dirty="0"/>
              <a:t> est un protocole déterministe de gestion de clés pour les réseaux de capteurs sans-fils. Le mécanisme de gestion de clés fourni par LEAP supporte le traitement interne "in-network </a:t>
            </a:r>
            <a:r>
              <a:rPr lang="fr-FR" dirty="0" err="1"/>
              <a:t>processing</a:t>
            </a:r>
            <a:r>
              <a:rPr lang="fr-FR" dirty="0"/>
              <a:t>" tout en  limitant l'impact de sécurité d'un nœud compromis (dangereux) sur son  voisinage immédiat dans le réseau.</a:t>
            </a:r>
          </a:p>
          <a:p>
            <a:pPr>
              <a:buNone/>
            </a:pPr>
            <a:r>
              <a:rPr lang="fr-FR" dirty="0"/>
              <a:t> LEAP supporte l'établissement de quatre type de clés pour chaque nœud : clé individuelle, clé par paire, clé de groupe et clé globale.</a:t>
            </a:r>
          </a:p>
          <a:p>
            <a:pPr>
              <a:buNone/>
            </a:pPr>
            <a:r>
              <a:rPr lang="fr-FR" dirty="0"/>
              <a:t> </a:t>
            </a:r>
          </a:p>
          <a:p>
            <a:pPr>
              <a:buNone/>
            </a:pPr>
            <a:endParaRPr lang="fr-F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00B050"/>
                </a:solidFill>
              </a:rPr>
              <a:t>Hypothèse de fonctionnement </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a:solidFill>
                  <a:srgbClr val="FF0000"/>
                </a:solidFill>
              </a:rPr>
              <a:t>LEAP</a:t>
            </a:r>
            <a:r>
              <a:rPr lang="fr-FR" dirty="0"/>
              <a:t> est basé sur une clé initiale transitoire </a:t>
            </a:r>
            <a:r>
              <a:rPr lang="fr-FR" b="1" dirty="0">
                <a:solidFill>
                  <a:srgbClr val="0070C0"/>
                </a:solidFill>
              </a:rPr>
              <a:t>KIN </a:t>
            </a:r>
            <a:r>
              <a:rPr lang="fr-FR" dirty="0"/>
              <a:t>chargée dans chacun des nœuds du réseau. Les auteurs de LEAP supposent que pour compromettre un nœud, l'adversaire nécessite un temps minimal </a:t>
            </a:r>
            <a:r>
              <a:rPr lang="fr-FR" b="1" dirty="0" err="1">
                <a:solidFill>
                  <a:srgbClr val="0070C0"/>
                </a:solidFill>
              </a:rPr>
              <a:t>Tmin</a:t>
            </a:r>
            <a:r>
              <a:rPr lang="fr-FR" dirty="0"/>
              <a:t>: c'est le temps de brancher un câble série et le temps de copier le contenu de la mémoire du nœud compromis. LEAP exploite ce temps (de confiance) pour permettre à deux nœuds voisins d'établir, d'une manière sécurisée, une clé symétrique de session à partir de la clé initiale transitoire KIN.  Après </a:t>
            </a:r>
            <a:r>
              <a:rPr lang="fr-FR" dirty="0" err="1"/>
              <a:t>Tmin</a:t>
            </a:r>
            <a:r>
              <a:rPr lang="fr-FR" dirty="0"/>
              <a:t>,  la clé KIN est supprimée de la mémoire du nœud.</a:t>
            </a:r>
          </a:p>
          <a:p>
            <a:r>
              <a:rPr lang="fr-FR" dirty="0"/>
              <a:t>Un adversaire peut écouter clandestinement tout le trafic dans cette phase, mais sans la clé KIN il ne peut injecter des informations incorrectes ou déchiffrer les messages. Un adversaire compromettant un nœud après </a:t>
            </a:r>
            <a:r>
              <a:rPr lang="fr-FR" dirty="0" err="1"/>
              <a:t>Tmin</a:t>
            </a:r>
            <a:r>
              <a:rPr lang="fr-FR" dirty="0"/>
              <a:t>, obtient seulement les clés du nœud compromis. Quand un nœud compromis est détecté, ses voisins suppriment simplement les clés qui ont été partagée avec lui</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8929718" cy="4525963"/>
          </a:xfrm>
        </p:spPr>
        <p:txBody>
          <a:bodyPr>
            <a:normAutofit/>
          </a:bodyPr>
          <a:lstStyle/>
          <a:p>
            <a:endParaRPr lang="fr-FR" sz="2300" dirty="0"/>
          </a:p>
        </p:txBody>
      </p:sp>
      <p:sp>
        <p:nvSpPr>
          <p:cNvPr id="4" name="Rectangle 3"/>
          <p:cNvSpPr/>
          <p:nvPr/>
        </p:nvSpPr>
        <p:spPr>
          <a:xfrm>
            <a:off x="571472" y="928670"/>
            <a:ext cx="4648260" cy="477054"/>
          </a:xfrm>
          <a:prstGeom prst="rect">
            <a:avLst/>
          </a:prstGeom>
        </p:spPr>
        <p:txBody>
          <a:bodyPr wrap="none">
            <a:spAutoFit/>
          </a:bodyPr>
          <a:lstStyle/>
          <a:p>
            <a:r>
              <a:rPr lang="fr-FR" sz="2500" b="1" dirty="0">
                <a:solidFill>
                  <a:srgbClr val="FF0000"/>
                </a:solidFill>
              </a:rPr>
              <a:t>Sécurité du routage dans les RCSF</a:t>
            </a:r>
          </a:p>
        </p:txBody>
      </p:sp>
      <p:sp>
        <p:nvSpPr>
          <p:cNvPr id="5" name="Rectangle 4"/>
          <p:cNvSpPr/>
          <p:nvPr/>
        </p:nvSpPr>
        <p:spPr>
          <a:xfrm>
            <a:off x="285720" y="1571612"/>
            <a:ext cx="8358246" cy="4339650"/>
          </a:xfrm>
          <a:prstGeom prst="rect">
            <a:avLst/>
          </a:prstGeom>
        </p:spPr>
        <p:txBody>
          <a:bodyPr wrap="square">
            <a:spAutoFit/>
          </a:bodyPr>
          <a:lstStyle/>
          <a:p>
            <a:r>
              <a:rPr lang="fr-FR" sz="2300" dirty="0"/>
              <a:t>La couche de routage est le module responsable d'acheminer correctement une donnée d'un point du réseau vers un autre. Pour assurer ce rôle, la couche de routage est composée de deux blocs fonctionnels : la construction de routes et le relais des données. </a:t>
            </a:r>
          </a:p>
          <a:p>
            <a:pPr marL="457200" indent="-457200">
              <a:buFont typeface="+mj-lt"/>
              <a:buAutoNum type="arabicPeriod"/>
            </a:pPr>
            <a:r>
              <a:rPr lang="fr-FR" sz="2300" dirty="0"/>
              <a:t>Le premier composant permet de construire un </a:t>
            </a:r>
            <a:r>
              <a:rPr lang="fr-FR" sz="2300" dirty="0" err="1"/>
              <a:t>backbone</a:t>
            </a:r>
            <a:r>
              <a:rPr lang="fr-FR" sz="2300" dirty="0"/>
              <a:t> connectant les nœuds aux destinations désirées via un ensemble de chemins.</a:t>
            </a:r>
          </a:p>
          <a:p>
            <a:pPr marL="457200" indent="-457200">
              <a:buFont typeface="+mj-lt"/>
              <a:buAutoNum type="arabicPeriod"/>
            </a:pPr>
            <a:r>
              <a:rPr lang="fr-FR" sz="2300" dirty="0"/>
              <a:t>Le deuxième composant quant à lui utilise ce </a:t>
            </a:r>
            <a:r>
              <a:rPr lang="fr-FR" sz="2300" dirty="0" err="1"/>
              <a:t>backbone</a:t>
            </a:r>
            <a:r>
              <a:rPr lang="fr-FR" sz="2300" dirty="0"/>
              <a:t> afin d'acheminer les données captées vers les utilisateurs finaux. Un adversaire désirant attaquer les réseaux peut alors s'en prendre à l'un des deux composants qu'il faudra protéger. </a:t>
            </a:r>
          </a:p>
          <a:p>
            <a:pPr marL="457200" indent="-457200">
              <a:buFont typeface="+mj-lt"/>
              <a:buAutoNum type="arabicPeriod"/>
            </a:pPr>
            <a:endParaRPr lang="fr-FR" sz="23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508782"/>
            <a:ext cx="8858280" cy="5840435"/>
          </a:xfrm>
        </p:spPr>
        <p:txBody>
          <a:bodyPr>
            <a:normAutofit/>
          </a:bodyPr>
          <a:lstStyle/>
          <a:p>
            <a:endParaRPr lang="fr-FR" sz="2300" dirty="0"/>
          </a:p>
          <a:p>
            <a:pPr>
              <a:buNone/>
            </a:pPr>
            <a:r>
              <a:rPr lang="fr-FR" sz="2300" b="1" dirty="0">
                <a:solidFill>
                  <a:srgbClr val="FF0000"/>
                </a:solidFill>
              </a:rPr>
              <a:t>Attaques sur les protocoles de routage dans les RCSF </a:t>
            </a:r>
          </a:p>
          <a:p>
            <a:pPr>
              <a:buNone/>
            </a:pPr>
            <a:r>
              <a:rPr lang="fr-FR" sz="2300" dirty="0"/>
              <a:t>Vus les contraintes des RCSF, la plus part des protocoles de routage sont assez simple, et par conséquent assez vulnérables aux attaques. Un nœud malicieux peut opérer sur deux niveaux : </a:t>
            </a:r>
          </a:p>
          <a:p>
            <a:r>
              <a:rPr lang="fr-FR" sz="2300" dirty="0"/>
              <a:t>Les  données échangées entre les nœuds </a:t>
            </a:r>
          </a:p>
          <a:p>
            <a:r>
              <a:rPr lang="fr-FR" sz="2300" dirty="0"/>
              <a:t>La topologie du réseau créée par le protocole </a:t>
            </a:r>
          </a:p>
          <a:p>
            <a:pPr marL="82296" indent="0">
              <a:buNone/>
            </a:pPr>
            <a:r>
              <a:rPr lang="fr-FR" sz="2300" dirty="0"/>
              <a:t>  </a:t>
            </a:r>
          </a:p>
          <a:p>
            <a:pPr marL="82296" indent="0">
              <a:buNone/>
            </a:pPr>
            <a:r>
              <a:rPr lang="fr-FR" sz="2300" dirty="0"/>
              <a:t>Ces attaques peuvent être classées en deux catégories : actives et passives.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500042"/>
            <a:ext cx="8229600" cy="1143000"/>
          </a:xfrm>
        </p:spPr>
        <p:txBody>
          <a:bodyPr>
            <a:normAutofit fontScale="90000"/>
          </a:bodyPr>
          <a:lstStyle/>
          <a:p>
            <a:r>
              <a:rPr lang="fr-FR" dirty="0">
                <a:solidFill>
                  <a:srgbClr val="0070C0"/>
                </a:solidFill>
              </a:rPr>
              <a:t>Attaques actives </a:t>
            </a:r>
            <a:br>
              <a:rPr lang="fr-FR" dirty="0"/>
            </a:br>
            <a:endParaRPr lang="fr-FR" dirty="0"/>
          </a:p>
        </p:txBody>
      </p:sp>
      <p:sp>
        <p:nvSpPr>
          <p:cNvPr id="3" name="Espace réservé du contenu 2"/>
          <p:cNvSpPr>
            <a:spLocks noGrp="1"/>
          </p:cNvSpPr>
          <p:nvPr>
            <p:ph idx="1"/>
          </p:nvPr>
        </p:nvSpPr>
        <p:spPr/>
        <p:txBody>
          <a:bodyPr>
            <a:normAutofit/>
          </a:bodyPr>
          <a:lstStyle/>
          <a:p>
            <a:pPr>
              <a:buNone/>
            </a:pPr>
            <a:r>
              <a:rPr lang="fr-FR" dirty="0">
                <a:solidFill>
                  <a:srgbClr val="FF0000"/>
                </a:solidFill>
              </a:rPr>
              <a:t>Attaque de "</a:t>
            </a:r>
            <a:r>
              <a:rPr lang="fr-FR" dirty="0" err="1">
                <a:solidFill>
                  <a:srgbClr val="FF0000"/>
                </a:solidFill>
              </a:rPr>
              <a:t>jamming</a:t>
            </a:r>
            <a:r>
              <a:rPr lang="fr-FR" dirty="0">
                <a:solidFill>
                  <a:srgbClr val="FF0000"/>
                </a:solidFill>
              </a:rPr>
              <a:t>" </a:t>
            </a:r>
          </a:p>
          <a:p>
            <a:pPr>
              <a:buNone/>
            </a:pPr>
            <a:r>
              <a:rPr lang="fr-FR" dirty="0"/>
              <a:t>Vu la sensibilité du média sans fil au bruit, un nœud peut provoquer un déni de service en émettant des signaux à une certaine fréquence. Cette attaque peut être très dangereuse car elle peut être menée par une personne non authentifiée et étrangère au réseau.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l="35139" t="50781" r="30820" b="16015"/>
          <a:stretch>
            <a:fillRect/>
          </a:stretch>
        </p:blipFill>
        <p:spPr bwMode="auto">
          <a:xfrm>
            <a:off x="-32" y="-24"/>
            <a:ext cx="9068424" cy="6072230"/>
          </a:xfrm>
          <a:prstGeom prst="rect">
            <a:avLst/>
          </a:prstGeom>
          <a:noFill/>
          <a:ln w="9525">
            <a:noFill/>
            <a:miter lim="800000"/>
            <a:headEnd/>
            <a:tailEnd/>
          </a:ln>
          <a:effectLst/>
        </p:spPr>
      </p:pic>
      <p:pic>
        <p:nvPicPr>
          <p:cNvPr id="8195" name="Picture 3"/>
          <p:cNvPicPr>
            <a:picLocks noChangeAspect="1" noChangeArrowheads="1"/>
          </p:cNvPicPr>
          <p:nvPr/>
        </p:nvPicPr>
        <p:blipFill>
          <a:blip r:embed="rId2"/>
          <a:srcRect l="48698" t="83203" r="34077" b="11914"/>
          <a:stretch>
            <a:fillRect/>
          </a:stretch>
        </p:blipFill>
        <p:spPr bwMode="auto">
          <a:xfrm>
            <a:off x="2532516" y="5851864"/>
            <a:ext cx="4968442" cy="791846"/>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357166"/>
            <a:ext cx="8429684" cy="2354491"/>
          </a:xfrm>
          <a:prstGeom prst="rect">
            <a:avLst/>
          </a:prstGeom>
        </p:spPr>
        <p:txBody>
          <a:bodyPr wrap="square">
            <a:spAutoFit/>
          </a:bodyPr>
          <a:lstStyle/>
          <a:p>
            <a:r>
              <a:rPr lang="fr-FR" sz="3200" dirty="0">
                <a:solidFill>
                  <a:srgbClr val="FF0000"/>
                </a:solidFill>
              </a:rPr>
              <a:t>Attaque </a:t>
            </a:r>
            <a:r>
              <a:rPr lang="fr-FR" sz="3200" dirty="0" err="1">
                <a:solidFill>
                  <a:srgbClr val="FF0000"/>
                </a:solidFill>
              </a:rPr>
              <a:t>Sink</a:t>
            </a:r>
            <a:r>
              <a:rPr lang="fr-FR" sz="3200" dirty="0">
                <a:solidFill>
                  <a:srgbClr val="FF0000"/>
                </a:solidFill>
              </a:rPr>
              <a:t> </a:t>
            </a:r>
            <a:r>
              <a:rPr lang="fr-FR" sz="3200" dirty="0" err="1">
                <a:solidFill>
                  <a:srgbClr val="FF0000"/>
                </a:solidFill>
              </a:rPr>
              <a:t>hole</a:t>
            </a:r>
            <a:r>
              <a:rPr lang="fr-FR" sz="3200" dirty="0">
                <a:solidFill>
                  <a:srgbClr val="FF0000"/>
                </a:solidFill>
              </a:rPr>
              <a:t> </a:t>
            </a:r>
          </a:p>
          <a:p>
            <a:r>
              <a:rPr lang="fr-FR" sz="2300" dirty="0"/>
              <a:t>Dans une attaque </a:t>
            </a:r>
            <a:r>
              <a:rPr lang="fr-FR" sz="2300" dirty="0" err="1"/>
              <a:t>sinkhole</a:t>
            </a:r>
            <a:r>
              <a:rPr lang="fr-FR" sz="2300" dirty="0"/>
              <a:t>, le nœud essaye d'attirer vers lui le plus de chemins possibles permettant le contrôle sur la plus part des données circulant dans le réseau. Pour ce faire, l'attaquant doit apparaître aux autres comme étant très attractif, en présentant des routes optimales</a:t>
            </a:r>
            <a:r>
              <a:rPr lang="fr-FR" dirty="0"/>
              <a:t>. </a:t>
            </a:r>
          </a:p>
        </p:txBody>
      </p:sp>
      <p:pic>
        <p:nvPicPr>
          <p:cNvPr id="9218" name="Picture 2"/>
          <p:cNvPicPr>
            <a:picLocks noChangeAspect="1" noChangeArrowheads="1"/>
          </p:cNvPicPr>
          <p:nvPr/>
        </p:nvPicPr>
        <p:blipFill>
          <a:blip r:embed="rId2"/>
          <a:srcRect l="35139" t="17578" r="31369" b="51172"/>
          <a:stretch>
            <a:fillRect/>
          </a:stretch>
        </p:blipFill>
        <p:spPr bwMode="auto">
          <a:xfrm>
            <a:off x="1571604" y="2786058"/>
            <a:ext cx="5786478" cy="3035529"/>
          </a:xfrm>
          <a:prstGeom prst="rect">
            <a:avLst/>
          </a:prstGeom>
          <a:noFill/>
          <a:ln w="9525">
            <a:noFill/>
            <a:miter lim="800000"/>
            <a:headEnd/>
            <a:tailEnd/>
          </a:ln>
          <a:effectLst/>
        </p:spPr>
      </p:pic>
      <p:pic>
        <p:nvPicPr>
          <p:cNvPr id="9219" name="Picture 3"/>
          <p:cNvPicPr>
            <a:picLocks noChangeAspect="1" noChangeArrowheads="1"/>
          </p:cNvPicPr>
          <p:nvPr/>
        </p:nvPicPr>
        <p:blipFill>
          <a:blip r:embed="rId2"/>
          <a:srcRect l="50408" t="48047" r="40201" b="46144"/>
          <a:stretch>
            <a:fillRect/>
          </a:stretch>
        </p:blipFill>
        <p:spPr bwMode="auto">
          <a:xfrm>
            <a:off x="3428992" y="5857891"/>
            <a:ext cx="2643206" cy="919378"/>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l="16471" t="10742" r="20937" b="16991"/>
          <a:stretch>
            <a:fillRect/>
          </a:stretch>
        </p:blipFill>
        <p:spPr bwMode="auto">
          <a:xfrm>
            <a:off x="0" y="275722"/>
            <a:ext cx="9144000" cy="6367988"/>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428604"/>
            <a:ext cx="8229600" cy="4525963"/>
          </a:xfrm>
        </p:spPr>
        <p:txBody>
          <a:bodyPr/>
          <a:lstStyle/>
          <a:p>
            <a:r>
              <a:rPr lang="fr-FR" dirty="0">
                <a:solidFill>
                  <a:srgbClr val="FF0000"/>
                </a:solidFill>
              </a:rPr>
              <a:t>Attaque </a:t>
            </a:r>
            <a:r>
              <a:rPr lang="fr-FR" dirty="0" err="1">
                <a:solidFill>
                  <a:srgbClr val="FF0000"/>
                </a:solidFill>
              </a:rPr>
              <a:t>Wormhole</a:t>
            </a:r>
            <a:r>
              <a:rPr lang="fr-FR" dirty="0">
                <a:solidFill>
                  <a:srgbClr val="FF0000"/>
                </a:solidFill>
              </a:rPr>
              <a:t> </a:t>
            </a:r>
          </a:p>
          <a:p>
            <a:r>
              <a:rPr lang="fr-FR" dirty="0">
                <a:solidFill>
                  <a:srgbClr val="FF0000"/>
                </a:solidFill>
              </a:rPr>
              <a:t>Attaque Sybil </a:t>
            </a:r>
          </a:p>
          <a:p>
            <a:r>
              <a:rPr lang="fr-FR" dirty="0">
                <a:solidFill>
                  <a:srgbClr val="FF0000"/>
                </a:solidFill>
              </a:rPr>
              <a:t>Attaque Hello </a:t>
            </a:r>
            <a:r>
              <a:rPr lang="fr-FR" dirty="0" err="1">
                <a:solidFill>
                  <a:srgbClr val="FF0000"/>
                </a:solidFill>
              </a:rPr>
              <a:t>flooding</a:t>
            </a:r>
            <a:endParaRPr lang="fr-FR" dirty="0">
              <a:solidFill>
                <a:srgbClr val="FF0000"/>
              </a:solidFill>
            </a:endParaRPr>
          </a:p>
        </p:txBody>
      </p:sp>
      <p:sp>
        <p:nvSpPr>
          <p:cNvPr id="4" name="Rectangle 3"/>
          <p:cNvSpPr/>
          <p:nvPr/>
        </p:nvSpPr>
        <p:spPr>
          <a:xfrm>
            <a:off x="2714612" y="2571744"/>
            <a:ext cx="3867277" cy="707886"/>
          </a:xfrm>
          <a:prstGeom prst="rect">
            <a:avLst/>
          </a:prstGeom>
        </p:spPr>
        <p:txBody>
          <a:bodyPr wrap="none">
            <a:spAutoFit/>
          </a:bodyPr>
          <a:lstStyle/>
          <a:p>
            <a:r>
              <a:rPr lang="fr-FR" sz="4000" dirty="0">
                <a:solidFill>
                  <a:srgbClr val="0070C0"/>
                </a:solidFill>
              </a:rPr>
              <a:t>Attaques passives</a:t>
            </a:r>
          </a:p>
        </p:txBody>
      </p:sp>
      <p:sp>
        <p:nvSpPr>
          <p:cNvPr id="5" name="Rectangle 4"/>
          <p:cNvSpPr/>
          <p:nvPr/>
        </p:nvSpPr>
        <p:spPr>
          <a:xfrm>
            <a:off x="642910" y="3429000"/>
            <a:ext cx="3648628" cy="584775"/>
          </a:xfrm>
          <a:prstGeom prst="rect">
            <a:avLst/>
          </a:prstGeom>
        </p:spPr>
        <p:txBody>
          <a:bodyPr wrap="none">
            <a:spAutoFit/>
          </a:bodyPr>
          <a:lstStyle/>
          <a:p>
            <a:r>
              <a:rPr lang="fr-FR" sz="3200" dirty="0" err="1">
                <a:solidFill>
                  <a:srgbClr val="FF0000"/>
                </a:solidFill>
              </a:rPr>
              <a:t>Selective</a:t>
            </a:r>
            <a:r>
              <a:rPr lang="fr-FR" sz="3200" dirty="0">
                <a:solidFill>
                  <a:srgbClr val="FF0000"/>
                </a:solidFill>
              </a:rPr>
              <a:t> </a:t>
            </a:r>
            <a:r>
              <a:rPr lang="fr-FR" sz="3200" dirty="0" err="1">
                <a:solidFill>
                  <a:srgbClr val="FF0000"/>
                </a:solidFill>
              </a:rPr>
              <a:t>Forwarding</a:t>
            </a:r>
            <a:endParaRPr lang="fr-FR" sz="3200" dirty="0">
              <a:solidFill>
                <a:srgbClr val="FF0000"/>
              </a:solidFill>
            </a:endParaRPr>
          </a:p>
        </p:txBody>
      </p:sp>
      <p:sp>
        <p:nvSpPr>
          <p:cNvPr id="6" name="Rectangle 5"/>
          <p:cNvSpPr/>
          <p:nvPr/>
        </p:nvSpPr>
        <p:spPr>
          <a:xfrm>
            <a:off x="571472" y="4071942"/>
            <a:ext cx="8072494" cy="1862048"/>
          </a:xfrm>
          <a:prstGeom prst="rect">
            <a:avLst/>
          </a:prstGeom>
        </p:spPr>
        <p:txBody>
          <a:bodyPr wrap="square">
            <a:spAutoFit/>
          </a:bodyPr>
          <a:lstStyle/>
          <a:p>
            <a:r>
              <a:rPr lang="fr-FR" sz="2300" dirty="0"/>
              <a:t>Tous les protocoles de routage supposent  que les nœuds sont  "honnêtes" et vont relayer normalement les paquets qui transitent par eux.</a:t>
            </a:r>
          </a:p>
          <a:p>
            <a:r>
              <a:rPr lang="fr-FR" sz="2300" dirty="0"/>
              <a:t> Cependant, un  attaquant peut violer cette règle en supprimant la totalité ou une partie de ces paquets.</a:t>
            </a:r>
          </a:p>
        </p:txBody>
      </p:sp>
      <p:sp>
        <p:nvSpPr>
          <p:cNvPr id="7" name="Rectangle 6"/>
          <p:cNvSpPr/>
          <p:nvPr/>
        </p:nvSpPr>
        <p:spPr>
          <a:xfrm>
            <a:off x="428596" y="5857892"/>
            <a:ext cx="8286776" cy="800219"/>
          </a:xfrm>
          <a:prstGeom prst="rect">
            <a:avLst/>
          </a:prstGeom>
        </p:spPr>
        <p:txBody>
          <a:bodyPr wrap="square">
            <a:spAutoFit/>
          </a:bodyPr>
          <a:lstStyle/>
          <a:p>
            <a:r>
              <a:rPr lang="fr-FR" sz="2300" dirty="0"/>
              <a:t>De plus, si l'attaquant au paravent a utilisé une attaque </a:t>
            </a:r>
            <a:r>
              <a:rPr lang="fr-FR" sz="2300" dirty="0" err="1"/>
              <a:t>sinkhole</a:t>
            </a:r>
            <a:r>
              <a:rPr lang="fr-FR" sz="2300" dirty="0"/>
              <a:t>, il devient un routeur important dans le réseau.</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428604"/>
            <a:ext cx="8229600" cy="4525963"/>
          </a:xfrm>
        </p:spPr>
        <p:txBody>
          <a:bodyPr>
            <a:normAutofit/>
          </a:bodyPr>
          <a:lstStyle/>
          <a:p>
            <a:pPr>
              <a:buNone/>
            </a:pPr>
            <a:r>
              <a:rPr lang="fr-FR" dirty="0" err="1">
                <a:solidFill>
                  <a:srgbClr val="FF0000"/>
                </a:solidFill>
              </a:rPr>
              <a:t>Eavesdropping</a:t>
            </a:r>
            <a:r>
              <a:rPr lang="fr-FR" dirty="0">
                <a:solidFill>
                  <a:srgbClr val="FF0000"/>
                </a:solidFill>
              </a:rPr>
              <a:t> </a:t>
            </a:r>
          </a:p>
          <a:p>
            <a:pPr>
              <a:buNone/>
            </a:pPr>
            <a:r>
              <a:rPr lang="fr-FR" dirty="0"/>
              <a:t>Comme le média sans fil est un média ouvert, un nœud peut entendre toutes les communications de ses voisins. Cela peut divulguer d'importantes informations, comme la localisation d'un nœud important. La combinaison avec une attaque </a:t>
            </a:r>
            <a:r>
              <a:rPr lang="fr-FR" dirty="0" err="1"/>
              <a:t>sinkhole</a:t>
            </a:r>
            <a:r>
              <a:rPr lang="fr-FR" dirty="0"/>
              <a:t> aggrave d'avantage l'impact de cette attaque.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143000"/>
          </a:xfrm>
        </p:spPr>
        <p:txBody>
          <a:bodyPr/>
          <a:lstStyle/>
          <a:p>
            <a:r>
              <a:rPr lang="fr-FR" b="1" dirty="0">
                <a:solidFill>
                  <a:srgbClr val="FF0000"/>
                </a:solidFill>
              </a:rPr>
              <a:t>Types de solutions </a:t>
            </a:r>
          </a:p>
        </p:txBody>
      </p:sp>
      <p:sp>
        <p:nvSpPr>
          <p:cNvPr id="3" name="Espace réservé du contenu 2"/>
          <p:cNvSpPr>
            <a:spLocks noGrp="1"/>
          </p:cNvSpPr>
          <p:nvPr>
            <p:ph idx="1"/>
          </p:nvPr>
        </p:nvSpPr>
        <p:spPr>
          <a:xfrm>
            <a:off x="457200" y="1071546"/>
            <a:ext cx="8401080" cy="5054617"/>
          </a:xfrm>
        </p:spPr>
        <p:txBody>
          <a:bodyPr>
            <a:noAutofit/>
          </a:bodyPr>
          <a:lstStyle/>
          <a:p>
            <a:pPr>
              <a:buNone/>
            </a:pPr>
            <a:r>
              <a:rPr lang="fr-FR" sz="1800" dirty="0"/>
              <a:t>Nous distinguons trois niveaux de solutions aux attaques sur le routage de données dans les RCSF : </a:t>
            </a:r>
          </a:p>
          <a:p>
            <a:pPr>
              <a:buNone/>
            </a:pPr>
            <a:r>
              <a:rPr lang="fr-FR" sz="1800" dirty="0">
                <a:solidFill>
                  <a:srgbClr val="FF0000"/>
                </a:solidFill>
              </a:rPr>
              <a:t>La prévention </a:t>
            </a:r>
            <a:r>
              <a:rPr lang="fr-FR" sz="1800" dirty="0"/>
              <a:t>contre les attaques actives: dans cette catégorie on utilise généralement </a:t>
            </a:r>
          </a:p>
          <a:p>
            <a:pPr>
              <a:buNone/>
            </a:pPr>
            <a:r>
              <a:rPr lang="fr-FR" sz="1800" dirty="0"/>
              <a:t>des mécanismes cryptographiques pour protéger la signalisation qui sert à la construction de routes. C'est généralement des mécanismes d'authentification et de contrôle d'intégrité qui sont utilisés pour empêcher un nœud malicieux d'injecter, de modifier et/ou de supprimer une information qui servira pour la découverte, la construction ou la maintenance d'une route. </a:t>
            </a:r>
          </a:p>
          <a:p>
            <a:pPr>
              <a:buNone/>
            </a:pPr>
            <a:endParaRPr lang="fr-FR" sz="1800" dirty="0"/>
          </a:p>
          <a:p>
            <a:pPr>
              <a:buNone/>
            </a:pPr>
            <a:r>
              <a:rPr lang="fr-FR" sz="1800" dirty="0">
                <a:solidFill>
                  <a:srgbClr val="FF0000"/>
                </a:solidFill>
              </a:rPr>
              <a:t>La détection </a:t>
            </a:r>
            <a:r>
              <a:rPr lang="fr-FR" sz="1800" dirty="0"/>
              <a:t>de comportements suspects: dans cette catégorie on tente de déceler des </a:t>
            </a:r>
          </a:p>
          <a:p>
            <a:pPr>
              <a:buNone/>
            </a:pPr>
            <a:r>
              <a:rPr lang="fr-FR" sz="1800" dirty="0"/>
              <a:t>comportements qui témoignent d'une attaque passive (manque de coopération, refus de relais de paquets, etc...). </a:t>
            </a:r>
          </a:p>
          <a:p>
            <a:pPr>
              <a:buNone/>
            </a:pPr>
            <a:endParaRPr lang="fr-FR" sz="1800" dirty="0"/>
          </a:p>
          <a:p>
            <a:pPr>
              <a:buNone/>
            </a:pPr>
            <a:r>
              <a:rPr lang="fr-FR" sz="1800" dirty="0">
                <a:solidFill>
                  <a:srgbClr val="FF0000"/>
                </a:solidFill>
              </a:rPr>
              <a:t>La tolérance </a:t>
            </a:r>
            <a:r>
              <a:rPr lang="fr-FR" sz="1800" dirty="0"/>
              <a:t>: dans cette  catégorie, on introduit des mécanismes de tolérance de </a:t>
            </a:r>
          </a:p>
          <a:p>
            <a:pPr>
              <a:buNone/>
            </a:pPr>
            <a:r>
              <a:rPr lang="fr-FR" sz="1800" dirty="0"/>
              <a:t>défaillance de nœuds à cause d'attaques ou de pannes. Le routage multi-chemin en est un exemple typique.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a:solidFill>
                  <a:srgbClr val="7030A0"/>
                </a:solidFill>
              </a:rPr>
              <a:t>WirelessHART</a:t>
            </a:r>
            <a:r>
              <a:rPr lang="fr-FR" b="1" dirty="0">
                <a:solidFill>
                  <a:srgbClr val="7030A0"/>
                </a:solidFill>
              </a:rPr>
              <a:t> </a:t>
            </a:r>
            <a:r>
              <a:rPr lang="fr-FR" b="1" dirty="0" err="1">
                <a:solidFill>
                  <a:srgbClr val="7030A0"/>
                </a:solidFill>
              </a:rPr>
              <a:t>security</a:t>
            </a:r>
            <a:endParaRPr lang="fr-FR" b="1" dirty="0">
              <a:solidFill>
                <a:srgbClr val="7030A0"/>
              </a:solidFill>
            </a:endParaRPr>
          </a:p>
        </p:txBody>
      </p:sp>
      <p:sp>
        <p:nvSpPr>
          <p:cNvPr id="3" name="Espace réservé du contenu 2"/>
          <p:cNvSpPr>
            <a:spLocks noGrp="1"/>
          </p:cNvSpPr>
          <p:nvPr>
            <p:ph idx="1"/>
          </p:nvPr>
        </p:nvSpPr>
        <p:spPr/>
        <p:txBody>
          <a:bodyPr>
            <a:normAutofit/>
          </a:bodyPr>
          <a:lstStyle/>
          <a:p>
            <a:r>
              <a:rPr lang="fr-FR" sz="2000" dirty="0"/>
              <a:t>Principalement, </a:t>
            </a:r>
            <a:r>
              <a:rPr lang="fr-FR" sz="2000" dirty="0" err="1"/>
              <a:t>WirelessHART</a:t>
            </a:r>
            <a:r>
              <a:rPr lang="fr-FR" sz="2000" dirty="0"/>
              <a:t> est basé sur la technologie de réseau maillé, il hérite également des caractéristiques des réseaux de capteurs sans fil puisque tous les dispositifs de terrain sont équipés d’un ou plusieurs capteurs. </a:t>
            </a:r>
          </a:p>
          <a:p>
            <a:endParaRPr lang="fr-FR" sz="2000" dirty="0"/>
          </a:p>
          <a:p>
            <a:r>
              <a:rPr lang="fr-FR" sz="2000" dirty="0"/>
              <a:t>Les capteurs étudient le processus réel.  Ainsi, les exigences de réseau </a:t>
            </a:r>
            <a:r>
              <a:rPr lang="fr-FR" sz="2000" dirty="0" err="1"/>
              <a:t>WirelessHART</a:t>
            </a:r>
            <a:r>
              <a:rPr lang="fr-FR" sz="2000" dirty="0"/>
              <a:t> fusionnent les exigences de sécurité pour le réseau maillé et le réseau de capteurs sans fil.</a:t>
            </a:r>
          </a:p>
          <a:p>
            <a:endParaRPr lang="fr-FR" sz="2000" dirty="0"/>
          </a:p>
          <a:p>
            <a:r>
              <a:rPr lang="fr-FR" sz="2000" dirty="0"/>
              <a:t>Les périphériques collectent des données sur les processus et les envoient en toute sécurité, en tant qu'entrée, aux autres appareils de terrain</a:t>
            </a:r>
          </a:p>
          <a:p>
            <a:endParaRPr lang="fr-F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571480"/>
            <a:ext cx="9144000" cy="6000792"/>
          </a:xfrm>
        </p:spPr>
        <p:txBody>
          <a:bodyPr>
            <a:normAutofit fontScale="77500" lnSpcReduction="20000"/>
          </a:bodyPr>
          <a:lstStyle/>
          <a:p>
            <a:pPr>
              <a:buNone/>
            </a:pPr>
            <a:r>
              <a:rPr lang="fr-FR" dirty="0">
                <a:solidFill>
                  <a:srgbClr val="FF0000"/>
                </a:solidFill>
              </a:rPr>
              <a:t>1-Sécurité de bout en bout de source à  la destination</a:t>
            </a:r>
          </a:p>
          <a:p>
            <a:pPr>
              <a:buNone/>
            </a:pPr>
            <a:r>
              <a:rPr lang="fr-FR" dirty="0"/>
              <a:t>La couche réseau est utilisée pour fournir une sécurité de bout en bout entre la source et Dispositifs de destination;  </a:t>
            </a:r>
            <a:r>
              <a:rPr lang="fr-FR" dirty="0" err="1"/>
              <a:t>EIle</a:t>
            </a:r>
            <a:r>
              <a:rPr lang="fr-FR" dirty="0"/>
              <a:t> fournit également des services de routage et de transport.</a:t>
            </a:r>
          </a:p>
          <a:p>
            <a:pPr>
              <a:buNone/>
            </a:pPr>
            <a:endParaRPr lang="fr-FR" dirty="0"/>
          </a:p>
          <a:p>
            <a:pPr>
              <a:buNone/>
            </a:pPr>
            <a:r>
              <a:rPr lang="fr-FR" dirty="0"/>
              <a:t>La couche réseau obtient la PDU de la couche Transport et l'envoie vers la destination en renforçant la sécurité et en fournissant des informations de routage intermédiaires ou en extrayant la couche de liaison de données et la traitant en conséquence</a:t>
            </a:r>
          </a:p>
          <a:p>
            <a:pPr>
              <a:buNone/>
            </a:pPr>
            <a:endParaRPr lang="fr-FR" dirty="0"/>
          </a:p>
          <a:p>
            <a:pPr>
              <a:buNone/>
            </a:pPr>
            <a:r>
              <a:rPr lang="fr-FR" dirty="0"/>
              <a:t>Toutes les données qui se déplacent de la couche réseau vers la couche de liaison de données sont chiffrées (sauf pour l'en-tête NPDU) et seule la destination est capable de les déchiffrer</a:t>
            </a:r>
          </a:p>
          <a:p>
            <a:pPr>
              <a:buNone/>
            </a:pPr>
            <a:endParaRPr lang="fr-FR" dirty="0"/>
          </a:p>
          <a:p>
            <a:pPr>
              <a:buNone/>
            </a:pPr>
            <a:r>
              <a:rPr lang="fr-FR" dirty="0"/>
              <a:t>Toujours chiffré à l'aide de Advanced </a:t>
            </a:r>
            <a:r>
              <a:rPr lang="fr-FR" dirty="0" err="1"/>
              <a:t>Encryption</a:t>
            </a:r>
            <a:r>
              <a:rPr lang="fr-FR" dirty="0"/>
              <a:t> Standard (AES) avec une clé de 128 bits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686800" cy="4525963"/>
          </a:xfrm>
        </p:spPr>
        <p:txBody>
          <a:bodyPr>
            <a:normAutofit/>
          </a:bodyPr>
          <a:lstStyle/>
          <a:p>
            <a:pPr>
              <a:buNone/>
            </a:pPr>
            <a:r>
              <a:rPr lang="en-US" dirty="0">
                <a:solidFill>
                  <a:srgbClr val="FF0000"/>
                </a:solidFill>
              </a:rPr>
              <a:t>2-Per-Hop Security(par </a:t>
            </a:r>
            <a:r>
              <a:rPr lang="en-US" dirty="0" err="1">
                <a:solidFill>
                  <a:srgbClr val="FF0000"/>
                </a:solidFill>
              </a:rPr>
              <a:t>saut</a:t>
            </a:r>
            <a:r>
              <a:rPr lang="en-US" dirty="0">
                <a:solidFill>
                  <a:srgbClr val="FF0000"/>
                </a:solidFill>
              </a:rPr>
              <a:t>) </a:t>
            </a:r>
          </a:p>
          <a:p>
            <a:endParaRPr lang="fr-FR" dirty="0"/>
          </a:p>
          <a:p>
            <a:r>
              <a:rPr lang="fr-FR" sz="2000" dirty="0"/>
              <a:t>La couche liaison de données est utilisée pour fournir une sécurité entre   deux dispositifs sans fil </a:t>
            </a:r>
            <a:r>
              <a:rPr lang="fr-FR" sz="2000" dirty="0">
                <a:solidFill>
                  <a:srgbClr val="FF0000"/>
                </a:solidFill>
              </a:rPr>
              <a:t>voisins</a:t>
            </a:r>
            <a:r>
              <a:rPr lang="fr-FR" sz="2000" dirty="0"/>
              <a:t> utilisant la clé réseau.</a:t>
            </a:r>
          </a:p>
          <a:p>
            <a:endParaRPr lang="fr-FR" sz="2000" dirty="0"/>
          </a:p>
          <a:p>
            <a:r>
              <a:rPr lang="fr-FR" sz="2000" dirty="0"/>
              <a:t>La clé réseau est connue par tous les périphériques authentifiés du réseau </a:t>
            </a:r>
            <a:r>
              <a:rPr lang="fr-FR" sz="2000" dirty="0" err="1"/>
              <a:t>WirelessHART</a:t>
            </a:r>
            <a:endParaRPr lang="fr-FR" sz="20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571480"/>
            <a:ext cx="8643998" cy="5929353"/>
          </a:xfrm>
        </p:spPr>
        <p:txBody>
          <a:bodyPr>
            <a:normAutofit/>
          </a:bodyPr>
          <a:lstStyle/>
          <a:p>
            <a:pPr>
              <a:buNone/>
            </a:pPr>
            <a:r>
              <a:rPr lang="en-US" sz="3900" dirty="0">
                <a:solidFill>
                  <a:srgbClr val="FF0000"/>
                </a:solidFill>
              </a:rPr>
              <a:t>2-Pair-Pair Security </a:t>
            </a:r>
          </a:p>
          <a:p>
            <a:pPr>
              <a:buNone/>
            </a:pPr>
            <a:endParaRPr lang="en-US" dirty="0"/>
          </a:p>
          <a:p>
            <a:r>
              <a:rPr lang="fr-FR" sz="2000" dirty="0"/>
              <a:t>Tout le trafic du réseau </a:t>
            </a:r>
            <a:r>
              <a:rPr lang="fr-FR" sz="2000" dirty="0" err="1"/>
              <a:t>WirelessHART</a:t>
            </a:r>
            <a:r>
              <a:rPr lang="fr-FR" sz="2000" dirty="0"/>
              <a:t> passe par la passerelle, mais les périphériques de poche peuvent créer une connexion sans fil directe avec l'appareil de terrain à l'aide de la clé de poche.</a:t>
            </a:r>
          </a:p>
          <a:p>
            <a:endParaRPr lang="fr-FR" sz="2000" dirty="0"/>
          </a:p>
          <a:p>
            <a:r>
              <a:rPr lang="fr-FR" sz="2000" dirty="0"/>
              <a:t> Pour établir cette connexion avec le dispositif de terrain, le dispositif portatif doit d'abord se connecter au réseau </a:t>
            </a:r>
            <a:r>
              <a:rPr lang="fr-FR" sz="2000" dirty="0" err="1"/>
              <a:t>WirelessHART</a:t>
            </a:r>
            <a:r>
              <a:rPr lang="fr-FR" sz="2000" dirty="0"/>
              <a:t> en utilisant </a:t>
            </a:r>
            <a:r>
              <a:rPr lang="fr-FR" sz="2000" dirty="0">
                <a:solidFill>
                  <a:srgbClr val="0070C0"/>
                </a:solidFill>
              </a:rPr>
              <a:t>sa clé de jointure</a:t>
            </a:r>
            <a:r>
              <a:rPr lang="fr-FR" sz="2000" dirty="0"/>
              <a:t>. Lorsque le périphérique de poche fait partie du réseau </a:t>
            </a:r>
            <a:r>
              <a:rPr lang="fr-FR" sz="2000" dirty="0" err="1"/>
              <a:t>WirelessHART</a:t>
            </a:r>
            <a:r>
              <a:rPr lang="fr-FR" sz="2000" dirty="0"/>
              <a:t>, il peut obtenir la clé </a:t>
            </a:r>
            <a:r>
              <a:rPr lang="fr-FR" sz="2000" dirty="0" err="1"/>
              <a:t>Handheld</a:t>
            </a:r>
            <a:r>
              <a:rPr lang="fr-FR" sz="2000" dirty="0"/>
              <a:t> (pour le périphérique spécifique) à partir du Network Manager.</a:t>
            </a:r>
          </a:p>
          <a:p>
            <a:endParaRPr lang="fr-FR" sz="2000" dirty="0"/>
          </a:p>
          <a:p>
            <a:r>
              <a:rPr lang="fr-FR" sz="2000" dirty="0"/>
              <a:t> La clé reçue du terminal mobile est utilisée pour créer une session directe univoque avec le périphérique de terrain. Cette session est normalement utilisée pour la maintenance de l'appareil</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472518" cy="6215106"/>
          </a:xfrm>
        </p:spPr>
        <p:txBody>
          <a:bodyPr>
            <a:normAutofit fontScale="70000" lnSpcReduction="20000"/>
          </a:bodyPr>
          <a:lstStyle/>
          <a:p>
            <a:pPr>
              <a:buNone/>
            </a:pPr>
            <a:r>
              <a:rPr lang="fr-FR" b="1" dirty="0"/>
              <a:t>Le </a:t>
            </a:r>
            <a:r>
              <a:rPr lang="fr-FR" b="1" dirty="0" err="1"/>
              <a:t>WirelessHART</a:t>
            </a:r>
            <a:r>
              <a:rPr lang="fr-FR" b="1" dirty="0"/>
              <a:t> </a:t>
            </a:r>
            <a:r>
              <a:rPr lang="fr-FR" dirty="0"/>
              <a:t>utilise des mesures de sécurité inviolables afin d’assurer une protection permanente du réseau et des données. Ces mesures sont entre autres :</a:t>
            </a:r>
          </a:p>
          <a:p>
            <a:endParaRPr lang="fr-FR" dirty="0"/>
          </a:p>
          <a:p>
            <a:r>
              <a:rPr lang="fr-FR" dirty="0">
                <a:solidFill>
                  <a:srgbClr val="0070C0"/>
                </a:solidFill>
              </a:rPr>
              <a:t>  Le codage</a:t>
            </a:r>
            <a:r>
              <a:rPr lang="fr-FR" dirty="0"/>
              <a:t>. Un encryptage en 128 bits empêche l’interception de données sensibles.</a:t>
            </a:r>
          </a:p>
          <a:p>
            <a:r>
              <a:rPr lang="fr-FR" dirty="0">
                <a:solidFill>
                  <a:srgbClr val="0070C0"/>
                </a:solidFill>
              </a:rPr>
              <a:t>La vérification</a:t>
            </a:r>
            <a:r>
              <a:rPr lang="fr-FR" dirty="0"/>
              <a:t>. Des codes d’intégrité des messages contrôlent chaque paquet de données.</a:t>
            </a:r>
          </a:p>
          <a:p>
            <a:r>
              <a:rPr lang="fr-FR" dirty="0">
                <a:solidFill>
                  <a:srgbClr val="0070C0"/>
                </a:solidFill>
              </a:rPr>
              <a:t> L’inviolabilité</a:t>
            </a:r>
            <a:r>
              <a:rPr lang="fr-FR" dirty="0"/>
              <a:t>. Le saut de canal et l’infrastructure de mailles limitent l’impact des perturbations et les attaques par saturation.</a:t>
            </a:r>
          </a:p>
          <a:p>
            <a:r>
              <a:rPr lang="fr-FR" dirty="0">
                <a:solidFill>
                  <a:srgbClr val="0070C0"/>
                </a:solidFill>
              </a:rPr>
              <a:t>La gestion des clés</a:t>
            </a:r>
            <a:r>
              <a:rPr lang="fr-FR" dirty="0"/>
              <a:t>. Des clés tournantes peuvent empêcher des appareils non autorisés d’accéder au réseau ou de communiquer avec le réseau.</a:t>
            </a:r>
          </a:p>
          <a:p>
            <a:r>
              <a:rPr lang="fr-FR" dirty="0">
                <a:solidFill>
                  <a:srgbClr val="0070C0"/>
                </a:solidFill>
              </a:rPr>
              <a:t>L'autorisation</a:t>
            </a:r>
            <a:r>
              <a:rPr lang="fr-FR" dirty="0"/>
              <a:t>. Les appareils n’accèdent pas au réseau sans autorisation.</a:t>
            </a:r>
          </a:p>
          <a:p>
            <a:pPr>
              <a:buFont typeface="Wingdings" pitchFamily="2" charset="2"/>
              <a:buChar char="§"/>
            </a:pPr>
            <a:r>
              <a:rPr lang="fr-FR" dirty="0">
                <a:solidFill>
                  <a:srgbClr val="0070C0"/>
                </a:solidFill>
              </a:rPr>
              <a:t> La protection </a:t>
            </a:r>
            <a:r>
              <a:rPr lang="fr-FR" dirty="0"/>
              <a:t>du </a:t>
            </a:r>
            <a:r>
              <a:rPr lang="fr-FR" dirty="0" err="1"/>
              <a:t>WirelessHART</a:t>
            </a:r>
            <a:r>
              <a:rPr lang="fr-FR" dirty="0"/>
              <a:t> autorise en outre des extensions futures, puisque les standards de protection ouverts évoluent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15373" t="8789" r="17093" b="21875"/>
          <a:stretch>
            <a:fillRect/>
          </a:stretch>
        </p:blipFill>
        <p:spPr bwMode="auto">
          <a:xfrm>
            <a:off x="142844" y="214290"/>
            <a:ext cx="8663115" cy="664371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14824" t="7812" r="17642" b="22851"/>
          <a:stretch>
            <a:fillRect/>
          </a:stretch>
        </p:blipFill>
        <p:spPr bwMode="auto">
          <a:xfrm>
            <a:off x="109608" y="428604"/>
            <a:ext cx="9034392" cy="5929354"/>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15373" t="10742" r="15995" b="16015"/>
          <a:stretch>
            <a:fillRect/>
          </a:stretch>
        </p:blipFill>
        <p:spPr bwMode="auto">
          <a:xfrm>
            <a:off x="-32" y="153292"/>
            <a:ext cx="9072626" cy="6490394"/>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l="14824" t="8789" r="14897" b="18945"/>
          <a:stretch>
            <a:fillRect/>
          </a:stretch>
        </p:blipFill>
        <p:spPr bwMode="auto">
          <a:xfrm>
            <a:off x="-32" y="214290"/>
            <a:ext cx="9144064" cy="642942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00B0F0"/>
                </a:solidFill>
              </a:rPr>
              <a:t>Sécurité des réseaux de communication industriels</a:t>
            </a:r>
          </a:p>
        </p:txBody>
      </p:sp>
      <p:sp>
        <p:nvSpPr>
          <p:cNvPr id="3" name="Espace réservé du contenu 2"/>
          <p:cNvSpPr>
            <a:spLocks noGrp="1"/>
          </p:cNvSpPr>
          <p:nvPr>
            <p:ph idx="1"/>
          </p:nvPr>
        </p:nvSpPr>
        <p:spPr/>
        <p:txBody>
          <a:bodyPr>
            <a:normAutofit fontScale="85000" lnSpcReduction="10000"/>
          </a:bodyPr>
          <a:lstStyle/>
          <a:p>
            <a:r>
              <a:rPr lang="fr-FR" dirty="0"/>
              <a:t>Les systèmes de contrôle industriel sont utilisés dans </a:t>
            </a:r>
            <a:r>
              <a:rPr lang="fr-FR"/>
              <a:t>presque tous </a:t>
            </a:r>
            <a:r>
              <a:rPr lang="fr-FR" dirty="0"/>
              <a:t>les procédés physiques, de la pétrochimie, de la production et de la distribution approvisionnement en eau, à la production, à la transformation des aliments, Les systèmes de guidage et la gestion moderne des bâtiments.</a:t>
            </a:r>
          </a:p>
          <a:p>
            <a:endParaRPr lang="fr-FR" dirty="0"/>
          </a:p>
          <a:p>
            <a:r>
              <a:rPr lang="fr-FR" dirty="0"/>
              <a:t>Logique programmable ,les contrôleurs (PLC) et les systèmes de contrôle distribué (DCS) sont largement utilisés dans l'Industrie. PLC et DCS intègrent des réseaux sans fil pour la transmission de données. </a:t>
            </a:r>
          </a:p>
          <a:p>
            <a:endParaRPr lang="fr-F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5417</TotalTime>
  <Words>3261</Words>
  <Application>Microsoft Office PowerPoint</Application>
  <PresentationFormat>Affichage à l'écran (4:3)</PresentationFormat>
  <Paragraphs>176</Paragraphs>
  <Slides>47</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47</vt:i4>
      </vt:variant>
    </vt:vector>
  </HeadingPairs>
  <TitlesOfParts>
    <vt:vector size="53" baseType="lpstr">
      <vt:lpstr>Calibri</vt:lpstr>
      <vt:lpstr>Gill Sans MT</vt:lpstr>
      <vt:lpstr>Verdana</vt:lpstr>
      <vt:lpstr>Wingdings</vt:lpstr>
      <vt:lpstr>Wingdings 2</vt:lpstr>
      <vt:lpstr>Solstice</vt:lpstr>
      <vt:lpstr>Sécurité des réseaux de communication  industriels sans fil</vt:lpstr>
      <vt:lpstr>INTRODUCTION</vt:lpstr>
      <vt:lpstr>Présentation PowerPoint</vt:lpstr>
      <vt:lpstr>Présentation PowerPoint</vt:lpstr>
      <vt:lpstr>Présentation PowerPoint</vt:lpstr>
      <vt:lpstr>Présentation PowerPoint</vt:lpstr>
      <vt:lpstr>Présentation PowerPoint</vt:lpstr>
      <vt:lpstr>Présentation PowerPoint</vt:lpstr>
      <vt:lpstr>Sécurité des réseaux de communication industriels</vt:lpstr>
      <vt:lpstr>Réseaux de capteur sans fil(RCSF)</vt:lpstr>
      <vt:lpstr>Présentation PowerPoint</vt:lpstr>
      <vt:lpstr>Présentation PowerPoint</vt:lpstr>
      <vt:lpstr>Présentation PowerPoint</vt:lpstr>
      <vt:lpstr>Conditions De Sécurité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Bloques fonctionnels de la sécurité  dans les RCSF </vt:lpstr>
      <vt:lpstr>Mécanismes de sécurité </vt:lpstr>
      <vt:lpstr>Les outils cryptographiques</vt:lpstr>
      <vt:lpstr>Présentation PowerPoint</vt:lpstr>
      <vt:lpstr>Présentation PowerPoint</vt:lpstr>
      <vt:lpstr>Présentation PowerPoint</vt:lpstr>
      <vt:lpstr>Présentation PowerPoint</vt:lpstr>
      <vt:lpstr>Présentation PowerPoint</vt:lpstr>
      <vt:lpstr> La gestion de clés dans les RCSF</vt:lpstr>
      <vt:lpstr>La fonction de gestion de clés dans les RCSF</vt:lpstr>
      <vt:lpstr>Pourquoi la gestion de clés dans les RCSF ?  </vt:lpstr>
      <vt:lpstr>LEAP   </vt:lpstr>
      <vt:lpstr>Hypothèse de fonctionnement </vt:lpstr>
      <vt:lpstr>Présentation PowerPoint</vt:lpstr>
      <vt:lpstr>Présentation PowerPoint</vt:lpstr>
      <vt:lpstr>Attaques actives  </vt:lpstr>
      <vt:lpstr>Présentation PowerPoint</vt:lpstr>
      <vt:lpstr>Présentation PowerPoint</vt:lpstr>
      <vt:lpstr>Présentation PowerPoint</vt:lpstr>
      <vt:lpstr>Présentation PowerPoint</vt:lpstr>
      <vt:lpstr>Types de solutions </vt:lpstr>
      <vt:lpstr>WirelessHART security</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Micro</dc:creator>
  <cp:lastModifiedBy>Mounira Benkhaled  Benallel</cp:lastModifiedBy>
  <cp:revision>119</cp:revision>
  <dcterms:created xsi:type="dcterms:W3CDTF">2016-11-04T07:54:06Z</dcterms:created>
  <dcterms:modified xsi:type="dcterms:W3CDTF">2021-12-15T23:05:54Z</dcterms:modified>
</cp:coreProperties>
</file>