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374" r:id="rId4"/>
    <p:sldId id="259" r:id="rId5"/>
    <p:sldId id="262" r:id="rId6"/>
    <p:sldId id="266" r:id="rId7"/>
    <p:sldId id="269" r:id="rId8"/>
    <p:sldId id="267" r:id="rId9"/>
    <p:sldId id="271" r:id="rId10"/>
    <p:sldId id="376" r:id="rId11"/>
    <p:sldId id="377" r:id="rId12"/>
    <p:sldId id="378" r:id="rId13"/>
    <p:sldId id="379" r:id="rId14"/>
    <p:sldId id="380" r:id="rId15"/>
    <p:sldId id="272" r:id="rId16"/>
    <p:sldId id="274" r:id="rId17"/>
    <p:sldId id="375"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49"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fr-FR" smtClean="0"/>
              <a:t>Modifiez le style du titre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AF239A9A-B4B0-4B32-B8CD-2E25E95134C4}" type="datetimeFigureOut">
              <a:rPr lang="en-US" dirty="0"/>
              <a:t>12/9/2024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F25518A9-B687-4302-9395-2322403C6656}" type="datetimeFigureOut">
              <a:rPr lang="en-US" dirty="0"/>
              <a:t>12/9/2024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fr-FR" smtClean="0"/>
              <a:t>Modifiez le style du titre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1A99A684-0CB7-41E9-A4DF-5D1C2CA5BF6F}" type="datetimeFigureOut">
              <a:rPr lang="en-US" dirty="0"/>
              <a:t>12/9/2024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fr-FR" smtClean="0"/>
              <a:t>Modifiez le style du titre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FEDD7C35-9E19-4518-A4B2-3B09CD8CC756}" type="datetimeFigureOut">
              <a:rPr lang="en-US" dirty="0"/>
              <a:t>12/9/2024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‹N°›</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fr-FR" smtClean="0"/>
              <a:t>Modifiez le style du titre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26196DA8-8897-4DDF-BFB6-5D83863C837A}" type="datetimeFigureOut">
              <a:rPr lang="en-US" dirty="0"/>
              <a:t>12/9/2024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fr-FR" smtClean="0"/>
              <a:t>Modifiez le style du titre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3" name="Date Placeholder 2"/>
          <p:cNvSpPr>
            <a:spLocks noGrp="1"/>
          </p:cNvSpPr>
          <p:nvPr>
            <p:ph type="dt" sz="half" idx="10"/>
          </p:nvPr>
        </p:nvSpPr>
        <p:spPr/>
        <p:txBody>
          <a:bodyPr/>
          <a:lstStyle/>
          <a:p>
            <a:fld id="{DCBBA708-C5F0-412D-90E2-1919F0D196AE}" type="datetimeFigureOut">
              <a:rPr lang="en-US" dirty="0"/>
              <a:t>12/9/2024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fr-FR" smtClean="0"/>
              <a:t>Modifiez le style du titre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3" name="Date Placeholder 2"/>
          <p:cNvSpPr>
            <a:spLocks noGrp="1"/>
          </p:cNvSpPr>
          <p:nvPr>
            <p:ph type="dt" sz="half" idx="10"/>
          </p:nvPr>
        </p:nvSpPr>
        <p:spPr/>
        <p:txBody>
          <a:bodyPr/>
          <a:lstStyle/>
          <a:p>
            <a:fld id="{A9C8F8FA-EF43-4642-9368-3F4E33039BD9}" type="datetimeFigureOut">
              <a:rPr lang="en-US" dirty="0"/>
              <a:t>12/9/2024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6B61E721-B01C-4D5D-A3CA-2E5518383F10}" type="datetimeFigureOut">
              <a:rPr lang="en-US" dirty="0"/>
              <a:t>12/9/2024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513FEF9-69D0-4F8C-A336-59491FBEDC47}" type="datetimeFigureOut">
              <a:rPr lang="en-US" dirty="0"/>
              <a:t>12/9/2024</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A91E21DC-8981-44E6-BC8C-2BA8F673FFBB}" type="datetimeFigureOut">
              <a:rPr lang="en-US" dirty="0"/>
              <a:t>12/9/2024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fr-FR" smtClean="0"/>
              <a:t>Modifiez le style du titre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AEB9C5D3-0140-4E75-8D7F-C0623D06DFD7}" type="datetimeFigureOut">
              <a:rPr lang="en-US" dirty="0"/>
              <a:t>12/9/2024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3A5666F9-5B40-48E0-8DFD-99EF944CDD22}" type="datetimeFigureOut">
              <a:rPr lang="en-US" dirty="0"/>
              <a:t>12/9/2024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680322" y="3030008"/>
            <a:ext cx="4698355" cy="2906179"/>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5594123" y="3030008"/>
            <a:ext cx="4700059" cy="2906179"/>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2A698D6B-2C72-4E21-9893-A649C6E2A47D}" type="datetimeFigureOut">
              <a:rPr lang="en-US" dirty="0"/>
              <a:t>12/9/2024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C86811C9-A66C-49F0-970E-F7B68D9109A0}" type="datetimeFigureOut">
              <a:rPr lang="en-US" dirty="0"/>
              <a:t>12/9/2024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6C01AE78-96A2-4A23-B183-3B6DB4374FE7}" type="datetimeFigureOut">
              <a:rPr lang="en-US" dirty="0"/>
              <a:t>12/9/2024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fr-FR" smtClean="0"/>
              <a:t>Modifiez le style du titre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73AE0757-B101-4811-9189-10EB2F458E2D}" type="datetimeFigureOut">
              <a:rPr lang="en-US" dirty="0"/>
              <a:t>12/9/2024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7EBDC078-589F-40E3-816C-EE21D62B5BBA}" type="datetimeFigureOut">
              <a:rPr lang="en-US" dirty="0"/>
              <a:t>12/9/2024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7004436-CA73-4D53-89B4-2A5C7347BF2F}" type="datetimeFigureOut">
              <a:rPr lang="en-US" dirty="0"/>
              <a:t>12/9/2024</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effectLst>
            <a:outerShdw blurRad="228600" algn="ctr" rotWithShape="0">
              <a:prstClr val="black">
                <a:alpha val="53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228600" algn="ctr" rotWithShape="0">
              <a:prstClr val="black">
                <a:alpha val="53000"/>
              </a:prst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effectLst>
            <a:outerShdw blurRad="228600" algn="ctr" rotWithShape="0">
              <a:prstClr val="black">
                <a:alpha val="53000"/>
              </a:prst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s://www.nerdwallet.com/article/small-business/what-is-workers-compensation-insurance" TargetMode="External"/><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www.investopedia.com/terms/c/creditor.asp" TargetMode="External"/><Relationship Id="rId2" Type="http://schemas.openxmlformats.org/officeDocument/2006/relationships/hyperlink" Target="https://www.investopedia.com/terms/c/collateral.asp" TargetMode="External"/><Relationship Id="rId1" Type="http://schemas.openxmlformats.org/officeDocument/2006/relationships/slideLayout" Target="../slideLayouts/slideLayout6.xml"/><Relationship Id="rId4" Type="http://schemas.openxmlformats.org/officeDocument/2006/relationships/hyperlink" Target="https://www.investopedia.com/terms/p/principal.asp"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s://www.investopedia.com/terms/h/hedge.asp" TargetMode="External"/><Relationship Id="rId2" Type="http://schemas.openxmlformats.org/officeDocument/2006/relationships/hyperlink" Target="https://www.investopedia.com/terms/c/cross-liability-coverage.asp"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pPr algn="ctr" rtl="1"/>
            <a:r>
              <a:rPr lang="ar-DZ" sz="3200" b="1" dirty="0" smtClean="0">
                <a:solidFill>
                  <a:schemeClr val="accent1">
                    <a:lumMod val="75000"/>
                  </a:schemeClr>
                </a:solidFill>
              </a:rPr>
              <a:t>محاضرات في مقياس اقتصاديات التأمينات </a:t>
            </a:r>
            <a:br>
              <a:rPr lang="ar-DZ" sz="3200" b="1" dirty="0" smtClean="0">
                <a:solidFill>
                  <a:schemeClr val="accent1">
                    <a:lumMod val="75000"/>
                  </a:schemeClr>
                </a:solidFill>
              </a:rPr>
            </a:br>
            <a:r>
              <a:rPr lang="fr-FR" sz="3200" b="1" u="sng" dirty="0" err="1" smtClean="0">
                <a:solidFill>
                  <a:schemeClr val="accent1">
                    <a:lumMod val="75000"/>
                  </a:schemeClr>
                </a:solidFill>
              </a:rPr>
              <a:t>Insurance</a:t>
            </a:r>
            <a:r>
              <a:rPr lang="fr-FR" sz="3200" b="1" u="sng" dirty="0" smtClean="0">
                <a:solidFill>
                  <a:schemeClr val="accent1">
                    <a:lumMod val="75000"/>
                  </a:schemeClr>
                </a:solidFill>
              </a:rPr>
              <a:t> </a:t>
            </a:r>
            <a:r>
              <a:rPr lang="fr-FR" sz="3200" b="1" u="sng" dirty="0" err="1">
                <a:solidFill>
                  <a:schemeClr val="accent1">
                    <a:lumMod val="75000"/>
                  </a:schemeClr>
                </a:solidFill>
              </a:rPr>
              <a:t>Economics</a:t>
            </a:r>
            <a:r>
              <a:rPr lang="ar-DZ" sz="2800" b="1" dirty="0" smtClean="0"/>
              <a:t/>
            </a:r>
            <a:br>
              <a:rPr lang="ar-DZ" sz="2800" b="1" dirty="0" smtClean="0"/>
            </a:br>
            <a:endParaRPr lang="fr-FR" sz="2800" b="1" dirty="0"/>
          </a:p>
        </p:txBody>
      </p:sp>
      <p:sp>
        <p:nvSpPr>
          <p:cNvPr id="4" name="Rectangle 3"/>
          <p:cNvSpPr/>
          <p:nvPr/>
        </p:nvSpPr>
        <p:spPr>
          <a:xfrm>
            <a:off x="9148955" y="3235578"/>
            <a:ext cx="3199915" cy="584775"/>
          </a:xfrm>
          <a:prstGeom prst="rect">
            <a:avLst/>
          </a:prstGeom>
        </p:spPr>
        <p:txBody>
          <a:bodyPr wrap="none">
            <a:spAutoFit/>
          </a:bodyPr>
          <a:lstStyle/>
          <a:p>
            <a:pPr algn="ctr" rtl="1"/>
            <a:r>
              <a:rPr lang="ar-DZ" sz="3200" b="1" dirty="0">
                <a:solidFill>
                  <a:schemeClr val="bg1"/>
                </a:solidFill>
              </a:rPr>
              <a:t>الأستاذة بن عزة إكرام </a:t>
            </a:r>
            <a:endParaRPr lang="fr-FR" sz="3200" b="1" dirty="0">
              <a:solidFill>
                <a:schemeClr val="bg1"/>
              </a:solidFill>
            </a:endParaRPr>
          </a:p>
        </p:txBody>
      </p:sp>
      <p:sp>
        <p:nvSpPr>
          <p:cNvPr id="5" name="Rectangle 4"/>
          <p:cNvSpPr/>
          <p:nvPr/>
        </p:nvSpPr>
        <p:spPr>
          <a:xfrm>
            <a:off x="2660226" y="1186184"/>
            <a:ext cx="5142049" cy="1200329"/>
          </a:xfrm>
          <a:prstGeom prst="rect">
            <a:avLst/>
          </a:prstGeom>
        </p:spPr>
        <p:txBody>
          <a:bodyPr wrap="none">
            <a:spAutoFit/>
          </a:bodyPr>
          <a:lstStyle/>
          <a:p>
            <a:pPr algn="ctr" rtl="1"/>
            <a:r>
              <a:rPr lang="fr-FR" sz="2400" b="1" dirty="0" smtClean="0">
                <a:solidFill>
                  <a:schemeClr val="bg1"/>
                </a:solidFill>
                <a:cs typeface="+mj-cs"/>
              </a:rPr>
              <a:t>DR </a:t>
            </a:r>
            <a:r>
              <a:rPr lang="fr-FR" sz="2400" b="1" dirty="0" err="1" smtClean="0">
                <a:solidFill>
                  <a:schemeClr val="bg1"/>
                </a:solidFill>
                <a:cs typeface="+mj-cs"/>
              </a:rPr>
              <a:t>Benazza</a:t>
            </a:r>
            <a:r>
              <a:rPr lang="fr-FR" sz="2400" b="1" dirty="0" smtClean="0">
                <a:solidFill>
                  <a:schemeClr val="bg1"/>
                </a:solidFill>
                <a:cs typeface="+mj-cs"/>
              </a:rPr>
              <a:t> </a:t>
            </a:r>
            <a:r>
              <a:rPr lang="fr-FR" sz="2400" b="1" dirty="0" smtClean="0">
                <a:solidFill>
                  <a:schemeClr val="bg1"/>
                </a:solidFill>
                <a:cs typeface="+mj-cs"/>
              </a:rPr>
              <a:t>IKRAM</a:t>
            </a:r>
            <a:endParaRPr lang="ar-DZ" sz="2400" b="1" dirty="0" smtClean="0">
              <a:solidFill>
                <a:schemeClr val="bg1"/>
              </a:solidFill>
              <a:cs typeface="+mj-cs"/>
            </a:endParaRPr>
          </a:p>
          <a:p>
            <a:pPr algn="ctr" rtl="1"/>
            <a:r>
              <a:rPr lang="fr-FR" sz="2400" b="1" dirty="0" err="1">
                <a:solidFill>
                  <a:schemeClr val="bg1"/>
                </a:solidFill>
                <a:cs typeface="+mj-cs"/>
              </a:rPr>
              <a:t>Department</a:t>
            </a:r>
            <a:r>
              <a:rPr lang="fr-FR" sz="2400" b="1" dirty="0">
                <a:solidFill>
                  <a:schemeClr val="bg1"/>
                </a:solidFill>
                <a:cs typeface="+mj-cs"/>
              </a:rPr>
              <a:t> of </a:t>
            </a:r>
            <a:r>
              <a:rPr lang="fr-FR" sz="2400" b="1" dirty="0" err="1">
                <a:solidFill>
                  <a:schemeClr val="bg1"/>
                </a:solidFill>
                <a:cs typeface="+mj-cs"/>
              </a:rPr>
              <a:t>Economic</a:t>
            </a:r>
            <a:r>
              <a:rPr lang="fr-FR" sz="2400" b="1" dirty="0">
                <a:solidFill>
                  <a:schemeClr val="bg1"/>
                </a:solidFill>
                <a:cs typeface="+mj-cs"/>
              </a:rPr>
              <a:t> Sciences</a:t>
            </a:r>
          </a:p>
          <a:p>
            <a:pPr algn="ctr" rtl="1"/>
            <a:endParaRPr lang="fr-FR" sz="2400" b="1" dirty="0">
              <a:solidFill>
                <a:schemeClr val="bg1"/>
              </a:solidFill>
              <a:cs typeface="+mj-cs"/>
            </a:endParaRPr>
          </a:p>
        </p:txBody>
      </p:sp>
      <p:sp>
        <p:nvSpPr>
          <p:cNvPr id="6" name="Rectangle 5"/>
          <p:cNvSpPr/>
          <p:nvPr/>
        </p:nvSpPr>
        <p:spPr>
          <a:xfrm>
            <a:off x="549498" y="4453975"/>
            <a:ext cx="10036936" cy="954107"/>
          </a:xfrm>
          <a:prstGeom prst="rect">
            <a:avLst/>
          </a:prstGeom>
        </p:spPr>
        <p:txBody>
          <a:bodyPr wrap="square">
            <a:spAutoFit/>
          </a:bodyPr>
          <a:lstStyle/>
          <a:p>
            <a:pPr algn="ctr"/>
            <a:r>
              <a:rPr lang="en-US" sz="2800" b="1" dirty="0" smtClean="0">
                <a:solidFill>
                  <a:schemeClr val="accent4">
                    <a:lumMod val="75000"/>
                  </a:schemeClr>
                </a:solidFill>
                <a:latin typeface="Times New Roman" panose="02020603050405020304" pitchFamily="18" charset="0"/>
                <a:cs typeface="Times New Roman" panose="02020603050405020304" pitchFamily="18" charset="0"/>
              </a:rPr>
              <a:t>Insurance Economics Course, Business Economics Specialization, Second Year Master's</a:t>
            </a:r>
            <a:endParaRPr lang="en-US" sz="2800" dirty="0">
              <a:solidFill>
                <a:schemeClr val="accent4">
                  <a:lumMod val="75000"/>
                </a:schemeClr>
              </a:solidFill>
              <a:latin typeface="Times New Roman" panose="02020603050405020304" pitchFamily="18" charset="0"/>
              <a:cs typeface="Times New Roman" panose="02020603050405020304" pitchFamily="18" charset="0"/>
            </a:endParaRPr>
          </a:p>
        </p:txBody>
      </p:sp>
      <p:sp>
        <p:nvSpPr>
          <p:cNvPr id="7" name="Rectangle 6"/>
          <p:cNvSpPr/>
          <p:nvPr/>
        </p:nvSpPr>
        <p:spPr>
          <a:xfrm>
            <a:off x="859418" y="28422"/>
            <a:ext cx="6185325" cy="830997"/>
          </a:xfrm>
          <a:prstGeom prst="rect">
            <a:avLst/>
          </a:prstGeom>
        </p:spPr>
        <p:txBody>
          <a:bodyPr wrap="square">
            <a:spAutoFit/>
          </a:bodyPr>
          <a:lstStyle/>
          <a:p>
            <a:r>
              <a:rPr lang="en-US" sz="2400" b="1" dirty="0">
                <a:cs typeface="+mj-cs"/>
              </a:rPr>
              <a:t>Abu Bakr </a:t>
            </a:r>
            <a:r>
              <a:rPr lang="en-US" sz="2400" b="1" dirty="0" err="1">
                <a:cs typeface="+mj-cs"/>
              </a:rPr>
              <a:t>Belkaid</a:t>
            </a:r>
            <a:r>
              <a:rPr lang="en-US" sz="2400" b="1" dirty="0">
                <a:cs typeface="+mj-cs"/>
              </a:rPr>
              <a:t> University of </a:t>
            </a:r>
            <a:r>
              <a:rPr lang="en-US" sz="2400" b="1" dirty="0" err="1">
                <a:cs typeface="+mj-cs"/>
              </a:rPr>
              <a:t>Tlemcen</a:t>
            </a:r>
            <a:r>
              <a:rPr lang="en-US" sz="2400" b="1" dirty="0">
                <a:cs typeface="+mj-cs"/>
              </a:rPr>
              <a:t>, </a:t>
            </a:r>
            <a:endParaRPr lang="ar-DZ" sz="2400" b="1" dirty="0" smtClean="0">
              <a:cs typeface="+mj-cs"/>
            </a:endParaRPr>
          </a:p>
          <a:p>
            <a:r>
              <a:rPr lang="en-US" sz="2400" b="1" dirty="0" smtClean="0">
                <a:cs typeface="+mj-cs"/>
              </a:rPr>
              <a:t>Department </a:t>
            </a:r>
            <a:r>
              <a:rPr lang="en-US" sz="2400" b="1" dirty="0">
                <a:cs typeface="+mj-cs"/>
              </a:rPr>
              <a:t>of Economic Sciences</a:t>
            </a:r>
            <a:endParaRPr lang="fr-FR" sz="2400" b="1" dirty="0">
              <a:cs typeface="+mj-cs"/>
            </a:endParaRPr>
          </a:p>
        </p:txBody>
      </p:sp>
      <p:pic>
        <p:nvPicPr>
          <p:cNvPr id="9" name="Picture 2" descr="https://tse3.mm.bing.net/th?id=OIP.NXvhpqWimNU7x6c4167ddAHaHY&amp;pid=Api&amp;P=0&amp;h=18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32581" y="0"/>
            <a:ext cx="859419" cy="85941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s://tse3.mm.bing.net/th?id=OIP.NXvhpqWimNU7x6c4167ddAHaHY&amp;pid=Api&amp;P=0&amp;h=18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59419" cy="859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90226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pPr algn="ctr" rtl="1"/>
            <a:r>
              <a:rPr lang="fr-FR" b="1" dirty="0"/>
              <a:t>insurances types and classifications</a:t>
            </a:r>
            <a:endParaRPr lang="fr-FR" dirty="0"/>
          </a:p>
        </p:txBody>
      </p:sp>
      <p:sp>
        <p:nvSpPr>
          <p:cNvPr id="7" name="Rectangle 6"/>
          <p:cNvSpPr/>
          <p:nvPr/>
        </p:nvSpPr>
        <p:spPr>
          <a:xfrm>
            <a:off x="0" y="2088634"/>
            <a:ext cx="12192000" cy="2800767"/>
          </a:xfrm>
          <a:prstGeom prst="rect">
            <a:avLst/>
          </a:prstGeom>
        </p:spPr>
        <p:txBody>
          <a:bodyPr wrap="square">
            <a:spAutoFit/>
          </a:bodyPr>
          <a:lstStyle/>
          <a:p>
            <a:pPr algn="r" rtl="1"/>
            <a:endParaRPr lang="ar-DZ" b="1" dirty="0" smtClean="0"/>
          </a:p>
          <a:p>
            <a:pPr algn="r" rtl="1"/>
            <a:endParaRPr lang="ar-DZ" dirty="0"/>
          </a:p>
          <a:p>
            <a:pPr algn="r" rtl="1"/>
            <a:r>
              <a:rPr lang="ar-DZ" dirty="0"/>
              <a:t> </a:t>
            </a:r>
            <a:endParaRPr lang="fr-FR" dirty="0"/>
          </a:p>
          <a:p>
            <a:pPr algn="r" rtl="1"/>
            <a:r>
              <a:rPr lang="ar-DZ" sz="3200" dirty="0" smtClean="0"/>
              <a:t> </a:t>
            </a:r>
            <a:endParaRPr lang="ar-DZ" sz="3200" dirty="0"/>
          </a:p>
          <a:p>
            <a:pPr algn="r" rtl="1"/>
            <a:endParaRPr lang="ar-DZ" dirty="0"/>
          </a:p>
          <a:p>
            <a:pPr algn="r" rtl="1"/>
            <a:endParaRPr lang="ar-DZ" dirty="0" smtClean="0"/>
          </a:p>
          <a:p>
            <a:pPr algn="r" rtl="1"/>
            <a:endParaRPr lang="ar-DZ" dirty="0"/>
          </a:p>
          <a:p>
            <a:pPr algn="r" rtl="1"/>
            <a:endParaRPr lang="ar-DZ" dirty="0" smtClean="0"/>
          </a:p>
          <a:p>
            <a:pPr algn="r" rtl="1"/>
            <a:r>
              <a:rPr lang="ar-DZ" dirty="0" smtClean="0"/>
              <a:t> </a:t>
            </a:r>
            <a:endParaRPr lang="fr-FR" dirty="0"/>
          </a:p>
        </p:txBody>
      </p:sp>
      <p:sp>
        <p:nvSpPr>
          <p:cNvPr id="3" name="AutoShape 2" descr="Insuranc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nsuranc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6" descr="Insuranc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Rectangle 10"/>
          <p:cNvSpPr/>
          <p:nvPr/>
        </p:nvSpPr>
        <p:spPr>
          <a:xfrm>
            <a:off x="0" y="102774"/>
            <a:ext cx="3276859" cy="523220"/>
          </a:xfrm>
          <a:prstGeom prst="rect">
            <a:avLst/>
          </a:prstGeom>
        </p:spPr>
        <p:txBody>
          <a:bodyPr wrap="none">
            <a:spAutoFit/>
          </a:bodyPr>
          <a:lstStyle/>
          <a:p>
            <a:pPr algn="ctr" rtl="1"/>
            <a:r>
              <a:rPr lang="fr-FR" sz="2800" b="1" dirty="0" smtClean="0">
                <a:solidFill>
                  <a:schemeClr val="bg1"/>
                </a:solidFill>
              </a:rPr>
              <a:t>DR </a:t>
            </a:r>
            <a:r>
              <a:rPr lang="fr-FR" sz="2800" b="1" dirty="0" err="1" smtClean="0">
                <a:solidFill>
                  <a:schemeClr val="bg1"/>
                </a:solidFill>
              </a:rPr>
              <a:t>Benazza</a:t>
            </a:r>
            <a:r>
              <a:rPr lang="fr-FR" sz="2800" b="1" dirty="0" smtClean="0">
                <a:solidFill>
                  <a:schemeClr val="bg1"/>
                </a:solidFill>
              </a:rPr>
              <a:t> IKRAM</a:t>
            </a:r>
            <a:endParaRPr lang="fr-FR" sz="2800" b="1" dirty="0">
              <a:solidFill>
                <a:schemeClr val="bg1"/>
              </a:solidFill>
            </a:endParaRPr>
          </a:p>
        </p:txBody>
      </p:sp>
      <p:sp>
        <p:nvSpPr>
          <p:cNvPr id="2" name="Rectangle 1"/>
          <p:cNvSpPr/>
          <p:nvPr/>
        </p:nvSpPr>
        <p:spPr>
          <a:xfrm>
            <a:off x="155576" y="2105883"/>
            <a:ext cx="12036424" cy="4278094"/>
          </a:xfrm>
          <a:prstGeom prst="rect">
            <a:avLst/>
          </a:prstGeom>
        </p:spPr>
        <p:txBody>
          <a:bodyPr wrap="square">
            <a:spAutoFit/>
          </a:bodyPr>
          <a:lstStyle/>
          <a:p>
            <a:pPr marL="342900" indent="-342900">
              <a:buFont typeface="Wingdings" panose="05000000000000000000" pitchFamily="2" charset="2"/>
              <a:buChar char="v"/>
            </a:pPr>
            <a:r>
              <a:rPr lang="en-US" sz="2400" b="1" dirty="0">
                <a:latin typeface="Arial" panose="020B0604020202020204" pitchFamily="34" charset="0"/>
                <a:cs typeface="Arial" panose="020B0604020202020204" pitchFamily="34" charset="0"/>
              </a:rPr>
              <a:t>There are several types and classifications of insurance, each designed to provide financial protection in different situations. Here’s an overview of the most common insurance types and their classifications:</a:t>
            </a:r>
          </a:p>
          <a:p>
            <a:r>
              <a:rPr lang="en-US" sz="2000" b="1" dirty="0">
                <a:latin typeface="Arial" panose="020B0604020202020204" pitchFamily="34" charset="0"/>
                <a:cs typeface="Arial" panose="020B0604020202020204" pitchFamily="34" charset="0"/>
              </a:rPr>
              <a:t>1. Life Insurance</a:t>
            </a:r>
          </a:p>
          <a:p>
            <a:r>
              <a:rPr lang="en-US" sz="2000" b="1" dirty="0">
                <a:latin typeface="Arial" panose="020B0604020202020204" pitchFamily="34" charset="0"/>
                <a:cs typeface="Arial" panose="020B0604020202020204" pitchFamily="34" charset="0"/>
              </a:rPr>
              <a:t>Life insurance provides a payout to beneficiaries in the event of the policyholder's death. There are two main types of life insurance:</a:t>
            </a:r>
          </a:p>
          <a:p>
            <a:r>
              <a:rPr lang="en-US" sz="2000" b="1" dirty="0">
                <a:latin typeface="Arial" panose="020B0604020202020204" pitchFamily="34" charset="0"/>
                <a:cs typeface="Arial" panose="020B0604020202020204" pitchFamily="34" charset="0"/>
              </a:rPr>
              <a:t>Term Life Insurance: Offers coverage for a specific period (e.g., 10, 20, or 30 years). If the insured person dies within the term, the beneficiaries receive a payout.</a:t>
            </a:r>
          </a:p>
          <a:p>
            <a:r>
              <a:rPr lang="en-US" sz="2000" b="1" dirty="0">
                <a:latin typeface="Arial" panose="020B0604020202020204" pitchFamily="34" charset="0"/>
                <a:cs typeface="Arial" panose="020B0604020202020204" pitchFamily="34" charset="0"/>
              </a:rPr>
              <a:t>Whole Life Insurance: Provides lifelong coverage and includes an investment component that builds cash value over time.</a:t>
            </a:r>
          </a:p>
          <a:p>
            <a:r>
              <a:rPr lang="en-US" sz="2000" b="1" dirty="0">
                <a:latin typeface="Arial" panose="020B0604020202020204" pitchFamily="34" charset="0"/>
                <a:cs typeface="Arial" panose="020B0604020202020204" pitchFamily="34" charset="0"/>
              </a:rPr>
              <a:t>2. Health Insurance</a:t>
            </a:r>
          </a:p>
          <a:p>
            <a:r>
              <a:rPr lang="en-US" sz="2000" b="1" dirty="0">
                <a:latin typeface="Arial" panose="020B0604020202020204" pitchFamily="34" charset="0"/>
                <a:cs typeface="Arial" panose="020B0604020202020204" pitchFamily="34" charset="0"/>
              </a:rPr>
              <a:t>Health insurance covers medical expenses, including doctor visits, hospital stays, surgeries, and prescriptions</a:t>
            </a:r>
            <a:r>
              <a:rPr lang="en-US" dirty="0"/>
              <a:t>. </a:t>
            </a:r>
          </a:p>
        </p:txBody>
      </p:sp>
      <p:sp>
        <p:nvSpPr>
          <p:cNvPr id="12" name="Rectangle 11"/>
          <p:cNvSpPr/>
          <p:nvPr/>
        </p:nvSpPr>
        <p:spPr>
          <a:xfrm>
            <a:off x="10619136" y="1109031"/>
            <a:ext cx="1640193" cy="707886"/>
          </a:xfrm>
          <a:prstGeom prst="rect">
            <a:avLst/>
          </a:prstGeom>
        </p:spPr>
        <p:txBody>
          <a:bodyPr wrap="none">
            <a:spAutoFit/>
          </a:bodyPr>
          <a:lstStyle/>
          <a:p>
            <a:pPr algn="ctr" rtl="1"/>
            <a:r>
              <a:rPr lang="fr-FR" sz="2000" b="1" dirty="0">
                <a:solidFill>
                  <a:schemeClr val="bg1"/>
                </a:solidFill>
                <a:latin typeface="Arial" panose="020B0604020202020204" pitchFamily="34" charset="0"/>
                <a:cs typeface="Arial" panose="020B0604020202020204" pitchFamily="34" charset="0"/>
              </a:rPr>
              <a:t>The </a:t>
            </a:r>
            <a:r>
              <a:rPr lang="fr-FR" sz="2000" b="1" dirty="0" smtClean="0">
                <a:solidFill>
                  <a:schemeClr val="bg1"/>
                </a:solidFill>
                <a:latin typeface="Arial" panose="020B0604020202020204" pitchFamily="34" charset="0"/>
                <a:cs typeface="Arial" panose="020B0604020202020204" pitchFamily="34" charset="0"/>
              </a:rPr>
              <a:t>Second</a:t>
            </a:r>
            <a:endParaRPr lang="ar-DZ" sz="2000" b="1" dirty="0" smtClean="0">
              <a:solidFill>
                <a:schemeClr val="bg1"/>
              </a:solidFill>
              <a:latin typeface="Arial" panose="020B0604020202020204" pitchFamily="34" charset="0"/>
              <a:cs typeface="Arial" panose="020B0604020202020204" pitchFamily="34" charset="0"/>
            </a:endParaRPr>
          </a:p>
          <a:p>
            <a:pPr algn="ctr" rtl="1"/>
            <a:r>
              <a:rPr lang="fr-FR" sz="2000" b="1" dirty="0" smtClean="0">
                <a:solidFill>
                  <a:schemeClr val="bg1"/>
                </a:solidFill>
                <a:latin typeface="Arial" panose="020B0604020202020204" pitchFamily="34" charset="0"/>
                <a:cs typeface="Arial" panose="020B0604020202020204" pitchFamily="34" charset="0"/>
              </a:rPr>
              <a:t> </a:t>
            </a:r>
            <a:r>
              <a:rPr lang="fr-FR" sz="2000" b="1" dirty="0">
                <a:solidFill>
                  <a:schemeClr val="bg1"/>
                </a:solidFill>
                <a:latin typeface="Arial" panose="020B0604020202020204" pitchFamily="34" charset="0"/>
                <a:cs typeface="Arial" panose="020B0604020202020204" pitchFamily="34" charset="0"/>
              </a:rPr>
              <a:t>Topic</a:t>
            </a:r>
          </a:p>
        </p:txBody>
      </p:sp>
    </p:spTree>
    <p:extLst>
      <p:ext uri="{BB962C8B-B14F-4D97-AF65-F5344CB8AC3E}">
        <p14:creationId xmlns:p14="http://schemas.microsoft.com/office/powerpoint/2010/main" val="415892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pPr algn="ctr" rtl="1"/>
            <a:r>
              <a:rPr lang="fr-FR" b="1" dirty="0"/>
              <a:t>insurances types and classifications</a:t>
            </a:r>
            <a:endParaRPr lang="fr-FR" dirty="0"/>
          </a:p>
        </p:txBody>
      </p:sp>
      <p:sp>
        <p:nvSpPr>
          <p:cNvPr id="7" name="Rectangle 6"/>
          <p:cNvSpPr/>
          <p:nvPr/>
        </p:nvSpPr>
        <p:spPr>
          <a:xfrm>
            <a:off x="0" y="2088634"/>
            <a:ext cx="12192000" cy="2800767"/>
          </a:xfrm>
          <a:prstGeom prst="rect">
            <a:avLst/>
          </a:prstGeom>
        </p:spPr>
        <p:txBody>
          <a:bodyPr wrap="square">
            <a:spAutoFit/>
          </a:bodyPr>
          <a:lstStyle/>
          <a:p>
            <a:pPr algn="r" rtl="1"/>
            <a:endParaRPr lang="ar-DZ" b="1" dirty="0" smtClean="0"/>
          </a:p>
          <a:p>
            <a:pPr algn="r" rtl="1"/>
            <a:endParaRPr lang="ar-DZ" dirty="0"/>
          </a:p>
          <a:p>
            <a:pPr algn="r" rtl="1"/>
            <a:r>
              <a:rPr lang="ar-DZ" dirty="0"/>
              <a:t> </a:t>
            </a:r>
            <a:endParaRPr lang="fr-FR" dirty="0"/>
          </a:p>
          <a:p>
            <a:pPr algn="r" rtl="1"/>
            <a:r>
              <a:rPr lang="ar-DZ" sz="3200" dirty="0" smtClean="0"/>
              <a:t> </a:t>
            </a:r>
            <a:endParaRPr lang="ar-DZ" sz="3200" dirty="0"/>
          </a:p>
          <a:p>
            <a:pPr algn="r" rtl="1"/>
            <a:endParaRPr lang="ar-DZ" dirty="0"/>
          </a:p>
          <a:p>
            <a:pPr algn="r" rtl="1"/>
            <a:endParaRPr lang="ar-DZ" dirty="0" smtClean="0"/>
          </a:p>
          <a:p>
            <a:pPr algn="r" rtl="1"/>
            <a:endParaRPr lang="ar-DZ" dirty="0"/>
          </a:p>
          <a:p>
            <a:pPr algn="r" rtl="1"/>
            <a:endParaRPr lang="ar-DZ" dirty="0" smtClean="0"/>
          </a:p>
          <a:p>
            <a:pPr algn="r" rtl="1"/>
            <a:r>
              <a:rPr lang="ar-DZ" dirty="0" smtClean="0"/>
              <a:t> </a:t>
            </a:r>
            <a:endParaRPr lang="fr-FR" dirty="0"/>
          </a:p>
        </p:txBody>
      </p:sp>
      <p:sp>
        <p:nvSpPr>
          <p:cNvPr id="3" name="AutoShape 2" descr="Insuranc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nsuranc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6" descr="Insuranc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Rectangle 10"/>
          <p:cNvSpPr/>
          <p:nvPr/>
        </p:nvSpPr>
        <p:spPr>
          <a:xfrm>
            <a:off x="0" y="102774"/>
            <a:ext cx="3276859" cy="523220"/>
          </a:xfrm>
          <a:prstGeom prst="rect">
            <a:avLst/>
          </a:prstGeom>
        </p:spPr>
        <p:txBody>
          <a:bodyPr wrap="none">
            <a:spAutoFit/>
          </a:bodyPr>
          <a:lstStyle/>
          <a:p>
            <a:pPr algn="ctr" rtl="1"/>
            <a:r>
              <a:rPr lang="fr-FR" sz="2800" b="1" dirty="0" smtClean="0">
                <a:solidFill>
                  <a:schemeClr val="bg1"/>
                </a:solidFill>
              </a:rPr>
              <a:t>DR </a:t>
            </a:r>
            <a:r>
              <a:rPr lang="fr-FR" sz="2800" b="1" dirty="0" err="1" smtClean="0">
                <a:solidFill>
                  <a:schemeClr val="bg1"/>
                </a:solidFill>
              </a:rPr>
              <a:t>Benazza</a:t>
            </a:r>
            <a:r>
              <a:rPr lang="fr-FR" sz="2800" b="1" dirty="0" smtClean="0">
                <a:solidFill>
                  <a:schemeClr val="bg1"/>
                </a:solidFill>
              </a:rPr>
              <a:t> IKRAM</a:t>
            </a:r>
            <a:endParaRPr lang="fr-FR" sz="2800" b="1" dirty="0">
              <a:solidFill>
                <a:schemeClr val="bg1"/>
              </a:solidFill>
            </a:endParaRPr>
          </a:p>
        </p:txBody>
      </p:sp>
      <p:sp>
        <p:nvSpPr>
          <p:cNvPr id="2" name="Rectangle 1"/>
          <p:cNvSpPr/>
          <p:nvPr/>
        </p:nvSpPr>
        <p:spPr>
          <a:xfrm>
            <a:off x="155576" y="2105883"/>
            <a:ext cx="12036424" cy="3416320"/>
          </a:xfrm>
          <a:prstGeom prst="rect">
            <a:avLst/>
          </a:prstGeom>
        </p:spPr>
        <p:txBody>
          <a:bodyPr wrap="square">
            <a:spAutoFit/>
          </a:bodyPr>
          <a:lstStyle/>
          <a:p>
            <a:r>
              <a:rPr lang="en-US" sz="2400" b="1" dirty="0"/>
              <a:t>3. Auto Insurance</a:t>
            </a:r>
          </a:p>
          <a:p>
            <a:r>
              <a:rPr lang="en-US" sz="2400" dirty="0"/>
              <a:t>Auto insurance covers financial losses due to vehicle accidents, theft, or damage. Types include:</a:t>
            </a:r>
          </a:p>
          <a:p>
            <a:r>
              <a:rPr lang="en-US" sz="2400" b="1" dirty="0"/>
              <a:t>Liability Insurance</a:t>
            </a:r>
            <a:r>
              <a:rPr lang="en-US" sz="2400" dirty="0"/>
              <a:t>: Covers damages to other vehicles or property if the policyholder is at fault.</a:t>
            </a:r>
          </a:p>
          <a:p>
            <a:r>
              <a:rPr lang="en-US" sz="2400" b="1" dirty="0"/>
              <a:t>Comprehensive Insurance</a:t>
            </a:r>
            <a:r>
              <a:rPr lang="en-US" sz="2400" dirty="0"/>
              <a:t>: Covers damage to the insured vehicle not involving an accident, like theft, vandalism, or natural disasters.</a:t>
            </a:r>
          </a:p>
          <a:p>
            <a:r>
              <a:rPr lang="en-US" sz="2400" b="1" dirty="0"/>
              <a:t>Collision Insurance</a:t>
            </a:r>
            <a:r>
              <a:rPr lang="en-US" sz="2400" dirty="0"/>
              <a:t>: Covers damage to the insured vehicle from a collision with another object or vehicle.</a:t>
            </a:r>
          </a:p>
        </p:txBody>
      </p:sp>
      <p:sp>
        <p:nvSpPr>
          <p:cNvPr id="12" name="Rectangle 11"/>
          <p:cNvSpPr/>
          <p:nvPr/>
        </p:nvSpPr>
        <p:spPr>
          <a:xfrm>
            <a:off x="10619136" y="1109031"/>
            <a:ext cx="1640193" cy="707886"/>
          </a:xfrm>
          <a:prstGeom prst="rect">
            <a:avLst/>
          </a:prstGeom>
        </p:spPr>
        <p:txBody>
          <a:bodyPr wrap="none">
            <a:spAutoFit/>
          </a:bodyPr>
          <a:lstStyle/>
          <a:p>
            <a:pPr algn="ctr" rtl="1"/>
            <a:r>
              <a:rPr lang="fr-FR" sz="2000" b="1" dirty="0">
                <a:solidFill>
                  <a:schemeClr val="bg1"/>
                </a:solidFill>
                <a:latin typeface="Arial" panose="020B0604020202020204" pitchFamily="34" charset="0"/>
                <a:cs typeface="Arial" panose="020B0604020202020204" pitchFamily="34" charset="0"/>
              </a:rPr>
              <a:t>The </a:t>
            </a:r>
            <a:r>
              <a:rPr lang="fr-FR" sz="2000" b="1" dirty="0" smtClean="0">
                <a:solidFill>
                  <a:schemeClr val="bg1"/>
                </a:solidFill>
                <a:latin typeface="Arial" panose="020B0604020202020204" pitchFamily="34" charset="0"/>
                <a:cs typeface="Arial" panose="020B0604020202020204" pitchFamily="34" charset="0"/>
              </a:rPr>
              <a:t>Second</a:t>
            </a:r>
            <a:endParaRPr lang="ar-DZ" sz="2000" b="1" dirty="0" smtClean="0">
              <a:solidFill>
                <a:schemeClr val="bg1"/>
              </a:solidFill>
              <a:latin typeface="Arial" panose="020B0604020202020204" pitchFamily="34" charset="0"/>
              <a:cs typeface="Arial" panose="020B0604020202020204" pitchFamily="34" charset="0"/>
            </a:endParaRPr>
          </a:p>
          <a:p>
            <a:pPr algn="ctr" rtl="1"/>
            <a:r>
              <a:rPr lang="fr-FR" sz="2000" b="1" dirty="0" smtClean="0">
                <a:solidFill>
                  <a:schemeClr val="bg1"/>
                </a:solidFill>
                <a:latin typeface="Arial" panose="020B0604020202020204" pitchFamily="34" charset="0"/>
                <a:cs typeface="Arial" panose="020B0604020202020204" pitchFamily="34" charset="0"/>
              </a:rPr>
              <a:t> </a:t>
            </a:r>
            <a:r>
              <a:rPr lang="fr-FR" sz="2000" b="1" dirty="0">
                <a:solidFill>
                  <a:schemeClr val="bg1"/>
                </a:solidFill>
                <a:latin typeface="Arial" panose="020B0604020202020204" pitchFamily="34" charset="0"/>
                <a:cs typeface="Arial" panose="020B0604020202020204" pitchFamily="34" charset="0"/>
              </a:rPr>
              <a:t>Topic</a:t>
            </a:r>
          </a:p>
        </p:txBody>
      </p:sp>
    </p:spTree>
    <p:extLst>
      <p:ext uri="{BB962C8B-B14F-4D97-AF65-F5344CB8AC3E}">
        <p14:creationId xmlns:p14="http://schemas.microsoft.com/office/powerpoint/2010/main" val="11089165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pPr algn="ctr" rtl="1"/>
            <a:r>
              <a:rPr lang="fr-FR" b="1" dirty="0"/>
              <a:t>insurances types and classifications</a:t>
            </a:r>
            <a:endParaRPr lang="fr-FR" dirty="0"/>
          </a:p>
        </p:txBody>
      </p:sp>
      <p:sp>
        <p:nvSpPr>
          <p:cNvPr id="7" name="Rectangle 6"/>
          <p:cNvSpPr/>
          <p:nvPr/>
        </p:nvSpPr>
        <p:spPr>
          <a:xfrm>
            <a:off x="0" y="2088634"/>
            <a:ext cx="12192000" cy="2800767"/>
          </a:xfrm>
          <a:prstGeom prst="rect">
            <a:avLst/>
          </a:prstGeom>
        </p:spPr>
        <p:txBody>
          <a:bodyPr wrap="square">
            <a:spAutoFit/>
          </a:bodyPr>
          <a:lstStyle/>
          <a:p>
            <a:pPr algn="r" rtl="1"/>
            <a:endParaRPr lang="ar-DZ" b="1" dirty="0" smtClean="0"/>
          </a:p>
          <a:p>
            <a:pPr algn="r" rtl="1"/>
            <a:endParaRPr lang="ar-DZ" dirty="0"/>
          </a:p>
          <a:p>
            <a:pPr algn="r" rtl="1"/>
            <a:r>
              <a:rPr lang="ar-DZ" dirty="0"/>
              <a:t> </a:t>
            </a:r>
            <a:endParaRPr lang="fr-FR" dirty="0"/>
          </a:p>
          <a:p>
            <a:pPr algn="r" rtl="1"/>
            <a:r>
              <a:rPr lang="ar-DZ" sz="3200" dirty="0" smtClean="0"/>
              <a:t> </a:t>
            </a:r>
            <a:endParaRPr lang="ar-DZ" sz="3200" dirty="0"/>
          </a:p>
          <a:p>
            <a:pPr algn="r" rtl="1"/>
            <a:endParaRPr lang="ar-DZ" dirty="0"/>
          </a:p>
          <a:p>
            <a:pPr algn="r" rtl="1"/>
            <a:endParaRPr lang="ar-DZ" dirty="0" smtClean="0"/>
          </a:p>
          <a:p>
            <a:pPr algn="r" rtl="1"/>
            <a:endParaRPr lang="ar-DZ" dirty="0"/>
          </a:p>
          <a:p>
            <a:pPr algn="r" rtl="1"/>
            <a:endParaRPr lang="ar-DZ" dirty="0" smtClean="0"/>
          </a:p>
          <a:p>
            <a:pPr algn="r" rtl="1"/>
            <a:r>
              <a:rPr lang="ar-DZ" dirty="0" smtClean="0"/>
              <a:t> </a:t>
            </a:r>
            <a:endParaRPr lang="fr-FR" dirty="0"/>
          </a:p>
        </p:txBody>
      </p:sp>
      <p:sp>
        <p:nvSpPr>
          <p:cNvPr id="3" name="AutoShape 2" descr="Insuranc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nsuranc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6" descr="Insuranc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Rectangle 10"/>
          <p:cNvSpPr/>
          <p:nvPr/>
        </p:nvSpPr>
        <p:spPr>
          <a:xfrm>
            <a:off x="0" y="102774"/>
            <a:ext cx="3276859" cy="523220"/>
          </a:xfrm>
          <a:prstGeom prst="rect">
            <a:avLst/>
          </a:prstGeom>
        </p:spPr>
        <p:txBody>
          <a:bodyPr wrap="none">
            <a:spAutoFit/>
          </a:bodyPr>
          <a:lstStyle/>
          <a:p>
            <a:pPr algn="ctr" rtl="1"/>
            <a:r>
              <a:rPr lang="fr-FR" sz="2800" b="1" dirty="0" smtClean="0">
                <a:solidFill>
                  <a:schemeClr val="bg1"/>
                </a:solidFill>
              </a:rPr>
              <a:t>DR </a:t>
            </a:r>
            <a:r>
              <a:rPr lang="fr-FR" sz="2800" b="1" dirty="0" err="1" smtClean="0">
                <a:solidFill>
                  <a:schemeClr val="bg1"/>
                </a:solidFill>
              </a:rPr>
              <a:t>Benazza</a:t>
            </a:r>
            <a:r>
              <a:rPr lang="fr-FR" sz="2800" b="1" dirty="0" smtClean="0">
                <a:solidFill>
                  <a:schemeClr val="bg1"/>
                </a:solidFill>
              </a:rPr>
              <a:t> IKRAM</a:t>
            </a:r>
            <a:endParaRPr lang="fr-FR" sz="2800" b="1" dirty="0">
              <a:solidFill>
                <a:schemeClr val="bg1"/>
              </a:solidFill>
            </a:endParaRPr>
          </a:p>
        </p:txBody>
      </p:sp>
      <p:sp>
        <p:nvSpPr>
          <p:cNvPr id="2" name="Rectangle 1"/>
          <p:cNvSpPr/>
          <p:nvPr/>
        </p:nvSpPr>
        <p:spPr>
          <a:xfrm>
            <a:off x="155576" y="1928129"/>
            <a:ext cx="12036424" cy="4893647"/>
          </a:xfrm>
          <a:prstGeom prst="rect">
            <a:avLst/>
          </a:prstGeom>
        </p:spPr>
        <p:txBody>
          <a:bodyPr wrap="square">
            <a:spAutoFit/>
          </a:bodyPr>
          <a:lstStyle/>
          <a:p>
            <a:r>
              <a:rPr lang="en-US" sz="2400" b="1" dirty="0"/>
              <a:t>5. Disability Insurance</a:t>
            </a:r>
          </a:p>
          <a:p>
            <a:r>
              <a:rPr lang="en-US" sz="2400" dirty="0"/>
              <a:t>Disability insurance provides income replacement if the policyholder is unable to work due to illness or injury. There are two main types:</a:t>
            </a:r>
          </a:p>
          <a:p>
            <a:r>
              <a:rPr lang="en-US" sz="2400" b="1" dirty="0"/>
              <a:t>Short-Term Disability Insurance</a:t>
            </a:r>
            <a:r>
              <a:rPr lang="en-US" sz="2400" dirty="0"/>
              <a:t>: Provides temporary income if the policyholder is unable to work for a limited period.</a:t>
            </a:r>
          </a:p>
          <a:p>
            <a:r>
              <a:rPr lang="en-US" sz="2400" b="1" dirty="0"/>
              <a:t>Long-Term Disability Insurance</a:t>
            </a:r>
            <a:r>
              <a:rPr lang="en-US" sz="2400" dirty="0"/>
              <a:t>: Provides income for an extended period if the policyholder is unable to work long-term due to illness or injury.</a:t>
            </a:r>
          </a:p>
          <a:p>
            <a:r>
              <a:rPr lang="en-US" sz="2400" b="1" dirty="0"/>
              <a:t>6. Property Insurance</a:t>
            </a:r>
          </a:p>
          <a:p>
            <a:r>
              <a:rPr lang="en-US" sz="2400" dirty="0"/>
              <a:t>Property insurance protects physical property from damage or loss. Types include:</a:t>
            </a:r>
          </a:p>
          <a:p>
            <a:r>
              <a:rPr lang="en-US" sz="2400" b="1" dirty="0"/>
              <a:t>Homeowners Insurance</a:t>
            </a:r>
            <a:r>
              <a:rPr lang="en-US" sz="2400" dirty="0"/>
              <a:t>: As mentioned, it covers residential property.</a:t>
            </a:r>
          </a:p>
          <a:p>
            <a:r>
              <a:rPr lang="en-US" sz="2400" b="1" dirty="0"/>
              <a:t>Commercial Property Insurance</a:t>
            </a:r>
            <a:r>
              <a:rPr lang="en-US" sz="2400" dirty="0"/>
              <a:t>: Covers business properties, including buildings, equipment, and inventory.</a:t>
            </a:r>
          </a:p>
          <a:p>
            <a:r>
              <a:rPr lang="en-US" sz="2400" b="1" dirty="0"/>
              <a:t>Renters Insurance</a:t>
            </a:r>
            <a:r>
              <a:rPr lang="en-US" sz="2400" dirty="0"/>
              <a:t>: Covers renters’ personal property within a rented space</a:t>
            </a:r>
            <a:r>
              <a:rPr lang="en-US" sz="2400" dirty="0" smtClean="0"/>
              <a:t>.</a:t>
            </a:r>
            <a:endParaRPr lang="en-US" sz="2400" dirty="0"/>
          </a:p>
        </p:txBody>
      </p:sp>
      <p:sp>
        <p:nvSpPr>
          <p:cNvPr id="12" name="Rectangle 11"/>
          <p:cNvSpPr/>
          <p:nvPr/>
        </p:nvSpPr>
        <p:spPr>
          <a:xfrm>
            <a:off x="10619136" y="1109031"/>
            <a:ext cx="1640193" cy="707886"/>
          </a:xfrm>
          <a:prstGeom prst="rect">
            <a:avLst/>
          </a:prstGeom>
        </p:spPr>
        <p:txBody>
          <a:bodyPr wrap="none">
            <a:spAutoFit/>
          </a:bodyPr>
          <a:lstStyle/>
          <a:p>
            <a:pPr algn="ctr" rtl="1"/>
            <a:r>
              <a:rPr lang="fr-FR" sz="2000" b="1" dirty="0">
                <a:solidFill>
                  <a:schemeClr val="bg1"/>
                </a:solidFill>
                <a:latin typeface="Arial" panose="020B0604020202020204" pitchFamily="34" charset="0"/>
                <a:cs typeface="Arial" panose="020B0604020202020204" pitchFamily="34" charset="0"/>
              </a:rPr>
              <a:t>The </a:t>
            </a:r>
            <a:r>
              <a:rPr lang="fr-FR" sz="2000" b="1" dirty="0" smtClean="0">
                <a:solidFill>
                  <a:schemeClr val="bg1"/>
                </a:solidFill>
                <a:latin typeface="Arial" panose="020B0604020202020204" pitchFamily="34" charset="0"/>
                <a:cs typeface="Arial" panose="020B0604020202020204" pitchFamily="34" charset="0"/>
              </a:rPr>
              <a:t>Second</a:t>
            </a:r>
            <a:endParaRPr lang="ar-DZ" sz="2000" b="1" dirty="0" smtClean="0">
              <a:solidFill>
                <a:schemeClr val="bg1"/>
              </a:solidFill>
              <a:latin typeface="Arial" panose="020B0604020202020204" pitchFamily="34" charset="0"/>
              <a:cs typeface="Arial" panose="020B0604020202020204" pitchFamily="34" charset="0"/>
            </a:endParaRPr>
          </a:p>
          <a:p>
            <a:pPr algn="ctr" rtl="1"/>
            <a:r>
              <a:rPr lang="fr-FR" sz="2000" b="1" dirty="0" smtClean="0">
                <a:solidFill>
                  <a:schemeClr val="bg1"/>
                </a:solidFill>
                <a:latin typeface="Arial" panose="020B0604020202020204" pitchFamily="34" charset="0"/>
                <a:cs typeface="Arial" panose="020B0604020202020204" pitchFamily="34" charset="0"/>
              </a:rPr>
              <a:t> </a:t>
            </a:r>
            <a:r>
              <a:rPr lang="fr-FR" sz="2000" b="1" dirty="0">
                <a:solidFill>
                  <a:schemeClr val="bg1"/>
                </a:solidFill>
                <a:latin typeface="Arial" panose="020B0604020202020204" pitchFamily="34" charset="0"/>
                <a:cs typeface="Arial" panose="020B0604020202020204" pitchFamily="34" charset="0"/>
              </a:rPr>
              <a:t>Topic</a:t>
            </a:r>
          </a:p>
        </p:txBody>
      </p:sp>
    </p:spTree>
    <p:extLst>
      <p:ext uri="{BB962C8B-B14F-4D97-AF65-F5344CB8AC3E}">
        <p14:creationId xmlns:p14="http://schemas.microsoft.com/office/powerpoint/2010/main" val="19551946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pPr algn="ctr" rtl="1"/>
            <a:r>
              <a:rPr lang="fr-FR" b="1" dirty="0"/>
              <a:t>insurances types and classifications</a:t>
            </a:r>
            <a:endParaRPr lang="fr-FR" dirty="0"/>
          </a:p>
        </p:txBody>
      </p:sp>
      <p:sp>
        <p:nvSpPr>
          <p:cNvPr id="7" name="Rectangle 6"/>
          <p:cNvSpPr/>
          <p:nvPr/>
        </p:nvSpPr>
        <p:spPr>
          <a:xfrm>
            <a:off x="0" y="2088634"/>
            <a:ext cx="12192000" cy="2800767"/>
          </a:xfrm>
          <a:prstGeom prst="rect">
            <a:avLst/>
          </a:prstGeom>
        </p:spPr>
        <p:txBody>
          <a:bodyPr wrap="square">
            <a:spAutoFit/>
          </a:bodyPr>
          <a:lstStyle/>
          <a:p>
            <a:pPr algn="r" rtl="1"/>
            <a:endParaRPr lang="ar-DZ" b="1" dirty="0" smtClean="0"/>
          </a:p>
          <a:p>
            <a:pPr algn="r" rtl="1"/>
            <a:endParaRPr lang="ar-DZ" dirty="0"/>
          </a:p>
          <a:p>
            <a:pPr algn="r" rtl="1"/>
            <a:r>
              <a:rPr lang="ar-DZ" dirty="0"/>
              <a:t> </a:t>
            </a:r>
            <a:endParaRPr lang="fr-FR" dirty="0"/>
          </a:p>
          <a:p>
            <a:pPr algn="r" rtl="1"/>
            <a:r>
              <a:rPr lang="ar-DZ" sz="3200" dirty="0" smtClean="0"/>
              <a:t> </a:t>
            </a:r>
            <a:endParaRPr lang="ar-DZ" sz="3200" dirty="0"/>
          </a:p>
          <a:p>
            <a:pPr algn="r" rtl="1"/>
            <a:endParaRPr lang="ar-DZ" dirty="0"/>
          </a:p>
          <a:p>
            <a:pPr algn="r" rtl="1"/>
            <a:endParaRPr lang="ar-DZ" dirty="0" smtClean="0"/>
          </a:p>
          <a:p>
            <a:pPr algn="r" rtl="1"/>
            <a:endParaRPr lang="ar-DZ" dirty="0"/>
          </a:p>
          <a:p>
            <a:pPr algn="r" rtl="1"/>
            <a:endParaRPr lang="ar-DZ" dirty="0" smtClean="0"/>
          </a:p>
          <a:p>
            <a:pPr algn="r" rtl="1"/>
            <a:r>
              <a:rPr lang="ar-DZ" dirty="0" smtClean="0"/>
              <a:t> </a:t>
            </a:r>
            <a:endParaRPr lang="fr-FR" dirty="0"/>
          </a:p>
        </p:txBody>
      </p:sp>
      <p:sp>
        <p:nvSpPr>
          <p:cNvPr id="3" name="AutoShape 2" descr="Insuranc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nsuranc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6" descr="Insuranc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Rectangle 10"/>
          <p:cNvSpPr/>
          <p:nvPr/>
        </p:nvSpPr>
        <p:spPr>
          <a:xfrm>
            <a:off x="0" y="102774"/>
            <a:ext cx="3276859" cy="523220"/>
          </a:xfrm>
          <a:prstGeom prst="rect">
            <a:avLst/>
          </a:prstGeom>
        </p:spPr>
        <p:txBody>
          <a:bodyPr wrap="none">
            <a:spAutoFit/>
          </a:bodyPr>
          <a:lstStyle/>
          <a:p>
            <a:pPr algn="ctr" rtl="1"/>
            <a:r>
              <a:rPr lang="fr-FR" sz="2800" b="1" dirty="0" smtClean="0">
                <a:solidFill>
                  <a:schemeClr val="bg1"/>
                </a:solidFill>
              </a:rPr>
              <a:t>DR </a:t>
            </a:r>
            <a:r>
              <a:rPr lang="fr-FR" sz="2800" b="1" dirty="0" err="1" smtClean="0">
                <a:solidFill>
                  <a:schemeClr val="bg1"/>
                </a:solidFill>
              </a:rPr>
              <a:t>Benazza</a:t>
            </a:r>
            <a:r>
              <a:rPr lang="fr-FR" sz="2800" b="1" dirty="0" smtClean="0">
                <a:solidFill>
                  <a:schemeClr val="bg1"/>
                </a:solidFill>
              </a:rPr>
              <a:t> IKRAM</a:t>
            </a:r>
            <a:endParaRPr lang="fr-FR" sz="2800" b="1" dirty="0">
              <a:solidFill>
                <a:schemeClr val="bg1"/>
              </a:solidFill>
            </a:endParaRPr>
          </a:p>
        </p:txBody>
      </p:sp>
      <p:sp>
        <p:nvSpPr>
          <p:cNvPr id="2" name="Rectangle 1"/>
          <p:cNvSpPr/>
          <p:nvPr/>
        </p:nvSpPr>
        <p:spPr>
          <a:xfrm>
            <a:off x="155576" y="2428851"/>
            <a:ext cx="12036424" cy="3785652"/>
          </a:xfrm>
          <a:prstGeom prst="rect">
            <a:avLst/>
          </a:prstGeom>
        </p:spPr>
        <p:txBody>
          <a:bodyPr wrap="square">
            <a:spAutoFit/>
          </a:bodyPr>
          <a:lstStyle/>
          <a:p>
            <a:r>
              <a:rPr lang="en-US" sz="2400" b="1" dirty="0"/>
              <a:t>7. Travel </a:t>
            </a:r>
            <a:r>
              <a:rPr lang="en-US" sz="2400" b="1" dirty="0" smtClean="0"/>
              <a:t>Insurance: </a:t>
            </a:r>
            <a:r>
              <a:rPr lang="en-US" sz="2400" dirty="0" smtClean="0"/>
              <a:t>Travel </a:t>
            </a:r>
            <a:r>
              <a:rPr lang="en-US" sz="2400" dirty="0"/>
              <a:t>insurance provides coverage for various risks related to traveling, such as:</a:t>
            </a:r>
          </a:p>
          <a:p>
            <a:r>
              <a:rPr lang="en-US" sz="2400" b="1" dirty="0"/>
              <a:t>Trip Cancellation Insurance</a:t>
            </a:r>
            <a:r>
              <a:rPr lang="en-US" sz="2400" dirty="0"/>
              <a:t>: Reimburses non-refundable expenses if a trip is canceled due to unforeseen circumstances.</a:t>
            </a:r>
          </a:p>
          <a:p>
            <a:r>
              <a:rPr lang="en-US" sz="2400" b="1" dirty="0"/>
              <a:t>Travel Medical Insurance</a:t>
            </a:r>
            <a:r>
              <a:rPr lang="en-US" sz="2400" dirty="0"/>
              <a:t>: Covers medical expenses incurred while traveling abroad.</a:t>
            </a:r>
          </a:p>
          <a:p>
            <a:r>
              <a:rPr lang="en-US" sz="2400" b="1" dirty="0"/>
              <a:t>Lost Baggage Insurance</a:t>
            </a:r>
            <a:r>
              <a:rPr lang="en-US" sz="2400" dirty="0"/>
              <a:t>: Covers losses related to lost or delayed luggage.</a:t>
            </a:r>
          </a:p>
          <a:p>
            <a:r>
              <a:rPr lang="en-US" sz="2400" b="1" dirty="0"/>
              <a:t>8. Liability </a:t>
            </a:r>
            <a:r>
              <a:rPr lang="en-US" sz="2400" b="1" dirty="0" smtClean="0"/>
              <a:t>Insurance</a:t>
            </a:r>
            <a:r>
              <a:rPr lang="fr-FR" sz="2400" b="1" dirty="0" smtClean="0"/>
              <a:t>:</a:t>
            </a:r>
            <a:r>
              <a:rPr lang="en-US" sz="2400" b="1" dirty="0" smtClean="0"/>
              <a:t> </a:t>
            </a:r>
            <a:r>
              <a:rPr lang="en-US" sz="2400" dirty="0" smtClean="0"/>
              <a:t>Liability </a:t>
            </a:r>
            <a:r>
              <a:rPr lang="en-US" sz="2400" dirty="0"/>
              <a:t>insurance protects individuals and businesses from legal claims for damages caused to others. Types include:</a:t>
            </a:r>
          </a:p>
          <a:p>
            <a:r>
              <a:rPr lang="en-US" sz="2400" b="1" dirty="0"/>
              <a:t>General Liability Insurance</a:t>
            </a:r>
            <a:r>
              <a:rPr lang="en-US" sz="2400" dirty="0"/>
              <a:t>: Covers legal costs from claims of bodily injury or property damage</a:t>
            </a:r>
            <a:r>
              <a:rPr lang="en-US" sz="2400" dirty="0" smtClean="0"/>
              <a:t>.</a:t>
            </a:r>
            <a:endParaRPr lang="en-US" sz="2400" dirty="0"/>
          </a:p>
        </p:txBody>
      </p:sp>
      <p:sp>
        <p:nvSpPr>
          <p:cNvPr id="12" name="Rectangle 11"/>
          <p:cNvSpPr/>
          <p:nvPr/>
        </p:nvSpPr>
        <p:spPr>
          <a:xfrm>
            <a:off x="10619136" y="1109031"/>
            <a:ext cx="1640193" cy="707886"/>
          </a:xfrm>
          <a:prstGeom prst="rect">
            <a:avLst/>
          </a:prstGeom>
        </p:spPr>
        <p:txBody>
          <a:bodyPr wrap="none">
            <a:spAutoFit/>
          </a:bodyPr>
          <a:lstStyle/>
          <a:p>
            <a:pPr algn="ctr" rtl="1"/>
            <a:r>
              <a:rPr lang="fr-FR" sz="2000" b="1" dirty="0">
                <a:solidFill>
                  <a:schemeClr val="bg1"/>
                </a:solidFill>
                <a:latin typeface="Arial" panose="020B0604020202020204" pitchFamily="34" charset="0"/>
                <a:cs typeface="Arial" panose="020B0604020202020204" pitchFamily="34" charset="0"/>
              </a:rPr>
              <a:t>The </a:t>
            </a:r>
            <a:r>
              <a:rPr lang="fr-FR" sz="2000" b="1" dirty="0" smtClean="0">
                <a:solidFill>
                  <a:schemeClr val="bg1"/>
                </a:solidFill>
                <a:latin typeface="Arial" panose="020B0604020202020204" pitchFamily="34" charset="0"/>
                <a:cs typeface="Arial" panose="020B0604020202020204" pitchFamily="34" charset="0"/>
              </a:rPr>
              <a:t>Second</a:t>
            </a:r>
            <a:endParaRPr lang="ar-DZ" sz="2000" b="1" dirty="0" smtClean="0">
              <a:solidFill>
                <a:schemeClr val="bg1"/>
              </a:solidFill>
              <a:latin typeface="Arial" panose="020B0604020202020204" pitchFamily="34" charset="0"/>
              <a:cs typeface="Arial" panose="020B0604020202020204" pitchFamily="34" charset="0"/>
            </a:endParaRPr>
          </a:p>
          <a:p>
            <a:pPr algn="ctr" rtl="1"/>
            <a:r>
              <a:rPr lang="fr-FR" sz="2000" b="1" dirty="0" smtClean="0">
                <a:solidFill>
                  <a:schemeClr val="bg1"/>
                </a:solidFill>
                <a:latin typeface="Arial" panose="020B0604020202020204" pitchFamily="34" charset="0"/>
                <a:cs typeface="Arial" panose="020B0604020202020204" pitchFamily="34" charset="0"/>
              </a:rPr>
              <a:t> </a:t>
            </a:r>
            <a:r>
              <a:rPr lang="fr-FR" sz="2000" b="1" dirty="0">
                <a:solidFill>
                  <a:schemeClr val="bg1"/>
                </a:solidFill>
                <a:latin typeface="Arial" panose="020B0604020202020204" pitchFamily="34" charset="0"/>
                <a:cs typeface="Arial" panose="020B0604020202020204" pitchFamily="34" charset="0"/>
              </a:rPr>
              <a:t>Topic</a:t>
            </a:r>
          </a:p>
        </p:txBody>
      </p:sp>
    </p:spTree>
    <p:extLst>
      <p:ext uri="{BB962C8B-B14F-4D97-AF65-F5344CB8AC3E}">
        <p14:creationId xmlns:p14="http://schemas.microsoft.com/office/powerpoint/2010/main" val="29644047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pPr algn="ctr" rtl="1"/>
            <a:r>
              <a:rPr lang="fr-FR" b="1" dirty="0"/>
              <a:t>insurances types and classifications</a:t>
            </a:r>
            <a:endParaRPr lang="fr-FR" dirty="0"/>
          </a:p>
        </p:txBody>
      </p:sp>
      <p:sp>
        <p:nvSpPr>
          <p:cNvPr id="7" name="Rectangle 6"/>
          <p:cNvSpPr/>
          <p:nvPr/>
        </p:nvSpPr>
        <p:spPr>
          <a:xfrm>
            <a:off x="0" y="2088634"/>
            <a:ext cx="12192000" cy="2800767"/>
          </a:xfrm>
          <a:prstGeom prst="rect">
            <a:avLst/>
          </a:prstGeom>
        </p:spPr>
        <p:txBody>
          <a:bodyPr wrap="square">
            <a:spAutoFit/>
          </a:bodyPr>
          <a:lstStyle/>
          <a:p>
            <a:pPr algn="r" rtl="1"/>
            <a:endParaRPr lang="ar-DZ" b="1" dirty="0" smtClean="0"/>
          </a:p>
          <a:p>
            <a:pPr algn="r" rtl="1"/>
            <a:endParaRPr lang="ar-DZ" dirty="0"/>
          </a:p>
          <a:p>
            <a:pPr algn="r" rtl="1"/>
            <a:r>
              <a:rPr lang="ar-DZ" dirty="0"/>
              <a:t> </a:t>
            </a:r>
            <a:endParaRPr lang="fr-FR" dirty="0"/>
          </a:p>
          <a:p>
            <a:pPr algn="r" rtl="1"/>
            <a:r>
              <a:rPr lang="ar-DZ" sz="3200" dirty="0" smtClean="0"/>
              <a:t> </a:t>
            </a:r>
            <a:endParaRPr lang="ar-DZ" sz="3200" dirty="0"/>
          </a:p>
          <a:p>
            <a:pPr algn="r" rtl="1"/>
            <a:endParaRPr lang="ar-DZ" dirty="0"/>
          </a:p>
          <a:p>
            <a:pPr algn="r" rtl="1"/>
            <a:endParaRPr lang="ar-DZ" dirty="0" smtClean="0"/>
          </a:p>
          <a:p>
            <a:pPr algn="r" rtl="1"/>
            <a:endParaRPr lang="ar-DZ" dirty="0"/>
          </a:p>
          <a:p>
            <a:pPr algn="r" rtl="1"/>
            <a:endParaRPr lang="ar-DZ" dirty="0" smtClean="0"/>
          </a:p>
          <a:p>
            <a:pPr algn="r" rtl="1"/>
            <a:r>
              <a:rPr lang="ar-DZ" dirty="0" smtClean="0"/>
              <a:t> </a:t>
            </a:r>
            <a:endParaRPr lang="fr-FR" dirty="0"/>
          </a:p>
        </p:txBody>
      </p:sp>
      <p:sp>
        <p:nvSpPr>
          <p:cNvPr id="3" name="AutoShape 2" descr="Insuranc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nsuranc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6" descr="Insuranc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Rectangle 10"/>
          <p:cNvSpPr/>
          <p:nvPr/>
        </p:nvSpPr>
        <p:spPr>
          <a:xfrm>
            <a:off x="0" y="102774"/>
            <a:ext cx="3276859" cy="523220"/>
          </a:xfrm>
          <a:prstGeom prst="rect">
            <a:avLst/>
          </a:prstGeom>
        </p:spPr>
        <p:txBody>
          <a:bodyPr wrap="none">
            <a:spAutoFit/>
          </a:bodyPr>
          <a:lstStyle/>
          <a:p>
            <a:pPr algn="ctr" rtl="1"/>
            <a:r>
              <a:rPr lang="fr-FR" sz="2800" b="1" dirty="0" smtClean="0">
                <a:solidFill>
                  <a:schemeClr val="bg1"/>
                </a:solidFill>
              </a:rPr>
              <a:t>DR </a:t>
            </a:r>
            <a:r>
              <a:rPr lang="fr-FR" sz="2800" b="1" dirty="0" err="1" smtClean="0">
                <a:solidFill>
                  <a:schemeClr val="bg1"/>
                </a:solidFill>
              </a:rPr>
              <a:t>Benazza</a:t>
            </a:r>
            <a:r>
              <a:rPr lang="fr-FR" sz="2800" b="1" dirty="0" smtClean="0">
                <a:solidFill>
                  <a:schemeClr val="bg1"/>
                </a:solidFill>
              </a:rPr>
              <a:t> IKRAM</a:t>
            </a:r>
            <a:endParaRPr lang="fr-FR" sz="2800" b="1" dirty="0">
              <a:solidFill>
                <a:schemeClr val="bg1"/>
              </a:solidFill>
            </a:endParaRPr>
          </a:p>
        </p:txBody>
      </p:sp>
      <p:sp>
        <p:nvSpPr>
          <p:cNvPr id="2" name="Rectangle 1"/>
          <p:cNvSpPr/>
          <p:nvPr/>
        </p:nvSpPr>
        <p:spPr>
          <a:xfrm>
            <a:off x="155575" y="2235667"/>
            <a:ext cx="12036424" cy="3785652"/>
          </a:xfrm>
          <a:prstGeom prst="rect">
            <a:avLst/>
          </a:prstGeom>
        </p:spPr>
        <p:txBody>
          <a:bodyPr wrap="square">
            <a:spAutoFit/>
          </a:bodyPr>
          <a:lstStyle/>
          <a:p>
            <a:r>
              <a:rPr lang="en-US" sz="2400" b="1" dirty="0" smtClean="0"/>
              <a:t>Professional </a:t>
            </a:r>
            <a:r>
              <a:rPr lang="en-US" sz="2400" b="1" dirty="0"/>
              <a:t>Liability Insurance</a:t>
            </a:r>
            <a:r>
              <a:rPr lang="en-US" sz="2400" dirty="0"/>
              <a:t>: Covers professionals against claims of negligence or malpractice.</a:t>
            </a:r>
          </a:p>
          <a:p>
            <a:r>
              <a:rPr lang="en-US" sz="2400" b="1" dirty="0"/>
              <a:t>Product Liability Insurance</a:t>
            </a:r>
            <a:r>
              <a:rPr lang="en-US" sz="2400" dirty="0"/>
              <a:t>: Protects businesses from legal claims related to product defects</a:t>
            </a:r>
            <a:r>
              <a:rPr lang="en-US" sz="2400" dirty="0" smtClean="0"/>
              <a:t>.</a:t>
            </a:r>
            <a:endParaRPr lang="en-US" sz="2400" dirty="0"/>
          </a:p>
          <a:p>
            <a:r>
              <a:rPr lang="en-US" sz="2400" b="1" dirty="0"/>
              <a:t>10. Marine Insurance</a:t>
            </a:r>
          </a:p>
          <a:p>
            <a:r>
              <a:rPr lang="en-US" sz="2400" dirty="0"/>
              <a:t>Marine insurance covers damage to ships, cargo, and other maritime property. It includes:</a:t>
            </a:r>
          </a:p>
          <a:p>
            <a:r>
              <a:rPr lang="en-US" sz="2400" b="1" dirty="0"/>
              <a:t>Cargo Insurance</a:t>
            </a:r>
            <a:r>
              <a:rPr lang="en-US" sz="2400" dirty="0"/>
              <a:t>: Covers goods being transported by sea.</a:t>
            </a:r>
          </a:p>
          <a:p>
            <a:r>
              <a:rPr lang="en-US" sz="2400" b="1" dirty="0"/>
              <a:t>Hull Insurance</a:t>
            </a:r>
            <a:r>
              <a:rPr lang="en-US" sz="2400" dirty="0"/>
              <a:t>: Covers damage to ships and boats.</a:t>
            </a:r>
          </a:p>
          <a:p>
            <a:endParaRPr lang="en-US" sz="2400" dirty="0"/>
          </a:p>
        </p:txBody>
      </p:sp>
      <p:sp>
        <p:nvSpPr>
          <p:cNvPr id="12" name="Rectangle 11"/>
          <p:cNvSpPr/>
          <p:nvPr/>
        </p:nvSpPr>
        <p:spPr>
          <a:xfrm>
            <a:off x="10619136" y="1109031"/>
            <a:ext cx="1640193" cy="707886"/>
          </a:xfrm>
          <a:prstGeom prst="rect">
            <a:avLst/>
          </a:prstGeom>
        </p:spPr>
        <p:txBody>
          <a:bodyPr wrap="none">
            <a:spAutoFit/>
          </a:bodyPr>
          <a:lstStyle/>
          <a:p>
            <a:pPr algn="ctr" rtl="1"/>
            <a:r>
              <a:rPr lang="fr-FR" sz="2000" b="1" dirty="0">
                <a:solidFill>
                  <a:schemeClr val="bg1"/>
                </a:solidFill>
                <a:latin typeface="Arial" panose="020B0604020202020204" pitchFamily="34" charset="0"/>
                <a:cs typeface="Arial" panose="020B0604020202020204" pitchFamily="34" charset="0"/>
              </a:rPr>
              <a:t>The </a:t>
            </a:r>
            <a:r>
              <a:rPr lang="fr-FR" sz="2000" b="1" dirty="0" smtClean="0">
                <a:solidFill>
                  <a:schemeClr val="bg1"/>
                </a:solidFill>
                <a:latin typeface="Arial" panose="020B0604020202020204" pitchFamily="34" charset="0"/>
                <a:cs typeface="Arial" panose="020B0604020202020204" pitchFamily="34" charset="0"/>
              </a:rPr>
              <a:t>Second</a:t>
            </a:r>
            <a:endParaRPr lang="ar-DZ" sz="2000" b="1" dirty="0" smtClean="0">
              <a:solidFill>
                <a:schemeClr val="bg1"/>
              </a:solidFill>
              <a:latin typeface="Arial" panose="020B0604020202020204" pitchFamily="34" charset="0"/>
              <a:cs typeface="Arial" panose="020B0604020202020204" pitchFamily="34" charset="0"/>
            </a:endParaRPr>
          </a:p>
          <a:p>
            <a:pPr algn="ctr" rtl="1"/>
            <a:r>
              <a:rPr lang="fr-FR" sz="2000" b="1" dirty="0" smtClean="0">
                <a:solidFill>
                  <a:schemeClr val="bg1"/>
                </a:solidFill>
                <a:latin typeface="Arial" panose="020B0604020202020204" pitchFamily="34" charset="0"/>
                <a:cs typeface="Arial" panose="020B0604020202020204" pitchFamily="34" charset="0"/>
              </a:rPr>
              <a:t> </a:t>
            </a:r>
            <a:r>
              <a:rPr lang="fr-FR" sz="2000" b="1" dirty="0">
                <a:solidFill>
                  <a:schemeClr val="bg1"/>
                </a:solidFill>
                <a:latin typeface="Arial" panose="020B0604020202020204" pitchFamily="34" charset="0"/>
                <a:cs typeface="Arial" panose="020B0604020202020204" pitchFamily="34" charset="0"/>
              </a:rPr>
              <a:t>Topic</a:t>
            </a:r>
          </a:p>
        </p:txBody>
      </p:sp>
    </p:spTree>
    <p:extLst>
      <p:ext uri="{BB962C8B-B14F-4D97-AF65-F5344CB8AC3E}">
        <p14:creationId xmlns:p14="http://schemas.microsoft.com/office/powerpoint/2010/main" val="20106475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pPr algn="r" rtl="1"/>
            <a:r>
              <a:rPr lang="fr-FR" b="1" dirty="0"/>
              <a:t>insurances types and classifications</a:t>
            </a:r>
            <a:endParaRPr lang="fr-FR" dirty="0"/>
          </a:p>
        </p:txBody>
      </p:sp>
      <p:sp>
        <p:nvSpPr>
          <p:cNvPr id="7" name="Rectangle 6"/>
          <p:cNvSpPr/>
          <p:nvPr/>
        </p:nvSpPr>
        <p:spPr>
          <a:xfrm>
            <a:off x="0" y="2088634"/>
            <a:ext cx="12192000" cy="2800767"/>
          </a:xfrm>
          <a:prstGeom prst="rect">
            <a:avLst/>
          </a:prstGeom>
        </p:spPr>
        <p:txBody>
          <a:bodyPr wrap="square">
            <a:spAutoFit/>
          </a:bodyPr>
          <a:lstStyle/>
          <a:p>
            <a:pPr algn="r" rtl="1"/>
            <a:endParaRPr lang="ar-DZ" b="1" dirty="0" smtClean="0"/>
          </a:p>
          <a:p>
            <a:pPr algn="r" rtl="1"/>
            <a:endParaRPr lang="ar-DZ" dirty="0"/>
          </a:p>
          <a:p>
            <a:pPr algn="r" rtl="1"/>
            <a:r>
              <a:rPr lang="ar-DZ" dirty="0"/>
              <a:t> </a:t>
            </a:r>
            <a:endParaRPr lang="fr-FR" dirty="0"/>
          </a:p>
          <a:p>
            <a:pPr algn="r" rtl="1"/>
            <a:r>
              <a:rPr lang="ar-DZ" sz="3200" dirty="0" smtClean="0"/>
              <a:t> </a:t>
            </a:r>
            <a:endParaRPr lang="ar-DZ" sz="3200" dirty="0"/>
          </a:p>
          <a:p>
            <a:pPr algn="r" rtl="1"/>
            <a:endParaRPr lang="ar-DZ" dirty="0"/>
          </a:p>
          <a:p>
            <a:pPr algn="r" rtl="1"/>
            <a:endParaRPr lang="ar-DZ" dirty="0" smtClean="0"/>
          </a:p>
          <a:p>
            <a:pPr algn="r" rtl="1"/>
            <a:endParaRPr lang="ar-DZ" dirty="0"/>
          </a:p>
          <a:p>
            <a:pPr algn="r" rtl="1"/>
            <a:endParaRPr lang="ar-DZ" dirty="0" smtClean="0"/>
          </a:p>
          <a:p>
            <a:pPr algn="r" rtl="1"/>
            <a:r>
              <a:rPr lang="ar-DZ" dirty="0" smtClean="0"/>
              <a:t> </a:t>
            </a:r>
            <a:endParaRPr lang="fr-FR" dirty="0"/>
          </a:p>
        </p:txBody>
      </p:sp>
      <p:sp>
        <p:nvSpPr>
          <p:cNvPr id="2" name="Rectangle 1"/>
          <p:cNvSpPr/>
          <p:nvPr/>
        </p:nvSpPr>
        <p:spPr>
          <a:xfrm>
            <a:off x="-139700" y="2274838"/>
            <a:ext cx="12331700" cy="646331"/>
          </a:xfrm>
          <a:prstGeom prst="rect">
            <a:avLst/>
          </a:prstGeom>
        </p:spPr>
        <p:txBody>
          <a:bodyPr wrap="square">
            <a:spAutoFit/>
          </a:bodyPr>
          <a:lstStyle/>
          <a:p>
            <a:endParaRPr lang="en-US" b="0" i="0" dirty="0">
              <a:solidFill>
                <a:srgbClr val="111111"/>
              </a:solidFill>
              <a:effectLst/>
              <a:latin typeface="SourceSansPro"/>
            </a:endParaRPr>
          </a:p>
          <a:p>
            <a:endParaRPr lang="en-US" b="0" i="0" dirty="0">
              <a:solidFill>
                <a:srgbClr val="111111"/>
              </a:solidFill>
              <a:effectLst/>
              <a:latin typeface="SourceSansPro"/>
            </a:endParaRPr>
          </a:p>
        </p:txBody>
      </p:sp>
      <p:pic>
        <p:nvPicPr>
          <p:cNvPr id="3" name="Image 2"/>
          <p:cNvPicPr>
            <a:picLocks noChangeAspect="1"/>
          </p:cNvPicPr>
          <p:nvPr/>
        </p:nvPicPr>
        <p:blipFill rotWithShape="1">
          <a:blip r:embed="rId2"/>
          <a:srcRect l="1112" t="-1" b="9492"/>
          <a:stretch/>
        </p:blipFill>
        <p:spPr>
          <a:xfrm>
            <a:off x="861346" y="2088635"/>
            <a:ext cx="9994232" cy="4769366"/>
          </a:xfrm>
          <a:prstGeom prst="rect">
            <a:avLst/>
          </a:prstGeom>
        </p:spPr>
      </p:pic>
      <p:sp>
        <p:nvSpPr>
          <p:cNvPr id="9" name="Rectangle 8"/>
          <p:cNvSpPr/>
          <p:nvPr/>
        </p:nvSpPr>
        <p:spPr>
          <a:xfrm>
            <a:off x="0" y="102774"/>
            <a:ext cx="3276859" cy="523220"/>
          </a:xfrm>
          <a:prstGeom prst="rect">
            <a:avLst/>
          </a:prstGeom>
        </p:spPr>
        <p:txBody>
          <a:bodyPr wrap="none">
            <a:spAutoFit/>
          </a:bodyPr>
          <a:lstStyle/>
          <a:p>
            <a:pPr algn="ctr" rtl="1"/>
            <a:r>
              <a:rPr lang="fr-FR" sz="2800" b="1" dirty="0" smtClean="0">
                <a:solidFill>
                  <a:schemeClr val="bg1"/>
                </a:solidFill>
              </a:rPr>
              <a:t>DR </a:t>
            </a:r>
            <a:r>
              <a:rPr lang="fr-FR" sz="2800" b="1" dirty="0" err="1" smtClean="0">
                <a:solidFill>
                  <a:schemeClr val="bg1"/>
                </a:solidFill>
              </a:rPr>
              <a:t>Benazza</a:t>
            </a:r>
            <a:r>
              <a:rPr lang="fr-FR" sz="2800" b="1" dirty="0" smtClean="0">
                <a:solidFill>
                  <a:schemeClr val="bg1"/>
                </a:solidFill>
              </a:rPr>
              <a:t> IKRAM</a:t>
            </a:r>
            <a:endParaRPr lang="fr-FR" sz="2800" b="1" dirty="0">
              <a:solidFill>
                <a:schemeClr val="bg1"/>
              </a:solidFill>
            </a:endParaRPr>
          </a:p>
        </p:txBody>
      </p:sp>
      <p:sp>
        <p:nvSpPr>
          <p:cNvPr id="10" name="Rectangle 9"/>
          <p:cNvSpPr/>
          <p:nvPr/>
        </p:nvSpPr>
        <p:spPr>
          <a:xfrm>
            <a:off x="10619136" y="1109031"/>
            <a:ext cx="1640193" cy="707886"/>
          </a:xfrm>
          <a:prstGeom prst="rect">
            <a:avLst/>
          </a:prstGeom>
        </p:spPr>
        <p:txBody>
          <a:bodyPr wrap="none">
            <a:spAutoFit/>
          </a:bodyPr>
          <a:lstStyle/>
          <a:p>
            <a:pPr algn="ctr" rtl="1"/>
            <a:r>
              <a:rPr lang="fr-FR" sz="2000" b="1" dirty="0">
                <a:solidFill>
                  <a:schemeClr val="bg1"/>
                </a:solidFill>
                <a:latin typeface="Arial" panose="020B0604020202020204" pitchFamily="34" charset="0"/>
                <a:cs typeface="Arial" panose="020B0604020202020204" pitchFamily="34" charset="0"/>
              </a:rPr>
              <a:t>The </a:t>
            </a:r>
            <a:r>
              <a:rPr lang="fr-FR" sz="2000" b="1" dirty="0" smtClean="0">
                <a:solidFill>
                  <a:schemeClr val="bg1"/>
                </a:solidFill>
                <a:latin typeface="Arial" panose="020B0604020202020204" pitchFamily="34" charset="0"/>
                <a:cs typeface="Arial" panose="020B0604020202020204" pitchFamily="34" charset="0"/>
              </a:rPr>
              <a:t>Second</a:t>
            </a:r>
            <a:endParaRPr lang="ar-DZ" sz="2000" b="1" dirty="0" smtClean="0">
              <a:solidFill>
                <a:schemeClr val="bg1"/>
              </a:solidFill>
              <a:latin typeface="Arial" panose="020B0604020202020204" pitchFamily="34" charset="0"/>
              <a:cs typeface="Arial" panose="020B0604020202020204" pitchFamily="34" charset="0"/>
            </a:endParaRPr>
          </a:p>
          <a:p>
            <a:pPr algn="ctr" rtl="1"/>
            <a:r>
              <a:rPr lang="fr-FR" sz="2000" b="1" dirty="0" smtClean="0">
                <a:solidFill>
                  <a:schemeClr val="bg1"/>
                </a:solidFill>
                <a:latin typeface="Arial" panose="020B0604020202020204" pitchFamily="34" charset="0"/>
                <a:cs typeface="Arial" panose="020B0604020202020204" pitchFamily="34" charset="0"/>
              </a:rPr>
              <a:t> </a:t>
            </a:r>
            <a:r>
              <a:rPr lang="fr-FR" sz="2000" b="1" dirty="0">
                <a:solidFill>
                  <a:schemeClr val="bg1"/>
                </a:solidFill>
                <a:latin typeface="Arial" panose="020B0604020202020204" pitchFamily="34" charset="0"/>
                <a:cs typeface="Arial" panose="020B0604020202020204" pitchFamily="34" charset="0"/>
              </a:rPr>
              <a:t>Topic</a:t>
            </a:r>
          </a:p>
        </p:txBody>
      </p:sp>
    </p:spTree>
    <p:extLst>
      <p:ext uri="{BB962C8B-B14F-4D97-AF65-F5344CB8AC3E}">
        <p14:creationId xmlns:p14="http://schemas.microsoft.com/office/powerpoint/2010/main" val="21882919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pPr algn="r" rtl="1"/>
            <a:r>
              <a:rPr lang="fr-FR" b="1" dirty="0"/>
              <a:t>insurances types and classifications</a:t>
            </a:r>
            <a:endParaRPr lang="fr-FR" dirty="0"/>
          </a:p>
        </p:txBody>
      </p:sp>
      <p:sp>
        <p:nvSpPr>
          <p:cNvPr id="7" name="Rectangle 6"/>
          <p:cNvSpPr/>
          <p:nvPr/>
        </p:nvSpPr>
        <p:spPr>
          <a:xfrm>
            <a:off x="0" y="2088634"/>
            <a:ext cx="12192000" cy="2800767"/>
          </a:xfrm>
          <a:prstGeom prst="rect">
            <a:avLst/>
          </a:prstGeom>
        </p:spPr>
        <p:txBody>
          <a:bodyPr wrap="square">
            <a:spAutoFit/>
          </a:bodyPr>
          <a:lstStyle/>
          <a:p>
            <a:pPr algn="r" rtl="1"/>
            <a:endParaRPr lang="ar-DZ" b="1" dirty="0" smtClean="0"/>
          </a:p>
          <a:p>
            <a:pPr algn="r" rtl="1"/>
            <a:endParaRPr lang="ar-DZ" dirty="0"/>
          </a:p>
          <a:p>
            <a:pPr algn="r" rtl="1"/>
            <a:r>
              <a:rPr lang="ar-DZ" dirty="0"/>
              <a:t> </a:t>
            </a:r>
            <a:endParaRPr lang="fr-FR" dirty="0"/>
          </a:p>
          <a:p>
            <a:pPr algn="r" rtl="1"/>
            <a:r>
              <a:rPr lang="ar-DZ" sz="3200" dirty="0" smtClean="0"/>
              <a:t> </a:t>
            </a:r>
            <a:endParaRPr lang="ar-DZ" sz="3200" dirty="0"/>
          </a:p>
          <a:p>
            <a:pPr algn="r" rtl="1"/>
            <a:endParaRPr lang="ar-DZ" dirty="0"/>
          </a:p>
          <a:p>
            <a:pPr algn="r" rtl="1"/>
            <a:endParaRPr lang="ar-DZ" dirty="0" smtClean="0"/>
          </a:p>
          <a:p>
            <a:pPr algn="r" rtl="1"/>
            <a:endParaRPr lang="ar-DZ" dirty="0"/>
          </a:p>
          <a:p>
            <a:pPr algn="r" rtl="1"/>
            <a:endParaRPr lang="ar-DZ" dirty="0" smtClean="0"/>
          </a:p>
          <a:p>
            <a:pPr algn="r" rtl="1"/>
            <a:r>
              <a:rPr lang="ar-DZ" dirty="0" smtClean="0"/>
              <a:t> </a:t>
            </a:r>
            <a:endParaRPr lang="fr-FR" dirty="0"/>
          </a:p>
        </p:txBody>
      </p:sp>
      <p:sp>
        <p:nvSpPr>
          <p:cNvPr id="2" name="Rectangle 1"/>
          <p:cNvSpPr/>
          <p:nvPr/>
        </p:nvSpPr>
        <p:spPr>
          <a:xfrm>
            <a:off x="-139700" y="2274838"/>
            <a:ext cx="12331700" cy="646331"/>
          </a:xfrm>
          <a:prstGeom prst="rect">
            <a:avLst/>
          </a:prstGeom>
        </p:spPr>
        <p:txBody>
          <a:bodyPr wrap="square">
            <a:spAutoFit/>
          </a:bodyPr>
          <a:lstStyle/>
          <a:p>
            <a:endParaRPr lang="en-US" b="0" i="0" dirty="0">
              <a:solidFill>
                <a:srgbClr val="111111"/>
              </a:solidFill>
              <a:effectLst/>
              <a:latin typeface="SourceSansPro"/>
            </a:endParaRPr>
          </a:p>
          <a:p>
            <a:endParaRPr lang="en-US" b="0" i="0" dirty="0">
              <a:solidFill>
                <a:srgbClr val="111111"/>
              </a:solidFill>
              <a:effectLst/>
              <a:latin typeface="SourceSansPro"/>
            </a:endParaRPr>
          </a:p>
        </p:txBody>
      </p:sp>
      <p:pic>
        <p:nvPicPr>
          <p:cNvPr id="8" name="Image 7"/>
          <p:cNvPicPr>
            <a:picLocks noChangeAspect="1"/>
          </p:cNvPicPr>
          <p:nvPr/>
        </p:nvPicPr>
        <p:blipFill rotWithShape="1">
          <a:blip r:embed="rId2"/>
          <a:srcRect l="3994" r="1870" b="16001"/>
          <a:stretch/>
        </p:blipFill>
        <p:spPr>
          <a:xfrm>
            <a:off x="1622739" y="2274838"/>
            <a:ext cx="8671444" cy="3911910"/>
          </a:xfrm>
          <a:prstGeom prst="rect">
            <a:avLst/>
          </a:prstGeom>
        </p:spPr>
      </p:pic>
      <p:sp>
        <p:nvSpPr>
          <p:cNvPr id="11" name="Rectangle 10"/>
          <p:cNvSpPr/>
          <p:nvPr/>
        </p:nvSpPr>
        <p:spPr>
          <a:xfrm>
            <a:off x="0" y="102774"/>
            <a:ext cx="3276859" cy="523220"/>
          </a:xfrm>
          <a:prstGeom prst="rect">
            <a:avLst/>
          </a:prstGeom>
        </p:spPr>
        <p:txBody>
          <a:bodyPr wrap="none">
            <a:spAutoFit/>
          </a:bodyPr>
          <a:lstStyle/>
          <a:p>
            <a:pPr algn="ctr" rtl="1"/>
            <a:r>
              <a:rPr lang="fr-FR" sz="2800" b="1" dirty="0" smtClean="0">
                <a:solidFill>
                  <a:schemeClr val="bg1"/>
                </a:solidFill>
              </a:rPr>
              <a:t>DR </a:t>
            </a:r>
            <a:r>
              <a:rPr lang="fr-FR" sz="2800" b="1" dirty="0" err="1" smtClean="0">
                <a:solidFill>
                  <a:schemeClr val="bg1"/>
                </a:solidFill>
              </a:rPr>
              <a:t>Benazza</a:t>
            </a:r>
            <a:r>
              <a:rPr lang="fr-FR" sz="2800" b="1" dirty="0" smtClean="0">
                <a:solidFill>
                  <a:schemeClr val="bg1"/>
                </a:solidFill>
              </a:rPr>
              <a:t> IKRAM</a:t>
            </a:r>
            <a:endParaRPr lang="fr-FR" sz="2800" b="1" dirty="0">
              <a:solidFill>
                <a:schemeClr val="bg1"/>
              </a:solidFill>
            </a:endParaRPr>
          </a:p>
        </p:txBody>
      </p:sp>
      <p:sp>
        <p:nvSpPr>
          <p:cNvPr id="12" name="Rectangle 11"/>
          <p:cNvSpPr/>
          <p:nvPr/>
        </p:nvSpPr>
        <p:spPr>
          <a:xfrm>
            <a:off x="10619136" y="1109031"/>
            <a:ext cx="1640193" cy="707886"/>
          </a:xfrm>
          <a:prstGeom prst="rect">
            <a:avLst/>
          </a:prstGeom>
        </p:spPr>
        <p:txBody>
          <a:bodyPr wrap="none">
            <a:spAutoFit/>
          </a:bodyPr>
          <a:lstStyle/>
          <a:p>
            <a:pPr algn="ctr" rtl="1"/>
            <a:r>
              <a:rPr lang="fr-FR" sz="2000" b="1" dirty="0">
                <a:solidFill>
                  <a:schemeClr val="bg1"/>
                </a:solidFill>
                <a:latin typeface="Arial" panose="020B0604020202020204" pitchFamily="34" charset="0"/>
                <a:cs typeface="Arial" panose="020B0604020202020204" pitchFamily="34" charset="0"/>
              </a:rPr>
              <a:t>The </a:t>
            </a:r>
            <a:r>
              <a:rPr lang="fr-FR" sz="2000" b="1" dirty="0" smtClean="0">
                <a:solidFill>
                  <a:schemeClr val="bg1"/>
                </a:solidFill>
                <a:latin typeface="Arial" panose="020B0604020202020204" pitchFamily="34" charset="0"/>
                <a:cs typeface="Arial" panose="020B0604020202020204" pitchFamily="34" charset="0"/>
              </a:rPr>
              <a:t>Second</a:t>
            </a:r>
            <a:endParaRPr lang="ar-DZ" sz="2000" b="1" dirty="0" smtClean="0">
              <a:solidFill>
                <a:schemeClr val="bg1"/>
              </a:solidFill>
              <a:latin typeface="Arial" panose="020B0604020202020204" pitchFamily="34" charset="0"/>
              <a:cs typeface="Arial" panose="020B0604020202020204" pitchFamily="34" charset="0"/>
            </a:endParaRPr>
          </a:p>
          <a:p>
            <a:pPr algn="ctr" rtl="1"/>
            <a:r>
              <a:rPr lang="fr-FR" sz="2000" b="1" dirty="0" smtClean="0">
                <a:solidFill>
                  <a:schemeClr val="bg1"/>
                </a:solidFill>
                <a:latin typeface="Arial" panose="020B0604020202020204" pitchFamily="34" charset="0"/>
                <a:cs typeface="Arial" panose="020B0604020202020204" pitchFamily="34" charset="0"/>
              </a:rPr>
              <a:t> </a:t>
            </a:r>
            <a:r>
              <a:rPr lang="fr-FR" sz="2000" b="1" dirty="0">
                <a:solidFill>
                  <a:schemeClr val="bg1"/>
                </a:solidFill>
                <a:latin typeface="Arial" panose="020B0604020202020204" pitchFamily="34" charset="0"/>
                <a:cs typeface="Arial" panose="020B0604020202020204" pitchFamily="34" charset="0"/>
              </a:rPr>
              <a:t>Topic</a:t>
            </a:r>
          </a:p>
        </p:txBody>
      </p:sp>
    </p:spTree>
    <p:extLst>
      <p:ext uri="{BB962C8B-B14F-4D97-AF65-F5344CB8AC3E}">
        <p14:creationId xmlns:p14="http://schemas.microsoft.com/office/powerpoint/2010/main" val="8002876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pPr algn="r" rtl="1"/>
            <a:r>
              <a:rPr lang="fr-FR" b="1" dirty="0"/>
              <a:t>insurances types and classifications</a:t>
            </a:r>
            <a:endParaRPr lang="fr-FR" dirty="0"/>
          </a:p>
        </p:txBody>
      </p:sp>
      <p:sp>
        <p:nvSpPr>
          <p:cNvPr id="7" name="Rectangle 6"/>
          <p:cNvSpPr/>
          <p:nvPr/>
        </p:nvSpPr>
        <p:spPr>
          <a:xfrm>
            <a:off x="0" y="2088634"/>
            <a:ext cx="12192000" cy="2800767"/>
          </a:xfrm>
          <a:prstGeom prst="rect">
            <a:avLst/>
          </a:prstGeom>
        </p:spPr>
        <p:txBody>
          <a:bodyPr wrap="square">
            <a:spAutoFit/>
          </a:bodyPr>
          <a:lstStyle/>
          <a:p>
            <a:pPr algn="r" rtl="1"/>
            <a:endParaRPr lang="ar-DZ" b="1" dirty="0" smtClean="0"/>
          </a:p>
          <a:p>
            <a:pPr algn="r" rtl="1"/>
            <a:endParaRPr lang="ar-DZ" dirty="0"/>
          </a:p>
          <a:p>
            <a:pPr algn="r" rtl="1"/>
            <a:r>
              <a:rPr lang="ar-DZ" dirty="0"/>
              <a:t> </a:t>
            </a:r>
            <a:endParaRPr lang="fr-FR" dirty="0"/>
          </a:p>
          <a:p>
            <a:pPr algn="r" rtl="1"/>
            <a:r>
              <a:rPr lang="ar-DZ" sz="3200" dirty="0" smtClean="0"/>
              <a:t> </a:t>
            </a:r>
            <a:endParaRPr lang="ar-DZ" sz="3200" dirty="0"/>
          </a:p>
          <a:p>
            <a:pPr algn="r" rtl="1"/>
            <a:endParaRPr lang="ar-DZ" dirty="0"/>
          </a:p>
          <a:p>
            <a:pPr algn="r" rtl="1"/>
            <a:endParaRPr lang="ar-DZ" dirty="0" smtClean="0"/>
          </a:p>
          <a:p>
            <a:pPr algn="r" rtl="1"/>
            <a:endParaRPr lang="ar-DZ" dirty="0"/>
          </a:p>
          <a:p>
            <a:pPr algn="r" rtl="1"/>
            <a:endParaRPr lang="ar-DZ" dirty="0" smtClean="0"/>
          </a:p>
          <a:p>
            <a:pPr algn="r" rtl="1"/>
            <a:r>
              <a:rPr lang="ar-DZ" dirty="0" smtClean="0"/>
              <a:t> </a:t>
            </a:r>
            <a:endParaRPr lang="fr-FR" dirty="0"/>
          </a:p>
        </p:txBody>
      </p:sp>
      <p:sp>
        <p:nvSpPr>
          <p:cNvPr id="2" name="Rectangle 1"/>
          <p:cNvSpPr/>
          <p:nvPr/>
        </p:nvSpPr>
        <p:spPr>
          <a:xfrm>
            <a:off x="-139700" y="2274838"/>
            <a:ext cx="12331700" cy="646331"/>
          </a:xfrm>
          <a:prstGeom prst="rect">
            <a:avLst/>
          </a:prstGeom>
        </p:spPr>
        <p:txBody>
          <a:bodyPr wrap="square">
            <a:spAutoFit/>
          </a:bodyPr>
          <a:lstStyle/>
          <a:p>
            <a:endParaRPr lang="en-US" b="0" i="0" dirty="0">
              <a:solidFill>
                <a:srgbClr val="111111"/>
              </a:solidFill>
              <a:effectLst/>
              <a:latin typeface="SourceSansPro"/>
            </a:endParaRPr>
          </a:p>
          <a:p>
            <a:endParaRPr lang="en-US" b="0" i="0" dirty="0">
              <a:solidFill>
                <a:srgbClr val="111111"/>
              </a:solidFill>
              <a:effectLst/>
              <a:latin typeface="SourceSansPro"/>
            </a:endParaRPr>
          </a:p>
        </p:txBody>
      </p:sp>
      <p:pic>
        <p:nvPicPr>
          <p:cNvPr id="6" name="Image 5"/>
          <p:cNvPicPr>
            <a:picLocks noChangeAspect="1"/>
          </p:cNvPicPr>
          <p:nvPr/>
        </p:nvPicPr>
        <p:blipFill>
          <a:blip r:embed="rId2"/>
          <a:stretch>
            <a:fillRect/>
          </a:stretch>
        </p:blipFill>
        <p:spPr>
          <a:xfrm>
            <a:off x="5131782" y="1961400"/>
            <a:ext cx="4912242" cy="3023653"/>
          </a:xfrm>
          <a:prstGeom prst="rect">
            <a:avLst/>
          </a:prstGeom>
        </p:spPr>
      </p:pic>
      <p:graphicFrame>
        <p:nvGraphicFramePr>
          <p:cNvPr id="9" name="Tableau 8"/>
          <p:cNvGraphicFramePr>
            <a:graphicFrameLocks noGrp="1"/>
          </p:cNvGraphicFramePr>
          <p:nvPr>
            <p:extLst>
              <p:ext uri="{D42A27DB-BD31-4B8C-83A1-F6EECF244321}">
                <p14:modId xmlns:p14="http://schemas.microsoft.com/office/powerpoint/2010/main" val="1298021414"/>
              </p:ext>
            </p:extLst>
          </p:nvPr>
        </p:nvGraphicFramePr>
        <p:xfrm>
          <a:off x="276447" y="5172872"/>
          <a:ext cx="6922843" cy="1365373"/>
        </p:xfrm>
        <a:graphic>
          <a:graphicData uri="http://schemas.openxmlformats.org/drawingml/2006/table">
            <a:tbl>
              <a:tblPr firstRow="1" firstCol="1" bandRow="1">
                <a:tableStyleId>{5C22544A-7EE6-4342-B048-85BDC9FD1C3A}</a:tableStyleId>
              </a:tblPr>
              <a:tblGrid>
                <a:gridCol w="2566957">
                  <a:extLst>
                    <a:ext uri="{9D8B030D-6E8A-4147-A177-3AD203B41FA5}">
                      <a16:colId xmlns:a16="http://schemas.microsoft.com/office/drawing/2014/main" val="3562674495"/>
                    </a:ext>
                  </a:extLst>
                </a:gridCol>
                <a:gridCol w="4355886">
                  <a:extLst>
                    <a:ext uri="{9D8B030D-6E8A-4147-A177-3AD203B41FA5}">
                      <a16:colId xmlns:a16="http://schemas.microsoft.com/office/drawing/2014/main" val="2160294691"/>
                    </a:ext>
                  </a:extLst>
                </a:gridCol>
              </a:tblGrid>
              <a:tr h="1365373">
                <a:tc>
                  <a:txBody>
                    <a:bodyPr/>
                    <a:lstStyle/>
                    <a:p>
                      <a:pPr algn="l">
                        <a:lnSpc>
                          <a:spcPct val="107000"/>
                        </a:lnSpc>
                        <a:spcAft>
                          <a:spcPts val="0"/>
                        </a:spcAft>
                      </a:pPr>
                      <a:r>
                        <a:rPr lang="fr-FR" sz="2000" b="1" u="none" strike="noStrike" dirty="0" err="1">
                          <a:solidFill>
                            <a:schemeClr val="bg1"/>
                          </a:solidFill>
                          <a:effectLst/>
                          <a:hlinkClick r:id="rId3"/>
                        </a:rPr>
                        <a:t>Workers</a:t>
                      </a:r>
                      <a:r>
                        <a:rPr lang="fr-FR" sz="2000" b="1" u="none" strike="noStrike" dirty="0">
                          <a:solidFill>
                            <a:schemeClr val="bg1"/>
                          </a:solidFill>
                          <a:effectLst/>
                          <a:hlinkClick r:id="rId3"/>
                        </a:rPr>
                        <a:t>’ compensation</a:t>
                      </a:r>
                      <a:endParaRPr lang="fr-FR" sz="2000" b="1" dirty="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nchor="ctr"/>
                </a:tc>
                <a:tc>
                  <a:txBody>
                    <a:bodyPr/>
                    <a:lstStyle/>
                    <a:p>
                      <a:pPr algn="l">
                        <a:lnSpc>
                          <a:spcPct val="107000"/>
                        </a:lnSpc>
                        <a:spcAft>
                          <a:spcPts val="0"/>
                        </a:spcAft>
                      </a:pPr>
                      <a:r>
                        <a:rPr lang="ar-DZ" sz="2000" b="1" dirty="0" smtClean="0">
                          <a:solidFill>
                            <a:schemeClr val="bg1"/>
                          </a:solidFill>
                          <a:effectLst/>
                        </a:rPr>
                        <a:t>  </a:t>
                      </a:r>
                      <a:r>
                        <a:rPr lang="fr-FR" sz="2000" b="1" dirty="0" smtClean="0">
                          <a:solidFill>
                            <a:schemeClr val="bg1"/>
                          </a:solidFill>
                          <a:effectLst/>
                        </a:rPr>
                        <a:t>If </a:t>
                      </a:r>
                      <a:r>
                        <a:rPr lang="fr-FR" sz="2000" b="1" dirty="0">
                          <a:solidFill>
                            <a:schemeClr val="bg1"/>
                          </a:solidFill>
                          <a:effectLst/>
                        </a:rPr>
                        <a:t>an </a:t>
                      </a:r>
                      <a:r>
                        <a:rPr lang="fr-FR" sz="2000" b="1" dirty="0" err="1">
                          <a:solidFill>
                            <a:schemeClr val="bg1"/>
                          </a:solidFill>
                          <a:effectLst/>
                        </a:rPr>
                        <a:t>employee</a:t>
                      </a:r>
                      <a:r>
                        <a:rPr lang="fr-FR" sz="2000" b="1" dirty="0">
                          <a:solidFill>
                            <a:schemeClr val="bg1"/>
                          </a:solidFill>
                          <a:effectLst/>
                        </a:rPr>
                        <a:t> </a:t>
                      </a:r>
                      <a:r>
                        <a:rPr lang="fr-FR" sz="2000" b="1" dirty="0" err="1">
                          <a:solidFill>
                            <a:schemeClr val="bg1"/>
                          </a:solidFill>
                          <a:effectLst/>
                        </a:rPr>
                        <a:t>is</a:t>
                      </a:r>
                      <a:r>
                        <a:rPr lang="fr-FR" sz="2000" b="1" dirty="0">
                          <a:solidFill>
                            <a:schemeClr val="bg1"/>
                          </a:solidFill>
                          <a:effectLst/>
                        </a:rPr>
                        <a:t> </a:t>
                      </a:r>
                      <a:r>
                        <a:rPr lang="fr-FR" sz="2000" b="1" dirty="0" err="1">
                          <a:solidFill>
                            <a:schemeClr val="bg1"/>
                          </a:solidFill>
                          <a:effectLst/>
                        </a:rPr>
                        <a:t>injured</a:t>
                      </a:r>
                      <a:r>
                        <a:rPr lang="fr-FR" sz="2000" b="1" dirty="0">
                          <a:solidFill>
                            <a:schemeClr val="bg1"/>
                          </a:solidFill>
                          <a:effectLst/>
                        </a:rPr>
                        <a:t> on the job. </a:t>
                      </a:r>
                      <a:endParaRPr lang="fr-FR" sz="2000" b="1" dirty="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2465615562"/>
                  </a:ext>
                </a:extLst>
              </a:tr>
            </a:tbl>
          </a:graphicData>
        </a:graphic>
      </p:graphicFrame>
      <p:sp>
        <p:nvSpPr>
          <p:cNvPr id="11" name="Rectangle 10"/>
          <p:cNvSpPr/>
          <p:nvPr/>
        </p:nvSpPr>
        <p:spPr>
          <a:xfrm>
            <a:off x="0" y="102774"/>
            <a:ext cx="3276859" cy="523220"/>
          </a:xfrm>
          <a:prstGeom prst="rect">
            <a:avLst/>
          </a:prstGeom>
        </p:spPr>
        <p:txBody>
          <a:bodyPr wrap="none">
            <a:spAutoFit/>
          </a:bodyPr>
          <a:lstStyle/>
          <a:p>
            <a:pPr algn="ctr" rtl="1"/>
            <a:r>
              <a:rPr lang="fr-FR" sz="2800" b="1" dirty="0" smtClean="0">
                <a:solidFill>
                  <a:schemeClr val="bg1"/>
                </a:solidFill>
              </a:rPr>
              <a:t>DR </a:t>
            </a:r>
            <a:r>
              <a:rPr lang="fr-FR" sz="2800" b="1" dirty="0" err="1" smtClean="0">
                <a:solidFill>
                  <a:schemeClr val="bg1"/>
                </a:solidFill>
              </a:rPr>
              <a:t>Benazza</a:t>
            </a:r>
            <a:r>
              <a:rPr lang="fr-FR" sz="2800" b="1" dirty="0" smtClean="0">
                <a:solidFill>
                  <a:schemeClr val="bg1"/>
                </a:solidFill>
              </a:rPr>
              <a:t> IKRAM</a:t>
            </a:r>
            <a:endParaRPr lang="fr-FR" sz="2800" b="1" dirty="0">
              <a:solidFill>
                <a:schemeClr val="bg1"/>
              </a:solidFill>
            </a:endParaRPr>
          </a:p>
        </p:txBody>
      </p:sp>
      <p:sp>
        <p:nvSpPr>
          <p:cNvPr id="10" name="Rectangle 9"/>
          <p:cNvSpPr/>
          <p:nvPr/>
        </p:nvSpPr>
        <p:spPr>
          <a:xfrm>
            <a:off x="10619136" y="1109031"/>
            <a:ext cx="1640193" cy="707886"/>
          </a:xfrm>
          <a:prstGeom prst="rect">
            <a:avLst/>
          </a:prstGeom>
        </p:spPr>
        <p:txBody>
          <a:bodyPr wrap="none">
            <a:spAutoFit/>
          </a:bodyPr>
          <a:lstStyle/>
          <a:p>
            <a:pPr algn="ctr" rtl="1"/>
            <a:r>
              <a:rPr lang="fr-FR" sz="2000" b="1" dirty="0">
                <a:solidFill>
                  <a:schemeClr val="bg1"/>
                </a:solidFill>
                <a:latin typeface="Arial" panose="020B0604020202020204" pitchFamily="34" charset="0"/>
                <a:cs typeface="Arial" panose="020B0604020202020204" pitchFamily="34" charset="0"/>
              </a:rPr>
              <a:t>The </a:t>
            </a:r>
            <a:r>
              <a:rPr lang="fr-FR" sz="2000" b="1" dirty="0" smtClean="0">
                <a:solidFill>
                  <a:schemeClr val="bg1"/>
                </a:solidFill>
                <a:latin typeface="Arial" panose="020B0604020202020204" pitchFamily="34" charset="0"/>
                <a:cs typeface="Arial" panose="020B0604020202020204" pitchFamily="34" charset="0"/>
              </a:rPr>
              <a:t>Second</a:t>
            </a:r>
            <a:endParaRPr lang="ar-DZ" sz="2000" b="1" dirty="0" smtClean="0">
              <a:solidFill>
                <a:schemeClr val="bg1"/>
              </a:solidFill>
              <a:latin typeface="Arial" panose="020B0604020202020204" pitchFamily="34" charset="0"/>
              <a:cs typeface="Arial" panose="020B0604020202020204" pitchFamily="34" charset="0"/>
            </a:endParaRPr>
          </a:p>
          <a:p>
            <a:pPr algn="ctr" rtl="1"/>
            <a:r>
              <a:rPr lang="fr-FR" sz="2000" b="1" dirty="0" smtClean="0">
                <a:solidFill>
                  <a:schemeClr val="bg1"/>
                </a:solidFill>
                <a:latin typeface="Arial" panose="020B0604020202020204" pitchFamily="34" charset="0"/>
                <a:cs typeface="Arial" panose="020B0604020202020204" pitchFamily="34" charset="0"/>
              </a:rPr>
              <a:t> </a:t>
            </a:r>
            <a:r>
              <a:rPr lang="fr-FR" sz="2000" b="1" dirty="0">
                <a:solidFill>
                  <a:schemeClr val="bg1"/>
                </a:solidFill>
                <a:latin typeface="Arial" panose="020B0604020202020204" pitchFamily="34" charset="0"/>
                <a:cs typeface="Arial" panose="020B0604020202020204" pitchFamily="34" charset="0"/>
              </a:rPr>
              <a:t>Topic</a:t>
            </a:r>
          </a:p>
        </p:txBody>
      </p:sp>
    </p:spTree>
    <p:extLst>
      <p:ext uri="{BB962C8B-B14F-4D97-AF65-F5344CB8AC3E}">
        <p14:creationId xmlns:p14="http://schemas.microsoft.com/office/powerpoint/2010/main" val="11291465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pPr rtl="1"/>
            <a:r>
              <a:rPr lang="en-US" b="1" dirty="0"/>
              <a:t>The Concept of Insurance, Its Origin, and Development</a:t>
            </a:r>
            <a:endParaRPr lang="fr-FR" dirty="0"/>
          </a:p>
        </p:txBody>
      </p:sp>
      <p:sp>
        <p:nvSpPr>
          <p:cNvPr id="7" name="Rectangle 6"/>
          <p:cNvSpPr/>
          <p:nvPr/>
        </p:nvSpPr>
        <p:spPr>
          <a:xfrm>
            <a:off x="0" y="2088634"/>
            <a:ext cx="12192000" cy="6924973"/>
          </a:xfrm>
          <a:prstGeom prst="rect">
            <a:avLst/>
          </a:prstGeom>
        </p:spPr>
        <p:txBody>
          <a:bodyPr wrap="square">
            <a:spAutoFit/>
          </a:bodyPr>
          <a:lstStyle/>
          <a:p>
            <a:r>
              <a:rPr lang="en-US" sz="2800" u="sng" dirty="0">
                <a:solidFill>
                  <a:schemeClr val="bg1"/>
                </a:solidFill>
              </a:rPr>
              <a:t>Dear Students,</a:t>
            </a:r>
          </a:p>
          <a:p>
            <a:r>
              <a:rPr lang="en-US" sz="2800" dirty="0">
                <a:solidFill>
                  <a:schemeClr val="bg1"/>
                </a:solidFill>
              </a:rPr>
              <a:t>Welcome to this online lesson on </a:t>
            </a:r>
            <a:r>
              <a:rPr lang="en-US" sz="2800" b="1" dirty="0">
                <a:solidFill>
                  <a:schemeClr val="bg1"/>
                </a:solidFill>
              </a:rPr>
              <a:t>Insurance Economics</a:t>
            </a:r>
            <a:r>
              <a:rPr lang="en-US" sz="2800" dirty="0">
                <a:solidFill>
                  <a:schemeClr val="bg1"/>
                </a:solidFill>
              </a:rPr>
              <a:t>, a part of your second-year Master's program in Business Economics. In this session, we will explore the key economic principles behind the insurance industry and how it functions within the larger context of the economy and business.</a:t>
            </a:r>
          </a:p>
          <a:p>
            <a:r>
              <a:rPr lang="en-US" sz="2800" dirty="0">
                <a:solidFill>
                  <a:schemeClr val="bg1"/>
                </a:solidFill>
              </a:rPr>
              <a:t>Insurance plays a crucial role in modern economies by helping individuals and businesses manage risks and uncertainties. As future professionals in the field of business, understanding how insurance markets operate, how prices are determined, and how government regulations influence the sector will be essential to your </a:t>
            </a:r>
            <a:r>
              <a:rPr lang="en-US" sz="2800" dirty="0" smtClean="0">
                <a:solidFill>
                  <a:schemeClr val="bg1"/>
                </a:solidFill>
              </a:rPr>
              <a:t>career</a:t>
            </a:r>
            <a:r>
              <a:rPr lang="fr-FR" sz="2800" dirty="0" smtClean="0">
                <a:solidFill>
                  <a:schemeClr val="bg1"/>
                </a:solidFill>
              </a:rPr>
              <a:t>; </a:t>
            </a:r>
            <a:r>
              <a:rPr lang="en-US" sz="2800" dirty="0"/>
              <a:t>In this lesson, we will cover the following main topics:</a:t>
            </a:r>
          </a:p>
          <a:p>
            <a:endParaRPr lang="en-US" sz="2800" dirty="0">
              <a:solidFill>
                <a:schemeClr val="bg1"/>
              </a:solidFill>
            </a:endParaRPr>
          </a:p>
          <a:p>
            <a:pPr algn="r" rtl="1"/>
            <a:endParaRPr lang="ar-DZ" dirty="0" smtClean="0"/>
          </a:p>
          <a:p>
            <a:pPr algn="r" rtl="1"/>
            <a:endParaRPr lang="ar-DZ" dirty="0"/>
          </a:p>
          <a:p>
            <a:pPr algn="r" rtl="1"/>
            <a:endParaRPr lang="ar-DZ" dirty="0" smtClean="0"/>
          </a:p>
          <a:p>
            <a:pPr algn="r" rtl="1"/>
            <a:endParaRPr lang="ar-DZ" dirty="0"/>
          </a:p>
          <a:p>
            <a:pPr algn="r" rtl="1"/>
            <a:endParaRPr lang="ar-DZ" dirty="0" smtClean="0"/>
          </a:p>
          <a:p>
            <a:pPr algn="r" rtl="1"/>
            <a:r>
              <a:rPr lang="ar-DZ" dirty="0" smtClean="0"/>
              <a:t> </a:t>
            </a:r>
            <a:endParaRPr lang="fr-FR" dirty="0"/>
          </a:p>
        </p:txBody>
      </p:sp>
      <p:sp>
        <p:nvSpPr>
          <p:cNvPr id="8" name="Rectangle 7"/>
          <p:cNvSpPr/>
          <p:nvPr/>
        </p:nvSpPr>
        <p:spPr>
          <a:xfrm>
            <a:off x="0" y="0"/>
            <a:ext cx="2834429" cy="461665"/>
          </a:xfrm>
          <a:prstGeom prst="rect">
            <a:avLst/>
          </a:prstGeom>
        </p:spPr>
        <p:txBody>
          <a:bodyPr wrap="none">
            <a:spAutoFit/>
          </a:bodyPr>
          <a:lstStyle/>
          <a:p>
            <a:pPr algn="ctr" rtl="1"/>
            <a:r>
              <a:rPr lang="fr-FR" sz="2400" b="1" dirty="0" smtClean="0">
                <a:solidFill>
                  <a:schemeClr val="bg1"/>
                </a:solidFill>
              </a:rPr>
              <a:t>DR </a:t>
            </a:r>
            <a:r>
              <a:rPr lang="fr-FR" sz="2400" b="1" dirty="0" err="1" smtClean="0">
                <a:solidFill>
                  <a:schemeClr val="bg1"/>
                </a:solidFill>
              </a:rPr>
              <a:t>Benazza</a:t>
            </a:r>
            <a:r>
              <a:rPr lang="fr-FR" sz="2400" b="1" dirty="0" smtClean="0">
                <a:solidFill>
                  <a:schemeClr val="bg1"/>
                </a:solidFill>
              </a:rPr>
              <a:t> IKRAM</a:t>
            </a:r>
            <a:endParaRPr lang="fr-FR" sz="2400" b="1" dirty="0">
              <a:solidFill>
                <a:schemeClr val="bg1"/>
              </a:solidFill>
            </a:endParaRPr>
          </a:p>
        </p:txBody>
      </p:sp>
      <p:sp>
        <p:nvSpPr>
          <p:cNvPr id="9" name="Rectangle 8"/>
          <p:cNvSpPr/>
          <p:nvPr/>
        </p:nvSpPr>
        <p:spPr>
          <a:xfrm>
            <a:off x="10728611" y="921207"/>
            <a:ext cx="1266693" cy="707886"/>
          </a:xfrm>
          <a:prstGeom prst="rect">
            <a:avLst/>
          </a:prstGeom>
        </p:spPr>
        <p:txBody>
          <a:bodyPr wrap="none">
            <a:spAutoFit/>
          </a:bodyPr>
          <a:lstStyle/>
          <a:p>
            <a:pPr algn="ctr" rtl="1"/>
            <a:r>
              <a:rPr lang="fr-FR" sz="2000" b="1" dirty="0">
                <a:solidFill>
                  <a:schemeClr val="bg1"/>
                </a:solidFill>
                <a:latin typeface="Arial" panose="020B0604020202020204" pitchFamily="34" charset="0"/>
                <a:cs typeface="Arial" panose="020B0604020202020204" pitchFamily="34" charset="0"/>
              </a:rPr>
              <a:t>The </a:t>
            </a:r>
            <a:r>
              <a:rPr lang="fr-FR" sz="2000" b="1" dirty="0" smtClean="0">
                <a:solidFill>
                  <a:schemeClr val="bg1"/>
                </a:solidFill>
                <a:latin typeface="Arial" panose="020B0604020202020204" pitchFamily="34" charset="0"/>
                <a:cs typeface="Arial" panose="020B0604020202020204" pitchFamily="34" charset="0"/>
              </a:rPr>
              <a:t>First</a:t>
            </a:r>
            <a:endParaRPr lang="ar-DZ" sz="2000" b="1" dirty="0" smtClean="0">
              <a:solidFill>
                <a:schemeClr val="bg1"/>
              </a:solidFill>
              <a:latin typeface="Arial" panose="020B0604020202020204" pitchFamily="34" charset="0"/>
              <a:cs typeface="Arial" panose="020B0604020202020204" pitchFamily="34" charset="0"/>
            </a:endParaRPr>
          </a:p>
          <a:p>
            <a:pPr algn="ctr" rtl="1"/>
            <a:r>
              <a:rPr lang="fr-FR" sz="2000" b="1" dirty="0" smtClean="0">
                <a:solidFill>
                  <a:schemeClr val="bg1"/>
                </a:solidFill>
                <a:latin typeface="Arial" panose="020B0604020202020204" pitchFamily="34" charset="0"/>
                <a:cs typeface="Arial" panose="020B0604020202020204" pitchFamily="34" charset="0"/>
              </a:rPr>
              <a:t> </a:t>
            </a:r>
            <a:r>
              <a:rPr lang="fr-FR" sz="2000" b="1" dirty="0">
                <a:solidFill>
                  <a:schemeClr val="bg1"/>
                </a:solidFill>
                <a:latin typeface="Arial" panose="020B0604020202020204" pitchFamily="34" charset="0"/>
                <a:cs typeface="Arial" panose="020B0604020202020204" pitchFamily="34" charset="0"/>
              </a:rPr>
              <a:t>Topic</a:t>
            </a:r>
          </a:p>
        </p:txBody>
      </p:sp>
    </p:spTree>
    <p:extLst>
      <p:ext uri="{BB962C8B-B14F-4D97-AF65-F5344CB8AC3E}">
        <p14:creationId xmlns:p14="http://schemas.microsoft.com/office/powerpoint/2010/main" val="8304360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en-US" b="1" dirty="0"/>
              <a:t>The Concept of Insurance, Its Origin, and Development</a:t>
            </a:r>
            <a:endParaRPr lang="en-US" dirty="0"/>
          </a:p>
        </p:txBody>
      </p:sp>
      <p:sp>
        <p:nvSpPr>
          <p:cNvPr id="5" name="Rectangle 4"/>
          <p:cNvSpPr/>
          <p:nvPr/>
        </p:nvSpPr>
        <p:spPr>
          <a:xfrm>
            <a:off x="10728611" y="921207"/>
            <a:ext cx="1266693" cy="707886"/>
          </a:xfrm>
          <a:prstGeom prst="rect">
            <a:avLst/>
          </a:prstGeom>
        </p:spPr>
        <p:txBody>
          <a:bodyPr wrap="none">
            <a:spAutoFit/>
          </a:bodyPr>
          <a:lstStyle/>
          <a:p>
            <a:pPr algn="ctr" rtl="1"/>
            <a:r>
              <a:rPr lang="fr-FR" sz="2000" b="1" dirty="0">
                <a:solidFill>
                  <a:schemeClr val="bg1"/>
                </a:solidFill>
                <a:latin typeface="Arial" panose="020B0604020202020204" pitchFamily="34" charset="0"/>
                <a:cs typeface="Arial" panose="020B0604020202020204" pitchFamily="34" charset="0"/>
              </a:rPr>
              <a:t>The </a:t>
            </a:r>
            <a:r>
              <a:rPr lang="fr-FR" sz="2000" b="1" dirty="0" smtClean="0">
                <a:solidFill>
                  <a:schemeClr val="bg1"/>
                </a:solidFill>
                <a:latin typeface="Arial" panose="020B0604020202020204" pitchFamily="34" charset="0"/>
                <a:cs typeface="Arial" panose="020B0604020202020204" pitchFamily="34" charset="0"/>
              </a:rPr>
              <a:t>First</a:t>
            </a:r>
            <a:endParaRPr lang="ar-DZ" sz="2000" b="1" dirty="0" smtClean="0">
              <a:solidFill>
                <a:schemeClr val="bg1"/>
              </a:solidFill>
              <a:latin typeface="Arial" panose="020B0604020202020204" pitchFamily="34" charset="0"/>
              <a:cs typeface="Arial" panose="020B0604020202020204" pitchFamily="34" charset="0"/>
            </a:endParaRPr>
          </a:p>
          <a:p>
            <a:pPr algn="ctr" rtl="1"/>
            <a:r>
              <a:rPr lang="fr-FR" sz="2000" b="1" dirty="0" smtClean="0">
                <a:solidFill>
                  <a:schemeClr val="bg1"/>
                </a:solidFill>
                <a:latin typeface="Arial" panose="020B0604020202020204" pitchFamily="34" charset="0"/>
                <a:cs typeface="Arial" panose="020B0604020202020204" pitchFamily="34" charset="0"/>
              </a:rPr>
              <a:t> </a:t>
            </a:r>
            <a:r>
              <a:rPr lang="fr-FR" sz="2000" b="1" dirty="0">
                <a:solidFill>
                  <a:schemeClr val="bg1"/>
                </a:solidFill>
                <a:latin typeface="Arial" panose="020B0604020202020204" pitchFamily="34" charset="0"/>
                <a:cs typeface="Arial" panose="020B0604020202020204" pitchFamily="34" charset="0"/>
              </a:rPr>
              <a:t>Topic</a:t>
            </a:r>
          </a:p>
        </p:txBody>
      </p:sp>
      <p:sp>
        <p:nvSpPr>
          <p:cNvPr id="7" name="Rectangle 6"/>
          <p:cNvSpPr/>
          <p:nvPr/>
        </p:nvSpPr>
        <p:spPr>
          <a:xfrm>
            <a:off x="0" y="2088634"/>
            <a:ext cx="12192000" cy="4031873"/>
          </a:xfrm>
          <a:prstGeom prst="rect">
            <a:avLst/>
          </a:prstGeom>
        </p:spPr>
        <p:txBody>
          <a:bodyPr wrap="square">
            <a:spAutoFit/>
          </a:bodyPr>
          <a:lstStyle/>
          <a:p>
            <a:r>
              <a:rPr lang="en-US" sz="2400" b="1" u="sng" dirty="0">
                <a:solidFill>
                  <a:schemeClr val="bg1"/>
                </a:solidFill>
                <a:latin typeface="Arial" panose="020B0604020202020204" pitchFamily="34" charset="0"/>
              </a:rPr>
              <a:t>The Emergence of Traditional </a:t>
            </a:r>
            <a:r>
              <a:rPr lang="en-US" sz="2400" b="1" u="sng" dirty="0" smtClean="0">
                <a:solidFill>
                  <a:schemeClr val="bg1"/>
                </a:solidFill>
                <a:latin typeface="Arial" panose="020B0604020202020204" pitchFamily="34" charset="0"/>
              </a:rPr>
              <a:t>Insurance:</a:t>
            </a:r>
            <a:endParaRPr lang="ar-DZ" sz="2400" b="1" u="sng" dirty="0" smtClean="0">
              <a:solidFill>
                <a:schemeClr val="bg1"/>
              </a:solidFill>
              <a:latin typeface="Arial" panose="020B0604020202020204" pitchFamily="34" charset="0"/>
            </a:endParaRPr>
          </a:p>
          <a:p>
            <a:r>
              <a:rPr lang="fr-FR" sz="2400" b="1" dirty="0">
                <a:solidFill>
                  <a:schemeClr val="bg1"/>
                </a:solidFill>
              </a:rPr>
              <a:t>The </a:t>
            </a:r>
            <a:r>
              <a:rPr lang="fr-FR" sz="2400" b="1" dirty="0" err="1">
                <a:solidFill>
                  <a:schemeClr val="bg1"/>
                </a:solidFill>
              </a:rPr>
              <a:t>History</a:t>
            </a:r>
            <a:r>
              <a:rPr lang="fr-FR" sz="2400" b="1" dirty="0">
                <a:solidFill>
                  <a:schemeClr val="bg1"/>
                </a:solidFill>
              </a:rPr>
              <a:t> of </a:t>
            </a:r>
            <a:r>
              <a:rPr lang="fr-FR" sz="2400" b="1" dirty="0" err="1" smtClean="0">
                <a:solidFill>
                  <a:schemeClr val="bg1"/>
                </a:solidFill>
              </a:rPr>
              <a:t>Insurance</a:t>
            </a:r>
            <a:r>
              <a:rPr lang="fr-FR" sz="2400" b="1" dirty="0">
                <a:solidFill>
                  <a:schemeClr val="bg1"/>
                </a:solidFill>
              </a:rPr>
              <a:t>:</a:t>
            </a:r>
            <a:r>
              <a:rPr lang="en-US" sz="2800" dirty="0">
                <a:solidFill>
                  <a:schemeClr val="bg1"/>
                </a:solidFill>
                <a:latin typeface="Arial" panose="020B0604020202020204" pitchFamily="34" charset="0"/>
                <a:cs typeface="Arial" panose="020B0604020202020204" pitchFamily="34" charset="0"/>
              </a:rPr>
              <a:t/>
            </a:r>
            <a:br>
              <a:rPr lang="en-US" sz="2800" dirty="0">
                <a:solidFill>
                  <a:schemeClr val="bg1"/>
                </a:solidFill>
                <a:latin typeface="Arial" panose="020B0604020202020204" pitchFamily="34" charset="0"/>
                <a:cs typeface="Arial" panose="020B0604020202020204" pitchFamily="34" charset="0"/>
              </a:rPr>
            </a:br>
            <a:r>
              <a:rPr lang="en-US" sz="2800" dirty="0">
                <a:solidFill>
                  <a:schemeClr val="bg1"/>
                </a:solidFill>
                <a:latin typeface="Arial" panose="020B0604020202020204" pitchFamily="34" charset="0"/>
                <a:cs typeface="Arial" panose="020B0604020202020204" pitchFamily="34" charset="0"/>
              </a:rPr>
              <a:t>The </a:t>
            </a:r>
            <a:r>
              <a:rPr lang="en-US" sz="2800" dirty="0" smtClean="0">
                <a:solidFill>
                  <a:schemeClr val="bg1"/>
                </a:solidFill>
                <a:latin typeface="Arial" panose="020B0604020202020204" pitchFamily="34" charset="0"/>
                <a:cs typeface="Arial" panose="020B0604020202020204" pitchFamily="34" charset="0"/>
              </a:rPr>
              <a:t>early signs of commercial insurance appeared in the late 14th century in Europe, specifically for goods transported by ships, to facilitate trade across the shores of the Mediterranean Sea. It took the form of a maritime loan contract, known as </a:t>
            </a:r>
            <a:r>
              <a:rPr lang="en-US" sz="2800" i="1" dirty="0" err="1" smtClean="0">
                <a:solidFill>
                  <a:schemeClr val="bg1"/>
                </a:solidFill>
                <a:latin typeface="Arial" panose="020B0604020202020204" pitchFamily="34" charset="0"/>
                <a:cs typeface="Arial" panose="020B0604020202020204" pitchFamily="34" charset="0"/>
              </a:rPr>
              <a:t>bottomary</a:t>
            </a:r>
            <a:r>
              <a:rPr lang="en-US" sz="2800" i="1" dirty="0" smtClean="0">
                <a:solidFill>
                  <a:schemeClr val="bg1"/>
                </a:solidFill>
                <a:latin typeface="Arial" panose="020B0604020202020204" pitchFamily="34" charset="0"/>
                <a:cs typeface="Arial" panose="020B0604020202020204" pitchFamily="34" charset="0"/>
              </a:rPr>
              <a:t> bonds</a:t>
            </a:r>
            <a:r>
              <a:rPr lang="en-US" sz="2800" dirty="0" smtClean="0">
                <a:solidFill>
                  <a:schemeClr val="bg1"/>
                </a:solidFill>
                <a:latin typeface="Arial" panose="020B0604020202020204" pitchFamily="34" charset="0"/>
                <a:cs typeface="Arial" panose="020B0604020202020204" pitchFamily="34" charset="0"/>
              </a:rPr>
              <a:t> (maritime contract)</a:t>
            </a:r>
            <a:endParaRPr lang="ar-DZ" sz="2800" dirty="0" smtClean="0">
              <a:solidFill>
                <a:schemeClr val="bg1"/>
              </a:solidFill>
              <a:latin typeface="Arial" panose="020B0604020202020204" pitchFamily="34" charset="0"/>
              <a:cs typeface="Arial" panose="020B0604020202020204" pitchFamily="34" charset="0"/>
            </a:endParaRPr>
          </a:p>
          <a:p>
            <a:pPr algn="r" rtl="1"/>
            <a:endParaRPr lang="ar-DZ" sz="2000" dirty="0"/>
          </a:p>
          <a:p>
            <a:pPr algn="r" rtl="1"/>
            <a:endParaRPr lang="ar-DZ" dirty="0" smtClean="0"/>
          </a:p>
          <a:p>
            <a:pPr algn="r" rtl="1"/>
            <a:endParaRPr lang="ar-DZ" dirty="0"/>
          </a:p>
          <a:p>
            <a:pPr algn="r" rtl="1"/>
            <a:endParaRPr lang="ar-DZ" dirty="0" smtClean="0"/>
          </a:p>
          <a:p>
            <a:pPr algn="r" rtl="1"/>
            <a:r>
              <a:rPr lang="ar-DZ" dirty="0" smtClean="0"/>
              <a:t> </a:t>
            </a:r>
            <a:endParaRPr lang="fr-FR" dirty="0"/>
          </a:p>
        </p:txBody>
      </p:sp>
      <p:sp>
        <p:nvSpPr>
          <p:cNvPr id="6" name="Rectangle 5"/>
          <p:cNvSpPr/>
          <p:nvPr/>
        </p:nvSpPr>
        <p:spPr>
          <a:xfrm>
            <a:off x="0" y="0"/>
            <a:ext cx="2834429" cy="461665"/>
          </a:xfrm>
          <a:prstGeom prst="rect">
            <a:avLst/>
          </a:prstGeom>
        </p:spPr>
        <p:txBody>
          <a:bodyPr wrap="none">
            <a:spAutoFit/>
          </a:bodyPr>
          <a:lstStyle/>
          <a:p>
            <a:pPr algn="ctr" rtl="1"/>
            <a:r>
              <a:rPr lang="fr-FR" sz="2400" b="1" dirty="0" smtClean="0">
                <a:solidFill>
                  <a:schemeClr val="bg1"/>
                </a:solidFill>
              </a:rPr>
              <a:t>DR </a:t>
            </a:r>
            <a:r>
              <a:rPr lang="fr-FR" sz="2400" b="1" dirty="0" err="1" smtClean="0">
                <a:solidFill>
                  <a:schemeClr val="bg1"/>
                </a:solidFill>
              </a:rPr>
              <a:t>Benazza</a:t>
            </a:r>
            <a:r>
              <a:rPr lang="fr-FR" sz="2400" b="1" dirty="0" smtClean="0">
                <a:solidFill>
                  <a:schemeClr val="bg1"/>
                </a:solidFill>
              </a:rPr>
              <a:t> IKRAM</a:t>
            </a:r>
            <a:endParaRPr lang="fr-FR" sz="2400" b="1" dirty="0">
              <a:solidFill>
                <a:schemeClr val="bg1"/>
              </a:solidFill>
            </a:endParaRPr>
          </a:p>
        </p:txBody>
      </p:sp>
    </p:spTree>
    <p:extLst>
      <p:ext uri="{BB962C8B-B14F-4D97-AF65-F5344CB8AC3E}">
        <p14:creationId xmlns:p14="http://schemas.microsoft.com/office/powerpoint/2010/main" val="32304601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pPr rtl="1"/>
            <a:r>
              <a:rPr lang="en-US" b="1" dirty="0"/>
              <a:t>The Concept of Insurance, Its Origin, and Development</a:t>
            </a:r>
            <a:endParaRPr lang="fr-FR" dirty="0"/>
          </a:p>
        </p:txBody>
      </p:sp>
      <p:sp>
        <p:nvSpPr>
          <p:cNvPr id="7" name="Rectangle 6"/>
          <p:cNvSpPr/>
          <p:nvPr/>
        </p:nvSpPr>
        <p:spPr>
          <a:xfrm>
            <a:off x="0" y="1972724"/>
            <a:ext cx="12192000" cy="5970865"/>
          </a:xfrm>
          <a:prstGeom prst="rect">
            <a:avLst/>
          </a:prstGeom>
        </p:spPr>
        <p:txBody>
          <a:bodyPr wrap="square">
            <a:spAutoFit/>
          </a:bodyPr>
          <a:lstStyle/>
          <a:p>
            <a:r>
              <a:rPr lang="en-US" sz="2000" b="1" dirty="0" smtClean="0">
                <a:solidFill>
                  <a:schemeClr val="bg1"/>
                </a:solidFill>
              </a:rPr>
              <a:t>What Is </a:t>
            </a:r>
            <a:r>
              <a:rPr lang="en-US" sz="2000" b="1" dirty="0" err="1" smtClean="0">
                <a:solidFill>
                  <a:schemeClr val="bg1"/>
                </a:solidFill>
              </a:rPr>
              <a:t>Bottomry</a:t>
            </a:r>
            <a:r>
              <a:rPr lang="en-US" sz="2000" b="1" dirty="0" smtClean="0">
                <a:solidFill>
                  <a:schemeClr val="bg1"/>
                </a:solidFill>
              </a:rPr>
              <a:t>?</a:t>
            </a:r>
          </a:p>
          <a:p>
            <a:r>
              <a:rPr lang="en-US" sz="2000" dirty="0" err="1" smtClean="0">
                <a:solidFill>
                  <a:schemeClr val="bg1"/>
                </a:solidFill>
              </a:rPr>
              <a:t>Bottomry</a:t>
            </a:r>
            <a:r>
              <a:rPr lang="en-US" sz="2000" dirty="0">
                <a:solidFill>
                  <a:schemeClr val="bg1"/>
                </a:solidFill>
              </a:rPr>
              <a:t>, referring to the ship's bottom or keel, is a maritime transaction, where the owner of a vessel borrows money and uses the ship itself as </a:t>
            </a:r>
            <a:r>
              <a:rPr lang="en-US" sz="2000" u="sng" dirty="0">
                <a:solidFill>
                  <a:schemeClr val="bg1"/>
                </a:solidFill>
                <a:hlinkClick r:id="rId2"/>
              </a:rPr>
              <a:t>collateral</a:t>
            </a:r>
            <a:r>
              <a:rPr lang="en-US" sz="2000" dirty="0">
                <a:solidFill>
                  <a:schemeClr val="bg1"/>
                </a:solidFill>
              </a:rPr>
              <a:t>. However, if an accident should happen during the voyage, the </a:t>
            </a:r>
            <a:r>
              <a:rPr lang="en-US" sz="2000" u="sng" dirty="0">
                <a:solidFill>
                  <a:schemeClr val="bg1"/>
                </a:solidFill>
                <a:hlinkClick r:id="rId3"/>
              </a:rPr>
              <a:t>creditor</a:t>
            </a:r>
            <a:r>
              <a:rPr lang="en-US" sz="2000" dirty="0">
                <a:solidFill>
                  <a:schemeClr val="bg1"/>
                </a:solidFill>
              </a:rPr>
              <a:t> will lose out on the loan because the guaranteed security no longer exists, or exists in a damaged fashion. Should the vessel survive the journey intact and whole, then the lender will receive the return of the loaned </a:t>
            </a:r>
            <a:r>
              <a:rPr lang="en-US" sz="2000" u="sng" dirty="0">
                <a:solidFill>
                  <a:schemeClr val="bg1"/>
                </a:solidFill>
                <a:hlinkClick r:id="rId4"/>
              </a:rPr>
              <a:t>principal</a:t>
            </a:r>
            <a:r>
              <a:rPr lang="en-US" sz="2000" dirty="0">
                <a:solidFill>
                  <a:schemeClr val="bg1"/>
                </a:solidFill>
              </a:rPr>
              <a:t> plus interest.</a:t>
            </a:r>
          </a:p>
          <a:p>
            <a:r>
              <a:rPr lang="en-US" sz="2000" dirty="0" err="1">
                <a:solidFill>
                  <a:schemeClr val="bg1"/>
                </a:solidFill>
              </a:rPr>
              <a:t>Bottomry</a:t>
            </a:r>
            <a:r>
              <a:rPr lang="en-US" sz="2000" dirty="0">
                <a:solidFill>
                  <a:schemeClr val="bg1"/>
                </a:solidFill>
              </a:rPr>
              <a:t> transactions are mostly obsolete in modern-day maritime activity. The interest received by the lender on a </a:t>
            </a:r>
            <a:r>
              <a:rPr lang="en-US" sz="2000" dirty="0" err="1">
                <a:solidFill>
                  <a:schemeClr val="bg1"/>
                </a:solidFill>
              </a:rPr>
              <a:t>bottomry</a:t>
            </a:r>
            <a:r>
              <a:rPr lang="en-US" sz="2000" dirty="0">
                <a:solidFill>
                  <a:schemeClr val="bg1"/>
                </a:solidFill>
              </a:rPr>
              <a:t> loan is known as maritime interest and may be more than the legal rate of interest</a:t>
            </a:r>
            <a:r>
              <a:rPr lang="en-US" sz="2000" dirty="0" smtClean="0">
                <a:solidFill>
                  <a:schemeClr val="bg1"/>
                </a:solidFill>
              </a:rPr>
              <a:t>.</a:t>
            </a:r>
          </a:p>
          <a:p>
            <a:endParaRPr lang="en-US" sz="2000" dirty="0">
              <a:solidFill>
                <a:schemeClr val="bg1"/>
              </a:solidFill>
            </a:endParaRPr>
          </a:p>
          <a:p>
            <a:r>
              <a:rPr lang="en-US" sz="2000" b="1" dirty="0">
                <a:solidFill>
                  <a:schemeClr val="bg1"/>
                </a:solidFill>
              </a:rPr>
              <a:t>What Is Collateral?</a:t>
            </a:r>
          </a:p>
          <a:p>
            <a:r>
              <a:rPr lang="en-US" sz="2000" dirty="0">
                <a:solidFill>
                  <a:schemeClr val="bg1"/>
                </a:solidFill>
              </a:rPr>
              <a:t>Collateral in the financial world is a valuable asset that a borrower pledges as security for a loan.</a:t>
            </a:r>
          </a:p>
          <a:p>
            <a:endParaRPr lang="en-US" sz="2000" dirty="0">
              <a:solidFill>
                <a:schemeClr val="bg1"/>
              </a:solidFill>
            </a:endParaRPr>
          </a:p>
          <a:p>
            <a:endParaRPr lang="ar-DZ" sz="3200" dirty="0"/>
          </a:p>
          <a:p>
            <a:pPr algn="r" rtl="1"/>
            <a:endParaRPr lang="ar-DZ" dirty="0"/>
          </a:p>
          <a:p>
            <a:pPr algn="r" rtl="1"/>
            <a:endParaRPr lang="ar-DZ" dirty="0" smtClean="0"/>
          </a:p>
          <a:p>
            <a:pPr algn="r" rtl="1"/>
            <a:endParaRPr lang="ar-DZ" dirty="0"/>
          </a:p>
          <a:p>
            <a:pPr algn="r" rtl="1"/>
            <a:endParaRPr lang="ar-DZ" dirty="0" smtClean="0"/>
          </a:p>
          <a:p>
            <a:pPr algn="r" rtl="1"/>
            <a:r>
              <a:rPr lang="ar-DZ" dirty="0" smtClean="0"/>
              <a:t> </a:t>
            </a:r>
            <a:endParaRPr lang="fr-FR" dirty="0"/>
          </a:p>
        </p:txBody>
      </p:sp>
      <p:sp>
        <p:nvSpPr>
          <p:cNvPr id="8" name="Rectangle 7"/>
          <p:cNvSpPr/>
          <p:nvPr/>
        </p:nvSpPr>
        <p:spPr>
          <a:xfrm>
            <a:off x="10728611" y="921207"/>
            <a:ext cx="1266693" cy="707886"/>
          </a:xfrm>
          <a:prstGeom prst="rect">
            <a:avLst/>
          </a:prstGeom>
        </p:spPr>
        <p:txBody>
          <a:bodyPr wrap="none">
            <a:spAutoFit/>
          </a:bodyPr>
          <a:lstStyle/>
          <a:p>
            <a:pPr algn="ctr" rtl="1"/>
            <a:r>
              <a:rPr lang="fr-FR" sz="2000" b="1" dirty="0">
                <a:solidFill>
                  <a:schemeClr val="bg1"/>
                </a:solidFill>
                <a:latin typeface="Arial" panose="020B0604020202020204" pitchFamily="34" charset="0"/>
                <a:cs typeface="Arial" panose="020B0604020202020204" pitchFamily="34" charset="0"/>
              </a:rPr>
              <a:t>The </a:t>
            </a:r>
            <a:r>
              <a:rPr lang="fr-FR" sz="2000" b="1" dirty="0" smtClean="0">
                <a:solidFill>
                  <a:schemeClr val="bg1"/>
                </a:solidFill>
                <a:latin typeface="Arial" panose="020B0604020202020204" pitchFamily="34" charset="0"/>
                <a:cs typeface="Arial" panose="020B0604020202020204" pitchFamily="34" charset="0"/>
              </a:rPr>
              <a:t>First</a:t>
            </a:r>
            <a:endParaRPr lang="ar-DZ" sz="2000" b="1" dirty="0" smtClean="0">
              <a:solidFill>
                <a:schemeClr val="bg1"/>
              </a:solidFill>
              <a:latin typeface="Arial" panose="020B0604020202020204" pitchFamily="34" charset="0"/>
              <a:cs typeface="Arial" panose="020B0604020202020204" pitchFamily="34" charset="0"/>
            </a:endParaRPr>
          </a:p>
          <a:p>
            <a:pPr algn="ctr" rtl="1"/>
            <a:r>
              <a:rPr lang="fr-FR" sz="2000" b="1" dirty="0" smtClean="0">
                <a:solidFill>
                  <a:schemeClr val="bg1"/>
                </a:solidFill>
                <a:latin typeface="Arial" panose="020B0604020202020204" pitchFamily="34" charset="0"/>
                <a:cs typeface="Arial" panose="020B0604020202020204" pitchFamily="34" charset="0"/>
              </a:rPr>
              <a:t> </a:t>
            </a:r>
            <a:r>
              <a:rPr lang="fr-FR" sz="2000" b="1" dirty="0">
                <a:solidFill>
                  <a:schemeClr val="bg1"/>
                </a:solidFill>
                <a:latin typeface="Arial" panose="020B0604020202020204" pitchFamily="34" charset="0"/>
                <a:cs typeface="Arial" panose="020B0604020202020204" pitchFamily="34" charset="0"/>
              </a:rPr>
              <a:t>Topic</a:t>
            </a:r>
          </a:p>
        </p:txBody>
      </p:sp>
      <p:sp>
        <p:nvSpPr>
          <p:cNvPr id="10" name="Rectangle 9"/>
          <p:cNvSpPr/>
          <p:nvPr/>
        </p:nvSpPr>
        <p:spPr>
          <a:xfrm>
            <a:off x="0" y="102774"/>
            <a:ext cx="3276859" cy="523220"/>
          </a:xfrm>
          <a:prstGeom prst="rect">
            <a:avLst/>
          </a:prstGeom>
        </p:spPr>
        <p:txBody>
          <a:bodyPr wrap="none">
            <a:spAutoFit/>
          </a:bodyPr>
          <a:lstStyle/>
          <a:p>
            <a:pPr algn="ctr" rtl="1"/>
            <a:r>
              <a:rPr lang="fr-FR" sz="2800" b="1" dirty="0" smtClean="0">
                <a:solidFill>
                  <a:schemeClr val="bg1"/>
                </a:solidFill>
              </a:rPr>
              <a:t>DR </a:t>
            </a:r>
            <a:r>
              <a:rPr lang="fr-FR" sz="2800" b="1" dirty="0" err="1" smtClean="0">
                <a:solidFill>
                  <a:schemeClr val="bg1"/>
                </a:solidFill>
              </a:rPr>
              <a:t>Benazza</a:t>
            </a:r>
            <a:r>
              <a:rPr lang="fr-FR" sz="2800" b="1" dirty="0" smtClean="0">
                <a:solidFill>
                  <a:schemeClr val="bg1"/>
                </a:solidFill>
              </a:rPr>
              <a:t> IKRAM</a:t>
            </a:r>
            <a:endParaRPr lang="fr-FR" sz="2800" b="1" dirty="0">
              <a:solidFill>
                <a:schemeClr val="bg1"/>
              </a:solidFill>
            </a:endParaRPr>
          </a:p>
        </p:txBody>
      </p:sp>
    </p:spTree>
    <p:extLst>
      <p:ext uri="{BB962C8B-B14F-4D97-AF65-F5344CB8AC3E}">
        <p14:creationId xmlns:p14="http://schemas.microsoft.com/office/powerpoint/2010/main" val="41454569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pPr rtl="1"/>
            <a:r>
              <a:rPr lang="en-US" b="1" dirty="0"/>
              <a:t>The Concept of Insurance, Its Origin, and Development</a:t>
            </a:r>
            <a:endParaRPr lang="fr-FR" dirty="0"/>
          </a:p>
        </p:txBody>
      </p:sp>
      <p:sp>
        <p:nvSpPr>
          <p:cNvPr id="7" name="Rectangle 6"/>
          <p:cNvSpPr/>
          <p:nvPr/>
        </p:nvSpPr>
        <p:spPr>
          <a:xfrm>
            <a:off x="0" y="2088634"/>
            <a:ext cx="12192000" cy="5847755"/>
          </a:xfrm>
          <a:prstGeom prst="rect">
            <a:avLst/>
          </a:prstGeom>
        </p:spPr>
        <p:txBody>
          <a:bodyPr wrap="square">
            <a:spAutoFit/>
          </a:bodyPr>
          <a:lstStyle/>
          <a:p>
            <a:pPr algn="r" rtl="1"/>
            <a:endParaRPr lang="ar-DZ" dirty="0" smtClean="0"/>
          </a:p>
          <a:p>
            <a:endParaRPr lang="ar-DZ" dirty="0"/>
          </a:p>
          <a:p>
            <a:r>
              <a:rPr lang="en-US" sz="2400" b="1" u="sng" dirty="0" smtClean="0">
                <a:solidFill>
                  <a:schemeClr val="bg1"/>
                </a:solidFill>
                <a:latin typeface="Arial" panose="020B0604020202020204" pitchFamily="34" charset="0"/>
                <a:cs typeface="Arial" panose="020B0604020202020204" pitchFamily="34" charset="0"/>
              </a:rPr>
              <a:t>What </a:t>
            </a:r>
            <a:r>
              <a:rPr lang="en-US" sz="2400" b="1" u="sng" dirty="0">
                <a:solidFill>
                  <a:schemeClr val="bg1"/>
                </a:solidFill>
                <a:latin typeface="Arial" panose="020B0604020202020204" pitchFamily="34" charset="0"/>
                <a:cs typeface="Arial" panose="020B0604020202020204" pitchFamily="34" charset="0"/>
              </a:rPr>
              <a:t>Is the Oldest Form of Insurance?</a:t>
            </a:r>
          </a:p>
          <a:p>
            <a:r>
              <a:rPr lang="en-US" sz="2400" b="1" dirty="0">
                <a:solidFill>
                  <a:schemeClr val="bg1"/>
                </a:solidFill>
                <a:latin typeface="Arial" panose="020B0604020202020204" pitchFamily="34" charset="0"/>
                <a:cs typeface="Arial" panose="020B0604020202020204" pitchFamily="34" charset="0"/>
              </a:rPr>
              <a:t>Some of the oldest forms of insurance are considered to be the </a:t>
            </a:r>
            <a:r>
              <a:rPr lang="en-US" sz="2400" b="1" dirty="0" err="1">
                <a:solidFill>
                  <a:schemeClr val="bg1"/>
                </a:solidFill>
                <a:latin typeface="Arial" panose="020B0604020202020204" pitchFamily="34" charset="0"/>
                <a:cs typeface="Arial" panose="020B0604020202020204" pitchFamily="34" charset="0"/>
              </a:rPr>
              <a:t>bottomry</a:t>
            </a:r>
            <a:r>
              <a:rPr lang="en-US" sz="2400" b="1" dirty="0">
                <a:solidFill>
                  <a:schemeClr val="bg1"/>
                </a:solidFill>
                <a:latin typeface="Arial" panose="020B0604020202020204" pitchFamily="34" charset="0"/>
                <a:cs typeface="Arial" panose="020B0604020202020204" pitchFamily="34" charset="0"/>
              </a:rPr>
              <a:t> contracts of merchants </a:t>
            </a:r>
          </a:p>
          <a:p>
            <a:r>
              <a:rPr lang="en-US" sz="2400" b="1" dirty="0">
                <a:solidFill>
                  <a:schemeClr val="bg1"/>
                </a:solidFill>
                <a:latin typeface="Arial" panose="020B0604020202020204" pitchFamily="34" charset="0"/>
                <a:cs typeface="Arial" panose="020B0604020202020204" pitchFamily="34" charset="0"/>
              </a:rPr>
              <a:t>What Is the Oldest Insurance Company in the World?</a:t>
            </a:r>
          </a:p>
          <a:p>
            <a:pPr fontAlgn="base"/>
            <a:r>
              <a:rPr lang="en-US" sz="2400" b="1" dirty="0">
                <a:solidFill>
                  <a:schemeClr val="bg1"/>
                </a:solidFill>
                <a:latin typeface="Arial" panose="020B0604020202020204" pitchFamily="34" charset="0"/>
                <a:cs typeface="Arial" panose="020B0604020202020204" pitchFamily="34" charset="0"/>
              </a:rPr>
              <a:t>The oldest insurance company in the world is considered to be Hamburger </a:t>
            </a:r>
            <a:r>
              <a:rPr lang="en-US" sz="2400" b="1" dirty="0" err="1">
                <a:solidFill>
                  <a:schemeClr val="bg1"/>
                </a:solidFill>
                <a:latin typeface="Arial" panose="020B0604020202020204" pitchFamily="34" charset="0"/>
                <a:cs typeface="Arial" panose="020B0604020202020204" pitchFamily="34" charset="0"/>
              </a:rPr>
              <a:t>Feuerkasse</a:t>
            </a:r>
            <a:r>
              <a:rPr lang="en-US" sz="2400" b="1" dirty="0">
                <a:solidFill>
                  <a:schemeClr val="bg1"/>
                </a:solidFill>
                <a:latin typeface="Arial" panose="020B0604020202020204" pitchFamily="34" charset="0"/>
                <a:cs typeface="Arial" panose="020B0604020202020204" pitchFamily="34" charset="0"/>
              </a:rPr>
              <a:t>, which was founded in 1676. Its first policies provided fire insurance within the </a:t>
            </a:r>
            <a:r>
              <a:rPr lang="en-US" sz="2400" b="1" dirty="0" err="1">
                <a:solidFill>
                  <a:schemeClr val="bg1"/>
                </a:solidFill>
                <a:latin typeface="Arial" panose="020B0604020202020204" pitchFamily="34" charset="0"/>
                <a:cs typeface="Arial" panose="020B0604020202020204" pitchFamily="34" charset="0"/>
              </a:rPr>
              <a:t>the</a:t>
            </a:r>
            <a:r>
              <a:rPr lang="en-US" sz="2400" b="1" dirty="0">
                <a:solidFill>
                  <a:schemeClr val="bg1"/>
                </a:solidFill>
                <a:latin typeface="Arial" panose="020B0604020202020204" pitchFamily="34" charset="0"/>
                <a:cs typeface="Arial" panose="020B0604020202020204" pitchFamily="34" charset="0"/>
              </a:rPr>
              <a:t> city walls of Hamburg and reimbursed owners the market value of their buildings up to 15,000 marks, with a 25% deductible.10Hamburger </a:t>
            </a:r>
            <a:r>
              <a:rPr lang="en-US" sz="2400" b="1" dirty="0" err="1" smtClean="0">
                <a:solidFill>
                  <a:schemeClr val="bg1"/>
                </a:solidFill>
                <a:latin typeface="Arial" panose="020B0604020202020204" pitchFamily="34" charset="0"/>
                <a:cs typeface="Arial" panose="020B0604020202020204" pitchFamily="34" charset="0"/>
              </a:rPr>
              <a:t>Feuerkasse</a:t>
            </a:r>
            <a:endParaRPr lang="ar-DZ" sz="2400" b="1" dirty="0" smtClean="0">
              <a:solidFill>
                <a:schemeClr val="bg1"/>
              </a:solidFill>
              <a:latin typeface="Arial" panose="020B0604020202020204" pitchFamily="34" charset="0"/>
              <a:cs typeface="Arial" panose="020B0604020202020204" pitchFamily="34" charset="0"/>
            </a:endParaRPr>
          </a:p>
          <a:p>
            <a:pPr fontAlgn="base"/>
            <a:endParaRPr lang="ar-DZ" sz="3200" dirty="0"/>
          </a:p>
          <a:p>
            <a:pPr algn="r" rtl="1"/>
            <a:endParaRPr lang="ar-DZ" dirty="0"/>
          </a:p>
          <a:p>
            <a:pPr algn="r" rtl="1"/>
            <a:endParaRPr lang="ar-DZ" dirty="0" smtClean="0"/>
          </a:p>
          <a:p>
            <a:pPr algn="r" rtl="1"/>
            <a:endParaRPr lang="ar-DZ" dirty="0"/>
          </a:p>
          <a:p>
            <a:pPr algn="r" rtl="1"/>
            <a:endParaRPr lang="ar-DZ" dirty="0" smtClean="0"/>
          </a:p>
          <a:p>
            <a:pPr algn="r" rtl="1"/>
            <a:r>
              <a:rPr lang="ar-DZ" dirty="0" smtClean="0"/>
              <a:t> </a:t>
            </a:r>
            <a:endParaRPr lang="fr-FR" dirty="0"/>
          </a:p>
        </p:txBody>
      </p:sp>
      <p:sp>
        <p:nvSpPr>
          <p:cNvPr id="8" name="Rectangle 7"/>
          <p:cNvSpPr/>
          <p:nvPr/>
        </p:nvSpPr>
        <p:spPr>
          <a:xfrm>
            <a:off x="10728611" y="921207"/>
            <a:ext cx="1266693" cy="707886"/>
          </a:xfrm>
          <a:prstGeom prst="rect">
            <a:avLst/>
          </a:prstGeom>
        </p:spPr>
        <p:txBody>
          <a:bodyPr wrap="none">
            <a:spAutoFit/>
          </a:bodyPr>
          <a:lstStyle/>
          <a:p>
            <a:pPr algn="ctr" rtl="1"/>
            <a:r>
              <a:rPr lang="fr-FR" sz="2000" b="1" dirty="0">
                <a:solidFill>
                  <a:schemeClr val="bg1"/>
                </a:solidFill>
                <a:latin typeface="Arial" panose="020B0604020202020204" pitchFamily="34" charset="0"/>
                <a:cs typeface="Arial" panose="020B0604020202020204" pitchFamily="34" charset="0"/>
              </a:rPr>
              <a:t>The </a:t>
            </a:r>
            <a:r>
              <a:rPr lang="fr-FR" sz="2000" b="1" dirty="0" smtClean="0">
                <a:solidFill>
                  <a:schemeClr val="bg1"/>
                </a:solidFill>
                <a:latin typeface="Arial" panose="020B0604020202020204" pitchFamily="34" charset="0"/>
                <a:cs typeface="Arial" panose="020B0604020202020204" pitchFamily="34" charset="0"/>
              </a:rPr>
              <a:t>First</a:t>
            </a:r>
            <a:endParaRPr lang="ar-DZ" sz="2000" b="1" dirty="0" smtClean="0">
              <a:solidFill>
                <a:schemeClr val="bg1"/>
              </a:solidFill>
              <a:latin typeface="Arial" panose="020B0604020202020204" pitchFamily="34" charset="0"/>
              <a:cs typeface="Arial" panose="020B0604020202020204" pitchFamily="34" charset="0"/>
            </a:endParaRPr>
          </a:p>
          <a:p>
            <a:pPr algn="ctr" rtl="1"/>
            <a:r>
              <a:rPr lang="fr-FR" sz="2000" b="1" dirty="0" smtClean="0">
                <a:solidFill>
                  <a:schemeClr val="bg1"/>
                </a:solidFill>
                <a:latin typeface="Arial" panose="020B0604020202020204" pitchFamily="34" charset="0"/>
                <a:cs typeface="Arial" panose="020B0604020202020204" pitchFamily="34" charset="0"/>
              </a:rPr>
              <a:t> </a:t>
            </a:r>
            <a:r>
              <a:rPr lang="fr-FR" sz="2000" b="1" dirty="0">
                <a:solidFill>
                  <a:schemeClr val="bg1"/>
                </a:solidFill>
                <a:latin typeface="Arial" panose="020B0604020202020204" pitchFamily="34" charset="0"/>
                <a:cs typeface="Arial" panose="020B0604020202020204" pitchFamily="34" charset="0"/>
              </a:rPr>
              <a:t>Topic</a:t>
            </a:r>
          </a:p>
        </p:txBody>
      </p:sp>
      <p:sp>
        <p:nvSpPr>
          <p:cNvPr id="9" name="Rectangle 8"/>
          <p:cNvSpPr/>
          <p:nvPr/>
        </p:nvSpPr>
        <p:spPr>
          <a:xfrm>
            <a:off x="0" y="102774"/>
            <a:ext cx="3276859" cy="523220"/>
          </a:xfrm>
          <a:prstGeom prst="rect">
            <a:avLst/>
          </a:prstGeom>
        </p:spPr>
        <p:txBody>
          <a:bodyPr wrap="none">
            <a:spAutoFit/>
          </a:bodyPr>
          <a:lstStyle/>
          <a:p>
            <a:pPr algn="ctr" rtl="1"/>
            <a:r>
              <a:rPr lang="fr-FR" sz="2800" b="1" dirty="0" smtClean="0">
                <a:solidFill>
                  <a:schemeClr val="bg1"/>
                </a:solidFill>
              </a:rPr>
              <a:t>DR </a:t>
            </a:r>
            <a:r>
              <a:rPr lang="fr-FR" sz="2800" b="1" dirty="0" err="1" smtClean="0">
                <a:solidFill>
                  <a:schemeClr val="bg1"/>
                </a:solidFill>
              </a:rPr>
              <a:t>Benazza</a:t>
            </a:r>
            <a:r>
              <a:rPr lang="fr-FR" sz="2800" b="1" dirty="0" smtClean="0">
                <a:solidFill>
                  <a:schemeClr val="bg1"/>
                </a:solidFill>
              </a:rPr>
              <a:t> IKRAM</a:t>
            </a:r>
            <a:endParaRPr lang="fr-FR" sz="2800" b="1" dirty="0">
              <a:solidFill>
                <a:schemeClr val="bg1"/>
              </a:solidFill>
            </a:endParaRPr>
          </a:p>
        </p:txBody>
      </p:sp>
    </p:spTree>
    <p:extLst>
      <p:ext uri="{BB962C8B-B14F-4D97-AF65-F5344CB8AC3E}">
        <p14:creationId xmlns:p14="http://schemas.microsoft.com/office/powerpoint/2010/main" val="3467591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pPr algn="ctr"/>
            <a:r>
              <a:rPr lang="fr-FR" b="1" dirty="0" err="1"/>
              <a:t>Theories</a:t>
            </a:r>
            <a:r>
              <a:rPr lang="fr-FR" b="1" dirty="0"/>
              <a:t> </a:t>
            </a:r>
            <a:r>
              <a:rPr lang="fr-FR" b="1" dirty="0" err="1"/>
              <a:t>Explaining</a:t>
            </a:r>
            <a:r>
              <a:rPr lang="fr-FR" b="1" dirty="0"/>
              <a:t> </a:t>
            </a:r>
            <a:r>
              <a:rPr lang="fr-FR" b="1" dirty="0" err="1"/>
              <a:t>Insurance</a:t>
            </a:r>
            <a:endParaRPr lang="fr-FR" dirty="0"/>
          </a:p>
        </p:txBody>
      </p:sp>
      <p:sp>
        <p:nvSpPr>
          <p:cNvPr id="5" name="Rectangle 4"/>
          <p:cNvSpPr/>
          <p:nvPr/>
        </p:nvSpPr>
        <p:spPr>
          <a:xfrm>
            <a:off x="10619136" y="1109031"/>
            <a:ext cx="1640193" cy="707886"/>
          </a:xfrm>
          <a:prstGeom prst="rect">
            <a:avLst/>
          </a:prstGeom>
        </p:spPr>
        <p:txBody>
          <a:bodyPr wrap="none">
            <a:spAutoFit/>
          </a:bodyPr>
          <a:lstStyle/>
          <a:p>
            <a:pPr algn="ctr" rtl="1"/>
            <a:r>
              <a:rPr lang="fr-FR" sz="2000" b="1" dirty="0">
                <a:solidFill>
                  <a:schemeClr val="bg1"/>
                </a:solidFill>
                <a:latin typeface="Arial" panose="020B0604020202020204" pitchFamily="34" charset="0"/>
                <a:cs typeface="Arial" panose="020B0604020202020204" pitchFamily="34" charset="0"/>
              </a:rPr>
              <a:t>The </a:t>
            </a:r>
            <a:r>
              <a:rPr lang="fr-FR" sz="2000" b="1" dirty="0" smtClean="0">
                <a:solidFill>
                  <a:schemeClr val="bg1"/>
                </a:solidFill>
                <a:latin typeface="Arial" panose="020B0604020202020204" pitchFamily="34" charset="0"/>
                <a:cs typeface="Arial" panose="020B0604020202020204" pitchFamily="34" charset="0"/>
              </a:rPr>
              <a:t>Second</a:t>
            </a:r>
            <a:endParaRPr lang="ar-DZ" sz="2000" b="1" dirty="0" smtClean="0">
              <a:solidFill>
                <a:schemeClr val="bg1"/>
              </a:solidFill>
              <a:latin typeface="Arial" panose="020B0604020202020204" pitchFamily="34" charset="0"/>
              <a:cs typeface="Arial" panose="020B0604020202020204" pitchFamily="34" charset="0"/>
            </a:endParaRPr>
          </a:p>
          <a:p>
            <a:pPr algn="ctr" rtl="1"/>
            <a:r>
              <a:rPr lang="fr-FR" sz="2000" b="1" dirty="0" smtClean="0">
                <a:solidFill>
                  <a:schemeClr val="bg1"/>
                </a:solidFill>
                <a:latin typeface="Arial" panose="020B0604020202020204" pitchFamily="34" charset="0"/>
                <a:cs typeface="Arial" panose="020B0604020202020204" pitchFamily="34" charset="0"/>
              </a:rPr>
              <a:t> </a:t>
            </a:r>
            <a:r>
              <a:rPr lang="fr-FR" sz="2000" b="1" dirty="0">
                <a:solidFill>
                  <a:schemeClr val="bg1"/>
                </a:solidFill>
                <a:latin typeface="Arial" panose="020B0604020202020204" pitchFamily="34" charset="0"/>
                <a:cs typeface="Arial" panose="020B0604020202020204" pitchFamily="34" charset="0"/>
              </a:rPr>
              <a:t>Topic</a:t>
            </a:r>
          </a:p>
        </p:txBody>
      </p:sp>
      <p:sp>
        <p:nvSpPr>
          <p:cNvPr id="7" name="Rectangle 6"/>
          <p:cNvSpPr/>
          <p:nvPr/>
        </p:nvSpPr>
        <p:spPr>
          <a:xfrm>
            <a:off x="0" y="2088634"/>
            <a:ext cx="12192000" cy="7017306"/>
          </a:xfrm>
          <a:prstGeom prst="rect">
            <a:avLst/>
          </a:prstGeom>
        </p:spPr>
        <p:txBody>
          <a:bodyPr wrap="square">
            <a:spAutoFit/>
          </a:bodyPr>
          <a:lstStyle/>
          <a:p>
            <a:endParaRPr lang="en-US" sz="2800" b="1" dirty="0"/>
          </a:p>
          <a:p>
            <a:r>
              <a:rPr lang="en-US" sz="2800" b="1" dirty="0"/>
              <a:t>Insurance theories can be divided into several types based on different perspectives. The main classifications can be summarized </a:t>
            </a:r>
            <a:r>
              <a:rPr lang="en-US" sz="2800" b="1" dirty="0" smtClean="0"/>
              <a:t>as </a:t>
            </a:r>
            <a:r>
              <a:rPr lang="en-US" sz="2800" b="1" dirty="0"/>
              <a:t>follows:</a:t>
            </a:r>
          </a:p>
          <a:p>
            <a:pPr marL="342900" indent="-342900">
              <a:buAutoNum type="arabicPeriod"/>
            </a:pPr>
            <a:endParaRPr lang="ar-DZ" sz="2400" b="1" u="sng" dirty="0" smtClean="0">
              <a:solidFill>
                <a:schemeClr val="bg1"/>
              </a:solidFill>
            </a:endParaRPr>
          </a:p>
          <a:p>
            <a:pPr marL="342900" indent="-342900">
              <a:buAutoNum type="arabicPeriod"/>
            </a:pPr>
            <a:r>
              <a:rPr lang="en-US" sz="2400" b="1" u="sng" dirty="0" smtClean="0">
                <a:solidFill>
                  <a:schemeClr val="bg1"/>
                </a:solidFill>
              </a:rPr>
              <a:t>Economic </a:t>
            </a:r>
            <a:r>
              <a:rPr lang="en-US" sz="2400" b="1" u="sng" dirty="0">
                <a:solidFill>
                  <a:schemeClr val="bg1"/>
                </a:solidFill>
              </a:rPr>
              <a:t>Theories of </a:t>
            </a:r>
            <a:r>
              <a:rPr lang="en-US" sz="2400" b="1" u="sng" dirty="0" smtClean="0">
                <a:solidFill>
                  <a:schemeClr val="bg1"/>
                </a:solidFill>
              </a:rPr>
              <a:t>Insurance</a:t>
            </a:r>
            <a:r>
              <a:rPr lang="ar-DZ" sz="2400" b="1" u="sng" dirty="0" smtClean="0">
                <a:solidFill>
                  <a:schemeClr val="bg1"/>
                </a:solidFill>
              </a:rPr>
              <a:t>:</a:t>
            </a:r>
            <a:r>
              <a:rPr lang="en-US" sz="2400" b="1" u="sng" dirty="0" smtClean="0">
                <a:solidFill>
                  <a:schemeClr val="bg1"/>
                </a:solidFill>
              </a:rPr>
              <a:t>I </a:t>
            </a:r>
            <a:r>
              <a:rPr lang="en-US" sz="2400" b="1" dirty="0" err="1" smtClean="0"/>
              <a:t>nsurance</a:t>
            </a:r>
            <a:r>
              <a:rPr lang="en-US" sz="2400" b="1" dirty="0" smtClean="0"/>
              <a:t> </a:t>
            </a:r>
            <a:r>
              <a:rPr lang="en-US" sz="2400" b="1" dirty="0"/>
              <a:t>and the Need Theory (Protection and </a:t>
            </a:r>
            <a:r>
              <a:rPr lang="en-US" sz="2400" b="1" dirty="0" smtClean="0"/>
              <a:t>Security</a:t>
            </a:r>
            <a:r>
              <a:rPr lang="fr-FR" sz="2400" b="1" dirty="0" smtClean="0"/>
              <a:t>) ; </a:t>
            </a:r>
            <a:r>
              <a:rPr lang="en-US" sz="2400" b="1" dirty="0" err="1"/>
              <a:t>nsurance</a:t>
            </a:r>
            <a:r>
              <a:rPr lang="en-US" sz="2400" b="1" dirty="0"/>
              <a:t> and the Guarantee </a:t>
            </a:r>
            <a:r>
              <a:rPr lang="en-US" sz="2400" b="1" dirty="0" smtClean="0"/>
              <a:t>Theory</a:t>
            </a:r>
          </a:p>
          <a:p>
            <a:pPr marL="342900" indent="-342900">
              <a:buAutoNum type="arabicPeriod"/>
            </a:pPr>
            <a:r>
              <a:rPr lang="fr-FR" sz="2800" b="1" u="sng" dirty="0" err="1">
                <a:solidFill>
                  <a:schemeClr val="bg1"/>
                </a:solidFill>
              </a:rPr>
              <a:t>Legal</a:t>
            </a:r>
            <a:r>
              <a:rPr lang="fr-FR" sz="2800" b="1" u="sng" dirty="0">
                <a:solidFill>
                  <a:schemeClr val="bg1"/>
                </a:solidFill>
              </a:rPr>
              <a:t> </a:t>
            </a:r>
            <a:r>
              <a:rPr lang="fr-FR" sz="2800" b="1" u="sng" dirty="0" err="1">
                <a:solidFill>
                  <a:schemeClr val="bg1"/>
                </a:solidFill>
              </a:rPr>
              <a:t>Theories</a:t>
            </a:r>
            <a:r>
              <a:rPr lang="fr-FR" sz="2800" b="1" u="sng" dirty="0">
                <a:solidFill>
                  <a:schemeClr val="bg1"/>
                </a:solidFill>
              </a:rPr>
              <a:t> of </a:t>
            </a:r>
            <a:r>
              <a:rPr lang="fr-FR" sz="2800" b="1" u="sng" dirty="0" err="1">
                <a:solidFill>
                  <a:schemeClr val="bg1"/>
                </a:solidFill>
              </a:rPr>
              <a:t>Insurance</a:t>
            </a:r>
            <a:r>
              <a:rPr lang="fr-FR" sz="2800" b="1" u="sng" dirty="0">
                <a:solidFill>
                  <a:schemeClr val="bg1"/>
                </a:solidFill>
              </a:rPr>
              <a:t>: </a:t>
            </a:r>
            <a:r>
              <a:rPr lang="fr-FR" sz="2400" b="1" dirty="0" err="1"/>
              <a:t>Insurance</a:t>
            </a:r>
            <a:r>
              <a:rPr lang="fr-FR" sz="2400" b="1" dirty="0"/>
              <a:t> and Damage Theory ; </a:t>
            </a:r>
            <a:r>
              <a:rPr lang="fr-FR" sz="2400" b="1" dirty="0" err="1"/>
              <a:t>Insurance</a:t>
            </a:r>
            <a:r>
              <a:rPr lang="fr-FR" sz="2400" b="1" dirty="0"/>
              <a:t> and Compensation </a:t>
            </a:r>
            <a:r>
              <a:rPr lang="fr-FR" sz="2400" b="1" dirty="0" smtClean="0"/>
              <a:t>Theory</a:t>
            </a:r>
          </a:p>
          <a:p>
            <a:pPr marL="342900" indent="-342900">
              <a:buFont typeface="+mj-lt"/>
              <a:buAutoNum type="arabicPeriod"/>
            </a:pPr>
            <a:r>
              <a:rPr lang="en-US" sz="2400" b="1" u="sng" dirty="0">
                <a:solidFill>
                  <a:schemeClr val="bg1"/>
                </a:solidFill>
              </a:rPr>
              <a:t>. Technical Theories of </a:t>
            </a:r>
            <a:r>
              <a:rPr lang="en-US" sz="2400" b="1" u="sng" dirty="0" smtClean="0">
                <a:solidFill>
                  <a:schemeClr val="bg1"/>
                </a:solidFill>
              </a:rPr>
              <a:t>Insurance: </a:t>
            </a:r>
            <a:r>
              <a:rPr lang="en-US" sz="2400" b="1" dirty="0" smtClean="0"/>
              <a:t>Theory </a:t>
            </a:r>
            <a:r>
              <a:rPr lang="en-US" sz="2400" b="1" dirty="0"/>
              <a:t>of Cooperation Replacing Pure Chance through </a:t>
            </a:r>
            <a:r>
              <a:rPr lang="en-US" sz="2400" b="1" dirty="0" smtClean="0"/>
              <a:t>Exchange; </a:t>
            </a:r>
            <a:r>
              <a:rPr lang="en-US" sz="2400" b="1" dirty="0"/>
              <a:t>Theory of Insurance as an Organized Project:</a:t>
            </a:r>
          </a:p>
          <a:p>
            <a:pPr marL="342900" indent="-342900">
              <a:buAutoNum type="arabicPeriod"/>
            </a:pPr>
            <a:endParaRPr lang="en-US" b="1" dirty="0"/>
          </a:p>
          <a:p>
            <a:pPr algn="l"/>
            <a:endParaRPr lang="ar-DZ" b="1" dirty="0" smtClean="0"/>
          </a:p>
          <a:p>
            <a:pPr algn="r" rtl="1"/>
            <a:endParaRPr lang="ar-DZ" dirty="0"/>
          </a:p>
          <a:p>
            <a:pPr algn="r" rtl="1"/>
            <a:r>
              <a:rPr lang="ar-DZ" dirty="0"/>
              <a:t> </a:t>
            </a:r>
            <a:endParaRPr lang="fr-FR" dirty="0"/>
          </a:p>
          <a:p>
            <a:pPr algn="r" rtl="1"/>
            <a:r>
              <a:rPr lang="ar-DZ" sz="3200" dirty="0" smtClean="0"/>
              <a:t> </a:t>
            </a:r>
            <a:endParaRPr lang="ar-DZ" sz="3200" dirty="0"/>
          </a:p>
          <a:p>
            <a:pPr algn="r" rtl="1"/>
            <a:endParaRPr lang="ar-DZ" dirty="0"/>
          </a:p>
          <a:p>
            <a:pPr algn="r" rtl="1"/>
            <a:endParaRPr lang="ar-DZ" dirty="0" smtClean="0"/>
          </a:p>
          <a:p>
            <a:pPr algn="r" rtl="1"/>
            <a:endParaRPr lang="ar-DZ" dirty="0"/>
          </a:p>
          <a:p>
            <a:pPr algn="r" rtl="1"/>
            <a:endParaRPr lang="ar-DZ" dirty="0" smtClean="0"/>
          </a:p>
          <a:p>
            <a:pPr algn="r" rtl="1"/>
            <a:r>
              <a:rPr lang="ar-DZ" dirty="0" smtClean="0"/>
              <a:t> </a:t>
            </a:r>
            <a:endParaRPr lang="fr-FR" dirty="0"/>
          </a:p>
        </p:txBody>
      </p:sp>
      <p:sp>
        <p:nvSpPr>
          <p:cNvPr id="8" name="Rectangle 7"/>
          <p:cNvSpPr/>
          <p:nvPr/>
        </p:nvSpPr>
        <p:spPr>
          <a:xfrm>
            <a:off x="0" y="102774"/>
            <a:ext cx="3276859" cy="523220"/>
          </a:xfrm>
          <a:prstGeom prst="rect">
            <a:avLst/>
          </a:prstGeom>
        </p:spPr>
        <p:txBody>
          <a:bodyPr wrap="none">
            <a:spAutoFit/>
          </a:bodyPr>
          <a:lstStyle/>
          <a:p>
            <a:pPr algn="ctr" rtl="1"/>
            <a:r>
              <a:rPr lang="fr-FR" sz="2800" b="1" dirty="0" smtClean="0">
                <a:solidFill>
                  <a:schemeClr val="bg1"/>
                </a:solidFill>
              </a:rPr>
              <a:t>DR </a:t>
            </a:r>
            <a:r>
              <a:rPr lang="fr-FR" sz="2800" b="1" dirty="0" err="1" smtClean="0">
                <a:solidFill>
                  <a:schemeClr val="bg1"/>
                </a:solidFill>
              </a:rPr>
              <a:t>Benazza</a:t>
            </a:r>
            <a:r>
              <a:rPr lang="fr-FR" sz="2800" b="1" dirty="0" smtClean="0">
                <a:solidFill>
                  <a:schemeClr val="bg1"/>
                </a:solidFill>
              </a:rPr>
              <a:t> IKRAM</a:t>
            </a:r>
            <a:endParaRPr lang="fr-FR" sz="2800" b="1" dirty="0">
              <a:solidFill>
                <a:schemeClr val="bg1"/>
              </a:solidFill>
            </a:endParaRPr>
          </a:p>
        </p:txBody>
      </p:sp>
    </p:spTree>
    <p:extLst>
      <p:ext uri="{BB962C8B-B14F-4D97-AF65-F5344CB8AC3E}">
        <p14:creationId xmlns:p14="http://schemas.microsoft.com/office/powerpoint/2010/main" val="25784911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pPr algn="ctr"/>
            <a:r>
              <a:rPr lang="fr-FR" b="1" dirty="0"/>
              <a:t>insurances types and classifications</a:t>
            </a:r>
            <a:endParaRPr lang="fr-FR" dirty="0"/>
          </a:p>
        </p:txBody>
      </p:sp>
      <p:sp>
        <p:nvSpPr>
          <p:cNvPr id="7" name="Rectangle 6"/>
          <p:cNvSpPr/>
          <p:nvPr/>
        </p:nvSpPr>
        <p:spPr>
          <a:xfrm>
            <a:off x="0" y="2088634"/>
            <a:ext cx="12192000" cy="2616101"/>
          </a:xfrm>
          <a:prstGeom prst="rect">
            <a:avLst/>
          </a:prstGeom>
        </p:spPr>
        <p:txBody>
          <a:bodyPr wrap="square">
            <a:spAutoFit/>
          </a:bodyPr>
          <a:lstStyle/>
          <a:p>
            <a:pPr rtl="1"/>
            <a:r>
              <a:rPr lang="fr-FR" sz="2400" b="1" dirty="0" smtClean="0">
                <a:solidFill>
                  <a:schemeClr val="bg1"/>
                </a:solidFill>
              </a:rPr>
              <a:t>insurances </a:t>
            </a:r>
            <a:r>
              <a:rPr lang="fr-FR" sz="2400" b="1" dirty="0">
                <a:solidFill>
                  <a:schemeClr val="bg1"/>
                </a:solidFill>
              </a:rPr>
              <a:t>types and </a:t>
            </a:r>
            <a:r>
              <a:rPr lang="fr-FR" sz="2400" b="1" dirty="0" smtClean="0">
                <a:solidFill>
                  <a:schemeClr val="bg1"/>
                </a:solidFill>
              </a:rPr>
              <a:t>classifications:</a:t>
            </a:r>
            <a:endParaRPr lang="ar-DZ" sz="2000" b="1" dirty="0" smtClean="0"/>
          </a:p>
          <a:p>
            <a:pPr algn="r" rtl="1"/>
            <a:endParaRPr lang="ar-DZ" b="1" dirty="0" smtClean="0"/>
          </a:p>
          <a:p>
            <a:pPr algn="r" rtl="1"/>
            <a:endParaRPr lang="ar-DZ" dirty="0"/>
          </a:p>
          <a:p>
            <a:pPr algn="r" rtl="1"/>
            <a:r>
              <a:rPr lang="ar-DZ" dirty="0"/>
              <a:t> </a:t>
            </a:r>
            <a:endParaRPr lang="fr-FR" dirty="0"/>
          </a:p>
          <a:p>
            <a:pPr algn="r" rtl="1"/>
            <a:r>
              <a:rPr lang="ar-DZ" sz="3200" dirty="0" smtClean="0"/>
              <a:t> </a:t>
            </a:r>
            <a:endParaRPr lang="ar-DZ" sz="3200" dirty="0"/>
          </a:p>
          <a:p>
            <a:pPr algn="r" rtl="1"/>
            <a:endParaRPr lang="ar-DZ" dirty="0"/>
          </a:p>
          <a:p>
            <a:pPr algn="r" rtl="1"/>
            <a:endParaRPr lang="ar-DZ" dirty="0" smtClean="0"/>
          </a:p>
          <a:p>
            <a:pPr algn="r" rtl="1"/>
            <a:r>
              <a:rPr lang="ar-DZ" dirty="0" smtClean="0"/>
              <a:t> </a:t>
            </a:r>
            <a:endParaRPr lang="fr-FR" dirty="0"/>
          </a:p>
        </p:txBody>
      </p:sp>
      <p:pic>
        <p:nvPicPr>
          <p:cNvPr id="6" name="Image 5" descr="C:\Users\LENOVO\Desktop\D985D8A8D8A7D8AFD8A6D8A7D984D8AAD8A3D985D98AD986-D8A7D984D985D8A8D8A7D8AFD8A6D8A7D984D982D8A7D986D988D986D98AD8A9D988D8A7D984D985D8A8D8A7D8AFD8A6D8A7D984D981D986D98AD8A9D984D984D8AAD8A3D985D98AD986_640x267-4.jpg"/>
          <p:cNvPicPr/>
          <p:nvPr/>
        </p:nvPicPr>
        <p:blipFill>
          <a:blip r:embed="rId2"/>
          <a:srcRect/>
          <a:stretch>
            <a:fillRect/>
          </a:stretch>
        </p:blipFill>
        <p:spPr bwMode="auto">
          <a:xfrm>
            <a:off x="3213417" y="2599372"/>
            <a:ext cx="5765165" cy="16846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Rectangle 8"/>
          <p:cNvSpPr/>
          <p:nvPr/>
        </p:nvSpPr>
        <p:spPr>
          <a:xfrm>
            <a:off x="0" y="102774"/>
            <a:ext cx="3276859" cy="523220"/>
          </a:xfrm>
          <a:prstGeom prst="rect">
            <a:avLst/>
          </a:prstGeom>
        </p:spPr>
        <p:txBody>
          <a:bodyPr wrap="none">
            <a:spAutoFit/>
          </a:bodyPr>
          <a:lstStyle/>
          <a:p>
            <a:pPr algn="ctr" rtl="1"/>
            <a:r>
              <a:rPr lang="fr-FR" sz="2800" b="1" dirty="0" smtClean="0">
                <a:solidFill>
                  <a:schemeClr val="bg1"/>
                </a:solidFill>
              </a:rPr>
              <a:t>DR </a:t>
            </a:r>
            <a:r>
              <a:rPr lang="fr-FR" sz="2800" b="1" dirty="0" err="1" smtClean="0">
                <a:solidFill>
                  <a:schemeClr val="bg1"/>
                </a:solidFill>
              </a:rPr>
              <a:t>Benazza</a:t>
            </a:r>
            <a:r>
              <a:rPr lang="fr-FR" sz="2800" b="1" dirty="0" smtClean="0">
                <a:solidFill>
                  <a:schemeClr val="bg1"/>
                </a:solidFill>
              </a:rPr>
              <a:t> IKRAM</a:t>
            </a:r>
            <a:endParaRPr lang="fr-FR" sz="2800" b="1" dirty="0">
              <a:solidFill>
                <a:schemeClr val="bg1"/>
              </a:solidFill>
            </a:endParaRPr>
          </a:p>
        </p:txBody>
      </p:sp>
      <p:sp>
        <p:nvSpPr>
          <p:cNvPr id="10" name="Rectangle 9"/>
          <p:cNvSpPr/>
          <p:nvPr/>
        </p:nvSpPr>
        <p:spPr>
          <a:xfrm>
            <a:off x="10619136" y="1109031"/>
            <a:ext cx="1640193" cy="707886"/>
          </a:xfrm>
          <a:prstGeom prst="rect">
            <a:avLst/>
          </a:prstGeom>
        </p:spPr>
        <p:txBody>
          <a:bodyPr wrap="none">
            <a:spAutoFit/>
          </a:bodyPr>
          <a:lstStyle/>
          <a:p>
            <a:pPr algn="ctr" rtl="1"/>
            <a:r>
              <a:rPr lang="fr-FR" sz="2000" b="1" dirty="0">
                <a:solidFill>
                  <a:schemeClr val="bg1"/>
                </a:solidFill>
                <a:latin typeface="Arial" panose="020B0604020202020204" pitchFamily="34" charset="0"/>
                <a:cs typeface="Arial" panose="020B0604020202020204" pitchFamily="34" charset="0"/>
              </a:rPr>
              <a:t>The </a:t>
            </a:r>
            <a:r>
              <a:rPr lang="fr-FR" sz="2000" b="1" dirty="0" smtClean="0">
                <a:solidFill>
                  <a:schemeClr val="bg1"/>
                </a:solidFill>
                <a:latin typeface="Arial" panose="020B0604020202020204" pitchFamily="34" charset="0"/>
                <a:cs typeface="Arial" panose="020B0604020202020204" pitchFamily="34" charset="0"/>
              </a:rPr>
              <a:t>Second</a:t>
            </a:r>
            <a:endParaRPr lang="ar-DZ" sz="2000" b="1" dirty="0" smtClean="0">
              <a:solidFill>
                <a:schemeClr val="bg1"/>
              </a:solidFill>
              <a:latin typeface="Arial" panose="020B0604020202020204" pitchFamily="34" charset="0"/>
              <a:cs typeface="Arial" panose="020B0604020202020204" pitchFamily="34" charset="0"/>
            </a:endParaRPr>
          </a:p>
          <a:p>
            <a:pPr algn="ctr" rtl="1"/>
            <a:r>
              <a:rPr lang="fr-FR" sz="2000" b="1" dirty="0" smtClean="0">
                <a:solidFill>
                  <a:schemeClr val="bg1"/>
                </a:solidFill>
                <a:latin typeface="Arial" panose="020B0604020202020204" pitchFamily="34" charset="0"/>
                <a:cs typeface="Arial" panose="020B0604020202020204" pitchFamily="34" charset="0"/>
              </a:rPr>
              <a:t> </a:t>
            </a:r>
            <a:r>
              <a:rPr lang="fr-FR" sz="2000" b="1" dirty="0">
                <a:solidFill>
                  <a:schemeClr val="bg1"/>
                </a:solidFill>
                <a:latin typeface="Arial" panose="020B0604020202020204" pitchFamily="34" charset="0"/>
                <a:cs typeface="Arial" panose="020B0604020202020204" pitchFamily="34" charset="0"/>
              </a:rPr>
              <a:t>Topic</a:t>
            </a:r>
          </a:p>
        </p:txBody>
      </p:sp>
    </p:spTree>
    <p:extLst>
      <p:ext uri="{BB962C8B-B14F-4D97-AF65-F5344CB8AC3E}">
        <p14:creationId xmlns:p14="http://schemas.microsoft.com/office/powerpoint/2010/main" val="26545330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2088634"/>
            <a:ext cx="12192000" cy="2800767"/>
          </a:xfrm>
          <a:prstGeom prst="rect">
            <a:avLst/>
          </a:prstGeom>
        </p:spPr>
        <p:txBody>
          <a:bodyPr wrap="square">
            <a:spAutoFit/>
          </a:bodyPr>
          <a:lstStyle/>
          <a:p>
            <a:pPr algn="r" rtl="1"/>
            <a:endParaRPr lang="ar-DZ" b="1" dirty="0" smtClean="0"/>
          </a:p>
          <a:p>
            <a:pPr algn="r" rtl="1"/>
            <a:endParaRPr lang="ar-DZ" dirty="0"/>
          </a:p>
          <a:p>
            <a:pPr algn="r" rtl="1"/>
            <a:r>
              <a:rPr lang="ar-DZ" dirty="0"/>
              <a:t> </a:t>
            </a:r>
            <a:endParaRPr lang="fr-FR" dirty="0"/>
          </a:p>
          <a:p>
            <a:pPr algn="r" rtl="1"/>
            <a:r>
              <a:rPr lang="ar-DZ" sz="3200" dirty="0" smtClean="0"/>
              <a:t> </a:t>
            </a:r>
            <a:endParaRPr lang="ar-DZ" sz="3200" dirty="0"/>
          </a:p>
          <a:p>
            <a:pPr algn="r" rtl="1"/>
            <a:endParaRPr lang="ar-DZ" dirty="0"/>
          </a:p>
          <a:p>
            <a:pPr algn="r" rtl="1"/>
            <a:endParaRPr lang="ar-DZ" dirty="0" smtClean="0"/>
          </a:p>
          <a:p>
            <a:pPr algn="r" rtl="1"/>
            <a:endParaRPr lang="ar-DZ" dirty="0"/>
          </a:p>
          <a:p>
            <a:pPr algn="r" rtl="1"/>
            <a:endParaRPr lang="ar-DZ" dirty="0" smtClean="0"/>
          </a:p>
          <a:p>
            <a:pPr algn="r" rtl="1"/>
            <a:r>
              <a:rPr lang="ar-DZ" dirty="0" smtClean="0"/>
              <a:t> </a:t>
            </a:r>
            <a:endParaRPr lang="fr-FR" dirty="0"/>
          </a:p>
        </p:txBody>
      </p:sp>
      <p:sp>
        <p:nvSpPr>
          <p:cNvPr id="2" name="Rectangle 1"/>
          <p:cNvSpPr/>
          <p:nvPr/>
        </p:nvSpPr>
        <p:spPr>
          <a:xfrm>
            <a:off x="127000" y="1995438"/>
            <a:ext cx="12192000" cy="4955203"/>
          </a:xfrm>
          <a:prstGeom prst="rect">
            <a:avLst/>
          </a:prstGeom>
        </p:spPr>
        <p:txBody>
          <a:bodyPr wrap="square">
            <a:spAutoFit/>
          </a:bodyPr>
          <a:lstStyle/>
          <a:p>
            <a:r>
              <a:rPr lang="en-US" sz="2800" b="1" dirty="0">
                <a:solidFill>
                  <a:srgbClr val="111111"/>
                </a:solidFill>
                <a:latin typeface="Cabin-semi-bold"/>
              </a:rPr>
              <a:t>What Is Insurance?</a:t>
            </a:r>
          </a:p>
          <a:p>
            <a:r>
              <a:rPr lang="en-US" sz="2800" dirty="0">
                <a:solidFill>
                  <a:srgbClr val="111111"/>
                </a:solidFill>
                <a:latin typeface="SourceSansPro"/>
              </a:rPr>
              <a:t>Insurance is a contract, represented by a policy, in which a policyholder receives financial protection or reimbursement against losses from an insurance company. The company </a:t>
            </a:r>
            <a:r>
              <a:rPr lang="en-US" sz="2800" u="sng" dirty="0">
                <a:solidFill>
                  <a:srgbClr val="2C40D0"/>
                </a:solidFill>
                <a:latin typeface="SourceSansPro"/>
                <a:hlinkClick r:id="rId2"/>
              </a:rPr>
              <a:t>pools clients’ risks</a:t>
            </a:r>
            <a:r>
              <a:rPr lang="en-US" sz="2800" dirty="0">
                <a:solidFill>
                  <a:srgbClr val="111111"/>
                </a:solidFill>
                <a:latin typeface="SourceSansPro"/>
              </a:rPr>
              <a:t> to make payments more affordable for the insured. Most people have some insurance: for their car, their house, their healthcare, or their </a:t>
            </a:r>
            <a:r>
              <a:rPr lang="en-US" sz="2800" dirty="0" smtClean="0">
                <a:solidFill>
                  <a:srgbClr val="111111"/>
                </a:solidFill>
                <a:latin typeface="SourceSansPro"/>
              </a:rPr>
              <a:t>life</a:t>
            </a:r>
            <a:endParaRPr lang="en-US" sz="2800" b="0" i="0" dirty="0">
              <a:solidFill>
                <a:srgbClr val="111111"/>
              </a:solidFill>
              <a:effectLst/>
              <a:latin typeface="SourceSansPro"/>
            </a:endParaRPr>
          </a:p>
          <a:p>
            <a:r>
              <a:rPr lang="en-US" sz="2800" dirty="0"/>
              <a:t>Insurance policies </a:t>
            </a:r>
            <a:r>
              <a:rPr lang="en-US" sz="2800" u="sng" dirty="0">
                <a:hlinkClick r:id="rId3"/>
              </a:rPr>
              <a:t>hedge</a:t>
            </a:r>
            <a:r>
              <a:rPr lang="en-US" sz="2800" dirty="0"/>
              <a:t> against financial losses resulting from accidents, injury, or property damage. Insurance also helps cover costs associated with liability (legal responsibility) for damage or injury caused to a third </a:t>
            </a:r>
            <a:r>
              <a:rPr lang="en-US" sz="2800" dirty="0" smtClean="0"/>
              <a:t>party</a:t>
            </a:r>
          </a:p>
          <a:p>
            <a:endParaRPr lang="en-US" b="0" i="0" dirty="0">
              <a:solidFill>
                <a:srgbClr val="111111"/>
              </a:solidFill>
              <a:effectLst/>
              <a:latin typeface="SourceSansPro"/>
            </a:endParaRPr>
          </a:p>
          <a:p>
            <a:endParaRPr lang="en-US" b="0" i="0" dirty="0">
              <a:solidFill>
                <a:srgbClr val="111111"/>
              </a:solidFill>
              <a:effectLst/>
              <a:latin typeface="SourceSansPro"/>
            </a:endParaRPr>
          </a:p>
        </p:txBody>
      </p:sp>
      <p:sp>
        <p:nvSpPr>
          <p:cNvPr id="8" name="Rectangle 7"/>
          <p:cNvSpPr/>
          <p:nvPr/>
        </p:nvSpPr>
        <p:spPr>
          <a:xfrm>
            <a:off x="0" y="102774"/>
            <a:ext cx="3276859" cy="523220"/>
          </a:xfrm>
          <a:prstGeom prst="rect">
            <a:avLst/>
          </a:prstGeom>
        </p:spPr>
        <p:txBody>
          <a:bodyPr wrap="none">
            <a:spAutoFit/>
          </a:bodyPr>
          <a:lstStyle/>
          <a:p>
            <a:pPr algn="ctr" rtl="1"/>
            <a:r>
              <a:rPr lang="fr-FR" sz="2800" b="1" dirty="0" smtClean="0">
                <a:solidFill>
                  <a:schemeClr val="bg1"/>
                </a:solidFill>
              </a:rPr>
              <a:t>DR </a:t>
            </a:r>
            <a:r>
              <a:rPr lang="fr-FR" sz="2800" b="1" dirty="0" err="1" smtClean="0">
                <a:solidFill>
                  <a:schemeClr val="bg1"/>
                </a:solidFill>
              </a:rPr>
              <a:t>Benazza</a:t>
            </a:r>
            <a:r>
              <a:rPr lang="fr-FR" sz="2800" b="1" dirty="0" smtClean="0">
                <a:solidFill>
                  <a:schemeClr val="bg1"/>
                </a:solidFill>
              </a:rPr>
              <a:t> IKRAM</a:t>
            </a:r>
            <a:endParaRPr lang="fr-FR" sz="2800" b="1" dirty="0">
              <a:solidFill>
                <a:schemeClr val="bg1"/>
              </a:solidFill>
            </a:endParaRPr>
          </a:p>
        </p:txBody>
      </p:sp>
      <p:sp>
        <p:nvSpPr>
          <p:cNvPr id="9" name="Rectangle 8"/>
          <p:cNvSpPr/>
          <p:nvPr/>
        </p:nvSpPr>
        <p:spPr>
          <a:xfrm>
            <a:off x="10619136" y="1109031"/>
            <a:ext cx="1640193" cy="707886"/>
          </a:xfrm>
          <a:prstGeom prst="rect">
            <a:avLst/>
          </a:prstGeom>
        </p:spPr>
        <p:txBody>
          <a:bodyPr wrap="none">
            <a:spAutoFit/>
          </a:bodyPr>
          <a:lstStyle/>
          <a:p>
            <a:pPr algn="ctr" rtl="1"/>
            <a:r>
              <a:rPr lang="fr-FR" sz="2000" b="1" dirty="0">
                <a:solidFill>
                  <a:schemeClr val="bg1"/>
                </a:solidFill>
                <a:latin typeface="Arial" panose="020B0604020202020204" pitchFamily="34" charset="0"/>
                <a:cs typeface="Arial" panose="020B0604020202020204" pitchFamily="34" charset="0"/>
              </a:rPr>
              <a:t>The </a:t>
            </a:r>
            <a:r>
              <a:rPr lang="fr-FR" sz="2000" b="1" dirty="0" smtClean="0">
                <a:solidFill>
                  <a:schemeClr val="bg1"/>
                </a:solidFill>
                <a:latin typeface="Arial" panose="020B0604020202020204" pitchFamily="34" charset="0"/>
                <a:cs typeface="Arial" panose="020B0604020202020204" pitchFamily="34" charset="0"/>
              </a:rPr>
              <a:t>Second</a:t>
            </a:r>
            <a:endParaRPr lang="ar-DZ" sz="2000" b="1" dirty="0" smtClean="0">
              <a:solidFill>
                <a:schemeClr val="bg1"/>
              </a:solidFill>
              <a:latin typeface="Arial" panose="020B0604020202020204" pitchFamily="34" charset="0"/>
              <a:cs typeface="Arial" panose="020B0604020202020204" pitchFamily="34" charset="0"/>
            </a:endParaRPr>
          </a:p>
          <a:p>
            <a:pPr algn="ctr" rtl="1"/>
            <a:r>
              <a:rPr lang="fr-FR" sz="2000" b="1" dirty="0" smtClean="0">
                <a:solidFill>
                  <a:schemeClr val="bg1"/>
                </a:solidFill>
                <a:latin typeface="Arial" panose="020B0604020202020204" pitchFamily="34" charset="0"/>
                <a:cs typeface="Arial" panose="020B0604020202020204" pitchFamily="34" charset="0"/>
              </a:rPr>
              <a:t> </a:t>
            </a:r>
            <a:r>
              <a:rPr lang="fr-FR" sz="2000" b="1" dirty="0">
                <a:solidFill>
                  <a:schemeClr val="bg1"/>
                </a:solidFill>
                <a:latin typeface="Arial" panose="020B0604020202020204" pitchFamily="34" charset="0"/>
                <a:cs typeface="Arial" panose="020B0604020202020204" pitchFamily="34" charset="0"/>
              </a:rPr>
              <a:t>Topic</a:t>
            </a:r>
          </a:p>
        </p:txBody>
      </p:sp>
      <p:sp>
        <p:nvSpPr>
          <p:cNvPr id="10" name="Titre 3"/>
          <p:cNvSpPr txBox="1">
            <a:spLocks/>
          </p:cNvSpPr>
          <p:nvPr/>
        </p:nvSpPr>
        <p:spPr>
          <a:xfrm>
            <a:off x="832721" y="905628"/>
            <a:ext cx="9613861" cy="10809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fr-FR" b="1" dirty="0" smtClean="0"/>
              <a:t>insurances types and classifications</a:t>
            </a:r>
            <a:endParaRPr lang="fr-FR" dirty="0"/>
          </a:p>
        </p:txBody>
      </p:sp>
    </p:spTree>
    <p:extLst>
      <p:ext uri="{BB962C8B-B14F-4D97-AF65-F5344CB8AC3E}">
        <p14:creationId xmlns:p14="http://schemas.microsoft.com/office/powerpoint/2010/main" val="39033127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pPr algn="ctr" rtl="1"/>
            <a:r>
              <a:rPr lang="fr-FR" b="1" dirty="0"/>
              <a:t>insurances types and classifications</a:t>
            </a:r>
            <a:endParaRPr lang="fr-FR" dirty="0"/>
          </a:p>
        </p:txBody>
      </p:sp>
      <p:sp>
        <p:nvSpPr>
          <p:cNvPr id="7" name="Rectangle 6"/>
          <p:cNvSpPr/>
          <p:nvPr/>
        </p:nvSpPr>
        <p:spPr>
          <a:xfrm>
            <a:off x="0" y="2088634"/>
            <a:ext cx="12192000" cy="2800767"/>
          </a:xfrm>
          <a:prstGeom prst="rect">
            <a:avLst/>
          </a:prstGeom>
        </p:spPr>
        <p:txBody>
          <a:bodyPr wrap="square">
            <a:spAutoFit/>
          </a:bodyPr>
          <a:lstStyle/>
          <a:p>
            <a:pPr algn="r" rtl="1"/>
            <a:endParaRPr lang="ar-DZ" b="1" dirty="0" smtClean="0"/>
          </a:p>
          <a:p>
            <a:pPr algn="r" rtl="1"/>
            <a:endParaRPr lang="ar-DZ" dirty="0"/>
          </a:p>
          <a:p>
            <a:pPr algn="r" rtl="1"/>
            <a:r>
              <a:rPr lang="ar-DZ" dirty="0"/>
              <a:t> </a:t>
            </a:r>
            <a:endParaRPr lang="fr-FR" dirty="0"/>
          </a:p>
          <a:p>
            <a:pPr algn="r" rtl="1"/>
            <a:r>
              <a:rPr lang="ar-DZ" sz="3200" dirty="0" smtClean="0"/>
              <a:t> </a:t>
            </a:r>
            <a:endParaRPr lang="ar-DZ" sz="3200" dirty="0"/>
          </a:p>
          <a:p>
            <a:pPr algn="r" rtl="1"/>
            <a:endParaRPr lang="ar-DZ" dirty="0"/>
          </a:p>
          <a:p>
            <a:pPr algn="r" rtl="1"/>
            <a:endParaRPr lang="ar-DZ" dirty="0" smtClean="0"/>
          </a:p>
          <a:p>
            <a:pPr algn="r" rtl="1"/>
            <a:endParaRPr lang="ar-DZ" dirty="0"/>
          </a:p>
          <a:p>
            <a:pPr algn="r" rtl="1"/>
            <a:endParaRPr lang="ar-DZ" dirty="0" smtClean="0"/>
          </a:p>
          <a:p>
            <a:pPr algn="r" rtl="1"/>
            <a:r>
              <a:rPr lang="ar-DZ" dirty="0" smtClean="0"/>
              <a:t> </a:t>
            </a:r>
            <a:endParaRPr lang="fr-FR" dirty="0"/>
          </a:p>
        </p:txBody>
      </p:sp>
      <p:sp>
        <p:nvSpPr>
          <p:cNvPr id="3" name="AutoShape 2" descr="Insuranc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nsuranc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6" descr="Insuranc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9" name="Image 8"/>
          <p:cNvPicPr>
            <a:picLocks noChangeAspect="1"/>
          </p:cNvPicPr>
          <p:nvPr/>
        </p:nvPicPr>
        <p:blipFill>
          <a:blip r:embed="rId2"/>
          <a:stretch>
            <a:fillRect/>
          </a:stretch>
        </p:blipFill>
        <p:spPr>
          <a:xfrm>
            <a:off x="1054100" y="2122256"/>
            <a:ext cx="9423400" cy="4589694"/>
          </a:xfrm>
          <a:prstGeom prst="rect">
            <a:avLst/>
          </a:prstGeom>
        </p:spPr>
      </p:pic>
      <p:sp>
        <p:nvSpPr>
          <p:cNvPr id="11" name="Rectangle 10"/>
          <p:cNvSpPr/>
          <p:nvPr/>
        </p:nvSpPr>
        <p:spPr>
          <a:xfrm>
            <a:off x="0" y="102774"/>
            <a:ext cx="3276859" cy="523220"/>
          </a:xfrm>
          <a:prstGeom prst="rect">
            <a:avLst/>
          </a:prstGeom>
        </p:spPr>
        <p:txBody>
          <a:bodyPr wrap="none">
            <a:spAutoFit/>
          </a:bodyPr>
          <a:lstStyle/>
          <a:p>
            <a:pPr algn="ctr" rtl="1"/>
            <a:r>
              <a:rPr lang="fr-FR" sz="2800" b="1" dirty="0" smtClean="0">
                <a:solidFill>
                  <a:schemeClr val="bg1"/>
                </a:solidFill>
              </a:rPr>
              <a:t>DR </a:t>
            </a:r>
            <a:r>
              <a:rPr lang="fr-FR" sz="2800" b="1" dirty="0" err="1" smtClean="0">
                <a:solidFill>
                  <a:schemeClr val="bg1"/>
                </a:solidFill>
              </a:rPr>
              <a:t>Benazza</a:t>
            </a:r>
            <a:r>
              <a:rPr lang="fr-FR" sz="2800" b="1" dirty="0" smtClean="0">
                <a:solidFill>
                  <a:schemeClr val="bg1"/>
                </a:solidFill>
              </a:rPr>
              <a:t> IKRAM</a:t>
            </a:r>
            <a:endParaRPr lang="fr-FR" sz="2800" b="1" dirty="0">
              <a:solidFill>
                <a:schemeClr val="bg1"/>
              </a:solidFill>
            </a:endParaRPr>
          </a:p>
        </p:txBody>
      </p:sp>
      <p:sp>
        <p:nvSpPr>
          <p:cNvPr id="12" name="Rectangle 11"/>
          <p:cNvSpPr/>
          <p:nvPr/>
        </p:nvSpPr>
        <p:spPr>
          <a:xfrm>
            <a:off x="10619136" y="1109031"/>
            <a:ext cx="1640193" cy="707886"/>
          </a:xfrm>
          <a:prstGeom prst="rect">
            <a:avLst/>
          </a:prstGeom>
        </p:spPr>
        <p:txBody>
          <a:bodyPr wrap="none">
            <a:spAutoFit/>
          </a:bodyPr>
          <a:lstStyle/>
          <a:p>
            <a:pPr algn="ctr" rtl="1"/>
            <a:r>
              <a:rPr lang="fr-FR" sz="2000" b="1" dirty="0">
                <a:solidFill>
                  <a:schemeClr val="bg1"/>
                </a:solidFill>
                <a:latin typeface="Arial" panose="020B0604020202020204" pitchFamily="34" charset="0"/>
                <a:cs typeface="Arial" panose="020B0604020202020204" pitchFamily="34" charset="0"/>
              </a:rPr>
              <a:t>The </a:t>
            </a:r>
            <a:r>
              <a:rPr lang="fr-FR" sz="2000" b="1" dirty="0" smtClean="0">
                <a:solidFill>
                  <a:schemeClr val="bg1"/>
                </a:solidFill>
                <a:latin typeface="Arial" panose="020B0604020202020204" pitchFamily="34" charset="0"/>
                <a:cs typeface="Arial" panose="020B0604020202020204" pitchFamily="34" charset="0"/>
              </a:rPr>
              <a:t>Second</a:t>
            </a:r>
            <a:endParaRPr lang="ar-DZ" sz="2000" b="1" dirty="0" smtClean="0">
              <a:solidFill>
                <a:schemeClr val="bg1"/>
              </a:solidFill>
              <a:latin typeface="Arial" panose="020B0604020202020204" pitchFamily="34" charset="0"/>
              <a:cs typeface="Arial" panose="020B0604020202020204" pitchFamily="34" charset="0"/>
            </a:endParaRPr>
          </a:p>
          <a:p>
            <a:pPr algn="ctr" rtl="1"/>
            <a:r>
              <a:rPr lang="fr-FR" sz="2000" b="1" dirty="0" smtClean="0">
                <a:solidFill>
                  <a:schemeClr val="bg1"/>
                </a:solidFill>
                <a:latin typeface="Arial" panose="020B0604020202020204" pitchFamily="34" charset="0"/>
                <a:cs typeface="Arial" panose="020B0604020202020204" pitchFamily="34" charset="0"/>
              </a:rPr>
              <a:t> </a:t>
            </a:r>
            <a:r>
              <a:rPr lang="fr-FR" sz="2000" b="1" dirty="0">
                <a:solidFill>
                  <a:schemeClr val="bg1"/>
                </a:solidFill>
                <a:latin typeface="Arial" panose="020B0604020202020204" pitchFamily="34" charset="0"/>
                <a:cs typeface="Arial" panose="020B0604020202020204" pitchFamily="34" charset="0"/>
              </a:rPr>
              <a:t>Topic</a:t>
            </a:r>
          </a:p>
        </p:txBody>
      </p:sp>
    </p:spTree>
    <p:extLst>
      <p:ext uri="{BB962C8B-B14F-4D97-AF65-F5344CB8AC3E}">
        <p14:creationId xmlns:p14="http://schemas.microsoft.com/office/powerpoint/2010/main" val="3451239973"/>
      </p:ext>
    </p:extLst>
  </p:cSld>
  <p:clrMapOvr>
    <a:masterClrMapping/>
  </p:clrMapOvr>
  <p:timing>
    <p:tnLst>
      <p:par>
        <p:cTn id="1" dur="indefinite" restart="never" nodeType="tmRoot"/>
      </p:par>
    </p:tn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6A9C41"/>
      </a:dk2>
      <a:lt2>
        <a:srgbClr val="E7E6E6"/>
      </a:lt2>
      <a:accent1>
        <a:srgbClr val="A7D535"/>
      </a:accent1>
      <a:accent2>
        <a:srgbClr val="EACA4F"/>
      </a:accent2>
      <a:accent3>
        <a:srgbClr val="FD9850"/>
      </a:accent3>
      <a:accent4>
        <a:srgbClr val="F46442"/>
      </a:accent4>
      <a:accent5>
        <a:srgbClr val="54D289"/>
      </a:accent5>
      <a:accent6>
        <a:srgbClr val="6AD8CB"/>
      </a:accent6>
      <a:hlink>
        <a:srgbClr val="CAFB50"/>
      </a:hlink>
      <a:folHlink>
        <a:srgbClr val="DEFF8B"/>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38000"/>
              </a:schemeClr>
            </a:gs>
            <a:gs pos="50000">
              <a:schemeClr val="phClr">
                <a:shade val="100000"/>
                <a:hueMod val="100000"/>
                <a:satMod val="110000"/>
                <a:lumMod val="130000"/>
              </a:schemeClr>
            </a:gs>
            <a:gs pos="100000">
              <a:schemeClr val="phClr">
                <a:shade val="78000"/>
                <a:hueMod val="106000"/>
                <a:satMod val="120000"/>
                <a:lumMod val="7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B587E4A9-1405-4B4F-8BC3-512EE08D2EBF}"/>
    </a:ext>
  </a:extLst>
</a:theme>
</file>

<file path=docProps/app.xml><?xml version="1.0" encoding="utf-8"?>
<Properties xmlns="http://schemas.openxmlformats.org/officeDocument/2006/extended-properties" xmlns:vt="http://schemas.openxmlformats.org/officeDocument/2006/docPropsVTypes">
  <Template>TM04033917[[fn=Berlin]]</Template>
  <TotalTime>2746</TotalTime>
  <Words>1102</Words>
  <Application>Microsoft Office PowerPoint</Application>
  <PresentationFormat>Grand écran</PresentationFormat>
  <Paragraphs>265</Paragraphs>
  <Slides>17</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17</vt:i4>
      </vt:variant>
    </vt:vector>
  </HeadingPairs>
  <TitlesOfParts>
    <vt:vector size="24" baseType="lpstr">
      <vt:lpstr>Arial</vt:lpstr>
      <vt:lpstr>Cabin-semi-bold</vt:lpstr>
      <vt:lpstr>SourceSansPro</vt:lpstr>
      <vt:lpstr>Times New Roman</vt:lpstr>
      <vt:lpstr>Trebuchet MS</vt:lpstr>
      <vt:lpstr>Wingdings</vt:lpstr>
      <vt:lpstr>Berlin</vt:lpstr>
      <vt:lpstr>محاضرات في مقياس اقتصاديات التأمينات  Insurance Economics </vt:lpstr>
      <vt:lpstr>The Concept of Insurance, Its Origin, and Development</vt:lpstr>
      <vt:lpstr>The Concept of Insurance, Its Origin, and Development</vt:lpstr>
      <vt:lpstr>The Concept of Insurance, Its Origin, and Development</vt:lpstr>
      <vt:lpstr>The Concept of Insurance, Its Origin, and Development</vt:lpstr>
      <vt:lpstr>Theories Explaining Insurance</vt:lpstr>
      <vt:lpstr>insurances types and classifications</vt:lpstr>
      <vt:lpstr>Présentation PowerPoint</vt:lpstr>
      <vt:lpstr>insurances types and classifications</vt:lpstr>
      <vt:lpstr>insurances types and classifications</vt:lpstr>
      <vt:lpstr>insurances types and classifications</vt:lpstr>
      <vt:lpstr>insurances types and classifications</vt:lpstr>
      <vt:lpstr>insurances types and classifications</vt:lpstr>
      <vt:lpstr>insurances types and classifications</vt:lpstr>
      <vt:lpstr>insurances types and classifications</vt:lpstr>
      <vt:lpstr>insurances types and classifications</vt:lpstr>
      <vt:lpstr>insurances types and classifications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محاضرات في مقياس إقتصاديات التأمين</dc:title>
  <dc:creator>LENOVO</dc:creator>
  <cp:lastModifiedBy>LENOVO</cp:lastModifiedBy>
  <cp:revision>154</cp:revision>
  <dcterms:created xsi:type="dcterms:W3CDTF">2024-09-30T10:21:00Z</dcterms:created>
  <dcterms:modified xsi:type="dcterms:W3CDTF">2024-12-09T15:45:53Z</dcterms:modified>
</cp:coreProperties>
</file>