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85" r:id="rId2"/>
    <p:sldId id="357" r:id="rId3"/>
    <p:sldId id="291" r:id="rId4"/>
    <p:sldId id="292" r:id="rId5"/>
    <p:sldId id="289" r:id="rId6"/>
    <p:sldId id="315" r:id="rId7"/>
    <p:sldId id="295" r:id="rId8"/>
    <p:sldId id="296" r:id="rId9"/>
    <p:sldId id="298" r:id="rId10"/>
    <p:sldId id="299" r:id="rId11"/>
    <p:sldId id="310" r:id="rId12"/>
    <p:sldId id="311" r:id="rId13"/>
    <p:sldId id="312" r:id="rId14"/>
    <p:sldId id="300" r:id="rId15"/>
    <p:sldId id="301" r:id="rId16"/>
    <p:sldId id="314" r:id="rId17"/>
    <p:sldId id="313" r:id="rId18"/>
    <p:sldId id="305" r:id="rId19"/>
    <p:sldId id="306" r:id="rId20"/>
    <p:sldId id="307" r:id="rId21"/>
    <p:sldId id="308" r:id="rId22"/>
    <p:sldId id="309" r:id="rId23"/>
    <p:sldId id="303" r:id="rId24"/>
    <p:sldId id="304" r:id="rId25"/>
    <p:sldId id="297" r:id="rId26"/>
    <p:sldId id="355" r:id="rId27"/>
    <p:sldId id="353" r:id="rId28"/>
    <p:sldId id="352" r:id="rId29"/>
    <p:sldId id="351" r:id="rId30"/>
    <p:sldId id="350" r:id="rId31"/>
    <p:sldId id="349" r:id="rId32"/>
    <p:sldId id="348" r:id="rId33"/>
    <p:sldId id="347" r:id="rId34"/>
    <p:sldId id="346" r:id="rId35"/>
    <p:sldId id="345" r:id="rId36"/>
    <p:sldId id="344" r:id="rId37"/>
    <p:sldId id="343" r:id="rId38"/>
    <p:sldId id="342" r:id="rId39"/>
    <p:sldId id="341" r:id="rId40"/>
    <p:sldId id="340" r:id="rId41"/>
    <p:sldId id="339" r:id="rId42"/>
    <p:sldId id="338" r:id="rId43"/>
    <p:sldId id="337" r:id="rId44"/>
    <p:sldId id="336" r:id="rId45"/>
    <p:sldId id="335" r:id="rId46"/>
    <p:sldId id="334" r:id="rId47"/>
    <p:sldId id="333" r:id="rId48"/>
    <p:sldId id="332" r:id="rId49"/>
    <p:sldId id="331" r:id="rId50"/>
    <p:sldId id="330" r:id="rId51"/>
    <p:sldId id="329" r:id="rId52"/>
    <p:sldId id="328" r:id="rId53"/>
    <p:sldId id="327" r:id="rId54"/>
    <p:sldId id="326" r:id="rId55"/>
    <p:sldId id="325" r:id="rId56"/>
    <p:sldId id="324" r:id="rId57"/>
    <p:sldId id="323" r:id="rId58"/>
    <p:sldId id="322" r:id="rId59"/>
    <p:sldId id="321" r:id="rId60"/>
    <p:sldId id="320" r:id="rId61"/>
    <p:sldId id="319" r:id="rId62"/>
    <p:sldId id="318"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2" autoAdjust="0"/>
    <p:restoredTop sz="94660"/>
  </p:normalViewPr>
  <p:slideViewPr>
    <p:cSldViewPr>
      <p:cViewPr varScale="1">
        <p:scale>
          <a:sx n="66" d="100"/>
          <a:sy n="66" d="100"/>
        </p:scale>
        <p:origin x="76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71FA4-B27C-4632-8A9E-07916CE52282}" type="datetimeFigureOut">
              <a:rPr lang="fr-FR" smtClean="0"/>
              <a:pPr/>
              <a:t>10/03/2020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ACF8C0-CCA8-4C6E-858B-4E0CD312AA5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31ED19A-BAA1-45AA-82CB-C49D2D69043C}" type="datetimeFigureOut">
              <a:rPr lang="fr-FR" smtClean="0"/>
              <a:pPr/>
              <a:t>10/03/2020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31ED19A-BAA1-45AA-82CB-C49D2D69043C}" type="datetimeFigureOut">
              <a:rPr lang="fr-FR" smtClean="0"/>
              <a:pPr/>
              <a:t>10/03/2020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31ED19A-BAA1-45AA-82CB-C49D2D69043C}" type="datetimeFigureOut">
              <a:rPr lang="fr-FR" smtClean="0"/>
              <a:pPr/>
              <a:t>10/03/2020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31ED19A-BAA1-45AA-82CB-C49D2D69043C}" type="datetimeFigureOut">
              <a:rPr lang="fr-FR" smtClean="0"/>
              <a:pPr/>
              <a:t>10/03/2020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31ED19A-BAA1-45AA-82CB-C49D2D69043C}" type="datetimeFigureOut">
              <a:rPr lang="fr-FR" smtClean="0"/>
              <a:pPr/>
              <a:t>10/03/2020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31ED19A-BAA1-45AA-82CB-C49D2D69043C}" type="datetimeFigureOut">
              <a:rPr lang="fr-FR" smtClean="0"/>
              <a:pPr/>
              <a:t>10/03/2020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31ED19A-BAA1-45AA-82CB-C49D2D69043C}" type="datetimeFigureOut">
              <a:rPr lang="fr-FR" smtClean="0"/>
              <a:pPr/>
              <a:t>10/03/2020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31ED19A-BAA1-45AA-82CB-C49D2D69043C}" type="datetimeFigureOut">
              <a:rPr lang="fr-FR" smtClean="0"/>
              <a:pPr/>
              <a:t>10/03/2020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1ED19A-BAA1-45AA-82CB-C49D2D69043C}" type="datetimeFigureOut">
              <a:rPr lang="fr-FR" smtClean="0"/>
              <a:pPr/>
              <a:t>10/03/2020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31ED19A-BAA1-45AA-82CB-C49D2D69043C}" type="datetimeFigureOut">
              <a:rPr lang="fr-FR" smtClean="0"/>
              <a:pPr/>
              <a:t>10/03/2020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31ED19A-BAA1-45AA-82CB-C49D2D69043C}" type="datetimeFigureOut">
              <a:rPr lang="fr-FR" smtClean="0"/>
              <a:pPr/>
              <a:t>10/03/2020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EE6653-1B40-4B10-B8A9-83AACF65731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ED19A-BAA1-45AA-82CB-C49D2D69043C}" type="datetimeFigureOut">
              <a:rPr lang="fr-FR" smtClean="0"/>
              <a:pPr/>
              <a:t>10/03/2020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E6653-1B40-4B10-B8A9-83AACF65731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lauyan.com/test-rw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drupal.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7664" y="2024844"/>
            <a:ext cx="4800600" cy="594066"/>
          </a:xfrm>
          <a:ln w="3175">
            <a:solidFill>
              <a:schemeClr val="tx1"/>
            </a:solidFill>
          </a:ln>
          <a:effectLst>
            <a:outerShdw blurRad="50800" dist="38100" dir="2700000" algn="tl" rotWithShape="0">
              <a:prstClr val="black">
                <a:alpha val="40000"/>
              </a:prstClr>
            </a:outerShdw>
          </a:effectLst>
        </p:spPr>
        <p:txBody>
          <a:bodyPr>
            <a:normAutofit lnSpcReduction="10000"/>
          </a:bodyPr>
          <a:lstStyle/>
          <a:p>
            <a:r>
              <a:rPr lang="fr-FR" sz="1500" b="1" dirty="0"/>
              <a:t>Département d’Informatique</a:t>
            </a:r>
          </a:p>
          <a:p>
            <a:r>
              <a:rPr lang="fr-FR" sz="1500" b="1" dirty="0"/>
              <a:t>Master 1 Modèles Intelligents et Décision (MID)</a:t>
            </a:r>
          </a:p>
        </p:txBody>
      </p:sp>
      <p:pic>
        <p:nvPicPr>
          <p:cNvPr id="1026" name="Picture 2" descr="https://www.univ-tlemcen.dz/assets/img/logo-fr.png"/>
          <p:cNvPicPr>
            <a:picLocks noChangeAspect="1" noChangeArrowheads="1"/>
          </p:cNvPicPr>
          <p:nvPr/>
        </p:nvPicPr>
        <p:blipFill>
          <a:blip r:embed="rId2" cstate="print"/>
          <a:srcRect/>
          <a:stretch>
            <a:fillRect/>
          </a:stretch>
        </p:blipFill>
        <p:spPr bwMode="auto">
          <a:xfrm>
            <a:off x="4680012" y="1052736"/>
            <a:ext cx="2500313" cy="928688"/>
          </a:xfrm>
          <a:prstGeom prst="rect">
            <a:avLst/>
          </a:prstGeom>
          <a:noFill/>
        </p:spPr>
      </p:pic>
      <p:sp>
        <p:nvSpPr>
          <p:cNvPr id="5" name="Sous-titre 2"/>
          <p:cNvSpPr txBox="1">
            <a:spLocks/>
          </p:cNvSpPr>
          <p:nvPr/>
        </p:nvSpPr>
        <p:spPr>
          <a:xfrm>
            <a:off x="1385646" y="3104964"/>
            <a:ext cx="6426714" cy="486054"/>
          </a:xfrm>
          <a:prstGeom prst="rect">
            <a:avLst/>
          </a:prstGeom>
          <a:ln w="3175">
            <a:noFill/>
          </a:ln>
          <a:effectLst/>
          <a:scene3d>
            <a:camera prst="orthographicFront"/>
            <a:lightRig rig="threePt" dir="t"/>
          </a:scene3d>
          <a:sp3d>
            <a:bevelT/>
          </a:sp3d>
        </p:spPr>
        <p:txBody>
          <a:bodyPr vert="horz" lIns="68580" tIns="34290" rIns="68580" bIns="34290" rtlCol="0">
            <a:noAutofit/>
          </a:bodyPr>
          <a:lstStyle/>
          <a:p>
            <a:pPr algn="ctr">
              <a:spcBef>
                <a:spcPct val="20000"/>
              </a:spcBef>
              <a:defRPr/>
            </a:pPr>
            <a:r>
              <a:rPr lang="fr-FR" sz="2700" b="1" dirty="0">
                <a:solidFill>
                  <a:srgbClr val="C00000"/>
                </a:solidFill>
                <a:effectLst>
                  <a:outerShdw blurRad="38100" dist="38100" dir="2700000" algn="tl">
                    <a:srgbClr val="000000">
                      <a:alpha val="43137"/>
                    </a:srgbClr>
                  </a:outerShdw>
                </a:effectLst>
              </a:rPr>
              <a:t>Ergonomie &amp; Responsive Design</a:t>
            </a:r>
          </a:p>
        </p:txBody>
      </p:sp>
      <p:sp>
        <p:nvSpPr>
          <p:cNvPr id="6" name="ZoneTexte 5"/>
          <p:cNvSpPr txBox="1"/>
          <p:nvPr/>
        </p:nvSpPr>
        <p:spPr>
          <a:xfrm>
            <a:off x="1439653" y="5158499"/>
            <a:ext cx="2442015" cy="507831"/>
          </a:xfrm>
          <a:prstGeom prst="rect">
            <a:avLst/>
          </a:prstGeom>
          <a:noFill/>
        </p:spPr>
        <p:txBody>
          <a:bodyPr wrap="none" rtlCol="0">
            <a:spAutoFit/>
          </a:bodyPr>
          <a:lstStyle/>
          <a:p>
            <a:r>
              <a:rPr lang="fr-FR" sz="1350" b="1" dirty="0"/>
              <a:t>Mme Asma SARI née AMRAOUI</a:t>
            </a:r>
          </a:p>
          <a:p>
            <a:r>
              <a:rPr lang="fr-FR" sz="1350" dirty="0"/>
              <a:t>amraoui.asma@gmail.com</a:t>
            </a:r>
          </a:p>
        </p:txBody>
      </p:sp>
      <p:sp>
        <p:nvSpPr>
          <p:cNvPr id="7" name="ZoneTexte 6"/>
          <p:cNvSpPr txBox="1"/>
          <p:nvPr/>
        </p:nvSpPr>
        <p:spPr>
          <a:xfrm>
            <a:off x="5490102" y="5690283"/>
            <a:ext cx="2484276" cy="300082"/>
          </a:xfrm>
          <a:prstGeom prst="rect">
            <a:avLst/>
          </a:prstGeom>
          <a:noFill/>
        </p:spPr>
        <p:txBody>
          <a:bodyPr wrap="square" rtlCol="0">
            <a:spAutoFit/>
          </a:bodyPr>
          <a:lstStyle/>
          <a:p>
            <a:r>
              <a:rPr lang="fr-FR" sz="1350" dirty="0"/>
              <a:t>Année universitaire: 2019 - 2020</a:t>
            </a:r>
          </a:p>
        </p:txBody>
      </p:sp>
      <p:sp>
        <p:nvSpPr>
          <p:cNvPr id="35842" name="AutoShape 2" descr="Résultat de recherche d'images pour &quot;administration réseau&quot;"/>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fr-FR" sz="1350"/>
          </a:p>
        </p:txBody>
      </p:sp>
      <p:pic>
        <p:nvPicPr>
          <p:cNvPr id="4" name="Picture 2" descr="Image associÃ©e">
            <a:extLst>
              <a:ext uri="{FF2B5EF4-FFF2-40B4-BE49-F238E27FC236}">
                <a16:creationId xmlns:a16="http://schemas.microsoft.com/office/drawing/2014/main" id="{1167E558-E908-40AA-9297-6B8EFD6A2F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5429" y="3719631"/>
            <a:ext cx="3409167" cy="1136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Principes</a:t>
            </a:r>
            <a:br>
              <a:rPr lang="fr-FR" b="1" dirty="0">
                <a:solidFill>
                  <a:srgbClr val="C00000"/>
                </a:solidFill>
              </a:rPr>
            </a:br>
            <a:r>
              <a:rPr lang="fr-FR" b="1" dirty="0">
                <a:solidFill>
                  <a:srgbClr val="0070C0"/>
                </a:solidFill>
              </a:rPr>
              <a:t>Texte</a:t>
            </a:r>
            <a:endParaRPr lang="fr-FR" dirty="0"/>
          </a:p>
        </p:txBody>
      </p:sp>
      <p:sp>
        <p:nvSpPr>
          <p:cNvPr id="3" name="Espace réservé du contenu 2"/>
          <p:cNvSpPr>
            <a:spLocks noGrp="1"/>
          </p:cNvSpPr>
          <p:nvPr>
            <p:ph idx="1"/>
          </p:nvPr>
        </p:nvSpPr>
        <p:spPr/>
        <p:txBody>
          <a:bodyPr>
            <a:normAutofit/>
          </a:bodyPr>
          <a:lstStyle/>
          <a:p>
            <a:pPr algn="just">
              <a:buFont typeface="Wingdings" pitchFamily="2" charset="2"/>
              <a:buChar char="q"/>
            </a:pPr>
            <a:r>
              <a:rPr lang="fr-FR" dirty="0"/>
              <a:t>Il faut privilégier les polices standards et libres de droits. </a:t>
            </a:r>
          </a:p>
          <a:p>
            <a:pPr algn="just">
              <a:buFont typeface="Wingdings" pitchFamily="2" charset="2"/>
              <a:buChar char="q"/>
            </a:pPr>
            <a:endParaRPr lang="fr-FR" dirty="0"/>
          </a:p>
          <a:p>
            <a:pPr algn="just">
              <a:buFont typeface="Wingdings" pitchFamily="2" charset="2"/>
              <a:buChar char="q"/>
            </a:pPr>
            <a:r>
              <a:rPr lang="fr-FR" dirty="0"/>
              <a:t>On se limitera également à deux, voire trois polices maximum, pour des raisons de clarté. </a:t>
            </a:r>
          </a:p>
          <a:p>
            <a:pPr algn="just">
              <a:buNone/>
            </a:pPr>
            <a:endParaRPr lang="fr-FR" dirty="0"/>
          </a:p>
          <a:p>
            <a:pPr algn="just">
              <a:buFont typeface="Wingdings" pitchFamily="2" charset="2"/>
              <a:buChar char="q"/>
            </a:pP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e lecture très difficile !!!"/>
          <p:cNvPicPr>
            <a:picLocks noGrp="1"/>
          </p:cNvPicPr>
          <p:nvPr>
            <p:ph idx="1"/>
          </p:nvPr>
        </p:nvPicPr>
        <p:blipFill>
          <a:blip r:embed="rId2" cstate="print"/>
          <a:srcRect/>
          <a:stretch>
            <a:fillRect/>
          </a:stretch>
        </p:blipFill>
        <p:spPr bwMode="auto">
          <a:xfrm>
            <a:off x="5076056" y="1628800"/>
            <a:ext cx="3357171" cy="4525963"/>
          </a:xfrm>
          <a:prstGeom prst="rect">
            <a:avLst/>
          </a:prstGeom>
          <a:noFill/>
          <a:ln w="9525">
            <a:noFill/>
            <a:miter lim="800000"/>
            <a:headEnd/>
            <a:tailEnd/>
          </a:ln>
        </p:spPr>
      </p:pic>
      <p:pic>
        <p:nvPicPr>
          <p:cNvPr id="5" name="Image 4" descr="Mauvais contraste"/>
          <p:cNvPicPr/>
          <p:nvPr/>
        </p:nvPicPr>
        <p:blipFill>
          <a:blip r:embed="rId3" cstate="print"/>
          <a:srcRect/>
          <a:stretch>
            <a:fillRect/>
          </a:stretch>
        </p:blipFill>
        <p:spPr bwMode="auto">
          <a:xfrm>
            <a:off x="323528" y="2708920"/>
            <a:ext cx="4283710" cy="1619885"/>
          </a:xfrm>
          <a:prstGeom prst="rect">
            <a:avLst/>
          </a:prstGeom>
          <a:noFill/>
          <a:ln w="9525">
            <a:noFill/>
            <a:miter lim="800000"/>
            <a:headEnd/>
            <a:tailEnd/>
          </a:ln>
        </p:spPr>
      </p:pic>
      <p:sp>
        <p:nvSpPr>
          <p:cNvPr id="7" name="Titre 1"/>
          <p:cNvSpPr>
            <a:spLocks noGrp="1"/>
          </p:cNvSpPr>
          <p:nvPr>
            <p:ph type="title"/>
          </p:nvPr>
        </p:nvSpPr>
        <p:spPr/>
        <p:txBody>
          <a:bodyPr>
            <a:normAutofit fontScale="90000"/>
          </a:bodyPr>
          <a:lstStyle/>
          <a:p>
            <a:r>
              <a:rPr lang="fr-FR" b="1" dirty="0">
                <a:solidFill>
                  <a:srgbClr val="C00000"/>
                </a:solidFill>
              </a:rPr>
              <a:t>Principes</a:t>
            </a:r>
            <a:br>
              <a:rPr lang="fr-FR" b="1" dirty="0">
                <a:solidFill>
                  <a:srgbClr val="C00000"/>
                </a:solidFill>
              </a:rPr>
            </a:br>
            <a:r>
              <a:rPr lang="fr-FR" b="1" dirty="0">
                <a:solidFill>
                  <a:srgbClr val="0070C0"/>
                </a:solidFill>
              </a:rPr>
              <a:t>Texte</a:t>
            </a:r>
            <a:endParaRPr lang="fr-FR" dirty="0"/>
          </a:p>
        </p:txBody>
      </p:sp>
      <p:sp>
        <p:nvSpPr>
          <p:cNvPr id="8" name="Rectangle 7"/>
          <p:cNvSpPr/>
          <p:nvPr/>
        </p:nvSpPr>
        <p:spPr>
          <a:xfrm>
            <a:off x="3275856" y="6093296"/>
            <a:ext cx="2589555" cy="584775"/>
          </a:xfrm>
          <a:prstGeom prst="rect">
            <a:avLst/>
          </a:prstGeom>
        </p:spPr>
        <p:txBody>
          <a:bodyPr wrap="none">
            <a:spAutoFit/>
          </a:bodyPr>
          <a:lstStyle/>
          <a:p>
            <a:r>
              <a:rPr lang="fr-FR" sz="3200" dirty="0"/>
              <a:t>Mauvaise IHM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out est dit !"/>
          <p:cNvPicPr/>
          <p:nvPr/>
        </p:nvPicPr>
        <p:blipFill>
          <a:blip r:embed="rId2" cstate="print"/>
          <a:srcRect/>
          <a:stretch>
            <a:fillRect/>
          </a:stretch>
        </p:blipFill>
        <p:spPr bwMode="auto">
          <a:xfrm>
            <a:off x="3275856" y="2348880"/>
            <a:ext cx="3384376" cy="2736304"/>
          </a:xfrm>
          <a:prstGeom prst="rect">
            <a:avLst/>
          </a:prstGeom>
          <a:noFill/>
          <a:ln w="9525">
            <a:noFill/>
            <a:miter lim="800000"/>
            <a:headEnd/>
            <a:tailEnd/>
          </a:ln>
        </p:spPr>
      </p:pic>
      <p:sp>
        <p:nvSpPr>
          <p:cNvPr id="7" name="Titre 1"/>
          <p:cNvSpPr>
            <a:spLocks noGrp="1"/>
          </p:cNvSpPr>
          <p:nvPr>
            <p:ph type="title"/>
          </p:nvPr>
        </p:nvSpPr>
        <p:spPr/>
        <p:txBody>
          <a:bodyPr>
            <a:normAutofit fontScale="90000"/>
          </a:bodyPr>
          <a:lstStyle/>
          <a:p>
            <a:r>
              <a:rPr lang="fr-FR" b="1" dirty="0">
                <a:solidFill>
                  <a:srgbClr val="C00000"/>
                </a:solidFill>
              </a:rPr>
              <a:t>Principes</a:t>
            </a:r>
            <a:br>
              <a:rPr lang="fr-FR" b="1" dirty="0">
                <a:solidFill>
                  <a:srgbClr val="C00000"/>
                </a:solidFill>
              </a:rPr>
            </a:br>
            <a:r>
              <a:rPr lang="fr-FR" b="1" dirty="0">
                <a:solidFill>
                  <a:srgbClr val="0070C0"/>
                </a:solidFill>
              </a:rPr>
              <a:t>Texte</a:t>
            </a:r>
            <a:endParaRPr lang="fr-FR" dirty="0"/>
          </a:p>
        </p:txBody>
      </p:sp>
      <p:sp>
        <p:nvSpPr>
          <p:cNvPr id="8" name="Rectangle 7"/>
          <p:cNvSpPr/>
          <p:nvPr/>
        </p:nvSpPr>
        <p:spPr>
          <a:xfrm>
            <a:off x="3779912" y="5157192"/>
            <a:ext cx="2064989" cy="584775"/>
          </a:xfrm>
          <a:prstGeom prst="rect">
            <a:avLst/>
          </a:prstGeom>
        </p:spPr>
        <p:txBody>
          <a:bodyPr wrap="none">
            <a:spAutoFit/>
          </a:bodyPr>
          <a:lstStyle/>
          <a:p>
            <a:r>
              <a:rPr lang="fr-FR" sz="3200" dirty="0"/>
              <a:t>Bonne IHM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ésultat de recherche d'images pour &quot;police sans séri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8" name="Picture 4" descr="Résultat de recherche d'images pour &quot;police sans sérif&quot;"/>
          <p:cNvPicPr>
            <a:picLocks noChangeAspect="1" noChangeArrowheads="1"/>
          </p:cNvPicPr>
          <p:nvPr/>
        </p:nvPicPr>
        <p:blipFill>
          <a:blip r:embed="rId2" cstate="print"/>
          <a:srcRect/>
          <a:stretch>
            <a:fillRect/>
          </a:stretch>
        </p:blipFill>
        <p:spPr bwMode="auto">
          <a:xfrm>
            <a:off x="179512" y="2924944"/>
            <a:ext cx="4605448" cy="3456384"/>
          </a:xfrm>
          <a:prstGeom prst="rect">
            <a:avLst/>
          </a:prstGeom>
          <a:noFill/>
        </p:spPr>
      </p:pic>
      <p:pic>
        <p:nvPicPr>
          <p:cNvPr id="6" name="Picture 2" descr="Résultat de recherche d'images pour &quot;police sans sérif&quot;"/>
          <p:cNvPicPr>
            <a:picLocks noGrp="1" noChangeAspect="1" noChangeArrowheads="1"/>
          </p:cNvPicPr>
          <p:nvPr>
            <p:ph idx="1"/>
          </p:nvPr>
        </p:nvPicPr>
        <p:blipFill>
          <a:blip r:embed="rId3" cstate="print"/>
          <a:srcRect/>
          <a:stretch>
            <a:fillRect/>
          </a:stretch>
        </p:blipFill>
        <p:spPr bwMode="auto">
          <a:xfrm>
            <a:off x="4860032" y="3212976"/>
            <a:ext cx="3928550" cy="2901083"/>
          </a:xfrm>
          <a:prstGeom prst="rect">
            <a:avLst/>
          </a:prstGeom>
          <a:noFill/>
        </p:spPr>
      </p:pic>
      <p:sp>
        <p:nvSpPr>
          <p:cNvPr id="7" name="Rectangle 6"/>
          <p:cNvSpPr/>
          <p:nvPr/>
        </p:nvSpPr>
        <p:spPr>
          <a:xfrm>
            <a:off x="323528" y="1700808"/>
            <a:ext cx="8496944" cy="1077218"/>
          </a:xfrm>
          <a:prstGeom prst="rect">
            <a:avLst/>
          </a:prstGeom>
        </p:spPr>
        <p:txBody>
          <a:bodyPr wrap="square">
            <a:spAutoFit/>
          </a:bodyPr>
          <a:lstStyle/>
          <a:p>
            <a:r>
              <a:rPr lang="fr-FR" sz="3200" dirty="0"/>
              <a:t>L'usage de typographies sans empattement (sans </a:t>
            </a:r>
            <a:r>
              <a:rPr lang="fr-FR" sz="3200" dirty="0" err="1"/>
              <a:t>sérif</a:t>
            </a:r>
            <a:r>
              <a:rPr lang="fr-FR" sz="3200" dirty="0"/>
              <a:t>), comme l'Arial reste préférable.</a:t>
            </a:r>
          </a:p>
        </p:txBody>
      </p:sp>
      <p:sp>
        <p:nvSpPr>
          <p:cNvPr id="9" name="Titre 1"/>
          <p:cNvSpPr>
            <a:spLocks noGrp="1"/>
          </p:cNvSpPr>
          <p:nvPr>
            <p:ph type="title"/>
          </p:nvPr>
        </p:nvSpPr>
        <p:spPr/>
        <p:txBody>
          <a:bodyPr>
            <a:normAutofit fontScale="90000"/>
          </a:bodyPr>
          <a:lstStyle/>
          <a:p>
            <a:r>
              <a:rPr lang="fr-FR" b="1" dirty="0">
                <a:solidFill>
                  <a:srgbClr val="C00000"/>
                </a:solidFill>
              </a:rPr>
              <a:t>Principes</a:t>
            </a:r>
            <a:br>
              <a:rPr lang="fr-FR" b="1" dirty="0">
                <a:solidFill>
                  <a:srgbClr val="C00000"/>
                </a:solidFill>
              </a:rPr>
            </a:br>
            <a:r>
              <a:rPr lang="fr-FR" b="1" dirty="0">
                <a:solidFill>
                  <a:srgbClr val="0070C0"/>
                </a:solidFill>
              </a:rPr>
              <a:t>Texte</a:t>
            </a:r>
            <a:endParaRPr lang="fr-FR" dirty="0"/>
          </a:p>
        </p:txBody>
      </p:sp>
      <p:sp>
        <p:nvSpPr>
          <p:cNvPr id="10" name="Rectangle 9"/>
          <p:cNvSpPr/>
          <p:nvPr/>
        </p:nvSpPr>
        <p:spPr>
          <a:xfrm>
            <a:off x="3203848" y="6165304"/>
            <a:ext cx="2816605" cy="584775"/>
          </a:xfrm>
          <a:prstGeom prst="rect">
            <a:avLst/>
          </a:prstGeom>
        </p:spPr>
        <p:txBody>
          <a:bodyPr wrap="none">
            <a:spAutoFit/>
          </a:bodyPr>
          <a:lstStyle/>
          <a:p>
            <a:r>
              <a:rPr lang="fr-FR" sz="3200" dirty="0"/>
              <a:t>Police sans </a:t>
            </a:r>
            <a:r>
              <a:rPr lang="fr-FR" sz="3200" dirty="0" err="1"/>
              <a:t>sérif</a:t>
            </a:r>
            <a:endParaRPr lang="fr-FR"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Principes</a:t>
            </a:r>
            <a:br>
              <a:rPr lang="fr-FR" b="1" dirty="0">
                <a:solidFill>
                  <a:srgbClr val="C00000"/>
                </a:solidFill>
              </a:rPr>
            </a:br>
            <a:r>
              <a:rPr lang="fr-FR" b="1" dirty="0">
                <a:solidFill>
                  <a:srgbClr val="0070C0"/>
                </a:solidFill>
              </a:rPr>
              <a:t>Temps de réponse</a:t>
            </a:r>
            <a:endParaRPr lang="fr-FR" dirty="0"/>
          </a:p>
        </p:txBody>
      </p:sp>
      <p:sp>
        <p:nvSpPr>
          <p:cNvPr id="3" name="Espace réservé du contenu 2"/>
          <p:cNvSpPr>
            <a:spLocks noGrp="1"/>
          </p:cNvSpPr>
          <p:nvPr>
            <p:ph idx="1"/>
          </p:nvPr>
        </p:nvSpPr>
        <p:spPr/>
        <p:txBody>
          <a:bodyPr>
            <a:normAutofit/>
          </a:bodyPr>
          <a:lstStyle/>
          <a:p>
            <a:pPr algn="just">
              <a:buFont typeface="Wingdings" pitchFamily="2" charset="2"/>
              <a:buChar char="q"/>
            </a:pPr>
            <a:r>
              <a:rPr lang="fr-FR" dirty="0"/>
              <a:t>Si on peut se permettre de laisser l'utilisateur attendre une ou deux secondes, au-delà, il faut penser à l'attente qu'il devra subir.</a:t>
            </a:r>
          </a:p>
          <a:p>
            <a:pPr algn="just">
              <a:buFont typeface="Wingdings" pitchFamily="2" charset="2"/>
              <a:buChar char="q"/>
            </a:pPr>
            <a:r>
              <a:rPr lang="fr-FR" dirty="0"/>
              <a:t>Pour cela, il faut mettre en place, idéalement, une barre de progression accompagnée ou non d'explications textuelles, permettant à l'utilisateur de connaître le niveau d'avancement de la tâche. </a:t>
            </a:r>
          </a:p>
        </p:txBody>
      </p:sp>
      <p:pic>
        <p:nvPicPr>
          <p:cNvPr id="13314" name="Picture 2" descr="Image associée"/>
          <p:cNvPicPr>
            <a:picLocks noChangeAspect="1" noChangeArrowheads="1"/>
          </p:cNvPicPr>
          <p:nvPr/>
        </p:nvPicPr>
        <p:blipFill>
          <a:blip r:embed="rId2" cstate="print"/>
          <a:srcRect l="30962" t="18161" r="30335" b="15910"/>
          <a:stretch>
            <a:fillRect/>
          </a:stretch>
        </p:blipFill>
        <p:spPr bwMode="auto">
          <a:xfrm>
            <a:off x="7236296" y="476672"/>
            <a:ext cx="1080120" cy="1080120"/>
          </a:xfrm>
          <a:prstGeom prst="rect">
            <a:avLst/>
          </a:prstGeom>
          <a:noFill/>
        </p:spPr>
      </p:pic>
      <p:pic>
        <p:nvPicPr>
          <p:cNvPr id="13316" name="Picture 4" descr="Résultat de recherche d'images pour &quot;barre de progression png&quot;"/>
          <p:cNvPicPr>
            <a:picLocks noChangeAspect="1" noChangeArrowheads="1"/>
          </p:cNvPicPr>
          <p:nvPr/>
        </p:nvPicPr>
        <p:blipFill>
          <a:blip r:embed="rId3" cstate="print"/>
          <a:srcRect l="7154" t="38278" r="5799" b="37798"/>
          <a:stretch>
            <a:fillRect/>
          </a:stretch>
        </p:blipFill>
        <p:spPr bwMode="auto">
          <a:xfrm>
            <a:off x="2123728" y="5733256"/>
            <a:ext cx="5256584" cy="72008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Principes</a:t>
            </a:r>
            <a:br>
              <a:rPr lang="fr-FR" b="1" dirty="0">
                <a:solidFill>
                  <a:srgbClr val="C00000"/>
                </a:solidFill>
              </a:rPr>
            </a:br>
            <a:r>
              <a:rPr lang="fr-FR" b="1" dirty="0">
                <a:solidFill>
                  <a:srgbClr val="0070C0"/>
                </a:solidFill>
              </a:rPr>
              <a:t>Jeu de couleurs</a:t>
            </a:r>
            <a:endParaRPr lang="fr-FR" dirty="0"/>
          </a:p>
        </p:txBody>
      </p:sp>
      <p:sp>
        <p:nvSpPr>
          <p:cNvPr id="3" name="Espace réservé du contenu 2"/>
          <p:cNvSpPr>
            <a:spLocks noGrp="1"/>
          </p:cNvSpPr>
          <p:nvPr>
            <p:ph idx="1"/>
          </p:nvPr>
        </p:nvSpPr>
        <p:spPr/>
        <p:txBody>
          <a:bodyPr>
            <a:normAutofit/>
          </a:bodyPr>
          <a:lstStyle/>
          <a:p>
            <a:pPr algn="just" fontAlgn="ctr">
              <a:buFont typeface="Wingdings" pitchFamily="2" charset="2"/>
              <a:buChar char="q"/>
            </a:pPr>
            <a:r>
              <a:rPr lang="fr-FR" dirty="0"/>
              <a:t>Il faut faire attention au contraste, afin de ne pas agresser les yeux. </a:t>
            </a:r>
          </a:p>
          <a:p>
            <a:pPr algn="just" fontAlgn="ctr">
              <a:buFont typeface="Wingdings" pitchFamily="2" charset="2"/>
              <a:buChar char="q"/>
            </a:pPr>
            <a:endParaRPr lang="fr-FR" dirty="0"/>
          </a:p>
          <a:p>
            <a:pPr algn="just" fontAlgn="ctr">
              <a:buFont typeface="Wingdings" pitchFamily="2" charset="2"/>
              <a:buChar char="q"/>
            </a:pPr>
            <a:r>
              <a:rPr lang="fr-FR" dirty="0"/>
              <a:t>Il faut limiter au strict minimum le nombre de couleurs utilisés.</a:t>
            </a:r>
          </a:p>
          <a:p>
            <a:pPr algn="just" fontAlgn="ctr">
              <a:buFont typeface="Wingdings" pitchFamily="2" charset="2"/>
              <a:buChar char="q"/>
            </a:pPr>
            <a:endParaRPr lang="fr-FR" dirty="0"/>
          </a:p>
          <a:p>
            <a:pPr algn="ctr">
              <a:buNone/>
            </a:pPr>
            <a:r>
              <a:rPr lang="fr-FR" b="1" dirty="0"/>
              <a:t>http://www.colorblender.com/</a:t>
            </a:r>
          </a:p>
          <a:p>
            <a:pPr algn="just">
              <a:buFont typeface="Wingdings" pitchFamily="2" charset="2"/>
              <a:buChar char="q"/>
            </a:pP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Principes</a:t>
            </a:r>
            <a:br>
              <a:rPr lang="fr-FR" b="1" dirty="0">
                <a:solidFill>
                  <a:srgbClr val="C00000"/>
                </a:solidFill>
              </a:rPr>
            </a:br>
            <a:r>
              <a:rPr lang="fr-FR" b="1" dirty="0">
                <a:solidFill>
                  <a:srgbClr val="0070C0"/>
                </a:solidFill>
              </a:rPr>
              <a:t>Jeu de couleurs</a:t>
            </a:r>
            <a:endParaRPr lang="fr-FR" dirty="0"/>
          </a:p>
        </p:txBody>
      </p:sp>
      <p:pic>
        <p:nvPicPr>
          <p:cNvPr id="4" name="Image 3"/>
          <p:cNvPicPr/>
          <p:nvPr/>
        </p:nvPicPr>
        <p:blipFill>
          <a:blip r:embed="rId2" cstate="print"/>
          <a:srcRect l="11818" t="30698" r="13636" b="14175"/>
          <a:stretch>
            <a:fillRect/>
          </a:stretch>
        </p:blipFill>
        <p:spPr bwMode="auto">
          <a:xfrm>
            <a:off x="899592" y="2132856"/>
            <a:ext cx="7488832" cy="374441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Risques d’une mauvaise IHM</a:t>
            </a:r>
          </a:p>
        </p:txBody>
      </p:sp>
      <p:pic>
        <p:nvPicPr>
          <p:cNvPr id="41986" name="Picture 2" descr="Résultat de recherche d'images pour &quot;mauvaise ihm&quot;"/>
          <p:cNvPicPr>
            <a:picLocks noChangeAspect="1" noChangeArrowheads="1"/>
          </p:cNvPicPr>
          <p:nvPr/>
        </p:nvPicPr>
        <p:blipFill>
          <a:blip r:embed="rId2" cstate="print"/>
          <a:srcRect t="20518" r="14685" b="6882"/>
          <a:stretch>
            <a:fillRect/>
          </a:stretch>
        </p:blipFill>
        <p:spPr bwMode="auto">
          <a:xfrm>
            <a:off x="899592" y="1772816"/>
            <a:ext cx="7128792" cy="455450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Evolution des interfaces</a:t>
            </a:r>
          </a:p>
        </p:txBody>
      </p:sp>
      <p:sp>
        <p:nvSpPr>
          <p:cNvPr id="3" name="Espace réservé du contenu 2"/>
          <p:cNvSpPr>
            <a:spLocks noGrp="1"/>
          </p:cNvSpPr>
          <p:nvPr>
            <p:ph idx="1"/>
          </p:nvPr>
        </p:nvSpPr>
        <p:spPr/>
        <p:txBody>
          <a:bodyPr/>
          <a:lstStyle/>
          <a:p>
            <a:pPr algn="just">
              <a:buFont typeface="Wingdings" pitchFamily="2" charset="2"/>
              <a:buChar char="q"/>
            </a:pPr>
            <a:r>
              <a:rPr lang="fr-FR" dirty="0"/>
              <a:t>Responsive Web Design</a:t>
            </a:r>
          </a:p>
          <a:p>
            <a:pPr algn="just">
              <a:buFont typeface="Wingdings" pitchFamily="2" charset="2"/>
              <a:buChar char="q"/>
            </a:pPr>
            <a:endParaRPr lang="fr-FR" dirty="0"/>
          </a:p>
          <a:p>
            <a:pPr algn="just">
              <a:buFont typeface="Wingdings" pitchFamily="2" charset="2"/>
              <a:buChar char="q"/>
            </a:pPr>
            <a:r>
              <a:rPr lang="fr-FR" dirty="0"/>
              <a:t>La conception des interfaces mobiles et tactiles s'appuie sur les critères ergonomiques pour le Web général.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Utilisation des interfaces mobiles</a:t>
            </a:r>
          </a:p>
        </p:txBody>
      </p:sp>
      <p:pic>
        <p:nvPicPr>
          <p:cNvPr id="4" name="Image 3"/>
          <p:cNvPicPr/>
          <p:nvPr/>
        </p:nvPicPr>
        <p:blipFill>
          <a:blip r:embed="rId2" cstate="print"/>
          <a:srcRect l="27500" t="34438" r="32500" b="36661"/>
          <a:stretch>
            <a:fillRect/>
          </a:stretch>
        </p:blipFill>
        <p:spPr bwMode="auto">
          <a:xfrm>
            <a:off x="755576" y="2132856"/>
            <a:ext cx="7632848" cy="338437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3EAD-D270-4988-9E8B-E39205A47C24}"/>
              </a:ext>
            </a:extLst>
          </p:cNvPr>
          <p:cNvSpPr>
            <a:spLocks noGrp="1"/>
          </p:cNvSpPr>
          <p:nvPr>
            <p:ph type="title"/>
          </p:nvPr>
        </p:nvSpPr>
        <p:spPr>
          <a:xfrm>
            <a:off x="722313" y="2969164"/>
            <a:ext cx="7772400" cy="2195961"/>
          </a:xfrm>
        </p:spPr>
        <p:txBody>
          <a:bodyPr>
            <a:normAutofit/>
          </a:bodyPr>
          <a:lstStyle/>
          <a:p>
            <a:pPr algn="ctr"/>
            <a:r>
              <a:rPr lang="fr-FR" u="sng" dirty="0">
                <a:ea typeface="+mj-lt"/>
                <a:cs typeface="+mj-lt"/>
              </a:rPr>
              <a:t>Partie 1</a:t>
            </a:r>
            <a:br>
              <a:rPr lang="fr-FR" u="sng" dirty="0">
                <a:ea typeface="+mj-lt"/>
                <a:cs typeface="+mj-lt"/>
              </a:rPr>
            </a:br>
            <a:br>
              <a:rPr lang="fr-FR" u="sng" dirty="0">
                <a:ea typeface="+mj-lt"/>
                <a:cs typeface="+mj-lt"/>
              </a:rPr>
            </a:br>
            <a:r>
              <a:rPr lang="fr-FR" dirty="0">
                <a:solidFill>
                  <a:srgbClr val="C00000"/>
                </a:solidFill>
                <a:ea typeface="+mj-lt"/>
                <a:cs typeface="+mj-lt"/>
              </a:rPr>
              <a:t>Ergonomie informatique</a:t>
            </a:r>
            <a:endParaRPr lang="fr-FR" b="0" dirty="0">
              <a:solidFill>
                <a:srgbClr val="C00000"/>
              </a:solidFill>
              <a:ea typeface="+mj-lt"/>
              <a:cs typeface="+mj-lt"/>
            </a:endParaRPr>
          </a:p>
          <a:p>
            <a:endParaRPr lang="fr-FR" dirty="0">
              <a:cs typeface="Calibri"/>
            </a:endParaRPr>
          </a:p>
        </p:txBody>
      </p:sp>
      <p:sp>
        <p:nvSpPr>
          <p:cNvPr id="5" name="Text Placeholder 4">
            <a:extLst>
              <a:ext uri="{FF2B5EF4-FFF2-40B4-BE49-F238E27FC236}">
                <a16:creationId xmlns:a16="http://schemas.microsoft.com/office/drawing/2014/main" id="{173F7379-C56C-48C1-BF8C-03C0DEB9EA55}"/>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112424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Utilisation des interfaces mobiles</a:t>
            </a:r>
            <a:endParaRPr lang="fr-FR" dirty="0"/>
          </a:p>
        </p:txBody>
      </p:sp>
      <p:pic>
        <p:nvPicPr>
          <p:cNvPr id="4" name="Espace réservé du contenu 3"/>
          <p:cNvPicPr>
            <a:picLocks noGrp="1"/>
          </p:cNvPicPr>
          <p:nvPr>
            <p:ph idx="1"/>
          </p:nvPr>
        </p:nvPicPr>
        <p:blipFill>
          <a:blip r:embed="rId2" cstate="print"/>
          <a:srcRect l="31215" t="19724" r="31215" b="38910"/>
          <a:stretch>
            <a:fillRect/>
          </a:stretch>
        </p:blipFill>
        <p:spPr bwMode="auto">
          <a:xfrm>
            <a:off x="899592" y="1988840"/>
            <a:ext cx="7416824" cy="3744416"/>
          </a:xfrm>
          <a:prstGeom prst="rect">
            <a:avLst/>
          </a:prstGeom>
          <a:noFill/>
          <a:ln w="9525">
            <a:noFill/>
            <a:miter lim="800000"/>
            <a:headEnd/>
            <a:tailEnd/>
          </a:ln>
        </p:spPr>
      </p:pic>
      <p:sp>
        <p:nvSpPr>
          <p:cNvPr id="5" name="ZoneTexte 4"/>
          <p:cNvSpPr txBox="1"/>
          <p:nvPr/>
        </p:nvSpPr>
        <p:spPr>
          <a:xfrm>
            <a:off x="3847708" y="5661248"/>
            <a:ext cx="1802096" cy="369332"/>
          </a:xfrm>
          <a:prstGeom prst="rect">
            <a:avLst/>
          </a:prstGeom>
          <a:noFill/>
        </p:spPr>
        <p:txBody>
          <a:bodyPr wrap="none" rtlCol="0">
            <a:spAutoFit/>
          </a:bodyPr>
          <a:lstStyle/>
          <a:p>
            <a:r>
              <a:rPr lang="fr-FR" b="1" dirty="0"/>
              <a:t>Une main, pouce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Utilisation des interfaces mobiles</a:t>
            </a:r>
            <a:endParaRPr lang="fr-FR" dirty="0"/>
          </a:p>
        </p:txBody>
      </p:sp>
      <p:pic>
        <p:nvPicPr>
          <p:cNvPr id="4" name="Espace réservé du contenu 3"/>
          <p:cNvPicPr>
            <a:picLocks noGrp="1"/>
          </p:cNvPicPr>
          <p:nvPr>
            <p:ph idx="1"/>
          </p:nvPr>
        </p:nvPicPr>
        <p:blipFill>
          <a:blip r:embed="rId2" cstate="print"/>
          <a:srcRect l="26743" t="22906" r="31215" b="30955"/>
          <a:stretch>
            <a:fillRect/>
          </a:stretch>
        </p:blipFill>
        <p:spPr bwMode="auto">
          <a:xfrm>
            <a:off x="323528" y="2060848"/>
            <a:ext cx="7776864" cy="3744416"/>
          </a:xfrm>
          <a:prstGeom prst="rect">
            <a:avLst/>
          </a:prstGeom>
          <a:noFill/>
          <a:ln w="9525">
            <a:noFill/>
            <a:miter lim="800000"/>
            <a:headEnd/>
            <a:tailEnd/>
          </a:ln>
        </p:spPr>
      </p:pic>
      <p:sp>
        <p:nvSpPr>
          <p:cNvPr id="5" name="ZoneTexte 4"/>
          <p:cNvSpPr txBox="1"/>
          <p:nvPr/>
        </p:nvSpPr>
        <p:spPr>
          <a:xfrm>
            <a:off x="3847708" y="5661248"/>
            <a:ext cx="2814810" cy="369332"/>
          </a:xfrm>
          <a:prstGeom prst="rect">
            <a:avLst/>
          </a:prstGeom>
          <a:noFill/>
        </p:spPr>
        <p:txBody>
          <a:bodyPr wrap="none" rtlCol="0">
            <a:spAutoFit/>
          </a:bodyPr>
          <a:lstStyle/>
          <a:p>
            <a:r>
              <a:rPr lang="fr-FR" b="1" dirty="0"/>
              <a:t>Deux mains, pouce et index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Utilisation des interfaces mobiles</a:t>
            </a:r>
            <a:endParaRPr lang="fr-FR" dirty="0"/>
          </a:p>
        </p:txBody>
      </p:sp>
      <p:pic>
        <p:nvPicPr>
          <p:cNvPr id="4" name="Image 3"/>
          <p:cNvPicPr/>
          <p:nvPr/>
        </p:nvPicPr>
        <p:blipFill>
          <a:blip r:embed="rId2" cstate="print"/>
          <a:srcRect l="31250" t="36661" r="31250" b="34438"/>
          <a:stretch>
            <a:fillRect/>
          </a:stretch>
        </p:blipFill>
        <p:spPr bwMode="auto">
          <a:xfrm>
            <a:off x="1187624" y="2492896"/>
            <a:ext cx="6552728" cy="2736304"/>
          </a:xfrm>
          <a:prstGeom prst="rect">
            <a:avLst/>
          </a:prstGeom>
          <a:noFill/>
          <a:ln w="9525">
            <a:noFill/>
            <a:miter lim="800000"/>
            <a:headEnd/>
            <a:tailEnd/>
          </a:ln>
        </p:spPr>
      </p:pic>
      <p:sp>
        <p:nvSpPr>
          <p:cNvPr id="5" name="ZoneTexte 4"/>
          <p:cNvSpPr txBox="1"/>
          <p:nvPr/>
        </p:nvSpPr>
        <p:spPr>
          <a:xfrm>
            <a:off x="3847708" y="5661248"/>
            <a:ext cx="2085827" cy="369332"/>
          </a:xfrm>
          <a:prstGeom prst="rect">
            <a:avLst/>
          </a:prstGeom>
          <a:noFill/>
        </p:spPr>
        <p:txBody>
          <a:bodyPr wrap="none" rtlCol="0">
            <a:spAutoFit/>
          </a:bodyPr>
          <a:lstStyle/>
          <a:p>
            <a:r>
              <a:rPr lang="fr-FR" b="1" dirty="0"/>
              <a:t>Deux mains, pouces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Interfaces mobiles</a:t>
            </a:r>
          </a:p>
        </p:txBody>
      </p:sp>
      <p:sp>
        <p:nvSpPr>
          <p:cNvPr id="3" name="Espace réservé du contenu 2"/>
          <p:cNvSpPr>
            <a:spLocks noGrp="1"/>
          </p:cNvSpPr>
          <p:nvPr>
            <p:ph idx="1"/>
          </p:nvPr>
        </p:nvSpPr>
        <p:spPr/>
        <p:txBody>
          <a:bodyPr>
            <a:normAutofit/>
          </a:bodyPr>
          <a:lstStyle/>
          <a:p>
            <a:pPr lvl="0" algn="just" fontAlgn="base">
              <a:buFont typeface="Wingdings" pitchFamily="2" charset="2"/>
              <a:buChar char="q"/>
            </a:pPr>
            <a:r>
              <a:rPr lang="fr-FR" b="1" dirty="0"/>
              <a:t> Affichage différent </a:t>
            </a:r>
            <a:r>
              <a:rPr lang="fr-FR" dirty="0"/>
              <a:t>: la taille de l’écran est bien plus réduite que sur un ordinateur, la résolution est souvent inférieure, et les proportions de l’écran ne sont pas obligatoirement les mêmes non plus. </a:t>
            </a:r>
          </a:p>
          <a:p>
            <a:pPr lvl="0" algn="just" fontAlgn="base">
              <a:buFont typeface="Wingdings" pitchFamily="2" charset="2"/>
              <a:buChar char="q"/>
            </a:pPr>
            <a:r>
              <a:rPr lang="fr-FR" b="1" dirty="0"/>
              <a:t> Principes d’interaction nouveaux</a:t>
            </a:r>
            <a:r>
              <a:rPr lang="fr-FR" dirty="0"/>
              <a:t> : adieu la souris, on navigue au doigt. </a:t>
            </a:r>
          </a:p>
          <a:p>
            <a:pPr lvl="0" algn="just" fontAlgn="base">
              <a:buFont typeface="Wingdings" pitchFamily="2" charset="2"/>
              <a:buChar char="q"/>
            </a:pPr>
            <a:endParaRPr lang="fr-FR" dirty="0"/>
          </a:p>
          <a:p>
            <a:pPr algn="just">
              <a:buFont typeface="Wingdings" pitchFamily="2" charset="2"/>
              <a:buChar char="q"/>
            </a:pP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Interfaces mobiles</a:t>
            </a:r>
            <a:br>
              <a:rPr lang="fr-FR" dirty="0"/>
            </a:br>
            <a:r>
              <a:rPr lang="fr-FR" b="1" dirty="0">
                <a:solidFill>
                  <a:srgbClr val="0070C0"/>
                </a:solidFill>
              </a:rPr>
              <a:t>Principes</a:t>
            </a:r>
          </a:p>
        </p:txBody>
      </p:sp>
      <p:sp>
        <p:nvSpPr>
          <p:cNvPr id="3" name="Espace réservé du contenu 2"/>
          <p:cNvSpPr>
            <a:spLocks noGrp="1"/>
          </p:cNvSpPr>
          <p:nvPr>
            <p:ph idx="1"/>
          </p:nvPr>
        </p:nvSpPr>
        <p:spPr/>
        <p:txBody>
          <a:bodyPr>
            <a:normAutofit fontScale="92500" lnSpcReduction="10000"/>
          </a:bodyPr>
          <a:lstStyle/>
          <a:p>
            <a:pPr marL="514350" indent="-514350" algn="just">
              <a:buFont typeface="Wingdings" pitchFamily="2" charset="2"/>
              <a:buChar char="q"/>
            </a:pPr>
            <a:r>
              <a:rPr lang="fr-FR" dirty="0"/>
              <a:t>Adapter l’affichage au petit écran</a:t>
            </a:r>
            <a:endParaRPr lang="fr-FR" b="1" dirty="0"/>
          </a:p>
          <a:p>
            <a:pPr marL="514350" indent="-514350" algn="just">
              <a:buFont typeface="Wingdings" pitchFamily="2" charset="2"/>
              <a:buChar char="q"/>
            </a:pPr>
            <a:r>
              <a:rPr lang="fr-FR" dirty="0"/>
              <a:t>Agrandir les zones cliquables</a:t>
            </a:r>
            <a:endParaRPr lang="fr-FR" b="1" dirty="0"/>
          </a:p>
          <a:p>
            <a:pPr marL="355600" lvl="1" indent="0" algn="just">
              <a:buNone/>
            </a:pPr>
            <a:r>
              <a:rPr lang="fr-FR" dirty="0"/>
              <a:t>Selon les lignes-guides Microsoft, chaque élément cliquable doit ainsi avoir une taille minimum d’environ 7mm et être espacé des autres éléments d’au moins 2 mm, pour éviter tout problème de visée. </a:t>
            </a:r>
          </a:p>
          <a:p>
            <a:pPr marL="514350" indent="-514350" algn="just">
              <a:buFont typeface="Wingdings" pitchFamily="2" charset="2"/>
              <a:buChar char="q"/>
            </a:pPr>
            <a:r>
              <a:rPr lang="fr-FR" dirty="0"/>
              <a:t>Indiquer où on se trouve dans l’application</a:t>
            </a:r>
          </a:p>
          <a:p>
            <a:pPr marL="514350" indent="-514350" algn="just">
              <a:buFont typeface="Wingdings" pitchFamily="2" charset="2"/>
              <a:buChar char="q"/>
            </a:pPr>
            <a:r>
              <a:rPr lang="fr-FR" dirty="0"/>
              <a:t>Limiter l’utilisation du clavier</a:t>
            </a:r>
          </a:p>
          <a:p>
            <a:pPr marL="514350" indent="-514350" algn="just">
              <a:buFont typeface="Wingdings" pitchFamily="2" charset="2"/>
              <a:buChar char="q"/>
            </a:pPr>
            <a:r>
              <a:rPr lang="fr-FR" dirty="0"/>
              <a:t>Rendre les éléments cliquables reconnaissables</a:t>
            </a:r>
          </a:p>
          <a:p>
            <a:pPr marL="514350" indent="-514350" algn="just">
              <a:buFont typeface="Wingdings" pitchFamily="2" charset="2"/>
              <a:buChar char="q"/>
            </a:pPr>
            <a:r>
              <a:rPr lang="fr-FR" dirty="0"/>
              <a:t>Assurer la continuité des contenus</a:t>
            </a:r>
            <a:endParaRPr lang="fr-FR" b="1" dirty="0"/>
          </a:p>
          <a:p>
            <a:pPr marL="514350" indent="-514350" algn="just">
              <a:buFont typeface="Wingdings" pitchFamily="2" charset="2"/>
              <a:buChar char="q"/>
            </a:pPr>
            <a:endParaRPr lang="fr-FR" b="1" dirty="0"/>
          </a:p>
          <a:p>
            <a:pPr marL="514350" indent="-514350" algn="just">
              <a:buFont typeface="Wingdings" pitchFamily="2" charset="2"/>
              <a:buChar char="q"/>
            </a:pP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Conclusion</a:t>
            </a:r>
          </a:p>
        </p:txBody>
      </p:sp>
      <p:sp>
        <p:nvSpPr>
          <p:cNvPr id="3" name="Espace réservé du contenu 2"/>
          <p:cNvSpPr>
            <a:spLocks noGrp="1"/>
          </p:cNvSpPr>
          <p:nvPr>
            <p:ph idx="1"/>
          </p:nvPr>
        </p:nvSpPr>
        <p:spPr/>
        <p:txBody>
          <a:bodyPr>
            <a:normAutofit fontScale="92500" lnSpcReduction="20000"/>
          </a:bodyPr>
          <a:lstStyle/>
          <a:p>
            <a:pPr algn="just">
              <a:buNone/>
            </a:pPr>
            <a:r>
              <a:rPr lang="fr-FR" dirty="0"/>
              <a:t>Une bonne IHM répond positivement aux points suivants :</a:t>
            </a:r>
          </a:p>
          <a:p>
            <a:pPr lvl="0" algn="just">
              <a:buFont typeface="Wingdings" pitchFamily="2" charset="2"/>
              <a:buChar char="§"/>
            </a:pPr>
            <a:r>
              <a:rPr lang="fr-FR" b="1" dirty="0" err="1"/>
              <a:t>Utilisabilité</a:t>
            </a:r>
            <a:r>
              <a:rPr lang="fr-FR" b="1" dirty="0"/>
              <a:t>/simplicité</a:t>
            </a:r>
            <a:r>
              <a:rPr lang="fr-FR" dirty="0"/>
              <a:t> : est-il facile d'utiliser le logiciel ?</a:t>
            </a:r>
          </a:p>
          <a:p>
            <a:pPr lvl="0" algn="just">
              <a:buFont typeface="Wingdings" pitchFamily="2" charset="2"/>
              <a:buChar char="§"/>
            </a:pPr>
            <a:r>
              <a:rPr lang="fr-FR" b="1" dirty="0"/>
              <a:t>Explicité</a:t>
            </a:r>
            <a:r>
              <a:rPr lang="fr-FR" dirty="0"/>
              <a:t> : le logiciel peut-il être utilisé sans notice ?</a:t>
            </a:r>
          </a:p>
          <a:p>
            <a:pPr lvl="0" algn="just">
              <a:buFont typeface="Wingdings" pitchFamily="2" charset="2"/>
              <a:buChar char="§"/>
            </a:pPr>
            <a:r>
              <a:rPr lang="fr-FR" b="1" dirty="0"/>
              <a:t>Convivialité</a:t>
            </a:r>
            <a:r>
              <a:rPr lang="fr-FR" dirty="0"/>
              <a:t> : le logiciel est-il agréable à utiliser ?</a:t>
            </a:r>
          </a:p>
          <a:p>
            <a:pPr lvl="0" algn="just">
              <a:buFont typeface="Wingdings" pitchFamily="2" charset="2"/>
              <a:buChar char="§"/>
            </a:pPr>
            <a:r>
              <a:rPr lang="fr-FR" b="1" dirty="0"/>
              <a:t>Fonctionnalité</a:t>
            </a:r>
            <a:r>
              <a:rPr lang="fr-FR" dirty="0"/>
              <a:t> : le logiciel répond-il aux besoins ?</a:t>
            </a:r>
          </a:p>
          <a:p>
            <a:pPr lvl="0" algn="just">
              <a:buFont typeface="Wingdings" pitchFamily="2" charset="2"/>
              <a:buChar char="§"/>
            </a:pPr>
            <a:r>
              <a:rPr lang="fr-FR" b="1" dirty="0"/>
              <a:t>Erreurs maîtrisées</a:t>
            </a:r>
            <a:r>
              <a:rPr lang="fr-FR" dirty="0"/>
              <a:t> : les messages d'erreurs sont-ils explicites ?</a:t>
            </a:r>
          </a:p>
          <a:p>
            <a:pPr algn="just">
              <a:buFont typeface="Wingdings" pitchFamily="2" charset="2"/>
              <a:buChar char="q"/>
            </a:pP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3057-FC28-4596-845C-87F7D732B1F9}"/>
              </a:ext>
            </a:extLst>
          </p:cNvPr>
          <p:cNvSpPr>
            <a:spLocks noGrp="1"/>
          </p:cNvSpPr>
          <p:nvPr>
            <p:ph type="title"/>
          </p:nvPr>
        </p:nvSpPr>
        <p:spPr>
          <a:xfrm>
            <a:off x="679181" y="2969164"/>
            <a:ext cx="7772400" cy="1362075"/>
          </a:xfrm>
        </p:spPr>
        <p:txBody>
          <a:bodyPr vert="horz" lIns="91440" tIns="45720" rIns="91440" bIns="45720" rtlCol="0" anchor="ctr">
            <a:normAutofit fontScale="90000"/>
          </a:bodyPr>
          <a:lstStyle/>
          <a:p>
            <a:pPr algn="ctr"/>
            <a:r>
              <a:rPr lang="fr-FR" u="sng" dirty="0">
                <a:ea typeface="+mj-lt"/>
                <a:cs typeface="+mj-lt"/>
              </a:rPr>
              <a:t>Partie 2</a:t>
            </a:r>
            <a:br>
              <a:rPr lang="fr-FR" u="sng" dirty="0">
                <a:ea typeface="+mj-lt"/>
                <a:cs typeface="+mj-lt"/>
              </a:rPr>
            </a:br>
            <a:br>
              <a:rPr lang="fr-FR" u="sng" dirty="0">
                <a:ea typeface="+mj-lt"/>
                <a:cs typeface="+mj-lt"/>
              </a:rPr>
            </a:br>
            <a:r>
              <a:rPr lang="fr-FR" dirty="0">
                <a:solidFill>
                  <a:srgbClr val="C00000"/>
                </a:solidFill>
                <a:ea typeface="+mj-lt"/>
                <a:cs typeface="+mj-lt"/>
              </a:rPr>
              <a:t>Responsive Design</a:t>
            </a:r>
            <a:endParaRPr lang="fr-FR" b="0" dirty="0">
              <a:solidFill>
                <a:srgbClr val="C00000"/>
              </a:solidFill>
              <a:ea typeface="+mj-lt"/>
              <a:cs typeface="+mj-lt"/>
            </a:endParaRPr>
          </a:p>
          <a:p>
            <a:pPr algn="ctr"/>
            <a:endParaRPr lang="fr-FR" dirty="0">
              <a:solidFill>
                <a:schemeClr val="tx2"/>
              </a:solidFill>
              <a:ea typeface="+mj-lt"/>
              <a:cs typeface="+mj-lt"/>
            </a:endParaRPr>
          </a:p>
        </p:txBody>
      </p:sp>
    </p:spTree>
    <p:extLst>
      <p:ext uri="{BB962C8B-B14F-4D97-AF65-F5344CB8AC3E}">
        <p14:creationId xmlns:p14="http://schemas.microsoft.com/office/powerpoint/2010/main" val="1398847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Introduction</a:t>
            </a:r>
          </a:p>
        </p:txBody>
      </p:sp>
      <p:sp>
        <p:nvSpPr>
          <p:cNvPr id="3" name="Espace réservé du contenu 2"/>
          <p:cNvSpPr>
            <a:spLocks noGrp="1"/>
          </p:cNvSpPr>
          <p:nvPr>
            <p:ph idx="1"/>
          </p:nvPr>
        </p:nvSpPr>
        <p:spPr/>
        <p:txBody>
          <a:bodyPr>
            <a:normAutofit/>
          </a:bodyPr>
          <a:lstStyle/>
          <a:p>
            <a:pPr algn="just">
              <a:buFont typeface="Wingdings" pitchFamily="2" charset="2"/>
              <a:buChar char="q"/>
            </a:pPr>
            <a:r>
              <a:rPr lang="fr-FR" dirty="0"/>
              <a:t>Lors de la création de sites web il y a quelques années il fallait penser à le rendre compatible sur tous les navigateurs. </a:t>
            </a:r>
          </a:p>
          <a:p>
            <a:pPr algn="just">
              <a:buFont typeface="Wingdings" pitchFamily="2" charset="2"/>
              <a:buChar char="q"/>
            </a:pPr>
            <a:endParaRPr lang="fr-FR" dirty="0"/>
          </a:p>
          <a:p>
            <a:pPr algn="just">
              <a:buFont typeface="Wingdings" pitchFamily="2" charset="2"/>
              <a:buChar char="q"/>
            </a:pPr>
            <a:r>
              <a:rPr lang="fr-FR" dirty="0"/>
              <a:t>Maintenant il est important d’avoir un site Internet qui soit consultable sur un </a:t>
            </a:r>
            <a:r>
              <a:rPr lang="fr-FR" dirty="0" err="1"/>
              <a:t>smartphone</a:t>
            </a:r>
            <a:r>
              <a:rPr lang="fr-FR" dirty="0"/>
              <a:t> ou une tablette.</a:t>
            </a:r>
          </a:p>
        </p:txBody>
      </p:sp>
      <p:pic>
        <p:nvPicPr>
          <p:cNvPr id="44036" name="Picture 4" descr="Image associée"/>
          <p:cNvPicPr>
            <a:picLocks noChangeAspect="1" noChangeArrowheads="1"/>
          </p:cNvPicPr>
          <p:nvPr/>
        </p:nvPicPr>
        <p:blipFill>
          <a:blip r:embed="rId2" cstate="print"/>
          <a:srcRect b="39521"/>
          <a:stretch>
            <a:fillRect/>
          </a:stretch>
        </p:blipFill>
        <p:spPr bwMode="auto">
          <a:xfrm>
            <a:off x="912440" y="5301208"/>
            <a:ext cx="7620000" cy="1440160"/>
          </a:xfrm>
          <a:prstGeom prst="rect">
            <a:avLst/>
          </a:prstGeom>
          <a:noFill/>
        </p:spPr>
      </p:pic>
    </p:spTree>
    <p:extLst>
      <p:ext uri="{BB962C8B-B14F-4D97-AF65-F5344CB8AC3E}">
        <p14:creationId xmlns:p14="http://schemas.microsoft.com/office/powerpoint/2010/main" val="3007377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Responsive design</a:t>
            </a:r>
          </a:p>
        </p:txBody>
      </p:sp>
      <p:sp>
        <p:nvSpPr>
          <p:cNvPr id="3" name="Espace réservé du contenu 2"/>
          <p:cNvSpPr>
            <a:spLocks noGrp="1"/>
          </p:cNvSpPr>
          <p:nvPr>
            <p:ph idx="1"/>
          </p:nvPr>
        </p:nvSpPr>
        <p:spPr>
          <a:xfrm>
            <a:off x="457200" y="1600200"/>
            <a:ext cx="8229600" cy="4853136"/>
          </a:xfrm>
        </p:spPr>
        <p:txBody>
          <a:bodyPr>
            <a:normAutofit fontScale="85000" lnSpcReduction="20000"/>
          </a:bodyPr>
          <a:lstStyle/>
          <a:p>
            <a:pPr algn="just">
              <a:buFont typeface="Wingdings" pitchFamily="2" charset="2"/>
              <a:buChar char="q"/>
            </a:pPr>
            <a:r>
              <a:rPr lang="fr-FR" dirty="0"/>
              <a:t>Le terme de "Responsive Web design" a été introduit par Ethan Marcotte en mai 2010.</a:t>
            </a:r>
          </a:p>
          <a:p>
            <a:pPr algn="just">
              <a:buFont typeface="Wingdings" pitchFamily="2" charset="2"/>
              <a:buChar char="q"/>
            </a:pPr>
            <a:endParaRPr lang="fr-FR" dirty="0"/>
          </a:p>
          <a:p>
            <a:pPr algn="just">
              <a:buFont typeface="Wingdings" pitchFamily="2" charset="2"/>
              <a:buChar char="q"/>
            </a:pPr>
            <a:r>
              <a:rPr lang="fr-FR" dirty="0"/>
              <a:t>Approche de conception Web qui vise à l'élaboration de sites offrant une expérience de lecture et de navigation optimales pour l'utilisateur quelle que soit sa gamme d'appareil (téléphones mobiles, tablettes, moniteurs d'ordinateur de bureau).</a:t>
            </a:r>
          </a:p>
          <a:p>
            <a:pPr algn="just">
              <a:buFont typeface="Wingdings" pitchFamily="2" charset="2"/>
              <a:buChar char="q"/>
            </a:pPr>
            <a:endParaRPr lang="fr-FR" dirty="0"/>
          </a:p>
          <a:p>
            <a:pPr algn="just">
              <a:buFont typeface="Wingdings" pitchFamily="2" charset="2"/>
              <a:buChar char="q"/>
            </a:pPr>
            <a:r>
              <a:rPr lang="fr-FR" dirty="0"/>
              <a:t>Une expérience utilisateur "Responsive" réussie implique un minimum de redimensionnement (zoom), de recadrage, et de défilements multidirectionnels de pages.</a:t>
            </a:r>
          </a:p>
          <a:p>
            <a:pPr algn="just">
              <a:buFont typeface="Wingdings" pitchFamily="2" charset="2"/>
              <a:buChar char="q"/>
            </a:pPr>
            <a:endParaRPr lang="fr-FR" dirty="0"/>
          </a:p>
        </p:txBody>
      </p:sp>
    </p:spTree>
    <p:extLst>
      <p:ext uri="{BB962C8B-B14F-4D97-AF65-F5344CB8AC3E}">
        <p14:creationId xmlns:p14="http://schemas.microsoft.com/office/powerpoint/2010/main" val="4230172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Responsive design</a:t>
            </a:r>
            <a:endParaRPr lang="fr-FR" dirty="0"/>
          </a:p>
        </p:txBody>
      </p:sp>
      <p:pic>
        <p:nvPicPr>
          <p:cNvPr id="34819" name="Picture 3"/>
          <p:cNvPicPr>
            <a:picLocks noChangeAspect="1" noChangeArrowheads="1"/>
          </p:cNvPicPr>
          <p:nvPr/>
        </p:nvPicPr>
        <p:blipFill>
          <a:blip r:embed="rId2" cstate="print"/>
          <a:srcRect l="23517" t="13407" r="24460" b="10797"/>
          <a:stretch>
            <a:fillRect/>
          </a:stretch>
        </p:blipFill>
        <p:spPr bwMode="auto">
          <a:xfrm>
            <a:off x="1619672" y="1628800"/>
            <a:ext cx="6048672" cy="4954763"/>
          </a:xfrm>
          <a:prstGeom prst="rect">
            <a:avLst/>
          </a:prstGeom>
          <a:noFill/>
          <a:ln w="9525">
            <a:noFill/>
            <a:miter lim="800000"/>
            <a:headEnd/>
            <a:tailEnd/>
          </a:ln>
        </p:spPr>
      </p:pic>
    </p:spTree>
    <p:extLst>
      <p:ext uri="{BB962C8B-B14F-4D97-AF65-F5344CB8AC3E}">
        <p14:creationId xmlns:p14="http://schemas.microsoft.com/office/powerpoint/2010/main" val="124108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Ergonomie informatique</a:t>
            </a:r>
          </a:p>
        </p:txBody>
      </p:sp>
      <p:sp>
        <p:nvSpPr>
          <p:cNvPr id="3" name="Espace réservé du contenu 2"/>
          <p:cNvSpPr>
            <a:spLocks noGrp="1"/>
          </p:cNvSpPr>
          <p:nvPr>
            <p:ph idx="1"/>
          </p:nvPr>
        </p:nvSpPr>
        <p:spPr/>
        <p:txBody>
          <a:bodyPr>
            <a:normAutofit fontScale="92500" lnSpcReduction="10000"/>
          </a:bodyPr>
          <a:lstStyle/>
          <a:p>
            <a:pPr algn="just">
              <a:buFont typeface="Wingdings" pitchFamily="2" charset="2"/>
              <a:buChar char="q"/>
            </a:pPr>
            <a:r>
              <a:rPr lang="fr-FR" dirty="0"/>
              <a:t> L'ergonomie informatique a pour objectif l'amélioration du dialogue homme - ordinateur.</a:t>
            </a:r>
          </a:p>
          <a:p>
            <a:pPr algn="just">
              <a:buFont typeface="Wingdings" pitchFamily="2" charset="2"/>
              <a:buChar char="q"/>
            </a:pPr>
            <a:endParaRPr lang="fr-FR" dirty="0"/>
          </a:p>
          <a:p>
            <a:pPr algn="just">
              <a:buFont typeface="Wingdings" pitchFamily="2" charset="2"/>
              <a:buChar char="q"/>
            </a:pPr>
            <a:r>
              <a:rPr lang="fr-FR" dirty="0"/>
              <a:t> Dans le domaine de l'informatique, on distingue en général ergonomie du </a:t>
            </a:r>
            <a:r>
              <a:rPr lang="fr-FR" b="1" dirty="0"/>
              <a:t>logiciel et </a:t>
            </a:r>
            <a:r>
              <a:rPr lang="fr-FR" dirty="0"/>
              <a:t>ergonomie</a:t>
            </a:r>
            <a:r>
              <a:rPr lang="fr-FR" b="1" dirty="0"/>
              <a:t> web</a:t>
            </a:r>
            <a:r>
              <a:rPr lang="fr-FR" dirty="0"/>
              <a:t>.</a:t>
            </a:r>
          </a:p>
          <a:p>
            <a:pPr algn="just">
              <a:buFont typeface="Wingdings" pitchFamily="2" charset="2"/>
              <a:buChar char="q"/>
            </a:pPr>
            <a:r>
              <a:rPr lang="fr-FR" dirty="0"/>
              <a:t> Cette distinction entre logiciel et web tend cependant à se réduire, de plus en plus d'applications professionnelles passant à une problématique web.</a:t>
            </a:r>
          </a:p>
          <a:p>
            <a:pPr algn="just">
              <a:buNone/>
            </a:pP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Responsive design</a:t>
            </a:r>
            <a:endParaRPr lang="fr-FR" dirty="0"/>
          </a:p>
        </p:txBody>
      </p:sp>
      <p:pic>
        <p:nvPicPr>
          <p:cNvPr id="29698" name="Picture 2" descr="multiscreen"/>
          <p:cNvPicPr>
            <a:picLocks noChangeAspect="1" noChangeArrowheads="1"/>
          </p:cNvPicPr>
          <p:nvPr/>
        </p:nvPicPr>
        <p:blipFill>
          <a:blip r:embed="rId2" cstate="print"/>
          <a:srcRect/>
          <a:stretch>
            <a:fillRect/>
          </a:stretch>
        </p:blipFill>
        <p:spPr bwMode="auto">
          <a:xfrm>
            <a:off x="323528" y="3068960"/>
            <a:ext cx="8591550" cy="1581151"/>
          </a:xfrm>
          <a:prstGeom prst="rect">
            <a:avLst/>
          </a:prstGeom>
          <a:noFill/>
        </p:spPr>
      </p:pic>
    </p:spTree>
    <p:extLst>
      <p:ext uri="{BB962C8B-B14F-4D97-AF65-F5344CB8AC3E}">
        <p14:creationId xmlns:p14="http://schemas.microsoft.com/office/powerpoint/2010/main" val="2230702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Alternatives au responsive</a:t>
            </a:r>
          </a:p>
        </p:txBody>
      </p:sp>
      <p:sp>
        <p:nvSpPr>
          <p:cNvPr id="3" name="Espace réservé du contenu 2"/>
          <p:cNvSpPr>
            <a:spLocks noGrp="1"/>
          </p:cNvSpPr>
          <p:nvPr>
            <p:ph idx="1"/>
          </p:nvPr>
        </p:nvSpPr>
        <p:spPr/>
        <p:txBody>
          <a:bodyPr/>
          <a:lstStyle/>
          <a:p>
            <a:pPr>
              <a:lnSpc>
                <a:spcPct val="200000"/>
              </a:lnSpc>
              <a:buFont typeface="Wingdings" pitchFamily="2" charset="2"/>
              <a:buChar char="q"/>
            </a:pPr>
            <a:r>
              <a:rPr lang="fr-FR" dirty="0"/>
              <a:t>Site dédiée</a:t>
            </a:r>
          </a:p>
          <a:p>
            <a:pPr>
              <a:lnSpc>
                <a:spcPct val="200000"/>
              </a:lnSpc>
              <a:buFont typeface="Wingdings" pitchFamily="2" charset="2"/>
              <a:buChar char="q"/>
            </a:pPr>
            <a:r>
              <a:rPr lang="fr-FR" dirty="0"/>
              <a:t>Application native</a:t>
            </a:r>
          </a:p>
          <a:p>
            <a:pPr>
              <a:lnSpc>
                <a:spcPct val="200000"/>
              </a:lnSpc>
              <a:buFont typeface="Wingdings" pitchFamily="2" charset="2"/>
              <a:buChar char="q"/>
            </a:pPr>
            <a:r>
              <a:rPr lang="fr-FR" dirty="0"/>
              <a:t>Version responsive</a:t>
            </a:r>
          </a:p>
        </p:txBody>
      </p:sp>
    </p:spTree>
    <p:extLst>
      <p:ext uri="{BB962C8B-B14F-4D97-AF65-F5344CB8AC3E}">
        <p14:creationId xmlns:p14="http://schemas.microsoft.com/office/powerpoint/2010/main" val="2547358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Pourquoi ne pas créer 2 sites : mobiles et classique ?</a:t>
            </a:r>
          </a:p>
        </p:txBody>
      </p:sp>
      <p:sp>
        <p:nvSpPr>
          <p:cNvPr id="3" name="Espace réservé du contenu 2"/>
          <p:cNvSpPr>
            <a:spLocks noGrp="1"/>
          </p:cNvSpPr>
          <p:nvPr>
            <p:ph idx="1"/>
          </p:nvPr>
        </p:nvSpPr>
        <p:spPr/>
        <p:txBody>
          <a:bodyPr>
            <a:normAutofit/>
          </a:bodyPr>
          <a:lstStyle/>
          <a:p>
            <a:pPr>
              <a:buFont typeface="Wingdings" pitchFamily="2" charset="2"/>
              <a:buChar char="q"/>
            </a:pPr>
            <a:r>
              <a:rPr lang="fr-FR" dirty="0"/>
              <a:t>Duplicate content</a:t>
            </a:r>
          </a:p>
          <a:p>
            <a:pPr>
              <a:buFont typeface="Wingdings" pitchFamily="2" charset="2"/>
              <a:buChar char="q"/>
            </a:pPr>
            <a:r>
              <a:rPr lang="fr-FR" dirty="0"/>
              <a:t>Maintenance difficile</a:t>
            </a:r>
          </a:p>
          <a:p>
            <a:endParaRPr lang="fr-FR" dirty="0"/>
          </a:p>
          <a:p>
            <a:pPr algn="just">
              <a:buFont typeface="Wingdings" pitchFamily="2" charset="2"/>
              <a:buChar char="Ø"/>
            </a:pPr>
            <a:r>
              <a:rPr lang="fr-FR" dirty="0"/>
              <a:t>En créant un seul site responsive vous économisez du </a:t>
            </a:r>
            <a:r>
              <a:rPr lang="fr-FR" b="1" dirty="0"/>
              <a:t>temps </a:t>
            </a:r>
            <a:r>
              <a:rPr lang="fr-FR" dirty="0"/>
              <a:t>et de </a:t>
            </a:r>
            <a:r>
              <a:rPr lang="fr-FR" b="1" dirty="0"/>
              <a:t>l'argent </a:t>
            </a:r>
            <a:r>
              <a:rPr lang="fr-FR" dirty="0"/>
              <a:t>et vous êtes sûr que le </a:t>
            </a:r>
            <a:r>
              <a:rPr lang="fr-FR" b="1" dirty="0"/>
              <a:t>contenu est à jour </a:t>
            </a:r>
            <a:r>
              <a:rPr lang="fr-FR" dirty="0"/>
              <a:t>pour tous les appareils.</a:t>
            </a:r>
          </a:p>
          <a:p>
            <a:endParaRPr lang="fr-FR" dirty="0"/>
          </a:p>
        </p:txBody>
      </p:sp>
    </p:spTree>
    <p:extLst>
      <p:ext uri="{BB962C8B-B14F-4D97-AF65-F5344CB8AC3E}">
        <p14:creationId xmlns:p14="http://schemas.microsoft.com/office/powerpoint/2010/main" val="3579078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Comment tester le responsive ?</a:t>
            </a:r>
          </a:p>
        </p:txBody>
      </p:sp>
      <p:sp>
        <p:nvSpPr>
          <p:cNvPr id="3" name="Espace réservé du contenu 2"/>
          <p:cNvSpPr>
            <a:spLocks noGrp="1"/>
          </p:cNvSpPr>
          <p:nvPr>
            <p:ph idx="1"/>
          </p:nvPr>
        </p:nvSpPr>
        <p:spPr/>
        <p:txBody>
          <a:bodyPr>
            <a:normAutofit fontScale="85000" lnSpcReduction="20000"/>
          </a:bodyPr>
          <a:lstStyle/>
          <a:p>
            <a:pPr>
              <a:buFont typeface="Wingdings" pitchFamily="2" charset="2"/>
              <a:buChar char="q"/>
            </a:pPr>
            <a:r>
              <a:rPr lang="fr-FR" b="1" dirty="0"/>
              <a:t>Consultez votre site sur </a:t>
            </a:r>
            <a:r>
              <a:rPr lang="fr-FR" b="1" dirty="0" err="1"/>
              <a:t>smartphone</a:t>
            </a:r>
            <a:r>
              <a:rPr lang="fr-FR" b="1" dirty="0"/>
              <a:t> et tablettes </a:t>
            </a:r>
            <a:r>
              <a:rPr lang="fr-FR" sz="2600" dirty="0"/>
              <a:t>si le site s'affiche en entier comme sur votre PC mais plus petit parce que le navigateur a fait un zoom arrière pour qu'il tienne en largeur c'est que le site </a:t>
            </a:r>
            <a:r>
              <a:rPr lang="fr-FR" sz="2600" dirty="0">
                <a:solidFill>
                  <a:srgbClr val="FF0000"/>
                </a:solidFill>
              </a:rPr>
              <a:t>n'est pas responsive</a:t>
            </a:r>
            <a:r>
              <a:rPr lang="fr-FR" sz="2600" dirty="0"/>
              <a:t>.</a:t>
            </a:r>
          </a:p>
          <a:p>
            <a:pPr>
              <a:buFont typeface="Wingdings" pitchFamily="2" charset="2"/>
              <a:buChar char="q"/>
            </a:pPr>
            <a:endParaRPr lang="fr-FR" sz="2600" dirty="0"/>
          </a:p>
          <a:p>
            <a:pPr>
              <a:buFont typeface="Wingdings" pitchFamily="2" charset="2"/>
              <a:buChar char="q"/>
            </a:pPr>
            <a:r>
              <a:rPr lang="fr-FR" b="1" dirty="0"/>
              <a:t>Consultez votre site dans votre navigateur </a:t>
            </a:r>
            <a:r>
              <a:rPr lang="fr-FR" sz="2600" dirty="0"/>
              <a:t>réduisez la largeur de la fenêtre : si une barre de défilement horizontale apparaît c'est que le site </a:t>
            </a:r>
            <a:r>
              <a:rPr lang="fr-FR" sz="2600" dirty="0">
                <a:solidFill>
                  <a:srgbClr val="FF0000"/>
                </a:solidFill>
              </a:rPr>
              <a:t>n'est pas responsive</a:t>
            </a:r>
            <a:r>
              <a:rPr lang="fr-FR" sz="2600" dirty="0"/>
              <a:t>.</a:t>
            </a:r>
          </a:p>
          <a:p>
            <a:pPr>
              <a:buFont typeface="Wingdings" pitchFamily="2" charset="2"/>
              <a:buChar char="q"/>
            </a:pPr>
            <a:endParaRPr lang="fr-FR" sz="2600" dirty="0"/>
          </a:p>
          <a:p>
            <a:pPr>
              <a:buFont typeface="Wingdings" pitchFamily="2" charset="2"/>
              <a:buChar char="q"/>
            </a:pPr>
            <a:r>
              <a:rPr lang="fr-FR" b="1" dirty="0"/>
              <a:t>Utilisez notre page de test du responsive design</a:t>
            </a:r>
            <a:r>
              <a:rPr lang="fr-FR" dirty="0"/>
              <a:t> </a:t>
            </a:r>
          </a:p>
          <a:p>
            <a:pPr algn="ctr">
              <a:buNone/>
            </a:pPr>
            <a:r>
              <a:rPr lang="fr-FR" dirty="0">
                <a:hlinkClick r:id="rId2"/>
              </a:rPr>
              <a:t>http://www.lauyan.com/test-rwd/</a:t>
            </a:r>
            <a:endParaRPr lang="fr-FR" dirty="0"/>
          </a:p>
          <a:p>
            <a:pPr algn="ctr">
              <a:buNone/>
            </a:pPr>
            <a:endParaRPr lang="fr-FR" b="1" dirty="0"/>
          </a:p>
          <a:p>
            <a:pPr>
              <a:buFont typeface="Wingdings" pitchFamily="2" charset="2"/>
              <a:buChar char="q"/>
            </a:pPr>
            <a:r>
              <a:rPr lang="fr-FR" b="1" dirty="0"/>
              <a:t>Utilisez l’inspecteur d’</a:t>
            </a:r>
            <a:r>
              <a:rPr lang="fr-FR" b="1" dirty="0" err="1"/>
              <a:t>élèments</a:t>
            </a:r>
            <a:r>
              <a:rPr lang="fr-FR" b="1" dirty="0"/>
              <a:t> de votre navigateur</a:t>
            </a:r>
          </a:p>
          <a:p>
            <a:pPr>
              <a:buFont typeface="Wingdings" pitchFamily="2" charset="2"/>
              <a:buChar char="q"/>
            </a:pPr>
            <a:endParaRPr lang="fr-FR" dirty="0"/>
          </a:p>
        </p:txBody>
      </p:sp>
    </p:spTree>
    <p:extLst>
      <p:ext uri="{BB962C8B-B14F-4D97-AF65-F5344CB8AC3E}">
        <p14:creationId xmlns:p14="http://schemas.microsoft.com/office/powerpoint/2010/main" val="1078147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7030A0"/>
                </a:solidFill>
              </a:rPr>
              <a:t>Mobile first</a:t>
            </a:r>
          </a:p>
        </p:txBody>
      </p:sp>
      <p:sp>
        <p:nvSpPr>
          <p:cNvPr id="3" name="Espace réservé du contenu 2"/>
          <p:cNvSpPr>
            <a:spLocks noGrp="1"/>
          </p:cNvSpPr>
          <p:nvPr>
            <p:ph idx="1"/>
          </p:nvPr>
        </p:nvSpPr>
        <p:spPr/>
        <p:txBody>
          <a:bodyPr>
            <a:normAutofit fontScale="77500" lnSpcReduction="20000"/>
          </a:bodyPr>
          <a:lstStyle/>
          <a:p>
            <a:pPr algn="just">
              <a:buFont typeface="Wingdings" pitchFamily="2" charset="2"/>
              <a:buChar char="q"/>
            </a:pPr>
            <a:r>
              <a:rPr lang="fr-FR" dirty="0"/>
              <a:t>Plutôt que de faire votre première maquette complète version « desktop » les webdesigners sont incités à commencer par proposer la version mobile, qui est généralement la plus simple. </a:t>
            </a:r>
          </a:p>
          <a:p>
            <a:pPr algn="just">
              <a:buNone/>
            </a:pPr>
            <a:br>
              <a:rPr lang="fr-FR" dirty="0"/>
            </a:br>
            <a:endParaRPr lang="fr-FR" dirty="0"/>
          </a:p>
          <a:p>
            <a:pPr algn="just">
              <a:buFont typeface="Wingdings" pitchFamily="2" charset="2"/>
              <a:buChar char="q"/>
            </a:pPr>
            <a:r>
              <a:rPr lang="fr-FR" dirty="0"/>
              <a:t>Cette pensée a pour objectif d'améliorer l’UX design.</a:t>
            </a:r>
          </a:p>
          <a:p>
            <a:pPr algn="just">
              <a:buFont typeface="Wingdings" pitchFamily="2" charset="2"/>
              <a:buChar char="q"/>
            </a:pPr>
            <a:endParaRPr lang="fr-FR" dirty="0"/>
          </a:p>
          <a:p>
            <a:pPr algn="just">
              <a:buFont typeface="Wingdings" pitchFamily="2" charset="2"/>
              <a:buChar char="q"/>
            </a:pPr>
            <a:r>
              <a:rPr lang="fr-FR" dirty="0"/>
              <a:t>L’élaboration d'une interface ergonomique sous la contrainte d'un faible espace d'affichage force à épurer au maximum les éléments visibles par l’utilisateur final. Une tendance que l'on retrouve de plus en plus dans l’ergonomie des interfaces web.</a:t>
            </a:r>
          </a:p>
          <a:p>
            <a:pPr algn="just">
              <a:buFont typeface="Wingdings" pitchFamily="2" charset="2"/>
              <a:buChar char="q"/>
            </a:pPr>
            <a:endParaRPr lang="fr-FR" dirty="0"/>
          </a:p>
          <a:p>
            <a:pPr algn="just">
              <a:buFont typeface="Wingdings" pitchFamily="2" charset="2"/>
              <a:buChar char="q"/>
            </a:pPr>
            <a:endParaRPr lang="fr-FR" dirty="0"/>
          </a:p>
        </p:txBody>
      </p:sp>
    </p:spTree>
    <p:extLst>
      <p:ext uri="{BB962C8B-B14F-4D97-AF65-F5344CB8AC3E}">
        <p14:creationId xmlns:p14="http://schemas.microsoft.com/office/powerpoint/2010/main" val="3101758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Techniques utilisées</a:t>
            </a:r>
          </a:p>
        </p:txBody>
      </p:sp>
      <p:sp>
        <p:nvSpPr>
          <p:cNvPr id="3" name="Espace réservé du contenu 2"/>
          <p:cNvSpPr>
            <a:spLocks noGrp="1"/>
          </p:cNvSpPr>
          <p:nvPr>
            <p:ph idx="1"/>
          </p:nvPr>
        </p:nvSpPr>
        <p:spPr/>
        <p:txBody>
          <a:bodyPr/>
          <a:lstStyle/>
          <a:p>
            <a:pPr algn="just">
              <a:lnSpc>
                <a:spcPct val="200000"/>
              </a:lnSpc>
              <a:buFont typeface="Wingdings" pitchFamily="2" charset="2"/>
              <a:buChar char="q"/>
            </a:pPr>
            <a:r>
              <a:rPr lang="fr-FR" dirty="0"/>
              <a:t>Media </a:t>
            </a:r>
            <a:r>
              <a:rPr lang="fr-FR" dirty="0" err="1"/>
              <a:t>queries</a:t>
            </a:r>
            <a:endParaRPr lang="fr-FR" dirty="0"/>
          </a:p>
          <a:p>
            <a:pPr algn="just">
              <a:lnSpc>
                <a:spcPct val="200000"/>
              </a:lnSpc>
              <a:buFont typeface="Wingdings" pitchFamily="2" charset="2"/>
              <a:buChar char="q"/>
            </a:pPr>
            <a:r>
              <a:rPr lang="fr-FR" dirty="0" err="1"/>
              <a:t>Viewport</a:t>
            </a:r>
            <a:endParaRPr lang="fr-FR" dirty="0"/>
          </a:p>
          <a:p>
            <a:pPr algn="just">
              <a:lnSpc>
                <a:spcPct val="200000"/>
              </a:lnSpc>
              <a:buFont typeface="Wingdings" pitchFamily="2" charset="2"/>
              <a:buChar char="q"/>
            </a:pPr>
            <a:r>
              <a:rPr lang="fr-FR" dirty="0"/>
              <a:t>Grilles CSS</a:t>
            </a:r>
          </a:p>
        </p:txBody>
      </p:sp>
    </p:spTree>
    <p:extLst>
      <p:ext uri="{BB962C8B-B14F-4D97-AF65-F5344CB8AC3E}">
        <p14:creationId xmlns:p14="http://schemas.microsoft.com/office/powerpoint/2010/main" val="3272987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Media </a:t>
            </a:r>
            <a:r>
              <a:rPr lang="fr-FR" b="1" dirty="0" err="1">
                <a:solidFill>
                  <a:srgbClr val="C00000"/>
                </a:solidFill>
              </a:rPr>
              <a:t>Queries</a:t>
            </a:r>
            <a:endParaRPr lang="fr-FR" b="1" dirty="0">
              <a:solidFill>
                <a:srgbClr val="C00000"/>
              </a:solidFill>
            </a:endParaRPr>
          </a:p>
        </p:txBody>
      </p:sp>
      <p:sp>
        <p:nvSpPr>
          <p:cNvPr id="3" name="Espace réservé du contenu 2"/>
          <p:cNvSpPr>
            <a:spLocks noGrp="1"/>
          </p:cNvSpPr>
          <p:nvPr>
            <p:ph idx="1"/>
          </p:nvPr>
        </p:nvSpPr>
        <p:spPr>
          <a:xfrm>
            <a:off x="457200" y="1600200"/>
            <a:ext cx="8229600" cy="4853136"/>
          </a:xfrm>
        </p:spPr>
        <p:txBody>
          <a:bodyPr>
            <a:normAutofit fontScale="62500" lnSpcReduction="20000"/>
          </a:bodyPr>
          <a:lstStyle/>
          <a:p>
            <a:pPr algn="just">
              <a:buFont typeface="Wingdings" pitchFamily="2" charset="2"/>
              <a:buChar char="q"/>
            </a:pPr>
            <a:r>
              <a:rPr lang="fr-FR" sz="5900" dirty="0"/>
              <a:t>Fonctionnalité offerte par le langage CSS, qui permet de mettre en page les sites web pour faire en sorte que le design s'adapte à toutes les résolutions d'écran. </a:t>
            </a:r>
          </a:p>
          <a:p>
            <a:pPr>
              <a:buNone/>
            </a:pPr>
            <a:endParaRPr lang="fr-FR" sz="5900" dirty="0"/>
          </a:p>
          <a:p>
            <a:pPr>
              <a:buFont typeface="Wingdings" pitchFamily="2" charset="2"/>
              <a:buChar char="q"/>
            </a:pPr>
            <a:r>
              <a:rPr lang="fr-FR" sz="5900" dirty="0"/>
              <a:t>Elles permettent d'écrire des règles qui disent à l'ordinateur par exemple :</a:t>
            </a:r>
          </a:p>
          <a:p>
            <a:pPr>
              <a:buNone/>
            </a:pPr>
            <a:r>
              <a:rPr lang="fr-FR" i="1" dirty="0"/>
              <a:t>	« Si la largeur de l'écran est supérieure à X et inférieure à Y, alors placer ce bloc en-dessous du précédent »</a:t>
            </a:r>
          </a:p>
          <a:p>
            <a:pPr algn="just">
              <a:buFont typeface="Wingdings" pitchFamily="2" charset="2"/>
              <a:buChar char="q"/>
            </a:pPr>
            <a:endParaRPr lang="fr-FR" dirty="0"/>
          </a:p>
        </p:txBody>
      </p:sp>
    </p:spTree>
    <p:extLst>
      <p:ext uri="{BB962C8B-B14F-4D97-AF65-F5344CB8AC3E}">
        <p14:creationId xmlns:p14="http://schemas.microsoft.com/office/powerpoint/2010/main" val="2129720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Media </a:t>
            </a:r>
            <a:r>
              <a:rPr lang="fr-FR" b="1" dirty="0" err="1">
                <a:solidFill>
                  <a:srgbClr val="C00000"/>
                </a:solidFill>
              </a:rPr>
              <a:t>Queries</a:t>
            </a:r>
            <a:endParaRPr lang="fr-FR" dirty="0"/>
          </a:p>
        </p:txBody>
      </p:sp>
      <p:sp>
        <p:nvSpPr>
          <p:cNvPr id="3" name="Espace réservé du contenu 2"/>
          <p:cNvSpPr>
            <a:spLocks noGrp="1"/>
          </p:cNvSpPr>
          <p:nvPr>
            <p:ph idx="1"/>
          </p:nvPr>
        </p:nvSpPr>
        <p:spPr/>
        <p:txBody>
          <a:bodyPr>
            <a:normAutofit/>
          </a:bodyPr>
          <a:lstStyle/>
          <a:p>
            <a:pPr algn="just">
              <a:buFont typeface="Wingdings" pitchFamily="2" charset="2"/>
              <a:buChar char="q"/>
            </a:pPr>
            <a:r>
              <a:rPr lang="fr-FR" dirty="0">
                <a:solidFill>
                  <a:srgbClr val="0070C0"/>
                </a:solidFill>
              </a:rPr>
              <a:t> </a:t>
            </a:r>
            <a:r>
              <a:rPr lang="fr-FR" b="1" dirty="0">
                <a:solidFill>
                  <a:srgbClr val="0070C0"/>
                </a:solidFill>
              </a:rPr>
              <a:t>Smartphone, 576px and up</a:t>
            </a:r>
          </a:p>
          <a:p>
            <a:pPr lvl="1" algn="just">
              <a:buNone/>
            </a:pPr>
            <a:r>
              <a:rPr lang="fr-FR" dirty="0"/>
              <a:t>@media (min-</a:t>
            </a:r>
            <a:r>
              <a:rPr lang="fr-FR" dirty="0" err="1"/>
              <a:t>width</a:t>
            </a:r>
            <a:r>
              <a:rPr lang="fr-FR" dirty="0"/>
              <a:t>: 576px) { ... } </a:t>
            </a:r>
          </a:p>
          <a:p>
            <a:pPr algn="just">
              <a:buFont typeface="Wingdings" pitchFamily="2" charset="2"/>
              <a:buChar char="q"/>
            </a:pPr>
            <a:r>
              <a:rPr lang="fr-FR" b="1" dirty="0">
                <a:solidFill>
                  <a:srgbClr val="0070C0"/>
                </a:solidFill>
              </a:rPr>
              <a:t>Tablettes, 768px and up</a:t>
            </a:r>
          </a:p>
          <a:p>
            <a:pPr lvl="1" algn="just">
              <a:buNone/>
            </a:pPr>
            <a:r>
              <a:rPr lang="fr-FR" dirty="0"/>
              <a:t>@media (min-</a:t>
            </a:r>
            <a:r>
              <a:rPr lang="fr-FR" dirty="0" err="1"/>
              <a:t>width</a:t>
            </a:r>
            <a:r>
              <a:rPr lang="fr-FR" dirty="0"/>
              <a:t>: 768px) { ... } </a:t>
            </a:r>
          </a:p>
          <a:p>
            <a:pPr algn="just">
              <a:buFont typeface="Wingdings" pitchFamily="2" charset="2"/>
              <a:buChar char="q"/>
            </a:pPr>
            <a:r>
              <a:rPr lang="fr-FR" dirty="0">
                <a:solidFill>
                  <a:srgbClr val="0070C0"/>
                </a:solidFill>
              </a:rPr>
              <a:t> </a:t>
            </a:r>
            <a:r>
              <a:rPr lang="fr-FR" b="1" dirty="0">
                <a:solidFill>
                  <a:srgbClr val="0070C0"/>
                </a:solidFill>
              </a:rPr>
              <a:t>PC de bureau desktops, 992px and up </a:t>
            </a:r>
            <a:r>
              <a:rPr lang="fr-FR" dirty="0"/>
              <a:t>@media (min-</a:t>
            </a:r>
            <a:r>
              <a:rPr lang="fr-FR" dirty="0" err="1"/>
              <a:t>width</a:t>
            </a:r>
            <a:r>
              <a:rPr lang="fr-FR" dirty="0"/>
              <a:t>: 992px) { ... } </a:t>
            </a:r>
          </a:p>
          <a:p>
            <a:pPr algn="just">
              <a:buFont typeface="Wingdings" pitchFamily="2" charset="2"/>
              <a:buChar char="q"/>
            </a:pPr>
            <a:r>
              <a:rPr lang="fr-FR" dirty="0">
                <a:solidFill>
                  <a:srgbClr val="0070C0"/>
                </a:solidFill>
              </a:rPr>
              <a:t> </a:t>
            </a:r>
            <a:r>
              <a:rPr lang="fr-FR" b="1" dirty="0">
                <a:solidFill>
                  <a:srgbClr val="0070C0"/>
                </a:solidFill>
              </a:rPr>
              <a:t>Large desktops, 1200px and up</a:t>
            </a:r>
          </a:p>
          <a:p>
            <a:pPr lvl="1" algn="just">
              <a:buNone/>
            </a:pPr>
            <a:r>
              <a:rPr lang="fr-FR" dirty="0"/>
              <a:t>@media (min-</a:t>
            </a:r>
            <a:r>
              <a:rPr lang="fr-FR" dirty="0" err="1"/>
              <a:t>width</a:t>
            </a:r>
            <a:r>
              <a:rPr lang="fr-FR" dirty="0"/>
              <a:t>: 1200px) { ... }</a:t>
            </a:r>
          </a:p>
        </p:txBody>
      </p:sp>
    </p:spTree>
    <p:extLst>
      <p:ext uri="{BB962C8B-B14F-4D97-AF65-F5344CB8AC3E}">
        <p14:creationId xmlns:p14="http://schemas.microsoft.com/office/powerpoint/2010/main" val="1344214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Media </a:t>
            </a:r>
            <a:r>
              <a:rPr lang="fr-FR" b="1" dirty="0" err="1">
                <a:solidFill>
                  <a:srgbClr val="C00000"/>
                </a:solidFill>
              </a:rPr>
              <a:t>Queries</a:t>
            </a:r>
            <a:endParaRPr lang="fr-FR" dirty="0"/>
          </a:p>
        </p:txBody>
      </p:sp>
      <p:sp>
        <p:nvSpPr>
          <p:cNvPr id="3" name="Espace réservé du contenu 2"/>
          <p:cNvSpPr>
            <a:spLocks noGrp="1"/>
          </p:cNvSpPr>
          <p:nvPr>
            <p:ph idx="1"/>
          </p:nvPr>
        </p:nvSpPr>
        <p:spPr/>
        <p:txBody>
          <a:bodyPr>
            <a:normAutofit lnSpcReduction="10000"/>
          </a:bodyPr>
          <a:lstStyle/>
          <a:p>
            <a:pPr lvl="2">
              <a:buNone/>
            </a:pPr>
            <a:r>
              <a:rPr lang="fr-FR" sz="3200" dirty="0"/>
              <a:t>@media </a:t>
            </a:r>
            <a:r>
              <a:rPr lang="fr-FR" sz="3200" dirty="0" err="1"/>
              <a:t>screen</a:t>
            </a:r>
            <a:r>
              <a:rPr lang="fr-FR" sz="3200" dirty="0"/>
              <a:t> and (max-</a:t>
            </a:r>
            <a:r>
              <a:rPr lang="fr-FR" sz="3200" dirty="0" err="1"/>
              <a:t>width</a:t>
            </a:r>
            <a:r>
              <a:rPr lang="fr-FR" sz="3200" dirty="0"/>
              <a:t>: 480px) </a:t>
            </a:r>
          </a:p>
          <a:p>
            <a:pPr lvl="2">
              <a:buNone/>
            </a:pPr>
            <a:r>
              <a:rPr lang="fr-FR" sz="3200" dirty="0"/>
              <a:t>{ </a:t>
            </a:r>
          </a:p>
          <a:p>
            <a:pPr lvl="3">
              <a:buNone/>
            </a:pPr>
            <a:r>
              <a:rPr lang="fr-FR" sz="3200" dirty="0" err="1"/>
              <a:t>nav</a:t>
            </a:r>
            <a:r>
              <a:rPr lang="fr-FR" sz="3200" dirty="0"/>
              <a:t> </a:t>
            </a:r>
          </a:p>
          <a:p>
            <a:pPr lvl="3">
              <a:buNone/>
            </a:pPr>
            <a:r>
              <a:rPr lang="fr-FR" sz="3200" dirty="0"/>
              <a:t>{ </a:t>
            </a:r>
          </a:p>
          <a:p>
            <a:pPr lvl="4">
              <a:buNone/>
            </a:pPr>
            <a:r>
              <a:rPr lang="fr-FR" sz="3200" i="1" dirty="0"/>
              <a:t>display</a:t>
            </a:r>
            <a:r>
              <a:rPr lang="fr-FR" sz="3200" dirty="0"/>
              <a:t>: block; </a:t>
            </a:r>
          </a:p>
          <a:p>
            <a:pPr lvl="4">
              <a:buNone/>
            </a:pPr>
            <a:r>
              <a:rPr lang="fr-FR" sz="3200" i="1" dirty="0" err="1"/>
              <a:t>width</a:t>
            </a:r>
            <a:r>
              <a:rPr lang="fr-FR" sz="3200" dirty="0"/>
              <a:t>: 100%; </a:t>
            </a:r>
          </a:p>
          <a:p>
            <a:pPr lvl="3">
              <a:buNone/>
            </a:pPr>
            <a:r>
              <a:rPr lang="fr-FR" sz="3200" dirty="0"/>
              <a:t>} </a:t>
            </a:r>
          </a:p>
          <a:p>
            <a:pPr lvl="2">
              <a:buNone/>
            </a:pPr>
            <a:r>
              <a:rPr lang="fr-FR" sz="3200" dirty="0"/>
              <a:t>} </a:t>
            </a:r>
          </a:p>
          <a:p>
            <a:endParaRPr lang="fr-FR" dirty="0"/>
          </a:p>
        </p:txBody>
      </p:sp>
    </p:spTree>
    <p:extLst>
      <p:ext uri="{BB962C8B-B14F-4D97-AF65-F5344CB8AC3E}">
        <p14:creationId xmlns:p14="http://schemas.microsoft.com/office/powerpoint/2010/main" val="64783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Balise Link</a:t>
            </a:r>
          </a:p>
        </p:txBody>
      </p:sp>
      <p:sp>
        <p:nvSpPr>
          <p:cNvPr id="3" name="Espace réservé du contenu 2"/>
          <p:cNvSpPr>
            <a:spLocks noGrp="1"/>
          </p:cNvSpPr>
          <p:nvPr>
            <p:ph idx="1"/>
          </p:nvPr>
        </p:nvSpPr>
        <p:spPr/>
        <p:txBody>
          <a:bodyPr/>
          <a:lstStyle/>
          <a:p>
            <a:r>
              <a:rPr lang="en-US" dirty="0"/>
              <a:t>&lt;link </a:t>
            </a:r>
            <a:r>
              <a:rPr lang="en-US" dirty="0" err="1"/>
              <a:t>rel</a:t>
            </a:r>
            <a:r>
              <a:rPr lang="en-US" dirty="0"/>
              <a:t>="</a:t>
            </a:r>
            <a:r>
              <a:rPr lang="en-US" dirty="0" err="1"/>
              <a:t>stylesheet</a:t>
            </a:r>
            <a:r>
              <a:rPr lang="en-US" dirty="0"/>
              <a:t>" media="</a:t>
            </a:r>
            <a:r>
              <a:rPr lang="en-US" b="1" dirty="0"/>
              <a:t>screen</a:t>
            </a:r>
            <a:r>
              <a:rPr lang="en-US" dirty="0"/>
              <a:t>" </a:t>
            </a:r>
            <a:r>
              <a:rPr lang="en-US" dirty="0" err="1"/>
              <a:t>href</a:t>
            </a:r>
            <a:r>
              <a:rPr lang="en-US" dirty="0"/>
              <a:t>="screen.css" type="text/</a:t>
            </a:r>
            <a:r>
              <a:rPr lang="en-US" dirty="0" err="1"/>
              <a:t>css</a:t>
            </a:r>
            <a:r>
              <a:rPr lang="en-US" dirty="0"/>
              <a:t>" /&gt;</a:t>
            </a:r>
          </a:p>
          <a:p>
            <a:endParaRPr lang="fr-FR" dirty="0"/>
          </a:p>
          <a:p>
            <a:r>
              <a:rPr lang="en-US" dirty="0"/>
              <a:t>&lt;link </a:t>
            </a:r>
            <a:r>
              <a:rPr lang="en-US" dirty="0" err="1"/>
              <a:t>rel</a:t>
            </a:r>
            <a:r>
              <a:rPr lang="en-US" dirty="0"/>
              <a:t>="</a:t>
            </a:r>
            <a:r>
              <a:rPr lang="en-US" dirty="0" err="1"/>
              <a:t>stylesheet</a:t>
            </a:r>
            <a:r>
              <a:rPr lang="en-US" dirty="0"/>
              <a:t>" media="</a:t>
            </a:r>
            <a:r>
              <a:rPr lang="en-US" b="1" dirty="0"/>
              <a:t>print</a:t>
            </a:r>
            <a:r>
              <a:rPr lang="en-US" dirty="0"/>
              <a:t>" </a:t>
            </a:r>
            <a:r>
              <a:rPr lang="en-US" dirty="0" err="1"/>
              <a:t>href</a:t>
            </a:r>
            <a:r>
              <a:rPr lang="en-US" dirty="0"/>
              <a:t>="print.css" type="text/</a:t>
            </a:r>
            <a:r>
              <a:rPr lang="en-US" dirty="0" err="1"/>
              <a:t>css</a:t>
            </a:r>
            <a:r>
              <a:rPr lang="en-US" dirty="0"/>
              <a:t>" /&gt;</a:t>
            </a:r>
            <a:endParaRPr lang="fr-FR" dirty="0"/>
          </a:p>
          <a:p>
            <a:endParaRPr lang="fr-FR" dirty="0"/>
          </a:p>
          <a:p>
            <a:r>
              <a:rPr lang="en-US" dirty="0"/>
              <a:t>&lt;link </a:t>
            </a:r>
            <a:r>
              <a:rPr lang="en-US" dirty="0" err="1"/>
              <a:t>rel</a:t>
            </a:r>
            <a:r>
              <a:rPr lang="en-US" dirty="0"/>
              <a:t>="</a:t>
            </a:r>
            <a:r>
              <a:rPr lang="en-US" dirty="0" err="1"/>
              <a:t>stylesheet</a:t>
            </a:r>
            <a:r>
              <a:rPr lang="en-US" dirty="0"/>
              <a:t>" media=“</a:t>
            </a:r>
            <a:r>
              <a:rPr lang="en-US" b="1" dirty="0"/>
              <a:t>handheld</a:t>
            </a:r>
            <a:r>
              <a:rPr lang="en-US" dirty="0"/>
              <a:t>" </a:t>
            </a:r>
            <a:r>
              <a:rPr lang="en-US" dirty="0" err="1"/>
              <a:t>href</a:t>
            </a:r>
            <a:r>
              <a:rPr lang="en-US" dirty="0"/>
              <a:t>="print.css" type="text/</a:t>
            </a:r>
            <a:r>
              <a:rPr lang="en-US" dirty="0" err="1"/>
              <a:t>css</a:t>
            </a:r>
            <a:r>
              <a:rPr lang="en-US" dirty="0"/>
              <a:t>" /&gt;</a:t>
            </a:r>
            <a:endParaRPr lang="fr-FR" dirty="0"/>
          </a:p>
          <a:p>
            <a:endParaRPr lang="fr-FR" dirty="0"/>
          </a:p>
        </p:txBody>
      </p:sp>
    </p:spTree>
    <p:extLst>
      <p:ext uri="{BB962C8B-B14F-4D97-AF65-F5344CB8AC3E}">
        <p14:creationId xmlns:p14="http://schemas.microsoft.com/office/powerpoint/2010/main" val="297451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Ergonomie informatique</a:t>
            </a:r>
          </a:p>
        </p:txBody>
      </p:sp>
      <p:sp>
        <p:nvSpPr>
          <p:cNvPr id="3" name="Espace réservé du contenu 2"/>
          <p:cNvSpPr>
            <a:spLocks noGrp="1"/>
          </p:cNvSpPr>
          <p:nvPr>
            <p:ph idx="1"/>
          </p:nvPr>
        </p:nvSpPr>
        <p:spPr/>
        <p:txBody>
          <a:bodyPr>
            <a:normAutofit fontScale="77500" lnSpcReduction="20000"/>
          </a:bodyPr>
          <a:lstStyle/>
          <a:p>
            <a:pPr algn="just">
              <a:buFont typeface="Wingdings" pitchFamily="2" charset="2"/>
              <a:buChar char="q"/>
            </a:pPr>
            <a:r>
              <a:rPr lang="fr-FR" dirty="0"/>
              <a:t>L'interface est le seul canal de communication entre </a:t>
            </a:r>
            <a:r>
              <a:rPr lang="fr-FR" b="1" dirty="0"/>
              <a:t>l'utilisateur</a:t>
            </a:r>
            <a:r>
              <a:rPr lang="fr-FR" dirty="0"/>
              <a:t> final et le </a:t>
            </a:r>
            <a:r>
              <a:rPr lang="fr-FR" b="1" dirty="0"/>
              <a:t>produit</a:t>
            </a:r>
            <a:r>
              <a:rPr lang="fr-FR" dirty="0"/>
              <a:t> informatique qu'il utilise. Cette interface doit donc être conçue de façon à rendre concrets et évidents des traitements informatiques qui sont par essence abstraits. </a:t>
            </a:r>
          </a:p>
          <a:p>
            <a:pPr algn="just">
              <a:buFont typeface="Wingdings" pitchFamily="2" charset="2"/>
              <a:buChar char="q"/>
            </a:pPr>
            <a:endParaRPr lang="fr-FR" dirty="0"/>
          </a:p>
          <a:p>
            <a:pPr algn="just">
              <a:buFont typeface="Wingdings" pitchFamily="2" charset="2"/>
              <a:buChar char="q"/>
            </a:pPr>
            <a:r>
              <a:rPr lang="fr-FR" dirty="0"/>
              <a:t>L'interaction entre </a:t>
            </a:r>
            <a:r>
              <a:rPr lang="fr-FR" b="1" dirty="0"/>
              <a:t>l'utilisateur</a:t>
            </a:r>
            <a:r>
              <a:rPr lang="fr-FR" dirty="0"/>
              <a:t> et </a:t>
            </a:r>
            <a:r>
              <a:rPr lang="fr-FR" b="1" dirty="0"/>
              <a:t>l'interface</a:t>
            </a:r>
            <a:r>
              <a:rPr lang="fr-FR" dirty="0"/>
              <a:t> est nécessairement physique : elle passe par la vision, l'audition, le toucher, la motricité. </a:t>
            </a:r>
          </a:p>
          <a:p>
            <a:pPr algn="just">
              <a:buFont typeface="Wingdings" pitchFamily="2" charset="2"/>
              <a:buChar char="q"/>
            </a:pPr>
            <a:r>
              <a:rPr lang="fr-FR" dirty="0"/>
              <a:t>On s'intéresse donc aussi à l'ergonomie des dispositifs d'entrée (clavier, souris, trackball, joystick, voix, gestes…) et de sortie, d'affichage des données (écrans, </a:t>
            </a:r>
            <a:r>
              <a:rPr lang="fr-FR" dirty="0" err="1"/>
              <a:t>pda</a:t>
            </a:r>
            <a:r>
              <a:rPr lang="fr-FR" dirty="0"/>
              <a:t>, imprimantes…).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Le </a:t>
            </a:r>
            <a:r>
              <a:rPr lang="fr-FR" b="1" dirty="0" err="1">
                <a:solidFill>
                  <a:srgbClr val="C00000"/>
                </a:solidFill>
              </a:rPr>
              <a:t>viewport</a:t>
            </a:r>
            <a:r>
              <a:rPr lang="fr-FR" b="1" dirty="0">
                <a:solidFill>
                  <a:srgbClr val="C00000"/>
                </a:solidFill>
              </a:rPr>
              <a:t> sur les mobiles</a:t>
            </a:r>
          </a:p>
        </p:txBody>
      </p:sp>
      <p:sp>
        <p:nvSpPr>
          <p:cNvPr id="3" name="Espace réservé du contenu 2"/>
          <p:cNvSpPr>
            <a:spLocks noGrp="1"/>
          </p:cNvSpPr>
          <p:nvPr>
            <p:ph idx="1"/>
          </p:nvPr>
        </p:nvSpPr>
        <p:spPr/>
        <p:txBody>
          <a:bodyPr>
            <a:normAutofit/>
          </a:bodyPr>
          <a:lstStyle/>
          <a:p>
            <a:pPr>
              <a:buNone/>
            </a:pPr>
            <a:r>
              <a:rPr lang="fr-FR" b="1" dirty="0"/>
              <a:t>&lt;</a:t>
            </a:r>
            <a:r>
              <a:rPr lang="fr-FR" b="1" dirty="0" err="1"/>
              <a:t>meta</a:t>
            </a:r>
            <a:r>
              <a:rPr lang="fr-FR" b="1" dirty="0"/>
              <a:t> </a:t>
            </a:r>
            <a:r>
              <a:rPr lang="fr-FR" b="1" dirty="0" err="1"/>
              <a:t>name</a:t>
            </a:r>
            <a:r>
              <a:rPr lang="fr-FR" b="1" dirty="0"/>
              <a:t>="</a:t>
            </a:r>
            <a:r>
              <a:rPr lang="fr-FR" b="1" dirty="0" err="1"/>
              <a:t>viewport</a:t>
            </a:r>
            <a:r>
              <a:rPr lang="fr-FR" b="1" dirty="0"/>
              <a:t>" content="</a:t>
            </a:r>
            <a:r>
              <a:rPr lang="fr-FR" b="1" dirty="0" err="1"/>
              <a:t>width</a:t>
            </a:r>
            <a:r>
              <a:rPr lang="fr-FR" b="1" dirty="0"/>
              <a:t>=</a:t>
            </a:r>
            <a:r>
              <a:rPr lang="fr-FR" b="1" dirty="0" err="1"/>
              <a:t>device</a:t>
            </a:r>
            <a:r>
              <a:rPr lang="fr-FR" b="1" dirty="0"/>
              <a:t>-</a:t>
            </a:r>
            <a:r>
              <a:rPr lang="fr-FR" b="1" dirty="0" err="1"/>
              <a:t>width</a:t>
            </a:r>
            <a:r>
              <a:rPr lang="fr-FR" b="1" dirty="0"/>
              <a:t>" /&gt; </a:t>
            </a:r>
          </a:p>
          <a:p>
            <a:endParaRPr lang="fr-FR" dirty="0"/>
          </a:p>
          <a:p>
            <a:pPr algn="just">
              <a:buFont typeface="Wingdings" pitchFamily="2" charset="2"/>
              <a:buChar char="q"/>
            </a:pPr>
            <a:r>
              <a:rPr lang="fr-FR" dirty="0"/>
              <a:t> Ainsi, le navigateur des appareils mobiles comprendra qu'il ne doit pas simuler de largeur d'écran plus grande et votre site s'affichera correctement. </a:t>
            </a:r>
          </a:p>
          <a:p>
            <a:endParaRPr lang="fr-FR" dirty="0"/>
          </a:p>
        </p:txBody>
      </p:sp>
    </p:spTree>
    <p:extLst>
      <p:ext uri="{BB962C8B-B14F-4D97-AF65-F5344CB8AC3E}">
        <p14:creationId xmlns:p14="http://schemas.microsoft.com/office/powerpoint/2010/main" val="3372740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Les grilles</a:t>
            </a:r>
          </a:p>
        </p:txBody>
      </p:sp>
      <p:sp>
        <p:nvSpPr>
          <p:cNvPr id="3" name="Espace réservé du contenu 2"/>
          <p:cNvSpPr>
            <a:spLocks noGrp="1"/>
          </p:cNvSpPr>
          <p:nvPr>
            <p:ph idx="1"/>
          </p:nvPr>
        </p:nvSpPr>
        <p:spPr/>
        <p:txBody>
          <a:bodyPr/>
          <a:lstStyle/>
          <a:p>
            <a:pPr algn="just">
              <a:buFont typeface="Wingdings" pitchFamily="2" charset="2"/>
              <a:buChar char="q"/>
            </a:pPr>
            <a:r>
              <a:rPr lang="fr-FR" dirty="0"/>
              <a:t>Le concept de grille fluide consiste en un dimensionnement relatif des différents blocs de la page. </a:t>
            </a:r>
          </a:p>
          <a:p>
            <a:pPr algn="just">
              <a:buFont typeface="Wingdings" pitchFamily="2" charset="2"/>
              <a:buChar char="q"/>
            </a:pPr>
            <a:r>
              <a:rPr lang="fr-FR" dirty="0"/>
              <a:t>Les unités relatives comme les pourcentages ou les EM sont assez adaptées pour cela, beaucoup plus que les unités absolues comme les pixels ou les points.</a:t>
            </a:r>
          </a:p>
          <a:p>
            <a:pPr algn="just">
              <a:buFont typeface="Wingdings" pitchFamily="2" charset="2"/>
              <a:buChar char="q"/>
            </a:pPr>
            <a:endParaRPr lang="fr-FR" dirty="0"/>
          </a:p>
        </p:txBody>
      </p:sp>
    </p:spTree>
    <p:extLst>
      <p:ext uri="{BB962C8B-B14F-4D97-AF65-F5344CB8AC3E}">
        <p14:creationId xmlns:p14="http://schemas.microsoft.com/office/powerpoint/2010/main" val="2786385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Les grilles</a:t>
            </a:r>
            <a:endParaRPr lang="fr-FR" dirty="0"/>
          </a:p>
        </p:txBody>
      </p:sp>
      <p:sp>
        <p:nvSpPr>
          <p:cNvPr id="3" name="Espace réservé du contenu 2"/>
          <p:cNvSpPr>
            <a:spLocks noGrp="1"/>
          </p:cNvSpPr>
          <p:nvPr>
            <p:ph idx="1"/>
          </p:nvPr>
        </p:nvSpPr>
        <p:spPr>
          <a:xfrm>
            <a:off x="457200" y="1600201"/>
            <a:ext cx="8229600" cy="1324743"/>
          </a:xfrm>
        </p:spPr>
        <p:txBody>
          <a:bodyPr>
            <a:normAutofit/>
          </a:bodyPr>
          <a:lstStyle/>
          <a:p>
            <a:pPr algn="just">
              <a:buFont typeface="Wingdings" pitchFamily="2" charset="2"/>
              <a:buChar char="q"/>
            </a:pPr>
            <a:r>
              <a:rPr lang="fr-FR" dirty="0"/>
              <a:t>Une grille est découpée en rangées (</a:t>
            </a:r>
            <a:r>
              <a:rPr lang="fr-FR" b="1" i="1" dirty="0" err="1"/>
              <a:t>row</a:t>
            </a:r>
            <a:r>
              <a:rPr lang="fr-FR" b="1" i="1" dirty="0"/>
              <a:t>)</a:t>
            </a:r>
            <a:r>
              <a:rPr lang="fr-FR" dirty="0"/>
              <a:t>, et colonnes (</a:t>
            </a:r>
            <a:r>
              <a:rPr lang="fr-FR" b="1" i="1" dirty="0"/>
              <a:t>col</a:t>
            </a:r>
            <a:r>
              <a:rPr lang="fr-FR" dirty="0"/>
              <a:t>) </a:t>
            </a:r>
          </a:p>
        </p:txBody>
      </p:sp>
      <p:pic>
        <p:nvPicPr>
          <p:cNvPr id="1026" name="Picture 2" descr="Une grille est composée de rangées et de colonnes"/>
          <p:cNvPicPr>
            <a:picLocks noChangeAspect="1" noChangeArrowheads="1"/>
          </p:cNvPicPr>
          <p:nvPr/>
        </p:nvPicPr>
        <p:blipFill>
          <a:blip r:embed="rId2" cstate="print"/>
          <a:srcRect/>
          <a:stretch>
            <a:fillRect/>
          </a:stretch>
        </p:blipFill>
        <p:spPr bwMode="auto">
          <a:xfrm>
            <a:off x="1162798" y="3284984"/>
            <a:ext cx="6793578" cy="2736304"/>
          </a:xfrm>
          <a:prstGeom prst="rect">
            <a:avLst/>
          </a:prstGeom>
          <a:noFill/>
        </p:spPr>
      </p:pic>
    </p:spTree>
    <p:extLst>
      <p:ext uri="{BB962C8B-B14F-4D97-AF65-F5344CB8AC3E}">
        <p14:creationId xmlns:p14="http://schemas.microsoft.com/office/powerpoint/2010/main" val="3179682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Les grilles</a:t>
            </a:r>
            <a:endParaRPr lang="fr-FR" dirty="0"/>
          </a:p>
        </p:txBody>
      </p:sp>
      <p:sp>
        <p:nvSpPr>
          <p:cNvPr id="3" name="Espace réservé du contenu 2"/>
          <p:cNvSpPr>
            <a:spLocks noGrp="1"/>
          </p:cNvSpPr>
          <p:nvPr>
            <p:ph idx="1"/>
          </p:nvPr>
        </p:nvSpPr>
        <p:spPr/>
        <p:txBody>
          <a:bodyPr>
            <a:normAutofit fontScale="92500"/>
          </a:bodyPr>
          <a:lstStyle/>
          <a:p>
            <a:pPr algn="just">
              <a:buFont typeface="Wingdings" pitchFamily="2" charset="2"/>
              <a:buChar char="q"/>
            </a:pPr>
            <a:r>
              <a:rPr lang="fr-FR" dirty="0"/>
              <a:t>Une grille est constituée de repères (axes) verticaux et/ou horizontaux, séparés par des gouttières permettant de structurer le contenu.</a:t>
            </a:r>
          </a:p>
          <a:p>
            <a:pPr algn="just">
              <a:buFont typeface="Wingdings" pitchFamily="2" charset="2"/>
              <a:buChar char="q"/>
            </a:pPr>
            <a:r>
              <a:rPr lang="fr-FR" dirty="0"/>
              <a:t>Aux moyens de propriétés CSS3, il est possible de modifier la façon dont votre contenu s’adapte aux différentes tailles des appareils utilisés. </a:t>
            </a:r>
          </a:p>
          <a:p>
            <a:pPr algn="just">
              <a:buFont typeface="Wingdings" pitchFamily="2" charset="2"/>
              <a:buChar char="q"/>
            </a:pPr>
            <a:r>
              <a:rPr lang="fr-FR" dirty="0"/>
              <a:t>La majorité des grilles disposent de marges latérales, afin que l'œil puisse bénéficier d'un confort de lecture.</a:t>
            </a:r>
          </a:p>
          <a:p>
            <a:pPr algn="just">
              <a:buFont typeface="Wingdings" pitchFamily="2" charset="2"/>
              <a:buChar char="q"/>
            </a:pPr>
            <a:endParaRPr lang="fr-FR" dirty="0"/>
          </a:p>
        </p:txBody>
      </p:sp>
    </p:spTree>
    <p:extLst>
      <p:ext uri="{BB962C8B-B14F-4D97-AF65-F5344CB8AC3E}">
        <p14:creationId xmlns:p14="http://schemas.microsoft.com/office/powerpoint/2010/main" val="3987997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Les grilles</a:t>
            </a:r>
            <a:br>
              <a:rPr lang="fr-FR" b="1" dirty="0">
                <a:solidFill>
                  <a:srgbClr val="C00000"/>
                </a:solidFill>
              </a:rPr>
            </a:br>
            <a:r>
              <a:rPr lang="fr-FR" b="1" dirty="0">
                <a:solidFill>
                  <a:srgbClr val="0070C0"/>
                </a:solidFill>
              </a:rPr>
              <a:t>12 colonnes</a:t>
            </a:r>
            <a:endParaRPr lang="fr-FR" dirty="0">
              <a:solidFill>
                <a:srgbClr val="0070C0"/>
              </a:solidFill>
            </a:endParaRPr>
          </a:p>
        </p:txBody>
      </p:sp>
      <p:pic>
        <p:nvPicPr>
          <p:cNvPr id="4" name="Image 3" descr="Grille à 12 colonnes">
            <a:hlinkClick r:id="rId2"/>
          </p:cNvPr>
          <p:cNvPicPr/>
          <p:nvPr/>
        </p:nvPicPr>
        <p:blipFill>
          <a:blip r:embed="rId3" cstate="print"/>
          <a:srcRect r="36364"/>
          <a:stretch>
            <a:fillRect/>
          </a:stretch>
        </p:blipFill>
        <p:spPr bwMode="auto">
          <a:xfrm>
            <a:off x="1835696" y="1844824"/>
            <a:ext cx="5688632" cy="4608512"/>
          </a:xfrm>
          <a:prstGeom prst="rect">
            <a:avLst/>
          </a:prstGeom>
          <a:noFill/>
          <a:ln w="9525">
            <a:noFill/>
            <a:miter lim="800000"/>
            <a:headEnd/>
            <a:tailEnd/>
          </a:ln>
        </p:spPr>
      </p:pic>
    </p:spTree>
    <p:extLst>
      <p:ext uri="{BB962C8B-B14F-4D97-AF65-F5344CB8AC3E}">
        <p14:creationId xmlns:p14="http://schemas.microsoft.com/office/powerpoint/2010/main" val="520849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Responsive </a:t>
            </a:r>
            <a:r>
              <a:rPr lang="fr-FR" b="1" dirty="0" err="1">
                <a:solidFill>
                  <a:srgbClr val="C00000"/>
                </a:solidFill>
              </a:rPr>
              <a:t>frameworks</a:t>
            </a:r>
            <a:r>
              <a:rPr lang="fr-FR" b="1" dirty="0">
                <a:solidFill>
                  <a:srgbClr val="C00000"/>
                </a:solidFill>
              </a:rPr>
              <a:t> </a:t>
            </a:r>
          </a:p>
        </p:txBody>
      </p:sp>
      <p:sp>
        <p:nvSpPr>
          <p:cNvPr id="3" name="Espace réservé du contenu 2"/>
          <p:cNvSpPr>
            <a:spLocks noGrp="1"/>
          </p:cNvSpPr>
          <p:nvPr>
            <p:ph idx="1"/>
          </p:nvPr>
        </p:nvSpPr>
        <p:spPr/>
        <p:txBody>
          <a:bodyPr/>
          <a:lstStyle/>
          <a:p>
            <a:pPr>
              <a:lnSpc>
                <a:spcPct val="200000"/>
              </a:lnSpc>
              <a:buFont typeface="Wingdings" pitchFamily="2" charset="2"/>
              <a:buChar char="q"/>
            </a:pPr>
            <a:r>
              <a:rPr lang="fr-FR" dirty="0"/>
              <a:t>Bootstrap </a:t>
            </a:r>
          </a:p>
          <a:p>
            <a:pPr>
              <a:lnSpc>
                <a:spcPct val="200000"/>
              </a:lnSpc>
              <a:buFont typeface="Wingdings" pitchFamily="2" charset="2"/>
              <a:buChar char="q"/>
            </a:pPr>
            <a:r>
              <a:rPr lang="fr-FR" dirty="0" err="1"/>
              <a:t>Foundation</a:t>
            </a:r>
            <a:endParaRPr lang="fr-FR" dirty="0"/>
          </a:p>
          <a:p>
            <a:pPr>
              <a:lnSpc>
                <a:spcPct val="200000"/>
              </a:lnSpc>
              <a:buFont typeface="Wingdings" pitchFamily="2" charset="2"/>
              <a:buChar char="q"/>
            </a:pPr>
            <a:r>
              <a:rPr lang="fr-FR" dirty="0" err="1"/>
              <a:t>Gumby</a:t>
            </a:r>
            <a:endParaRPr lang="fr-FR" dirty="0"/>
          </a:p>
          <a:p>
            <a:pPr>
              <a:lnSpc>
                <a:spcPct val="200000"/>
              </a:lnSpc>
              <a:buFont typeface="Wingdings" pitchFamily="2" charset="2"/>
              <a:buChar char="q"/>
            </a:pPr>
            <a:r>
              <a:rPr lang="fr-FR" dirty="0" err="1"/>
              <a:t>Skeleton</a:t>
            </a:r>
            <a:endParaRPr lang="fr-FR" dirty="0"/>
          </a:p>
        </p:txBody>
      </p:sp>
    </p:spTree>
    <p:extLst>
      <p:ext uri="{BB962C8B-B14F-4D97-AF65-F5344CB8AC3E}">
        <p14:creationId xmlns:p14="http://schemas.microsoft.com/office/powerpoint/2010/main" val="463673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Bootstrap</a:t>
            </a:r>
          </a:p>
        </p:txBody>
      </p:sp>
      <p:sp>
        <p:nvSpPr>
          <p:cNvPr id="3" name="Espace réservé du contenu 2"/>
          <p:cNvSpPr>
            <a:spLocks noGrp="1"/>
          </p:cNvSpPr>
          <p:nvPr>
            <p:ph idx="1"/>
          </p:nvPr>
        </p:nvSpPr>
        <p:spPr/>
        <p:txBody>
          <a:bodyPr/>
          <a:lstStyle/>
          <a:p>
            <a:pPr algn="just">
              <a:buFont typeface="Wingdings" pitchFamily="2" charset="2"/>
              <a:buChar char="q"/>
            </a:pPr>
            <a:r>
              <a:rPr lang="fr-FR" dirty="0"/>
              <a:t>Bootstrap est un fichier CSS. Il comporte de nombreuses classes que l'on peut utiliser directement dans les balises HTML.</a:t>
            </a:r>
          </a:p>
        </p:txBody>
      </p:sp>
    </p:spTree>
    <p:extLst>
      <p:ext uri="{BB962C8B-B14F-4D97-AF65-F5344CB8AC3E}">
        <p14:creationId xmlns:p14="http://schemas.microsoft.com/office/powerpoint/2010/main" val="3824460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Les grilles de Bootstrap</a:t>
            </a:r>
            <a:endParaRPr lang="fr-FR" dirty="0"/>
          </a:p>
        </p:txBody>
      </p:sp>
      <p:sp>
        <p:nvSpPr>
          <p:cNvPr id="3" name="Espace réservé du contenu 2"/>
          <p:cNvSpPr>
            <a:spLocks noGrp="1"/>
          </p:cNvSpPr>
          <p:nvPr>
            <p:ph idx="1"/>
          </p:nvPr>
        </p:nvSpPr>
        <p:spPr/>
        <p:txBody>
          <a:bodyPr>
            <a:normAutofit/>
          </a:bodyPr>
          <a:lstStyle/>
          <a:p>
            <a:pPr algn="just">
              <a:buFont typeface="Wingdings" pitchFamily="2" charset="2"/>
              <a:buChar char="q"/>
            </a:pPr>
            <a:r>
              <a:rPr lang="fr-FR" dirty="0"/>
              <a:t>La grille de Bootstrap comporte 12 colonnes</a:t>
            </a:r>
          </a:p>
          <a:p>
            <a:pPr algn="just">
              <a:buFont typeface="Wingdings" pitchFamily="2" charset="2"/>
              <a:buChar char="q"/>
            </a:pPr>
            <a:r>
              <a:rPr lang="fr-FR" dirty="0"/>
              <a:t>Le découpage en colonnes est tout simplement une division en pourcentage de la largeur de la fenêtre. </a:t>
            </a:r>
          </a:p>
          <a:p>
            <a:pPr algn="just">
              <a:buFont typeface="Wingdings" pitchFamily="2" charset="2"/>
              <a:buChar char="q"/>
            </a:pPr>
            <a:r>
              <a:rPr lang="fr-FR" dirty="0"/>
              <a:t>Une rangée prend la hauteur du plus gros élément qu'elle contient. </a:t>
            </a:r>
          </a:p>
        </p:txBody>
      </p:sp>
      <p:pic>
        <p:nvPicPr>
          <p:cNvPr id="28674" name="Picture 2" descr="Les rangées ont la hauteur de leur contenu"/>
          <p:cNvPicPr>
            <a:picLocks noChangeAspect="1" noChangeArrowheads="1"/>
          </p:cNvPicPr>
          <p:nvPr/>
        </p:nvPicPr>
        <p:blipFill>
          <a:blip r:embed="rId2" cstate="print"/>
          <a:srcRect/>
          <a:stretch>
            <a:fillRect/>
          </a:stretch>
        </p:blipFill>
        <p:spPr bwMode="auto">
          <a:xfrm>
            <a:off x="1949224" y="4869160"/>
            <a:ext cx="5893671" cy="1561332"/>
          </a:xfrm>
          <a:prstGeom prst="rect">
            <a:avLst/>
          </a:prstGeom>
          <a:noFill/>
        </p:spPr>
      </p:pic>
    </p:spTree>
    <p:extLst>
      <p:ext uri="{BB962C8B-B14F-4D97-AF65-F5344CB8AC3E}">
        <p14:creationId xmlns:p14="http://schemas.microsoft.com/office/powerpoint/2010/main" val="3319451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Les grilles de </a:t>
            </a:r>
            <a:r>
              <a:rPr lang="fr-FR" b="1" dirty="0" err="1">
                <a:solidFill>
                  <a:srgbClr val="C00000"/>
                </a:solidFill>
              </a:rPr>
              <a:t>Bootstrap</a:t>
            </a:r>
            <a:endParaRPr lang="fr-FR" dirty="0"/>
          </a:p>
        </p:txBody>
      </p:sp>
      <p:pic>
        <p:nvPicPr>
          <p:cNvPr id="1026" name="Picture 2"/>
          <p:cNvPicPr>
            <a:picLocks noChangeAspect="1" noChangeArrowheads="1"/>
          </p:cNvPicPr>
          <p:nvPr/>
        </p:nvPicPr>
        <p:blipFill>
          <a:blip r:embed="rId2" cstate="print"/>
          <a:srcRect l="18536" t="30141" r="26674" b="21625"/>
          <a:stretch>
            <a:fillRect/>
          </a:stretch>
        </p:blipFill>
        <p:spPr bwMode="auto">
          <a:xfrm>
            <a:off x="107504" y="1556792"/>
            <a:ext cx="8640960" cy="4780895"/>
          </a:xfrm>
          <a:prstGeom prst="rect">
            <a:avLst/>
          </a:prstGeom>
          <a:noFill/>
          <a:ln w="9525">
            <a:noFill/>
            <a:miter lim="800000"/>
            <a:headEnd/>
            <a:tailEnd/>
          </a:ln>
        </p:spPr>
      </p:pic>
    </p:spTree>
    <p:extLst>
      <p:ext uri="{BB962C8B-B14F-4D97-AF65-F5344CB8AC3E}">
        <p14:creationId xmlns:p14="http://schemas.microsoft.com/office/powerpoint/2010/main" val="2383567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Les grilles de </a:t>
            </a:r>
            <a:r>
              <a:rPr lang="fr-FR" b="1" dirty="0" err="1">
                <a:solidFill>
                  <a:srgbClr val="C00000"/>
                </a:solidFill>
              </a:rPr>
              <a:t>Bootstrap</a:t>
            </a:r>
            <a:endParaRPr lang="fr-FR" dirty="0"/>
          </a:p>
        </p:txBody>
      </p:sp>
      <p:sp>
        <p:nvSpPr>
          <p:cNvPr id="3" name="Espace réservé du contenu 2"/>
          <p:cNvSpPr>
            <a:spLocks noGrp="1"/>
          </p:cNvSpPr>
          <p:nvPr>
            <p:ph idx="1"/>
          </p:nvPr>
        </p:nvSpPr>
        <p:spPr/>
        <p:txBody>
          <a:bodyPr/>
          <a:lstStyle/>
          <a:p>
            <a:r>
              <a:rPr lang="fr-FR" dirty="0"/>
              <a:t>Voir le contenu du fichier bootstrap.css</a:t>
            </a:r>
          </a:p>
          <a:p>
            <a:r>
              <a:rPr lang="fr-FR" dirty="0"/>
              <a:t>Voir exemple de </a:t>
            </a:r>
            <a:r>
              <a:rPr lang="fr-FR" dirty="0" err="1"/>
              <a:t>bootstrap</a:t>
            </a:r>
            <a:endParaRPr lang="fr-FR" dirty="0"/>
          </a:p>
        </p:txBody>
      </p:sp>
    </p:spTree>
    <p:extLst>
      <p:ext uri="{BB962C8B-B14F-4D97-AF65-F5344CB8AC3E}">
        <p14:creationId xmlns:p14="http://schemas.microsoft.com/office/powerpoint/2010/main" val="98090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UX design</a:t>
            </a:r>
            <a:br>
              <a:rPr lang="fr-FR" b="1" dirty="0">
                <a:solidFill>
                  <a:srgbClr val="C00000"/>
                </a:solidFill>
              </a:rPr>
            </a:br>
            <a:r>
              <a:rPr lang="fr-FR" dirty="0"/>
              <a:t> </a:t>
            </a:r>
            <a:r>
              <a:rPr lang="fr-FR" dirty="0">
                <a:solidFill>
                  <a:srgbClr val="0070C0"/>
                </a:solidFill>
              </a:rPr>
              <a:t>User </a:t>
            </a:r>
            <a:r>
              <a:rPr lang="fr-FR" dirty="0" err="1">
                <a:solidFill>
                  <a:srgbClr val="0070C0"/>
                </a:solidFill>
              </a:rPr>
              <a:t>eXperience</a:t>
            </a:r>
            <a:endParaRPr lang="fr-FR" b="1" dirty="0">
              <a:solidFill>
                <a:srgbClr val="0070C0"/>
              </a:solidFill>
            </a:endParaRPr>
          </a:p>
        </p:txBody>
      </p:sp>
      <p:sp>
        <p:nvSpPr>
          <p:cNvPr id="3" name="Espace réservé du contenu 2"/>
          <p:cNvSpPr>
            <a:spLocks noGrp="1"/>
          </p:cNvSpPr>
          <p:nvPr>
            <p:ph idx="1"/>
          </p:nvPr>
        </p:nvSpPr>
        <p:spPr/>
        <p:txBody>
          <a:bodyPr>
            <a:normAutofit fontScale="85000" lnSpcReduction="10000"/>
          </a:bodyPr>
          <a:lstStyle/>
          <a:p>
            <a:pPr algn="just">
              <a:buFont typeface="Wingdings" pitchFamily="2" charset="2"/>
              <a:buChar char="q"/>
            </a:pPr>
            <a:r>
              <a:rPr lang="fr-FR" dirty="0"/>
              <a:t>Part de l’observation des comportements utilisateurs et de leurs usages afin de leur proposer une interface qui leur corresponde et en facilite la prise en main et leurs actions.</a:t>
            </a:r>
          </a:p>
          <a:p>
            <a:pPr algn="just">
              <a:buFont typeface="Wingdings" pitchFamily="2" charset="2"/>
              <a:buChar char="q"/>
            </a:pPr>
            <a:endParaRPr lang="fr-FR" dirty="0"/>
          </a:p>
          <a:p>
            <a:pPr algn="just">
              <a:buFont typeface="Wingdings" pitchFamily="2" charset="2"/>
              <a:buChar char="q"/>
            </a:pPr>
            <a:r>
              <a:rPr lang="fr-FR" dirty="0"/>
              <a:t>Ainsi pour rendre les interfaces plus efficaces et plus faciles d’utilisation, les ergonomes collaborent étroitement avec les designers pour réaliser une conception centrée sur les utilisateurs. Tout repose sur l’expérience utilisateur (UX) et se termine sur la réalisation des objectifs des utilisateurs finaux.</a:t>
            </a:r>
          </a:p>
          <a:p>
            <a:pPr algn="just">
              <a:buFont typeface="Wingdings" pitchFamily="2" charset="2"/>
              <a:buChar char="q"/>
            </a:pPr>
            <a:endParaRPr lang="fr-FR" dirty="0"/>
          </a:p>
          <a:p>
            <a:pPr algn="just">
              <a:buFont typeface="Wingdings" pitchFamily="2" charset="2"/>
              <a:buChar char="q"/>
            </a:pPr>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76872"/>
            <a:ext cx="8229600" cy="1872208"/>
          </a:xfrm>
        </p:spPr>
        <p:txBody>
          <a:bodyPr>
            <a:normAutofit fontScale="90000"/>
          </a:bodyPr>
          <a:lstStyle/>
          <a:p>
            <a:r>
              <a:rPr lang="fr-FR" b="1" u="sng" dirty="0"/>
              <a:t>Partie 3</a:t>
            </a:r>
            <a:br>
              <a:rPr lang="fr-FR" b="1" u="sng" dirty="0"/>
            </a:br>
            <a:br>
              <a:rPr lang="fr-FR" dirty="0"/>
            </a:br>
            <a:r>
              <a:rPr lang="fr-FR" sz="6000" b="1" dirty="0">
                <a:solidFill>
                  <a:srgbClr val="C00000"/>
                </a:solidFill>
              </a:rPr>
              <a:t>Langage </a:t>
            </a:r>
            <a:r>
              <a:rPr lang="fr-FR" sz="6000" b="1" dirty="0" err="1">
                <a:solidFill>
                  <a:srgbClr val="C00000"/>
                </a:solidFill>
              </a:rPr>
              <a:t>Less</a:t>
            </a:r>
            <a:endParaRPr lang="fr-FR" sz="6000" b="1" dirty="0">
              <a:solidFill>
                <a:srgbClr val="C00000"/>
              </a:solidFill>
            </a:endParaRPr>
          </a:p>
        </p:txBody>
      </p:sp>
    </p:spTree>
    <p:extLst>
      <p:ext uri="{BB962C8B-B14F-4D97-AF65-F5344CB8AC3E}">
        <p14:creationId xmlns:p14="http://schemas.microsoft.com/office/powerpoint/2010/main" val="4244070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Ce qu’on ne peut pas faire avec CSS</a:t>
            </a:r>
          </a:p>
        </p:txBody>
      </p:sp>
      <p:sp>
        <p:nvSpPr>
          <p:cNvPr id="3" name="Espace réservé du contenu 2"/>
          <p:cNvSpPr>
            <a:spLocks noGrp="1"/>
          </p:cNvSpPr>
          <p:nvPr>
            <p:ph idx="1"/>
          </p:nvPr>
        </p:nvSpPr>
        <p:spPr/>
        <p:txBody>
          <a:bodyPr/>
          <a:lstStyle/>
          <a:p>
            <a:pPr>
              <a:buFont typeface="Wingdings" pitchFamily="2" charset="2"/>
              <a:buChar char="q"/>
            </a:pPr>
            <a:r>
              <a:rPr lang="fr-FR" dirty="0"/>
              <a:t> Imbrication des sélecteurs</a:t>
            </a:r>
          </a:p>
          <a:p>
            <a:pPr>
              <a:buFont typeface="Wingdings" pitchFamily="2" charset="2"/>
              <a:buChar char="q"/>
            </a:pPr>
            <a:r>
              <a:rPr lang="fr-FR" dirty="0"/>
              <a:t> Maintenance difficile des fichiers CSS. </a:t>
            </a:r>
          </a:p>
          <a:p>
            <a:pPr lvl="1" algn="just">
              <a:buNone/>
            </a:pPr>
            <a:r>
              <a:rPr lang="fr-FR" dirty="0"/>
              <a:t>	À chaque changement de couleur, vous devriez éditer vos fichiers à l'aide de la fonction « rechercher / remplacer ». </a:t>
            </a:r>
          </a:p>
          <a:p>
            <a:pPr lvl="1" algn="just">
              <a:buNone/>
            </a:pPr>
            <a:endParaRPr lang="fr-FR" dirty="0"/>
          </a:p>
          <a:p>
            <a:pPr algn="ctr">
              <a:buFont typeface="Wingdings" pitchFamily="2" charset="2"/>
              <a:buChar char="Ø"/>
            </a:pPr>
            <a:r>
              <a:rPr lang="fr-FR" dirty="0"/>
              <a:t>Quelle perte de temps !</a:t>
            </a:r>
          </a:p>
          <a:p>
            <a:pPr>
              <a:buFont typeface="Wingdings" pitchFamily="2" charset="2"/>
              <a:buChar char="q"/>
            </a:pPr>
            <a:endParaRPr lang="fr-FR" dirty="0"/>
          </a:p>
          <a:p>
            <a:pPr>
              <a:buFont typeface="Wingdings" pitchFamily="2" charset="2"/>
              <a:buChar char="q"/>
            </a:pPr>
            <a:endParaRPr lang="fr-FR" dirty="0"/>
          </a:p>
        </p:txBody>
      </p:sp>
    </p:spTree>
    <p:extLst>
      <p:ext uri="{BB962C8B-B14F-4D97-AF65-F5344CB8AC3E}">
        <p14:creationId xmlns:p14="http://schemas.microsoft.com/office/powerpoint/2010/main" val="3760324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Simplification des CSS</a:t>
            </a:r>
          </a:p>
        </p:txBody>
      </p:sp>
      <p:sp>
        <p:nvSpPr>
          <p:cNvPr id="3" name="Espace réservé du contenu 2"/>
          <p:cNvSpPr>
            <a:spLocks noGrp="1"/>
          </p:cNvSpPr>
          <p:nvPr>
            <p:ph idx="1"/>
          </p:nvPr>
        </p:nvSpPr>
        <p:spPr/>
        <p:txBody>
          <a:bodyPr>
            <a:normAutofit/>
          </a:bodyPr>
          <a:lstStyle/>
          <a:p>
            <a:pPr lvl="0" algn="just">
              <a:buFont typeface="Wingdings" pitchFamily="2" charset="2"/>
              <a:buChar char="q"/>
            </a:pPr>
            <a:r>
              <a:rPr lang="fr-FR" b="1" u="sng" dirty="0"/>
              <a:t>xCSS</a:t>
            </a:r>
            <a:r>
              <a:rPr lang="fr-FR" dirty="0"/>
              <a:t> </a:t>
            </a:r>
          </a:p>
          <a:p>
            <a:pPr lvl="0" algn="just">
              <a:buFont typeface="Wingdings" pitchFamily="2" charset="2"/>
              <a:buChar char="q"/>
            </a:pPr>
            <a:r>
              <a:rPr lang="fr-FR" b="1" dirty="0" err="1"/>
              <a:t>Less</a:t>
            </a:r>
            <a:endParaRPr lang="fr-FR" b="1" dirty="0"/>
          </a:p>
          <a:p>
            <a:pPr lvl="0" algn="just">
              <a:buFont typeface="Wingdings" pitchFamily="2" charset="2"/>
              <a:buChar char="q"/>
            </a:pPr>
            <a:r>
              <a:rPr lang="fr-FR" b="1" u="sng" dirty="0"/>
              <a:t>Sass</a:t>
            </a:r>
            <a:r>
              <a:rPr lang="fr-FR" dirty="0"/>
              <a:t> (</a:t>
            </a:r>
            <a:r>
              <a:rPr lang="fr-FR" dirty="0" err="1"/>
              <a:t>Syntactically</a:t>
            </a:r>
            <a:r>
              <a:rPr lang="fr-FR" dirty="0"/>
              <a:t> </a:t>
            </a:r>
            <a:r>
              <a:rPr lang="fr-FR" dirty="0" err="1"/>
              <a:t>Awesome</a:t>
            </a:r>
            <a:r>
              <a:rPr lang="fr-FR" dirty="0"/>
              <a:t> </a:t>
            </a:r>
            <a:r>
              <a:rPr lang="fr-FR" dirty="0" err="1"/>
              <a:t>Stylesheets</a:t>
            </a:r>
            <a:r>
              <a:rPr lang="fr-FR" dirty="0"/>
              <a:t>) </a:t>
            </a:r>
          </a:p>
          <a:p>
            <a:pPr lvl="1" algn="just">
              <a:buNone/>
            </a:pPr>
            <a:r>
              <a:rPr lang="fr-FR" dirty="0"/>
              <a:t>A ne pas confondre avec </a:t>
            </a:r>
            <a:r>
              <a:rPr lang="fr-FR" dirty="0" err="1"/>
              <a:t>SaaS</a:t>
            </a:r>
            <a:r>
              <a:rPr lang="fr-FR" dirty="0"/>
              <a:t> (Software As A Service).</a:t>
            </a:r>
          </a:p>
          <a:p>
            <a:pPr lvl="0" algn="just">
              <a:buFont typeface="Wingdings" pitchFamily="2" charset="2"/>
              <a:buChar char="q"/>
            </a:pPr>
            <a:r>
              <a:rPr lang="fr-FR" b="1" u="sng" dirty="0"/>
              <a:t>SCSS</a:t>
            </a:r>
            <a:r>
              <a:rPr lang="fr-FR" dirty="0"/>
              <a:t> (</a:t>
            </a:r>
            <a:r>
              <a:rPr lang="fr-FR" dirty="0" err="1"/>
              <a:t>Sassy</a:t>
            </a:r>
            <a:r>
              <a:rPr lang="fr-FR" dirty="0"/>
              <a:t> CSS)</a:t>
            </a:r>
          </a:p>
          <a:p>
            <a:pPr algn="just">
              <a:buFont typeface="Wingdings" pitchFamily="2" charset="2"/>
              <a:buChar char="q"/>
            </a:pPr>
            <a:endParaRPr lang="fr-FR" dirty="0"/>
          </a:p>
        </p:txBody>
      </p:sp>
    </p:spTree>
    <p:extLst>
      <p:ext uri="{BB962C8B-B14F-4D97-AF65-F5344CB8AC3E}">
        <p14:creationId xmlns:p14="http://schemas.microsoft.com/office/powerpoint/2010/main" val="37595564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LESS</a:t>
            </a:r>
          </a:p>
        </p:txBody>
      </p:sp>
      <p:sp>
        <p:nvSpPr>
          <p:cNvPr id="3" name="Espace réservé du contenu 2"/>
          <p:cNvSpPr>
            <a:spLocks noGrp="1"/>
          </p:cNvSpPr>
          <p:nvPr>
            <p:ph idx="1"/>
          </p:nvPr>
        </p:nvSpPr>
        <p:spPr/>
        <p:txBody>
          <a:bodyPr>
            <a:normAutofit fontScale="55000" lnSpcReduction="20000"/>
          </a:bodyPr>
          <a:lstStyle/>
          <a:p>
            <a:pPr>
              <a:buFont typeface="Wingdings" pitchFamily="2" charset="2"/>
              <a:buChar char="q"/>
            </a:pPr>
            <a:endParaRPr lang="fr-FR" sz="4000" dirty="0"/>
          </a:p>
          <a:p>
            <a:pPr>
              <a:buFont typeface="Wingdings" pitchFamily="2" charset="2"/>
              <a:buChar char="q"/>
            </a:pPr>
            <a:r>
              <a:rPr lang="fr-FR" sz="4000" dirty="0"/>
              <a:t>Basé sur le langage CSS</a:t>
            </a:r>
          </a:p>
          <a:p>
            <a:pPr>
              <a:buFont typeface="Wingdings" pitchFamily="2" charset="2"/>
              <a:buChar char="q"/>
            </a:pPr>
            <a:endParaRPr lang="fr-FR" b="1" dirty="0"/>
          </a:p>
          <a:p>
            <a:pPr>
              <a:buFont typeface="Wingdings" pitchFamily="2" charset="2"/>
              <a:buChar char="q"/>
            </a:pPr>
            <a:r>
              <a:rPr lang="fr-FR" sz="4000" dirty="0"/>
              <a:t>Il permet:</a:t>
            </a:r>
          </a:p>
          <a:p>
            <a:pPr lvl="1"/>
            <a:r>
              <a:rPr lang="fr-FR" sz="3800" dirty="0"/>
              <a:t>l’utilisation de variables</a:t>
            </a:r>
          </a:p>
          <a:p>
            <a:pPr lvl="1"/>
            <a:r>
              <a:rPr lang="fr-FR" sz="3800" dirty="0"/>
              <a:t>la définition de règles imbriquées (héritage)</a:t>
            </a:r>
          </a:p>
          <a:p>
            <a:pPr lvl="1"/>
            <a:r>
              <a:rPr lang="fr-FR" sz="3800" dirty="0"/>
              <a:t>la création de fonctions</a:t>
            </a:r>
          </a:p>
          <a:p>
            <a:pPr lvl="1"/>
            <a:r>
              <a:rPr lang="fr-FR" sz="3800" dirty="0"/>
              <a:t>la mise en place d’opérations complexes</a:t>
            </a:r>
          </a:p>
          <a:p>
            <a:pPr lvl="1"/>
            <a:r>
              <a:rPr lang="fr-FR" sz="3800" dirty="0"/>
              <a:t>l’altération des couleurs</a:t>
            </a:r>
          </a:p>
          <a:p>
            <a:pPr>
              <a:buFont typeface="Wingdings" pitchFamily="2" charset="2"/>
              <a:buChar char="q"/>
            </a:pPr>
            <a:endParaRPr lang="fr-FR" sz="4500" dirty="0"/>
          </a:p>
          <a:p>
            <a:pPr algn="just">
              <a:buFont typeface="Wingdings" pitchFamily="2" charset="2"/>
              <a:buChar char="q"/>
            </a:pPr>
            <a:r>
              <a:rPr lang="fr-FR" sz="4500" dirty="0"/>
              <a:t>Pour convertir une syntaxe LESS (format .</a:t>
            </a:r>
            <a:r>
              <a:rPr lang="fr-FR" sz="4500" dirty="0" err="1"/>
              <a:t>less</a:t>
            </a:r>
            <a:r>
              <a:rPr lang="fr-FR" sz="4500" dirty="0"/>
              <a:t>) à un format CSS valide, il faudra utiliser un compilateur.</a:t>
            </a:r>
          </a:p>
          <a:p>
            <a:pPr algn="just">
              <a:buNone/>
            </a:pPr>
            <a:br>
              <a:rPr lang="fr-FR" dirty="0"/>
            </a:br>
            <a:endParaRPr lang="fr-FR" dirty="0"/>
          </a:p>
        </p:txBody>
      </p:sp>
      <p:pic>
        <p:nvPicPr>
          <p:cNvPr id="4" name="Image 3" descr="Less PHP"/>
          <p:cNvPicPr/>
          <p:nvPr/>
        </p:nvPicPr>
        <p:blipFill>
          <a:blip r:embed="rId2" cstate="print"/>
          <a:srcRect b="43380"/>
          <a:stretch>
            <a:fillRect/>
          </a:stretch>
        </p:blipFill>
        <p:spPr bwMode="auto">
          <a:xfrm>
            <a:off x="5508104" y="908720"/>
            <a:ext cx="3024336" cy="1147564"/>
          </a:xfrm>
          <a:prstGeom prst="rect">
            <a:avLst/>
          </a:prstGeom>
          <a:noFill/>
          <a:ln w="9525">
            <a:noFill/>
            <a:miter lim="800000"/>
            <a:headEnd/>
            <a:tailEnd/>
          </a:ln>
        </p:spPr>
      </p:pic>
    </p:spTree>
    <p:extLst>
      <p:ext uri="{BB962C8B-B14F-4D97-AF65-F5344CB8AC3E}">
        <p14:creationId xmlns:p14="http://schemas.microsoft.com/office/powerpoint/2010/main" val="3732824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Utilisation des constantes</a:t>
            </a:r>
          </a:p>
        </p:txBody>
      </p:sp>
      <p:sp>
        <p:nvSpPr>
          <p:cNvPr id="3" name="Espace réservé du contenu 2"/>
          <p:cNvSpPr>
            <a:spLocks noGrp="1"/>
          </p:cNvSpPr>
          <p:nvPr>
            <p:ph idx="1"/>
          </p:nvPr>
        </p:nvSpPr>
        <p:spPr/>
        <p:style>
          <a:lnRef idx="3">
            <a:schemeClr val="lt1"/>
          </a:lnRef>
          <a:fillRef idx="1">
            <a:schemeClr val="dk1"/>
          </a:fillRef>
          <a:effectRef idx="1">
            <a:schemeClr val="dk1"/>
          </a:effectRef>
          <a:fontRef idx="minor">
            <a:schemeClr val="lt1"/>
          </a:fontRef>
        </p:style>
        <p:txBody>
          <a:bodyPr>
            <a:normAutofit/>
          </a:bodyPr>
          <a:lstStyle/>
          <a:p>
            <a:pPr>
              <a:buNone/>
            </a:pPr>
            <a:r>
              <a:rPr lang="fr-FR" dirty="0"/>
              <a:t>@</a:t>
            </a:r>
            <a:r>
              <a:rPr lang="fr-FR" dirty="0" err="1"/>
              <a:t>blue</a:t>
            </a:r>
            <a:r>
              <a:rPr lang="fr-FR" dirty="0"/>
              <a:t>: #17B6FF;</a:t>
            </a:r>
          </a:p>
          <a:p>
            <a:pPr>
              <a:buNone/>
            </a:pPr>
            <a:r>
              <a:rPr lang="fr-FR" dirty="0"/>
              <a:t>@magenta: #FF17B6;</a:t>
            </a:r>
          </a:p>
          <a:p>
            <a:pPr>
              <a:buNone/>
            </a:pPr>
            <a:r>
              <a:rPr lang="fr-FR" dirty="0"/>
              <a:t>@lime: #B6FF17;</a:t>
            </a:r>
          </a:p>
          <a:p>
            <a:pPr>
              <a:buNone/>
            </a:pPr>
            <a:r>
              <a:rPr lang="fr-FR" dirty="0"/>
              <a:t>@green: #1BFF17;</a:t>
            </a:r>
          </a:p>
          <a:p>
            <a:pPr>
              <a:buNone/>
            </a:pPr>
            <a:endParaRPr lang="en-US" dirty="0"/>
          </a:p>
          <a:p>
            <a:pPr>
              <a:buNone/>
            </a:pPr>
            <a:r>
              <a:rPr lang="en-US" dirty="0"/>
              <a:t>#header { </a:t>
            </a:r>
            <a:r>
              <a:rPr lang="en-US" i="1" dirty="0"/>
              <a:t>background</a:t>
            </a:r>
            <a:r>
              <a:rPr lang="en-US" dirty="0"/>
              <a:t>: </a:t>
            </a:r>
            <a:r>
              <a:rPr lang="en-US" dirty="0">
                <a:solidFill>
                  <a:srgbClr val="00B0F0"/>
                </a:solidFill>
              </a:rPr>
              <a:t>@blue</a:t>
            </a:r>
            <a:r>
              <a:rPr lang="en-US" dirty="0"/>
              <a:t>; }</a:t>
            </a:r>
            <a:endParaRPr lang="fr-FR" dirty="0"/>
          </a:p>
          <a:p>
            <a:pPr>
              <a:buNone/>
            </a:pPr>
            <a:r>
              <a:rPr lang="en-US" dirty="0"/>
              <a:t>#footer { </a:t>
            </a:r>
            <a:r>
              <a:rPr lang="en-US" i="1" dirty="0"/>
              <a:t>background</a:t>
            </a:r>
            <a:r>
              <a:rPr lang="en-US" dirty="0"/>
              <a:t>: @magenta; }</a:t>
            </a:r>
            <a:endParaRPr lang="fr-FR" dirty="0"/>
          </a:p>
          <a:p>
            <a:pPr>
              <a:buNone/>
            </a:pPr>
            <a:endParaRPr lang="fr-FR" dirty="0"/>
          </a:p>
        </p:txBody>
      </p:sp>
    </p:spTree>
    <p:extLst>
      <p:ext uri="{BB962C8B-B14F-4D97-AF65-F5344CB8AC3E}">
        <p14:creationId xmlns:p14="http://schemas.microsoft.com/office/powerpoint/2010/main" val="1290066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Utilisation des constantes</a:t>
            </a:r>
            <a:br>
              <a:rPr lang="fr-FR" b="1" dirty="0">
                <a:solidFill>
                  <a:srgbClr val="C00000"/>
                </a:solidFill>
              </a:rPr>
            </a:br>
            <a:r>
              <a:rPr lang="fr-FR" b="1" dirty="0">
                <a:solidFill>
                  <a:srgbClr val="0070C0"/>
                </a:solidFill>
              </a:rPr>
              <a:t>CSS généré</a:t>
            </a:r>
            <a:endParaRPr lang="fr-FR" dirty="0">
              <a:solidFill>
                <a:srgbClr val="0070C0"/>
              </a:solidFill>
            </a:endParaRPr>
          </a:p>
        </p:txBody>
      </p:sp>
      <p:sp>
        <p:nvSpPr>
          <p:cNvPr id="3" name="Espace réservé du contenu 2"/>
          <p:cNvSpPr>
            <a:spLocks noGrp="1"/>
          </p:cNvSpPr>
          <p:nvPr>
            <p:ph idx="1"/>
          </p:nvPr>
        </p:nvSpPr>
        <p:spPr>
          <a:xfrm>
            <a:off x="457200" y="2320280"/>
            <a:ext cx="8229600" cy="1612776"/>
          </a:xfrm>
        </p:spPr>
        <p:style>
          <a:lnRef idx="3">
            <a:schemeClr val="lt1"/>
          </a:lnRef>
          <a:fillRef idx="1">
            <a:schemeClr val="dk1"/>
          </a:fillRef>
          <a:effectRef idx="1">
            <a:schemeClr val="dk1"/>
          </a:effectRef>
          <a:fontRef idx="minor">
            <a:schemeClr val="lt1"/>
          </a:fontRef>
        </p:style>
        <p:txBody>
          <a:bodyPr/>
          <a:lstStyle/>
          <a:p>
            <a:pPr>
              <a:buNone/>
            </a:pPr>
            <a:r>
              <a:rPr lang="en-US" dirty="0">
                <a:solidFill>
                  <a:schemeClr val="bg1"/>
                </a:solidFill>
              </a:rPr>
              <a:t>#header { </a:t>
            </a:r>
            <a:r>
              <a:rPr lang="en-US" i="1" dirty="0">
                <a:solidFill>
                  <a:schemeClr val="bg1"/>
                </a:solidFill>
              </a:rPr>
              <a:t>background</a:t>
            </a:r>
            <a:r>
              <a:rPr lang="en-US" dirty="0">
                <a:solidFill>
                  <a:schemeClr val="bg1"/>
                </a:solidFill>
              </a:rPr>
              <a:t>: #17B6FF; }</a:t>
            </a:r>
          </a:p>
          <a:p>
            <a:pPr>
              <a:buNone/>
            </a:pPr>
            <a:r>
              <a:rPr lang="en-US" dirty="0">
                <a:solidFill>
                  <a:schemeClr val="bg1"/>
                </a:solidFill>
              </a:rPr>
              <a:t>#footer { </a:t>
            </a:r>
            <a:r>
              <a:rPr lang="en-US" i="1" dirty="0">
                <a:solidFill>
                  <a:schemeClr val="bg1"/>
                </a:solidFill>
              </a:rPr>
              <a:t>background</a:t>
            </a:r>
            <a:r>
              <a:rPr lang="en-US" dirty="0">
                <a:solidFill>
                  <a:schemeClr val="bg1"/>
                </a:solidFill>
              </a:rPr>
              <a:t>: #FF17B6; }</a:t>
            </a:r>
            <a:endParaRPr lang="fr-FR" dirty="0">
              <a:solidFill>
                <a:schemeClr val="bg1"/>
              </a:solidFill>
            </a:endParaRPr>
          </a:p>
        </p:txBody>
      </p:sp>
    </p:spTree>
    <p:extLst>
      <p:ext uri="{BB962C8B-B14F-4D97-AF65-F5344CB8AC3E}">
        <p14:creationId xmlns:p14="http://schemas.microsoft.com/office/powerpoint/2010/main" val="337991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Eviter la redondance</a:t>
            </a:r>
          </a:p>
        </p:txBody>
      </p:sp>
      <p:sp>
        <p:nvSpPr>
          <p:cNvPr id="3" name="Espace réservé du contenu 2"/>
          <p:cNvSpPr>
            <a:spLocks noGrp="1"/>
          </p:cNvSpPr>
          <p:nvPr>
            <p:ph idx="1"/>
          </p:nvPr>
        </p:nvSpPr>
        <p:spPr>
          <a:xfrm>
            <a:off x="457200" y="1600200"/>
            <a:ext cx="8219256" cy="3701007"/>
          </a:xfrm>
        </p:spPr>
        <p:style>
          <a:lnRef idx="3">
            <a:schemeClr val="lt1"/>
          </a:lnRef>
          <a:fillRef idx="1">
            <a:schemeClr val="dk1"/>
          </a:fillRef>
          <a:effectRef idx="1">
            <a:schemeClr val="dk1"/>
          </a:effectRef>
          <a:fontRef idx="minor">
            <a:schemeClr val="lt1"/>
          </a:fontRef>
        </p:style>
        <p:txBody>
          <a:bodyPr>
            <a:normAutofit fontScale="85000" lnSpcReduction="20000"/>
          </a:bodyPr>
          <a:lstStyle/>
          <a:p>
            <a:pPr>
              <a:buNone/>
            </a:pPr>
            <a:r>
              <a:rPr lang="fr-FR" dirty="0"/>
              <a:t>.border-radius</a:t>
            </a:r>
          </a:p>
          <a:p>
            <a:pPr>
              <a:buNone/>
            </a:pPr>
            <a:r>
              <a:rPr lang="fr-FR" dirty="0"/>
              <a:t> {  </a:t>
            </a:r>
          </a:p>
          <a:p>
            <a:pPr lvl="1">
              <a:buNone/>
            </a:pPr>
            <a:r>
              <a:rPr lang="fr-FR" dirty="0"/>
              <a:t>-</a:t>
            </a:r>
            <a:r>
              <a:rPr lang="fr-FR" dirty="0" err="1"/>
              <a:t>moz</a:t>
            </a:r>
            <a:r>
              <a:rPr lang="fr-FR" dirty="0"/>
              <a:t>-</a:t>
            </a:r>
            <a:r>
              <a:rPr lang="fr-FR" i="1" dirty="0"/>
              <a:t>border-radius</a:t>
            </a:r>
            <a:r>
              <a:rPr lang="fr-FR" dirty="0"/>
              <a:t>: 10px;  </a:t>
            </a:r>
          </a:p>
          <a:p>
            <a:pPr lvl="1">
              <a:buNone/>
            </a:pPr>
            <a:r>
              <a:rPr lang="fr-FR" dirty="0"/>
              <a:t>-</a:t>
            </a:r>
            <a:r>
              <a:rPr lang="fr-FR" dirty="0" err="1"/>
              <a:t>webkit</a:t>
            </a:r>
            <a:r>
              <a:rPr lang="fr-FR" dirty="0"/>
              <a:t>-</a:t>
            </a:r>
            <a:r>
              <a:rPr lang="fr-FR" i="1" dirty="0"/>
              <a:t>border-radius</a:t>
            </a:r>
            <a:r>
              <a:rPr lang="fr-FR" dirty="0"/>
              <a:t>: 10px;  </a:t>
            </a:r>
          </a:p>
          <a:p>
            <a:pPr lvl="1">
              <a:buNone/>
            </a:pPr>
            <a:r>
              <a:rPr lang="fr-FR" i="1" dirty="0"/>
              <a:t>border-radius</a:t>
            </a:r>
            <a:r>
              <a:rPr lang="fr-FR" dirty="0"/>
              <a:t>: 10px;</a:t>
            </a:r>
          </a:p>
          <a:p>
            <a:pPr lvl="1">
              <a:buNone/>
            </a:pPr>
            <a:r>
              <a:rPr lang="fr-FR" dirty="0"/>
              <a:t>}</a:t>
            </a:r>
          </a:p>
          <a:p>
            <a:pPr lvl="1">
              <a:buNone/>
            </a:pPr>
            <a:r>
              <a:rPr lang="fr-FR" dirty="0"/>
              <a:t> </a:t>
            </a:r>
          </a:p>
          <a:p>
            <a:pPr>
              <a:buNone/>
            </a:pPr>
            <a:endParaRPr lang="fr-FR" dirty="0"/>
          </a:p>
          <a:p>
            <a:pPr>
              <a:buNone/>
            </a:pPr>
            <a:r>
              <a:rPr lang="fr-FR" dirty="0"/>
              <a:t>#</a:t>
            </a:r>
            <a:r>
              <a:rPr lang="fr-FR" dirty="0" err="1"/>
              <a:t>foo</a:t>
            </a:r>
            <a:r>
              <a:rPr lang="fr-FR" dirty="0"/>
              <a:t> {  .</a:t>
            </a:r>
            <a:r>
              <a:rPr lang="fr-FR" i="1" dirty="0"/>
              <a:t>border-radius</a:t>
            </a:r>
            <a:r>
              <a:rPr lang="fr-FR" dirty="0"/>
              <a:t>;  }</a:t>
            </a:r>
          </a:p>
        </p:txBody>
      </p:sp>
      <p:sp>
        <p:nvSpPr>
          <p:cNvPr id="4" name="Rectangle 3"/>
          <p:cNvSpPr/>
          <p:nvPr/>
        </p:nvSpPr>
        <p:spPr>
          <a:xfrm>
            <a:off x="467544" y="5397023"/>
            <a:ext cx="820891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r-FR" sz="2400" b="1" dirty="0"/>
              <a:t>Sur un élément, cette transformation peut paraître triviale, mais si vous devez appliquer des bordures arrondies sur 50 éléments.</a:t>
            </a:r>
          </a:p>
        </p:txBody>
      </p:sp>
    </p:spTree>
    <p:extLst>
      <p:ext uri="{BB962C8B-B14F-4D97-AF65-F5344CB8AC3E}">
        <p14:creationId xmlns:p14="http://schemas.microsoft.com/office/powerpoint/2010/main" val="2129211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Eviter la redondance</a:t>
            </a:r>
            <a:br>
              <a:rPr lang="fr-FR" b="1" dirty="0"/>
            </a:br>
            <a:r>
              <a:rPr lang="fr-FR" b="1" dirty="0">
                <a:solidFill>
                  <a:srgbClr val="0070C0"/>
                </a:solidFill>
              </a:rPr>
              <a:t>CSS généré</a:t>
            </a:r>
          </a:p>
        </p:txBody>
      </p:sp>
      <p:sp>
        <p:nvSpPr>
          <p:cNvPr id="3" name="Espace réservé du contenu 2"/>
          <p:cNvSpPr>
            <a:spLocks noGrp="1"/>
          </p:cNvSpPr>
          <p:nvPr>
            <p:ph idx="1"/>
          </p:nvPr>
        </p:nvSpPr>
        <p:spPr/>
        <p:style>
          <a:lnRef idx="3">
            <a:schemeClr val="lt1"/>
          </a:lnRef>
          <a:fillRef idx="1">
            <a:schemeClr val="dk1"/>
          </a:fillRef>
          <a:effectRef idx="1">
            <a:schemeClr val="dk1"/>
          </a:effectRef>
          <a:fontRef idx="minor">
            <a:schemeClr val="lt1"/>
          </a:fontRef>
        </p:style>
        <p:txBody>
          <a:bodyPr/>
          <a:lstStyle/>
          <a:p>
            <a:pPr>
              <a:buNone/>
            </a:pPr>
            <a:r>
              <a:rPr lang="fr-FR" dirty="0"/>
              <a:t>#</a:t>
            </a:r>
            <a:r>
              <a:rPr lang="fr-FR" dirty="0" err="1"/>
              <a:t>foo</a:t>
            </a:r>
            <a:r>
              <a:rPr lang="fr-FR" dirty="0"/>
              <a:t> </a:t>
            </a:r>
          </a:p>
          <a:p>
            <a:pPr>
              <a:buNone/>
            </a:pPr>
            <a:r>
              <a:rPr lang="fr-FR" dirty="0"/>
              <a:t>{  </a:t>
            </a:r>
          </a:p>
          <a:p>
            <a:pPr lvl="1">
              <a:buNone/>
            </a:pPr>
            <a:r>
              <a:rPr lang="fr-FR" dirty="0"/>
              <a:t>-</a:t>
            </a:r>
            <a:r>
              <a:rPr lang="fr-FR" dirty="0" err="1"/>
              <a:t>moz</a:t>
            </a:r>
            <a:r>
              <a:rPr lang="fr-FR" dirty="0"/>
              <a:t>-</a:t>
            </a:r>
            <a:r>
              <a:rPr lang="fr-FR" i="1" dirty="0"/>
              <a:t>border-radius</a:t>
            </a:r>
            <a:r>
              <a:rPr lang="fr-FR" dirty="0"/>
              <a:t>: 10px; </a:t>
            </a:r>
          </a:p>
          <a:p>
            <a:pPr lvl="1">
              <a:buNone/>
            </a:pPr>
            <a:r>
              <a:rPr lang="fr-FR" dirty="0"/>
              <a:t> -</a:t>
            </a:r>
            <a:r>
              <a:rPr lang="fr-FR" dirty="0" err="1"/>
              <a:t>webkit</a:t>
            </a:r>
            <a:r>
              <a:rPr lang="fr-FR" dirty="0"/>
              <a:t>-</a:t>
            </a:r>
            <a:r>
              <a:rPr lang="fr-FR" i="1" dirty="0"/>
              <a:t>border-radius</a:t>
            </a:r>
            <a:r>
              <a:rPr lang="fr-FR" dirty="0"/>
              <a:t>: 10px; </a:t>
            </a:r>
          </a:p>
          <a:p>
            <a:pPr lvl="1">
              <a:buNone/>
            </a:pPr>
            <a:r>
              <a:rPr lang="fr-FR" dirty="0"/>
              <a:t> </a:t>
            </a:r>
            <a:r>
              <a:rPr lang="fr-FR" i="1" dirty="0"/>
              <a:t>border-radius</a:t>
            </a:r>
            <a:r>
              <a:rPr lang="fr-FR" dirty="0"/>
              <a:t>: 10px;  </a:t>
            </a:r>
          </a:p>
          <a:p>
            <a:pPr>
              <a:buNone/>
            </a:pPr>
            <a:r>
              <a:rPr lang="fr-FR" dirty="0"/>
              <a:t>}</a:t>
            </a:r>
          </a:p>
        </p:txBody>
      </p:sp>
    </p:spTree>
    <p:extLst>
      <p:ext uri="{BB962C8B-B14F-4D97-AF65-F5344CB8AC3E}">
        <p14:creationId xmlns:p14="http://schemas.microsoft.com/office/powerpoint/2010/main" val="3798459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Utilisation des paramètres</a:t>
            </a:r>
          </a:p>
        </p:txBody>
      </p:sp>
      <p:sp>
        <p:nvSpPr>
          <p:cNvPr id="3" name="Espace réservé du contenu 2"/>
          <p:cNvSpPr>
            <a:spLocks noGrp="1"/>
          </p:cNvSpPr>
          <p:nvPr>
            <p:ph idx="1"/>
          </p:nvPr>
        </p:nvSpPr>
        <p:spPr/>
        <p:style>
          <a:lnRef idx="3">
            <a:schemeClr val="lt1"/>
          </a:lnRef>
          <a:fillRef idx="1">
            <a:schemeClr val="dk1"/>
          </a:fillRef>
          <a:effectRef idx="1">
            <a:schemeClr val="dk1"/>
          </a:effectRef>
          <a:fontRef idx="minor">
            <a:schemeClr val="lt1"/>
          </a:fontRef>
        </p:style>
        <p:txBody>
          <a:bodyPr>
            <a:normAutofit fontScale="92500" lnSpcReduction="20000"/>
          </a:bodyPr>
          <a:lstStyle/>
          <a:p>
            <a:pPr>
              <a:buNone/>
            </a:pPr>
            <a:r>
              <a:rPr lang="fr-FR" dirty="0"/>
              <a:t>.border-radius(</a:t>
            </a:r>
            <a:r>
              <a:rPr lang="fr-FR" b="1" dirty="0">
                <a:solidFill>
                  <a:srgbClr val="FFC000"/>
                </a:solidFill>
              </a:rPr>
              <a:t>@radius</a:t>
            </a:r>
            <a:r>
              <a:rPr lang="fr-FR" dirty="0"/>
              <a:t>) {</a:t>
            </a:r>
          </a:p>
          <a:p>
            <a:pPr>
              <a:buNone/>
            </a:pPr>
            <a:r>
              <a:rPr lang="fr-FR" dirty="0"/>
              <a:t>  -</a:t>
            </a:r>
            <a:r>
              <a:rPr lang="fr-FR" dirty="0" err="1"/>
              <a:t>moz</a:t>
            </a:r>
            <a:r>
              <a:rPr lang="fr-FR" dirty="0"/>
              <a:t>-border-radius: @radius;</a:t>
            </a:r>
          </a:p>
          <a:p>
            <a:pPr>
              <a:buNone/>
            </a:pPr>
            <a:r>
              <a:rPr lang="fr-FR" dirty="0"/>
              <a:t>  -</a:t>
            </a:r>
            <a:r>
              <a:rPr lang="fr-FR" dirty="0" err="1"/>
              <a:t>webkit</a:t>
            </a:r>
            <a:r>
              <a:rPr lang="fr-FR" dirty="0"/>
              <a:t>-border-radius: @radius;</a:t>
            </a:r>
          </a:p>
          <a:p>
            <a:pPr>
              <a:buNone/>
            </a:pPr>
            <a:r>
              <a:rPr lang="fr-FR" dirty="0"/>
              <a:t>  border-radius: @radius;</a:t>
            </a:r>
          </a:p>
          <a:p>
            <a:pPr>
              <a:buNone/>
            </a:pPr>
            <a:r>
              <a:rPr lang="fr-FR" dirty="0"/>
              <a:t>}</a:t>
            </a:r>
          </a:p>
          <a:p>
            <a:pPr>
              <a:buNone/>
            </a:pPr>
            <a:endParaRPr lang="fr-FR" dirty="0"/>
          </a:p>
          <a:p>
            <a:pPr>
              <a:buNone/>
            </a:pPr>
            <a:r>
              <a:rPr lang="fr-FR" dirty="0"/>
              <a:t>#</a:t>
            </a:r>
            <a:r>
              <a:rPr lang="fr-FR" dirty="0" err="1"/>
              <a:t>foo</a:t>
            </a:r>
            <a:r>
              <a:rPr lang="fr-FR" dirty="0"/>
              <a:t> {</a:t>
            </a:r>
          </a:p>
          <a:p>
            <a:pPr>
              <a:buNone/>
            </a:pPr>
            <a:r>
              <a:rPr lang="fr-FR" dirty="0"/>
              <a:t>  .border-radius(10px);</a:t>
            </a:r>
          </a:p>
          <a:p>
            <a:pPr>
              <a:buNone/>
            </a:pPr>
            <a:r>
              <a:rPr lang="fr-FR" dirty="0"/>
              <a:t>}</a:t>
            </a:r>
          </a:p>
          <a:p>
            <a:pPr>
              <a:buNone/>
            </a:pPr>
            <a:endParaRPr lang="fr-FR" dirty="0"/>
          </a:p>
        </p:txBody>
      </p:sp>
    </p:spTree>
    <p:extLst>
      <p:ext uri="{BB962C8B-B14F-4D97-AF65-F5344CB8AC3E}">
        <p14:creationId xmlns:p14="http://schemas.microsoft.com/office/powerpoint/2010/main" val="4095720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Utilisation des paramètres</a:t>
            </a:r>
            <a:br>
              <a:rPr lang="fr-FR" b="1" dirty="0">
                <a:solidFill>
                  <a:srgbClr val="C00000"/>
                </a:solidFill>
              </a:rPr>
            </a:br>
            <a:r>
              <a:rPr lang="fr-FR" b="1" dirty="0">
                <a:solidFill>
                  <a:srgbClr val="0070C0"/>
                </a:solidFill>
              </a:rPr>
              <a:t>CSS généré</a:t>
            </a:r>
            <a:endParaRPr lang="fr-FR" dirty="0">
              <a:solidFill>
                <a:srgbClr val="0070C0"/>
              </a:solidFill>
            </a:endParaRPr>
          </a:p>
        </p:txBody>
      </p:sp>
      <p:sp>
        <p:nvSpPr>
          <p:cNvPr id="3" name="Espace réservé du contenu 2"/>
          <p:cNvSpPr>
            <a:spLocks noGrp="1"/>
          </p:cNvSpPr>
          <p:nvPr>
            <p:ph idx="1"/>
          </p:nvPr>
        </p:nvSpPr>
        <p:spPr/>
        <p:style>
          <a:lnRef idx="3">
            <a:schemeClr val="lt1"/>
          </a:lnRef>
          <a:fillRef idx="1">
            <a:schemeClr val="dk1"/>
          </a:fillRef>
          <a:effectRef idx="1">
            <a:schemeClr val="dk1"/>
          </a:effectRef>
          <a:fontRef idx="minor">
            <a:schemeClr val="lt1"/>
          </a:fontRef>
        </p:style>
        <p:txBody>
          <a:bodyPr/>
          <a:lstStyle/>
          <a:p>
            <a:pPr>
              <a:buNone/>
            </a:pPr>
            <a:r>
              <a:rPr lang="fr-FR" dirty="0"/>
              <a:t>#</a:t>
            </a:r>
            <a:r>
              <a:rPr lang="fr-FR" dirty="0" err="1"/>
              <a:t>foo</a:t>
            </a:r>
            <a:r>
              <a:rPr lang="fr-FR" dirty="0"/>
              <a:t> {</a:t>
            </a:r>
          </a:p>
          <a:p>
            <a:pPr>
              <a:buNone/>
            </a:pPr>
            <a:r>
              <a:rPr lang="fr-FR" dirty="0"/>
              <a:t>  -</a:t>
            </a:r>
            <a:r>
              <a:rPr lang="fr-FR" dirty="0" err="1"/>
              <a:t>moz</a:t>
            </a:r>
            <a:r>
              <a:rPr lang="fr-FR" dirty="0"/>
              <a:t>-border-radius: 10px;</a:t>
            </a:r>
          </a:p>
          <a:p>
            <a:pPr>
              <a:buNone/>
            </a:pPr>
            <a:r>
              <a:rPr lang="fr-FR" dirty="0"/>
              <a:t>  -</a:t>
            </a:r>
            <a:r>
              <a:rPr lang="fr-FR" dirty="0" err="1"/>
              <a:t>webkit</a:t>
            </a:r>
            <a:r>
              <a:rPr lang="fr-FR" dirty="0"/>
              <a:t>-border-radius: 10px;</a:t>
            </a:r>
          </a:p>
          <a:p>
            <a:pPr>
              <a:buNone/>
            </a:pPr>
            <a:r>
              <a:rPr lang="fr-FR" dirty="0"/>
              <a:t>  border-radius: 10px;</a:t>
            </a:r>
          </a:p>
          <a:p>
            <a:pPr>
              <a:buNone/>
            </a:pPr>
            <a:r>
              <a:rPr lang="fr-FR" dirty="0"/>
              <a:t>}</a:t>
            </a:r>
          </a:p>
          <a:p>
            <a:pPr>
              <a:buNone/>
            </a:pPr>
            <a:endParaRPr lang="fr-FR" dirty="0"/>
          </a:p>
        </p:txBody>
      </p:sp>
    </p:spTree>
    <p:extLst>
      <p:ext uri="{BB962C8B-B14F-4D97-AF65-F5344CB8AC3E}">
        <p14:creationId xmlns:p14="http://schemas.microsoft.com/office/powerpoint/2010/main" val="36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UX design</a:t>
            </a:r>
            <a:br>
              <a:rPr lang="fr-FR" b="1" dirty="0">
                <a:solidFill>
                  <a:srgbClr val="C00000"/>
                </a:solidFill>
              </a:rPr>
            </a:br>
            <a:r>
              <a:rPr lang="fr-FR" dirty="0"/>
              <a:t> </a:t>
            </a:r>
            <a:r>
              <a:rPr lang="fr-FR" dirty="0">
                <a:solidFill>
                  <a:srgbClr val="0070C0"/>
                </a:solidFill>
              </a:rPr>
              <a:t>User </a:t>
            </a:r>
            <a:r>
              <a:rPr lang="fr-FR" dirty="0" err="1">
                <a:solidFill>
                  <a:srgbClr val="0070C0"/>
                </a:solidFill>
              </a:rPr>
              <a:t>eXperience</a:t>
            </a:r>
            <a:endParaRPr lang="fr-FR" dirty="0"/>
          </a:p>
        </p:txBody>
      </p:sp>
      <p:pic>
        <p:nvPicPr>
          <p:cNvPr id="18434" name="Picture 2" descr="UI vs UX DESIGN ketchup"/>
          <p:cNvPicPr>
            <a:picLocks noChangeAspect="1" noChangeArrowheads="1"/>
          </p:cNvPicPr>
          <p:nvPr/>
        </p:nvPicPr>
        <p:blipFill>
          <a:blip r:embed="rId2" cstate="print"/>
          <a:srcRect/>
          <a:stretch>
            <a:fillRect/>
          </a:stretch>
        </p:blipFill>
        <p:spPr bwMode="auto">
          <a:xfrm>
            <a:off x="539552" y="2060848"/>
            <a:ext cx="8049344" cy="355781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Imbrication des sélecteurs</a:t>
            </a:r>
          </a:p>
        </p:txBody>
      </p:sp>
      <p:sp>
        <p:nvSpPr>
          <p:cNvPr id="3" name="Espace réservé du contenu 2"/>
          <p:cNvSpPr>
            <a:spLocks noGrp="1"/>
          </p:cNvSpPr>
          <p:nvPr>
            <p:ph idx="1"/>
          </p:nvPr>
        </p:nvSpPr>
        <p:spPr/>
        <p:style>
          <a:lnRef idx="3">
            <a:schemeClr val="lt1"/>
          </a:lnRef>
          <a:fillRef idx="1">
            <a:schemeClr val="dk1"/>
          </a:fillRef>
          <a:effectRef idx="1">
            <a:schemeClr val="dk1"/>
          </a:effectRef>
          <a:fontRef idx="minor">
            <a:schemeClr val="lt1"/>
          </a:fontRef>
        </p:style>
        <p:txBody>
          <a:bodyPr>
            <a:normAutofit/>
          </a:bodyPr>
          <a:lstStyle/>
          <a:p>
            <a:pPr>
              <a:buNone/>
            </a:pPr>
            <a:r>
              <a:rPr lang="fr-FR" dirty="0"/>
              <a:t>#</a:t>
            </a:r>
            <a:r>
              <a:rPr lang="fr-FR" dirty="0" err="1"/>
              <a:t>foo</a:t>
            </a:r>
            <a:r>
              <a:rPr lang="fr-FR" dirty="0"/>
              <a:t> {</a:t>
            </a:r>
          </a:p>
          <a:p>
            <a:pPr>
              <a:buNone/>
            </a:pPr>
            <a:r>
              <a:rPr lang="fr-FR" dirty="0"/>
              <a:t>  background: </a:t>
            </a:r>
            <a:r>
              <a:rPr lang="fr-FR" dirty="0" err="1"/>
              <a:t>lemon</a:t>
            </a:r>
            <a:r>
              <a:rPr lang="fr-FR" dirty="0"/>
              <a:t>;</a:t>
            </a:r>
          </a:p>
          <a:p>
            <a:pPr>
              <a:buNone/>
            </a:pPr>
            <a:r>
              <a:rPr lang="fr-FR" dirty="0"/>
              <a:t>  bar { </a:t>
            </a:r>
            <a:r>
              <a:rPr lang="fr-FR" dirty="0" err="1"/>
              <a:t>color</a:t>
            </a:r>
            <a:r>
              <a:rPr lang="fr-FR" dirty="0"/>
              <a:t>: </a:t>
            </a:r>
            <a:r>
              <a:rPr lang="fr-FR" dirty="0" err="1"/>
              <a:t>lightblue</a:t>
            </a:r>
            <a:r>
              <a:rPr lang="fr-FR" dirty="0"/>
              <a:t>; }</a:t>
            </a:r>
          </a:p>
          <a:p>
            <a:pPr>
              <a:buNone/>
            </a:pPr>
            <a:r>
              <a:rPr lang="fr-FR" dirty="0"/>
              <a:t>  </a:t>
            </a:r>
            <a:r>
              <a:rPr lang="fr-FR" dirty="0" err="1"/>
              <a:t>baz</a:t>
            </a:r>
            <a:r>
              <a:rPr lang="fr-FR" dirty="0"/>
              <a:t> { </a:t>
            </a:r>
            <a:r>
              <a:rPr lang="fr-FR" dirty="0" err="1"/>
              <a:t>color</a:t>
            </a:r>
            <a:r>
              <a:rPr lang="fr-FR" dirty="0"/>
              <a:t>: orange; }</a:t>
            </a:r>
          </a:p>
          <a:p>
            <a:pPr>
              <a:buNone/>
            </a:pPr>
            <a:r>
              <a:rPr lang="fr-FR" dirty="0"/>
              <a:t>}</a:t>
            </a:r>
          </a:p>
          <a:p>
            <a:pPr>
              <a:buNone/>
            </a:pPr>
            <a:endParaRPr lang="fr-FR" dirty="0"/>
          </a:p>
        </p:txBody>
      </p:sp>
    </p:spTree>
    <p:extLst>
      <p:ext uri="{BB962C8B-B14F-4D97-AF65-F5344CB8AC3E}">
        <p14:creationId xmlns:p14="http://schemas.microsoft.com/office/powerpoint/2010/main" val="3109072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Imbrication des sélecteurs</a:t>
            </a:r>
            <a:br>
              <a:rPr lang="fr-FR" b="1" dirty="0">
                <a:solidFill>
                  <a:srgbClr val="C00000"/>
                </a:solidFill>
              </a:rPr>
            </a:br>
            <a:r>
              <a:rPr lang="fr-FR" b="1" dirty="0">
                <a:solidFill>
                  <a:srgbClr val="0070C0"/>
                </a:solidFill>
              </a:rPr>
              <a:t>CSS généré</a:t>
            </a:r>
            <a:endParaRPr lang="fr-FR" dirty="0">
              <a:solidFill>
                <a:srgbClr val="0070C0"/>
              </a:solidFill>
            </a:endParaRPr>
          </a:p>
        </p:txBody>
      </p:sp>
      <p:sp>
        <p:nvSpPr>
          <p:cNvPr id="3" name="Espace réservé du contenu 2"/>
          <p:cNvSpPr>
            <a:spLocks noGrp="1"/>
          </p:cNvSpPr>
          <p:nvPr>
            <p:ph idx="1"/>
          </p:nvPr>
        </p:nvSpPr>
        <p:spPr/>
        <p:style>
          <a:lnRef idx="3">
            <a:schemeClr val="lt1"/>
          </a:lnRef>
          <a:fillRef idx="1">
            <a:schemeClr val="dk1"/>
          </a:fillRef>
          <a:effectRef idx="1">
            <a:schemeClr val="dk1"/>
          </a:effectRef>
          <a:fontRef idx="minor">
            <a:schemeClr val="lt1"/>
          </a:fontRef>
        </p:style>
        <p:txBody>
          <a:bodyPr/>
          <a:lstStyle/>
          <a:p>
            <a:pPr>
              <a:buNone/>
            </a:pPr>
            <a:r>
              <a:rPr lang="fr-FR" dirty="0"/>
              <a:t>#</a:t>
            </a:r>
            <a:r>
              <a:rPr lang="fr-FR" dirty="0" err="1"/>
              <a:t>foo</a:t>
            </a:r>
            <a:r>
              <a:rPr lang="fr-FR" dirty="0"/>
              <a:t> { background: </a:t>
            </a:r>
            <a:r>
              <a:rPr lang="fr-FR" dirty="0" err="1"/>
              <a:t>lemon</a:t>
            </a:r>
            <a:r>
              <a:rPr lang="fr-FR" dirty="0"/>
              <a:t>; }</a:t>
            </a:r>
          </a:p>
          <a:p>
            <a:pPr>
              <a:buNone/>
            </a:pPr>
            <a:r>
              <a:rPr lang="fr-FR" dirty="0"/>
              <a:t>#</a:t>
            </a:r>
            <a:r>
              <a:rPr lang="fr-FR" dirty="0" err="1"/>
              <a:t>foo</a:t>
            </a:r>
            <a:r>
              <a:rPr lang="fr-FR" dirty="0"/>
              <a:t> bar { </a:t>
            </a:r>
            <a:r>
              <a:rPr lang="fr-FR" dirty="0" err="1"/>
              <a:t>color</a:t>
            </a:r>
            <a:r>
              <a:rPr lang="fr-FR" dirty="0"/>
              <a:t>: </a:t>
            </a:r>
            <a:r>
              <a:rPr lang="fr-FR" dirty="0" err="1"/>
              <a:t>lightblue</a:t>
            </a:r>
            <a:r>
              <a:rPr lang="fr-FR" dirty="0"/>
              <a:t>; }</a:t>
            </a:r>
          </a:p>
          <a:p>
            <a:pPr>
              <a:buNone/>
            </a:pPr>
            <a:r>
              <a:rPr lang="fr-FR" dirty="0"/>
              <a:t>#</a:t>
            </a:r>
            <a:r>
              <a:rPr lang="fr-FR" dirty="0" err="1"/>
              <a:t>foo</a:t>
            </a:r>
            <a:r>
              <a:rPr lang="fr-FR" dirty="0"/>
              <a:t> </a:t>
            </a:r>
            <a:r>
              <a:rPr lang="fr-FR" dirty="0" err="1"/>
              <a:t>baz</a:t>
            </a:r>
            <a:r>
              <a:rPr lang="fr-FR" dirty="0"/>
              <a:t> { </a:t>
            </a:r>
            <a:r>
              <a:rPr lang="fr-FR" dirty="0" err="1"/>
              <a:t>color</a:t>
            </a:r>
            <a:r>
              <a:rPr lang="fr-FR" dirty="0"/>
              <a:t>: orange; }</a:t>
            </a:r>
          </a:p>
          <a:p>
            <a:endParaRPr lang="fr-FR" dirty="0"/>
          </a:p>
        </p:txBody>
      </p:sp>
    </p:spTree>
    <p:extLst>
      <p:ext uri="{BB962C8B-B14F-4D97-AF65-F5344CB8AC3E}">
        <p14:creationId xmlns:p14="http://schemas.microsoft.com/office/powerpoint/2010/main" val="2670808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Conclusion</a:t>
            </a:r>
          </a:p>
        </p:txBody>
      </p:sp>
      <p:sp>
        <p:nvSpPr>
          <p:cNvPr id="3" name="Espace réservé du contenu 2"/>
          <p:cNvSpPr>
            <a:spLocks noGrp="1"/>
          </p:cNvSpPr>
          <p:nvPr>
            <p:ph idx="1"/>
          </p:nvPr>
        </p:nvSpPr>
        <p:spPr/>
        <p:txBody>
          <a:bodyPr>
            <a:normAutofit lnSpcReduction="10000"/>
          </a:bodyPr>
          <a:lstStyle/>
          <a:p>
            <a:pPr algn="just">
              <a:buFont typeface="Wingdings" pitchFamily="2" charset="2"/>
              <a:buChar char="q"/>
            </a:pPr>
            <a:r>
              <a:rPr lang="fr-FR" dirty="0"/>
              <a:t>Un Framework CSS (</a:t>
            </a:r>
            <a:r>
              <a:rPr lang="fr-FR" dirty="0" err="1"/>
              <a:t>Bootstrap</a:t>
            </a:r>
            <a:r>
              <a:rPr lang="fr-FR" dirty="0"/>
              <a:t>) fournit un nommage et des classes génériques réutilisables, une façon d’accélérer son </a:t>
            </a:r>
            <a:r>
              <a:rPr lang="fr-FR" dirty="0" err="1"/>
              <a:t>workflow</a:t>
            </a:r>
            <a:r>
              <a:rPr lang="fr-FR" dirty="0"/>
              <a:t> et de faciliter la maintenance de ses projets.</a:t>
            </a:r>
          </a:p>
          <a:p>
            <a:pPr algn="just">
              <a:buFont typeface="Wingdings" pitchFamily="2" charset="2"/>
              <a:buChar char="q"/>
            </a:pPr>
            <a:r>
              <a:rPr lang="fr-FR" dirty="0"/>
              <a:t>Pour LESS, les fichiers .</a:t>
            </a:r>
            <a:r>
              <a:rPr lang="fr-FR" dirty="0" err="1"/>
              <a:t>less</a:t>
            </a:r>
            <a:r>
              <a:rPr lang="fr-FR" dirty="0"/>
              <a:t> créés doivent être compilés, ainsi il faut charger un script JavaScript sur la page. </a:t>
            </a:r>
          </a:p>
          <a:p>
            <a:pPr algn="just">
              <a:buFont typeface="Wingdings" pitchFamily="2" charset="2"/>
              <a:buChar char="q"/>
            </a:pPr>
            <a:r>
              <a:rPr lang="fr-FR" dirty="0"/>
              <a:t>L'inconvénient est que sans JS, pas de style.</a:t>
            </a:r>
          </a:p>
        </p:txBody>
      </p:sp>
    </p:spTree>
    <p:extLst>
      <p:ext uri="{BB962C8B-B14F-4D97-AF65-F5344CB8AC3E}">
        <p14:creationId xmlns:p14="http://schemas.microsoft.com/office/powerpoint/2010/main" val="332471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Principes</a:t>
            </a:r>
            <a:br>
              <a:rPr lang="fr-FR" b="1" dirty="0">
                <a:solidFill>
                  <a:srgbClr val="C00000"/>
                </a:solidFill>
              </a:rPr>
            </a:br>
            <a:r>
              <a:rPr lang="fr-FR" b="1" dirty="0">
                <a:solidFill>
                  <a:srgbClr val="0070C0"/>
                </a:solidFill>
              </a:rPr>
              <a:t>Visualisation</a:t>
            </a:r>
          </a:p>
        </p:txBody>
      </p:sp>
      <p:sp>
        <p:nvSpPr>
          <p:cNvPr id="3" name="Espace réservé du contenu 2"/>
          <p:cNvSpPr>
            <a:spLocks noGrp="1"/>
          </p:cNvSpPr>
          <p:nvPr>
            <p:ph idx="1"/>
          </p:nvPr>
        </p:nvSpPr>
        <p:spPr/>
        <p:txBody>
          <a:bodyPr/>
          <a:lstStyle/>
          <a:p>
            <a:pPr algn="just">
              <a:buFont typeface="Wingdings" pitchFamily="2" charset="2"/>
              <a:buChar char="q"/>
            </a:pPr>
            <a:r>
              <a:rPr lang="fr-FR" dirty="0"/>
              <a:t>Nous avons l'habitude de lire une page de gauche à droite et de haut en bas.</a:t>
            </a:r>
          </a:p>
          <a:p>
            <a:pPr algn="just">
              <a:buFont typeface="Wingdings" pitchFamily="2" charset="2"/>
              <a:buChar char="q"/>
            </a:pPr>
            <a:r>
              <a:rPr lang="fr-FR" dirty="0"/>
              <a:t>Tout logiciel se doit donc d'adopter cette même logique.</a:t>
            </a:r>
          </a:p>
          <a:p>
            <a:pPr algn="just">
              <a:buFont typeface="Wingdings" pitchFamily="2" charset="2"/>
              <a:buChar char="q"/>
            </a:pPr>
            <a:r>
              <a:rPr lang="fr-FR" dirty="0"/>
              <a:t>Notre vision se focalise sur un point central, puis sur la périphérie. </a:t>
            </a:r>
          </a:p>
          <a:p>
            <a:pPr algn="just">
              <a:buFont typeface="Wingdings" pitchFamily="2" charset="2"/>
              <a:buChar char="q"/>
            </a:pPr>
            <a:r>
              <a:rPr lang="fr-FR" dirty="0"/>
              <a:t>Plus on s'écarte du point central, moins l'être humain remarque de détails.</a:t>
            </a:r>
          </a:p>
          <a:p>
            <a:pPr algn="just">
              <a:buFont typeface="Wingdings" pitchFamily="2" charset="2"/>
              <a:buChar char="q"/>
            </a:pP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Principes</a:t>
            </a:r>
            <a:br>
              <a:rPr lang="fr-FR" b="1" dirty="0">
                <a:solidFill>
                  <a:srgbClr val="C00000"/>
                </a:solidFill>
              </a:rPr>
            </a:br>
            <a:r>
              <a:rPr lang="fr-FR" b="1" dirty="0">
                <a:solidFill>
                  <a:srgbClr val="0070C0"/>
                </a:solidFill>
              </a:rPr>
              <a:t>Visualisation</a:t>
            </a:r>
            <a:endParaRPr lang="fr-FR" dirty="0"/>
          </a:p>
        </p:txBody>
      </p:sp>
      <p:pic>
        <p:nvPicPr>
          <p:cNvPr id="4" name="Image 3" descr="Image non disponible"/>
          <p:cNvPicPr/>
          <p:nvPr/>
        </p:nvPicPr>
        <p:blipFill>
          <a:blip r:embed="rId2" cstate="print"/>
          <a:srcRect/>
          <a:stretch>
            <a:fillRect/>
          </a:stretch>
        </p:blipFill>
        <p:spPr bwMode="auto">
          <a:xfrm>
            <a:off x="251520" y="2492896"/>
            <a:ext cx="4333240" cy="2435225"/>
          </a:xfrm>
          <a:prstGeom prst="rect">
            <a:avLst/>
          </a:prstGeom>
          <a:noFill/>
          <a:ln w="9525">
            <a:noFill/>
            <a:miter lim="800000"/>
            <a:headEnd/>
            <a:tailEnd/>
          </a:ln>
        </p:spPr>
      </p:pic>
      <p:pic>
        <p:nvPicPr>
          <p:cNvPr id="5" name="Image 4" descr="Image non disponible"/>
          <p:cNvPicPr/>
          <p:nvPr/>
        </p:nvPicPr>
        <p:blipFill>
          <a:blip r:embed="rId3" cstate="print"/>
          <a:srcRect/>
          <a:stretch>
            <a:fillRect/>
          </a:stretch>
        </p:blipFill>
        <p:spPr bwMode="auto">
          <a:xfrm>
            <a:off x="4644008" y="2492896"/>
            <a:ext cx="4333240" cy="2435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Principes</a:t>
            </a:r>
            <a:br>
              <a:rPr lang="fr-FR" b="1" dirty="0">
                <a:solidFill>
                  <a:srgbClr val="C00000"/>
                </a:solidFill>
              </a:rPr>
            </a:br>
            <a:r>
              <a:rPr lang="fr-FR" b="1" dirty="0">
                <a:solidFill>
                  <a:srgbClr val="0070C0"/>
                </a:solidFill>
              </a:rPr>
              <a:t>Icones</a:t>
            </a:r>
            <a:endParaRPr lang="fr-FR" dirty="0"/>
          </a:p>
        </p:txBody>
      </p:sp>
      <p:sp>
        <p:nvSpPr>
          <p:cNvPr id="3" name="Espace réservé du contenu 2"/>
          <p:cNvSpPr>
            <a:spLocks noGrp="1"/>
          </p:cNvSpPr>
          <p:nvPr>
            <p:ph idx="1"/>
          </p:nvPr>
        </p:nvSpPr>
        <p:spPr/>
        <p:txBody>
          <a:bodyPr>
            <a:normAutofit fontScale="92500" lnSpcReduction="10000"/>
          </a:bodyPr>
          <a:lstStyle/>
          <a:p>
            <a:pPr algn="just">
              <a:buFont typeface="Wingdings" pitchFamily="2" charset="2"/>
              <a:buChar char="q"/>
            </a:pPr>
            <a:r>
              <a:rPr lang="fr-FR" dirty="0"/>
              <a:t>Utiliser une icône standard pour indiquer le type de message.</a:t>
            </a:r>
          </a:p>
          <a:p>
            <a:pPr algn="just">
              <a:buFont typeface="Wingdings" pitchFamily="2" charset="2"/>
              <a:buChar char="q"/>
            </a:pPr>
            <a:r>
              <a:rPr lang="fr-FR" dirty="0"/>
              <a:t>Le mauvais choix d'une icône peut engendrer des incompréhensions, voir des erreurs d'utilisation par un utilisateur. </a:t>
            </a:r>
          </a:p>
          <a:p>
            <a:pPr algn="just">
              <a:buFont typeface="Wingdings" pitchFamily="2" charset="2"/>
              <a:buChar char="q"/>
            </a:pPr>
            <a:r>
              <a:rPr lang="fr-FR" dirty="0"/>
              <a:t>Cette icône, représentant une loupe, peut avoir plusieurs significations tels « chercher » ou encore « zoomer ».</a:t>
            </a:r>
          </a:p>
          <a:p>
            <a:pPr algn="just">
              <a:buFont typeface="Wingdings" pitchFamily="2" charset="2"/>
              <a:buChar char="q"/>
            </a:pPr>
            <a:r>
              <a:rPr lang="fr-FR" dirty="0"/>
              <a:t>Les icônes doivent être à la bonne taille, ni trop petites, ni trop grandes</a:t>
            </a:r>
          </a:p>
          <a:p>
            <a:pPr algn="just">
              <a:buFont typeface="Wingdings" pitchFamily="2" charset="2"/>
              <a:buChar char="q"/>
            </a:pPr>
            <a:endParaRPr lang="fr-FR" dirty="0"/>
          </a:p>
          <a:p>
            <a:pPr algn="just">
              <a:buFont typeface="Wingdings" pitchFamily="2" charset="2"/>
              <a:buChar char="q"/>
            </a:pPr>
            <a:endParaRPr lang="fr-FR" dirty="0"/>
          </a:p>
        </p:txBody>
      </p:sp>
      <p:pic>
        <p:nvPicPr>
          <p:cNvPr id="4" name="Image 3" descr="Image non disponible"/>
          <p:cNvPicPr/>
          <p:nvPr/>
        </p:nvPicPr>
        <p:blipFill>
          <a:blip r:embed="rId2" cstate="print"/>
          <a:srcRect/>
          <a:stretch>
            <a:fillRect/>
          </a:stretch>
        </p:blipFill>
        <p:spPr bwMode="auto">
          <a:xfrm>
            <a:off x="7092280" y="332656"/>
            <a:ext cx="1222375" cy="12223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3989</TotalTime>
  <Words>2170</Words>
  <Application>Microsoft Office PowerPoint</Application>
  <PresentationFormat>Affichage à l'écran (4:3)</PresentationFormat>
  <Paragraphs>267</Paragraphs>
  <Slides>62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62</vt:i4>
      </vt:variant>
    </vt:vector>
  </HeadingPairs>
  <TitlesOfParts>
    <vt:vector size="66" baseType="lpstr">
      <vt:lpstr>Arial</vt:lpstr>
      <vt:lpstr>Calibri</vt:lpstr>
      <vt:lpstr>Wingdings</vt:lpstr>
      <vt:lpstr>Thème Office</vt:lpstr>
      <vt:lpstr>Présentation PowerPoint</vt:lpstr>
      <vt:lpstr>Partie 1  Ergonomie informatique </vt:lpstr>
      <vt:lpstr>Ergonomie informatique</vt:lpstr>
      <vt:lpstr>Ergonomie informatique</vt:lpstr>
      <vt:lpstr>UX design  User eXperience</vt:lpstr>
      <vt:lpstr>UX design  User eXperience</vt:lpstr>
      <vt:lpstr>Principes Visualisation</vt:lpstr>
      <vt:lpstr>Principes Visualisation</vt:lpstr>
      <vt:lpstr>Principes Icones</vt:lpstr>
      <vt:lpstr>Principes Texte</vt:lpstr>
      <vt:lpstr>Principes Texte</vt:lpstr>
      <vt:lpstr>Principes Texte</vt:lpstr>
      <vt:lpstr>Principes Texte</vt:lpstr>
      <vt:lpstr>Principes Temps de réponse</vt:lpstr>
      <vt:lpstr>Principes Jeu de couleurs</vt:lpstr>
      <vt:lpstr>Principes Jeu de couleurs</vt:lpstr>
      <vt:lpstr>Risques d’une mauvaise IHM</vt:lpstr>
      <vt:lpstr>Evolution des interfaces</vt:lpstr>
      <vt:lpstr>Utilisation des interfaces mobiles</vt:lpstr>
      <vt:lpstr>Utilisation des interfaces mobiles</vt:lpstr>
      <vt:lpstr>Utilisation des interfaces mobiles</vt:lpstr>
      <vt:lpstr>Utilisation des interfaces mobiles</vt:lpstr>
      <vt:lpstr>Interfaces mobiles</vt:lpstr>
      <vt:lpstr>Interfaces mobiles Principes</vt:lpstr>
      <vt:lpstr>Conclusion</vt:lpstr>
      <vt:lpstr>Partie 2  Responsive Design </vt:lpstr>
      <vt:lpstr>Introduction</vt:lpstr>
      <vt:lpstr>Responsive design</vt:lpstr>
      <vt:lpstr>Responsive design</vt:lpstr>
      <vt:lpstr>Responsive design</vt:lpstr>
      <vt:lpstr>Alternatives au responsive</vt:lpstr>
      <vt:lpstr>Pourquoi ne pas créer 2 sites : mobiles et classique ?</vt:lpstr>
      <vt:lpstr>Comment tester le responsive ?</vt:lpstr>
      <vt:lpstr>Mobile first</vt:lpstr>
      <vt:lpstr>Techniques utilisées</vt:lpstr>
      <vt:lpstr>Media Queries</vt:lpstr>
      <vt:lpstr>Media Queries</vt:lpstr>
      <vt:lpstr>Media Queries</vt:lpstr>
      <vt:lpstr>Balise Link</vt:lpstr>
      <vt:lpstr>Le viewport sur les mobiles</vt:lpstr>
      <vt:lpstr>Les grilles</vt:lpstr>
      <vt:lpstr>Les grilles</vt:lpstr>
      <vt:lpstr>Les grilles</vt:lpstr>
      <vt:lpstr>Les grilles 12 colonnes</vt:lpstr>
      <vt:lpstr>Responsive frameworks </vt:lpstr>
      <vt:lpstr>Bootstrap</vt:lpstr>
      <vt:lpstr>Les grilles de Bootstrap</vt:lpstr>
      <vt:lpstr>Les grilles de Bootstrap</vt:lpstr>
      <vt:lpstr>Les grilles de Bootstrap</vt:lpstr>
      <vt:lpstr>Partie 3  Langage Less</vt:lpstr>
      <vt:lpstr>Ce qu’on ne peut pas faire avec CSS</vt:lpstr>
      <vt:lpstr>Simplification des CSS</vt:lpstr>
      <vt:lpstr>LESS</vt:lpstr>
      <vt:lpstr>Utilisation des constantes</vt:lpstr>
      <vt:lpstr>Utilisation des constantes CSS généré</vt:lpstr>
      <vt:lpstr>Eviter la redondance</vt:lpstr>
      <vt:lpstr>Eviter la redondance CSS généré</vt:lpstr>
      <vt:lpstr>Utilisation des paramètres</vt:lpstr>
      <vt:lpstr>Utilisation des paramètres CSS généré</vt:lpstr>
      <vt:lpstr>Imbrication des sélecteurs</vt:lpstr>
      <vt:lpstr>Imbrication des sélecteurs CSS généré</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AsmaPC</dc:creator>
  <cp:lastModifiedBy>SAMSUNG</cp:lastModifiedBy>
  <cp:revision>61</cp:revision>
  <dcterms:created xsi:type="dcterms:W3CDTF">2017-09-22T18:06:42Z</dcterms:created>
  <dcterms:modified xsi:type="dcterms:W3CDTF">2020-03-10T11:37:52Z</dcterms:modified>
</cp:coreProperties>
</file>