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Analyse du discours</a:t>
            </a:r>
          </a:p>
          <a:p>
            <a:r>
              <a:t>Chapitre 1 : Le discours – définitions et enjeux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Master 1 - Sciences du langage</a:t>
            </a:r>
          </a:p>
          <a:p>
            <a:r>
              <a:t>Université Algérienne</a:t>
            </a:r>
          </a:p>
          <a:p>
            <a:r>
              <a:t>Dr. Nassima Selma Bouayed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du Chapitre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Le discours est une réalité complexe :</a:t>
            </a:r>
          </a:p>
          <a:p>
            <a:r>
              <a:t>✔ Il ne se réduit pas à la langue, mais à son usage en contexte.</a:t>
            </a:r>
          </a:p>
          <a:p>
            <a:r>
              <a:t>✔ Il inclut la dimension du sujet parlant et des conditions sociales.</a:t>
            </a:r>
          </a:p>
          <a:p>
            <a:r>
              <a:t>✔ Il est au cœur des rapports de pouvoir et des idéologies.</a:t>
            </a:r>
          </a:p>
          <a:p>
            <a:endParaRPr/>
          </a:p>
          <a:p>
            <a:r>
              <a:t>➡ L’analyse du discours se distingue de la simple analyse linguistique en intégrant le sujet, l’histoire et la société.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au chapitre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Ce premier </a:t>
            </a:r>
            <a:r>
              <a:rPr dirty="0" err="1"/>
              <a:t>chapitre</a:t>
            </a:r>
            <a:r>
              <a:rPr dirty="0"/>
              <a:t> a pour </a:t>
            </a:r>
            <a:r>
              <a:rPr dirty="0" err="1"/>
              <a:t>objectif</a:t>
            </a:r>
            <a:r>
              <a:rPr dirty="0"/>
              <a:t> de </a:t>
            </a:r>
            <a:r>
              <a:rPr dirty="0" err="1"/>
              <a:t>définir</a:t>
            </a:r>
            <a:r>
              <a:rPr dirty="0"/>
              <a:t> le concept de </a:t>
            </a:r>
            <a:r>
              <a:rPr dirty="0" err="1"/>
              <a:t>discours</a:t>
            </a:r>
            <a:r>
              <a:rPr dirty="0"/>
              <a:t> et de </a:t>
            </a:r>
            <a:r>
              <a:rPr dirty="0" err="1"/>
              <a:t>préciser</a:t>
            </a:r>
            <a:r>
              <a:rPr dirty="0"/>
              <a:t> :</a:t>
            </a:r>
          </a:p>
          <a:p>
            <a:r>
              <a:rPr dirty="0"/>
              <a:t>✔ </a:t>
            </a:r>
            <a:r>
              <a:rPr dirty="0" err="1"/>
              <a:t>Ses</a:t>
            </a:r>
            <a:r>
              <a:rPr dirty="0"/>
              <a:t> </a:t>
            </a:r>
            <a:r>
              <a:rPr dirty="0" err="1"/>
              <a:t>différentes</a:t>
            </a:r>
            <a:r>
              <a:rPr dirty="0"/>
              <a:t> </a:t>
            </a:r>
            <a:r>
              <a:rPr dirty="0" err="1"/>
              <a:t>acceptions</a:t>
            </a:r>
            <a:r>
              <a:rPr dirty="0"/>
              <a:t> (courante, </a:t>
            </a:r>
            <a:r>
              <a:rPr dirty="0" err="1"/>
              <a:t>philosophique</a:t>
            </a:r>
            <a:r>
              <a:rPr dirty="0"/>
              <a:t>, </a:t>
            </a:r>
            <a:r>
              <a:rPr dirty="0" err="1"/>
              <a:t>linguistique</a:t>
            </a:r>
            <a:r>
              <a:rPr dirty="0"/>
              <a:t>)</a:t>
            </a:r>
          </a:p>
          <a:p>
            <a:r>
              <a:rPr dirty="0"/>
              <a:t>✔ Sa relation avec la langue, le </a:t>
            </a:r>
            <a:r>
              <a:rPr dirty="0" err="1"/>
              <a:t>texte</a:t>
            </a:r>
            <a:r>
              <a:rPr dirty="0"/>
              <a:t> et </a:t>
            </a:r>
            <a:r>
              <a:rPr dirty="0" err="1"/>
              <a:t>l’énoncé</a:t>
            </a:r>
            <a:endParaRPr dirty="0"/>
          </a:p>
          <a:p>
            <a:r>
              <a:rPr dirty="0"/>
              <a:t>✔ Les conditions de production et de </a:t>
            </a:r>
            <a:r>
              <a:rPr dirty="0" err="1"/>
              <a:t>réception</a:t>
            </a:r>
            <a:endParaRPr dirty="0"/>
          </a:p>
          <a:p>
            <a:r>
              <a:rPr dirty="0"/>
              <a:t>✔ Son importance </a:t>
            </a:r>
            <a:r>
              <a:rPr dirty="0" err="1"/>
              <a:t>dans</a:t>
            </a:r>
            <a:r>
              <a:rPr dirty="0"/>
              <a:t> les sciences du </a:t>
            </a:r>
            <a:r>
              <a:rPr dirty="0" err="1"/>
              <a:t>langage</a:t>
            </a:r>
            <a:r>
              <a:rPr dirty="0"/>
              <a:t> et la </a:t>
            </a:r>
            <a:r>
              <a:rPr dirty="0" err="1"/>
              <a:t>société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Définitions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📌 Sens courant : toute prise de parole publique, exposé oral, propos développés.</a:t>
            </a:r>
          </a:p>
          <a:p>
            <a:endParaRPr/>
          </a:p>
          <a:p>
            <a:r>
              <a:t>📌 Sens philosophique : enchaînement raisonné d’idées, structuré logiquement.</a:t>
            </a:r>
          </a:p>
          <a:p>
            <a:endParaRPr/>
          </a:p>
          <a:p>
            <a:r>
              <a:t>📌 Sens linguistique : ensemble d’énoncés produits dans un contexte donné, en opposition à la langue (système abstrait).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Citations clés sur le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dirty="0"/>
              <a:t>📝 </a:t>
            </a:r>
            <a:r>
              <a:rPr dirty="0" err="1"/>
              <a:t>Benveniste</a:t>
            </a:r>
            <a:r>
              <a:rPr dirty="0"/>
              <a:t> (1966) : « Le </a:t>
            </a:r>
            <a:r>
              <a:rPr dirty="0" err="1"/>
              <a:t>discours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toute</a:t>
            </a:r>
            <a:r>
              <a:rPr dirty="0"/>
              <a:t> </a:t>
            </a:r>
            <a:r>
              <a:rPr dirty="0" err="1"/>
              <a:t>énonciation</a:t>
            </a:r>
            <a:r>
              <a:rPr dirty="0"/>
              <a:t> </a:t>
            </a:r>
            <a:r>
              <a:rPr dirty="0" err="1"/>
              <a:t>supposant</a:t>
            </a:r>
            <a:r>
              <a:rPr dirty="0"/>
              <a:t> un </a:t>
            </a:r>
            <a:r>
              <a:rPr dirty="0" err="1"/>
              <a:t>locuteur</a:t>
            </a:r>
            <a:r>
              <a:rPr dirty="0"/>
              <a:t> et un </a:t>
            </a:r>
            <a:r>
              <a:rPr dirty="0" err="1"/>
              <a:t>auditeur</a:t>
            </a:r>
            <a:r>
              <a:rPr dirty="0"/>
              <a:t>, et chez le premier </a:t>
            </a:r>
            <a:r>
              <a:rPr dirty="0" err="1"/>
              <a:t>l’intention</a:t>
            </a:r>
            <a:r>
              <a:rPr dirty="0"/>
              <a:t> </a:t>
            </a:r>
            <a:r>
              <a:rPr dirty="0" err="1"/>
              <a:t>d’influencer</a:t>
            </a:r>
            <a:r>
              <a:rPr dirty="0"/>
              <a:t> </a:t>
            </a:r>
            <a:r>
              <a:rPr dirty="0" err="1"/>
              <a:t>l’autre</a:t>
            </a:r>
            <a:r>
              <a:rPr dirty="0"/>
              <a:t> </a:t>
            </a:r>
            <a:r>
              <a:rPr dirty="0" smtClean="0"/>
              <a:t>».</a:t>
            </a:r>
            <a:endParaRPr dirty="0"/>
          </a:p>
          <a:p>
            <a:r>
              <a:rPr dirty="0"/>
              <a:t>📝 </a:t>
            </a:r>
            <a:r>
              <a:rPr dirty="0" err="1"/>
              <a:t>Maingueneau</a:t>
            </a:r>
            <a:r>
              <a:rPr dirty="0"/>
              <a:t> (1991) : « Le </a:t>
            </a:r>
            <a:r>
              <a:rPr dirty="0" err="1"/>
              <a:t>discours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organisation</a:t>
            </a:r>
            <a:r>
              <a:rPr dirty="0"/>
              <a:t> </a:t>
            </a:r>
            <a:r>
              <a:rPr dirty="0" err="1"/>
              <a:t>régie</a:t>
            </a:r>
            <a:r>
              <a:rPr dirty="0"/>
              <a:t> par des conditions socio-</a:t>
            </a:r>
            <a:r>
              <a:rPr dirty="0" err="1"/>
              <a:t>historiques</a:t>
            </a:r>
            <a:r>
              <a:rPr dirty="0"/>
              <a:t> </a:t>
            </a:r>
            <a:r>
              <a:rPr dirty="0" smtClean="0"/>
              <a:t>».</a:t>
            </a:r>
            <a:endParaRPr dirty="0"/>
          </a:p>
          <a:p>
            <a:r>
              <a:rPr dirty="0"/>
              <a:t>📝 Adam (1999) : « Le </a:t>
            </a:r>
            <a:r>
              <a:rPr dirty="0" err="1"/>
              <a:t>discours</a:t>
            </a:r>
            <a:r>
              <a:rPr dirty="0"/>
              <a:t> </a:t>
            </a:r>
            <a:r>
              <a:rPr dirty="0" err="1"/>
              <a:t>dépasse</a:t>
            </a:r>
            <a:r>
              <a:rPr dirty="0"/>
              <a:t> la phrase pour </a:t>
            </a:r>
            <a:r>
              <a:rPr dirty="0" err="1"/>
              <a:t>inclure</a:t>
            </a:r>
            <a:r>
              <a:rPr dirty="0"/>
              <a:t> les </a:t>
            </a:r>
            <a:r>
              <a:rPr dirty="0" err="1"/>
              <a:t>mécanismes</a:t>
            </a:r>
            <a:r>
              <a:rPr dirty="0"/>
              <a:t> de </a:t>
            </a:r>
            <a:r>
              <a:rPr dirty="0" err="1"/>
              <a:t>textualisation</a:t>
            </a:r>
            <a:r>
              <a:rPr dirty="0"/>
              <a:t> 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Langue vs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✔ Langue :</a:t>
            </a:r>
          </a:p>
          <a:p>
            <a:r>
              <a:t>- Système abstrait partagé par une communauté</a:t>
            </a:r>
          </a:p>
          <a:p>
            <a:r>
              <a:t>- Objet d’étude du structuralisme (Saussure)</a:t>
            </a:r>
          </a:p>
          <a:p>
            <a:r>
              <a:t>- Fonctionne indépendamment du contexte</a:t>
            </a:r>
          </a:p>
          <a:p>
            <a:endParaRPr/>
          </a:p>
          <a:p>
            <a:r>
              <a:t>✔ Discours :</a:t>
            </a:r>
          </a:p>
          <a:p>
            <a:r>
              <a:t>- Usage concret de la langue en situation</a:t>
            </a:r>
          </a:p>
          <a:p>
            <a:r>
              <a:t>- Acte individuel de communication</a:t>
            </a:r>
          </a:p>
          <a:p>
            <a:r>
              <a:t>- Ancré dans l’énonciation et le contexte social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Texte, discours, énoncé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✔ Texte : produit fini, structuré, avec cohérence interne.</a:t>
            </a:r>
          </a:p>
          <a:p>
            <a:endParaRPr/>
          </a:p>
          <a:p>
            <a:r>
              <a:t>✔ Énoncé : unité de communication (phrase, proposition, fragment).</a:t>
            </a:r>
          </a:p>
          <a:p>
            <a:endParaRPr/>
          </a:p>
          <a:p>
            <a:r>
              <a:t>✔ Discours : inclut le texte + les conditions de production et réception.</a:t>
            </a:r>
          </a:p>
          <a:p>
            <a:endParaRPr/>
          </a:p>
          <a:p>
            <a:r>
              <a:t>➡ Exemple : un article de presse est un texte, mais aussi un discours médiatique inscrit dans une institution et une idéologie.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Récit vs Discours (Benveniste)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📌 Discours :</a:t>
            </a:r>
          </a:p>
          <a:p>
            <a:r>
              <a:t>- Usage du présent, du je/tu</a:t>
            </a:r>
          </a:p>
          <a:p>
            <a:r>
              <a:t>- Ancré dans la situation d’énonciation</a:t>
            </a:r>
          </a:p>
          <a:p>
            <a:r>
              <a:t>- Exemple : un débat politique</a:t>
            </a:r>
          </a:p>
          <a:p>
            <a:endParaRPr/>
          </a:p>
          <a:p>
            <a:r>
              <a:t>📌 Récit :</a:t>
            </a:r>
          </a:p>
          <a:p>
            <a:r>
              <a:t>- Usage du passé simple, effacement du sujet</a:t>
            </a:r>
          </a:p>
          <a:p>
            <a:r>
              <a:t>- Distance avec la situation</a:t>
            </a:r>
          </a:p>
          <a:p>
            <a:r>
              <a:t>- Exemple : narration historique ou littéraire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Conditions de production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✔ Facteurs historiques et sociaux (ex. contexte politique, crise)</a:t>
            </a:r>
          </a:p>
          <a:p>
            <a:r>
              <a:t>✔ Facteurs institutionnels (médias, école, religion)</a:t>
            </a:r>
          </a:p>
          <a:p>
            <a:r>
              <a:t>✔ Situation de communication : rôle du locuteur et du destinataire</a:t>
            </a:r>
          </a:p>
          <a:p>
            <a:endParaRPr/>
          </a:p>
          <a:p>
            <a:r>
              <a:t>➡ Exemple : le même message publicitaire change de sens selon la culture et l’époque.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Importance de l’analyse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✔ Permet de comprendre la construction du sens</a:t>
            </a:r>
          </a:p>
          <a:p>
            <a:r>
              <a:t>✔ Décrypte les rapports de pouvoir et d’idéologie</a:t>
            </a:r>
          </a:p>
          <a:p>
            <a:r>
              <a:t>✔ Analyse les usages sociaux du langage</a:t>
            </a:r>
          </a:p>
          <a:p>
            <a:r>
              <a:t>✔ Développe l’esprit critique face aux discours médiatiques et politiques</a:t>
            </a:r>
          </a:p>
          <a:p>
            <a:endParaRPr/>
          </a:p>
          <a:p>
            <a:r>
              <a:t>➡ L’AD est une discipline interdisciplinaire : linguistique, philosophie, sociologie, communication.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11476</TotalTime>
  <Words>558</Words>
  <Application>Microsoft Office PowerPoint</Application>
  <PresentationFormat>Affichage à l'écran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Analyse du discours Chapitre 1 : Le discours – définitions et enjeux</vt:lpstr>
      <vt:lpstr>Introduction au chapitre</vt:lpstr>
      <vt:lpstr>Définitions du discours</vt:lpstr>
      <vt:lpstr>Citations clés sur le discours</vt:lpstr>
      <vt:lpstr>Langue vs Discours</vt:lpstr>
      <vt:lpstr>Texte, discours, énoncé</vt:lpstr>
      <vt:lpstr>Récit vs Discours (Benveniste)</vt:lpstr>
      <vt:lpstr>Conditions de production du discours</vt:lpstr>
      <vt:lpstr>Importance de l’analyse du discours</vt:lpstr>
      <vt:lpstr>Conclusion du Chapitre 1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du discours Chapitre 1 : Le discours – définitions et enjeux</dc:title>
  <dc:subject/>
  <dc:creator/>
  <cp:keywords/>
  <dc:description>generated using python-pptx</dc:description>
  <cp:lastModifiedBy>Compte Microsoft</cp:lastModifiedBy>
  <cp:revision>3</cp:revision>
  <dcterms:created xsi:type="dcterms:W3CDTF">2013-01-27T09:14:16Z</dcterms:created>
  <dcterms:modified xsi:type="dcterms:W3CDTF">2025-10-12T11:09:39Z</dcterms:modified>
  <cp:category/>
</cp:coreProperties>
</file>