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9" r:id="rId2"/>
    <p:sldId id="257" r:id="rId3"/>
    <p:sldId id="258" r:id="rId4"/>
    <p:sldId id="259" r:id="rId5"/>
    <p:sldId id="263" r:id="rId6"/>
    <p:sldId id="266" r:id="rId7"/>
    <p:sldId id="260" r:id="rId8"/>
    <p:sldId id="264" r:id="rId9"/>
    <p:sldId id="265" r:id="rId10"/>
    <p:sldId id="284" r:id="rId11"/>
    <p:sldId id="285" r:id="rId12"/>
    <p:sldId id="261" r:id="rId13"/>
    <p:sldId id="269" r:id="rId14"/>
    <p:sldId id="267" r:id="rId15"/>
    <p:sldId id="270" r:id="rId16"/>
    <p:sldId id="271" r:id="rId17"/>
    <p:sldId id="286" r:id="rId18"/>
    <p:sldId id="268" r:id="rId19"/>
    <p:sldId id="283" r:id="rId20"/>
    <p:sldId id="287" r:id="rId21"/>
    <p:sldId id="288" r:id="rId22"/>
    <p:sldId id="291" r:id="rId23"/>
    <p:sldId id="277" r:id="rId24"/>
    <p:sldId id="290" r:id="rId25"/>
    <p:sldId id="273" r:id="rId26"/>
    <p:sldId id="278" r:id="rId27"/>
    <p:sldId id="274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7B2A9-5FE4-4067-8E58-D7272F61F63D}" type="datetimeFigureOut">
              <a:rPr lang="fr-FR" smtClean="0"/>
              <a:pPr/>
              <a:t>28/06/2019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75CB4-DBA4-45B4-8A17-E8AD1CBC2F8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3652">
              <a:defRPr/>
            </a:pPr>
            <a:r>
              <a:rPr lang="en-SG" dirty="0" smtClean="0"/>
              <a:t>Length at 2 </a:t>
            </a:r>
            <a:r>
              <a:rPr lang="en-SG" dirty="0" err="1" smtClean="0"/>
              <a:t>yrs</a:t>
            </a:r>
            <a:r>
              <a:rPr lang="en-SG" dirty="0" smtClean="0"/>
              <a:t> of age predicts adult height </a:t>
            </a:r>
          </a:p>
          <a:p>
            <a:pPr defTabSz="903652">
              <a:defRPr/>
            </a:pPr>
            <a:r>
              <a:rPr lang="en-SG" dirty="0" smtClean="0"/>
              <a:t>High BMI at 1 </a:t>
            </a:r>
            <a:r>
              <a:rPr lang="en-SG" dirty="0" err="1" smtClean="0"/>
              <a:t>yr</a:t>
            </a:r>
            <a:r>
              <a:rPr lang="en-SG" dirty="0" smtClean="0"/>
              <a:t> predicts high BMI at 7 </a:t>
            </a:r>
            <a:r>
              <a:rPr lang="en-SG" dirty="0" err="1" smtClean="0"/>
              <a:t>yrs</a:t>
            </a:r>
            <a:r>
              <a:rPr lang="en-SG" dirty="0" smtClean="0"/>
              <a:t>, irrespective of birth weight</a:t>
            </a:r>
          </a:p>
          <a:p>
            <a:pPr>
              <a:defRPr/>
            </a:pPr>
            <a:r>
              <a:rPr lang="en-SG" dirty="0" smtClean="0"/>
              <a:t>High birth weight and fast postnatal growth are associated with increased abdominal fat mass</a:t>
            </a:r>
          </a:p>
          <a:p>
            <a:pPr>
              <a:defRPr/>
            </a:pPr>
            <a:endParaRPr lang="en-SG" dirty="0" smtClean="0"/>
          </a:p>
          <a:p>
            <a:pPr algn="ctr">
              <a:defRPr/>
            </a:pPr>
            <a:r>
              <a:rPr lang="fr-FR" altLang="fr-FR" b="1" u="sng" dirty="0" smtClean="0">
                <a:solidFill>
                  <a:schemeClr val="lt1"/>
                </a:solidFill>
                <a:latin typeface="+mn-lt"/>
                <a:ea typeface="ＭＳ Ｐゴシック" pitchFamily="-102" charset="-128"/>
                <a:cs typeface="ＭＳ Ｐゴシック" pitchFamily="-102" charset="-128"/>
              </a:rPr>
              <a:t>Les 1000 premiers jours</a:t>
            </a:r>
            <a:r>
              <a:rPr lang="fr-FR" altLang="fr-FR" b="1" dirty="0" smtClean="0">
                <a:solidFill>
                  <a:schemeClr val="lt1"/>
                </a:solidFill>
                <a:latin typeface="+mn-lt"/>
                <a:ea typeface="ＭＳ Ｐゴシック" pitchFamily="-102" charset="-128"/>
                <a:cs typeface="ＭＳ Ｐゴシック" pitchFamily="-102" charset="-128"/>
              </a:rPr>
              <a:t>, fenêtre d’opportunité pour agir sur la future santé de l’enfant, en particulier sur le plan nutritionnel, </a:t>
            </a:r>
          </a:p>
          <a:p>
            <a:pPr algn="ctr">
              <a:defRPr/>
            </a:pPr>
            <a:r>
              <a:rPr lang="fr-FR" altLang="fr-FR" b="1" u="sng" dirty="0" smtClean="0">
                <a:solidFill>
                  <a:schemeClr val="lt1"/>
                </a:solidFill>
                <a:latin typeface="+mn-lt"/>
                <a:ea typeface="ＭＳ Ｐゴシック" pitchFamily="-102" charset="-128"/>
                <a:cs typeface="ＭＳ Ｐゴシック" pitchFamily="-102" charset="-128"/>
              </a:rPr>
              <a:t>représentent la période de la conception à l’âge de 2 ans</a:t>
            </a:r>
            <a:r>
              <a:rPr lang="fr-FR" altLang="fr-FR" b="1" dirty="0" smtClean="0">
                <a:solidFill>
                  <a:schemeClr val="lt1"/>
                </a:solidFill>
                <a:latin typeface="+mn-lt"/>
                <a:ea typeface="ＭＳ Ｐゴシック" pitchFamily="-102" charset="-128"/>
                <a:cs typeface="ＭＳ Ｐゴシック" pitchFamily="-102" charset="-128"/>
              </a:rPr>
              <a:t>.</a:t>
            </a:r>
          </a:p>
          <a:p>
            <a:pPr>
              <a:defRPr/>
            </a:pPr>
            <a:endParaRPr lang="en-SG" dirty="0" smtClean="0"/>
          </a:p>
          <a:p>
            <a:pPr>
              <a:defRPr/>
            </a:pPr>
            <a:endParaRPr lang="en-SG" dirty="0" smtClean="0"/>
          </a:p>
          <a:p>
            <a:pPr>
              <a:defRPr/>
            </a:pPr>
            <a:endParaRPr lang="en-SG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7027C4-0690-4AEF-B913-0022CAFF2D10}" type="slidenum">
              <a:rPr lang="en-US" smtClean="0">
                <a:solidFill>
                  <a:srgbClr val="000000"/>
                </a:solidFill>
                <a:latin typeface="Times" pitchFamily="1" charset="0"/>
              </a:rPr>
              <a:pPr/>
              <a:t>16</a:t>
            </a:fld>
            <a:endParaRPr lang="en-US" smtClean="0">
              <a:solidFill>
                <a:srgbClr val="000000"/>
              </a:solidFill>
              <a:latin typeface="Times" pitchFamily="1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28/06/2019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hinnovic.org/wp-content/uploads/2015/10/Mecanismes_epigenetiques_FINAL.pn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hyperlink" Target="https://www.google.fr/url?q=http://elev8.com/404285/how-to-deal-with-a-picky-eating-toddler/&amp;sa=U&amp;ei=o7BFU87qJaj_ygOqmILQAQ&amp;ved=0CC4Q9QEwAA&amp;sig2=PFaq3KxcZ0sXheturO9Tuw&amp;usg=AFQjCNGEZk35C4zy_eFU2faE3jpAWNpbb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4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420888"/>
            <a:ext cx="8964488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>
              <a:defRPr/>
            </a:pPr>
            <a:r>
              <a:rPr lang="fr-FR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Nutrition des 1000 premiers jours de vie pour une bonne santé future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941168"/>
            <a:ext cx="8964488" cy="576064"/>
          </a:xfrm>
        </p:spPr>
        <p:txBody>
          <a:bodyPr rtlCol="0">
            <a:noAutofit/>
          </a:bodyPr>
          <a:lstStyle/>
          <a:p>
            <a:pPr algn="l"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Service de Néonatologie, EHS Mère-Enfant, Tlemcen.</a:t>
            </a:r>
          </a:p>
          <a:p>
            <a:pPr algn="l"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Laboratoire de biologie moléculaire appliquée et d’immunologie, Université Abou </a:t>
            </a:r>
            <a:r>
              <a:rPr lang="fr-FR" sz="1600" dirty="0" err="1" smtClean="0">
                <a:solidFill>
                  <a:schemeClr val="tx1"/>
                </a:solidFill>
              </a:rPr>
              <a:t>Bekr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</a:rPr>
              <a:t>Belkaid</a:t>
            </a:r>
            <a:r>
              <a:rPr lang="fr-FR" sz="1600" dirty="0" smtClean="0">
                <a:solidFill>
                  <a:schemeClr val="tx1"/>
                </a:solidFill>
              </a:rPr>
              <a:t>, Tlemcen.</a:t>
            </a:r>
          </a:p>
          <a:p>
            <a:pPr algn="l"/>
            <a:r>
              <a:rPr lang="fr-FR" sz="1600" baseline="30000" dirty="0" smtClean="0">
                <a:solidFill>
                  <a:schemeClr val="tx1"/>
                </a:solidFill>
              </a:rPr>
              <a:t> </a:t>
            </a:r>
            <a:endParaRPr lang="fr-FR" sz="1600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fr-FR" sz="1600" b="1" dirty="0" smtClean="0">
                <a:solidFill>
                  <a:schemeClr val="tx1"/>
                </a:solidFill>
              </a:rPr>
              <a:t>	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79512" y="116632"/>
          <a:ext cx="8784976" cy="490728"/>
        </p:xfrm>
        <a:graphic>
          <a:graphicData uri="http://schemas.openxmlformats.org/drawingml/2006/table">
            <a:tbl>
              <a:tblPr/>
              <a:tblGrid>
                <a:gridCol w="4295646"/>
                <a:gridCol w="968423"/>
                <a:gridCol w="3520907"/>
              </a:tblGrid>
              <a:tr h="416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400" dirty="0">
                          <a:latin typeface="Trebuchet MS"/>
                          <a:ea typeface="Constantia"/>
                          <a:cs typeface="Times New Roman"/>
                        </a:rPr>
                        <a:t>UNIVERSITE ABOU BEKR BELKAID                              FACULTE DE MEDECINE</a:t>
                      </a:r>
                      <a:endParaRPr lang="fr-FR" sz="1100" dirty="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400" dirty="0">
                        <a:latin typeface="Trebuchet MS"/>
                        <a:ea typeface="Constantia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kern="0" dirty="0">
                          <a:latin typeface="Trebuchet MS"/>
                          <a:ea typeface="Times New Roman"/>
                          <a:cs typeface="Times New Roman"/>
                        </a:rPr>
                        <a:t>جـــــامعـــة أبـو بكـــــر بلقا يد</a:t>
                      </a:r>
                      <a:endParaRPr lang="fr-FR" sz="1100" b="1" kern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kern="0" dirty="0">
                          <a:latin typeface="Trebuchet MS"/>
                          <a:ea typeface="Times New Roman"/>
                          <a:cs typeface="Times New Roman"/>
                        </a:rPr>
                        <a:t>كليـــــــة الطـــــب</a:t>
                      </a:r>
                      <a:endParaRPr lang="fr-FR" sz="1100" b="1" kern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139952" y="116632"/>
          <a:ext cx="792162" cy="619125"/>
        </p:xfrm>
        <a:graphic>
          <a:graphicData uri="http://schemas.openxmlformats.org/presentationml/2006/ole">
            <p:oleObj spid="_x0000_s1026" name="Picture" r:id="rId3" imgW="1096392" imgH="1793289" progId="Word.Picture.8">
              <p:embed/>
            </p:oleObj>
          </a:graphicData>
        </a:graphic>
      </p:graphicFrame>
      <p:sp>
        <p:nvSpPr>
          <p:cNvPr id="13" name="Sous-titre 2"/>
          <p:cNvSpPr txBox="1">
            <a:spLocks/>
          </p:cNvSpPr>
          <p:nvPr/>
        </p:nvSpPr>
        <p:spPr>
          <a:xfrm>
            <a:off x="467544" y="4221088"/>
            <a:ext cx="820891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en-US" sz="2400" dirty="0" smtClean="0"/>
              <a:t>Prof. </a:t>
            </a:r>
            <a:r>
              <a:rPr lang="en-US" sz="2400" dirty="0" err="1" smtClean="0"/>
              <a:t>Smahi</a:t>
            </a:r>
            <a:r>
              <a:rPr lang="en-US" sz="2400" dirty="0" smtClean="0"/>
              <a:t> </a:t>
            </a:r>
            <a:r>
              <a:rPr lang="en-US" sz="2400" dirty="0" smtClean="0"/>
              <a:t>Mohammed </a:t>
            </a:r>
            <a:r>
              <a:rPr lang="en-US" sz="2400" dirty="0" err="1" smtClean="0"/>
              <a:t>Chems-Eddine</a:t>
            </a:r>
            <a:endParaRPr kumimoji="0" lang="fr-FR" sz="2400" b="1" i="0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404065"/>
            <a:ext cx="9144000" cy="584775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solidFill>
                  <a:schemeClr val="bg1"/>
                </a:solidFill>
              </a:rPr>
              <a:t>Les 1000 premiers jours de l'enfant durent toute la vie</a:t>
            </a:r>
            <a:endParaRPr lang="fr-FR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Génome et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épigénome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fr-FR" sz="2400" dirty="0" smtClean="0"/>
              <a:t>L’ADN humain est constitué d’environs 19000 gènes         </a:t>
            </a:r>
            <a:r>
              <a:rPr lang="fr-FR" sz="2400" i="1" dirty="0" smtClean="0">
                <a:solidFill>
                  <a:srgbClr val="FF0000"/>
                </a:solidFill>
              </a:rPr>
              <a:t>Génome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Chaque être humain possède un ADN qui lui est propre. 50% des gènes sont d’origine maternelle et 50% sont d’origine paternelle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Le génome reste identique toute au long de la vie pour un même individu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L’expression ou l’inactivation de certains gènes au niveau cellulaire est influencée par l’environnement              </a:t>
            </a:r>
            <a:r>
              <a:rPr lang="fr-FR" sz="2400" i="1" dirty="0" smtClean="0">
                <a:solidFill>
                  <a:srgbClr val="FF0000"/>
                </a:solidFill>
              </a:rPr>
              <a:t>Epigénome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Ces modifications peuvent même être transmises entre les générations</a:t>
            </a:r>
          </a:p>
          <a:p>
            <a:endParaRPr lang="fr-FR" dirty="0"/>
          </a:p>
        </p:txBody>
      </p:sp>
      <p:sp>
        <p:nvSpPr>
          <p:cNvPr id="4" name="Flèche droite 3"/>
          <p:cNvSpPr/>
          <p:nvPr/>
        </p:nvSpPr>
        <p:spPr>
          <a:xfrm flipV="1">
            <a:off x="7380312" y="1772816"/>
            <a:ext cx="720080" cy="144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 flipV="1">
            <a:off x="6588224" y="4581128"/>
            <a:ext cx="720080" cy="144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fr-FR" dirty="0" smtClean="0">
              <a:solidFill>
                <a:srgbClr val="222222"/>
              </a:solidFill>
              <a:latin typeface="Helvetica Neue"/>
            </a:endParaRPr>
          </a:p>
          <a:p>
            <a:pPr>
              <a:buNone/>
            </a:pP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4" name="Image 3" descr="Mécanismes_épigénétiques_FINAL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Théorie de Barker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100" i="1" dirty="0" smtClean="0">
                <a:solidFill>
                  <a:schemeClr val="accent1">
                    <a:lumMod val="75000"/>
                  </a:schemeClr>
                </a:solidFill>
              </a:rPr>
              <a:t>Origine fœtale des maladies</a:t>
            </a:r>
            <a:endParaRPr lang="fr-FR" sz="31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fr-FR" dirty="0" smtClean="0"/>
              <a:t>Le chercheur britannique David Barker est le premier à établir un lien entre la nutrition périnatale et la survenue de maladies chroniques à l’âge adulte</a:t>
            </a:r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En 1989, il montrait qu’un petit poids de naissance augmentait le risque de survenue d’infarctus du myocarde à l’âge adulte</a:t>
            </a:r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Pour la première fois la question de l’origine intra-utérine pour une santé sur le long terme était posée</a:t>
            </a:r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5851" y="44624"/>
            <a:ext cx="1470645" cy="156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b="1" dirty="0" smtClean="0">
                <a:solidFill>
                  <a:schemeClr val="accent1">
                    <a:lumMod val="75000"/>
                  </a:schemeClr>
                </a:solidFill>
              </a:rPr>
              <a:t>Etude de la famine aux Pays-Bas (1944-1945)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83357"/>
            <a:ext cx="50509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	</a:t>
            </a:r>
            <a:r>
              <a:rPr lang="fr-FR" sz="2400" dirty="0" smtClean="0"/>
              <a:t>Les enfants ayant subi une restriction nutritionnelle au cours de leur vie intra-utérine ont développé une plus grande susceptibilité au diabète de type 2, à l’obésité, l’hypertension artérielle et aux maladies cardiovasculaires à l’âge adulte</a:t>
            </a:r>
          </a:p>
          <a:p>
            <a:pPr>
              <a:buNone/>
            </a:pPr>
            <a:endParaRPr lang="fr-FR" sz="1400" dirty="0" smtClean="0"/>
          </a:p>
          <a:p>
            <a:pPr algn="r">
              <a:buNone/>
            </a:pPr>
            <a:r>
              <a:rPr lang="fr-FR" sz="1400" dirty="0" err="1" smtClean="0"/>
              <a:t>Roseboom</a:t>
            </a:r>
            <a:r>
              <a:rPr lang="fr-FR" sz="1400" dirty="0" smtClean="0"/>
              <a:t> T et al. </a:t>
            </a:r>
            <a:r>
              <a:rPr lang="fr-FR" sz="1400" dirty="0" err="1" smtClean="0"/>
              <a:t>Early</a:t>
            </a:r>
            <a:r>
              <a:rPr lang="fr-FR" sz="1400" dirty="0" smtClean="0"/>
              <a:t> Hum </a:t>
            </a:r>
            <a:r>
              <a:rPr lang="fr-FR" sz="1400" dirty="0" err="1" smtClean="0"/>
              <a:t>Dev</a:t>
            </a:r>
            <a:r>
              <a:rPr lang="fr-FR" sz="1400" dirty="0" smtClean="0"/>
              <a:t> 2006</a:t>
            </a:r>
          </a:p>
          <a:p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2214563"/>
            <a:ext cx="30003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Evolution des concepts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400" dirty="0" smtClean="0"/>
              <a:t>Des études ont montré que l’administration d’une alimentation différente pendant quelques semaines après la naissance a des effets à long terme sur le développement de l’enfant</a:t>
            </a:r>
          </a:p>
          <a:p>
            <a:pPr>
              <a:buNone/>
            </a:pPr>
            <a:r>
              <a:rPr lang="fr-FR" sz="2400" dirty="0" smtClean="0"/>
              <a:t>		</a:t>
            </a:r>
            <a:r>
              <a:rPr lang="fr-FR" sz="2400" i="1" dirty="0" smtClean="0"/>
              <a:t>« Programmation nutritionnelle précoce »</a:t>
            </a:r>
          </a:p>
          <a:p>
            <a:pPr>
              <a:buNone/>
            </a:pPr>
            <a:endParaRPr lang="fr-FR" sz="2400" i="1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Origine fœtale: concept insuffisant                 Origine développementale (</a:t>
            </a:r>
            <a:r>
              <a:rPr lang="fr-FR" sz="2400" dirty="0" err="1" smtClean="0"/>
              <a:t>DOHaD</a:t>
            </a:r>
            <a:r>
              <a:rPr lang="fr-FR" sz="2400" dirty="0" smtClean="0"/>
              <a:t>)</a:t>
            </a:r>
          </a:p>
          <a:p>
            <a:pPr>
              <a:buNone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La vitesse de croissance est très accélérée durant les 2 premières années                 Concept des 1000 j </a:t>
            </a:r>
            <a:endParaRPr lang="fr-FR" sz="2400" dirty="0"/>
          </a:p>
        </p:txBody>
      </p:sp>
      <p:sp>
        <p:nvSpPr>
          <p:cNvPr id="4" name="Flèche droite 3"/>
          <p:cNvSpPr/>
          <p:nvPr/>
        </p:nvSpPr>
        <p:spPr>
          <a:xfrm>
            <a:off x="5321784" y="4149080"/>
            <a:ext cx="83439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>
            <a:off x="3233552" y="5805264"/>
            <a:ext cx="83439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187624" y="295275"/>
            <a:ext cx="6753225" cy="9652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Pourquoi les 1000 premiers jours ?</a:t>
            </a:r>
            <a:endParaRPr lang="en-SG" sz="32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12763" y="4643438"/>
            <a:ext cx="8361362" cy="708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b="1" dirty="0">
                <a:solidFill>
                  <a:srgbClr val="000099"/>
                </a:solidFill>
                <a:latin typeface="+mj-lt"/>
                <a:ea typeface="ＭＳ Ｐゴシック" pitchFamily="-102" charset="-128"/>
                <a:cs typeface="ＭＳ Ｐゴシック" pitchFamily="-102" charset="-128"/>
              </a:rPr>
              <a:t>270 jours (grossesse)     +  365 jours (1 an)     +      365 jours (2ans) </a:t>
            </a:r>
          </a:p>
          <a:p>
            <a:pPr algn="ctr">
              <a:defRPr/>
            </a:pPr>
            <a:r>
              <a:rPr lang="fr-FR" sz="2000" b="1" dirty="0">
                <a:solidFill>
                  <a:srgbClr val="000099"/>
                </a:solidFill>
                <a:latin typeface="+mj-lt"/>
                <a:ea typeface="ＭＳ Ｐゴシック" pitchFamily="-102" charset="-128"/>
                <a:cs typeface="ＭＳ Ｐゴシック" pitchFamily="-102" charset="-128"/>
              </a:rPr>
              <a:t> =  1000 jours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52475" y="2273300"/>
            <a:ext cx="900113" cy="3397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rgbClr val="7030A0"/>
                </a:solidFill>
              </a:rPr>
              <a:t>- 9 mois </a:t>
            </a:r>
            <a:endParaRPr lang="fr-FR" sz="1600" dirty="0"/>
          </a:p>
        </p:txBody>
      </p:sp>
      <p:sp>
        <p:nvSpPr>
          <p:cNvPr id="59" name="Rectangle 58"/>
          <p:cNvSpPr/>
          <p:nvPr/>
        </p:nvSpPr>
        <p:spPr>
          <a:xfrm>
            <a:off x="3883025" y="2273300"/>
            <a:ext cx="381000" cy="3397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rgbClr val="7030A0"/>
                </a:solidFill>
              </a:rPr>
              <a:t> 0 </a:t>
            </a:r>
            <a:endParaRPr lang="fr-FR" sz="1600" dirty="0"/>
          </a:p>
        </p:txBody>
      </p:sp>
      <p:sp>
        <p:nvSpPr>
          <p:cNvPr id="60" name="Rectangle 59"/>
          <p:cNvSpPr/>
          <p:nvPr/>
        </p:nvSpPr>
        <p:spPr>
          <a:xfrm>
            <a:off x="6596063" y="2287588"/>
            <a:ext cx="1014412" cy="3397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1600" b="1" dirty="0">
                <a:solidFill>
                  <a:srgbClr val="7030A0"/>
                </a:solidFill>
              </a:rPr>
              <a:t> +12 mois </a:t>
            </a:r>
            <a:endParaRPr lang="fr-FR" sz="1600" dirty="0"/>
          </a:p>
        </p:txBody>
      </p:sp>
      <p:sp>
        <p:nvSpPr>
          <p:cNvPr id="61" name="Rectangle 60"/>
          <p:cNvSpPr/>
          <p:nvPr/>
        </p:nvSpPr>
        <p:spPr>
          <a:xfrm>
            <a:off x="7634288" y="2273300"/>
            <a:ext cx="992187" cy="3397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1600" b="1" dirty="0">
                <a:solidFill>
                  <a:srgbClr val="7030A0"/>
                </a:solidFill>
              </a:rPr>
              <a:t> +24 mois </a:t>
            </a:r>
          </a:p>
        </p:txBody>
      </p:sp>
      <p:grpSp>
        <p:nvGrpSpPr>
          <p:cNvPr id="2" name="Groupe 28"/>
          <p:cNvGrpSpPr>
            <a:grpSpLocks/>
          </p:cNvGrpSpPr>
          <p:nvPr/>
        </p:nvGrpSpPr>
        <p:grpSpPr bwMode="auto">
          <a:xfrm>
            <a:off x="512763" y="2608263"/>
            <a:ext cx="8334375" cy="0"/>
            <a:chOff x="607532" y="2513515"/>
            <a:chExt cx="6250468" cy="0"/>
          </a:xfrm>
        </p:grpSpPr>
        <p:cxnSp>
          <p:nvCxnSpPr>
            <p:cNvPr id="63" name="Connecteur droit avec flèche 62"/>
            <p:cNvCxnSpPr/>
            <p:nvPr/>
          </p:nvCxnSpPr>
          <p:spPr>
            <a:xfrm>
              <a:off x="5846019" y="2513515"/>
              <a:ext cx="1011981" cy="0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4" name="Connecteur droit avec flèche 63"/>
            <p:cNvCxnSpPr/>
            <p:nvPr/>
          </p:nvCxnSpPr>
          <p:spPr>
            <a:xfrm flipH="1">
              <a:off x="607532" y="2513515"/>
              <a:ext cx="53420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65" name="Imag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89111" y="2770882"/>
            <a:ext cx="1054712" cy="941995"/>
          </a:xfrm>
          <a:prstGeom prst="round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66" name="Imag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2266" y="2770883"/>
            <a:ext cx="1419364" cy="941994"/>
          </a:xfrm>
          <a:prstGeom prst="round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3074" name="Picture 2" descr="http://www.lanouvelletribune.info/images/stories/galeries/grossesse_civ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/>
            </a:extLst>
          </a:blip>
          <a:srcRect r="32"/>
          <a:stretch/>
        </p:blipFill>
        <p:spPr bwMode="auto">
          <a:xfrm>
            <a:off x="1978921" y="2770883"/>
            <a:ext cx="1214655" cy="941994"/>
          </a:xfrm>
          <a:prstGeom prst="roundRect">
            <a:avLst/>
          </a:prstGeom>
          <a:noFill/>
          <a:extLst>
            <a:ext uri="{909E8E84-426E-40DD-AFC4-6F175D3DCCD1}"/>
          </a:extLst>
        </p:spPr>
      </p:pic>
      <p:pic>
        <p:nvPicPr>
          <p:cNvPr id="83" name="Picture 2" descr="http://www.google.com/url?source=imglanding&amp;ct=img&amp;q=http://www.bebe.nestle.fr/sites/default/files/articles/27411-nutrition-habitudes-alimentaires.jpg&amp;sa=X&amp;ei=hmZ-UYSPKcjMPe-qgJAH&amp;ved=0CAsQ8wc43wI&amp;usg=AFQjCNGFClooedoDvSqbE7DtJqHp1Lo8Xw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500048" y="2770882"/>
            <a:ext cx="1096459" cy="9188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85" name="Picture 6" descr="https://encrypted-tbn0.gstatic.com/images?q=tbn:ANd9GcRC-LIBOb0O3tKvNwrUtwcSYigLkrjRF9bQ-EeY2BNk1e8_aOabUdDpkQ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610891" y="2770882"/>
            <a:ext cx="889588" cy="908026"/>
          </a:xfrm>
          <a:prstGeom prst="roundRect">
            <a:avLst/>
          </a:prstGeom>
          <a:noFill/>
          <a:ln>
            <a:noFill/>
          </a:ln>
          <a:effectLst>
            <a:outerShdw blurRad="76200" dist="38100" dir="7800003" algn="ctr" rotWithShape="0">
              <a:srgbClr val="000000">
                <a:alpha val="39999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5" name="ZoneTexte 4"/>
          <p:cNvSpPr txBox="1"/>
          <p:nvPr/>
        </p:nvSpPr>
        <p:spPr>
          <a:xfrm>
            <a:off x="363538" y="3767138"/>
            <a:ext cx="84931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000" b="1" dirty="0">
                <a:solidFill>
                  <a:srgbClr val="000099"/>
                </a:solidFill>
                <a:latin typeface="+mj-lt"/>
                <a:ea typeface="ＭＳ Ｐゴシック" pitchFamily="-102" charset="-128"/>
                <a:cs typeface="ＭＳ Ｐゴシック" pitchFamily="-102" charset="-128"/>
              </a:rPr>
              <a:t>Conception        gestation        naissance               6 mois            1 an           2 ans</a:t>
            </a:r>
          </a:p>
        </p:txBody>
      </p:sp>
      <p:pic>
        <p:nvPicPr>
          <p:cNvPr id="4098" name="Picture 2" descr="\\nead.danet\FR_Shares\DBNAO_Marketing\17. BDD PHOTOS &amp; PACKS\2. VISUELS MAMANS-BEBES\VISUELS LIBRES DE DROITS + JUSTIFICATIFS\GettyImages_84142965 petit garçon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/>
            </a:extLst>
          </a:blip>
          <a:srcRect r="25" b="22"/>
          <a:stretch/>
        </p:blipFill>
        <p:spPr bwMode="auto">
          <a:xfrm>
            <a:off x="6796735" y="2770882"/>
            <a:ext cx="700148" cy="946007"/>
          </a:xfrm>
          <a:prstGeom prst="roundRect">
            <a:avLst/>
          </a:prstGeom>
          <a:noFill/>
          <a:extLst>
            <a:ext uri="{909E8E84-426E-40DD-AFC4-6F175D3DCCD1}"/>
          </a:extLst>
        </p:spPr>
      </p:pic>
      <p:pic>
        <p:nvPicPr>
          <p:cNvPr id="4100" name="Picture 4" descr="Résultat de recherche d'images pour &quot;maman africaine qui allaite&quot;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57472" y="2770883"/>
            <a:ext cx="1060690" cy="941993"/>
          </a:xfrm>
          <a:prstGeom prst="roundRect">
            <a:avLst/>
          </a:prstGeom>
          <a:noFill/>
          <a:extLst>
            <a:ext uri="{909E8E84-426E-40DD-AFC4-6F175D3DCCD1}"/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La programmation au cours du développement </a:t>
            </a:r>
            <a:r>
              <a:rPr lang="fr-FR" sz="18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/>
            </a:r>
            <a:br>
              <a:rPr lang="fr-FR" sz="18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</a:br>
            <a:r>
              <a:rPr lang="fr-FR" sz="2700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DOHaD</a:t>
            </a:r>
            <a:r>
              <a:rPr lang="fr-FR" sz="27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</a:t>
            </a:r>
            <a:r>
              <a:rPr lang="fr-FR" sz="2700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Developmental</a:t>
            </a:r>
            <a:r>
              <a:rPr lang="fr-FR" sz="27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fr-FR" sz="2700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Origins</a:t>
            </a:r>
            <a:r>
              <a:rPr lang="fr-FR" sz="27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of </a:t>
            </a:r>
            <a:r>
              <a:rPr lang="fr-FR" sz="2700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Health</a:t>
            </a:r>
            <a:r>
              <a:rPr lang="fr-FR" sz="27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and </a:t>
            </a:r>
            <a:r>
              <a:rPr lang="fr-FR" sz="2700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Disease</a:t>
            </a:r>
            <a:r>
              <a:rPr lang="fr-FR" sz="27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endParaRPr lang="fr-FR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39498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400" dirty="0" smtClean="0"/>
              <a:t>Un stimulus ou une agression durant le développement, période critique de vulnérabilité au début de la vie, peut être à l’origine d’une altération permanente des fonctions biologiques de l’individu. </a:t>
            </a:r>
          </a:p>
          <a:p>
            <a:pPr>
              <a:buFont typeface="Wingdings" pitchFamily="2" charset="2"/>
              <a:buChar char="§"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 Cette altération aboutit à un risque accru de maladie à l’âge adulte, souvent après une phase prolongée de latence.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Relations entre causes précoces et maladies survenant à l’âge adulte décrites dans la littérature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Charles M-A et </a:t>
            </a:r>
            <a:r>
              <a:rPr lang="fr-FR" sz="1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Junien</a:t>
            </a:r>
            <a:r>
              <a:rPr lang="fr-FR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C, Questions de Santé Publique 2012</a:t>
            </a:r>
            <a:endParaRPr lang="fr-FR" sz="1800" i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Conséquences à long terme du retard de croissance intra-utérin (RCIU) et de la prématurité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Conséquences communes du RCIU</a:t>
                      </a:r>
                    </a:p>
                    <a:p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d’origine placentaire ou de la prématurité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RCIU d’origine placentaire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Prématurité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Conséquences </a:t>
                      </a:r>
                      <a:r>
                        <a:rPr lang="fr-FR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neurodéveloppementales</a:t>
                      </a:r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(troubles des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apprentissages, de l’attention et des fonctions exécutives)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Complications respiratoires (dysplasie </a:t>
                      </a:r>
                      <a:r>
                        <a:rPr lang="fr-FR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bronchopulmonaire</a:t>
                      </a:r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Syndrome métabolique (dyslipidémie,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obésité, diabète de type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Hypertension systémique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292080" y="6145559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 smtClean="0"/>
              <a:t>Storme</a:t>
            </a:r>
            <a:r>
              <a:rPr lang="fr-FR" sz="1400" i="1" dirty="0" smtClean="0"/>
              <a:t>, Médecine/Science 2016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Les MNT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800" dirty="0" smtClean="0"/>
              <a:t>Les maladies non transmissibles (MNT) sont le plus grand problème de santé publique</a:t>
            </a:r>
          </a:p>
          <a:p>
            <a:pPr lvl="1">
              <a:buFontTx/>
              <a:buChar char="−"/>
            </a:pPr>
            <a:r>
              <a:rPr lang="fr-FR" sz="2200" dirty="0" smtClean="0"/>
              <a:t>Première cause de mortalité dans le monde </a:t>
            </a:r>
            <a:r>
              <a:rPr lang="fr-FR" sz="2200" dirty="0" smtClean="0">
                <a:latin typeface="+mj-lt"/>
                <a:cs typeface="Arial"/>
              </a:rPr>
              <a:t>&gt; Maladies infectieuses</a:t>
            </a:r>
          </a:p>
          <a:p>
            <a:pPr lvl="1">
              <a:buFontTx/>
              <a:buChar char="−"/>
            </a:pPr>
            <a:r>
              <a:rPr lang="fr-FR" sz="2200" dirty="0" smtClean="0">
                <a:latin typeface="+mj-lt"/>
                <a:cs typeface="Arial"/>
              </a:rPr>
              <a:t>Coût très élevé</a:t>
            </a:r>
          </a:p>
          <a:p>
            <a:pPr lvl="1">
              <a:buFontTx/>
              <a:buChar char="−"/>
            </a:pPr>
            <a:r>
              <a:rPr lang="fr-FR" sz="2200" dirty="0" smtClean="0">
                <a:latin typeface="+mj-lt"/>
                <a:cs typeface="Arial"/>
              </a:rPr>
              <a:t>Invalidité de longue durée</a:t>
            </a:r>
          </a:p>
          <a:p>
            <a:pPr>
              <a:buNone/>
            </a:pPr>
            <a:endParaRPr lang="fr-FR" dirty="0" smtClean="0">
              <a:latin typeface="+mj-lt"/>
              <a:cs typeface="Arial"/>
            </a:endParaRPr>
          </a:p>
          <a:p>
            <a:pPr>
              <a:buFont typeface="Wingdings" pitchFamily="2" charset="2"/>
              <a:buChar char="§"/>
            </a:pPr>
            <a:r>
              <a:rPr lang="fr-FR" sz="2800" dirty="0" smtClean="0">
                <a:latin typeface="+mj-lt"/>
                <a:cs typeface="Arial"/>
              </a:rPr>
              <a:t>Elles incluent: Maladies cardiovasculaires, diabète, cancers, ostéoporose, obésité, </a:t>
            </a:r>
            <a:r>
              <a:rPr lang="fr-FR" sz="2800" dirty="0" err="1" smtClean="0">
                <a:latin typeface="+mj-lt"/>
                <a:cs typeface="Arial"/>
              </a:rPr>
              <a:t>etc</a:t>
            </a:r>
            <a:endParaRPr lang="fr-FR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400" b="1" dirty="0" smtClean="0">
                <a:solidFill>
                  <a:schemeClr val="accent1">
                    <a:lumMod val="75000"/>
                  </a:schemeClr>
                </a:solidFill>
              </a:rPr>
              <a:t>RCIU et prématurité: Ce qu’on peut faire (1)</a:t>
            </a:r>
            <a:endParaRPr lang="fr-FR" sz="3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400" dirty="0" smtClean="0"/>
              <a:t>Repérage précoce et prise en charge des situations de vulnérabilité psychosociale 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Réduction du nombre de grossesses multiples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Identification et traitement adapté, en début de grossesse, d’une flore vaginale anormale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Cerclage prophylactique (ATCD de fausses couches tardives avec BCI)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Eviction de toxiques, comme le tabac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Administration de CTC, Magnésium, Vit D, AGPI, </a:t>
            </a:r>
            <a:r>
              <a:rPr lang="fr-FR" sz="2400" dirty="0" err="1" smtClean="0"/>
              <a:t>etc</a:t>
            </a:r>
            <a:endParaRPr lang="fr-FR" sz="2400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323528" y="1352381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 smtClean="0">
                <a:solidFill>
                  <a:schemeClr val="accent2">
                    <a:lumMod val="75000"/>
                  </a:schemeClr>
                </a:solidFill>
              </a:rPr>
              <a:t>Actions anténatales</a:t>
            </a:r>
            <a:endParaRPr lang="fr-FR" sz="2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400" b="1" dirty="0" smtClean="0">
                <a:solidFill>
                  <a:schemeClr val="accent1">
                    <a:lumMod val="75000"/>
                  </a:schemeClr>
                </a:solidFill>
              </a:rPr>
              <a:t>RCIU et prématurité: Ce qu’on peut faire (2)</a:t>
            </a:r>
            <a:endParaRPr lang="fr-FR" sz="3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400" dirty="0" smtClean="0"/>
              <a:t>Illustre parfaitement le paradigme de la </a:t>
            </a:r>
            <a:r>
              <a:rPr lang="fr-FR" sz="2400" dirty="0" err="1" smtClean="0"/>
              <a:t>DOHaD</a:t>
            </a:r>
            <a:r>
              <a:rPr lang="fr-FR" sz="2400" dirty="0" smtClean="0"/>
              <a:t>: durée 2 ans</a:t>
            </a:r>
          </a:p>
          <a:p>
            <a:pPr>
              <a:buNone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Effet bénéfique sur le développement neurologique chez le prématuré</a:t>
            </a:r>
          </a:p>
          <a:p>
            <a:pPr>
              <a:buNone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Réduction de la PAM des prématurés à l’âge de 13-16 ans</a:t>
            </a:r>
          </a:p>
          <a:p>
            <a:pPr>
              <a:buNone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Réduit le risque d’obésité à l’âge adulte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23528" y="1352381"/>
            <a:ext cx="34563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 smtClean="0">
                <a:solidFill>
                  <a:schemeClr val="accent2">
                    <a:lumMod val="75000"/>
                  </a:schemeClr>
                </a:solidFill>
              </a:rPr>
              <a:t>Allaitement maternel</a:t>
            </a:r>
            <a:endParaRPr lang="fr-FR" sz="2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71450"/>
            <a:ext cx="856895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Potential mechanisms for the effect of nutrient deficiency on children’s cognitive, motor, and socio-emotional development </a:t>
            </a:r>
            <a:endParaRPr lang="fr-FR" sz="2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91440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699792" y="6372036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Adapted from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Levitsky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&amp; Barnes (1972) and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Pollitt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(1993) </a:t>
            </a:r>
            <a:endParaRPr lang="fr-F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 err="1" smtClean="0">
                <a:solidFill>
                  <a:schemeClr val="accent1">
                    <a:lumMod val="75000"/>
                  </a:schemeClr>
                </a:solidFill>
              </a:rPr>
              <a:t>DOHaD</a:t>
            </a:r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</a:rPr>
              <a:t>: Impact en santé publique</a:t>
            </a:r>
            <a:endParaRPr lang="fr-FR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fr-FR" sz="2400" dirty="0" smtClean="0"/>
              <a:t>Niveau de preuve considéré comme suffisant pour adopter des stratégies de santé publique</a:t>
            </a:r>
          </a:p>
          <a:p>
            <a:pPr>
              <a:buFont typeface="Wingdings" pitchFamily="2" charset="2"/>
              <a:buChar char="§"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Population cible: les jeunes susceptibles d’avoir des enfants, les femmes enceintes et les mères d’enfants en bas âge</a:t>
            </a:r>
          </a:p>
          <a:p>
            <a:pPr>
              <a:buFont typeface="Wingdings" pitchFamily="2" charset="2"/>
              <a:buChar char="§"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Education nutritionnelle, éducation comportementales pré-</a:t>
            </a:r>
            <a:r>
              <a:rPr lang="fr-FR" sz="2400" dirty="0" err="1" smtClean="0"/>
              <a:t>conceptionnelle</a:t>
            </a:r>
            <a:r>
              <a:rPr lang="fr-FR" sz="2400" dirty="0" smtClean="0"/>
              <a:t>, </a:t>
            </a:r>
            <a:r>
              <a:rPr lang="fr-FR" sz="2400" dirty="0" err="1" smtClean="0"/>
              <a:t>etc</a:t>
            </a:r>
            <a:endParaRPr lang="fr-FR" sz="2400" dirty="0" smtClean="0"/>
          </a:p>
          <a:p>
            <a:pPr>
              <a:buFont typeface="Wingdings" pitchFamily="2" charset="2"/>
              <a:buChar char="§"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Plus une prévention est précoce, plus elle est efficace en termes de rapport coût/bénéfice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http://thousanddays.org/wp-content/uploads/2012/06/ThousandDays-Homepage-Carousel-Clinton-Ma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noFill/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0" y="476672"/>
            <a:ext cx="91440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Les 1000 jours,</a:t>
            </a:r>
            <a:r>
              <a:rPr kumimoji="0" lang="fr-FR" sz="4000" b="1" i="0" u="none" strike="noStrike" kern="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un enjeu stratégique</a:t>
            </a:r>
            <a:endParaRPr kumimoji="0" lang="fr-FR" sz="4000" b="1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</a:rPr>
              <a:t>Evolution des maladies au cours de la vie</a:t>
            </a:r>
            <a:endParaRPr lang="fr-FR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Espace réservé du contenu 3" descr="graph_1000jou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3"/>
            <a:ext cx="72728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Conclusion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400" dirty="0" smtClean="0"/>
              <a:t>Les plus fréquentes maladies de l’adulte ont des origines dans les phases précoces du développement</a:t>
            </a:r>
          </a:p>
          <a:p>
            <a:pPr>
              <a:buNone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 Grossesse et petite enfance sont des périodes cruciales pour la formation du cerveau, posant les bases pour le développement des aptitudes cognitives, motrices et socio-émotionnelles pendant l’enfance et à l'âge adulte</a:t>
            </a:r>
          </a:p>
          <a:p>
            <a:pPr>
              <a:buNone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La nutrition et le mode de vie avant la conception, pendant la grossesse, et en période postnatale précoce sont les premières cibles d’une stratégie de prévention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Merci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4" name="Picture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7152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Projet 1000 jours &amp; plu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5229200"/>
            <a:ext cx="3014206" cy="12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642194"/>
          </a:xfrm>
        </p:spPr>
        <p:txBody>
          <a:bodyPr>
            <a:norm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Nombre total de décès par grands groupes de causes, par régions OMS, groupes de revenu de la Banque mondiale et sexe, 2008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320"/>
          <a:stretch>
            <a:fillRect/>
          </a:stretch>
        </p:blipFill>
        <p:spPr bwMode="auto">
          <a:xfrm>
            <a:off x="179512" y="1556792"/>
            <a:ext cx="8964488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 descr="Image associé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640960" cy="6264697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899592" y="188640"/>
            <a:ext cx="748883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Ee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Nombre de décès par grands groupes de causes en Algérie, 2000-2012 (OMS 2015)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Pathogénie des MNT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4" name="Groupe 13" hidden="1"/>
          <p:cNvGrpSpPr/>
          <p:nvPr/>
        </p:nvGrpSpPr>
        <p:grpSpPr>
          <a:xfrm>
            <a:off x="1373239" y="1601024"/>
            <a:ext cx="6397520" cy="4524314"/>
            <a:chOff x="1373239" y="1601024"/>
            <a:chExt cx="6397520" cy="4524314"/>
          </a:xfrm>
        </p:grpSpPr>
        <p:sp>
          <p:nvSpPr>
            <p:cNvPr id="7" name="Forme libre 6"/>
            <p:cNvSpPr/>
            <p:nvPr/>
          </p:nvSpPr>
          <p:spPr>
            <a:xfrm>
              <a:off x="3540205" y="4061750"/>
              <a:ext cx="2063588" cy="2063588"/>
            </a:xfrm>
            <a:custGeom>
              <a:avLst/>
              <a:gdLst>
                <a:gd name="connsiteX0" fmla="*/ 0 w 2063588"/>
                <a:gd name="connsiteY0" fmla="*/ 1031794 h 2063588"/>
                <a:gd name="connsiteX1" fmla="*/ 302207 w 2063588"/>
                <a:gd name="connsiteY1" fmla="*/ 302206 h 2063588"/>
                <a:gd name="connsiteX2" fmla="*/ 1031796 w 2063588"/>
                <a:gd name="connsiteY2" fmla="*/ 2 h 2063588"/>
                <a:gd name="connsiteX3" fmla="*/ 1761384 w 2063588"/>
                <a:gd name="connsiteY3" fmla="*/ 302209 h 2063588"/>
                <a:gd name="connsiteX4" fmla="*/ 2063588 w 2063588"/>
                <a:gd name="connsiteY4" fmla="*/ 1031798 h 2063588"/>
                <a:gd name="connsiteX5" fmla="*/ 1761382 w 2063588"/>
                <a:gd name="connsiteY5" fmla="*/ 1761387 h 2063588"/>
                <a:gd name="connsiteX6" fmla="*/ 1031793 w 2063588"/>
                <a:gd name="connsiteY6" fmla="*/ 2063592 h 2063588"/>
                <a:gd name="connsiteX7" fmla="*/ 302204 w 2063588"/>
                <a:gd name="connsiteY7" fmla="*/ 1761386 h 2063588"/>
                <a:gd name="connsiteX8" fmla="*/ -1 w 2063588"/>
                <a:gd name="connsiteY8" fmla="*/ 1031797 h 2063588"/>
                <a:gd name="connsiteX9" fmla="*/ 0 w 2063588"/>
                <a:gd name="connsiteY9" fmla="*/ 1031794 h 206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63588" h="2063588">
                  <a:moveTo>
                    <a:pt x="0" y="1031794"/>
                  </a:moveTo>
                  <a:cubicBezTo>
                    <a:pt x="0" y="758145"/>
                    <a:pt x="108707" y="495704"/>
                    <a:pt x="302207" y="302206"/>
                  </a:cubicBezTo>
                  <a:cubicBezTo>
                    <a:pt x="495706" y="108707"/>
                    <a:pt x="758147" y="1"/>
                    <a:pt x="1031796" y="2"/>
                  </a:cubicBezTo>
                  <a:cubicBezTo>
                    <a:pt x="1305445" y="2"/>
                    <a:pt x="1567886" y="108709"/>
                    <a:pt x="1761384" y="302209"/>
                  </a:cubicBezTo>
                  <a:cubicBezTo>
                    <a:pt x="1954883" y="495708"/>
                    <a:pt x="2063589" y="758149"/>
                    <a:pt x="2063588" y="1031798"/>
                  </a:cubicBezTo>
                  <a:cubicBezTo>
                    <a:pt x="2063588" y="1305447"/>
                    <a:pt x="1954881" y="1567888"/>
                    <a:pt x="1761382" y="1761387"/>
                  </a:cubicBezTo>
                  <a:cubicBezTo>
                    <a:pt x="1567883" y="1954886"/>
                    <a:pt x="1305442" y="2063592"/>
                    <a:pt x="1031793" y="2063592"/>
                  </a:cubicBezTo>
                  <a:cubicBezTo>
                    <a:pt x="758144" y="2063592"/>
                    <a:pt x="495703" y="1954885"/>
                    <a:pt x="302204" y="1761386"/>
                  </a:cubicBezTo>
                  <a:cubicBezTo>
                    <a:pt x="108705" y="1567887"/>
                    <a:pt x="-1" y="1305446"/>
                    <a:pt x="-1" y="1031797"/>
                  </a:cubicBezTo>
                  <a:cubicBezTo>
                    <a:pt x="-1" y="1031796"/>
                    <a:pt x="0" y="1031795"/>
                    <a:pt x="0" y="1031794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1256" tIns="321255" rIns="321256" bIns="3212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Maladies</a:t>
              </a:r>
              <a:endParaRPr lang="fr-FR" sz="3000" kern="1200" dirty="0"/>
            </a:p>
          </p:txBody>
        </p:sp>
        <p:sp>
          <p:nvSpPr>
            <p:cNvPr id="8" name="Flèche gauche 7" hidden="1"/>
            <p:cNvSpPr/>
            <p:nvPr/>
          </p:nvSpPr>
          <p:spPr>
            <a:xfrm rot="12900000">
              <a:off x="2210180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orme libre 8" hidden="1"/>
            <p:cNvSpPr/>
            <p:nvPr/>
          </p:nvSpPr>
          <p:spPr>
            <a:xfrm>
              <a:off x="1373239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Génétique</a:t>
              </a:r>
              <a:endParaRPr lang="fr-FR" sz="3000" kern="1200" dirty="0"/>
            </a:p>
          </p:txBody>
        </p:sp>
        <p:sp>
          <p:nvSpPr>
            <p:cNvPr id="10" name="Flèche gauche 9" hidden="1"/>
            <p:cNvSpPr/>
            <p:nvPr/>
          </p:nvSpPr>
          <p:spPr>
            <a:xfrm rot="16200000">
              <a:off x="3779823" y="2883302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orme libre 10" hidden="1"/>
            <p:cNvSpPr/>
            <p:nvPr/>
          </p:nvSpPr>
          <p:spPr>
            <a:xfrm>
              <a:off x="3591795" y="1601024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Épigénome</a:t>
              </a:r>
            </a:p>
          </p:txBody>
        </p:sp>
        <p:sp>
          <p:nvSpPr>
            <p:cNvPr id="12" name="Flèche gauche 11" hidden="1"/>
            <p:cNvSpPr/>
            <p:nvPr/>
          </p:nvSpPr>
          <p:spPr>
            <a:xfrm rot="19500000">
              <a:off x="5349467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orme libre 12" hidden="1"/>
            <p:cNvSpPr/>
            <p:nvPr/>
          </p:nvSpPr>
          <p:spPr>
            <a:xfrm>
              <a:off x="5810351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Mode de vie adulte</a:t>
              </a:r>
              <a:endParaRPr lang="fr-FR" sz="30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Pathogénie des MNT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Groupe 13"/>
          <p:cNvGrpSpPr/>
          <p:nvPr/>
        </p:nvGrpSpPr>
        <p:grpSpPr>
          <a:xfrm>
            <a:off x="1373239" y="1601024"/>
            <a:ext cx="6397520" cy="4524314"/>
            <a:chOff x="1373239" y="1601024"/>
            <a:chExt cx="6397520" cy="4524314"/>
          </a:xfrm>
        </p:grpSpPr>
        <p:sp>
          <p:nvSpPr>
            <p:cNvPr id="7" name="Forme libre 6"/>
            <p:cNvSpPr/>
            <p:nvPr/>
          </p:nvSpPr>
          <p:spPr>
            <a:xfrm>
              <a:off x="3540205" y="4061750"/>
              <a:ext cx="2063588" cy="2063588"/>
            </a:xfrm>
            <a:custGeom>
              <a:avLst/>
              <a:gdLst>
                <a:gd name="connsiteX0" fmla="*/ 0 w 2063588"/>
                <a:gd name="connsiteY0" fmla="*/ 1031794 h 2063588"/>
                <a:gd name="connsiteX1" fmla="*/ 302207 w 2063588"/>
                <a:gd name="connsiteY1" fmla="*/ 302206 h 2063588"/>
                <a:gd name="connsiteX2" fmla="*/ 1031796 w 2063588"/>
                <a:gd name="connsiteY2" fmla="*/ 2 h 2063588"/>
                <a:gd name="connsiteX3" fmla="*/ 1761384 w 2063588"/>
                <a:gd name="connsiteY3" fmla="*/ 302209 h 2063588"/>
                <a:gd name="connsiteX4" fmla="*/ 2063588 w 2063588"/>
                <a:gd name="connsiteY4" fmla="*/ 1031798 h 2063588"/>
                <a:gd name="connsiteX5" fmla="*/ 1761382 w 2063588"/>
                <a:gd name="connsiteY5" fmla="*/ 1761387 h 2063588"/>
                <a:gd name="connsiteX6" fmla="*/ 1031793 w 2063588"/>
                <a:gd name="connsiteY6" fmla="*/ 2063592 h 2063588"/>
                <a:gd name="connsiteX7" fmla="*/ 302204 w 2063588"/>
                <a:gd name="connsiteY7" fmla="*/ 1761386 h 2063588"/>
                <a:gd name="connsiteX8" fmla="*/ -1 w 2063588"/>
                <a:gd name="connsiteY8" fmla="*/ 1031797 h 2063588"/>
                <a:gd name="connsiteX9" fmla="*/ 0 w 2063588"/>
                <a:gd name="connsiteY9" fmla="*/ 1031794 h 206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63588" h="2063588">
                  <a:moveTo>
                    <a:pt x="0" y="1031794"/>
                  </a:moveTo>
                  <a:cubicBezTo>
                    <a:pt x="0" y="758145"/>
                    <a:pt x="108707" y="495704"/>
                    <a:pt x="302207" y="302206"/>
                  </a:cubicBezTo>
                  <a:cubicBezTo>
                    <a:pt x="495706" y="108707"/>
                    <a:pt x="758147" y="1"/>
                    <a:pt x="1031796" y="2"/>
                  </a:cubicBezTo>
                  <a:cubicBezTo>
                    <a:pt x="1305445" y="2"/>
                    <a:pt x="1567886" y="108709"/>
                    <a:pt x="1761384" y="302209"/>
                  </a:cubicBezTo>
                  <a:cubicBezTo>
                    <a:pt x="1954883" y="495708"/>
                    <a:pt x="2063589" y="758149"/>
                    <a:pt x="2063588" y="1031798"/>
                  </a:cubicBezTo>
                  <a:cubicBezTo>
                    <a:pt x="2063588" y="1305447"/>
                    <a:pt x="1954881" y="1567888"/>
                    <a:pt x="1761382" y="1761387"/>
                  </a:cubicBezTo>
                  <a:cubicBezTo>
                    <a:pt x="1567883" y="1954886"/>
                    <a:pt x="1305442" y="2063592"/>
                    <a:pt x="1031793" y="2063592"/>
                  </a:cubicBezTo>
                  <a:cubicBezTo>
                    <a:pt x="758144" y="2063592"/>
                    <a:pt x="495703" y="1954885"/>
                    <a:pt x="302204" y="1761386"/>
                  </a:cubicBezTo>
                  <a:cubicBezTo>
                    <a:pt x="108705" y="1567887"/>
                    <a:pt x="-1" y="1305446"/>
                    <a:pt x="-1" y="1031797"/>
                  </a:cubicBezTo>
                  <a:cubicBezTo>
                    <a:pt x="-1" y="1031796"/>
                    <a:pt x="0" y="1031795"/>
                    <a:pt x="0" y="1031794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1256" tIns="321255" rIns="321256" bIns="3212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MNT</a:t>
              </a:r>
              <a:endParaRPr lang="fr-FR" sz="3000" kern="1200" dirty="0"/>
            </a:p>
          </p:txBody>
        </p:sp>
        <p:sp>
          <p:nvSpPr>
            <p:cNvPr id="8" name="Flèche gauche 7" hidden="1"/>
            <p:cNvSpPr/>
            <p:nvPr/>
          </p:nvSpPr>
          <p:spPr>
            <a:xfrm rot="12900000">
              <a:off x="2210180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orme libre 8" hidden="1"/>
            <p:cNvSpPr/>
            <p:nvPr/>
          </p:nvSpPr>
          <p:spPr>
            <a:xfrm>
              <a:off x="1373239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Génétique</a:t>
              </a:r>
              <a:endParaRPr lang="fr-FR" sz="3000" kern="1200" dirty="0"/>
            </a:p>
          </p:txBody>
        </p:sp>
        <p:sp>
          <p:nvSpPr>
            <p:cNvPr id="10" name="Flèche gauche 9" hidden="1"/>
            <p:cNvSpPr/>
            <p:nvPr/>
          </p:nvSpPr>
          <p:spPr>
            <a:xfrm rot="16200000">
              <a:off x="3779823" y="2883302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orme libre 10" hidden="1"/>
            <p:cNvSpPr/>
            <p:nvPr/>
          </p:nvSpPr>
          <p:spPr>
            <a:xfrm>
              <a:off x="3591795" y="1601024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Épigénome</a:t>
              </a:r>
            </a:p>
          </p:txBody>
        </p:sp>
        <p:sp>
          <p:nvSpPr>
            <p:cNvPr id="12" name="Flèche gauche 11" hidden="1"/>
            <p:cNvSpPr/>
            <p:nvPr/>
          </p:nvSpPr>
          <p:spPr>
            <a:xfrm rot="19500000">
              <a:off x="5349467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orme libre 12" hidden="1"/>
            <p:cNvSpPr/>
            <p:nvPr/>
          </p:nvSpPr>
          <p:spPr>
            <a:xfrm>
              <a:off x="5810351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Mode de vie adulte</a:t>
              </a:r>
              <a:endParaRPr lang="fr-FR" sz="30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Pathogénie des MNT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373239" y="1601024"/>
            <a:ext cx="6397520" cy="4524314"/>
            <a:chOff x="1373239" y="1601024"/>
            <a:chExt cx="6397520" cy="4524314"/>
          </a:xfrm>
        </p:grpSpPr>
        <p:sp>
          <p:nvSpPr>
            <p:cNvPr id="7" name="Forme libre 6"/>
            <p:cNvSpPr/>
            <p:nvPr/>
          </p:nvSpPr>
          <p:spPr>
            <a:xfrm>
              <a:off x="3540205" y="4061750"/>
              <a:ext cx="2063588" cy="2063588"/>
            </a:xfrm>
            <a:custGeom>
              <a:avLst/>
              <a:gdLst>
                <a:gd name="connsiteX0" fmla="*/ 0 w 2063588"/>
                <a:gd name="connsiteY0" fmla="*/ 1031794 h 2063588"/>
                <a:gd name="connsiteX1" fmla="*/ 302207 w 2063588"/>
                <a:gd name="connsiteY1" fmla="*/ 302206 h 2063588"/>
                <a:gd name="connsiteX2" fmla="*/ 1031796 w 2063588"/>
                <a:gd name="connsiteY2" fmla="*/ 2 h 2063588"/>
                <a:gd name="connsiteX3" fmla="*/ 1761384 w 2063588"/>
                <a:gd name="connsiteY3" fmla="*/ 302209 h 2063588"/>
                <a:gd name="connsiteX4" fmla="*/ 2063588 w 2063588"/>
                <a:gd name="connsiteY4" fmla="*/ 1031798 h 2063588"/>
                <a:gd name="connsiteX5" fmla="*/ 1761382 w 2063588"/>
                <a:gd name="connsiteY5" fmla="*/ 1761387 h 2063588"/>
                <a:gd name="connsiteX6" fmla="*/ 1031793 w 2063588"/>
                <a:gd name="connsiteY6" fmla="*/ 2063592 h 2063588"/>
                <a:gd name="connsiteX7" fmla="*/ 302204 w 2063588"/>
                <a:gd name="connsiteY7" fmla="*/ 1761386 h 2063588"/>
                <a:gd name="connsiteX8" fmla="*/ -1 w 2063588"/>
                <a:gd name="connsiteY8" fmla="*/ 1031797 h 2063588"/>
                <a:gd name="connsiteX9" fmla="*/ 0 w 2063588"/>
                <a:gd name="connsiteY9" fmla="*/ 1031794 h 206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63588" h="2063588">
                  <a:moveTo>
                    <a:pt x="0" y="1031794"/>
                  </a:moveTo>
                  <a:cubicBezTo>
                    <a:pt x="0" y="758145"/>
                    <a:pt x="108707" y="495704"/>
                    <a:pt x="302207" y="302206"/>
                  </a:cubicBezTo>
                  <a:cubicBezTo>
                    <a:pt x="495706" y="108707"/>
                    <a:pt x="758147" y="1"/>
                    <a:pt x="1031796" y="2"/>
                  </a:cubicBezTo>
                  <a:cubicBezTo>
                    <a:pt x="1305445" y="2"/>
                    <a:pt x="1567886" y="108709"/>
                    <a:pt x="1761384" y="302209"/>
                  </a:cubicBezTo>
                  <a:cubicBezTo>
                    <a:pt x="1954883" y="495708"/>
                    <a:pt x="2063589" y="758149"/>
                    <a:pt x="2063588" y="1031798"/>
                  </a:cubicBezTo>
                  <a:cubicBezTo>
                    <a:pt x="2063588" y="1305447"/>
                    <a:pt x="1954881" y="1567888"/>
                    <a:pt x="1761382" y="1761387"/>
                  </a:cubicBezTo>
                  <a:cubicBezTo>
                    <a:pt x="1567883" y="1954886"/>
                    <a:pt x="1305442" y="2063592"/>
                    <a:pt x="1031793" y="2063592"/>
                  </a:cubicBezTo>
                  <a:cubicBezTo>
                    <a:pt x="758144" y="2063592"/>
                    <a:pt x="495703" y="1954885"/>
                    <a:pt x="302204" y="1761386"/>
                  </a:cubicBezTo>
                  <a:cubicBezTo>
                    <a:pt x="108705" y="1567887"/>
                    <a:pt x="-1" y="1305446"/>
                    <a:pt x="-1" y="1031797"/>
                  </a:cubicBezTo>
                  <a:cubicBezTo>
                    <a:pt x="-1" y="1031796"/>
                    <a:pt x="0" y="1031795"/>
                    <a:pt x="0" y="1031794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1256" tIns="321255" rIns="321256" bIns="3212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Maladies</a:t>
              </a:r>
              <a:endParaRPr lang="fr-FR" sz="3000" kern="1200" dirty="0"/>
            </a:p>
          </p:txBody>
        </p:sp>
        <p:sp>
          <p:nvSpPr>
            <p:cNvPr id="8" name="Flèche gauche 7"/>
            <p:cNvSpPr/>
            <p:nvPr/>
          </p:nvSpPr>
          <p:spPr>
            <a:xfrm rot="12900000">
              <a:off x="2210180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orme libre 8"/>
            <p:cNvSpPr/>
            <p:nvPr/>
          </p:nvSpPr>
          <p:spPr>
            <a:xfrm>
              <a:off x="1373239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Génétique</a:t>
              </a:r>
              <a:endParaRPr lang="fr-FR" sz="3000" kern="1200" dirty="0"/>
            </a:p>
          </p:txBody>
        </p:sp>
        <p:sp>
          <p:nvSpPr>
            <p:cNvPr id="10" name="Flèche gauche 9" hidden="1"/>
            <p:cNvSpPr/>
            <p:nvPr/>
          </p:nvSpPr>
          <p:spPr>
            <a:xfrm rot="16200000">
              <a:off x="3779823" y="2883302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orme libre 10" hidden="1"/>
            <p:cNvSpPr/>
            <p:nvPr/>
          </p:nvSpPr>
          <p:spPr>
            <a:xfrm>
              <a:off x="3591795" y="1601024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Épigénome</a:t>
              </a:r>
            </a:p>
          </p:txBody>
        </p:sp>
        <p:sp>
          <p:nvSpPr>
            <p:cNvPr id="12" name="Flèche gauche 11" hidden="1"/>
            <p:cNvSpPr/>
            <p:nvPr/>
          </p:nvSpPr>
          <p:spPr>
            <a:xfrm rot="19500000">
              <a:off x="5349467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orme libre 12" hidden="1"/>
            <p:cNvSpPr/>
            <p:nvPr/>
          </p:nvSpPr>
          <p:spPr>
            <a:xfrm>
              <a:off x="5810351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Mode de vie adulte</a:t>
              </a:r>
              <a:endParaRPr lang="fr-FR" sz="30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Pathogénie des MNT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Groupe 5"/>
          <p:cNvGrpSpPr/>
          <p:nvPr/>
        </p:nvGrpSpPr>
        <p:grpSpPr>
          <a:xfrm>
            <a:off x="1373239" y="1601024"/>
            <a:ext cx="6397520" cy="4524314"/>
            <a:chOff x="1373239" y="1601024"/>
            <a:chExt cx="6397520" cy="4524314"/>
          </a:xfrm>
        </p:grpSpPr>
        <p:sp>
          <p:nvSpPr>
            <p:cNvPr id="7" name="Forme libre 6"/>
            <p:cNvSpPr/>
            <p:nvPr/>
          </p:nvSpPr>
          <p:spPr>
            <a:xfrm>
              <a:off x="3540205" y="4061750"/>
              <a:ext cx="2063588" cy="2063588"/>
            </a:xfrm>
            <a:custGeom>
              <a:avLst/>
              <a:gdLst>
                <a:gd name="connsiteX0" fmla="*/ 0 w 2063588"/>
                <a:gd name="connsiteY0" fmla="*/ 1031794 h 2063588"/>
                <a:gd name="connsiteX1" fmla="*/ 302207 w 2063588"/>
                <a:gd name="connsiteY1" fmla="*/ 302206 h 2063588"/>
                <a:gd name="connsiteX2" fmla="*/ 1031796 w 2063588"/>
                <a:gd name="connsiteY2" fmla="*/ 2 h 2063588"/>
                <a:gd name="connsiteX3" fmla="*/ 1761384 w 2063588"/>
                <a:gd name="connsiteY3" fmla="*/ 302209 h 2063588"/>
                <a:gd name="connsiteX4" fmla="*/ 2063588 w 2063588"/>
                <a:gd name="connsiteY4" fmla="*/ 1031798 h 2063588"/>
                <a:gd name="connsiteX5" fmla="*/ 1761382 w 2063588"/>
                <a:gd name="connsiteY5" fmla="*/ 1761387 h 2063588"/>
                <a:gd name="connsiteX6" fmla="*/ 1031793 w 2063588"/>
                <a:gd name="connsiteY6" fmla="*/ 2063592 h 2063588"/>
                <a:gd name="connsiteX7" fmla="*/ 302204 w 2063588"/>
                <a:gd name="connsiteY7" fmla="*/ 1761386 h 2063588"/>
                <a:gd name="connsiteX8" fmla="*/ -1 w 2063588"/>
                <a:gd name="connsiteY8" fmla="*/ 1031797 h 2063588"/>
                <a:gd name="connsiteX9" fmla="*/ 0 w 2063588"/>
                <a:gd name="connsiteY9" fmla="*/ 1031794 h 206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63588" h="2063588">
                  <a:moveTo>
                    <a:pt x="0" y="1031794"/>
                  </a:moveTo>
                  <a:cubicBezTo>
                    <a:pt x="0" y="758145"/>
                    <a:pt x="108707" y="495704"/>
                    <a:pt x="302207" y="302206"/>
                  </a:cubicBezTo>
                  <a:cubicBezTo>
                    <a:pt x="495706" y="108707"/>
                    <a:pt x="758147" y="1"/>
                    <a:pt x="1031796" y="2"/>
                  </a:cubicBezTo>
                  <a:cubicBezTo>
                    <a:pt x="1305445" y="2"/>
                    <a:pt x="1567886" y="108709"/>
                    <a:pt x="1761384" y="302209"/>
                  </a:cubicBezTo>
                  <a:cubicBezTo>
                    <a:pt x="1954883" y="495708"/>
                    <a:pt x="2063589" y="758149"/>
                    <a:pt x="2063588" y="1031798"/>
                  </a:cubicBezTo>
                  <a:cubicBezTo>
                    <a:pt x="2063588" y="1305447"/>
                    <a:pt x="1954881" y="1567888"/>
                    <a:pt x="1761382" y="1761387"/>
                  </a:cubicBezTo>
                  <a:cubicBezTo>
                    <a:pt x="1567883" y="1954886"/>
                    <a:pt x="1305442" y="2063592"/>
                    <a:pt x="1031793" y="2063592"/>
                  </a:cubicBezTo>
                  <a:cubicBezTo>
                    <a:pt x="758144" y="2063592"/>
                    <a:pt x="495703" y="1954885"/>
                    <a:pt x="302204" y="1761386"/>
                  </a:cubicBezTo>
                  <a:cubicBezTo>
                    <a:pt x="108705" y="1567887"/>
                    <a:pt x="-1" y="1305446"/>
                    <a:pt x="-1" y="1031797"/>
                  </a:cubicBezTo>
                  <a:cubicBezTo>
                    <a:pt x="-1" y="1031796"/>
                    <a:pt x="0" y="1031795"/>
                    <a:pt x="0" y="1031794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1256" tIns="321255" rIns="321256" bIns="3212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MNT</a:t>
              </a:r>
              <a:endParaRPr lang="fr-FR" sz="3000" kern="1200" dirty="0"/>
            </a:p>
          </p:txBody>
        </p:sp>
        <p:sp>
          <p:nvSpPr>
            <p:cNvPr id="8" name="Flèche gauche 7"/>
            <p:cNvSpPr/>
            <p:nvPr/>
          </p:nvSpPr>
          <p:spPr>
            <a:xfrm rot="12900000">
              <a:off x="2210180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orme libre 8"/>
            <p:cNvSpPr/>
            <p:nvPr/>
          </p:nvSpPr>
          <p:spPr>
            <a:xfrm>
              <a:off x="1373239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Génétique</a:t>
              </a:r>
              <a:endParaRPr lang="fr-FR" sz="3000" kern="1200" dirty="0"/>
            </a:p>
          </p:txBody>
        </p:sp>
        <p:sp>
          <p:nvSpPr>
            <p:cNvPr id="10" name="Flèche gauche 9" hidden="1"/>
            <p:cNvSpPr/>
            <p:nvPr/>
          </p:nvSpPr>
          <p:spPr>
            <a:xfrm rot="16200000">
              <a:off x="3779823" y="2883302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orme libre 10" hidden="1"/>
            <p:cNvSpPr/>
            <p:nvPr/>
          </p:nvSpPr>
          <p:spPr>
            <a:xfrm>
              <a:off x="3591795" y="1601024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Épigénome</a:t>
              </a:r>
            </a:p>
          </p:txBody>
        </p:sp>
        <p:sp>
          <p:nvSpPr>
            <p:cNvPr id="12" name="Flèche gauche 11"/>
            <p:cNvSpPr/>
            <p:nvPr/>
          </p:nvSpPr>
          <p:spPr>
            <a:xfrm rot="19500000">
              <a:off x="5349467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orme libre 12"/>
            <p:cNvSpPr/>
            <p:nvPr/>
          </p:nvSpPr>
          <p:spPr>
            <a:xfrm>
              <a:off x="5810351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Mode de vie adulte</a:t>
              </a:r>
              <a:endParaRPr lang="fr-FR" sz="30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Pathogénie des MNT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Groupe 5"/>
          <p:cNvGrpSpPr/>
          <p:nvPr/>
        </p:nvGrpSpPr>
        <p:grpSpPr>
          <a:xfrm>
            <a:off x="1373239" y="1601024"/>
            <a:ext cx="6397520" cy="4524314"/>
            <a:chOff x="1373239" y="1601024"/>
            <a:chExt cx="6397520" cy="4524314"/>
          </a:xfrm>
        </p:grpSpPr>
        <p:sp>
          <p:nvSpPr>
            <p:cNvPr id="7" name="Forme libre 6"/>
            <p:cNvSpPr/>
            <p:nvPr/>
          </p:nvSpPr>
          <p:spPr>
            <a:xfrm>
              <a:off x="3540205" y="4061750"/>
              <a:ext cx="2063588" cy="2063588"/>
            </a:xfrm>
            <a:custGeom>
              <a:avLst/>
              <a:gdLst>
                <a:gd name="connsiteX0" fmla="*/ 0 w 2063588"/>
                <a:gd name="connsiteY0" fmla="*/ 1031794 h 2063588"/>
                <a:gd name="connsiteX1" fmla="*/ 302207 w 2063588"/>
                <a:gd name="connsiteY1" fmla="*/ 302206 h 2063588"/>
                <a:gd name="connsiteX2" fmla="*/ 1031796 w 2063588"/>
                <a:gd name="connsiteY2" fmla="*/ 2 h 2063588"/>
                <a:gd name="connsiteX3" fmla="*/ 1761384 w 2063588"/>
                <a:gd name="connsiteY3" fmla="*/ 302209 h 2063588"/>
                <a:gd name="connsiteX4" fmla="*/ 2063588 w 2063588"/>
                <a:gd name="connsiteY4" fmla="*/ 1031798 h 2063588"/>
                <a:gd name="connsiteX5" fmla="*/ 1761382 w 2063588"/>
                <a:gd name="connsiteY5" fmla="*/ 1761387 h 2063588"/>
                <a:gd name="connsiteX6" fmla="*/ 1031793 w 2063588"/>
                <a:gd name="connsiteY6" fmla="*/ 2063592 h 2063588"/>
                <a:gd name="connsiteX7" fmla="*/ 302204 w 2063588"/>
                <a:gd name="connsiteY7" fmla="*/ 1761386 h 2063588"/>
                <a:gd name="connsiteX8" fmla="*/ -1 w 2063588"/>
                <a:gd name="connsiteY8" fmla="*/ 1031797 h 2063588"/>
                <a:gd name="connsiteX9" fmla="*/ 0 w 2063588"/>
                <a:gd name="connsiteY9" fmla="*/ 1031794 h 206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63588" h="2063588">
                  <a:moveTo>
                    <a:pt x="0" y="1031794"/>
                  </a:moveTo>
                  <a:cubicBezTo>
                    <a:pt x="0" y="758145"/>
                    <a:pt x="108707" y="495704"/>
                    <a:pt x="302207" y="302206"/>
                  </a:cubicBezTo>
                  <a:cubicBezTo>
                    <a:pt x="495706" y="108707"/>
                    <a:pt x="758147" y="1"/>
                    <a:pt x="1031796" y="2"/>
                  </a:cubicBezTo>
                  <a:cubicBezTo>
                    <a:pt x="1305445" y="2"/>
                    <a:pt x="1567886" y="108709"/>
                    <a:pt x="1761384" y="302209"/>
                  </a:cubicBezTo>
                  <a:cubicBezTo>
                    <a:pt x="1954883" y="495708"/>
                    <a:pt x="2063589" y="758149"/>
                    <a:pt x="2063588" y="1031798"/>
                  </a:cubicBezTo>
                  <a:cubicBezTo>
                    <a:pt x="2063588" y="1305447"/>
                    <a:pt x="1954881" y="1567888"/>
                    <a:pt x="1761382" y="1761387"/>
                  </a:cubicBezTo>
                  <a:cubicBezTo>
                    <a:pt x="1567883" y="1954886"/>
                    <a:pt x="1305442" y="2063592"/>
                    <a:pt x="1031793" y="2063592"/>
                  </a:cubicBezTo>
                  <a:cubicBezTo>
                    <a:pt x="758144" y="2063592"/>
                    <a:pt x="495703" y="1954885"/>
                    <a:pt x="302204" y="1761386"/>
                  </a:cubicBezTo>
                  <a:cubicBezTo>
                    <a:pt x="108705" y="1567887"/>
                    <a:pt x="-1" y="1305446"/>
                    <a:pt x="-1" y="1031797"/>
                  </a:cubicBezTo>
                  <a:cubicBezTo>
                    <a:pt x="-1" y="1031796"/>
                    <a:pt x="0" y="1031795"/>
                    <a:pt x="0" y="1031794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1256" tIns="321255" rIns="321256" bIns="32125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MNT</a:t>
              </a:r>
              <a:endParaRPr lang="fr-FR" sz="3000" kern="1200" dirty="0"/>
            </a:p>
          </p:txBody>
        </p:sp>
        <p:sp>
          <p:nvSpPr>
            <p:cNvPr id="8" name="Flèche gauche 7"/>
            <p:cNvSpPr/>
            <p:nvPr/>
          </p:nvSpPr>
          <p:spPr>
            <a:xfrm rot="12900000">
              <a:off x="2210180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orme libre 8"/>
            <p:cNvSpPr/>
            <p:nvPr/>
          </p:nvSpPr>
          <p:spPr>
            <a:xfrm>
              <a:off x="1373239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Génétique</a:t>
              </a:r>
              <a:endParaRPr lang="fr-FR" sz="3000" kern="1200" dirty="0"/>
            </a:p>
          </p:txBody>
        </p:sp>
        <p:sp>
          <p:nvSpPr>
            <p:cNvPr id="10" name="Flèche gauche 9"/>
            <p:cNvSpPr/>
            <p:nvPr/>
          </p:nvSpPr>
          <p:spPr>
            <a:xfrm rot="16200000">
              <a:off x="3779823" y="2883302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orme libre 10"/>
            <p:cNvSpPr/>
            <p:nvPr/>
          </p:nvSpPr>
          <p:spPr>
            <a:xfrm>
              <a:off x="3591795" y="1601024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Épigénome</a:t>
              </a:r>
            </a:p>
          </p:txBody>
        </p:sp>
        <p:sp>
          <p:nvSpPr>
            <p:cNvPr id="12" name="Flèche gauche 11"/>
            <p:cNvSpPr/>
            <p:nvPr/>
          </p:nvSpPr>
          <p:spPr>
            <a:xfrm rot="19500000">
              <a:off x="5349467" y="3700407"/>
              <a:ext cx="1584352" cy="588122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orme libre 12"/>
            <p:cNvSpPr/>
            <p:nvPr/>
          </p:nvSpPr>
          <p:spPr>
            <a:xfrm>
              <a:off x="5810351" y="2755931"/>
              <a:ext cx="1960408" cy="1568327"/>
            </a:xfrm>
            <a:custGeom>
              <a:avLst/>
              <a:gdLst>
                <a:gd name="connsiteX0" fmla="*/ 0 w 1960408"/>
                <a:gd name="connsiteY0" fmla="*/ 156833 h 1568327"/>
                <a:gd name="connsiteX1" fmla="*/ 45935 w 1960408"/>
                <a:gd name="connsiteY1" fmla="*/ 45935 h 1568327"/>
                <a:gd name="connsiteX2" fmla="*/ 156833 w 1960408"/>
                <a:gd name="connsiteY2" fmla="*/ 0 h 1568327"/>
                <a:gd name="connsiteX3" fmla="*/ 1803575 w 1960408"/>
                <a:gd name="connsiteY3" fmla="*/ 0 h 1568327"/>
                <a:gd name="connsiteX4" fmla="*/ 1914473 w 1960408"/>
                <a:gd name="connsiteY4" fmla="*/ 45935 h 1568327"/>
                <a:gd name="connsiteX5" fmla="*/ 1960408 w 1960408"/>
                <a:gd name="connsiteY5" fmla="*/ 156833 h 1568327"/>
                <a:gd name="connsiteX6" fmla="*/ 1960408 w 1960408"/>
                <a:gd name="connsiteY6" fmla="*/ 1411494 h 1568327"/>
                <a:gd name="connsiteX7" fmla="*/ 1914473 w 1960408"/>
                <a:gd name="connsiteY7" fmla="*/ 1522392 h 1568327"/>
                <a:gd name="connsiteX8" fmla="*/ 1803575 w 1960408"/>
                <a:gd name="connsiteY8" fmla="*/ 1568327 h 1568327"/>
                <a:gd name="connsiteX9" fmla="*/ 156833 w 1960408"/>
                <a:gd name="connsiteY9" fmla="*/ 1568327 h 1568327"/>
                <a:gd name="connsiteX10" fmla="*/ 45935 w 1960408"/>
                <a:gd name="connsiteY10" fmla="*/ 1522392 h 1568327"/>
                <a:gd name="connsiteX11" fmla="*/ 0 w 1960408"/>
                <a:gd name="connsiteY11" fmla="*/ 1411494 h 1568327"/>
                <a:gd name="connsiteX12" fmla="*/ 0 w 1960408"/>
                <a:gd name="connsiteY12" fmla="*/ 156833 h 1568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0408" h="1568327">
                  <a:moveTo>
                    <a:pt x="0" y="156833"/>
                  </a:moveTo>
                  <a:cubicBezTo>
                    <a:pt x="0" y="115238"/>
                    <a:pt x="16524" y="75347"/>
                    <a:pt x="45935" y="45935"/>
                  </a:cubicBezTo>
                  <a:cubicBezTo>
                    <a:pt x="75347" y="16523"/>
                    <a:pt x="115238" y="0"/>
                    <a:pt x="156833" y="0"/>
                  </a:cubicBezTo>
                  <a:lnTo>
                    <a:pt x="1803575" y="0"/>
                  </a:lnTo>
                  <a:cubicBezTo>
                    <a:pt x="1845170" y="0"/>
                    <a:pt x="1885061" y="16524"/>
                    <a:pt x="1914473" y="45935"/>
                  </a:cubicBezTo>
                  <a:cubicBezTo>
                    <a:pt x="1943885" y="75347"/>
                    <a:pt x="1960408" y="115238"/>
                    <a:pt x="1960408" y="156833"/>
                  </a:cubicBezTo>
                  <a:lnTo>
                    <a:pt x="1960408" y="1411494"/>
                  </a:lnTo>
                  <a:cubicBezTo>
                    <a:pt x="1960408" y="1453089"/>
                    <a:pt x="1943885" y="1492980"/>
                    <a:pt x="1914473" y="1522392"/>
                  </a:cubicBezTo>
                  <a:cubicBezTo>
                    <a:pt x="1885061" y="1551804"/>
                    <a:pt x="1845170" y="1568327"/>
                    <a:pt x="1803575" y="1568327"/>
                  </a:cubicBezTo>
                  <a:lnTo>
                    <a:pt x="156833" y="1568327"/>
                  </a:lnTo>
                  <a:cubicBezTo>
                    <a:pt x="115238" y="1568327"/>
                    <a:pt x="75347" y="1551804"/>
                    <a:pt x="45935" y="1522392"/>
                  </a:cubicBezTo>
                  <a:cubicBezTo>
                    <a:pt x="16523" y="1492980"/>
                    <a:pt x="0" y="1453089"/>
                    <a:pt x="0" y="1411494"/>
                  </a:cubicBezTo>
                  <a:lnTo>
                    <a:pt x="0" y="15683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3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085" tIns="103085" rIns="103085" bIns="103085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kern="1200" dirty="0" smtClean="0"/>
                <a:t>Mode de vie adulte</a:t>
              </a:r>
              <a:endParaRPr lang="fr-FR" sz="30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1814</TotalTime>
  <Words>953</Words>
  <Application>Microsoft Office PowerPoint</Application>
  <PresentationFormat>Affichage à l'écran (4:3)</PresentationFormat>
  <Paragraphs>143</Paragraphs>
  <Slides>27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9" baseType="lpstr">
      <vt:lpstr>Thème Office</vt:lpstr>
      <vt:lpstr>Picture</vt:lpstr>
      <vt:lpstr>Nutrition des 1000 premiers jours de vie pour une bonne santé future </vt:lpstr>
      <vt:lpstr>Les MNT</vt:lpstr>
      <vt:lpstr>Nombre total de décès par grands groupes de causes, par régions OMS, groupes de revenu de la Banque mondiale et sexe, 2008</vt:lpstr>
      <vt:lpstr>Nombre de décès par grands groupes de causes en Algérie, 2000-2012 (OMS 2015)</vt:lpstr>
      <vt:lpstr>Pathogénie des MNT</vt:lpstr>
      <vt:lpstr>Pathogénie des MNT</vt:lpstr>
      <vt:lpstr>Pathogénie des MNT</vt:lpstr>
      <vt:lpstr>Pathogénie des MNT</vt:lpstr>
      <vt:lpstr>Pathogénie des MNT</vt:lpstr>
      <vt:lpstr>Génome et épigénome</vt:lpstr>
      <vt:lpstr>Diapositive 11</vt:lpstr>
      <vt:lpstr>Théorie de Barker Origine fœtale des maladies</vt:lpstr>
      <vt:lpstr>Diapositive 13</vt:lpstr>
      <vt:lpstr> Etude de la famine aux Pays-Bas (1944-1945) </vt:lpstr>
      <vt:lpstr>Evolution des concepts</vt:lpstr>
      <vt:lpstr>Pourquoi les 1000 premiers jours ?</vt:lpstr>
      <vt:lpstr>La programmation au cours du développement  DOHaD: Developmental Origins of Health and Disease </vt:lpstr>
      <vt:lpstr>Relations entre causes précoces et maladies survenant à l’âge adulte décrites dans la littérature Charles M-A et Junien C, Questions de Santé Publique 2012</vt:lpstr>
      <vt:lpstr>Conséquences à long terme du retard de croissance intra-utérin (RCIU) et de la prématurité</vt:lpstr>
      <vt:lpstr>RCIU et prématurité: Ce qu’on peut faire (1)</vt:lpstr>
      <vt:lpstr>RCIU et prématurité: Ce qu’on peut faire (2)</vt:lpstr>
      <vt:lpstr>Potential mechanisms for the effect of nutrient deficiency on children’s cognitive, motor, and socio-emotional development </vt:lpstr>
      <vt:lpstr>DOHaD: Impact en santé publique</vt:lpstr>
      <vt:lpstr>Diapositive 24</vt:lpstr>
      <vt:lpstr>Evolution des maladies au cours de la vie</vt:lpstr>
      <vt:lpstr>Conclusion</vt:lpstr>
      <vt:lpstr>Merci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ismat</dc:creator>
  <cp:lastModifiedBy>ismat</cp:lastModifiedBy>
  <cp:revision>27</cp:revision>
  <dcterms:created xsi:type="dcterms:W3CDTF">2018-04-12T14:48:28Z</dcterms:created>
  <dcterms:modified xsi:type="dcterms:W3CDTF">2019-06-27T22:12:46Z</dcterms:modified>
</cp:coreProperties>
</file>