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Anton"/>
      <p:regular r:id="rId27"/>
    </p:embeddedFont>
    <p:embeddedFont>
      <p:font typeface="Anton"/>
      <p:regular r:id="rId28"/>
    </p:embeddedFont>
    <p:embeddedFont>
      <p:font typeface="Fira Sans"/>
      <p:regular r:id="rId29"/>
    </p:embeddedFont>
    <p:embeddedFont>
      <p:font typeface="Fira Sans"/>
      <p:regular r:id="rId30"/>
    </p:embeddedFont>
    <p:embeddedFont>
      <p:font typeface="Fira Sans"/>
      <p:regular r:id="rId31"/>
    </p:embeddedFont>
    <p:embeddedFont>
      <p:font typeface="Fira Sans"/>
      <p:regular r:id="rId3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 Id="rId3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21212"/>
          </a:solidFill>
          <a:ln/>
        </p:spPr>
      </p:sp>
      <p:sp>
        <p:nvSpPr>
          <p:cNvPr id="3" name="Shape 1"/>
          <p:cNvSpPr/>
          <p:nvPr/>
        </p:nvSpPr>
        <p:spPr>
          <a:xfrm>
            <a:off x="0" y="0"/>
            <a:ext cx="14630400" cy="8229600"/>
          </a:xfrm>
          <a:prstGeom prst="rect">
            <a:avLst/>
          </a:prstGeom>
          <a:solidFill>
            <a:srgbClr val="1F1F1F"/>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slideLayout" Target="../slideLayouts/slideLayout12.xml"/><Relationship Id="rId6"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4.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slideLayout" Target="../slideLayouts/slideLayout15.xml"/><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slideLayout" Target="../slideLayouts/slideLayout17.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8.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19.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slideLayout" Target="../slideLayouts/slideLayout20.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slideLayout" Target="../slideLayouts/slideLayout6.xml"/><Relationship Id="rId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slideLayout" Target="../slideLayouts/slideLayout7.xml"/><Relationship Id="rId7"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slideLayout" Target="../slideLayouts/slideLayout8.xml"/><Relationship Id="rId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slideLayout" Target="../slideLayouts/slideLayout9.xml"/><Relationship Id="rId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639729"/>
            <a:ext cx="7556421" cy="1417558"/>
          </a:xfrm>
          <a:prstGeom prst="rect">
            <a:avLst/>
          </a:prstGeom>
          <a:noFill/>
          <a:ln/>
        </p:spPr>
        <p:txBody>
          <a:bodyPr wrap="square" lIns="0" tIns="0" rIns="0" bIns="0" rtlCol="0" anchor="t"/>
          <a:lstStyle/>
          <a:p>
            <a:pPr algn="l" indent="0" marL="0">
              <a:lnSpc>
                <a:spcPts val="5550"/>
              </a:lnSpc>
              <a:buNone/>
            </a:pPr>
            <a:r>
              <a:rPr lang="en-US" sz="4450" spc="-45" kern="0" dirty="0">
                <a:solidFill>
                  <a:srgbClr val="FA95AF"/>
                </a:solidFill>
                <a:latin typeface="Anton" pitchFamily="34" charset="0"/>
                <a:ea typeface="Anton" pitchFamily="34" charset="-122"/>
                <a:cs typeface="Anton" pitchFamily="34" charset="-120"/>
              </a:rPr>
              <a:t>Monitoring and Evaluating the Sales Force</a:t>
            </a:r>
            <a:endParaRPr lang="en-US" sz="4450" dirty="0"/>
          </a:p>
        </p:txBody>
      </p:sp>
      <p:sp>
        <p:nvSpPr>
          <p:cNvPr id="4" name="Text 1"/>
          <p:cNvSpPr/>
          <p:nvPr/>
        </p:nvSpPr>
        <p:spPr>
          <a:xfrm>
            <a:off x="793790" y="3397448"/>
            <a:ext cx="7556421" cy="2540318"/>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Effective frontline sales personnel are the difference between sales success and mediocre performance. One of the ways in which firms can enhance sales effectiveness is by systematically monitoring and evaluating their sales force. This presentation will explore the key aspects of sales force monitoring and evaluation, including its importance, key performance indicators, tools and technologies, implementation strategies, best practices, challenges, ethical considerations, and case studies.</a:t>
            </a:r>
            <a:endParaRPr lang="en-US" sz="1750" dirty="0"/>
          </a:p>
        </p:txBody>
      </p:sp>
      <p:sp>
        <p:nvSpPr>
          <p:cNvPr id="5" name="Shape 2"/>
          <p:cNvSpPr/>
          <p:nvPr/>
        </p:nvSpPr>
        <p:spPr>
          <a:xfrm>
            <a:off x="793790" y="6209824"/>
            <a:ext cx="362903" cy="362903"/>
          </a:xfrm>
          <a:prstGeom prst="roundRect">
            <a:avLst>
              <a:gd name="adj" fmla="val 25194296"/>
            </a:avLst>
          </a:prstGeom>
          <a:noFill/>
          <a:ln w="7620">
            <a:solidFill>
              <a:srgbClr val="FFFFFF"/>
            </a:solidFill>
            <a:prstDash val="solid"/>
          </a:ln>
        </p:spPr>
      </p:sp>
      <p:pic>
        <p:nvPicPr>
          <p:cNvPr id="6" name="Image 1" descr="preencoded.png">    </p:cNvPr>
          <p:cNvPicPr>
            <a:picLocks noChangeAspect="1"/>
          </p:cNvPicPr>
          <p:nvPr/>
        </p:nvPicPr>
        <p:blipFill>
          <a:blip r:embed="rId2"/>
          <a:stretch>
            <a:fillRect/>
          </a:stretch>
        </p:blipFill>
        <p:spPr>
          <a:xfrm>
            <a:off x="801410" y="6217444"/>
            <a:ext cx="347663" cy="347663"/>
          </a:xfrm>
          <a:prstGeom prst="rect">
            <a:avLst/>
          </a:prstGeom>
        </p:spPr>
      </p:pic>
      <p:sp>
        <p:nvSpPr>
          <p:cNvPr id="7" name="Text 3"/>
          <p:cNvSpPr/>
          <p:nvPr/>
        </p:nvSpPr>
        <p:spPr>
          <a:xfrm>
            <a:off x="1270040" y="6192917"/>
            <a:ext cx="1778675" cy="396835"/>
          </a:xfrm>
          <a:prstGeom prst="rect">
            <a:avLst/>
          </a:prstGeom>
          <a:noFill/>
          <a:ln/>
        </p:spPr>
        <p:txBody>
          <a:bodyPr wrap="none" lIns="0" tIns="0" rIns="0" bIns="0" rtlCol="0" anchor="t"/>
          <a:lstStyle/>
          <a:p>
            <a:pPr algn="l" indent="0" marL="0">
              <a:lnSpc>
                <a:spcPts val="3100"/>
              </a:lnSpc>
              <a:buNone/>
            </a:pPr>
            <a:r>
              <a:rPr lang="en-US" sz="2200" b="1" spc="-36" kern="0" dirty="0">
                <a:solidFill>
                  <a:srgbClr val="E0D6DE"/>
                </a:solidFill>
                <a:latin typeface="Fira Sans Bold" pitchFamily="34" charset="0"/>
                <a:ea typeface="Fira Sans Bold" pitchFamily="34" charset="-122"/>
                <a:cs typeface="Fira Sans Bold" pitchFamily="34" charset="-120"/>
              </a:rPr>
              <a:t>by Djazia CHIB</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14494" y="726281"/>
            <a:ext cx="7715012" cy="1275874"/>
          </a:xfrm>
          <a:prstGeom prst="rect">
            <a:avLst/>
          </a:prstGeom>
          <a:noFill/>
          <a:ln/>
        </p:spPr>
        <p:txBody>
          <a:bodyPr wrap="square" lIns="0" tIns="0" rIns="0" bIns="0" rtlCol="0" anchor="t"/>
          <a:lstStyle/>
          <a:p>
            <a:pPr algn="l" indent="0" marL="0">
              <a:lnSpc>
                <a:spcPts val="5000"/>
              </a:lnSpc>
              <a:buNone/>
            </a:pPr>
            <a:r>
              <a:rPr lang="en-US" sz="4000" spc="-40" kern="0" dirty="0">
                <a:solidFill>
                  <a:srgbClr val="FA95AF"/>
                </a:solidFill>
                <a:latin typeface="Anton" pitchFamily="34" charset="0"/>
                <a:ea typeface="Anton" pitchFamily="34" charset="-122"/>
                <a:cs typeface="Anton" pitchFamily="34" charset="-120"/>
              </a:rPr>
              <a:t>Implementing a Sales Force Evaluation System</a:t>
            </a:r>
            <a:endParaRPr lang="en-US" sz="4000" dirty="0"/>
          </a:p>
        </p:txBody>
      </p:sp>
      <p:sp>
        <p:nvSpPr>
          <p:cNvPr id="4" name="Shape 1"/>
          <p:cNvSpPr/>
          <p:nvPr/>
        </p:nvSpPr>
        <p:spPr>
          <a:xfrm>
            <a:off x="714494" y="2308265"/>
            <a:ext cx="152995" cy="1094661"/>
          </a:xfrm>
          <a:prstGeom prst="roundRect">
            <a:avLst>
              <a:gd name="adj" fmla="val 20015"/>
            </a:avLst>
          </a:prstGeom>
          <a:solidFill>
            <a:srgbClr val="3E3E3E"/>
          </a:solidFill>
          <a:ln/>
        </p:spPr>
      </p:sp>
      <p:sp>
        <p:nvSpPr>
          <p:cNvPr id="5" name="Text 2"/>
          <p:cNvSpPr/>
          <p:nvPr/>
        </p:nvSpPr>
        <p:spPr>
          <a:xfrm>
            <a:off x="1173599" y="2308265"/>
            <a:ext cx="2551748" cy="318849"/>
          </a:xfrm>
          <a:prstGeom prst="rect">
            <a:avLst/>
          </a:prstGeom>
          <a:noFill/>
          <a:ln/>
        </p:spPr>
        <p:txBody>
          <a:bodyPr wrap="none" lIns="0" tIns="0" rIns="0" bIns="0" rtlCol="0" anchor="t"/>
          <a:lstStyle/>
          <a:p>
            <a:pPr algn="l" indent="0" marL="0">
              <a:lnSpc>
                <a:spcPts val="2500"/>
              </a:lnSpc>
              <a:buNone/>
            </a:pPr>
            <a:r>
              <a:rPr lang="en-US" sz="2000" spc="-20" kern="0" dirty="0">
                <a:solidFill>
                  <a:srgbClr val="E0D6DE"/>
                </a:solidFill>
                <a:latin typeface="Anton" pitchFamily="34" charset="0"/>
                <a:ea typeface="Anton" pitchFamily="34" charset="-122"/>
                <a:cs typeface="Anton" pitchFamily="34" charset="-120"/>
              </a:rPr>
              <a:t>Set Clear Rationale</a:t>
            </a:r>
            <a:endParaRPr lang="en-US" sz="2000" dirty="0"/>
          </a:p>
        </p:txBody>
      </p:sp>
      <p:sp>
        <p:nvSpPr>
          <p:cNvPr id="6" name="Text 3"/>
          <p:cNvSpPr/>
          <p:nvPr/>
        </p:nvSpPr>
        <p:spPr>
          <a:xfrm>
            <a:off x="1173599" y="2749510"/>
            <a:ext cx="7255907" cy="653415"/>
          </a:xfrm>
          <a:prstGeom prst="rect">
            <a:avLst/>
          </a:prstGeom>
          <a:noFill/>
          <a:ln/>
        </p:spPr>
        <p:txBody>
          <a:bodyPr wrap="square" lIns="0" tIns="0" rIns="0" bIns="0" rtlCol="0" anchor="t"/>
          <a:lstStyle/>
          <a:p>
            <a:pPr algn="l" indent="0" marL="0">
              <a:lnSpc>
                <a:spcPts val="2550"/>
              </a:lnSpc>
              <a:buNone/>
            </a:pPr>
            <a:r>
              <a:rPr lang="en-US" sz="1600" spc="-32" kern="0" dirty="0">
                <a:solidFill>
                  <a:srgbClr val="E0D6DE"/>
                </a:solidFill>
                <a:latin typeface="Fira Sans" pitchFamily="34" charset="0"/>
                <a:ea typeface="Fira Sans" pitchFamily="34" charset="-122"/>
                <a:cs typeface="Fira Sans" pitchFamily="34" charset="-120"/>
              </a:rPr>
              <a:t>Have a clear rationale for implementation and decide what you are trying to achieve</a:t>
            </a:r>
            <a:endParaRPr lang="en-US" sz="1600" dirty="0"/>
          </a:p>
        </p:txBody>
      </p:sp>
      <p:sp>
        <p:nvSpPr>
          <p:cNvPr id="7" name="Shape 4"/>
          <p:cNvSpPr/>
          <p:nvPr/>
        </p:nvSpPr>
        <p:spPr>
          <a:xfrm>
            <a:off x="1020604" y="3606998"/>
            <a:ext cx="152995" cy="1094661"/>
          </a:xfrm>
          <a:prstGeom prst="roundRect">
            <a:avLst>
              <a:gd name="adj" fmla="val 20015"/>
            </a:avLst>
          </a:prstGeom>
          <a:solidFill>
            <a:srgbClr val="3E3E3E"/>
          </a:solidFill>
          <a:ln/>
        </p:spPr>
      </p:sp>
      <p:sp>
        <p:nvSpPr>
          <p:cNvPr id="8" name="Text 5"/>
          <p:cNvSpPr/>
          <p:nvPr/>
        </p:nvSpPr>
        <p:spPr>
          <a:xfrm>
            <a:off x="1479709" y="3606998"/>
            <a:ext cx="2551748" cy="318849"/>
          </a:xfrm>
          <a:prstGeom prst="rect">
            <a:avLst/>
          </a:prstGeom>
          <a:noFill/>
          <a:ln/>
        </p:spPr>
        <p:txBody>
          <a:bodyPr wrap="none" lIns="0" tIns="0" rIns="0" bIns="0" rtlCol="0" anchor="t"/>
          <a:lstStyle/>
          <a:p>
            <a:pPr algn="l" indent="0" marL="0">
              <a:lnSpc>
                <a:spcPts val="2500"/>
              </a:lnSpc>
              <a:buNone/>
            </a:pPr>
            <a:r>
              <a:rPr lang="en-US" sz="2000" spc="-20" kern="0" dirty="0">
                <a:solidFill>
                  <a:srgbClr val="E0D6DE"/>
                </a:solidFill>
                <a:latin typeface="Anton" pitchFamily="34" charset="0"/>
                <a:ea typeface="Anton" pitchFamily="34" charset="-122"/>
                <a:cs typeface="Anton" pitchFamily="34" charset="-120"/>
              </a:rPr>
              <a:t>Focus Resources</a:t>
            </a:r>
            <a:endParaRPr lang="en-US" sz="2000" dirty="0"/>
          </a:p>
        </p:txBody>
      </p:sp>
      <p:sp>
        <p:nvSpPr>
          <p:cNvPr id="9" name="Text 6"/>
          <p:cNvSpPr/>
          <p:nvPr/>
        </p:nvSpPr>
        <p:spPr>
          <a:xfrm>
            <a:off x="1479709" y="4048244"/>
            <a:ext cx="6949797" cy="653415"/>
          </a:xfrm>
          <a:prstGeom prst="rect">
            <a:avLst/>
          </a:prstGeom>
          <a:noFill/>
          <a:ln/>
        </p:spPr>
        <p:txBody>
          <a:bodyPr wrap="square" lIns="0" tIns="0" rIns="0" bIns="0" rtlCol="0" anchor="t"/>
          <a:lstStyle/>
          <a:p>
            <a:pPr algn="l" indent="0" marL="0">
              <a:lnSpc>
                <a:spcPts val="2550"/>
              </a:lnSpc>
              <a:buNone/>
            </a:pPr>
            <a:r>
              <a:rPr lang="en-US" sz="1600" spc="-32" kern="0" dirty="0">
                <a:solidFill>
                  <a:srgbClr val="E0D6DE"/>
                </a:solidFill>
                <a:latin typeface="Fira Sans" pitchFamily="34" charset="0"/>
                <a:ea typeface="Fira Sans" pitchFamily="34" charset="-122"/>
                <a:cs typeface="Fira Sans" pitchFamily="34" charset="-120"/>
              </a:rPr>
              <a:t>Ensure sales and marketing resources are focused in the most appropriate areas</a:t>
            </a:r>
            <a:endParaRPr lang="en-US" sz="1600" dirty="0"/>
          </a:p>
        </p:txBody>
      </p:sp>
      <p:sp>
        <p:nvSpPr>
          <p:cNvPr id="10" name="Shape 7"/>
          <p:cNvSpPr/>
          <p:nvPr/>
        </p:nvSpPr>
        <p:spPr>
          <a:xfrm>
            <a:off x="1326833" y="4905732"/>
            <a:ext cx="152995" cy="1094661"/>
          </a:xfrm>
          <a:prstGeom prst="roundRect">
            <a:avLst>
              <a:gd name="adj" fmla="val 20015"/>
            </a:avLst>
          </a:prstGeom>
          <a:solidFill>
            <a:srgbClr val="3E3E3E"/>
          </a:solidFill>
          <a:ln/>
        </p:spPr>
      </p:sp>
      <p:sp>
        <p:nvSpPr>
          <p:cNvPr id="11" name="Text 8"/>
          <p:cNvSpPr/>
          <p:nvPr/>
        </p:nvSpPr>
        <p:spPr>
          <a:xfrm>
            <a:off x="1785938" y="4905732"/>
            <a:ext cx="2551748" cy="318849"/>
          </a:xfrm>
          <a:prstGeom prst="rect">
            <a:avLst/>
          </a:prstGeom>
          <a:noFill/>
          <a:ln/>
        </p:spPr>
        <p:txBody>
          <a:bodyPr wrap="none" lIns="0" tIns="0" rIns="0" bIns="0" rtlCol="0" anchor="t"/>
          <a:lstStyle/>
          <a:p>
            <a:pPr algn="l" indent="0" marL="0">
              <a:lnSpc>
                <a:spcPts val="2500"/>
              </a:lnSpc>
              <a:buNone/>
            </a:pPr>
            <a:r>
              <a:rPr lang="en-US" sz="2000" spc="-20" kern="0" dirty="0">
                <a:solidFill>
                  <a:srgbClr val="E0D6DE"/>
                </a:solidFill>
                <a:latin typeface="Anton" pitchFamily="34" charset="0"/>
                <a:ea typeface="Anton" pitchFamily="34" charset="-122"/>
                <a:cs typeface="Anton" pitchFamily="34" charset="-120"/>
              </a:rPr>
              <a:t>Establish Data Collection</a:t>
            </a:r>
            <a:endParaRPr lang="en-US" sz="2000" dirty="0"/>
          </a:p>
        </p:txBody>
      </p:sp>
      <p:sp>
        <p:nvSpPr>
          <p:cNvPr id="12" name="Text 9"/>
          <p:cNvSpPr/>
          <p:nvPr/>
        </p:nvSpPr>
        <p:spPr>
          <a:xfrm>
            <a:off x="1785938" y="5346978"/>
            <a:ext cx="6643568" cy="653415"/>
          </a:xfrm>
          <a:prstGeom prst="rect">
            <a:avLst/>
          </a:prstGeom>
          <a:noFill/>
          <a:ln/>
        </p:spPr>
        <p:txBody>
          <a:bodyPr wrap="square" lIns="0" tIns="0" rIns="0" bIns="0" rtlCol="0" anchor="t"/>
          <a:lstStyle/>
          <a:p>
            <a:pPr algn="l" indent="0" marL="0">
              <a:lnSpc>
                <a:spcPts val="2550"/>
              </a:lnSpc>
              <a:buNone/>
            </a:pPr>
            <a:r>
              <a:rPr lang="en-US" sz="1600" spc="-32" kern="0" dirty="0">
                <a:solidFill>
                  <a:srgbClr val="E0D6DE"/>
                </a:solidFill>
                <a:latin typeface="Fira Sans" pitchFamily="34" charset="0"/>
                <a:ea typeface="Fira Sans" pitchFamily="34" charset="-122"/>
                <a:cs typeface="Fira Sans" pitchFamily="34" charset="-120"/>
              </a:rPr>
              <a:t>Provide a structured, formal mechanism for the collection and analysis of data on sales force performance</a:t>
            </a:r>
            <a:endParaRPr lang="en-US" sz="1600" dirty="0"/>
          </a:p>
        </p:txBody>
      </p:sp>
      <p:sp>
        <p:nvSpPr>
          <p:cNvPr id="13" name="Shape 10"/>
          <p:cNvSpPr/>
          <p:nvPr/>
        </p:nvSpPr>
        <p:spPr>
          <a:xfrm>
            <a:off x="1633061" y="6204466"/>
            <a:ext cx="152995" cy="1094661"/>
          </a:xfrm>
          <a:prstGeom prst="roundRect">
            <a:avLst>
              <a:gd name="adj" fmla="val 20015"/>
            </a:avLst>
          </a:prstGeom>
          <a:solidFill>
            <a:srgbClr val="3E3E3E"/>
          </a:solidFill>
          <a:ln/>
        </p:spPr>
      </p:sp>
      <p:sp>
        <p:nvSpPr>
          <p:cNvPr id="14" name="Text 11"/>
          <p:cNvSpPr/>
          <p:nvPr/>
        </p:nvSpPr>
        <p:spPr>
          <a:xfrm>
            <a:off x="2092166" y="6204466"/>
            <a:ext cx="2551748" cy="318849"/>
          </a:xfrm>
          <a:prstGeom prst="rect">
            <a:avLst/>
          </a:prstGeom>
          <a:noFill/>
          <a:ln/>
        </p:spPr>
        <p:txBody>
          <a:bodyPr wrap="none" lIns="0" tIns="0" rIns="0" bIns="0" rtlCol="0" anchor="t"/>
          <a:lstStyle/>
          <a:p>
            <a:pPr algn="l" indent="0" marL="0">
              <a:lnSpc>
                <a:spcPts val="2500"/>
              </a:lnSpc>
              <a:buNone/>
            </a:pPr>
            <a:r>
              <a:rPr lang="en-US" sz="2000" spc="-20" kern="0" dirty="0">
                <a:solidFill>
                  <a:srgbClr val="E0D6DE"/>
                </a:solidFill>
                <a:latin typeface="Anton" pitchFamily="34" charset="0"/>
                <a:ea typeface="Anton" pitchFamily="34" charset="-122"/>
                <a:cs typeface="Anton" pitchFamily="34" charset="-120"/>
              </a:rPr>
              <a:t>Engage Sales Personnel</a:t>
            </a:r>
            <a:endParaRPr lang="en-US" sz="2000" dirty="0"/>
          </a:p>
        </p:txBody>
      </p:sp>
      <p:sp>
        <p:nvSpPr>
          <p:cNvPr id="15" name="Text 12"/>
          <p:cNvSpPr/>
          <p:nvPr/>
        </p:nvSpPr>
        <p:spPr>
          <a:xfrm>
            <a:off x="2092166" y="6645712"/>
            <a:ext cx="6337340" cy="653415"/>
          </a:xfrm>
          <a:prstGeom prst="rect">
            <a:avLst/>
          </a:prstGeom>
          <a:noFill/>
          <a:ln/>
        </p:spPr>
        <p:txBody>
          <a:bodyPr wrap="square" lIns="0" tIns="0" rIns="0" bIns="0" rtlCol="0" anchor="t"/>
          <a:lstStyle/>
          <a:p>
            <a:pPr algn="l" indent="0" marL="0">
              <a:lnSpc>
                <a:spcPts val="2550"/>
              </a:lnSpc>
              <a:buNone/>
            </a:pPr>
            <a:r>
              <a:rPr lang="en-US" sz="1600" spc="-32" kern="0" dirty="0">
                <a:solidFill>
                  <a:srgbClr val="E0D6DE"/>
                </a:solidFill>
                <a:latin typeface="Fira Sans" pitchFamily="34" charset="0"/>
                <a:ea typeface="Fira Sans" pitchFamily="34" charset="-122"/>
                <a:cs typeface="Fira Sans" pitchFamily="34" charset="-120"/>
              </a:rPr>
              <a:t>Involve sales personnel in setting individual goals and objectives to make the evaluation process fairer and more reasonable</a:t>
            </a:r>
            <a:endParaRPr lang="en-US"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251109"/>
            <a:ext cx="10115550" cy="708779"/>
          </a:xfrm>
          <a:prstGeom prst="rect">
            <a:avLst/>
          </a:prstGeom>
          <a:noFill/>
          <a:ln/>
        </p:spPr>
        <p:txBody>
          <a:bodyPr wrap="none" lIns="0" tIns="0" rIns="0" bIns="0" rtlCol="0" anchor="t"/>
          <a:lstStyle/>
          <a:p>
            <a:pPr algn="l" indent="0" marL="0">
              <a:lnSpc>
                <a:spcPts val="5550"/>
              </a:lnSpc>
              <a:buNone/>
            </a:pPr>
            <a:r>
              <a:rPr lang="en-US" sz="4450" spc="-45" kern="0" dirty="0">
                <a:solidFill>
                  <a:srgbClr val="FA95AF"/>
                </a:solidFill>
                <a:latin typeface="Anton" pitchFamily="34" charset="0"/>
                <a:ea typeface="Anton" pitchFamily="34" charset="-122"/>
                <a:cs typeface="Anton" pitchFamily="34" charset="-120"/>
              </a:rPr>
              <a:t>Key Aspects of Sales Force Evaluation System</a:t>
            </a:r>
            <a:endParaRPr lang="en-US" sz="4450" dirty="0"/>
          </a:p>
        </p:txBody>
      </p:sp>
      <p:sp>
        <p:nvSpPr>
          <p:cNvPr id="3" name="Text 1"/>
          <p:cNvSpPr/>
          <p:nvPr/>
        </p:nvSpPr>
        <p:spPr>
          <a:xfrm>
            <a:off x="1313498" y="2680097"/>
            <a:ext cx="3378994" cy="354330"/>
          </a:xfrm>
          <a:prstGeom prst="rect">
            <a:avLst/>
          </a:prstGeom>
          <a:noFill/>
          <a:ln/>
        </p:spPr>
        <p:txBody>
          <a:bodyPr wrap="none" lIns="0" tIns="0" rIns="0" bIns="0" rtlCol="0" anchor="t"/>
          <a:lstStyle/>
          <a:p>
            <a:pPr algn="r" indent="0" marL="0">
              <a:lnSpc>
                <a:spcPts val="2750"/>
              </a:lnSpc>
              <a:buNone/>
            </a:pPr>
            <a:r>
              <a:rPr lang="en-US" sz="2200" spc="-22" kern="0" dirty="0">
                <a:solidFill>
                  <a:srgbClr val="E0D6DE"/>
                </a:solidFill>
                <a:latin typeface="Anton" pitchFamily="34" charset="0"/>
                <a:ea typeface="Anton" pitchFamily="34" charset="-122"/>
                <a:cs typeface="Anton" pitchFamily="34" charset="-120"/>
              </a:rPr>
              <a:t>Data Collection Methodologies</a:t>
            </a:r>
            <a:endParaRPr lang="en-US" sz="2200" dirty="0"/>
          </a:p>
        </p:txBody>
      </p:sp>
      <p:sp>
        <p:nvSpPr>
          <p:cNvPr id="4" name="Text 2"/>
          <p:cNvSpPr/>
          <p:nvPr/>
        </p:nvSpPr>
        <p:spPr>
          <a:xfrm>
            <a:off x="793790" y="3170515"/>
            <a:ext cx="3898702" cy="1088708"/>
          </a:xfrm>
          <a:prstGeom prst="rect">
            <a:avLst/>
          </a:prstGeom>
          <a:noFill/>
          <a:ln/>
        </p:spPr>
        <p:txBody>
          <a:bodyPr wrap="square" lIns="0" tIns="0" rIns="0" bIns="0" rtlCol="0" anchor="t"/>
          <a:lstStyle/>
          <a:p>
            <a:pPr algn="r"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Establish appropriate methodologies based on information required, size of sales force, and organizational culture</a:t>
            </a:r>
            <a:endParaRPr lang="en-US" sz="1750" dirty="0"/>
          </a:p>
        </p:txBody>
      </p:sp>
      <p:pic>
        <p:nvPicPr>
          <p:cNvPr id="5" name="Image 0" descr="preencoded.png">    </p:cNvPr>
          <p:cNvPicPr>
            <a:picLocks noChangeAspect="1"/>
          </p:cNvPicPr>
          <p:nvPr/>
        </p:nvPicPr>
        <p:blipFill>
          <a:blip r:embed="rId1"/>
          <a:stretch>
            <a:fillRect/>
          </a:stretch>
        </p:blipFill>
        <p:spPr>
          <a:xfrm>
            <a:off x="5032653" y="2413516"/>
            <a:ext cx="4564975" cy="4564975"/>
          </a:xfrm>
          <a:prstGeom prst="rect">
            <a:avLst/>
          </a:prstGeom>
        </p:spPr>
      </p:pic>
      <p:sp>
        <p:nvSpPr>
          <p:cNvPr id="6" name="Text 3"/>
          <p:cNvSpPr/>
          <p:nvPr/>
        </p:nvSpPr>
        <p:spPr>
          <a:xfrm>
            <a:off x="6015633" y="3353991"/>
            <a:ext cx="339328" cy="424220"/>
          </a:xfrm>
          <a:prstGeom prst="rect">
            <a:avLst/>
          </a:prstGeom>
          <a:noFill/>
          <a:ln/>
        </p:spPr>
        <p:txBody>
          <a:bodyPr wrap="none" lIns="0" tIns="0" rIns="0" bIns="0" rtlCol="0" anchor="t"/>
          <a:lstStyle/>
          <a:p>
            <a:pPr algn="l" indent="0" marL="0">
              <a:lnSpc>
                <a:spcPts val="4250"/>
              </a:lnSpc>
              <a:buNone/>
            </a:pPr>
            <a:r>
              <a:rPr lang="en-US" sz="2650" spc="-18" kern="0" dirty="0">
                <a:solidFill>
                  <a:srgbClr val="E0D6DE"/>
                </a:solidFill>
                <a:latin typeface="Anton" pitchFamily="34" charset="0"/>
                <a:ea typeface="Anton" pitchFamily="34" charset="-122"/>
                <a:cs typeface="Anton" pitchFamily="34" charset="-120"/>
              </a:rPr>
              <a:t>1</a:t>
            </a:r>
            <a:endParaRPr lang="en-US" sz="2650" dirty="0"/>
          </a:p>
        </p:txBody>
      </p:sp>
      <p:sp>
        <p:nvSpPr>
          <p:cNvPr id="7" name="Text 4"/>
          <p:cNvSpPr/>
          <p:nvPr/>
        </p:nvSpPr>
        <p:spPr>
          <a:xfrm>
            <a:off x="9937790" y="2861548"/>
            <a:ext cx="283523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E0D6DE"/>
                </a:solidFill>
                <a:latin typeface="Anton" pitchFamily="34" charset="0"/>
                <a:ea typeface="Anton" pitchFamily="34" charset="-122"/>
                <a:cs typeface="Anton" pitchFamily="34" charset="-120"/>
              </a:rPr>
              <a:t>Evaluation Periodicity</a:t>
            </a:r>
            <a:endParaRPr lang="en-US" sz="2200" dirty="0"/>
          </a:p>
        </p:txBody>
      </p:sp>
      <p:sp>
        <p:nvSpPr>
          <p:cNvPr id="8" name="Text 5"/>
          <p:cNvSpPr/>
          <p:nvPr/>
        </p:nvSpPr>
        <p:spPr>
          <a:xfrm>
            <a:off x="9937790" y="3351967"/>
            <a:ext cx="3898821"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Determine the frequency of performance evaluations</a:t>
            </a:r>
            <a:endParaRPr lang="en-US" sz="1750" dirty="0"/>
          </a:p>
        </p:txBody>
      </p:sp>
      <p:pic>
        <p:nvPicPr>
          <p:cNvPr id="9" name="Image 1" descr="preencoded.png">    </p:cNvPr>
          <p:cNvPicPr>
            <a:picLocks noChangeAspect="1"/>
          </p:cNvPicPr>
          <p:nvPr/>
        </p:nvPicPr>
        <p:blipFill>
          <a:blip r:embed="rId2"/>
          <a:stretch>
            <a:fillRect/>
          </a:stretch>
        </p:blipFill>
        <p:spPr>
          <a:xfrm>
            <a:off x="5032653" y="2413516"/>
            <a:ext cx="4564975" cy="4564975"/>
          </a:xfrm>
          <a:prstGeom prst="rect">
            <a:avLst/>
          </a:prstGeom>
        </p:spPr>
      </p:pic>
      <p:sp>
        <p:nvSpPr>
          <p:cNvPr id="10" name="Text 6"/>
          <p:cNvSpPr/>
          <p:nvPr/>
        </p:nvSpPr>
        <p:spPr>
          <a:xfrm>
            <a:off x="8275201" y="3353991"/>
            <a:ext cx="339328" cy="424220"/>
          </a:xfrm>
          <a:prstGeom prst="rect">
            <a:avLst/>
          </a:prstGeom>
          <a:noFill/>
          <a:ln/>
        </p:spPr>
        <p:txBody>
          <a:bodyPr wrap="none" lIns="0" tIns="0" rIns="0" bIns="0" rtlCol="0" anchor="t"/>
          <a:lstStyle/>
          <a:p>
            <a:pPr algn="l" indent="0" marL="0">
              <a:lnSpc>
                <a:spcPts val="4250"/>
              </a:lnSpc>
              <a:buNone/>
            </a:pPr>
            <a:r>
              <a:rPr lang="en-US" sz="2650" spc="-18" kern="0" dirty="0">
                <a:solidFill>
                  <a:srgbClr val="E0D6DE"/>
                </a:solidFill>
                <a:latin typeface="Anton" pitchFamily="34" charset="0"/>
                <a:ea typeface="Anton" pitchFamily="34" charset="-122"/>
                <a:cs typeface="Anton" pitchFamily="34" charset="-120"/>
              </a:rPr>
              <a:t>2</a:t>
            </a:r>
            <a:endParaRPr lang="en-US" sz="2650" dirty="0"/>
          </a:p>
        </p:txBody>
      </p:sp>
      <p:sp>
        <p:nvSpPr>
          <p:cNvPr id="11" name="Text 7"/>
          <p:cNvSpPr/>
          <p:nvPr/>
        </p:nvSpPr>
        <p:spPr>
          <a:xfrm>
            <a:off x="9937790" y="5132665"/>
            <a:ext cx="283523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E0D6DE"/>
                </a:solidFill>
                <a:latin typeface="Anton" pitchFamily="34" charset="0"/>
                <a:ea typeface="Anton" pitchFamily="34" charset="-122"/>
                <a:cs typeface="Anton" pitchFamily="34" charset="-120"/>
              </a:rPr>
              <a:t>Evaluation Criteria</a:t>
            </a:r>
            <a:endParaRPr lang="en-US" sz="2200" dirty="0"/>
          </a:p>
        </p:txBody>
      </p:sp>
      <p:sp>
        <p:nvSpPr>
          <p:cNvPr id="12" name="Text 8"/>
          <p:cNvSpPr/>
          <p:nvPr/>
        </p:nvSpPr>
        <p:spPr>
          <a:xfrm>
            <a:off x="9937790" y="5623084"/>
            <a:ext cx="3898821" cy="1088708"/>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Define criteria based on sales targets, objectives, budgets, or a combination of these</a:t>
            </a:r>
            <a:endParaRPr lang="en-US" sz="1750" dirty="0"/>
          </a:p>
        </p:txBody>
      </p:sp>
      <p:pic>
        <p:nvPicPr>
          <p:cNvPr id="13" name="Image 2" descr="preencoded.png">    </p:cNvPr>
          <p:cNvPicPr>
            <a:picLocks noChangeAspect="1"/>
          </p:cNvPicPr>
          <p:nvPr/>
        </p:nvPicPr>
        <p:blipFill>
          <a:blip r:embed="rId3"/>
          <a:stretch>
            <a:fillRect/>
          </a:stretch>
        </p:blipFill>
        <p:spPr>
          <a:xfrm>
            <a:off x="5032653" y="2413516"/>
            <a:ext cx="4564975" cy="4564975"/>
          </a:xfrm>
          <a:prstGeom prst="rect">
            <a:avLst/>
          </a:prstGeom>
        </p:spPr>
      </p:pic>
      <p:sp>
        <p:nvSpPr>
          <p:cNvPr id="14" name="Text 9"/>
          <p:cNvSpPr/>
          <p:nvPr/>
        </p:nvSpPr>
        <p:spPr>
          <a:xfrm>
            <a:off x="8275201" y="5613559"/>
            <a:ext cx="339328" cy="424220"/>
          </a:xfrm>
          <a:prstGeom prst="rect">
            <a:avLst/>
          </a:prstGeom>
          <a:noFill/>
          <a:ln/>
        </p:spPr>
        <p:txBody>
          <a:bodyPr wrap="none" lIns="0" tIns="0" rIns="0" bIns="0" rtlCol="0" anchor="t"/>
          <a:lstStyle/>
          <a:p>
            <a:pPr algn="l" indent="0" marL="0">
              <a:lnSpc>
                <a:spcPts val="4250"/>
              </a:lnSpc>
              <a:buNone/>
            </a:pPr>
            <a:r>
              <a:rPr lang="en-US" sz="2650" spc="-18" kern="0" dirty="0">
                <a:solidFill>
                  <a:srgbClr val="E0D6DE"/>
                </a:solidFill>
                <a:latin typeface="Anton" pitchFamily="34" charset="0"/>
                <a:ea typeface="Anton" pitchFamily="34" charset="-122"/>
                <a:cs typeface="Anton" pitchFamily="34" charset="-120"/>
              </a:rPr>
              <a:t>3</a:t>
            </a:r>
            <a:endParaRPr lang="en-US" sz="2650" dirty="0"/>
          </a:p>
        </p:txBody>
      </p:sp>
      <p:sp>
        <p:nvSpPr>
          <p:cNvPr id="15" name="Text 10"/>
          <p:cNvSpPr/>
          <p:nvPr/>
        </p:nvSpPr>
        <p:spPr>
          <a:xfrm>
            <a:off x="1857256" y="5314117"/>
            <a:ext cx="2835235" cy="354330"/>
          </a:xfrm>
          <a:prstGeom prst="rect">
            <a:avLst/>
          </a:prstGeom>
          <a:noFill/>
          <a:ln/>
        </p:spPr>
        <p:txBody>
          <a:bodyPr wrap="none" lIns="0" tIns="0" rIns="0" bIns="0" rtlCol="0" anchor="t"/>
          <a:lstStyle/>
          <a:p>
            <a:pPr algn="r" indent="0" marL="0">
              <a:lnSpc>
                <a:spcPts val="2750"/>
              </a:lnSpc>
              <a:buNone/>
            </a:pPr>
            <a:r>
              <a:rPr lang="en-US" sz="2200" spc="-22" kern="0" dirty="0">
                <a:solidFill>
                  <a:srgbClr val="E0D6DE"/>
                </a:solidFill>
                <a:latin typeface="Anton" pitchFamily="34" charset="0"/>
                <a:ea typeface="Anton" pitchFamily="34" charset="-122"/>
                <a:cs typeface="Anton" pitchFamily="34" charset="-120"/>
              </a:rPr>
              <a:t>Feedback Mechanism</a:t>
            </a:r>
            <a:endParaRPr lang="en-US" sz="2200" dirty="0"/>
          </a:p>
        </p:txBody>
      </p:sp>
      <p:sp>
        <p:nvSpPr>
          <p:cNvPr id="16" name="Text 11"/>
          <p:cNvSpPr/>
          <p:nvPr/>
        </p:nvSpPr>
        <p:spPr>
          <a:xfrm>
            <a:off x="793790" y="5804535"/>
            <a:ext cx="3898702" cy="725805"/>
          </a:xfrm>
          <a:prstGeom prst="rect">
            <a:avLst/>
          </a:prstGeom>
          <a:noFill/>
          <a:ln/>
        </p:spPr>
        <p:txBody>
          <a:bodyPr wrap="square" lIns="0" tIns="0" rIns="0" bIns="0" rtlCol="0" anchor="t"/>
          <a:lstStyle/>
          <a:p>
            <a:pPr algn="r"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Offer regular and detailed feedback to staff for continuous improvement</a:t>
            </a:r>
            <a:endParaRPr lang="en-US" sz="1750" dirty="0"/>
          </a:p>
        </p:txBody>
      </p:sp>
      <p:pic>
        <p:nvPicPr>
          <p:cNvPr id="17" name="Image 3" descr="preencoded.png">    </p:cNvPr>
          <p:cNvPicPr>
            <a:picLocks noChangeAspect="1"/>
          </p:cNvPicPr>
          <p:nvPr/>
        </p:nvPicPr>
        <p:blipFill>
          <a:blip r:embed="rId4"/>
          <a:stretch>
            <a:fillRect/>
          </a:stretch>
        </p:blipFill>
        <p:spPr>
          <a:xfrm>
            <a:off x="5032653" y="2413516"/>
            <a:ext cx="4564975" cy="4564975"/>
          </a:xfrm>
          <a:prstGeom prst="rect">
            <a:avLst/>
          </a:prstGeom>
        </p:spPr>
      </p:pic>
      <p:sp>
        <p:nvSpPr>
          <p:cNvPr id="18" name="Text 12"/>
          <p:cNvSpPr/>
          <p:nvPr/>
        </p:nvSpPr>
        <p:spPr>
          <a:xfrm>
            <a:off x="6015633" y="5613559"/>
            <a:ext cx="339328" cy="424220"/>
          </a:xfrm>
          <a:prstGeom prst="rect">
            <a:avLst/>
          </a:prstGeom>
          <a:noFill/>
          <a:ln/>
        </p:spPr>
        <p:txBody>
          <a:bodyPr wrap="none" lIns="0" tIns="0" rIns="0" bIns="0" rtlCol="0" anchor="t"/>
          <a:lstStyle/>
          <a:p>
            <a:pPr algn="l" indent="0" marL="0">
              <a:lnSpc>
                <a:spcPts val="4250"/>
              </a:lnSpc>
              <a:buNone/>
            </a:pPr>
            <a:r>
              <a:rPr lang="en-US" sz="2650" spc="-18" kern="0" dirty="0">
                <a:solidFill>
                  <a:srgbClr val="E0D6DE"/>
                </a:solidFill>
                <a:latin typeface="Anton" pitchFamily="34" charset="0"/>
                <a:ea typeface="Anton" pitchFamily="34" charset="-122"/>
                <a:cs typeface="Anton" pitchFamily="34" charset="-120"/>
              </a:rPr>
              <a:t>4</a:t>
            </a:r>
            <a:endParaRPr lang="en-US" sz="26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1099661"/>
            <a:ext cx="12326302" cy="708779"/>
          </a:xfrm>
          <a:prstGeom prst="rect">
            <a:avLst/>
          </a:prstGeom>
          <a:noFill/>
          <a:ln/>
        </p:spPr>
        <p:txBody>
          <a:bodyPr wrap="none" lIns="0" tIns="0" rIns="0" bIns="0" rtlCol="0" anchor="t"/>
          <a:lstStyle/>
          <a:p>
            <a:pPr algn="l" indent="0" marL="0">
              <a:lnSpc>
                <a:spcPts val="5550"/>
              </a:lnSpc>
              <a:buNone/>
            </a:pPr>
            <a:r>
              <a:rPr lang="en-US" sz="4450" spc="-45" kern="0" dirty="0">
                <a:solidFill>
                  <a:srgbClr val="FA95AF"/>
                </a:solidFill>
                <a:latin typeface="Anton" pitchFamily="34" charset="0"/>
                <a:ea typeface="Anton" pitchFamily="34" charset="-122"/>
                <a:cs typeface="Anton" pitchFamily="34" charset="-120"/>
              </a:rPr>
              <a:t>Best Practices in Sales Force Monitoring and Evaluation</a:t>
            </a:r>
            <a:endParaRPr lang="en-US" sz="4450" dirty="0"/>
          </a:p>
        </p:txBody>
      </p:sp>
      <p:sp>
        <p:nvSpPr>
          <p:cNvPr id="3" name="Shape 1"/>
          <p:cNvSpPr/>
          <p:nvPr/>
        </p:nvSpPr>
        <p:spPr>
          <a:xfrm>
            <a:off x="793790" y="2517219"/>
            <a:ext cx="510302" cy="510302"/>
          </a:xfrm>
          <a:prstGeom prst="roundRect">
            <a:avLst>
              <a:gd name="adj" fmla="val 6667"/>
            </a:avLst>
          </a:prstGeom>
          <a:solidFill>
            <a:srgbClr val="3E3E3E"/>
          </a:solidFill>
          <a:ln/>
        </p:spPr>
      </p:sp>
      <p:sp>
        <p:nvSpPr>
          <p:cNvPr id="4" name="Text 2"/>
          <p:cNvSpPr/>
          <p:nvPr/>
        </p:nvSpPr>
        <p:spPr>
          <a:xfrm>
            <a:off x="878860" y="2559725"/>
            <a:ext cx="340162" cy="425291"/>
          </a:xfrm>
          <a:prstGeom prst="rect">
            <a:avLst/>
          </a:prstGeom>
          <a:noFill/>
          <a:ln/>
        </p:spPr>
        <p:txBody>
          <a:bodyPr wrap="none" lIns="0" tIns="0" rIns="0" bIns="0" rtlCol="0" anchor="t"/>
          <a:lstStyle/>
          <a:p>
            <a:pPr algn="ctr" indent="0" marL="0">
              <a:lnSpc>
                <a:spcPts val="2650"/>
              </a:lnSpc>
              <a:buNone/>
            </a:pPr>
            <a:r>
              <a:rPr lang="en-US" sz="2650" spc="-27" kern="0" dirty="0">
                <a:solidFill>
                  <a:srgbClr val="E0D6DE"/>
                </a:solidFill>
                <a:latin typeface="Anton" pitchFamily="34" charset="0"/>
                <a:ea typeface="Anton" pitchFamily="34" charset="-122"/>
                <a:cs typeface="Anton" pitchFamily="34" charset="-120"/>
              </a:rPr>
              <a:t>1</a:t>
            </a:r>
            <a:endParaRPr lang="en-US" sz="2650" dirty="0"/>
          </a:p>
        </p:txBody>
      </p:sp>
      <p:sp>
        <p:nvSpPr>
          <p:cNvPr id="5" name="Text 3"/>
          <p:cNvSpPr/>
          <p:nvPr/>
        </p:nvSpPr>
        <p:spPr>
          <a:xfrm>
            <a:off x="1530906" y="2517219"/>
            <a:ext cx="283523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E0D6DE"/>
                </a:solidFill>
                <a:latin typeface="Anton" pitchFamily="34" charset="0"/>
                <a:ea typeface="Anton" pitchFamily="34" charset="-122"/>
                <a:cs typeface="Anton" pitchFamily="34" charset="-120"/>
              </a:rPr>
              <a:t>Consistency</a:t>
            </a:r>
            <a:endParaRPr lang="en-US" sz="2200" dirty="0"/>
          </a:p>
        </p:txBody>
      </p:sp>
      <p:sp>
        <p:nvSpPr>
          <p:cNvPr id="6" name="Text 4"/>
          <p:cNvSpPr/>
          <p:nvPr/>
        </p:nvSpPr>
        <p:spPr>
          <a:xfrm>
            <a:off x="1530906" y="3007638"/>
            <a:ext cx="5670947"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Maintain consistent evaluation practices across the sales team</a:t>
            </a:r>
            <a:endParaRPr lang="en-US" sz="1750" dirty="0"/>
          </a:p>
        </p:txBody>
      </p:sp>
      <p:sp>
        <p:nvSpPr>
          <p:cNvPr id="7" name="Shape 5"/>
          <p:cNvSpPr/>
          <p:nvPr/>
        </p:nvSpPr>
        <p:spPr>
          <a:xfrm>
            <a:off x="7428667" y="2517219"/>
            <a:ext cx="510302" cy="510302"/>
          </a:xfrm>
          <a:prstGeom prst="roundRect">
            <a:avLst>
              <a:gd name="adj" fmla="val 6667"/>
            </a:avLst>
          </a:prstGeom>
          <a:solidFill>
            <a:srgbClr val="3E3E3E"/>
          </a:solidFill>
          <a:ln/>
        </p:spPr>
      </p:sp>
      <p:sp>
        <p:nvSpPr>
          <p:cNvPr id="8" name="Text 6"/>
          <p:cNvSpPr/>
          <p:nvPr/>
        </p:nvSpPr>
        <p:spPr>
          <a:xfrm>
            <a:off x="7513737" y="2559725"/>
            <a:ext cx="340162" cy="425291"/>
          </a:xfrm>
          <a:prstGeom prst="rect">
            <a:avLst/>
          </a:prstGeom>
          <a:noFill/>
          <a:ln/>
        </p:spPr>
        <p:txBody>
          <a:bodyPr wrap="none" lIns="0" tIns="0" rIns="0" bIns="0" rtlCol="0" anchor="t"/>
          <a:lstStyle/>
          <a:p>
            <a:pPr algn="ctr" indent="0" marL="0">
              <a:lnSpc>
                <a:spcPts val="2650"/>
              </a:lnSpc>
              <a:buNone/>
            </a:pPr>
            <a:r>
              <a:rPr lang="en-US" sz="2650" spc="-27" kern="0" dirty="0">
                <a:solidFill>
                  <a:srgbClr val="E0D6DE"/>
                </a:solidFill>
                <a:latin typeface="Anton" pitchFamily="34" charset="0"/>
                <a:ea typeface="Anton" pitchFamily="34" charset="-122"/>
                <a:cs typeface="Anton" pitchFamily="34" charset="-120"/>
              </a:rPr>
              <a:t>2</a:t>
            </a:r>
            <a:endParaRPr lang="en-US" sz="2650" dirty="0"/>
          </a:p>
        </p:txBody>
      </p:sp>
      <p:sp>
        <p:nvSpPr>
          <p:cNvPr id="9" name="Text 7"/>
          <p:cNvSpPr/>
          <p:nvPr/>
        </p:nvSpPr>
        <p:spPr>
          <a:xfrm>
            <a:off x="8165783" y="2517219"/>
            <a:ext cx="378273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E0D6DE"/>
                </a:solidFill>
                <a:latin typeface="Anton" pitchFamily="34" charset="0"/>
                <a:ea typeface="Anton" pitchFamily="34" charset="-122"/>
                <a:cs typeface="Anton" pitchFamily="34" charset="-120"/>
              </a:rPr>
              <a:t>Regular Training and Development</a:t>
            </a:r>
            <a:endParaRPr lang="en-US" sz="2200" dirty="0"/>
          </a:p>
        </p:txBody>
      </p:sp>
      <p:sp>
        <p:nvSpPr>
          <p:cNvPr id="10" name="Text 8"/>
          <p:cNvSpPr/>
          <p:nvPr/>
        </p:nvSpPr>
        <p:spPr>
          <a:xfrm>
            <a:off x="8165783" y="3007638"/>
            <a:ext cx="5670947"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Provide ongoing training to improve sales skills and performance</a:t>
            </a:r>
            <a:endParaRPr lang="en-US" sz="1750" dirty="0"/>
          </a:p>
        </p:txBody>
      </p:sp>
      <p:sp>
        <p:nvSpPr>
          <p:cNvPr id="11" name="Shape 9"/>
          <p:cNvSpPr/>
          <p:nvPr/>
        </p:nvSpPr>
        <p:spPr>
          <a:xfrm>
            <a:off x="793790" y="4215408"/>
            <a:ext cx="510302" cy="510302"/>
          </a:xfrm>
          <a:prstGeom prst="roundRect">
            <a:avLst>
              <a:gd name="adj" fmla="val 6667"/>
            </a:avLst>
          </a:prstGeom>
          <a:solidFill>
            <a:srgbClr val="3E3E3E"/>
          </a:solidFill>
          <a:ln/>
        </p:spPr>
      </p:sp>
      <p:sp>
        <p:nvSpPr>
          <p:cNvPr id="12" name="Text 10"/>
          <p:cNvSpPr/>
          <p:nvPr/>
        </p:nvSpPr>
        <p:spPr>
          <a:xfrm>
            <a:off x="878860" y="4257913"/>
            <a:ext cx="340162" cy="425291"/>
          </a:xfrm>
          <a:prstGeom prst="rect">
            <a:avLst/>
          </a:prstGeom>
          <a:noFill/>
          <a:ln/>
        </p:spPr>
        <p:txBody>
          <a:bodyPr wrap="none" lIns="0" tIns="0" rIns="0" bIns="0" rtlCol="0" anchor="t"/>
          <a:lstStyle/>
          <a:p>
            <a:pPr algn="ctr" indent="0" marL="0">
              <a:lnSpc>
                <a:spcPts val="2650"/>
              </a:lnSpc>
              <a:buNone/>
            </a:pPr>
            <a:r>
              <a:rPr lang="en-US" sz="2650" spc="-27" kern="0" dirty="0">
                <a:solidFill>
                  <a:srgbClr val="E0D6DE"/>
                </a:solidFill>
                <a:latin typeface="Anton" pitchFamily="34" charset="0"/>
                <a:ea typeface="Anton" pitchFamily="34" charset="-122"/>
                <a:cs typeface="Anton" pitchFamily="34" charset="-120"/>
              </a:rPr>
              <a:t>3</a:t>
            </a:r>
            <a:endParaRPr lang="en-US" sz="2650" dirty="0"/>
          </a:p>
        </p:txBody>
      </p:sp>
      <p:sp>
        <p:nvSpPr>
          <p:cNvPr id="13" name="Text 11"/>
          <p:cNvSpPr/>
          <p:nvPr/>
        </p:nvSpPr>
        <p:spPr>
          <a:xfrm>
            <a:off x="1530906" y="4215408"/>
            <a:ext cx="283523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E0D6DE"/>
                </a:solidFill>
                <a:latin typeface="Anton" pitchFamily="34" charset="0"/>
                <a:ea typeface="Anton" pitchFamily="34" charset="-122"/>
                <a:cs typeface="Anton" pitchFamily="34" charset="-120"/>
              </a:rPr>
              <a:t>Constructive Feedback</a:t>
            </a:r>
            <a:endParaRPr lang="en-US" sz="2200" dirty="0"/>
          </a:p>
        </p:txBody>
      </p:sp>
      <p:sp>
        <p:nvSpPr>
          <p:cNvPr id="14" name="Text 12"/>
          <p:cNvSpPr/>
          <p:nvPr/>
        </p:nvSpPr>
        <p:spPr>
          <a:xfrm>
            <a:off x="1530906" y="4705826"/>
            <a:ext cx="5670947"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Offer feedback that helps sales representatives improve their performance</a:t>
            </a:r>
            <a:endParaRPr lang="en-US" sz="1750" dirty="0"/>
          </a:p>
        </p:txBody>
      </p:sp>
      <p:sp>
        <p:nvSpPr>
          <p:cNvPr id="15" name="Shape 13"/>
          <p:cNvSpPr/>
          <p:nvPr/>
        </p:nvSpPr>
        <p:spPr>
          <a:xfrm>
            <a:off x="7428667" y="4215408"/>
            <a:ext cx="510302" cy="510302"/>
          </a:xfrm>
          <a:prstGeom prst="roundRect">
            <a:avLst>
              <a:gd name="adj" fmla="val 6667"/>
            </a:avLst>
          </a:prstGeom>
          <a:solidFill>
            <a:srgbClr val="3E3E3E"/>
          </a:solidFill>
          <a:ln/>
        </p:spPr>
      </p:sp>
      <p:sp>
        <p:nvSpPr>
          <p:cNvPr id="16" name="Text 14"/>
          <p:cNvSpPr/>
          <p:nvPr/>
        </p:nvSpPr>
        <p:spPr>
          <a:xfrm>
            <a:off x="7513737" y="4257913"/>
            <a:ext cx="340162" cy="425291"/>
          </a:xfrm>
          <a:prstGeom prst="rect">
            <a:avLst/>
          </a:prstGeom>
          <a:noFill/>
          <a:ln/>
        </p:spPr>
        <p:txBody>
          <a:bodyPr wrap="none" lIns="0" tIns="0" rIns="0" bIns="0" rtlCol="0" anchor="t"/>
          <a:lstStyle/>
          <a:p>
            <a:pPr algn="ctr" indent="0" marL="0">
              <a:lnSpc>
                <a:spcPts val="2650"/>
              </a:lnSpc>
              <a:buNone/>
            </a:pPr>
            <a:r>
              <a:rPr lang="en-US" sz="2650" spc="-27" kern="0" dirty="0">
                <a:solidFill>
                  <a:srgbClr val="E0D6DE"/>
                </a:solidFill>
                <a:latin typeface="Anton" pitchFamily="34" charset="0"/>
                <a:ea typeface="Anton" pitchFamily="34" charset="-122"/>
                <a:cs typeface="Anton" pitchFamily="34" charset="-120"/>
              </a:rPr>
              <a:t>4</a:t>
            </a:r>
            <a:endParaRPr lang="en-US" sz="2650" dirty="0"/>
          </a:p>
        </p:txBody>
      </p:sp>
      <p:sp>
        <p:nvSpPr>
          <p:cNvPr id="17" name="Text 15"/>
          <p:cNvSpPr/>
          <p:nvPr/>
        </p:nvSpPr>
        <p:spPr>
          <a:xfrm>
            <a:off x="8165783" y="4215408"/>
            <a:ext cx="283523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E0D6DE"/>
                </a:solidFill>
                <a:latin typeface="Anton" pitchFamily="34" charset="0"/>
                <a:ea typeface="Anton" pitchFamily="34" charset="-122"/>
                <a:cs typeface="Anton" pitchFamily="34" charset="-120"/>
              </a:rPr>
              <a:t>Utilizing Data Analytics</a:t>
            </a:r>
            <a:endParaRPr lang="en-US" sz="2200" dirty="0"/>
          </a:p>
        </p:txBody>
      </p:sp>
      <p:sp>
        <p:nvSpPr>
          <p:cNvPr id="18" name="Text 16"/>
          <p:cNvSpPr/>
          <p:nvPr/>
        </p:nvSpPr>
        <p:spPr>
          <a:xfrm>
            <a:off x="8165783" y="4705826"/>
            <a:ext cx="5670947"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Use data-driven insights to inform decision-making and strategy</a:t>
            </a:r>
            <a:endParaRPr lang="en-US" sz="1750" dirty="0"/>
          </a:p>
        </p:txBody>
      </p:sp>
      <p:sp>
        <p:nvSpPr>
          <p:cNvPr id="19" name="Shape 17"/>
          <p:cNvSpPr/>
          <p:nvPr/>
        </p:nvSpPr>
        <p:spPr>
          <a:xfrm>
            <a:off x="793790" y="5913596"/>
            <a:ext cx="510302" cy="510302"/>
          </a:xfrm>
          <a:prstGeom prst="roundRect">
            <a:avLst>
              <a:gd name="adj" fmla="val 6667"/>
            </a:avLst>
          </a:prstGeom>
          <a:solidFill>
            <a:srgbClr val="3E3E3E"/>
          </a:solidFill>
          <a:ln/>
        </p:spPr>
      </p:sp>
      <p:sp>
        <p:nvSpPr>
          <p:cNvPr id="20" name="Text 18"/>
          <p:cNvSpPr/>
          <p:nvPr/>
        </p:nvSpPr>
        <p:spPr>
          <a:xfrm>
            <a:off x="878860" y="5956102"/>
            <a:ext cx="340162" cy="425291"/>
          </a:xfrm>
          <a:prstGeom prst="rect">
            <a:avLst/>
          </a:prstGeom>
          <a:noFill/>
          <a:ln/>
        </p:spPr>
        <p:txBody>
          <a:bodyPr wrap="none" lIns="0" tIns="0" rIns="0" bIns="0" rtlCol="0" anchor="t"/>
          <a:lstStyle/>
          <a:p>
            <a:pPr algn="ctr" indent="0" marL="0">
              <a:lnSpc>
                <a:spcPts val="2650"/>
              </a:lnSpc>
              <a:buNone/>
            </a:pPr>
            <a:r>
              <a:rPr lang="en-US" sz="2650" spc="-27" kern="0" dirty="0">
                <a:solidFill>
                  <a:srgbClr val="E0D6DE"/>
                </a:solidFill>
                <a:latin typeface="Anton" pitchFamily="34" charset="0"/>
                <a:ea typeface="Anton" pitchFamily="34" charset="-122"/>
                <a:cs typeface="Anton" pitchFamily="34" charset="-120"/>
              </a:rPr>
              <a:t>5</a:t>
            </a:r>
            <a:endParaRPr lang="en-US" sz="2650" dirty="0"/>
          </a:p>
        </p:txBody>
      </p:sp>
      <p:sp>
        <p:nvSpPr>
          <p:cNvPr id="21" name="Text 19"/>
          <p:cNvSpPr/>
          <p:nvPr/>
        </p:nvSpPr>
        <p:spPr>
          <a:xfrm>
            <a:off x="1530906" y="5913596"/>
            <a:ext cx="3974544"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E0D6DE"/>
                </a:solidFill>
                <a:latin typeface="Anton" pitchFamily="34" charset="0"/>
                <a:ea typeface="Anton" pitchFamily="34" charset="-122"/>
                <a:cs typeface="Anton" pitchFamily="34" charset="-120"/>
              </a:rPr>
              <a:t>Alignment with Organizational Goals</a:t>
            </a:r>
            <a:endParaRPr lang="en-US" sz="2200" dirty="0"/>
          </a:p>
        </p:txBody>
      </p:sp>
      <p:sp>
        <p:nvSpPr>
          <p:cNvPr id="22" name="Text 20"/>
          <p:cNvSpPr/>
          <p:nvPr/>
        </p:nvSpPr>
        <p:spPr>
          <a:xfrm>
            <a:off x="1530906" y="6404015"/>
            <a:ext cx="5670947"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Ensure sales force objectives align with overall company goals</a:t>
            </a:r>
            <a:endParaRPr lang="en-US" sz="1750" dirty="0"/>
          </a:p>
        </p:txBody>
      </p:sp>
      <p:sp>
        <p:nvSpPr>
          <p:cNvPr id="23" name="Shape 21"/>
          <p:cNvSpPr/>
          <p:nvPr/>
        </p:nvSpPr>
        <p:spPr>
          <a:xfrm>
            <a:off x="7428667" y="5913596"/>
            <a:ext cx="510302" cy="510302"/>
          </a:xfrm>
          <a:prstGeom prst="roundRect">
            <a:avLst>
              <a:gd name="adj" fmla="val 6667"/>
            </a:avLst>
          </a:prstGeom>
          <a:solidFill>
            <a:srgbClr val="3E3E3E"/>
          </a:solidFill>
          <a:ln/>
        </p:spPr>
      </p:sp>
      <p:sp>
        <p:nvSpPr>
          <p:cNvPr id="24" name="Text 22"/>
          <p:cNvSpPr/>
          <p:nvPr/>
        </p:nvSpPr>
        <p:spPr>
          <a:xfrm>
            <a:off x="7513737" y="5956102"/>
            <a:ext cx="340162" cy="425291"/>
          </a:xfrm>
          <a:prstGeom prst="rect">
            <a:avLst/>
          </a:prstGeom>
          <a:noFill/>
          <a:ln/>
        </p:spPr>
        <p:txBody>
          <a:bodyPr wrap="none" lIns="0" tIns="0" rIns="0" bIns="0" rtlCol="0" anchor="t"/>
          <a:lstStyle/>
          <a:p>
            <a:pPr algn="ctr" indent="0" marL="0">
              <a:lnSpc>
                <a:spcPts val="2650"/>
              </a:lnSpc>
              <a:buNone/>
            </a:pPr>
            <a:r>
              <a:rPr lang="en-US" sz="2650" spc="-27" kern="0" dirty="0">
                <a:solidFill>
                  <a:srgbClr val="E0D6DE"/>
                </a:solidFill>
                <a:latin typeface="Anton" pitchFamily="34" charset="0"/>
                <a:ea typeface="Anton" pitchFamily="34" charset="-122"/>
                <a:cs typeface="Anton" pitchFamily="34" charset="-120"/>
              </a:rPr>
              <a:t>6</a:t>
            </a:r>
            <a:endParaRPr lang="en-US" sz="2650" dirty="0"/>
          </a:p>
        </p:txBody>
      </p:sp>
      <p:sp>
        <p:nvSpPr>
          <p:cNvPr id="25" name="Text 23"/>
          <p:cNvSpPr/>
          <p:nvPr/>
        </p:nvSpPr>
        <p:spPr>
          <a:xfrm>
            <a:off x="8165783" y="5913596"/>
            <a:ext cx="3787497"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E0D6DE"/>
                </a:solidFill>
                <a:latin typeface="Anton" pitchFamily="34" charset="0"/>
                <a:ea typeface="Anton" pitchFamily="34" charset="-122"/>
                <a:cs typeface="Anton" pitchFamily="34" charset="-120"/>
              </a:rPr>
              <a:t>Encouraging Open Communication</a:t>
            </a:r>
            <a:endParaRPr lang="en-US" sz="2200" dirty="0"/>
          </a:p>
        </p:txBody>
      </p:sp>
      <p:sp>
        <p:nvSpPr>
          <p:cNvPr id="26" name="Text 24"/>
          <p:cNvSpPr/>
          <p:nvPr/>
        </p:nvSpPr>
        <p:spPr>
          <a:xfrm>
            <a:off x="8165783" y="6404015"/>
            <a:ext cx="5670947"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Foster an environment where sales representatives feel comfortable sharing feedback and concerns</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32577"/>
          </a:xfrm>
          <a:prstGeom prst="rect">
            <a:avLst/>
          </a:prstGeom>
        </p:spPr>
      </p:pic>
      <p:sp>
        <p:nvSpPr>
          <p:cNvPr id="3" name="Text 0"/>
          <p:cNvSpPr/>
          <p:nvPr/>
        </p:nvSpPr>
        <p:spPr>
          <a:xfrm>
            <a:off x="677942" y="532686"/>
            <a:ext cx="7788116" cy="1210866"/>
          </a:xfrm>
          <a:prstGeom prst="rect">
            <a:avLst/>
          </a:prstGeom>
          <a:noFill/>
          <a:ln/>
        </p:spPr>
        <p:txBody>
          <a:bodyPr wrap="square" lIns="0" tIns="0" rIns="0" bIns="0" rtlCol="0" anchor="t"/>
          <a:lstStyle/>
          <a:p>
            <a:pPr algn="l" indent="0" marL="0">
              <a:lnSpc>
                <a:spcPts val="4750"/>
              </a:lnSpc>
              <a:buNone/>
            </a:pPr>
            <a:r>
              <a:rPr lang="en-US" sz="3800" spc="-38" kern="0" dirty="0">
                <a:solidFill>
                  <a:srgbClr val="FA95AF"/>
                </a:solidFill>
                <a:latin typeface="Anton" pitchFamily="34" charset="0"/>
                <a:ea typeface="Anton" pitchFamily="34" charset="-122"/>
                <a:cs typeface="Anton" pitchFamily="34" charset="-120"/>
              </a:rPr>
              <a:t>Challenges in Sales Force Monitoring and Evaluation</a:t>
            </a:r>
            <a:endParaRPr lang="en-US" sz="3800" dirty="0"/>
          </a:p>
        </p:txBody>
      </p:sp>
      <p:sp>
        <p:nvSpPr>
          <p:cNvPr id="4" name="Shape 1"/>
          <p:cNvSpPr/>
          <p:nvPr/>
        </p:nvSpPr>
        <p:spPr>
          <a:xfrm>
            <a:off x="677942" y="2034064"/>
            <a:ext cx="7788116" cy="1116211"/>
          </a:xfrm>
          <a:prstGeom prst="roundRect">
            <a:avLst>
              <a:gd name="adj" fmla="val 2603"/>
            </a:avLst>
          </a:prstGeom>
          <a:solidFill>
            <a:srgbClr val="3E3E3E"/>
          </a:solidFill>
          <a:ln/>
        </p:spPr>
      </p:sp>
      <p:sp>
        <p:nvSpPr>
          <p:cNvPr id="5" name="Text 2"/>
          <p:cNvSpPr/>
          <p:nvPr/>
        </p:nvSpPr>
        <p:spPr>
          <a:xfrm>
            <a:off x="871657" y="2227778"/>
            <a:ext cx="2421374" cy="302657"/>
          </a:xfrm>
          <a:prstGeom prst="rect">
            <a:avLst/>
          </a:prstGeom>
          <a:noFill/>
          <a:ln/>
        </p:spPr>
        <p:txBody>
          <a:bodyPr wrap="none" lIns="0" tIns="0" rIns="0" bIns="0" rtlCol="0" anchor="t"/>
          <a:lstStyle/>
          <a:p>
            <a:pPr algn="l" indent="0" marL="0">
              <a:lnSpc>
                <a:spcPts val="2350"/>
              </a:lnSpc>
              <a:buNone/>
            </a:pPr>
            <a:r>
              <a:rPr lang="en-US" sz="1900" spc="-19" kern="0" dirty="0">
                <a:solidFill>
                  <a:srgbClr val="E0D6DE"/>
                </a:solidFill>
                <a:latin typeface="Anton" pitchFamily="34" charset="0"/>
                <a:ea typeface="Anton" pitchFamily="34" charset="-122"/>
                <a:cs typeface="Anton" pitchFamily="34" charset="-120"/>
              </a:rPr>
              <a:t>Resistance to Change</a:t>
            </a:r>
            <a:endParaRPr lang="en-US" sz="1900" dirty="0"/>
          </a:p>
        </p:txBody>
      </p:sp>
      <p:sp>
        <p:nvSpPr>
          <p:cNvPr id="6" name="Text 3"/>
          <p:cNvSpPr/>
          <p:nvPr/>
        </p:nvSpPr>
        <p:spPr>
          <a:xfrm>
            <a:off x="871657" y="2646640"/>
            <a:ext cx="7400687" cy="309920"/>
          </a:xfrm>
          <a:prstGeom prst="rect">
            <a:avLst/>
          </a:prstGeom>
          <a:noFill/>
          <a:ln/>
        </p:spPr>
        <p:txBody>
          <a:bodyPr wrap="none" lIns="0" tIns="0" rIns="0" bIns="0" rtlCol="0" anchor="t"/>
          <a:lstStyle/>
          <a:p>
            <a:pPr algn="l" indent="0" marL="0">
              <a:lnSpc>
                <a:spcPts val="2400"/>
              </a:lnSpc>
              <a:buNone/>
            </a:pPr>
            <a:r>
              <a:rPr lang="en-US" sz="1500" spc="-31" kern="0" dirty="0">
                <a:solidFill>
                  <a:srgbClr val="E0D6DE"/>
                </a:solidFill>
                <a:latin typeface="Fira Sans" pitchFamily="34" charset="0"/>
                <a:ea typeface="Fira Sans" pitchFamily="34" charset="-122"/>
                <a:cs typeface="Fira Sans" pitchFamily="34" charset="-120"/>
              </a:rPr>
              <a:t>Sales forces may resist attempts to be monitored and evaluated</a:t>
            </a:r>
            <a:endParaRPr lang="en-US" sz="1500" dirty="0"/>
          </a:p>
        </p:txBody>
      </p:sp>
      <p:sp>
        <p:nvSpPr>
          <p:cNvPr id="7" name="Shape 4"/>
          <p:cNvSpPr/>
          <p:nvPr/>
        </p:nvSpPr>
        <p:spPr>
          <a:xfrm>
            <a:off x="677942" y="3343989"/>
            <a:ext cx="7788116" cy="1116211"/>
          </a:xfrm>
          <a:prstGeom prst="roundRect">
            <a:avLst>
              <a:gd name="adj" fmla="val 2603"/>
            </a:avLst>
          </a:prstGeom>
          <a:solidFill>
            <a:srgbClr val="3E3E3E"/>
          </a:solidFill>
          <a:ln/>
        </p:spPr>
      </p:sp>
      <p:sp>
        <p:nvSpPr>
          <p:cNvPr id="8" name="Text 5"/>
          <p:cNvSpPr/>
          <p:nvPr/>
        </p:nvSpPr>
        <p:spPr>
          <a:xfrm>
            <a:off x="871657" y="3537704"/>
            <a:ext cx="2421374" cy="302657"/>
          </a:xfrm>
          <a:prstGeom prst="rect">
            <a:avLst/>
          </a:prstGeom>
          <a:noFill/>
          <a:ln/>
        </p:spPr>
        <p:txBody>
          <a:bodyPr wrap="none" lIns="0" tIns="0" rIns="0" bIns="0" rtlCol="0" anchor="t"/>
          <a:lstStyle/>
          <a:p>
            <a:pPr algn="l" indent="0" marL="0">
              <a:lnSpc>
                <a:spcPts val="2350"/>
              </a:lnSpc>
              <a:buNone/>
            </a:pPr>
            <a:r>
              <a:rPr lang="en-US" sz="1900" spc="-19" kern="0" dirty="0">
                <a:solidFill>
                  <a:srgbClr val="E0D6DE"/>
                </a:solidFill>
                <a:latin typeface="Anton" pitchFamily="34" charset="0"/>
                <a:ea typeface="Anton" pitchFamily="34" charset="-122"/>
                <a:cs typeface="Anton" pitchFamily="34" charset="-120"/>
              </a:rPr>
              <a:t>Varied Sales Roles</a:t>
            </a:r>
            <a:endParaRPr lang="en-US" sz="1900" dirty="0"/>
          </a:p>
        </p:txBody>
      </p:sp>
      <p:sp>
        <p:nvSpPr>
          <p:cNvPr id="9" name="Text 6"/>
          <p:cNvSpPr/>
          <p:nvPr/>
        </p:nvSpPr>
        <p:spPr>
          <a:xfrm>
            <a:off x="871657" y="3956566"/>
            <a:ext cx="7400687" cy="309920"/>
          </a:xfrm>
          <a:prstGeom prst="rect">
            <a:avLst/>
          </a:prstGeom>
          <a:noFill/>
          <a:ln/>
        </p:spPr>
        <p:txBody>
          <a:bodyPr wrap="none" lIns="0" tIns="0" rIns="0" bIns="0" rtlCol="0" anchor="t"/>
          <a:lstStyle/>
          <a:p>
            <a:pPr algn="l" indent="0" marL="0">
              <a:lnSpc>
                <a:spcPts val="2400"/>
              </a:lnSpc>
              <a:buNone/>
            </a:pPr>
            <a:r>
              <a:rPr lang="en-US" sz="1500" spc="-31" kern="0" dirty="0">
                <a:solidFill>
                  <a:srgbClr val="E0D6DE"/>
                </a:solidFill>
                <a:latin typeface="Fira Sans" pitchFamily="34" charset="0"/>
                <a:ea typeface="Fira Sans" pitchFamily="34" charset="-122"/>
                <a:cs typeface="Fira Sans" pitchFamily="34" charset="-120"/>
              </a:rPr>
              <a:t>Different sales roles require different monitoring and evaluation approaches</a:t>
            </a:r>
            <a:endParaRPr lang="en-US" sz="1500" dirty="0"/>
          </a:p>
        </p:txBody>
      </p:sp>
      <p:sp>
        <p:nvSpPr>
          <p:cNvPr id="10" name="Shape 7"/>
          <p:cNvSpPr/>
          <p:nvPr/>
        </p:nvSpPr>
        <p:spPr>
          <a:xfrm>
            <a:off x="677942" y="4653915"/>
            <a:ext cx="7788116" cy="1426131"/>
          </a:xfrm>
          <a:prstGeom prst="roundRect">
            <a:avLst>
              <a:gd name="adj" fmla="val 2037"/>
            </a:avLst>
          </a:prstGeom>
          <a:solidFill>
            <a:srgbClr val="3E3E3E"/>
          </a:solidFill>
          <a:ln/>
        </p:spPr>
      </p:sp>
      <p:sp>
        <p:nvSpPr>
          <p:cNvPr id="11" name="Text 8"/>
          <p:cNvSpPr/>
          <p:nvPr/>
        </p:nvSpPr>
        <p:spPr>
          <a:xfrm>
            <a:off x="871657" y="4847630"/>
            <a:ext cx="2746772" cy="302657"/>
          </a:xfrm>
          <a:prstGeom prst="rect">
            <a:avLst/>
          </a:prstGeom>
          <a:noFill/>
          <a:ln/>
        </p:spPr>
        <p:txBody>
          <a:bodyPr wrap="none" lIns="0" tIns="0" rIns="0" bIns="0" rtlCol="0" anchor="t"/>
          <a:lstStyle/>
          <a:p>
            <a:pPr algn="l" indent="0" marL="0">
              <a:lnSpc>
                <a:spcPts val="2350"/>
              </a:lnSpc>
              <a:buNone/>
            </a:pPr>
            <a:r>
              <a:rPr lang="en-US" sz="1900" spc="-19" kern="0" dirty="0">
                <a:solidFill>
                  <a:srgbClr val="E0D6DE"/>
                </a:solidFill>
                <a:latin typeface="Anton" pitchFamily="34" charset="0"/>
                <a:ea typeface="Anton" pitchFamily="34" charset="-122"/>
                <a:cs typeface="Anton" pitchFamily="34" charset="-120"/>
              </a:rPr>
              <a:t>Time and System Constraints</a:t>
            </a:r>
            <a:endParaRPr lang="en-US" sz="1900" dirty="0"/>
          </a:p>
        </p:txBody>
      </p:sp>
      <p:sp>
        <p:nvSpPr>
          <p:cNvPr id="12" name="Text 9"/>
          <p:cNvSpPr/>
          <p:nvPr/>
        </p:nvSpPr>
        <p:spPr>
          <a:xfrm>
            <a:off x="871657" y="5266492"/>
            <a:ext cx="7400687" cy="619839"/>
          </a:xfrm>
          <a:prstGeom prst="rect">
            <a:avLst/>
          </a:prstGeom>
          <a:noFill/>
          <a:ln/>
        </p:spPr>
        <p:txBody>
          <a:bodyPr wrap="square" lIns="0" tIns="0" rIns="0" bIns="0" rtlCol="0" anchor="t"/>
          <a:lstStyle/>
          <a:p>
            <a:pPr algn="l" indent="0" marL="0">
              <a:lnSpc>
                <a:spcPts val="2400"/>
              </a:lnSpc>
              <a:buNone/>
            </a:pPr>
            <a:r>
              <a:rPr lang="en-US" sz="1500" spc="-31" kern="0" dirty="0">
                <a:solidFill>
                  <a:srgbClr val="E0D6DE"/>
                </a:solidFill>
                <a:latin typeface="Fira Sans" pitchFamily="34" charset="0"/>
                <a:ea typeface="Fira Sans" pitchFamily="34" charset="-122"/>
                <a:cs typeface="Fira Sans" pitchFamily="34" charset="-120"/>
              </a:rPr>
              <a:t>Many sales organizations lack the time or systems to monitor their salesforce in the field</a:t>
            </a:r>
            <a:endParaRPr lang="en-US" sz="1500" dirty="0"/>
          </a:p>
        </p:txBody>
      </p:sp>
      <p:sp>
        <p:nvSpPr>
          <p:cNvPr id="13" name="Shape 10"/>
          <p:cNvSpPr/>
          <p:nvPr/>
        </p:nvSpPr>
        <p:spPr>
          <a:xfrm>
            <a:off x="677942" y="6273760"/>
            <a:ext cx="7788116" cy="1426131"/>
          </a:xfrm>
          <a:prstGeom prst="roundRect">
            <a:avLst>
              <a:gd name="adj" fmla="val 2037"/>
            </a:avLst>
          </a:prstGeom>
          <a:solidFill>
            <a:srgbClr val="3E3E3E"/>
          </a:solidFill>
          <a:ln/>
        </p:spPr>
      </p:sp>
      <p:sp>
        <p:nvSpPr>
          <p:cNvPr id="14" name="Text 11"/>
          <p:cNvSpPr/>
          <p:nvPr/>
        </p:nvSpPr>
        <p:spPr>
          <a:xfrm>
            <a:off x="871657" y="6467475"/>
            <a:ext cx="2421374" cy="302657"/>
          </a:xfrm>
          <a:prstGeom prst="rect">
            <a:avLst/>
          </a:prstGeom>
          <a:noFill/>
          <a:ln/>
        </p:spPr>
        <p:txBody>
          <a:bodyPr wrap="none" lIns="0" tIns="0" rIns="0" bIns="0" rtlCol="0" anchor="t"/>
          <a:lstStyle/>
          <a:p>
            <a:pPr algn="l" indent="0" marL="0">
              <a:lnSpc>
                <a:spcPts val="2350"/>
              </a:lnSpc>
              <a:buNone/>
            </a:pPr>
            <a:r>
              <a:rPr lang="en-US" sz="1900" spc="-19" kern="0" dirty="0">
                <a:solidFill>
                  <a:srgbClr val="E0D6DE"/>
                </a:solidFill>
                <a:latin typeface="Anton" pitchFamily="34" charset="0"/>
                <a:ea typeface="Anton" pitchFamily="34" charset="-122"/>
                <a:cs typeface="Anton" pitchFamily="34" charset="-120"/>
              </a:rPr>
              <a:t>Cultural Barriers</a:t>
            </a:r>
            <a:endParaRPr lang="en-US" sz="1900" dirty="0"/>
          </a:p>
        </p:txBody>
      </p:sp>
      <p:sp>
        <p:nvSpPr>
          <p:cNvPr id="15" name="Text 12"/>
          <p:cNvSpPr/>
          <p:nvPr/>
        </p:nvSpPr>
        <p:spPr>
          <a:xfrm>
            <a:off x="871657" y="6886337"/>
            <a:ext cx="7400687" cy="619839"/>
          </a:xfrm>
          <a:prstGeom prst="rect">
            <a:avLst/>
          </a:prstGeom>
          <a:noFill/>
          <a:ln/>
        </p:spPr>
        <p:txBody>
          <a:bodyPr wrap="square" lIns="0" tIns="0" rIns="0" bIns="0" rtlCol="0" anchor="t"/>
          <a:lstStyle/>
          <a:p>
            <a:pPr algn="l" indent="0" marL="0">
              <a:lnSpc>
                <a:spcPts val="2400"/>
              </a:lnSpc>
              <a:buNone/>
            </a:pPr>
            <a:r>
              <a:rPr lang="en-US" sz="1500" spc="-31" kern="0" dirty="0">
                <a:solidFill>
                  <a:srgbClr val="E0D6DE"/>
                </a:solidFill>
                <a:latin typeface="Fira Sans" pitchFamily="34" charset="0"/>
                <a:ea typeface="Fira Sans" pitchFamily="34" charset="-122"/>
                <a:cs typeface="Fira Sans" pitchFamily="34" charset="-120"/>
              </a:rPr>
              <a:t>The sales force may not be culturally supportive of the change and could become resentful over time</a:t>
            </a:r>
            <a:endParaRPr lang="en-US" sz="15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96873" y="682943"/>
            <a:ext cx="7750254" cy="1244441"/>
          </a:xfrm>
          <a:prstGeom prst="rect">
            <a:avLst/>
          </a:prstGeom>
          <a:noFill/>
          <a:ln/>
        </p:spPr>
        <p:txBody>
          <a:bodyPr wrap="square" lIns="0" tIns="0" rIns="0" bIns="0" rtlCol="0" anchor="t"/>
          <a:lstStyle/>
          <a:p>
            <a:pPr algn="l" indent="0" marL="0">
              <a:lnSpc>
                <a:spcPts val="4850"/>
              </a:lnSpc>
              <a:buNone/>
            </a:pPr>
            <a:r>
              <a:rPr lang="en-US" sz="3900" spc="-39" kern="0" dirty="0">
                <a:solidFill>
                  <a:srgbClr val="FA95AF"/>
                </a:solidFill>
                <a:latin typeface="Anton" pitchFamily="34" charset="0"/>
                <a:ea typeface="Anton" pitchFamily="34" charset="-122"/>
                <a:cs typeface="Anton" pitchFamily="34" charset="-120"/>
              </a:rPr>
              <a:t>Solutions to Sales Force Monitoring Challenges</a:t>
            </a:r>
            <a:endParaRPr lang="en-US" sz="3900" dirty="0"/>
          </a:p>
        </p:txBody>
      </p:sp>
      <p:pic>
        <p:nvPicPr>
          <p:cNvPr id="4" name="Image 1" descr="preencoded.png">    </p:cNvPr>
          <p:cNvPicPr>
            <a:picLocks noChangeAspect="1"/>
          </p:cNvPicPr>
          <p:nvPr/>
        </p:nvPicPr>
        <p:blipFill>
          <a:blip r:embed="rId2"/>
          <a:stretch>
            <a:fillRect/>
          </a:stretch>
        </p:blipFill>
        <p:spPr>
          <a:xfrm>
            <a:off x="696873" y="2225993"/>
            <a:ext cx="995601" cy="1465659"/>
          </a:xfrm>
          <a:prstGeom prst="rect">
            <a:avLst/>
          </a:prstGeom>
        </p:spPr>
      </p:pic>
      <p:sp>
        <p:nvSpPr>
          <p:cNvPr id="5" name="Text 1"/>
          <p:cNvSpPr/>
          <p:nvPr/>
        </p:nvSpPr>
        <p:spPr>
          <a:xfrm>
            <a:off x="1991082" y="2425065"/>
            <a:ext cx="2489002" cy="311110"/>
          </a:xfrm>
          <a:prstGeom prst="rect">
            <a:avLst/>
          </a:prstGeom>
          <a:noFill/>
          <a:ln/>
        </p:spPr>
        <p:txBody>
          <a:bodyPr wrap="none" lIns="0" tIns="0" rIns="0" bIns="0" rtlCol="0" anchor="t"/>
          <a:lstStyle/>
          <a:p>
            <a:pPr algn="l" indent="0" marL="0">
              <a:lnSpc>
                <a:spcPts val="2400"/>
              </a:lnSpc>
              <a:buNone/>
            </a:pPr>
            <a:r>
              <a:rPr lang="en-US" sz="1950" spc="-20" kern="0" dirty="0">
                <a:solidFill>
                  <a:srgbClr val="E0D6DE"/>
                </a:solidFill>
                <a:latin typeface="Anton" pitchFamily="34" charset="0"/>
                <a:ea typeface="Anton" pitchFamily="34" charset="-122"/>
                <a:cs typeface="Anton" pitchFamily="34" charset="-120"/>
              </a:rPr>
              <a:t>Clear Communication</a:t>
            </a:r>
            <a:endParaRPr lang="en-US" sz="1950" dirty="0"/>
          </a:p>
        </p:txBody>
      </p:sp>
      <p:sp>
        <p:nvSpPr>
          <p:cNvPr id="6" name="Text 2"/>
          <p:cNvSpPr/>
          <p:nvPr/>
        </p:nvSpPr>
        <p:spPr>
          <a:xfrm>
            <a:off x="1991082" y="2855595"/>
            <a:ext cx="6456045" cy="636984"/>
          </a:xfrm>
          <a:prstGeom prst="rect">
            <a:avLst/>
          </a:prstGeom>
          <a:noFill/>
          <a:ln/>
        </p:spPr>
        <p:txBody>
          <a:bodyPr wrap="square" lIns="0" tIns="0" rIns="0" bIns="0" rtlCol="0" anchor="t"/>
          <a:lstStyle/>
          <a:p>
            <a:pPr algn="l" indent="0" marL="0">
              <a:lnSpc>
                <a:spcPts val="2500"/>
              </a:lnSpc>
              <a:buNone/>
            </a:pPr>
            <a:r>
              <a:rPr lang="en-US" sz="1550" spc="-31" kern="0" dirty="0">
                <a:solidFill>
                  <a:srgbClr val="E0D6DE"/>
                </a:solidFill>
                <a:latin typeface="Fira Sans" pitchFamily="34" charset="0"/>
                <a:ea typeface="Fira Sans" pitchFamily="34" charset="-122"/>
                <a:cs typeface="Fira Sans" pitchFamily="34" charset="-120"/>
              </a:rPr>
              <a:t>Explain the logic, purpose, and expected outcomes of monitoring and evaluation</a:t>
            </a:r>
            <a:endParaRPr lang="en-US" sz="1550" dirty="0"/>
          </a:p>
        </p:txBody>
      </p:sp>
      <p:pic>
        <p:nvPicPr>
          <p:cNvPr id="7" name="Image 2" descr="preencoded.png">    </p:cNvPr>
          <p:cNvPicPr>
            <a:picLocks noChangeAspect="1"/>
          </p:cNvPicPr>
          <p:nvPr/>
        </p:nvPicPr>
        <p:blipFill>
          <a:blip r:embed="rId3"/>
          <a:stretch>
            <a:fillRect/>
          </a:stretch>
        </p:blipFill>
        <p:spPr>
          <a:xfrm>
            <a:off x="696873" y="3691652"/>
            <a:ext cx="995601" cy="1194673"/>
          </a:xfrm>
          <a:prstGeom prst="rect">
            <a:avLst/>
          </a:prstGeom>
        </p:spPr>
      </p:pic>
      <p:sp>
        <p:nvSpPr>
          <p:cNvPr id="8" name="Text 3"/>
          <p:cNvSpPr/>
          <p:nvPr/>
        </p:nvSpPr>
        <p:spPr>
          <a:xfrm>
            <a:off x="1991082" y="3890724"/>
            <a:ext cx="2489002" cy="311110"/>
          </a:xfrm>
          <a:prstGeom prst="rect">
            <a:avLst/>
          </a:prstGeom>
          <a:noFill/>
          <a:ln/>
        </p:spPr>
        <p:txBody>
          <a:bodyPr wrap="none" lIns="0" tIns="0" rIns="0" bIns="0" rtlCol="0" anchor="t"/>
          <a:lstStyle/>
          <a:p>
            <a:pPr algn="l" indent="0" marL="0">
              <a:lnSpc>
                <a:spcPts val="2400"/>
              </a:lnSpc>
              <a:buNone/>
            </a:pPr>
            <a:r>
              <a:rPr lang="en-US" sz="1950" spc="-20" kern="0" dirty="0">
                <a:solidFill>
                  <a:srgbClr val="E0D6DE"/>
                </a:solidFill>
                <a:latin typeface="Anton" pitchFamily="34" charset="0"/>
                <a:ea typeface="Anton" pitchFamily="34" charset="-122"/>
                <a:cs typeface="Anton" pitchFamily="34" charset="-120"/>
              </a:rPr>
              <a:t>Customized Approaches</a:t>
            </a:r>
            <a:endParaRPr lang="en-US" sz="1950" dirty="0"/>
          </a:p>
        </p:txBody>
      </p:sp>
      <p:sp>
        <p:nvSpPr>
          <p:cNvPr id="9" name="Text 4"/>
          <p:cNvSpPr/>
          <p:nvPr/>
        </p:nvSpPr>
        <p:spPr>
          <a:xfrm>
            <a:off x="1991082" y="4321254"/>
            <a:ext cx="6456045" cy="318492"/>
          </a:xfrm>
          <a:prstGeom prst="rect">
            <a:avLst/>
          </a:prstGeom>
          <a:noFill/>
          <a:ln/>
        </p:spPr>
        <p:txBody>
          <a:bodyPr wrap="none" lIns="0" tIns="0" rIns="0" bIns="0" rtlCol="0" anchor="t"/>
          <a:lstStyle/>
          <a:p>
            <a:pPr algn="l" indent="0" marL="0">
              <a:lnSpc>
                <a:spcPts val="2500"/>
              </a:lnSpc>
              <a:buNone/>
            </a:pPr>
            <a:r>
              <a:rPr lang="en-US" sz="1550" spc="-31" kern="0" dirty="0">
                <a:solidFill>
                  <a:srgbClr val="E0D6DE"/>
                </a:solidFill>
                <a:latin typeface="Fira Sans" pitchFamily="34" charset="0"/>
                <a:ea typeface="Fira Sans" pitchFamily="34" charset="-122"/>
                <a:cs typeface="Fira Sans" pitchFamily="34" charset="-120"/>
              </a:rPr>
              <a:t>Develop tailored monitoring strategies for different sales roles</a:t>
            </a:r>
            <a:endParaRPr lang="en-US" sz="1550" dirty="0"/>
          </a:p>
        </p:txBody>
      </p:sp>
      <p:pic>
        <p:nvPicPr>
          <p:cNvPr id="10" name="Image 3" descr="preencoded.png">    </p:cNvPr>
          <p:cNvPicPr>
            <a:picLocks noChangeAspect="1"/>
          </p:cNvPicPr>
          <p:nvPr/>
        </p:nvPicPr>
        <p:blipFill>
          <a:blip r:embed="rId4"/>
          <a:stretch>
            <a:fillRect/>
          </a:stretch>
        </p:blipFill>
        <p:spPr>
          <a:xfrm>
            <a:off x="696873" y="4886325"/>
            <a:ext cx="995601" cy="1194673"/>
          </a:xfrm>
          <a:prstGeom prst="rect">
            <a:avLst/>
          </a:prstGeom>
        </p:spPr>
      </p:pic>
      <p:sp>
        <p:nvSpPr>
          <p:cNvPr id="11" name="Text 5"/>
          <p:cNvSpPr/>
          <p:nvPr/>
        </p:nvSpPr>
        <p:spPr>
          <a:xfrm>
            <a:off x="1991082" y="5085398"/>
            <a:ext cx="2489002" cy="311110"/>
          </a:xfrm>
          <a:prstGeom prst="rect">
            <a:avLst/>
          </a:prstGeom>
          <a:noFill/>
          <a:ln/>
        </p:spPr>
        <p:txBody>
          <a:bodyPr wrap="none" lIns="0" tIns="0" rIns="0" bIns="0" rtlCol="0" anchor="t"/>
          <a:lstStyle/>
          <a:p>
            <a:pPr algn="l" indent="0" marL="0">
              <a:lnSpc>
                <a:spcPts val="2400"/>
              </a:lnSpc>
              <a:buNone/>
            </a:pPr>
            <a:r>
              <a:rPr lang="en-US" sz="1950" spc="-20" kern="0" dirty="0">
                <a:solidFill>
                  <a:srgbClr val="E0D6DE"/>
                </a:solidFill>
                <a:latin typeface="Anton" pitchFamily="34" charset="0"/>
                <a:ea typeface="Anton" pitchFamily="34" charset="-122"/>
                <a:cs typeface="Anton" pitchFamily="34" charset="-120"/>
              </a:rPr>
              <a:t>Integrated Systems</a:t>
            </a:r>
            <a:endParaRPr lang="en-US" sz="1950" dirty="0"/>
          </a:p>
        </p:txBody>
      </p:sp>
      <p:sp>
        <p:nvSpPr>
          <p:cNvPr id="12" name="Text 6"/>
          <p:cNvSpPr/>
          <p:nvPr/>
        </p:nvSpPr>
        <p:spPr>
          <a:xfrm>
            <a:off x="1991082" y="5515928"/>
            <a:ext cx="6456045" cy="318492"/>
          </a:xfrm>
          <a:prstGeom prst="rect">
            <a:avLst/>
          </a:prstGeom>
          <a:noFill/>
          <a:ln/>
        </p:spPr>
        <p:txBody>
          <a:bodyPr wrap="none" lIns="0" tIns="0" rIns="0" bIns="0" rtlCol="0" anchor="t"/>
          <a:lstStyle/>
          <a:p>
            <a:pPr algn="l" indent="0" marL="0">
              <a:lnSpc>
                <a:spcPts val="2500"/>
              </a:lnSpc>
              <a:buNone/>
            </a:pPr>
            <a:r>
              <a:rPr lang="en-US" sz="1550" spc="-31" kern="0" dirty="0">
                <a:solidFill>
                  <a:srgbClr val="E0D6DE"/>
                </a:solidFill>
                <a:latin typeface="Fira Sans" pitchFamily="34" charset="0"/>
                <a:ea typeface="Fira Sans" pitchFamily="34" charset="-122"/>
                <a:cs typeface="Fira Sans" pitchFamily="34" charset="-120"/>
              </a:rPr>
              <a:t>Implement efficient monitoring systems integrated internally or externally</a:t>
            </a:r>
            <a:endParaRPr lang="en-US" sz="1550" dirty="0"/>
          </a:p>
        </p:txBody>
      </p:sp>
      <p:pic>
        <p:nvPicPr>
          <p:cNvPr id="13" name="Image 4" descr="preencoded.png">    </p:cNvPr>
          <p:cNvPicPr>
            <a:picLocks noChangeAspect="1"/>
          </p:cNvPicPr>
          <p:nvPr/>
        </p:nvPicPr>
        <p:blipFill>
          <a:blip r:embed="rId5"/>
          <a:stretch>
            <a:fillRect/>
          </a:stretch>
        </p:blipFill>
        <p:spPr>
          <a:xfrm>
            <a:off x="696873" y="6080998"/>
            <a:ext cx="995601" cy="1465659"/>
          </a:xfrm>
          <a:prstGeom prst="rect">
            <a:avLst/>
          </a:prstGeom>
        </p:spPr>
      </p:pic>
      <p:sp>
        <p:nvSpPr>
          <p:cNvPr id="14" name="Text 7"/>
          <p:cNvSpPr/>
          <p:nvPr/>
        </p:nvSpPr>
        <p:spPr>
          <a:xfrm>
            <a:off x="1991082" y="6280071"/>
            <a:ext cx="2489002" cy="311110"/>
          </a:xfrm>
          <a:prstGeom prst="rect">
            <a:avLst/>
          </a:prstGeom>
          <a:noFill/>
          <a:ln/>
        </p:spPr>
        <p:txBody>
          <a:bodyPr wrap="none" lIns="0" tIns="0" rIns="0" bIns="0" rtlCol="0" anchor="t"/>
          <a:lstStyle/>
          <a:p>
            <a:pPr algn="l" indent="0" marL="0">
              <a:lnSpc>
                <a:spcPts val="2400"/>
              </a:lnSpc>
              <a:buNone/>
            </a:pPr>
            <a:r>
              <a:rPr lang="en-US" sz="1950" spc="-20" kern="0" dirty="0">
                <a:solidFill>
                  <a:srgbClr val="E0D6DE"/>
                </a:solidFill>
                <a:latin typeface="Anton" pitchFamily="34" charset="0"/>
                <a:ea typeface="Anton" pitchFamily="34" charset="-122"/>
                <a:cs typeface="Anton" pitchFamily="34" charset="-120"/>
              </a:rPr>
              <a:t>Cultural Adaptation</a:t>
            </a:r>
            <a:endParaRPr lang="en-US" sz="1950" dirty="0"/>
          </a:p>
        </p:txBody>
      </p:sp>
      <p:sp>
        <p:nvSpPr>
          <p:cNvPr id="15" name="Text 8"/>
          <p:cNvSpPr/>
          <p:nvPr/>
        </p:nvSpPr>
        <p:spPr>
          <a:xfrm>
            <a:off x="1991082" y="6710601"/>
            <a:ext cx="6456045" cy="636984"/>
          </a:xfrm>
          <a:prstGeom prst="rect">
            <a:avLst/>
          </a:prstGeom>
          <a:noFill/>
          <a:ln/>
        </p:spPr>
        <p:txBody>
          <a:bodyPr wrap="square" lIns="0" tIns="0" rIns="0" bIns="0" rtlCol="0" anchor="t"/>
          <a:lstStyle/>
          <a:p>
            <a:pPr algn="l" indent="0" marL="0">
              <a:lnSpc>
                <a:spcPts val="2500"/>
              </a:lnSpc>
              <a:buNone/>
            </a:pPr>
            <a:r>
              <a:rPr lang="en-US" sz="1550" spc="-31" kern="0" dirty="0">
                <a:solidFill>
                  <a:srgbClr val="E0D6DE"/>
                </a:solidFill>
                <a:latin typeface="Fira Sans" pitchFamily="34" charset="0"/>
                <a:ea typeface="Fira Sans" pitchFamily="34" charset="-122"/>
                <a:cs typeface="Fira Sans" pitchFamily="34" charset="-120"/>
              </a:rPr>
              <a:t>Work on changing the organizational culture to be more accepting of monitoring and evaluation</a:t>
            </a:r>
            <a:endParaRPr lang="en-US" sz="15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1867972"/>
            <a:ext cx="10715268" cy="708779"/>
          </a:xfrm>
          <a:prstGeom prst="rect">
            <a:avLst/>
          </a:prstGeom>
          <a:noFill/>
          <a:ln/>
        </p:spPr>
        <p:txBody>
          <a:bodyPr wrap="none" lIns="0" tIns="0" rIns="0" bIns="0" rtlCol="0" anchor="t"/>
          <a:lstStyle/>
          <a:p>
            <a:pPr algn="l" indent="0" marL="0">
              <a:lnSpc>
                <a:spcPts val="5550"/>
              </a:lnSpc>
              <a:buNone/>
            </a:pPr>
            <a:r>
              <a:rPr lang="en-US" sz="4450" spc="-45" kern="0" dirty="0">
                <a:solidFill>
                  <a:srgbClr val="FA95AF"/>
                </a:solidFill>
                <a:latin typeface="Anton" pitchFamily="34" charset="0"/>
                <a:ea typeface="Anton" pitchFamily="34" charset="-122"/>
                <a:cs typeface="Anton" pitchFamily="34" charset="-120"/>
              </a:rPr>
              <a:t>Ethical Considerations in Sales Force Monitoring</a:t>
            </a:r>
            <a:endParaRPr lang="en-US" sz="4450" dirty="0"/>
          </a:p>
        </p:txBody>
      </p:sp>
      <p:sp>
        <p:nvSpPr>
          <p:cNvPr id="3" name="Text 1"/>
          <p:cNvSpPr/>
          <p:nvPr/>
        </p:nvSpPr>
        <p:spPr>
          <a:xfrm>
            <a:off x="793790" y="3143726"/>
            <a:ext cx="283523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FA95AF"/>
                </a:solidFill>
                <a:latin typeface="Anton" pitchFamily="34" charset="0"/>
                <a:ea typeface="Anton" pitchFamily="34" charset="-122"/>
                <a:cs typeface="Anton" pitchFamily="34" charset="-120"/>
              </a:rPr>
              <a:t>Privacy Concerns</a:t>
            </a:r>
            <a:endParaRPr lang="en-US" sz="2200" dirty="0"/>
          </a:p>
        </p:txBody>
      </p:sp>
      <p:sp>
        <p:nvSpPr>
          <p:cNvPr id="4" name="Text 2"/>
          <p:cNvSpPr/>
          <p:nvPr/>
        </p:nvSpPr>
        <p:spPr>
          <a:xfrm>
            <a:off x="793790" y="3724870"/>
            <a:ext cx="3978116"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Who will protect the privacy rights of the people being monitored?</a:t>
            </a:r>
            <a:endParaRPr lang="en-US" sz="1750" dirty="0"/>
          </a:p>
        </p:txBody>
      </p:sp>
      <p:sp>
        <p:nvSpPr>
          <p:cNvPr id="5" name="Text 3"/>
          <p:cNvSpPr/>
          <p:nvPr/>
        </p:nvSpPr>
        <p:spPr>
          <a:xfrm>
            <a:off x="5332928" y="3143726"/>
            <a:ext cx="283523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FA95AF"/>
                </a:solidFill>
                <a:latin typeface="Anton" pitchFamily="34" charset="0"/>
                <a:ea typeface="Anton" pitchFamily="34" charset="-122"/>
                <a:cs typeface="Anton" pitchFamily="34" charset="-120"/>
              </a:rPr>
              <a:t>Power Abuse Prevention</a:t>
            </a:r>
            <a:endParaRPr lang="en-US" sz="2200" dirty="0"/>
          </a:p>
        </p:txBody>
      </p:sp>
      <p:sp>
        <p:nvSpPr>
          <p:cNvPr id="6" name="Text 4"/>
          <p:cNvSpPr/>
          <p:nvPr/>
        </p:nvSpPr>
        <p:spPr>
          <a:xfrm>
            <a:off x="5332928" y="3724870"/>
            <a:ext cx="3978116"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How will we ensure that the powers of those monitoring will not be abused?</a:t>
            </a:r>
            <a:endParaRPr lang="en-US" sz="1750" dirty="0"/>
          </a:p>
        </p:txBody>
      </p:sp>
      <p:sp>
        <p:nvSpPr>
          <p:cNvPr id="7" name="Text 5"/>
          <p:cNvSpPr/>
          <p:nvPr/>
        </p:nvSpPr>
        <p:spPr>
          <a:xfrm>
            <a:off x="9872067" y="3143726"/>
            <a:ext cx="283523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FA95AF"/>
                </a:solidFill>
                <a:latin typeface="Anton" pitchFamily="34" charset="0"/>
                <a:ea typeface="Anton" pitchFamily="34" charset="-122"/>
                <a:cs typeface="Anton" pitchFamily="34" charset="-120"/>
              </a:rPr>
              <a:t>Transparency</a:t>
            </a:r>
            <a:endParaRPr lang="en-US" sz="2200" dirty="0"/>
          </a:p>
        </p:txBody>
      </p:sp>
      <p:sp>
        <p:nvSpPr>
          <p:cNvPr id="8" name="Text 6"/>
          <p:cNvSpPr/>
          <p:nvPr/>
        </p:nvSpPr>
        <p:spPr>
          <a:xfrm>
            <a:off x="9872067" y="3724870"/>
            <a:ext cx="3978116" cy="1451610"/>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Companies need to explain why monitoring systems are installed, how they operate, and how the information gathered will be used</a:t>
            </a:r>
            <a:endParaRPr lang="en-US" sz="1750" dirty="0"/>
          </a:p>
        </p:txBody>
      </p:sp>
      <p:sp>
        <p:nvSpPr>
          <p:cNvPr id="9" name="Text 7"/>
          <p:cNvSpPr/>
          <p:nvPr/>
        </p:nvSpPr>
        <p:spPr>
          <a:xfrm>
            <a:off x="793790" y="5635704"/>
            <a:ext cx="13042821"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As new monitoring technologies appear, companies must carefully evaluate their potential effect on individuals. The outcome of monitoring should reflect a positive support system rather than a watchdog approach.</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1743"/>
          </a:xfrm>
          <a:prstGeom prst="rect">
            <a:avLst/>
          </a:prstGeom>
        </p:spPr>
      </p:pic>
      <p:sp>
        <p:nvSpPr>
          <p:cNvPr id="3" name="Text 0"/>
          <p:cNvSpPr/>
          <p:nvPr/>
        </p:nvSpPr>
        <p:spPr>
          <a:xfrm>
            <a:off x="6249114" y="599242"/>
            <a:ext cx="6211014" cy="681038"/>
          </a:xfrm>
          <a:prstGeom prst="rect">
            <a:avLst/>
          </a:prstGeom>
          <a:noFill/>
          <a:ln/>
        </p:spPr>
        <p:txBody>
          <a:bodyPr wrap="none" lIns="0" tIns="0" rIns="0" bIns="0" rtlCol="0" anchor="t"/>
          <a:lstStyle/>
          <a:p>
            <a:pPr algn="l" indent="0" marL="0">
              <a:lnSpc>
                <a:spcPts val="5350"/>
              </a:lnSpc>
              <a:buNone/>
            </a:pPr>
            <a:r>
              <a:rPr lang="en-US" sz="4250" spc="-43" kern="0" dirty="0">
                <a:solidFill>
                  <a:srgbClr val="FA95AF"/>
                </a:solidFill>
                <a:latin typeface="Anton" pitchFamily="34" charset="0"/>
                <a:ea typeface="Anton" pitchFamily="34" charset="-122"/>
                <a:cs typeface="Anton" pitchFamily="34" charset="-120"/>
              </a:rPr>
              <a:t>Case Study: Anglian Windows</a:t>
            </a:r>
            <a:endParaRPr lang="en-US" sz="4250" dirty="0"/>
          </a:p>
        </p:txBody>
      </p:sp>
      <p:sp>
        <p:nvSpPr>
          <p:cNvPr id="4" name="Shape 1"/>
          <p:cNvSpPr/>
          <p:nvPr/>
        </p:nvSpPr>
        <p:spPr>
          <a:xfrm>
            <a:off x="6249114" y="1607106"/>
            <a:ext cx="7618571" cy="1255752"/>
          </a:xfrm>
          <a:prstGeom prst="roundRect">
            <a:avLst>
              <a:gd name="adj" fmla="val 2603"/>
            </a:avLst>
          </a:prstGeom>
          <a:solidFill>
            <a:srgbClr val="3E3E3E"/>
          </a:solidFill>
          <a:ln/>
        </p:spPr>
      </p:sp>
      <p:sp>
        <p:nvSpPr>
          <p:cNvPr id="5" name="Text 2"/>
          <p:cNvSpPr/>
          <p:nvPr/>
        </p:nvSpPr>
        <p:spPr>
          <a:xfrm>
            <a:off x="6466999" y="1824990"/>
            <a:ext cx="2724269" cy="340519"/>
          </a:xfrm>
          <a:prstGeom prst="rect">
            <a:avLst/>
          </a:prstGeom>
          <a:noFill/>
          <a:ln/>
        </p:spPr>
        <p:txBody>
          <a:bodyPr wrap="none" lIns="0" tIns="0" rIns="0" bIns="0" rtlCol="0" anchor="t"/>
          <a:lstStyle/>
          <a:p>
            <a:pPr algn="l" indent="0" marL="0">
              <a:lnSpc>
                <a:spcPts val="2650"/>
              </a:lnSpc>
              <a:buNone/>
            </a:pPr>
            <a:r>
              <a:rPr lang="en-US" sz="2100" spc="-21" kern="0" dirty="0">
                <a:solidFill>
                  <a:srgbClr val="E0D6DE"/>
                </a:solidFill>
                <a:latin typeface="Anton" pitchFamily="34" charset="0"/>
                <a:ea typeface="Anton" pitchFamily="34" charset="-122"/>
                <a:cs typeface="Anton" pitchFamily="34" charset="-120"/>
              </a:rPr>
              <a:t>Challenge</a:t>
            </a:r>
            <a:endParaRPr lang="en-US" sz="2100" dirty="0"/>
          </a:p>
        </p:txBody>
      </p:sp>
      <p:sp>
        <p:nvSpPr>
          <p:cNvPr id="6" name="Text 3"/>
          <p:cNvSpPr/>
          <p:nvPr/>
        </p:nvSpPr>
        <p:spPr>
          <a:xfrm>
            <a:off x="6466999" y="2296239"/>
            <a:ext cx="7182803" cy="348734"/>
          </a:xfrm>
          <a:prstGeom prst="rect">
            <a:avLst/>
          </a:prstGeom>
          <a:noFill/>
          <a:ln/>
        </p:spPr>
        <p:txBody>
          <a:bodyPr wrap="none" lIns="0" tIns="0" rIns="0" bIns="0" rtlCol="0" anchor="t"/>
          <a:lstStyle/>
          <a:p>
            <a:pPr algn="l" indent="0" marL="0">
              <a:lnSpc>
                <a:spcPts val="2700"/>
              </a:lnSpc>
              <a:buNone/>
            </a:pPr>
            <a:r>
              <a:rPr lang="en-US" sz="1700" spc="-34" kern="0" dirty="0">
                <a:solidFill>
                  <a:srgbClr val="E0D6DE"/>
                </a:solidFill>
                <a:latin typeface="Fira Sans" pitchFamily="34" charset="0"/>
                <a:ea typeface="Fira Sans" pitchFamily="34" charset="-122"/>
                <a:cs typeface="Fira Sans" pitchFamily="34" charset="-120"/>
              </a:rPr>
              <a:t>Improve sales performance across different divisions</a:t>
            </a:r>
            <a:endParaRPr lang="en-US" sz="1700" dirty="0"/>
          </a:p>
        </p:txBody>
      </p:sp>
      <p:sp>
        <p:nvSpPr>
          <p:cNvPr id="7" name="Shape 4"/>
          <p:cNvSpPr/>
          <p:nvPr/>
        </p:nvSpPr>
        <p:spPr>
          <a:xfrm>
            <a:off x="6249114" y="3080742"/>
            <a:ext cx="7618571" cy="1255752"/>
          </a:xfrm>
          <a:prstGeom prst="roundRect">
            <a:avLst>
              <a:gd name="adj" fmla="val 2603"/>
            </a:avLst>
          </a:prstGeom>
          <a:solidFill>
            <a:srgbClr val="3E3E3E"/>
          </a:solidFill>
          <a:ln/>
        </p:spPr>
      </p:sp>
      <p:sp>
        <p:nvSpPr>
          <p:cNvPr id="8" name="Text 5"/>
          <p:cNvSpPr/>
          <p:nvPr/>
        </p:nvSpPr>
        <p:spPr>
          <a:xfrm>
            <a:off x="6466999" y="3298627"/>
            <a:ext cx="2724269" cy="340519"/>
          </a:xfrm>
          <a:prstGeom prst="rect">
            <a:avLst/>
          </a:prstGeom>
          <a:noFill/>
          <a:ln/>
        </p:spPr>
        <p:txBody>
          <a:bodyPr wrap="none" lIns="0" tIns="0" rIns="0" bIns="0" rtlCol="0" anchor="t"/>
          <a:lstStyle/>
          <a:p>
            <a:pPr algn="l" indent="0" marL="0">
              <a:lnSpc>
                <a:spcPts val="2650"/>
              </a:lnSpc>
              <a:buNone/>
            </a:pPr>
            <a:r>
              <a:rPr lang="en-US" sz="2100" spc="-21" kern="0" dirty="0">
                <a:solidFill>
                  <a:srgbClr val="E0D6DE"/>
                </a:solidFill>
                <a:latin typeface="Anton" pitchFamily="34" charset="0"/>
                <a:ea typeface="Anton" pitchFamily="34" charset="-122"/>
                <a:cs typeface="Anton" pitchFamily="34" charset="-120"/>
              </a:rPr>
              <a:t>Solution</a:t>
            </a:r>
            <a:endParaRPr lang="en-US" sz="2100" dirty="0"/>
          </a:p>
        </p:txBody>
      </p:sp>
      <p:sp>
        <p:nvSpPr>
          <p:cNvPr id="9" name="Text 6"/>
          <p:cNvSpPr/>
          <p:nvPr/>
        </p:nvSpPr>
        <p:spPr>
          <a:xfrm>
            <a:off x="6466999" y="3769876"/>
            <a:ext cx="7182803" cy="348734"/>
          </a:xfrm>
          <a:prstGeom prst="rect">
            <a:avLst/>
          </a:prstGeom>
          <a:noFill/>
          <a:ln/>
        </p:spPr>
        <p:txBody>
          <a:bodyPr wrap="none" lIns="0" tIns="0" rIns="0" bIns="0" rtlCol="0" anchor="t"/>
          <a:lstStyle/>
          <a:p>
            <a:pPr algn="l" indent="0" marL="0">
              <a:lnSpc>
                <a:spcPts val="2700"/>
              </a:lnSpc>
              <a:buNone/>
            </a:pPr>
            <a:r>
              <a:rPr lang="en-US" sz="1700" spc="-34" kern="0" dirty="0">
                <a:solidFill>
                  <a:srgbClr val="E0D6DE"/>
                </a:solidFill>
                <a:latin typeface="Fira Sans" pitchFamily="34" charset="0"/>
                <a:ea typeface="Fira Sans" pitchFamily="34" charset="-122"/>
                <a:cs typeface="Fira Sans" pitchFamily="34" charset="-120"/>
              </a:rPr>
              <a:t>Implemented agency selection for sales force</a:t>
            </a:r>
            <a:endParaRPr lang="en-US" sz="1700" dirty="0"/>
          </a:p>
        </p:txBody>
      </p:sp>
      <p:sp>
        <p:nvSpPr>
          <p:cNvPr id="10" name="Shape 7"/>
          <p:cNvSpPr/>
          <p:nvPr/>
        </p:nvSpPr>
        <p:spPr>
          <a:xfrm>
            <a:off x="6249114" y="4554379"/>
            <a:ext cx="7618571" cy="1604486"/>
          </a:xfrm>
          <a:prstGeom prst="roundRect">
            <a:avLst>
              <a:gd name="adj" fmla="val 2038"/>
            </a:avLst>
          </a:prstGeom>
          <a:solidFill>
            <a:srgbClr val="3E3E3E"/>
          </a:solidFill>
          <a:ln/>
        </p:spPr>
      </p:sp>
      <p:sp>
        <p:nvSpPr>
          <p:cNvPr id="11" name="Text 8"/>
          <p:cNvSpPr/>
          <p:nvPr/>
        </p:nvSpPr>
        <p:spPr>
          <a:xfrm>
            <a:off x="6466999" y="4772263"/>
            <a:ext cx="2724269" cy="340519"/>
          </a:xfrm>
          <a:prstGeom prst="rect">
            <a:avLst/>
          </a:prstGeom>
          <a:noFill/>
          <a:ln/>
        </p:spPr>
        <p:txBody>
          <a:bodyPr wrap="none" lIns="0" tIns="0" rIns="0" bIns="0" rtlCol="0" anchor="t"/>
          <a:lstStyle/>
          <a:p>
            <a:pPr algn="l" indent="0" marL="0">
              <a:lnSpc>
                <a:spcPts val="2650"/>
              </a:lnSpc>
              <a:buNone/>
            </a:pPr>
            <a:r>
              <a:rPr lang="en-US" sz="2100" spc="-21" kern="0" dirty="0">
                <a:solidFill>
                  <a:srgbClr val="E0D6DE"/>
                </a:solidFill>
                <a:latin typeface="Anton" pitchFamily="34" charset="0"/>
                <a:ea typeface="Anton" pitchFamily="34" charset="-122"/>
                <a:cs typeface="Anton" pitchFamily="34" charset="-120"/>
              </a:rPr>
              <a:t>Result</a:t>
            </a:r>
            <a:endParaRPr lang="en-US" sz="2100" dirty="0"/>
          </a:p>
        </p:txBody>
      </p:sp>
      <p:sp>
        <p:nvSpPr>
          <p:cNvPr id="12" name="Text 9"/>
          <p:cNvSpPr/>
          <p:nvPr/>
        </p:nvSpPr>
        <p:spPr>
          <a:xfrm>
            <a:off x="6466999" y="5243513"/>
            <a:ext cx="7182803" cy="697468"/>
          </a:xfrm>
          <a:prstGeom prst="rect">
            <a:avLst/>
          </a:prstGeom>
          <a:noFill/>
          <a:ln/>
        </p:spPr>
        <p:txBody>
          <a:bodyPr wrap="square" lIns="0" tIns="0" rIns="0" bIns="0" rtlCol="0" anchor="t"/>
          <a:lstStyle/>
          <a:p>
            <a:pPr algn="l" indent="0" marL="0">
              <a:lnSpc>
                <a:spcPts val="2700"/>
              </a:lnSpc>
              <a:buNone/>
            </a:pPr>
            <a:r>
              <a:rPr lang="en-US" sz="1700" spc="-34" kern="0" dirty="0">
                <a:solidFill>
                  <a:srgbClr val="E0D6DE"/>
                </a:solidFill>
                <a:latin typeface="Fira Sans" pitchFamily="34" charset="0"/>
                <a:ea typeface="Fira Sans" pitchFamily="34" charset="-122"/>
                <a:cs typeface="Fira Sans" pitchFamily="34" charset="-120"/>
              </a:rPr>
              <a:t>Increased sales in the windows division, but limited impact on heated glass and conservatory divisions</a:t>
            </a:r>
            <a:endParaRPr lang="en-US" sz="1700" dirty="0"/>
          </a:p>
        </p:txBody>
      </p:sp>
      <p:sp>
        <p:nvSpPr>
          <p:cNvPr id="13" name="Shape 10"/>
          <p:cNvSpPr/>
          <p:nvPr/>
        </p:nvSpPr>
        <p:spPr>
          <a:xfrm>
            <a:off x="6249114" y="6376749"/>
            <a:ext cx="7618571" cy="1255752"/>
          </a:xfrm>
          <a:prstGeom prst="roundRect">
            <a:avLst>
              <a:gd name="adj" fmla="val 2603"/>
            </a:avLst>
          </a:prstGeom>
          <a:solidFill>
            <a:srgbClr val="3E3E3E"/>
          </a:solidFill>
          <a:ln/>
        </p:spPr>
      </p:sp>
      <p:sp>
        <p:nvSpPr>
          <p:cNvPr id="14" name="Text 11"/>
          <p:cNvSpPr/>
          <p:nvPr/>
        </p:nvSpPr>
        <p:spPr>
          <a:xfrm>
            <a:off x="6466999" y="6594634"/>
            <a:ext cx="2724269" cy="340519"/>
          </a:xfrm>
          <a:prstGeom prst="rect">
            <a:avLst/>
          </a:prstGeom>
          <a:noFill/>
          <a:ln/>
        </p:spPr>
        <p:txBody>
          <a:bodyPr wrap="none" lIns="0" tIns="0" rIns="0" bIns="0" rtlCol="0" anchor="t"/>
          <a:lstStyle/>
          <a:p>
            <a:pPr algn="l" indent="0" marL="0">
              <a:lnSpc>
                <a:spcPts val="2650"/>
              </a:lnSpc>
              <a:buNone/>
            </a:pPr>
            <a:r>
              <a:rPr lang="en-US" sz="2100" spc="-21" kern="0" dirty="0">
                <a:solidFill>
                  <a:srgbClr val="E0D6DE"/>
                </a:solidFill>
                <a:latin typeface="Anton" pitchFamily="34" charset="0"/>
                <a:ea typeface="Anton" pitchFamily="34" charset="-122"/>
                <a:cs typeface="Anton" pitchFamily="34" charset="-120"/>
              </a:rPr>
              <a:t>Lesson Learned</a:t>
            </a:r>
            <a:endParaRPr lang="en-US" sz="2100" dirty="0"/>
          </a:p>
        </p:txBody>
      </p:sp>
      <p:sp>
        <p:nvSpPr>
          <p:cNvPr id="15" name="Text 12"/>
          <p:cNvSpPr/>
          <p:nvPr/>
        </p:nvSpPr>
        <p:spPr>
          <a:xfrm>
            <a:off x="6466999" y="7065883"/>
            <a:ext cx="7182803" cy="348734"/>
          </a:xfrm>
          <a:prstGeom prst="rect">
            <a:avLst/>
          </a:prstGeom>
          <a:noFill/>
          <a:ln/>
        </p:spPr>
        <p:txBody>
          <a:bodyPr wrap="none" lIns="0" tIns="0" rIns="0" bIns="0" rtlCol="0" anchor="t"/>
          <a:lstStyle/>
          <a:p>
            <a:pPr algn="l" indent="0" marL="0">
              <a:lnSpc>
                <a:spcPts val="2700"/>
              </a:lnSpc>
              <a:buNone/>
            </a:pPr>
            <a:r>
              <a:rPr lang="en-US" sz="1700" spc="-34" kern="0" dirty="0">
                <a:solidFill>
                  <a:srgbClr val="E0D6DE"/>
                </a:solidFill>
                <a:latin typeface="Fira Sans" pitchFamily="34" charset="0"/>
                <a:ea typeface="Fira Sans" pitchFamily="34" charset="-122"/>
                <a:cs typeface="Fira Sans" pitchFamily="34" charset="-120"/>
              </a:rPr>
              <a:t>One size does not fit all in sales force monitoring and evaluation</a:t>
            </a:r>
            <a:endParaRPr lang="en-US" sz="17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62714" y="772478"/>
            <a:ext cx="6869192" cy="681038"/>
          </a:xfrm>
          <a:prstGeom prst="rect">
            <a:avLst/>
          </a:prstGeom>
          <a:noFill/>
          <a:ln/>
        </p:spPr>
        <p:txBody>
          <a:bodyPr wrap="none" lIns="0" tIns="0" rIns="0" bIns="0" rtlCol="0" anchor="t"/>
          <a:lstStyle/>
          <a:p>
            <a:pPr algn="l" indent="0" marL="0">
              <a:lnSpc>
                <a:spcPts val="5350"/>
              </a:lnSpc>
              <a:buNone/>
            </a:pPr>
            <a:r>
              <a:rPr lang="en-US" sz="4250" spc="-43" kern="0" dirty="0">
                <a:solidFill>
                  <a:srgbClr val="FA95AF"/>
                </a:solidFill>
                <a:latin typeface="Anton" pitchFamily="34" charset="0"/>
                <a:ea typeface="Anton" pitchFamily="34" charset="-122"/>
                <a:cs typeface="Anton" pitchFamily="34" charset="-120"/>
              </a:rPr>
              <a:t>Case Study: Ambient Advertising</a:t>
            </a:r>
            <a:endParaRPr lang="en-US" sz="4250" dirty="0"/>
          </a:p>
        </p:txBody>
      </p:sp>
      <p:sp>
        <p:nvSpPr>
          <p:cNvPr id="4" name="Shape 1"/>
          <p:cNvSpPr/>
          <p:nvPr/>
        </p:nvSpPr>
        <p:spPr>
          <a:xfrm>
            <a:off x="1007864" y="1780342"/>
            <a:ext cx="30480" cy="5676662"/>
          </a:xfrm>
          <a:prstGeom prst="roundRect">
            <a:avLst>
              <a:gd name="adj" fmla="val 107258"/>
            </a:avLst>
          </a:prstGeom>
          <a:solidFill>
            <a:srgbClr val="575757"/>
          </a:solidFill>
          <a:ln/>
        </p:spPr>
      </p:sp>
      <p:sp>
        <p:nvSpPr>
          <p:cNvPr id="5" name="Shape 2"/>
          <p:cNvSpPr/>
          <p:nvPr/>
        </p:nvSpPr>
        <p:spPr>
          <a:xfrm>
            <a:off x="1222534" y="2255401"/>
            <a:ext cx="653772" cy="30480"/>
          </a:xfrm>
          <a:prstGeom prst="roundRect">
            <a:avLst>
              <a:gd name="adj" fmla="val 107258"/>
            </a:avLst>
          </a:prstGeom>
          <a:solidFill>
            <a:srgbClr val="575757"/>
          </a:solidFill>
          <a:ln/>
        </p:spPr>
      </p:sp>
      <p:sp>
        <p:nvSpPr>
          <p:cNvPr id="6" name="Shape 3"/>
          <p:cNvSpPr/>
          <p:nvPr/>
        </p:nvSpPr>
        <p:spPr>
          <a:xfrm>
            <a:off x="762714" y="2025491"/>
            <a:ext cx="490299" cy="490299"/>
          </a:xfrm>
          <a:prstGeom prst="roundRect">
            <a:avLst>
              <a:gd name="adj" fmla="val 6668"/>
            </a:avLst>
          </a:prstGeom>
          <a:solidFill>
            <a:srgbClr val="3E3E3E"/>
          </a:solidFill>
          <a:ln/>
        </p:spPr>
      </p:sp>
      <p:sp>
        <p:nvSpPr>
          <p:cNvPr id="7" name="Text 4"/>
          <p:cNvSpPr/>
          <p:nvPr/>
        </p:nvSpPr>
        <p:spPr>
          <a:xfrm>
            <a:off x="844451" y="2066330"/>
            <a:ext cx="326827" cy="408623"/>
          </a:xfrm>
          <a:prstGeom prst="rect">
            <a:avLst/>
          </a:prstGeom>
          <a:noFill/>
          <a:ln/>
        </p:spPr>
        <p:txBody>
          <a:bodyPr wrap="none" lIns="0" tIns="0" rIns="0" bIns="0" rtlCol="0" anchor="t"/>
          <a:lstStyle/>
          <a:p>
            <a:pPr algn="ctr" indent="0" marL="0">
              <a:lnSpc>
                <a:spcPts val="2550"/>
              </a:lnSpc>
              <a:buNone/>
            </a:pPr>
            <a:r>
              <a:rPr lang="en-US" sz="2550" spc="-26" kern="0" dirty="0">
                <a:solidFill>
                  <a:srgbClr val="E0D6DE"/>
                </a:solidFill>
                <a:latin typeface="Anton" pitchFamily="34" charset="0"/>
                <a:ea typeface="Anton" pitchFamily="34" charset="-122"/>
                <a:cs typeface="Anton" pitchFamily="34" charset="-120"/>
              </a:rPr>
              <a:t>1</a:t>
            </a:r>
            <a:endParaRPr lang="en-US" sz="2550" dirty="0"/>
          </a:p>
        </p:txBody>
      </p:sp>
      <p:sp>
        <p:nvSpPr>
          <p:cNvPr id="8" name="Text 5"/>
          <p:cNvSpPr/>
          <p:nvPr/>
        </p:nvSpPr>
        <p:spPr>
          <a:xfrm>
            <a:off x="2097643" y="1998226"/>
            <a:ext cx="2724269" cy="340519"/>
          </a:xfrm>
          <a:prstGeom prst="rect">
            <a:avLst/>
          </a:prstGeom>
          <a:noFill/>
          <a:ln/>
        </p:spPr>
        <p:txBody>
          <a:bodyPr wrap="none" lIns="0" tIns="0" rIns="0" bIns="0" rtlCol="0" anchor="t"/>
          <a:lstStyle/>
          <a:p>
            <a:pPr algn="l" indent="0" marL="0">
              <a:lnSpc>
                <a:spcPts val="2650"/>
              </a:lnSpc>
              <a:buNone/>
            </a:pPr>
            <a:r>
              <a:rPr lang="en-US" sz="2100" spc="-21" kern="0" dirty="0">
                <a:solidFill>
                  <a:srgbClr val="E0D6DE"/>
                </a:solidFill>
                <a:latin typeface="Anton" pitchFamily="34" charset="0"/>
                <a:ea typeface="Anton" pitchFamily="34" charset="-122"/>
                <a:cs typeface="Anton" pitchFamily="34" charset="-120"/>
              </a:rPr>
              <a:t>Initial State</a:t>
            </a:r>
            <a:endParaRPr lang="en-US" sz="2100" dirty="0"/>
          </a:p>
        </p:txBody>
      </p:sp>
      <p:sp>
        <p:nvSpPr>
          <p:cNvPr id="9" name="Text 6"/>
          <p:cNvSpPr/>
          <p:nvPr/>
        </p:nvSpPr>
        <p:spPr>
          <a:xfrm>
            <a:off x="2097643" y="2469475"/>
            <a:ext cx="6283643" cy="348734"/>
          </a:xfrm>
          <a:prstGeom prst="rect">
            <a:avLst/>
          </a:prstGeom>
          <a:noFill/>
          <a:ln/>
        </p:spPr>
        <p:txBody>
          <a:bodyPr wrap="none" lIns="0" tIns="0" rIns="0" bIns="0" rtlCol="0" anchor="t"/>
          <a:lstStyle/>
          <a:p>
            <a:pPr algn="l" indent="0" marL="0">
              <a:lnSpc>
                <a:spcPts val="2700"/>
              </a:lnSpc>
              <a:buNone/>
            </a:pPr>
            <a:r>
              <a:rPr lang="en-US" sz="1700" spc="-34" kern="0" dirty="0">
                <a:solidFill>
                  <a:srgbClr val="E0D6DE"/>
                </a:solidFill>
                <a:latin typeface="Fira Sans" pitchFamily="34" charset="0"/>
                <a:ea typeface="Fira Sans" pitchFamily="34" charset="-122"/>
                <a:cs typeface="Fira Sans" pitchFamily="34" charset="-120"/>
              </a:rPr>
              <a:t>Needed to improve sales across different advertising mediums</a:t>
            </a:r>
            <a:endParaRPr lang="en-US" sz="1700" dirty="0"/>
          </a:p>
        </p:txBody>
      </p:sp>
      <p:sp>
        <p:nvSpPr>
          <p:cNvPr id="10" name="Shape 7"/>
          <p:cNvSpPr/>
          <p:nvPr/>
        </p:nvSpPr>
        <p:spPr>
          <a:xfrm>
            <a:off x="1222534" y="3729038"/>
            <a:ext cx="653772" cy="30480"/>
          </a:xfrm>
          <a:prstGeom prst="roundRect">
            <a:avLst>
              <a:gd name="adj" fmla="val 107258"/>
            </a:avLst>
          </a:prstGeom>
          <a:solidFill>
            <a:srgbClr val="575757"/>
          </a:solidFill>
          <a:ln/>
        </p:spPr>
      </p:sp>
      <p:sp>
        <p:nvSpPr>
          <p:cNvPr id="11" name="Shape 8"/>
          <p:cNvSpPr/>
          <p:nvPr/>
        </p:nvSpPr>
        <p:spPr>
          <a:xfrm>
            <a:off x="762714" y="3499128"/>
            <a:ext cx="490299" cy="490299"/>
          </a:xfrm>
          <a:prstGeom prst="roundRect">
            <a:avLst>
              <a:gd name="adj" fmla="val 6668"/>
            </a:avLst>
          </a:prstGeom>
          <a:solidFill>
            <a:srgbClr val="3E3E3E"/>
          </a:solidFill>
          <a:ln/>
        </p:spPr>
      </p:sp>
      <p:sp>
        <p:nvSpPr>
          <p:cNvPr id="12" name="Text 9"/>
          <p:cNvSpPr/>
          <p:nvPr/>
        </p:nvSpPr>
        <p:spPr>
          <a:xfrm>
            <a:off x="844451" y="3539966"/>
            <a:ext cx="326827" cy="408623"/>
          </a:xfrm>
          <a:prstGeom prst="rect">
            <a:avLst/>
          </a:prstGeom>
          <a:noFill/>
          <a:ln/>
        </p:spPr>
        <p:txBody>
          <a:bodyPr wrap="none" lIns="0" tIns="0" rIns="0" bIns="0" rtlCol="0" anchor="t"/>
          <a:lstStyle/>
          <a:p>
            <a:pPr algn="ctr" indent="0" marL="0">
              <a:lnSpc>
                <a:spcPts val="2550"/>
              </a:lnSpc>
              <a:buNone/>
            </a:pPr>
            <a:r>
              <a:rPr lang="en-US" sz="2550" spc="-26" kern="0" dirty="0">
                <a:solidFill>
                  <a:srgbClr val="E0D6DE"/>
                </a:solidFill>
                <a:latin typeface="Anton" pitchFamily="34" charset="0"/>
                <a:ea typeface="Anton" pitchFamily="34" charset="-122"/>
                <a:cs typeface="Anton" pitchFamily="34" charset="-120"/>
              </a:rPr>
              <a:t>2</a:t>
            </a:r>
            <a:endParaRPr lang="en-US" sz="2550" dirty="0"/>
          </a:p>
        </p:txBody>
      </p:sp>
      <p:sp>
        <p:nvSpPr>
          <p:cNvPr id="13" name="Text 10"/>
          <p:cNvSpPr/>
          <p:nvPr/>
        </p:nvSpPr>
        <p:spPr>
          <a:xfrm>
            <a:off x="2097643" y="3471863"/>
            <a:ext cx="2724269" cy="340519"/>
          </a:xfrm>
          <a:prstGeom prst="rect">
            <a:avLst/>
          </a:prstGeom>
          <a:noFill/>
          <a:ln/>
        </p:spPr>
        <p:txBody>
          <a:bodyPr wrap="none" lIns="0" tIns="0" rIns="0" bIns="0" rtlCol="0" anchor="t"/>
          <a:lstStyle/>
          <a:p>
            <a:pPr algn="l" indent="0" marL="0">
              <a:lnSpc>
                <a:spcPts val="2650"/>
              </a:lnSpc>
              <a:buNone/>
            </a:pPr>
            <a:r>
              <a:rPr lang="en-US" sz="2100" spc="-21" kern="0" dirty="0">
                <a:solidFill>
                  <a:srgbClr val="E0D6DE"/>
                </a:solidFill>
                <a:latin typeface="Anton" pitchFamily="34" charset="0"/>
                <a:ea typeface="Anton" pitchFamily="34" charset="-122"/>
                <a:cs typeface="Anton" pitchFamily="34" charset="-120"/>
              </a:rPr>
              <a:t>Intervention</a:t>
            </a:r>
            <a:endParaRPr lang="en-US" sz="2100" dirty="0"/>
          </a:p>
        </p:txBody>
      </p:sp>
      <p:sp>
        <p:nvSpPr>
          <p:cNvPr id="14" name="Text 11"/>
          <p:cNvSpPr/>
          <p:nvPr/>
        </p:nvSpPr>
        <p:spPr>
          <a:xfrm>
            <a:off x="2097643" y="3943112"/>
            <a:ext cx="6283643" cy="348734"/>
          </a:xfrm>
          <a:prstGeom prst="rect">
            <a:avLst/>
          </a:prstGeom>
          <a:noFill/>
          <a:ln/>
        </p:spPr>
        <p:txBody>
          <a:bodyPr wrap="none" lIns="0" tIns="0" rIns="0" bIns="0" rtlCol="0" anchor="t"/>
          <a:lstStyle/>
          <a:p>
            <a:pPr algn="l" indent="0" marL="0">
              <a:lnSpc>
                <a:spcPts val="2700"/>
              </a:lnSpc>
              <a:buNone/>
            </a:pPr>
            <a:r>
              <a:rPr lang="en-US" sz="1700" spc="-34" kern="0" dirty="0">
                <a:solidFill>
                  <a:srgbClr val="E0D6DE"/>
                </a:solidFill>
                <a:latin typeface="Fira Sans" pitchFamily="34" charset="0"/>
                <a:ea typeface="Fira Sans" pitchFamily="34" charset="-122"/>
                <a:cs typeface="Fira Sans" pitchFamily="34" charset="-120"/>
              </a:rPr>
              <a:t>Implemented prospect marketing strategies</a:t>
            </a:r>
            <a:endParaRPr lang="en-US" sz="1700" dirty="0"/>
          </a:p>
        </p:txBody>
      </p:sp>
      <p:sp>
        <p:nvSpPr>
          <p:cNvPr id="15" name="Shape 12"/>
          <p:cNvSpPr/>
          <p:nvPr/>
        </p:nvSpPr>
        <p:spPr>
          <a:xfrm>
            <a:off x="1222534" y="5202674"/>
            <a:ext cx="653772" cy="30480"/>
          </a:xfrm>
          <a:prstGeom prst="roundRect">
            <a:avLst>
              <a:gd name="adj" fmla="val 107258"/>
            </a:avLst>
          </a:prstGeom>
          <a:solidFill>
            <a:srgbClr val="575757"/>
          </a:solidFill>
          <a:ln/>
        </p:spPr>
      </p:sp>
      <p:sp>
        <p:nvSpPr>
          <p:cNvPr id="16" name="Shape 13"/>
          <p:cNvSpPr/>
          <p:nvPr/>
        </p:nvSpPr>
        <p:spPr>
          <a:xfrm>
            <a:off x="762714" y="4972764"/>
            <a:ext cx="490299" cy="490299"/>
          </a:xfrm>
          <a:prstGeom prst="roundRect">
            <a:avLst>
              <a:gd name="adj" fmla="val 6668"/>
            </a:avLst>
          </a:prstGeom>
          <a:solidFill>
            <a:srgbClr val="3E3E3E"/>
          </a:solidFill>
          <a:ln/>
        </p:spPr>
      </p:sp>
      <p:sp>
        <p:nvSpPr>
          <p:cNvPr id="17" name="Text 14"/>
          <p:cNvSpPr/>
          <p:nvPr/>
        </p:nvSpPr>
        <p:spPr>
          <a:xfrm>
            <a:off x="844451" y="5013603"/>
            <a:ext cx="326827" cy="408623"/>
          </a:xfrm>
          <a:prstGeom prst="rect">
            <a:avLst/>
          </a:prstGeom>
          <a:noFill/>
          <a:ln/>
        </p:spPr>
        <p:txBody>
          <a:bodyPr wrap="none" lIns="0" tIns="0" rIns="0" bIns="0" rtlCol="0" anchor="t"/>
          <a:lstStyle/>
          <a:p>
            <a:pPr algn="ctr" indent="0" marL="0">
              <a:lnSpc>
                <a:spcPts val="2550"/>
              </a:lnSpc>
              <a:buNone/>
            </a:pPr>
            <a:r>
              <a:rPr lang="en-US" sz="2550" spc="-26" kern="0" dirty="0">
                <a:solidFill>
                  <a:srgbClr val="E0D6DE"/>
                </a:solidFill>
                <a:latin typeface="Anton" pitchFamily="34" charset="0"/>
                <a:ea typeface="Anton" pitchFamily="34" charset="-122"/>
                <a:cs typeface="Anton" pitchFamily="34" charset="-120"/>
              </a:rPr>
              <a:t>3</a:t>
            </a:r>
            <a:endParaRPr lang="en-US" sz="2550" dirty="0"/>
          </a:p>
        </p:txBody>
      </p:sp>
      <p:sp>
        <p:nvSpPr>
          <p:cNvPr id="18" name="Text 15"/>
          <p:cNvSpPr/>
          <p:nvPr/>
        </p:nvSpPr>
        <p:spPr>
          <a:xfrm>
            <a:off x="2097643" y="4945499"/>
            <a:ext cx="2724269" cy="340519"/>
          </a:xfrm>
          <a:prstGeom prst="rect">
            <a:avLst/>
          </a:prstGeom>
          <a:noFill/>
          <a:ln/>
        </p:spPr>
        <p:txBody>
          <a:bodyPr wrap="none" lIns="0" tIns="0" rIns="0" bIns="0" rtlCol="0" anchor="t"/>
          <a:lstStyle/>
          <a:p>
            <a:pPr algn="l" indent="0" marL="0">
              <a:lnSpc>
                <a:spcPts val="2650"/>
              </a:lnSpc>
              <a:buNone/>
            </a:pPr>
            <a:r>
              <a:rPr lang="en-US" sz="2100" spc="-21" kern="0" dirty="0">
                <a:solidFill>
                  <a:srgbClr val="E0D6DE"/>
                </a:solidFill>
                <a:latin typeface="Anton" pitchFamily="34" charset="0"/>
                <a:ea typeface="Anton" pitchFamily="34" charset="-122"/>
                <a:cs typeface="Anton" pitchFamily="34" charset="-120"/>
              </a:rPr>
              <a:t>Result: Tram and Outdoor</a:t>
            </a:r>
            <a:endParaRPr lang="en-US" sz="2100" dirty="0"/>
          </a:p>
        </p:txBody>
      </p:sp>
      <p:sp>
        <p:nvSpPr>
          <p:cNvPr id="19" name="Text 16"/>
          <p:cNvSpPr/>
          <p:nvPr/>
        </p:nvSpPr>
        <p:spPr>
          <a:xfrm>
            <a:off x="2097643" y="5416748"/>
            <a:ext cx="6283643" cy="348734"/>
          </a:xfrm>
          <a:prstGeom prst="rect">
            <a:avLst/>
          </a:prstGeom>
          <a:noFill/>
          <a:ln/>
        </p:spPr>
        <p:txBody>
          <a:bodyPr wrap="none" lIns="0" tIns="0" rIns="0" bIns="0" rtlCol="0" anchor="t"/>
          <a:lstStyle/>
          <a:p>
            <a:pPr algn="l" indent="0" marL="0">
              <a:lnSpc>
                <a:spcPts val="2700"/>
              </a:lnSpc>
              <a:buNone/>
            </a:pPr>
            <a:r>
              <a:rPr lang="en-US" sz="1700" spc="-34" kern="0" dirty="0">
                <a:solidFill>
                  <a:srgbClr val="E0D6DE"/>
                </a:solidFill>
                <a:latin typeface="Fira Sans" pitchFamily="34" charset="0"/>
                <a:ea typeface="Fira Sans" pitchFamily="34" charset="-122"/>
                <a:cs typeface="Fira Sans" pitchFamily="34" charset="-120"/>
              </a:rPr>
              <a:t>Increased sales of both tram advertising and outdoor advertising</a:t>
            </a:r>
            <a:endParaRPr lang="en-US" sz="1700" dirty="0"/>
          </a:p>
        </p:txBody>
      </p:sp>
      <p:sp>
        <p:nvSpPr>
          <p:cNvPr id="20" name="Shape 17"/>
          <p:cNvSpPr/>
          <p:nvPr/>
        </p:nvSpPr>
        <p:spPr>
          <a:xfrm>
            <a:off x="1222534" y="6676311"/>
            <a:ext cx="653772" cy="30480"/>
          </a:xfrm>
          <a:prstGeom prst="roundRect">
            <a:avLst>
              <a:gd name="adj" fmla="val 107258"/>
            </a:avLst>
          </a:prstGeom>
          <a:solidFill>
            <a:srgbClr val="575757"/>
          </a:solidFill>
          <a:ln/>
        </p:spPr>
      </p:sp>
      <p:sp>
        <p:nvSpPr>
          <p:cNvPr id="21" name="Shape 18"/>
          <p:cNvSpPr/>
          <p:nvPr/>
        </p:nvSpPr>
        <p:spPr>
          <a:xfrm>
            <a:off x="762714" y="6446401"/>
            <a:ext cx="490299" cy="490299"/>
          </a:xfrm>
          <a:prstGeom prst="roundRect">
            <a:avLst>
              <a:gd name="adj" fmla="val 6668"/>
            </a:avLst>
          </a:prstGeom>
          <a:solidFill>
            <a:srgbClr val="3E3E3E"/>
          </a:solidFill>
          <a:ln/>
        </p:spPr>
      </p:sp>
      <p:sp>
        <p:nvSpPr>
          <p:cNvPr id="22" name="Text 19"/>
          <p:cNvSpPr/>
          <p:nvPr/>
        </p:nvSpPr>
        <p:spPr>
          <a:xfrm>
            <a:off x="844451" y="6487239"/>
            <a:ext cx="326827" cy="408623"/>
          </a:xfrm>
          <a:prstGeom prst="rect">
            <a:avLst/>
          </a:prstGeom>
          <a:noFill/>
          <a:ln/>
        </p:spPr>
        <p:txBody>
          <a:bodyPr wrap="none" lIns="0" tIns="0" rIns="0" bIns="0" rtlCol="0" anchor="t"/>
          <a:lstStyle/>
          <a:p>
            <a:pPr algn="ctr" indent="0" marL="0">
              <a:lnSpc>
                <a:spcPts val="2550"/>
              </a:lnSpc>
              <a:buNone/>
            </a:pPr>
            <a:r>
              <a:rPr lang="en-US" sz="2550" spc="-26" kern="0" dirty="0">
                <a:solidFill>
                  <a:srgbClr val="E0D6DE"/>
                </a:solidFill>
                <a:latin typeface="Anton" pitchFamily="34" charset="0"/>
                <a:ea typeface="Anton" pitchFamily="34" charset="-122"/>
                <a:cs typeface="Anton" pitchFamily="34" charset="-120"/>
              </a:rPr>
              <a:t>4</a:t>
            </a:r>
            <a:endParaRPr lang="en-US" sz="2550" dirty="0"/>
          </a:p>
        </p:txBody>
      </p:sp>
      <p:sp>
        <p:nvSpPr>
          <p:cNvPr id="23" name="Text 20"/>
          <p:cNvSpPr/>
          <p:nvPr/>
        </p:nvSpPr>
        <p:spPr>
          <a:xfrm>
            <a:off x="2097643" y="6419136"/>
            <a:ext cx="2724269" cy="340519"/>
          </a:xfrm>
          <a:prstGeom prst="rect">
            <a:avLst/>
          </a:prstGeom>
          <a:noFill/>
          <a:ln/>
        </p:spPr>
        <p:txBody>
          <a:bodyPr wrap="none" lIns="0" tIns="0" rIns="0" bIns="0" rtlCol="0" anchor="t"/>
          <a:lstStyle/>
          <a:p>
            <a:pPr algn="l" indent="0" marL="0">
              <a:lnSpc>
                <a:spcPts val="2650"/>
              </a:lnSpc>
              <a:buNone/>
            </a:pPr>
            <a:r>
              <a:rPr lang="en-US" sz="2100" spc="-21" kern="0" dirty="0">
                <a:solidFill>
                  <a:srgbClr val="E0D6DE"/>
                </a:solidFill>
                <a:latin typeface="Anton" pitchFamily="34" charset="0"/>
                <a:ea typeface="Anton" pitchFamily="34" charset="-122"/>
                <a:cs typeface="Anton" pitchFamily="34" charset="-120"/>
              </a:rPr>
              <a:t>Result: Underground</a:t>
            </a:r>
            <a:endParaRPr lang="en-US" sz="2100" dirty="0"/>
          </a:p>
        </p:txBody>
      </p:sp>
      <p:sp>
        <p:nvSpPr>
          <p:cNvPr id="24" name="Text 21"/>
          <p:cNvSpPr/>
          <p:nvPr/>
        </p:nvSpPr>
        <p:spPr>
          <a:xfrm>
            <a:off x="2097643" y="6890385"/>
            <a:ext cx="6283643" cy="348734"/>
          </a:xfrm>
          <a:prstGeom prst="rect">
            <a:avLst/>
          </a:prstGeom>
          <a:noFill/>
          <a:ln/>
        </p:spPr>
        <p:txBody>
          <a:bodyPr wrap="none" lIns="0" tIns="0" rIns="0" bIns="0" rtlCol="0" anchor="t"/>
          <a:lstStyle/>
          <a:p>
            <a:pPr algn="l" indent="0" marL="0">
              <a:lnSpc>
                <a:spcPts val="2700"/>
              </a:lnSpc>
              <a:buNone/>
            </a:pPr>
            <a:r>
              <a:rPr lang="en-US" sz="1700" spc="-34" kern="0" dirty="0">
                <a:solidFill>
                  <a:srgbClr val="E0D6DE"/>
                </a:solidFill>
                <a:latin typeface="Fira Sans" pitchFamily="34" charset="0"/>
                <a:ea typeface="Fira Sans" pitchFamily="34" charset="-122"/>
                <a:cs typeface="Fira Sans" pitchFamily="34" charset="-120"/>
              </a:rPr>
              <a:t>Limited impact on sales of underground advertising</a:t>
            </a:r>
            <a:endParaRPr lang="en-US" sz="17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527566" y="414457"/>
            <a:ext cx="4089916" cy="471011"/>
          </a:xfrm>
          <a:prstGeom prst="rect">
            <a:avLst/>
          </a:prstGeom>
          <a:noFill/>
          <a:ln/>
        </p:spPr>
        <p:txBody>
          <a:bodyPr wrap="none" lIns="0" tIns="0" rIns="0" bIns="0" rtlCol="0" anchor="t"/>
          <a:lstStyle/>
          <a:p>
            <a:pPr algn="l" indent="0" marL="0">
              <a:lnSpc>
                <a:spcPts val="3700"/>
              </a:lnSpc>
              <a:buNone/>
            </a:pPr>
            <a:r>
              <a:rPr lang="en-US" sz="2950" spc="-30" kern="0" dirty="0">
                <a:solidFill>
                  <a:srgbClr val="FA95AF"/>
                </a:solidFill>
                <a:latin typeface="Anton" pitchFamily="34" charset="0"/>
                <a:ea typeface="Anton" pitchFamily="34" charset="-122"/>
                <a:cs typeface="Anton" pitchFamily="34" charset="-120"/>
              </a:rPr>
              <a:t>Case Study: Dhander Energy</a:t>
            </a:r>
            <a:endParaRPr lang="en-US" sz="2950" dirty="0"/>
          </a:p>
        </p:txBody>
      </p:sp>
      <p:pic>
        <p:nvPicPr>
          <p:cNvPr id="3" name="Image 0" descr="preencoded.png">    </p:cNvPr>
          <p:cNvPicPr>
            <a:picLocks noChangeAspect="1"/>
          </p:cNvPicPr>
          <p:nvPr/>
        </p:nvPicPr>
        <p:blipFill>
          <a:blip r:embed="rId1"/>
          <a:stretch>
            <a:fillRect/>
          </a:stretch>
        </p:blipFill>
        <p:spPr>
          <a:xfrm>
            <a:off x="527566" y="1186934"/>
            <a:ext cx="13575268" cy="7602141"/>
          </a:xfrm>
          <a:prstGeom prst="rect">
            <a:avLst/>
          </a:prstGeom>
        </p:spPr>
      </p:pic>
      <p:sp>
        <p:nvSpPr>
          <p:cNvPr id="4" name="Text 1"/>
          <p:cNvSpPr/>
          <p:nvPr/>
        </p:nvSpPr>
        <p:spPr>
          <a:xfrm>
            <a:off x="527566" y="8958620"/>
            <a:ext cx="13575268" cy="482203"/>
          </a:xfrm>
          <a:prstGeom prst="rect">
            <a:avLst/>
          </a:prstGeom>
          <a:noFill/>
          <a:ln/>
        </p:spPr>
        <p:txBody>
          <a:bodyPr wrap="square" lIns="0" tIns="0" rIns="0" bIns="0" rtlCol="0" anchor="t"/>
          <a:lstStyle/>
          <a:p>
            <a:pPr algn="l" indent="0" marL="0">
              <a:lnSpc>
                <a:spcPts val="1850"/>
              </a:lnSpc>
              <a:buNone/>
            </a:pPr>
            <a:r>
              <a:rPr lang="en-US" sz="1150" spc="-24" kern="0" dirty="0">
                <a:solidFill>
                  <a:srgbClr val="E0D6DE"/>
                </a:solidFill>
                <a:latin typeface="Fira Sans" pitchFamily="34" charset="0"/>
                <a:ea typeface="Fira Sans" pitchFamily="34" charset="-122"/>
                <a:cs typeface="Fira Sans" pitchFamily="34" charset="-120"/>
              </a:rPr>
              <a:t>Dhander Energy implemented new recruitment and evaluation strategies, resulting in significant increases in weekly sales revenue, particularly at the entry level. The overall business saw a 27% increase in weekly hourly sales revenue, with entry-level employees showing the highest improvement at 78%.</a:t>
            </a:r>
            <a:endParaRPr lang="en-US" sz="11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693194"/>
          </a:xfrm>
          <a:prstGeom prst="rect">
            <a:avLst/>
          </a:prstGeom>
        </p:spPr>
      </p:pic>
      <p:sp>
        <p:nvSpPr>
          <p:cNvPr id="3" name="Text 0"/>
          <p:cNvSpPr/>
          <p:nvPr/>
        </p:nvSpPr>
        <p:spPr>
          <a:xfrm>
            <a:off x="754023" y="3285649"/>
            <a:ext cx="6540698" cy="673298"/>
          </a:xfrm>
          <a:prstGeom prst="rect">
            <a:avLst/>
          </a:prstGeom>
          <a:noFill/>
          <a:ln/>
        </p:spPr>
        <p:txBody>
          <a:bodyPr wrap="none" lIns="0" tIns="0" rIns="0" bIns="0" rtlCol="0" anchor="t"/>
          <a:lstStyle/>
          <a:p>
            <a:pPr algn="l" indent="0" marL="0">
              <a:lnSpc>
                <a:spcPts val="5300"/>
              </a:lnSpc>
              <a:buNone/>
            </a:pPr>
            <a:r>
              <a:rPr lang="en-US" sz="4200" spc="-42" kern="0" dirty="0">
                <a:solidFill>
                  <a:srgbClr val="FA95AF"/>
                </a:solidFill>
                <a:latin typeface="Anton" pitchFamily="34" charset="0"/>
                <a:ea typeface="Anton" pitchFamily="34" charset="-122"/>
                <a:cs typeface="Anton" pitchFamily="34" charset="-120"/>
              </a:rPr>
              <a:t>Key Lessons from Case Studies</a:t>
            </a:r>
            <a:endParaRPr lang="en-US" sz="4200" dirty="0"/>
          </a:p>
        </p:txBody>
      </p:sp>
      <p:sp>
        <p:nvSpPr>
          <p:cNvPr id="4" name="Shape 1"/>
          <p:cNvSpPr/>
          <p:nvPr/>
        </p:nvSpPr>
        <p:spPr>
          <a:xfrm>
            <a:off x="754023" y="4524375"/>
            <a:ext cx="484703" cy="484703"/>
          </a:xfrm>
          <a:prstGeom prst="roundRect">
            <a:avLst>
              <a:gd name="adj" fmla="val 6668"/>
            </a:avLst>
          </a:prstGeom>
          <a:solidFill>
            <a:srgbClr val="3E3E3E"/>
          </a:solidFill>
          <a:ln/>
        </p:spPr>
      </p:sp>
      <p:sp>
        <p:nvSpPr>
          <p:cNvPr id="5" name="Text 2"/>
          <p:cNvSpPr/>
          <p:nvPr/>
        </p:nvSpPr>
        <p:spPr>
          <a:xfrm>
            <a:off x="834747" y="4564678"/>
            <a:ext cx="323136" cy="403979"/>
          </a:xfrm>
          <a:prstGeom prst="rect">
            <a:avLst/>
          </a:prstGeom>
          <a:noFill/>
          <a:ln/>
        </p:spPr>
        <p:txBody>
          <a:bodyPr wrap="none" lIns="0" tIns="0" rIns="0" bIns="0" rtlCol="0" anchor="t"/>
          <a:lstStyle/>
          <a:p>
            <a:pPr algn="ctr" indent="0" marL="0">
              <a:lnSpc>
                <a:spcPts val="2500"/>
              </a:lnSpc>
              <a:buNone/>
            </a:pPr>
            <a:r>
              <a:rPr lang="en-US" sz="2500" spc="-25" kern="0" dirty="0">
                <a:solidFill>
                  <a:srgbClr val="E0D6DE"/>
                </a:solidFill>
                <a:latin typeface="Anton" pitchFamily="34" charset="0"/>
                <a:ea typeface="Anton" pitchFamily="34" charset="-122"/>
                <a:cs typeface="Anton" pitchFamily="34" charset="-120"/>
              </a:rPr>
              <a:t>1</a:t>
            </a:r>
            <a:endParaRPr lang="en-US" sz="2500" dirty="0"/>
          </a:p>
        </p:txBody>
      </p:sp>
      <p:sp>
        <p:nvSpPr>
          <p:cNvPr id="6" name="Text 3"/>
          <p:cNvSpPr/>
          <p:nvPr/>
        </p:nvSpPr>
        <p:spPr>
          <a:xfrm>
            <a:off x="1454110" y="4524375"/>
            <a:ext cx="2693194" cy="336590"/>
          </a:xfrm>
          <a:prstGeom prst="rect">
            <a:avLst/>
          </a:prstGeom>
          <a:noFill/>
          <a:ln/>
        </p:spPr>
        <p:txBody>
          <a:bodyPr wrap="none" lIns="0" tIns="0" rIns="0" bIns="0" rtlCol="0" anchor="t"/>
          <a:lstStyle/>
          <a:p>
            <a:pPr algn="l" indent="0" marL="0">
              <a:lnSpc>
                <a:spcPts val="2650"/>
              </a:lnSpc>
              <a:buNone/>
            </a:pPr>
            <a:r>
              <a:rPr lang="en-US" sz="2100" spc="-21" kern="0" dirty="0">
                <a:solidFill>
                  <a:srgbClr val="E0D6DE"/>
                </a:solidFill>
                <a:latin typeface="Anton" pitchFamily="34" charset="0"/>
                <a:ea typeface="Anton" pitchFamily="34" charset="-122"/>
                <a:cs typeface="Anton" pitchFamily="34" charset="-120"/>
              </a:rPr>
              <a:t>Tailored Approaches</a:t>
            </a:r>
            <a:endParaRPr lang="en-US" sz="2100" dirty="0"/>
          </a:p>
        </p:txBody>
      </p:sp>
      <p:sp>
        <p:nvSpPr>
          <p:cNvPr id="7" name="Text 4"/>
          <p:cNvSpPr/>
          <p:nvPr/>
        </p:nvSpPr>
        <p:spPr>
          <a:xfrm>
            <a:off x="1454110" y="4990148"/>
            <a:ext cx="5753457" cy="1034415"/>
          </a:xfrm>
          <a:prstGeom prst="rect">
            <a:avLst/>
          </a:prstGeom>
          <a:noFill/>
          <a:ln/>
        </p:spPr>
        <p:txBody>
          <a:bodyPr wrap="square" lIns="0" tIns="0" rIns="0" bIns="0" rtlCol="0" anchor="t"/>
          <a:lstStyle/>
          <a:p>
            <a:pPr algn="l" indent="0" marL="0">
              <a:lnSpc>
                <a:spcPts val="2700"/>
              </a:lnSpc>
              <a:buNone/>
            </a:pPr>
            <a:r>
              <a:rPr lang="en-US" sz="1650" spc="-34" kern="0" dirty="0">
                <a:solidFill>
                  <a:srgbClr val="E0D6DE"/>
                </a:solidFill>
                <a:latin typeface="Fira Sans" pitchFamily="34" charset="0"/>
                <a:ea typeface="Fira Sans" pitchFamily="34" charset="-122"/>
                <a:cs typeface="Fira Sans" pitchFamily="34" charset="-120"/>
              </a:rPr>
              <a:t>Different industries and even different divisions within the same company may require unique monitoring and evaluation strategies</a:t>
            </a:r>
            <a:endParaRPr lang="en-US" sz="1650" dirty="0"/>
          </a:p>
        </p:txBody>
      </p:sp>
      <p:sp>
        <p:nvSpPr>
          <p:cNvPr id="8" name="Shape 5"/>
          <p:cNvSpPr/>
          <p:nvPr/>
        </p:nvSpPr>
        <p:spPr>
          <a:xfrm>
            <a:off x="7422952" y="4524375"/>
            <a:ext cx="484703" cy="484703"/>
          </a:xfrm>
          <a:prstGeom prst="roundRect">
            <a:avLst>
              <a:gd name="adj" fmla="val 6668"/>
            </a:avLst>
          </a:prstGeom>
          <a:solidFill>
            <a:srgbClr val="3E3E3E"/>
          </a:solidFill>
          <a:ln/>
        </p:spPr>
      </p:sp>
      <p:sp>
        <p:nvSpPr>
          <p:cNvPr id="9" name="Text 6"/>
          <p:cNvSpPr/>
          <p:nvPr/>
        </p:nvSpPr>
        <p:spPr>
          <a:xfrm>
            <a:off x="7503676" y="4564678"/>
            <a:ext cx="323136" cy="403979"/>
          </a:xfrm>
          <a:prstGeom prst="rect">
            <a:avLst/>
          </a:prstGeom>
          <a:noFill/>
          <a:ln/>
        </p:spPr>
        <p:txBody>
          <a:bodyPr wrap="none" lIns="0" tIns="0" rIns="0" bIns="0" rtlCol="0" anchor="t"/>
          <a:lstStyle/>
          <a:p>
            <a:pPr algn="ctr" indent="0" marL="0">
              <a:lnSpc>
                <a:spcPts val="2500"/>
              </a:lnSpc>
              <a:buNone/>
            </a:pPr>
            <a:r>
              <a:rPr lang="en-US" sz="2500" spc="-25" kern="0" dirty="0">
                <a:solidFill>
                  <a:srgbClr val="E0D6DE"/>
                </a:solidFill>
                <a:latin typeface="Anton" pitchFamily="34" charset="0"/>
                <a:ea typeface="Anton" pitchFamily="34" charset="-122"/>
                <a:cs typeface="Anton" pitchFamily="34" charset="-120"/>
              </a:rPr>
              <a:t>2</a:t>
            </a:r>
            <a:endParaRPr lang="en-US" sz="2500" dirty="0"/>
          </a:p>
        </p:txBody>
      </p:sp>
      <p:sp>
        <p:nvSpPr>
          <p:cNvPr id="10" name="Text 7"/>
          <p:cNvSpPr/>
          <p:nvPr/>
        </p:nvSpPr>
        <p:spPr>
          <a:xfrm>
            <a:off x="8123039" y="4524375"/>
            <a:ext cx="2693194" cy="336590"/>
          </a:xfrm>
          <a:prstGeom prst="rect">
            <a:avLst/>
          </a:prstGeom>
          <a:noFill/>
          <a:ln/>
        </p:spPr>
        <p:txBody>
          <a:bodyPr wrap="none" lIns="0" tIns="0" rIns="0" bIns="0" rtlCol="0" anchor="t"/>
          <a:lstStyle/>
          <a:p>
            <a:pPr algn="l" indent="0" marL="0">
              <a:lnSpc>
                <a:spcPts val="2650"/>
              </a:lnSpc>
              <a:buNone/>
            </a:pPr>
            <a:r>
              <a:rPr lang="en-US" sz="2100" spc="-21" kern="0" dirty="0">
                <a:solidFill>
                  <a:srgbClr val="E0D6DE"/>
                </a:solidFill>
                <a:latin typeface="Anton" pitchFamily="34" charset="0"/>
                <a:ea typeface="Anton" pitchFamily="34" charset="-122"/>
                <a:cs typeface="Anton" pitchFamily="34" charset="-120"/>
              </a:rPr>
              <a:t>Continuous Evaluation</a:t>
            </a:r>
            <a:endParaRPr lang="en-US" sz="2100" dirty="0"/>
          </a:p>
        </p:txBody>
      </p:sp>
      <p:sp>
        <p:nvSpPr>
          <p:cNvPr id="11" name="Text 8"/>
          <p:cNvSpPr/>
          <p:nvPr/>
        </p:nvSpPr>
        <p:spPr>
          <a:xfrm>
            <a:off x="8123039" y="4990148"/>
            <a:ext cx="5753457" cy="689610"/>
          </a:xfrm>
          <a:prstGeom prst="rect">
            <a:avLst/>
          </a:prstGeom>
          <a:noFill/>
          <a:ln/>
        </p:spPr>
        <p:txBody>
          <a:bodyPr wrap="square" lIns="0" tIns="0" rIns="0" bIns="0" rtlCol="0" anchor="t"/>
          <a:lstStyle/>
          <a:p>
            <a:pPr algn="l" indent="0" marL="0">
              <a:lnSpc>
                <a:spcPts val="2700"/>
              </a:lnSpc>
              <a:buNone/>
            </a:pPr>
            <a:r>
              <a:rPr lang="en-US" sz="1650" spc="-34" kern="0" dirty="0">
                <a:solidFill>
                  <a:srgbClr val="E0D6DE"/>
                </a:solidFill>
                <a:latin typeface="Fira Sans" pitchFamily="34" charset="0"/>
                <a:ea typeface="Fira Sans" pitchFamily="34" charset="-122"/>
                <a:cs typeface="Fira Sans" pitchFamily="34" charset="-120"/>
              </a:rPr>
              <a:t>Regular assessment and adjustment of monitoring practices are crucial for long-term success</a:t>
            </a:r>
            <a:endParaRPr lang="en-US" sz="1650" dirty="0"/>
          </a:p>
        </p:txBody>
      </p:sp>
      <p:sp>
        <p:nvSpPr>
          <p:cNvPr id="12" name="Shape 9"/>
          <p:cNvSpPr/>
          <p:nvPr/>
        </p:nvSpPr>
        <p:spPr>
          <a:xfrm>
            <a:off x="754023" y="6482239"/>
            <a:ext cx="484703" cy="484703"/>
          </a:xfrm>
          <a:prstGeom prst="roundRect">
            <a:avLst>
              <a:gd name="adj" fmla="val 6668"/>
            </a:avLst>
          </a:prstGeom>
          <a:solidFill>
            <a:srgbClr val="3E3E3E"/>
          </a:solidFill>
          <a:ln/>
        </p:spPr>
      </p:sp>
      <p:sp>
        <p:nvSpPr>
          <p:cNvPr id="13" name="Text 10"/>
          <p:cNvSpPr/>
          <p:nvPr/>
        </p:nvSpPr>
        <p:spPr>
          <a:xfrm>
            <a:off x="834747" y="6522541"/>
            <a:ext cx="323136" cy="403979"/>
          </a:xfrm>
          <a:prstGeom prst="rect">
            <a:avLst/>
          </a:prstGeom>
          <a:noFill/>
          <a:ln/>
        </p:spPr>
        <p:txBody>
          <a:bodyPr wrap="none" lIns="0" tIns="0" rIns="0" bIns="0" rtlCol="0" anchor="t"/>
          <a:lstStyle/>
          <a:p>
            <a:pPr algn="ctr" indent="0" marL="0">
              <a:lnSpc>
                <a:spcPts val="2500"/>
              </a:lnSpc>
              <a:buNone/>
            </a:pPr>
            <a:r>
              <a:rPr lang="en-US" sz="2500" spc="-25" kern="0" dirty="0">
                <a:solidFill>
                  <a:srgbClr val="E0D6DE"/>
                </a:solidFill>
                <a:latin typeface="Anton" pitchFamily="34" charset="0"/>
                <a:ea typeface="Anton" pitchFamily="34" charset="-122"/>
                <a:cs typeface="Anton" pitchFamily="34" charset="-120"/>
              </a:rPr>
              <a:t>3</a:t>
            </a:r>
            <a:endParaRPr lang="en-US" sz="2500" dirty="0"/>
          </a:p>
        </p:txBody>
      </p:sp>
      <p:sp>
        <p:nvSpPr>
          <p:cNvPr id="14" name="Text 11"/>
          <p:cNvSpPr/>
          <p:nvPr/>
        </p:nvSpPr>
        <p:spPr>
          <a:xfrm>
            <a:off x="1454110" y="6482239"/>
            <a:ext cx="3015139" cy="336590"/>
          </a:xfrm>
          <a:prstGeom prst="rect">
            <a:avLst/>
          </a:prstGeom>
          <a:noFill/>
          <a:ln/>
        </p:spPr>
        <p:txBody>
          <a:bodyPr wrap="none" lIns="0" tIns="0" rIns="0" bIns="0" rtlCol="0" anchor="t"/>
          <a:lstStyle/>
          <a:p>
            <a:pPr algn="l" indent="0" marL="0">
              <a:lnSpc>
                <a:spcPts val="2650"/>
              </a:lnSpc>
              <a:buNone/>
            </a:pPr>
            <a:r>
              <a:rPr lang="en-US" sz="2100" spc="-21" kern="0" dirty="0">
                <a:solidFill>
                  <a:srgbClr val="E0D6DE"/>
                </a:solidFill>
                <a:latin typeface="Anton" pitchFamily="34" charset="0"/>
                <a:ea typeface="Anton" pitchFamily="34" charset="-122"/>
                <a:cs typeface="Anton" pitchFamily="34" charset="-120"/>
              </a:rPr>
              <a:t>Data-Driven Decision Making</a:t>
            </a:r>
            <a:endParaRPr lang="en-US" sz="2100" dirty="0"/>
          </a:p>
        </p:txBody>
      </p:sp>
      <p:sp>
        <p:nvSpPr>
          <p:cNvPr id="15" name="Text 12"/>
          <p:cNvSpPr/>
          <p:nvPr/>
        </p:nvSpPr>
        <p:spPr>
          <a:xfrm>
            <a:off x="1454110" y="6948011"/>
            <a:ext cx="5753457" cy="689610"/>
          </a:xfrm>
          <a:prstGeom prst="rect">
            <a:avLst/>
          </a:prstGeom>
          <a:noFill/>
          <a:ln/>
        </p:spPr>
        <p:txBody>
          <a:bodyPr wrap="square" lIns="0" tIns="0" rIns="0" bIns="0" rtlCol="0" anchor="t"/>
          <a:lstStyle/>
          <a:p>
            <a:pPr algn="l" indent="0" marL="0">
              <a:lnSpc>
                <a:spcPts val="2700"/>
              </a:lnSpc>
              <a:buNone/>
            </a:pPr>
            <a:r>
              <a:rPr lang="en-US" sz="1650" spc="-34" kern="0" dirty="0">
                <a:solidFill>
                  <a:srgbClr val="E0D6DE"/>
                </a:solidFill>
                <a:latin typeface="Fira Sans" pitchFamily="34" charset="0"/>
                <a:ea typeface="Fira Sans" pitchFamily="34" charset="-122"/>
                <a:cs typeface="Fira Sans" pitchFamily="34" charset="-120"/>
              </a:rPr>
              <a:t>Utilizing comprehensive data analysis can reveal valuable insights and guide strategic decisions</a:t>
            </a:r>
            <a:endParaRPr lang="en-US" sz="1650" dirty="0"/>
          </a:p>
        </p:txBody>
      </p:sp>
      <p:sp>
        <p:nvSpPr>
          <p:cNvPr id="16" name="Shape 13"/>
          <p:cNvSpPr/>
          <p:nvPr/>
        </p:nvSpPr>
        <p:spPr>
          <a:xfrm>
            <a:off x="7422952" y="6482239"/>
            <a:ext cx="484703" cy="484703"/>
          </a:xfrm>
          <a:prstGeom prst="roundRect">
            <a:avLst>
              <a:gd name="adj" fmla="val 6668"/>
            </a:avLst>
          </a:prstGeom>
          <a:solidFill>
            <a:srgbClr val="3E3E3E"/>
          </a:solidFill>
          <a:ln/>
        </p:spPr>
      </p:sp>
      <p:sp>
        <p:nvSpPr>
          <p:cNvPr id="17" name="Text 14"/>
          <p:cNvSpPr/>
          <p:nvPr/>
        </p:nvSpPr>
        <p:spPr>
          <a:xfrm>
            <a:off x="7503676" y="6522541"/>
            <a:ext cx="323136" cy="403979"/>
          </a:xfrm>
          <a:prstGeom prst="rect">
            <a:avLst/>
          </a:prstGeom>
          <a:noFill/>
          <a:ln/>
        </p:spPr>
        <p:txBody>
          <a:bodyPr wrap="none" lIns="0" tIns="0" rIns="0" bIns="0" rtlCol="0" anchor="t"/>
          <a:lstStyle/>
          <a:p>
            <a:pPr algn="ctr" indent="0" marL="0">
              <a:lnSpc>
                <a:spcPts val="2500"/>
              </a:lnSpc>
              <a:buNone/>
            </a:pPr>
            <a:r>
              <a:rPr lang="en-US" sz="2500" spc="-25" kern="0" dirty="0">
                <a:solidFill>
                  <a:srgbClr val="E0D6DE"/>
                </a:solidFill>
                <a:latin typeface="Anton" pitchFamily="34" charset="0"/>
                <a:ea typeface="Anton" pitchFamily="34" charset="-122"/>
                <a:cs typeface="Anton" pitchFamily="34" charset="-120"/>
              </a:rPr>
              <a:t>4</a:t>
            </a:r>
            <a:endParaRPr lang="en-US" sz="2500" dirty="0"/>
          </a:p>
        </p:txBody>
      </p:sp>
      <p:sp>
        <p:nvSpPr>
          <p:cNvPr id="18" name="Text 15"/>
          <p:cNvSpPr/>
          <p:nvPr/>
        </p:nvSpPr>
        <p:spPr>
          <a:xfrm>
            <a:off x="8123039" y="6482239"/>
            <a:ext cx="2693194" cy="336590"/>
          </a:xfrm>
          <a:prstGeom prst="rect">
            <a:avLst/>
          </a:prstGeom>
          <a:noFill/>
          <a:ln/>
        </p:spPr>
        <p:txBody>
          <a:bodyPr wrap="none" lIns="0" tIns="0" rIns="0" bIns="0" rtlCol="0" anchor="t"/>
          <a:lstStyle/>
          <a:p>
            <a:pPr algn="l" indent="0" marL="0">
              <a:lnSpc>
                <a:spcPts val="2650"/>
              </a:lnSpc>
              <a:buNone/>
            </a:pPr>
            <a:r>
              <a:rPr lang="en-US" sz="2100" spc="-21" kern="0" dirty="0">
                <a:solidFill>
                  <a:srgbClr val="E0D6DE"/>
                </a:solidFill>
                <a:latin typeface="Anton" pitchFamily="34" charset="0"/>
                <a:ea typeface="Anton" pitchFamily="34" charset="-122"/>
                <a:cs typeface="Anton" pitchFamily="34" charset="-120"/>
              </a:rPr>
              <a:t>Recruitment Impact</a:t>
            </a:r>
            <a:endParaRPr lang="en-US" sz="2100" dirty="0"/>
          </a:p>
        </p:txBody>
      </p:sp>
      <p:sp>
        <p:nvSpPr>
          <p:cNvPr id="19" name="Text 16"/>
          <p:cNvSpPr/>
          <p:nvPr/>
        </p:nvSpPr>
        <p:spPr>
          <a:xfrm>
            <a:off x="8123039" y="6948011"/>
            <a:ext cx="5753457" cy="689610"/>
          </a:xfrm>
          <a:prstGeom prst="rect">
            <a:avLst/>
          </a:prstGeom>
          <a:noFill/>
          <a:ln/>
        </p:spPr>
        <p:txBody>
          <a:bodyPr wrap="square" lIns="0" tIns="0" rIns="0" bIns="0" rtlCol="0" anchor="t"/>
          <a:lstStyle/>
          <a:p>
            <a:pPr algn="l" indent="0" marL="0">
              <a:lnSpc>
                <a:spcPts val="2700"/>
              </a:lnSpc>
              <a:buNone/>
            </a:pPr>
            <a:r>
              <a:rPr lang="en-US" sz="1650" spc="-34" kern="0" dirty="0">
                <a:solidFill>
                  <a:srgbClr val="E0D6DE"/>
                </a:solidFill>
                <a:latin typeface="Fira Sans" pitchFamily="34" charset="0"/>
                <a:ea typeface="Fira Sans" pitchFamily="34" charset="-122"/>
                <a:cs typeface="Fira Sans" pitchFamily="34" charset="-120"/>
              </a:rPr>
              <a:t>Effective recruitment and training processes can significantly influence sales performance</a:t>
            </a:r>
            <a:endParaRPr lang="en-US" sz="16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2230874"/>
            <a:ext cx="11877556" cy="708779"/>
          </a:xfrm>
          <a:prstGeom prst="rect">
            <a:avLst/>
          </a:prstGeom>
          <a:noFill/>
          <a:ln/>
        </p:spPr>
        <p:txBody>
          <a:bodyPr wrap="none" lIns="0" tIns="0" rIns="0" bIns="0" rtlCol="0" anchor="t"/>
          <a:lstStyle/>
          <a:p>
            <a:pPr algn="l" indent="0" marL="0">
              <a:lnSpc>
                <a:spcPts val="5550"/>
              </a:lnSpc>
              <a:buNone/>
            </a:pPr>
            <a:r>
              <a:rPr lang="en-US" sz="4450" spc="-45" kern="0" dirty="0">
                <a:solidFill>
                  <a:srgbClr val="FA95AF"/>
                </a:solidFill>
                <a:latin typeface="Anton" pitchFamily="34" charset="0"/>
                <a:ea typeface="Anton" pitchFamily="34" charset="-122"/>
                <a:cs typeface="Anton" pitchFamily="34" charset="-120"/>
              </a:rPr>
              <a:t>Introduction to Sales Force Monitoring and Evaluation</a:t>
            </a:r>
            <a:endParaRPr lang="en-US" sz="4450" dirty="0"/>
          </a:p>
        </p:txBody>
      </p:sp>
      <p:sp>
        <p:nvSpPr>
          <p:cNvPr id="3" name="Text 1"/>
          <p:cNvSpPr/>
          <p:nvPr/>
        </p:nvSpPr>
        <p:spPr>
          <a:xfrm>
            <a:off x="793790" y="3506629"/>
            <a:ext cx="283523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FA95AF"/>
                </a:solidFill>
                <a:latin typeface="Anton" pitchFamily="34" charset="0"/>
                <a:ea typeface="Anton" pitchFamily="34" charset="-122"/>
                <a:cs typeface="Anton" pitchFamily="34" charset="-120"/>
              </a:rPr>
              <a:t>Monitoring</a:t>
            </a:r>
            <a:endParaRPr lang="en-US" sz="2200" dirty="0"/>
          </a:p>
        </p:txBody>
      </p:sp>
      <p:sp>
        <p:nvSpPr>
          <p:cNvPr id="4" name="Text 2"/>
          <p:cNvSpPr/>
          <p:nvPr/>
        </p:nvSpPr>
        <p:spPr>
          <a:xfrm>
            <a:off x="793790" y="4087773"/>
            <a:ext cx="6244709" cy="362903"/>
          </a:xfrm>
          <a:prstGeom prst="rect">
            <a:avLst/>
          </a:prstGeom>
          <a:noFill/>
          <a:ln/>
        </p:spPr>
        <p:txBody>
          <a:bodyPr wrap="non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Deals with ongoing, routine performance surveillance</a:t>
            </a:r>
            <a:endParaRPr lang="en-US" sz="1750" dirty="0"/>
          </a:p>
        </p:txBody>
      </p:sp>
      <p:sp>
        <p:nvSpPr>
          <p:cNvPr id="5" name="Text 3"/>
          <p:cNvSpPr/>
          <p:nvPr/>
        </p:nvSpPr>
        <p:spPr>
          <a:xfrm>
            <a:off x="7599521" y="3506629"/>
            <a:ext cx="283523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FA95AF"/>
                </a:solidFill>
                <a:latin typeface="Anton" pitchFamily="34" charset="0"/>
                <a:ea typeface="Anton" pitchFamily="34" charset="-122"/>
                <a:cs typeface="Anton" pitchFamily="34" charset="-120"/>
              </a:rPr>
              <a:t>Evaluation</a:t>
            </a:r>
            <a:endParaRPr lang="en-US" sz="2200" dirty="0"/>
          </a:p>
        </p:txBody>
      </p:sp>
      <p:sp>
        <p:nvSpPr>
          <p:cNvPr id="6" name="Text 4"/>
          <p:cNvSpPr/>
          <p:nvPr/>
        </p:nvSpPr>
        <p:spPr>
          <a:xfrm>
            <a:off x="7599521" y="4087773"/>
            <a:ext cx="6244709"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Involves assessments that occur at less frequent periods with a prospective emphasis</a:t>
            </a:r>
            <a:endParaRPr lang="en-US" sz="1750" dirty="0"/>
          </a:p>
        </p:txBody>
      </p:sp>
      <p:sp>
        <p:nvSpPr>
          <p:cNvPr id="7" name="Text 5"/>
          <p:cNvSpPr/>
          <p:nvPr/>
        </p:nvSpPr>
        <p:spPr>
          <a:xfrm>
            <a:off x="793790" y="5272802"/>
            <a:ext cx="13042821"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The end goal of the sales monitoring and evaluation processes is to influence improvements in sales force performance, motivation, training, and goal-setting, which directly leads to increased business success.</a:t>
            </a:r>
            <a:endParaRPr lang="en-US" sz="17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683657" y="638413"/>
            <a:ext cx="11373564" cy="610433"/>
          </a:xfrm>
          <a:prstGeom prst="rect">
            <a:avLst/>
          </a:prstGeom>
          <a:noFill/>
          <a:ln/>
        </p:spPr>
        <p:txBody>
          <a:bodyPr wrap="none" lIns="0" tIns="0" rIns="0" bIns="0" rtlCol="0" anchor="t"/>
          <a:lstStyle/>
          <a:p>
            <a:pPr algn="l" indent="0" marL="0">
              <a:lnSpc>
                <a:spcPts val="4800"/>
              </a:lnSpc>
              <a:buNone/>
            </a:pPr>
            <a:r>
              <a:rPr lang="en-US" sz="3800" spc="-38" kern="0" dirty="0">
                <a:solidFill>
                  <a:srgbClr val="FA95AF"/>
                </a:solidFill>
                <a:latin typeface="Anton" pitchFamily="34" charset="0"/>
                <a:ea typeface="Anton" pitchFamily="34" charset="-122"/>
                <a:cs typeface="Anton" pitchFamily="34" charset="-120"/>
              </a:rPr>
              <a:t>Conclusion: Effective Sales Force Monitoring and Evaluation</a:t>
            </a:r>
            <a:endParaRPr lang="en-US" sz="3800" dirty="0"/>
          </a:p>
        </p:txBody>
      </p:sp>
      <p:sp>
        <p:nvSpPr>
          <p:cNvPr id="3" name="Shape 1"/>
          <p:cNvSpPr/>
          <p:nvPr/>
        </p:nvSpPr>
        <p:spPr>
          <a:xfrm>
            <a:off x="683657" y="1639491"/>
            <a:ext cx="1657826" cy="1125379"/>
          </a:xfrm>
          <a:prstGeom prst="roundRect">
            <a:avLst>
              <a:gd name="adj" fmla="val 2604"/>
            </a:avLst>
          </a:prstGeom>
          <a:solidFill>
            <a:srgbClr val="3E3E3E"/>
          </a:solidFill>
          <a:ln/>
        </p:spPr>
      </p:sp>
      <p:sp>
        <p:nvSpPr>
          <p:cNvPr id="4" name="Text 2"/>
          <p:cNvSpPr/>
          <p:nvPr/>
        </p:nvSpPr>
        <p:spPr>
          <a:xfrm>
            <a:off x="1375172" y="2030492"/>
            <a:ext cx="274677" cy="343257"/>
          </a:xfrm>
          <a:prstGeom prst="rect">
            <a:avLst/>
          </a:prstGeom>
          <a:noFill/>
          <a:ln/>
        </p:spPr>
        <p:txBody>
          <a:bodyPr wrap="none" lIns="0" tIns="0" rIns="0" bIns="0" rtlCol="0" anchor="t"/>
          <a:lstStyle/>
          <a:p>
            <a:pPr algn="ctr" indent="0" marL="0">
              <a:lnSpc>
                <a:spcPts val="3450"/>
              </a:lnSpc>
              <a:buNone/>
            </a:pPr>
            <a:r>
              <a:rPr lang="en-US" sz="2150" spc="-19" kern="0" dirty="0">
                <a:solidFill>
                  <a:srgbClr val="E0D6DE"/>
                </a:solidFill>
                <a:latin typeface="Anton" pitchFamily="34" charset="0"/>
                <a:ea typeface="Anton" pitchFamily="34" charset="-122"/>
                <a:cs typeface="Anton" pitchFamily="34" charset="-120"/>
              </a:rPr>
              <a:t>1</a:t>
            </a:r>
            <a:endParaRPr lang="en-US" sz="2150" dirty="0"/>
          </a:p>
        </p:txBody>
      </p:sp>
      <p:sp>
        <p:nvSpPr>
          <p:cNvPr id="5" name="Text 3"/>
          <p:cNvSpPr/>
          <p:nvPr/>
        </p:nvSpPr>
        <p:spPr>
          <a:xfrm>
            <a:off x="2536746" y="1834753"/>
            <a:ext cx="2464951" cy="305157"/>
          </a:xfrm>
          <a:prstGeom prst="rect">
            <a:avLst/>
          </a:prstGeom>
          <a:noFill/>
          <a:ln/>
        </p:spPr>
        <p:txBody>
          <a:bodyPr wrap="none" lIns="0" tIns="0" rIns="0" bIns="0" rtlCol="0" anchor="t"/>
          <a:lstStyle/>
          <a:p>
            <a:pPr algn="l" indent="0" marL="0">
              <a:lnSpc>
                <a:spcPts val="2400"/>
              </a:lnSpc>
              <a:buNone/>
            </a:pPr>
            <a:r>
              <a:rPr lang="en-US" sz="1900" spc="-19" kern="0" dirty="0">
                <a:solidFill>
                  <a:srgbClr val="E0D6DE"/>
                </a:solidFill>
                <a:latin typeface="Anton" pitchFamily="34" charset="0"/>
                <a:ea typeface="Anton" pitchFamily="34" charset="-122"/>
                <a:cs typeface="Anton" pitchFamily="34" charset="-120"/>
              </a:rPr>
              <a:t>Establish Clear Objectives</a:t>
            </a:r>
            <a:endParaRPr lang="en-US" sz="1900" dirty="0"/>
          </a:p>
        </p:txBody>
      </p:sp>
      <p:sp>
        <p:nvSpPr>
          <p:cNvPr id="6" name="Text 4"/>
          <p:cNvSpPr/>
          <p:nvPr/>
        </p:nvSpPr>
        <p:spPr>
          <a:xfrm>
            <a:off x="2536746" y="2257068"/>
            <a:ext cx="5774412" cy="312539"/>
          </a:xfrm>
          <a:prstGeom prst="rect">
            <a:avLst/>
          </a:prstGeom>
          <a:noFill/>
          <a:ln/>
        </p:spPr>
        <p:txBody>
          <a:bodyPr wrap="none" lIns="0" tIns="0" rIns="0" bIns="0" rtlCol="0" anchor="t"/>
          <a:lstStyle/>
          <a:p>
            <a:pPr algn="l" indent="0" marL="0">
              <a:lnSpc>
                <a:spcPts val="2450"/>
              </a:lnSpc>
              <a:buNone/>
            </a:pPr>
            <a:r>
              <a:rPr lang="en-US" sz="1500" spc="-31" kern="0" dirty="0">
                <a:solidFill>
                  <a:srgbClr val="E0D6DE"/>
                </a:solidFill>
                <a:latin typeface="Fira Sans" pitchFamily="34" charset="0"/>
                <a:ea typeface="Fira Sans" pitchFamily="34" charset="-122"/>
                <a:cs typeface="Fira Sans" pitchFamily="34" charset="-120"/>
              </a:rPr>
              <a:t>Define what you want to achieve through monitoring and evaluation</a:t>
            </a:r>
            <a:endParaRPr lang="en-US" sz="1500" dirty="0"/>
          </a:p>
        </p:txBody>
      </p:sp>
      <p:sp>
        <p:nvSpPr>
          <p:cNvPr id="7" name="Shape 5"/>
          <p:cNvSpPr/>
          <p:nvPr/>
        </p:nvSpPr>
        <p:spPr>
          <a:xfrm>
            <a:off x="2439114" y="2755344"/>
            <a:ext cx="11409998" cy="11430"/>
          </a:xfrm>
          <a:prstGeom prst="roundRect">
            <a:avLst>
              <a:gd name="adj" fmla="val 256355"/>
            </a:avLst>
          </a:prstGeom>
          <a:solidFill>
            <a:srgbClr val="575757"/>
          </a:solidFill>
          <a:ln/>
        </p:spPr>
      </p:sp>
      <p:sp>
        <p:nvSpPr>
          <p:cNvPr id="8" name="Shape 6"/>
          <p:cNvSpPr/>
          <p:nvPr/>
        </p:nvSpPr>
        <p:spPr>
          <a:xfrm>
            <a:off x="683657" y="2862501"/>
            <a:ext cx="3315772" cy="1125379"/>
          </a:xfrm>
          <a:prstGeom prst="roundRect">
            <a:avLst>
              <a:gd name="adj" fmla="val 2604"/>
            </a:avLst>
          </a:prstGeom>
          <a:solidFill>
            <a:srgbClr val="3E3E3E"/>
          </a:solidFill>
          <a:ln/>
        </p:spPr>
      </p:sp>
      <p:sp>
        <p:nvSpPr>
          <p:cNvPr id="9" name="Text 7"/>
          <p:cNvSpPr/>
          <p:nvPr/>
        </p:nvSpPr>
        <p:spPr>
          <a:xfrm>
            <a:off x="2204204" y="3253502"/>
            <a:ext cx="274677" cy="343257"/>
          </a:xfrm>
          <a:prstGeom prst="rect">
            <a:avLst/>
          </a:prstGeom>
          <a:noFill/>
          <a:ln/>
        </p:spPr>
        <p:txBody>
          <a:bodyPr wrap="none" lIns="0" tIns="0" rIns="0" bIns="0" rtlCol="0" anchor="t"/>
          <a:lstStyle/>
          <a:p>
            <a:pPr algn="ctr" indent="0" marL="0">
              <a:lnSpc>
                <a:spcPts val="3450"/>
              </a:lnSpc>
              <a:buNone/>
            </a:pPr>
            <a:r>
              <a:rPr lang="en-US" sz="2150" spc="-19" kern="0" dirty="0">
                <a:solidFill>
                  <a:srgbClr val="E0D6DE"/>
                </a:solidFill>
                <a:latin typeface="Anton" pitchFamily="34" charset="0"/>
                <a:ea typeface="Anton" pitchFamily="34" charset="-122"/>
                <a:cs typeface="Anton" pitchFamily="34" charset="-120"/>
              </a:rPr>
              <a:t>2</a:t>
            </a:r>
            <a:endParaRPr lang="en-US" sz="2150" dirty="0"/>
          </a:p>
        </p:txBody>
      </p:sp>
      <p:sp>
        <p:nvSpPr>
          <p:cNvPr id="10" name="Text 8"/>
          <p:cNvSpPr/>
          <p:nvPr/>
        </p:nvSpPr>
        <p:spPr>
          <a:xfrm>
            <a:off x="4194691" y="3057763"/>
            <a:ext cx="2748558" cy="305157"/>
          </a:xfrm>
          <a:prstGeom prst="rect">
            <a:avLst/>
          </a:prstGeom>
          <a:noFill/>
          <a:ln/>
        </p:spPr>
        <p:txBody>
          <a:bodyPr wrap="none" lIns="0" tIns="0" rIns="0" bIns="0" rtlCol="0" anchor="t"/>
          <a:lstStyle/>
          <a:p>
            <a:pPr algn="l" indent="0" marL="0">
              <a:lnSpc>
                <a:spcPts val="2400"/>
              </a:lnSpc>
              <a:buNone/>
            </a:pPr>
            <a:r>
              <a:rPr lang="en-US" sz="1900" spc="-19" kern="0" dirty="0">
                <a:solidFill>
                  <a:srgbClr val="E0D6DE"/>
                </a:solidFill>
                <a:latin typeface="Anton" pitchFamily="34" charset="0"/>
                <a:ea typeface="Anton" pitchFamily="34" charset="-122"/>
                <a:cs typeface="Anton" pitchFamily="34" charset="-120"/>
              </a:rPr>
              <a:t>Implement Appropriate Tools</a:t>
            </a:r>
            <a:endParaRPr lang="en-US" sz="1900" dirty="0"/>
          </a:p>
        </p:txBody>
      </p:sp>
      <p:sp>
        <p:nvSpPr>
          <p:cNvPr id="11" name="Text 9"/>
          <p:cNvSpPr/>
          <p:nvPr/>
        </p:nvSpPr>
        <p:spPr>
          <a:xfrm>
            <a:off x="4194691" y="3480078"/>
            <a:ext cx="5378648" cy="312539"/>
          </a:xfrm>
          <a:prstGeom prst="rect">
            <a:avLst/>
          </a:prstGeom>
          <a:noFill/>
          <a:ln/>
        </p:spPr>
        <p:txBody>
          <a:bodyPr wrap="none" lIns="0" tIns="0" rIns="0" bIns="0" rtlCol="0" anchor="t"/>
          <a:lstStyle/>
          <a:p>
            <a:pPr algn="l" indent="0" marL="0">
              <a:lnSpc>
                <a:spcPts val="2450"/>
              </a:lnSpc>
              <a:buNone/>
            </a:pPr>
            <a:r>
              <a:rPr lang="en-US" sz="1500" spc="-31" kern="0" dirty="0">
                <a:solidFill>
                  <a:srgbClr val="E0D6DE"/>
                </a:solidFill>
                <a:latin typeface="Fira Sans" pitchFamily="34" charset="0"/>
                <a:ea typeface="Fira Sans" pitchFamily="34" charset="-122"/>
                <a:cs typeface="Fira Sans" pitchFamily="34" charset="-120"/>
              </a:rPr>
              <a:t>Choose and integrate the right technologies for your sales force</a:t>
            </a:r>
            <a:endParaRPr lang="en-US" sz="1500" dirty="0"/>
          </a:p>
        </p:txBody>
      </p:sp>
      <p:sp>
        <p:nvSpPr>
          <p:cNvPr id="12" name="Shape 10"/>
          <p:cNvSpPr/>
          <p:nvPr/>
        </p:nvSpPr>
        <p:spPr>
          <a:xfrm>
            <a:off x="4097060" y="3978354"/>
            <a:ext cx="9752052" cy="11430"/>
          </a:xfrm>
          <a:prstGeom prst="roundRect">
            <a:avLst>
              <a:gd name="adj" fmla="val 256355"/>
            </a:avLst>
          </a:prstGeom>
          <a:solidFill>
            <a:srgbClr val="575757"/>
          </a:solidFill>
          <a:ln/>
        </p:spPr>
      </p:sp>
      <p:sp>
        <p:nvSpPr>
          <p:cNvPr id="13" name="Shape 11"/>
          <p:cNvSpPr/>
          <p:nvPr/>
        </p:nvSpPr>
        <p:spPr>
          <a:xfrm>
            <a:off x="683657" y="4085511"/>
            <a:ext cx="4973598" cy="1125379"/>
          </a:xfrm>
          <a:prstGeom prst="roundRect">
            <a:avLst>
              <a:gd name="adj" fmla="val 2604"/>
            </a:avLst>
          </a:prstGeom>
          <a:solidFill>
            <a:srgbClr val="3E3E3E"/>
          </a:solidFill>
          <a:ln/>
        </p:spPr>
      </p:sp>
      <p:sp>
        <p:nvSpPr>
          <p:cNvPr id="14" name="Text 12"/>
          <p:cNvSpPr/>
          <p:nvPr/>
        </p:nvSpPr>
        <p:spPr>
          <a:xfrm>
            <a:off x="3033117" y="4476512"/>
            <a:ext cx="274677" cy="343257"/>
          </a:xfrm>
          <a:prstGeom prst="rect">
            <a:avLst/>
          </a:prstGeom>
          <a:noFill/>
          <a:ln/>
        </p:spPr>
        <p:txBody>
          <a:bodyPr wrap="none" lIns="0" tIns="0" rIns="0" bIns="0" rtlCol="0" anchor="t"/>
          <a:lstStyle/>
          <a:p>
            <a:pPr algn="ctr" indent="0" marL="0">
              <a:lnSpc>
                <a:spcPts val="3450"/>
              </a:lnSpc>
              <a:buNone/>
            </a:pPr>
            <a:r>
              <a:rPr lang="en-US" sz="2150" spc="-19" kern="0" dirty="0">
                <a:solidFill>
                  <a:srgbClr val="E0D6DE"/>
                </a:solidFill>
                <a:latin typeface="Anton" pitchFamily="34" charset="0"/>
                <a:ea typeface="Anton" pitchFamily="34" charset="-122"/>
                <a:cs typeface="Anton" pitchFamily="34" charset="-120"/>
              </a:rPr>
              <a:t>3</a:t>
            </a:r>
            <a:endParaRPr lang="en-US" sz="2150" dirty="0"/>
          </a:p>
        </p:txBody>
      </p:sp>
      <p:sp>
        <p:nvSpPr>
          <p:cNvPr id="15" name="Text 13"/>
          <p:cNvSpPr/>
          <p:nvPr/>
        </p:nvSpPr>
        <p:spPr>
          <a:xfrm>
            <a:off x="5852517" y="4280773"/>
            <a:ext cx="2585085" cy="305157"/>
          </a:xfrm>
          <a:prstGeom prst="rect">
            <a:avLst/>
          </a:prstGeom>
          <a:noFill/>
          <a:ln/>
        </p:spPr>
        <p:txBody>
          <a:bodyPr wrap="none" lIns="0" tIns="0" rIns="0" bIns="0" rtlCol="0" anchor="t"/>
          <a:lstStyle/>
          <a:p>
            <a:pPr algn="l" indent="0" marL="0">
              <a:lnSpc>
                <a:spcPts val="2400"/>
              </a:lnSpc>
              <a:buNone/>
            </a:pPr>
            <a:r>
              <a:rPr lang="en-US" sz="1900" spc="-19" kern="0" dirty="0">
                <a:solidFill>
                  <a:srgbClr val="E0D6DE"/>
                </a:solidFill>
                <a:latin typeface="Anton" pitchFamily="34" charset="0"/>
                <a:ea typeface="Anton" pitchFamily="34" charset="-122"/>
                <a:cs typeface="Anton" pitchFamily="34" charset="-120"/>
              </a:rPr>
              <a:t>Foster a Supportive Culture</a:t>
            </a:r>
            <a:endParaRPr lang="en-US" sz="1900" dirty="0"/>
          </a:p>
        </p:txBody>
      </p:sp>
      <p:sp>
        <p:nvSpPr>
          <p:cNvPr id="16" name="Text 14"/>
          <p:cNvSpPr/>
          <p:nvPr/>
        </p:nvSpPr>
        <p:spPr>
          <a:xfrm>
            <a:off x="5852517" y="4703088"/>
            <a:ext cx="5288637" cy="312539"/>
          </a:xfrm>
          <a:prstGeom prst="rect">
            <a:avLst/>
          </a:prstGeom>
          <a:noFill/>
          <a:ln/>
        </p:spPr>
        <p:txBody>
          <a:bodyPr wrap="none" lIns="0" tIns="0" rIns="0" bIns="0" rtlCol="0" anchor="t"/>
          <a:lstStyle/>
          <a:p>
            <a:pPr algn="l" indent="0" marL="0">
              <a:lnSpc>
                <a:spcPts val="2450"/>
              </a:lnSpc>
              <a:buNone/>
            </a:pPr>
            <a:r>
              <a:rPr lang="en-US" sz="1500" spc="-31" kern="0" dirty="0">
                <a:solidFill>
                  <a:srgbClr val="E0D6DE"/>
                </a:solidFill>
                <a:latin typeface="Fira Sans" pitchFamily="34" charset="0"/>
                <a:ea typeface="Fira Sans" pitchFamily="34" charset="-122"/>
                <a:cs typeface="Fira Sans" pitchFamily="34" charset="-120"/>
              </a:rPr>
              <a:t>Encourage open communication and continuous improvement</a:t>
            </a:r>
            <a:endParaRPr lang="en-US" sz="1500" dirty="0"/>
          </a:p>
        </p:txBody>
      </p:sp>
      <p:sp>
        <p:nvSpPr>
          <p:cNvPr id="17" name="Shape 15"/>
          <p:cNvSpPr/>
          <p:nvPr/>
        </p:nvSpPr>
        <p:spPr>
          <a:xfrm>
            <a:off x="5754886" y="5201364"/>
            <a:ext cx="8094226" cy="11430"/>
          </a:xfrm>
          <a:prstGeom prst="roundRect">
            <a:avLst>
              <a:gd name="adj" fmla="val 256355"/>
            </a:avLst>
          </a:prstGeom>
          <a:solidFill>
            <a:srgbClr val="575757"/>
          </a:solidFill>
          <a:ln/>
        </p:spPr>
      </p:sp>
      <p:sp>
        <p:nvSpPr>
          <p:cNvPr id="18" name="Shape 16"/>
          <p:cNvSpPr/>
          <p:nvPr/>
        </p:nvSpPr>
        <p:spPr>
          <a:xfrm>
            <a:off x="683657" y="5308521"/>
            <a:ext cx="6631543" cy="1437918"/>
          </a:xfrm>
          <a:prstGeom prst="roundRect">
            <a:avLst>
              <a:gd name="adj" fmla="val 2038"/>
            </a:avLst>
          </a:prstGeom>
          <a:solidFill>
            <a:srgbClr val="3E3E3E"/>
          </a:solidFill>
          <a:ln/>
        </p:spPr>
      </p:sp>
      <p:sp>
        <p:nvSpPr>
          <p:cNvPr id="19" name="Text 17"/>
          <p:cNvSpPr/>
          <p:nvPr/>
        </p:nvSpPr>
        <p:spPr>
          <a:xfrm>
            <a:off x="3862030" y="5855851"/>
            <a:ext cx="274677" cy="343257"/>
          </a:xfrm>
          <a:prstGeom prst="rect">
            <a:avLst/>
          </a:prstGeom>
          <a:noFill/>
          <a:ln/>
        </p:spPr>
        <p:txBody>
          <a:bodyPr wrap="none" lIns="0" tIns="0" rIns="0" bIns="0" rtlCol="0" anchor="t"/>
          <a:lstStyle/>
          <a:p>
            <a:pPr algn="ctr" indent="0" marL="0">
              <a:lnSpc>
                <a:spcPts val="3450"/>
              </a:lnSpc>
              <a:buNone/>
            </a:pPr>
            <a:r>
              <a:rPr lang="en-US" sz="2150" spc="-19" kern="0" dirty="0">
                <a:solidFill>
                  <a:srgbClr val="E0D6DE"/>
                </a:solidFill>
                <a:latin typeface="Anton" pitchFamily="34" charset="0"/>
                <a:ea typeface="Anton" pitchFamily="34" charset="-122"/>
                <a:cs typeface="Anton" pitchFamily="34" charset="-120"/>
              </a:rPr>
              <a:t>4</a:t>
            </a:r>
            <a:endParaRPr lang="en-US" sz="2150" dirty="0"/>
          </a:p>
        </p:txBody>
      </p:sp>
      <p:sp>
        <p:nvSpPr>
          <p:cNvPr id="20" name="Text 18"/>
          <p:cNvSpPr/>
          <p:nvPr/>
        </p:nvSpPr>
        <p:spPr>
          <a:xfrm>
            <a:off x="7510462" y="5503783"/>
            <a:ext cx="2637234" cy="305157"/>
          </a:xfrm>
          <a:prstGeom prst="rect">
            <a:avLst/>
          </a:prstGeom>
          <a:noFill/>
          <a:ln/>
        </p:spPr>
        <p:txBody>
          <a:bodyPr wrap="none" lIns="0" tIns="0" rIns="0" bIns="0" rtlCol="0" anchor="t"/>
          <a:lstStyle/>
          <a:p>
            <a:pPr algn="l" indent="0" marL="0">
              <a:lnSpc>
                <a:spcPts val="2400"/>
              </a:lnSpc>
              <a:buNone/>
            </a:pPr>
            <a:r>
              <a:rPr lang="en-US" sz="1900" spc="-19" kern="0" dirty="0">
                <a:solidFill>
                  <a:srgbClr val="E0D6DE"/>
                </a:solidFill>
                <a:latin typeface="Anton" pitchFamily="34" charset="0"/>
                <a:ea typeface="Anton" pitchFamily="34" charset="-122"/>
                <a:cs typeface="Anton" pitchFamily="34" charset="-120"/>
              </a:rPr>
              <a:t>Regularly Review and Adapt</a:t>
            </a:r>
            <a:endParaRPr lang="en-US" sz="1900" dirty="0"/>
          </a:p>
        </p:txBody>
      </p:sp>
      <p:sp>
        <p:nvSpPr>
          <p:cNvPr id="21" name="Text 19"/>
          <p:cNvSpPr/>
          <p:nvPr/>
        </p:nvSpPr>
        <p:spPr>
          <a:xfrm>
            <a:off x="7510462" y="5926098"/>
            <a:ext cx="6241018" cy="625078"/>
          </a:xfrm>
          <a:prstGeom prst="rect">
            <a:avLst/>
          </a:prstGeom>
          <a:noFill/>
          <a:ln/>
        </p:spPr>
        <p:txBody>
          <a:bodyPr wrap="square" lIns="0" tIns="0" rIns="0" bIns="0" rtlCol="0" anchor="t"/>
          <a:lstStyle/>
          <a:p>
            <a:pPr algn="l" indent="0" marL="0">
              <a:lnSpc>
                <a:spcPts val="2450"/>
              </a:lnSpc>
              <a:buNone/>
            </a:pPr>
            <a:r>
              <a:rPr lang="en-US" sz="1500" spc="-31" kern="0" dirty="0">
                <a:solidFill>
                  <a:srgbClr val="E0D6DE"/>
                </a:solidFill>
                <a:latin typeface="Fira Sans" pitchFamily="34" charset="0"/>
                <a:ea typeface="Fira Sans" pitchFamily="34" charset="-122"/>
                <a:cs typeface="Fira Sans" pitchFamily="34" charset="-120"/>
              </a:rPr>
              <a:t>Continuously assess and refine your monitoring and evaluation processes</a:t>
            </a:r>
            <a:endParaRPr lang="en-US" sz="1500" dirty="0"/>
          </a:p>
        </p:txBody>
      </p:sp>
      <p:sp>
        <p:nvSpPr>
          <p:cNvPr id="22" name="Text 20"/>
          <p:cNvSpPr/>
          <p:nvPr/>
        </p:nvSpPr>
        <p:spPr>
          <a:xfrm>
            <a:off x="683657" y="6966109"/>
            <a:ext cx="13263086" cy="625078"/>
          </a:xfrm>
          <a:prstGeom prst="rect">
            <a:avLst/>
          </a:prstGeom>
          <a:noFill/>
          <a:ln/>
        </p:spPr>
        <p:txBody>
          <a:bodyPr wrap="square" lIns="0" tIns="0" rIns="0" bIns="0" rtlCol="0" anchor="t"/>
          <a:lstStyle/>
          <a:p>
            <a:pPr algn="l" indent="0" marL="0">
              <a:lnSpc>
                <a:spcPts val="2450"/>
              </a:lnSpc>
              <a:buNone/>
            </a:pPr>
            <a:r>
              <a:rPr lang="en-US" sz="1500" spc="-31" kern="0" dirty="0">
                <a:solidFill>
                  <a:srgbClr val="E0D6DE"/>
                </a:solidFill>
                <a:latin typeface="Fira Sans" pitchFamily="34" charset="0"/>
                <a:ea typeface="Fira Sans" pitchFamily="34" charset="-122"/>
                <a:cs typeface="Fira Sans" pitchFamily="34" charset="-120"/>
              </a:rPr>
              <a:t>Effective sales force monitoring and evaluation are crucial for driving sales performance and achieving organizational goals. By implementing best practices, addressing challenges, and learning from case studies, companies can create a robust system that supports and enhances their sales force's effectiveness.</a:t>
            </a:r>
            <a:endParaRPr lang="en-US" sz="15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19733" y="835343"/>
            <a:ext cx="7704534" cy="1285161"/>
          </a:xfrm>
          <a:prstGeom prst="rect">
            <a:avLst/>
          </a:prstGeom>
          <a:noFill/>
          <a:ln/>
        </p:spPr>
        <p:txBody>
          <a:bodyPr wrap="square" lIns="0" tIns="0" rIns="0" bIns="0" rtlCol="0" anchor="t"/>
          <a:lstStyle/>
          <a:p>
            <a:pPr algn="l" indent="0" marL="0">
              <a:lnSpc>
                <a:spcPts val="5050"/>
              </a:lnSpc>
              <a:buNone/>
            </a:pPr>
            <a:r>
              <a:rPr lang="en-US" sz="4000" spc="-40" kern="0" dirty="0">
                <a:solidFill>
                  <a:srgbClr val="FA95AF"/>
                </a:solidFill>
                <a:latin typeface="Anton" pitchFamily="34" charset="0"/>
                <a:ea typeface="Anton" pitchFamily="34" charset="-122"/>
                <a:cs typeface="Anton" pitchFamily="34" charset="-120"/>
              </a:rPr>
              <a:t>Benefits of Systematic Monitoring and Evaluation</a:t>
            </a:r>
            <a:endParaRPr lang="en-US" sz="4000" dirty="0"/>
          </a:p>
        </p:txBody>
      </p:sp>
      <p:sp>
        <p:nvSpPr>
          <p:cNvPr id="4" name="Shape 1"/>
          <p:cNvSpPr/>
          <p:nvPr/>
        </p:nvSpPr>
        <p:spPr>
          <a:xfrm>
            <a:off x="719733" y="2660213"/>
            <a:ext cx="462677" cy="462677"/>
          </a:xfrm>
          <a:prstGeom prst="roundRect">
            <a:avLst>
              <a:gd name="adj" fmla="val 6667"/>
            </a:avLst>
          </a:prstGeom>
          <a:solidFill>
            <a:srgbClr val="3E3E3E"/>
          </a:solidFill>
          <a:ln/>
        </p:spPr>
      </p:sp>
      <p:sp>
        <p:nvSpPr>
          <p:cNvPr id="5" name="Text 2"/>
          <p:cNvSpPr/>
          <p:nvPr/>
        </p:nvSpPr>
        <p:spPr>
          <a:xfrm>
            <a:off x="796885" y="2698790"/>
            <a:ext cx="308372" cy="385524"/>
          </a:xfrm>
          <a:prstGeom prst="rect">
            <a:avLst/>
          </a:prstGeom>
          <a:noFill/>
          <a:ln/>
        </p:spPr>
        <p:txBody>
          <a:bodyPr wrap="none" lIns="0" tIns="0" rIns="0" bIns="0" rtlCol="0" anchor="t"/>
          <a:lstStyle/>
          <a:p>
            <a:pPr algn="ctr" indent="0" marL="0">
              <a:lnSpc>
                <a:spcPts val="2400"/>
              </a:lnSpc>
              <a:buNone/>
            </a:pPr>
            <a:r>
              <a:rPr lang="en-US" sz="2400" spc="-24" kern="0" dirty="0">
                <a:solidFill>
                  <a:srgbClr val="E0D6DE"/>
                </a:solidFill>
                <a:latin typeface="Anton" pitchFamily="34" charset="0"/>
                <a:ea typeface="Anton" pitchFamily="34" charset="-122"/>
                <a:cs typeface="Anton" pitchFamily="34" charset="-120"/>
              </a:rPr>
              <a:t>1</a:t>
            </a:r>
            <a:endParaRPr lang="en-US" sz="2400" dirty="0"/>
          </a:p>
        </p:txBody>
      </p:sp>
      <p:sp>
        <p:nvSpPr>
          <p:cNvPr id="6" name="Text 3"/>
          <p:cNvSpPr/>
          <p:nvPr/>
        </p:nvSpPr>
        <p:spPr>
          <a:xfrm>
            <a:off x="1388031" y="2660213"/>
            <a:ext cx="2978110" cy="321231"/>
          </a:xfrm>
          <a:prstGeom prst="rect">
            <a:avLst/>
          </a:prstGeom>
          <a:noFill/>
          <a:ln/>
        </p:spPr>
        <p:txBody>
          <a:bodyPr wrap="none" lIns="0" tIns="0" rIns="0" bIns="0" rtlCol="0" anchor="t"/>
          <a:lstStyle/>
          <a:p>
            <a:pPr algn="l" indent="0" marL="0">
              <a:lnSpc>
                <a:spcPts val="2500"/>
              </a:lnSpc>
              <a:buNone/>
            </a:pPr>
            <a:r>
              <a:rPr lang="en-US" sz="2000" spc="-20" kern="0" dirty="0">
                <a:solidFill>
                  <a:srgbClr val="E0D6DE"/>
                </a:solidFill>
                <a:latin typeface="Anton" pitchFamily="34" charset="0"/>
                <a:ea typeface="Anton" pitchFamily="34" charset="-122"/>
                <a:cs typeface="Anton" pitchFamily="34" charset="-120"/>
              </a:rPr>
              <a:t>Identify Forces and Situations</a:t>
            </a:r>
            <a:endParaRPr lang="en-US" sz="2000" dirty="0"/>
          </a:p>
        </p:txBody>
      </p:sp>
      <p:sp>
        <p:nvSpPr>
          <p:cNvPr id="7" name="Text 4"/>
          <p:cNvSpPr/>
          <p:nvPr/>
        </p:nvSpPr>
        <p:spPr>
          <a:xfrm>
            <a:off x="1388031" y="3104793"/>
            <a:ext cx="7036237" cy="657939"/>
          </a:xfrm>
          <a:prstGeom prst="rect">
            <a:avLst/>
          </a:prstGeom>
          <a:noFill/>
          <a:ln/>
        </p:spPr>
        <p:txBody>
          <a:bodyPr wrap="square" lIns="0" tIns="0" rIns="0" bIns="0" rtlCol="0" anchor="t"/>
          <a:lstStyle/>
          <a:p>
            <a:pPr algn="l" indent="0" marL="0">
              <a:lnSpc>
                <a:spcPts val="2550"/>
              </a:lnSpc>
              <a:buNone/>
            </a:pPr>
            <a:r>
              <a:rPr lang="en-US" sz="1600" spc="-32" kern="0" dirty="0">
                <a:solidFill>
                  <a:srgbClr val="E0D6DE"/>
                </a:solidFill>
                <a:latin typeface="Fira Sans" pitchFamily="34" charset="0"/>
                <a:ea typeface="Fira Sans" pitchFamily="34" charset="-122"/>
                <a:cs typeface="Fira Sans" pitchFamily="34" charset="-120"/>
              </a:rPr>
              <a:t>Allows a firm to identify the forces, situations, or problems faced by individuals</a:t>
            </a:r>
            <a:endParaRPr lang="en-US" sz="1600" dirty="0"/>
          </a:p>
        </p:txBody>
      </p:sp>
      <p:sp>
        <p:nvSpPr>
          <p:cNvPr id="8" name="Shape 5"/>
          <p:cNvSpPr/>
          <p:nvPr/>
        </p:nvSpPr>
        <p:spPr>
          <a:xfrm>
            <a:off x="719733" y="4199692"/>
            <a:ext cx="462677" cy="462677"/>
          </a:xfrm>
          <a:prstGeom prst="roundRect">
            <a:avLst>
              <a:gd name="adj" fmla="val 6667"/>
            </a:avLst>
          </a:prstGeom>
          <a:solidFill>
            <a:srgbClr val="3E3E3E"/>
          </a:solidFill>
          <a:ln/>
        </p:spPr>
      </p:sp>
      <p:sp>
        <p:nvSpPr>
          <p:cNvPr id="9" name="Text 6"/>
          <p:cNvSpPr/>
          <p:nvPr/>
        </p:nvSpPr>
        <p:spPr>
          <a:xfrm>
            <a:off x="796885" y="4238268"/>
            <a:ext cx="308372" cy="385524"/>
          </a:xfrm>
          <a:prstGeom prst="rect">
            <a:avLst/>
          </a:prstGeom>
          <a:noFill/>
          <a:ln/>
        </p:spPr>
        <p:txBody>
          <a:bodyPr wrap="none" lIns="0" tIns="0" rIns="0" bIns="0" rtlCol="0" anchor="t"/>
          <a:lstStyle/>
          <a:p>
            <a:pPr algn="ctr" indent="0" marL="0">
              <a:lnSpc>
                <a:spcPts val="2400"/>
              </a:lnSpc>
              <a:buNone/>
            </a:pPr>
            <a:r>
              <a:rPr lang="en-US" sz="2400" spc="-24" kern="0" dirty="0">
                <a:solidFill>
                  <a:srgbClr val="E0D6DE"/>
                </a:solidFill>
                <a:latin typeface="Anton" pitchFamily="34" charset="0"/>
                <a:ea typeface="Anton" pitchFamily="34" charset="-122"/>
                <a:cs typeface="Anton" pitchFamily="34" charset="-120"/>
              </a:rPr>
              <a:t>2</a:t>
            </a:r>
            <a:endParaRPr lang="en-US" sz="2400" dirty="0"/>
          </a:p>
        </p:txBody>
      </p:sp>
      <p:sp>
        <p:nvSpPr>
          <p:cNvPr id="10" name="Text 7"/>
          <p:cNvSpPr/>
          <p:nvPr/>
        </p:nvSpPr>
        <p:spPr>
          <a:xfrm>
            <a:off x="1388031" y="4199692"/>
            <a:ext cx="3057763" cy="321231"/>
          </a:xfrm>
          <a:prstGeom prst="rect">
            <a:avLst/>
          </a:prstGeom>
          <a:noFill/>
          <a:ln/>
        </p:spPr>
        <p:txBody>
          <a:bodyPr wrap="none" lIns="0" tIns="0" rIns="0" bIns="0" rtlCol="0" anchor="t"/>
          <a:lstStyle/>
          <a:p>
            <a:pPr algn="l" indent="0" marL="0">
              <a:lnSpc>
                <a:spcPts val="2500"/>
              </a:lnSpc>
              <a:buNone/>
            </a:pPr>
            <a:r>
              <a:rPr lang="en-US" sz="2000" spc="-20" kern="0" dirty="0">
                <a:solidFill>
                  <a:srgbClr val="E0D6DE"/>
                </a:solidFill>
                <a:latin typeface="Anton" pitchFamily="34" charset="0"/>
                <a:ea typeface="Anton" pitchFamily="34" charset="-122"/>
                <a:cs typeface="Anton" pitchFamily="34" charset="-120"/>
              </a:rPr>
              <a:t>Reduce Unfavorable Outcomes</a:t>
            </a:r>
            <a:endParaRPr lang="en-US" sz="2000" dirty="0"/>
          </a:p>
        </p:txBody>
      </p:sp>
      <p:sp>
        <p:nvSpPr>
          <p:cNvPr id="11" name="Text 8"/>
          <p:cNvSpPr/>
          <p:nvPr/>
        </p:nvSpPr>
        <p:spPr>
          <a:xfrm>
            <a:off x="1388031" y="4644271"/>
            <a:ext cx="7036237" cy="328970"/>
          </a:xfrm>
          <a:prstGeom prst="rect">
            <a:avLst/>
          </a:prstGeom>
          <a:noFill/>
          <a:ln/>
        </p:spPr>
        <p:txBody>
          <a:bodyPr wrap="none" lIns="0" tIns="0" rIns="0" bIns="0" rtlCol="0" anchor="t"/>
          <a:lstStyle/>
          <a:p>
            <a:pPr algn="l" indent="0" marL="0">
              <a:lnSpc>
                <a:spcPts val="2550"/>
              </a:lnSpc>
              <a:buNone/>
            </a:pPr>
            <a:r>
              <a:rPr lang="en-US" sz="1600" spc="-32" kern="0" dirty="0">
                <a:solidFill>
                  <a:srgbClr val="E0D6DE"/>
                </a:solidFill>
                <a:latin typeface="Fira Sans" pitchFamily="34" charset="0"/>
                <a:ea typeface="Fira Sans" pitchFamily="34" charset="-122"/>
                <a:cs typeface="Fira Sans" pitchFamily="34" charset="-120"/>
              </a:rPr>
              <a:t>Enables appropriate action to reduce the likelihood of unfavorable outcomes</a:t>
            </a:r>
            <a:endParaRPr lang="en-US" sz="1600" dirty="0"/>
          </a:p>
        </p:txBody>
      </p:sp>
      <p:sp>
        <p:nvSpPr>
          <p:cNvPr id="12" name="Shape 9"/>
          <p:cNvSpPr/>
          <p:nvPr/>
        </p:nvSpPr>
        <p:spPr>
          <a:xfrm>
            <a:off x="719733" y="5410200"/>
            <a:ext cx="462677" cy="462677"/>
          </a:xfrm>
          <a:prstGeom prst="roundRect">
            <a:avLst>
              <a:gd name="adj" fmla="val 6667"/>
            </a:avLst>
          </a:prstGeom>
          <a:solidFill>
            <a:srgbClr val="3E3E3E"/>
          </a:solidFill>
          <a:ln/>
        </p:spPr>
      </p:sp>
      <p:sp>
        <p:nvSpPr>
          <p:cNvPr id="13" name="Text 10"/>
          <p:cNvSpPr/>
          <p:nvPr/>
        </p:nvSpPr>
        <p:spPr>
          <a:xfrm>
            <a:off x="796885" y="5448776"/>
            <a:ext cx="308372" cy="385524"/>
          </a:xfrm>
          <a:prstGeom prst="rect">
            <a:avLst/>
          </a:prstGeom>
          <a:noFill/>
          <a:ln/>
        </p:spPr>
        <p:txBody>
          <a:bodyPr wrap="none" lIns="0" tIns="0" rIns="0" bIns="0" rtlCol="0" anchor="t"/>
          <a:lstStyle/>
          <a:p>
            <a:pPr algn="ctr" indent="0" marL="0">
              <a:lnSpc>
                <a:spcPts val="2400"/>
              </a:lnSpc>
              <a:buNone/>
            </a:pPr>
            <a:r>
              <a:rPr lang="en-US" sz="2400" spc="-24" kern="0" dirty="0">
                <a:solidFill>
                  <a:srgbClr val="E0D6DE"/>
                </a:solidFill>
                <a:latin typeface="Anton" pitchFamily="34" charset="0"/>
                <a:ea typeface="Anton" pitchFamily="34" charset="-122"/>
                <a:cs typeface="Anton" pitchFamily="34" charset="-120"/>
              </a:rPr>
              <a:t>3</a:t>
            </a:r>
            <a:endParaRPr lang="en-US" sz="2400" dirty="0"/>
          </a:p>
        </p:txBody>
      </p:sp>
      <p:sp>
        <p:nvSpPr>
          <p:cNvPr id="14" name="Text 11"/>
          <p:cNvSpPr/>
          <p:nvPr/>
        </p:nvSpPr>
        <p:spPr>
          <a:xfrm>
            <a:off x="1388031" y="5410200"/>
            <a:ext cx="3624858" cy="321231"/>
          </a:xfrm>
          <a:prstGeom prst="rect">
            <a:avLst/>
          </a:prstGeom>
          <a:noFill/>
          <a:ln/>
        </p:spPr>
        <p:txBody>
          <a:bodyPr wrap="none" lIns="0" tIns="0" rIns="0" bIns="0" rtlCol="0" anchor="t"/>
          <a:lstStyle/>
          <a:p>
            <a:pPr algn="l" indent="0" marL="0">
              <a:lnSpc>
                <a:spcPts val="2500"/>
              </a:lnSpc>
              <a:buNone/>
            </a:pPr>
            <a:r>
              <a:rPr lang="en-US" sz="2000" spc="-20" kern="0" dirty="0">
                <a:solidFill>
                  <a:srgbClr val="E0D6DE"/>
                </a:solidFill>
                <a:latin typeface="Anton" pitchFamily="34" charset="0"/>
                <a:ea typeface="Anton" pitchFamily="34" charset="-122"/>
                <a:cs typeface="Anton" pitchFamily="34" charset="-120"/>
              </a:rPr>
              <a:t>Provide Retrospective Assessments</a:t>
            </a:r>
            <a:endParaRPr lang="en-US" sz="2000" dirty="0"/>
          </a:p>
        </p:txBody>
      </p:sp>
      <p:sp>
        <p:nvSpPr>
          <p:cNvPr id="15" name="Text 12"/>
          <p:cNvSpPr/>
          <p:nvPr/>
        </p:nvSpPr>
        <p:spPr>
          <a:xfrm>
            <a:off x="1388031" y="5854779"/>
            <a:ext cx="7036237" cy="328970"/>
          </a:xfrm>
          <a:prstGeom prst="rect">
            <a:avLst/>
          </a:prstGeom>
          <a:noFill/>
          <a:ln/>
        </p:spPr>
        <p:txBody>
          <a:bodyPr wrap="none" lIns="0" tIns="0" rIns="0" bIns="0" rtlCol="0" anchor="t"/>
          <a:lstStyle/>
          <a:p>
            <a:pPr algn="l" indent="0" marL="0">
              <a:lnSpc>
                <a:spcPts val="2550"/>
              </a:lnSpc>
              <a:buNone/>
            </a:pPr>
            <a:r>
              <a:rPr lang="en-US" sz="1600" spc="-32" kern="0" dirty="0">
                <a:solidFill>
                  <a:srgbClr val="E0D6DE"/>
                </a:solidFill>
                <a:latin typeface="Fira Sans" pitchFamily="34" charset="0"/>
                <a:ea typeface="Fira Sans" pitchFamily="34" charset="-122"/>
                <a:cs typeface="Fira Sans" pitchFamily="34" charset="-120"/>
              </a:rPr>
              <a:t>Evaluation complements monitoring by providing retrospective assessments</a:t>
            </a:r>
            <a:endParaRPr lang="en-US" sz="1600" dirty="0"/>
          </a:p>
        </p:txBody>
      </p:sp>
      <p:sp>
        <p:nvSpPr>
          <p:cNvPr id="16" name="Shape 13"/>
          <p:cNvSpPr/>
          <p:nvPr/>
        </p:nvSpPr>
        <p:spPr>
          <a:xfrm>
            <a:off x="719733" y="6620708"/>
            <a:ext cx="462677" cy="462677"/>
          </a:xfrm>
          <a:prstGeom prst="roundRect">
            <a:avLst>
              <a:gd name="adj" fmla="val 6667"/>
            </a:avLst>
          </a:prstGeom>
          <a:solidFill>
            <a:srgbClr val="3E3E3E"/>
          </a:solidFill>
          <a:ln/>
        </p:spPr>
      </p:sp>
      <p:sp>
        <p:nvSpPr>
          <p:cNvPr id="17" name="Text 14"/>
          <p:cNvSpPr/>
          <p:nvPr/>
        </p:nvSpPr>
        <p:spPr>
          <a:xfrm>
            <a:off x="796885" y="6659285"/>
            <a:ext cx="308372" cy="385524"/>
          </a:xfrm>
          <a:prstGeom prst="rect">
            <a:avLst/>
          </a:prstGeom>
          <a:noFill/>
          <a:ln/>
        </p:spPr>
        <p:txBody>
          <a:bodyPr wrap="none" lIns="0" tIns="0" rIns="0" bIns="0" rtlCol="0" anchor="t"/>
          <a:lstStyle/>
          <a:p>
            <a:pPr algn="ctr" indent="0" marL="0">
              <a:lnSpc>
                <a:spcPts val="2400"/>
              </a:lnSpc>
              <a:buNone/>
            </a:pPr>
            <a:r>
              <a:rPr lang="en-US" sz="2400" spc="-24" kern="0" dirty="0">
                <a:solidFill>
                  <a:srgbClr val="E0D6DE"/>
                </a:solidFill>
                <a:latin typeface="Anton" pitchFamily="34" charset="0"/>
                <a:ea typeface="Anton" pitchFamily="34" charset="-122"/>
                <a:cs typeface="Anton" pitchFamily="34" charset="-120"/>
              </a:rPr>
              <a:t>4</a:t>
            </a:r>
            <a:endParaRPr lang="en-US" sz="2400" dirty="0"/>
          </a:p>
        </p:txBody>
      </p:sp>
      <p:sp>
        <p:nvSpPr>
          <p:cNvPr id="18" name="Text 15"/>
          <p:cNvSpPr/>
          <p:nvPr/>
        </p:nvSpPr>
        <p:spPr>
          <a:xfrm>
            <a:off x="1388031" y="6620708"/>
            <a:ext cx="2570440" cy="321231"/>
          </a:xfrm>
          <a:prstGeom prst="rect">
            <a:avLst/>
          </a:prstGeom>
          <a:noFill/>
          <a:ln/>
        </p:spPr>
        <p:txBody>
          <a:bodyPr wrap="none" lIns="0" tIns="0" rIns="0" bIns="0" rtlCol="0" anchor="t"/>
          <a:lstStyle/>
          <a:p>
            <a:pPr algn="l" indent="0" marL="0">
              <a:lnSpc>
                <a:spcPts val="2500"/>
              </a:lnSpc>
              <a:buNone/>
            </a:pPr>
            <a:r>
              <a:rPr lang="en-US" sz="2000" spc="-20" kern="0" dirty="0">
                <a:solidFill>
                  <a:srgbClr val="E0D6DE"/>
                </a:solidFill>
                <a:latin typeface="Anton" pitchFamily="34" charset="0"/>
                <a:ea typeface="Anton" pitchFamily="34" charset="-122"/>
                <a:cs typeface="Anton" pitchFamily="34" charset="-120"/>
              </a:rPr>
              <a:t>Track Over-time Trends</a:t>
            </a:r>
            <a:endParaRPr lang="en-US" sz="2000" dirty="0"/>
          </a:p>
        </p:txBody>
      </p:sp>
      <p:sp>
        <p:nvSpPr>
          <p:cNvPr id="19" name="Text 16"/>
          <p:cNvSpPr/>
          <p:nvPr/>
        </p:nvSpPr>
        <p:spPr>
          <a:xfrm>
            <a:off x="1388031" y="7065288"/>
            <a:ext cx="7036237" cy="328970"/>
          </a:xfrm>
          <a:prstGeom prst="rect">
            <a:avLst/>
          </a:prstGeom>
          <a:noFill/>
          <a:ln/>
        </p:spPr>
        <p:txBody>
          <a:bodyPr wrap="none" lIns="0" tIns="0" rIns="0" bIns="0" rtlCol="0" anchor="t"/>
          <a:lstStyle/>
          <a:p>
            <a:pPr algn="l" indent="0" marL="0">
              <a:lnSpc>
                <a:spcPts val="2550"/>
              </a:lnSpc>
              <a:buNone/>
            </a:pPr>
            <a:r>
              <a:rPr lang="en-US" sz="1600" spc="-32" kern="0" dirty="0">
                <a:solidFill>
                  <a:srgbClr val="E0D6DE"/>
                </a:solidFill>
                <a:latin typeface="Fira Sans" pitchFamily="34" charset="0"/>
                <a:ea typeface="Fira Sans" pitchFamily="34" charset="-122"/>
                <a:cs typeface="Fira Sans" pitchFamily="34" charset="-120"/>
              </a:rPr>
              <a:t>Links changes in over-time trends with established performance standards</a:t>
            </a:r>
            <a:endParaRPr lang="en-US"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479953"/>
          </a:xfrm>
          <a:prstGeom prst="rect">
            <a:avLst/>
          </a:prstGeom>
        </p:spPr>
      </p:pic>
      <p:sp>
        <p:nvSpPr>
          <p:cNvPr id="3" name="Text 0"/>
          <p:cNvSpPr/>
          <p:nvPr/>
        </p:nvSpPr>
        <p:spPr>
          <a:xfrm>
            <a:off x="694373" y="3178016"/>
            <a:ext cx="12444293" cy="619958"/>
          </a:xfrm>
          <a:prstGeom prst="rect">
            <a:avLst/>
          </a:prstGeom>
          <a:noFill/>
          <a:ln/>
        </p:spPr>
        <p:txBody>
          <a:bodyPr wrap="none" lIns="0" tIns="0" rIns="0" bIns="0" rtlCol="0" anchor="t"/>
          <a:lstStyle/>
          <a:p>
            <a:pPr algn="l" indent="0" marL="0">
              <a:lnSpc>
                <a:spcPts val="4850"/>
              </a:lnSpc>
              <a:buNone/>
            </a:pPr>
            <a:r>
              <a:rPr lang="en-US" sz="3900" spc="-39" kern="0" dirty="0">
                <a:solidFill>
                  <a:srgbClr val="FA95AF"/>
                </a:solidFill>
                <a:latin typeface="Anton" pitchFamily="34" charset="0"/>
                <a:ea typeface="Anton" pitchFamily="34" charset="-122"/>
                <a:cs typeface="Anton" pitchFamily="34" charset="-120"/>
              </a:rPr>
              <a:t>The Importance of Monitoring and Evaluating Sales Performance</a:t>
            </a:r>
            <a:endParaRPr lang="en-US" sz="3900" dirty="0"/>
          </a:p>
        </p:txBody>
      </p:sp>
      <p:sp>
        <p:nvSpPr>
          <p:cNvPr id="4" name="Shape 1"/>
          <p:cNvSpPr/>
          <p:nvPr/>
        </p:nvSpPr>
        <p:spPr>
          <a:xfrm>
            <a:off x="694373" y="4095512"/>
            <a:ext cx="6521648" cy="1777484"/>
          </a:xfrm>
          <a:prstGeom prst="roundRect">
            <a:avLst>
              <a:gd name="adj" fmla="val 1674"/>
            </a:avLst>
          </a:prstGeom>
          <a:solidFill>
            <a:srgbClr val="3E3E3E"/>
          </a:solidFill>
          <a:ln/>
        </p:spPr>
      </p:sp>
      <p:sp>
        <p:nvSpPr>
          <p:cNvPr id="5" name="Text 2"/>
          <p:cNvSpPr/>
          <p:nvPr/>
        </p:nvSpPr>
        <p:spPr>
          <a:xfrm>
            <a:off x="892731" y="4293870"/>
            <a:ext cx="2479953" cy="309920"/>
          </a:xfrm>
          <a:prstGeom prst="rect">
            <a:avLst/>
          </a:prstGeom>
          <a:noFill/>
          <a:ln/>
        </p:spPr>
        <p:txBody>
          <a:bodyPr wrap="none" lIns="0" tIns="0" rIns="0" bIns="0" rtlCol="0" anchor="t"/>
          <a:lstStyle/>
          <a:p>
            <a:pPr algn="l" indent="0" marL="0">
              <a:lnSpc>
                <a:spcPts val="2400"/>
              </a:lnSpc>
              <a:buNone/>
            </a:pPr>
            <a:r>
              <a:rPr lang="en-US" sz="1950" spc="-20" kern="0" dirty="0">
                <a:solidFill>
                  <a:srgbClr val="E0D6DE"/>
                </a:solidFill>
                <a:latin typeface="Anton" pitchFamily="34" charset="0"/>
                <a:ea typeface="Anton" pitchFamily="34" charset="-122"/>
                <a:cs typeface="Anton" pitchFamily="34" charset="-120"/>
              </a:rPr>
              <a:t>Investment Protection</a:t>
            </a:r>
            <a:endParaRPr lang="en-US" sz="1950" dirty="0"/>
          </a:p>
        </p:txBody>
      </p:sp>
      <p:sp>
        <p:nvSpPr>
          <p:cNvPr id="6" name="Text 3"/>
          <p:cNvSpPr/>
          <p:nvPr/>
        </p:nvSpPr>
        <p:spPr>
          <a:xfrm>
            <a:off x="892731" y="4722733"/>
            <a:ext cx="6124932" cy="951905"/>
          </a:xfrm>
          <a:prstGeom prst="rect">
            <a:avLst/>
          </a:prstGeom>
          <a:noFill/>
          <a:ln/>
        </p:spPr>
        <p:txBody>
          <a:bodyPr wrap="square" lIns="0" tIns="0" rIns="0" bIns="0" rtlCol="0" anchor="t"/>
          <a:lstStyle/>
          <a:p>
            <a:pPr algn="l" indent="0" marL="0">
              <a:lnSpc>
                <a:spcPts val="2450"/>
              </a:lnSpc>
              <a:buNone/>
            </a:pPr>
            <a:r>
              <a:rPr lang="en-US" sz="1550" spc="-31" kern="0" dirty="0">
                <a:solidFill>
                  <a:srgbClr val="E0D6DE"/>
                </a:solidFill>
                <a:latin typeface="Fira Sans" pitchFamily="34" charset="0"/>
                <a:ea typeface="Fira Sans" pitchFamily="34" charset="-122"/>
                <a:cs typeface="Fira Sans" pitchFamily="34" charset="-120"/>
              </a:rPr>
              <a:t>Your sales force represents a huge investment of both time and money. Like any investment, its performance needs to be closely monitored to assure a strong return.</a:t>
            </a:r>
            <a:endParaRPr lang="en-US" sz="1550" dirty="0"/>
          </a:p>
        </p:txBody>
      </p:sp>
      <p:sp>
        <p:nvSpPr>
          <p:cNvPr id="7" name="Shape 4"/>
          <p:cNvSpPr/>
          <p:nvPr/>
        </p:nvSpPr>
        <p:spPr>
          <a:xfrm>
            <a:off x="7414379" y="4095512"/>
            <a:ext cx="6521648" cy="1777484"/>
          </a:xfrm>
          <a:prstGeom prst="roundRect">
            <a:avLst>
              <a:gd name="adj" fmla="val 1674"/>
            </a:avLst>
          </a:prstGeom>
          <a:solidFill>
            <a:srgbClr val="3E3E3E"/>
          </a:solidFill>
          <a:ln/>
        </p:spPr>
      </p:sp>
      <p:sp>
        <p:nvSpPr>
          <p:cNvPr id="8" name="Text 5"/>
          <p:cNvSpPr/>
          <p:nvPr/>
        </p:nvSpPr>
        <p:spPr>
          <a:xfrm>
            <a:off x="7612737" y="4293870"/>
            <a:ext cx="2479953" cy="309920"/>
          </a:xfrm>
          <a:prstGeom prst="rect">
            <a:avLst/>
          </a:prstGeom>
          <a:noFill/>
          <a:ln/>
        </p:spPr>
        <p:txBody>
          <a:bodyPr wrap="none" lIns="0" tIns="0" rIns="0" bIns="0" rtlCol="0" anchor="t"/>
          <a:lstStyle/>
          <a:p>
            <a:pPr algn="l" indent="0" marL="0">
              <a:lnSpc>
                <a:spcPts val="2400"/>
              </a:lnSpc>
              <a:buNone/>
            </a:pPr>
            <a:r>
              <a:rPr lang="en-US" sz="1950" spc="-20" kern="0" dirty="0">
                <a:solidFill>
                  <a:srgbClr val="E0D6DE"/>
                </a:solidFill>
                <a:latin typeface="Anton" pitchFamily="34" charset="0"/>
                <a:ea typeface="Anton" pitchFamily="34" charset="-122"/>
                <a:cs typeface="Anton" pitchFamily="34" charset="-120"/>
              </a:rPr>
              <a:t>Performance Feedback</a:t>
            </a:r>
            <a:endParaRPr lang="en-US" sz="1950" dirty="0"/>
          </a:p>
        </p:txBody>
      </p:sp>
      <p:sp>
        <p:nvSpPr>
          <p:cNvPr id="9" name="Text 6"/>
          <p:cNvSpPr/>
          <p:nvPr/>
        </p:nvSpPr>
        <p:spPr>
          <a:xfrm>
            <a:off x="7612737" y="4722733"/>
            <a:ext cx="6124932" cy="634603"/>
          </a:xfrm>
          <a:prstGeom prst="rect">
            <a:avLst/>
          </a:prstGeom>
          <a:noFill/>
          <a:ln/>
        </p:spPr>
        <p:txBody>
          <a:bodyPr wrap="square" lIns="0" tIns="0" rIns="0" bIns="0" rtlCol="0" anchor="t"/>
          <a:lstStyle/>
          <a:p>
            <a:pPr algn="l" indent="0" marL="0">
              <a:lnSpc>
                <a:spcPts val="2450"/>
              </a:lnSpc>
              <a:buNone/>
            </a:pPr>
            <a:r>
              <a:rPr lang="en-US" sz="1550" spc="-31" kern="0" dirty="0">
                <a:solidFill>
                  <a:srgbClr val="E0D6DE"/>
                </a:solidFill>
                <a:latin typeface="Fira Sans" pitchFamily="34" charset="0"/>
                <a:ea typeface="Fira Sans" pitchFamily="34" charset="-122"/>
                <a:cs typeface="Fira Sans" pitchFamily="34" charset="-120"/>
              </a:rPr>
              <a:t>Effective sales managers constantly evaluate their salespeople's performance and give them periodic feedback on how they are doing.</a:t>
            </a:r>
            <a:endParaRPr lang="en-US" sz="1550" dirty="0"/>
          </a:p>
        </p:txBody>
      </p:sp>
      <p:sp>
        <p:nvSpPr>
          <p:cNvPr id="10" name="Shape 7"/>
          <p:cNvSpPr/>
          <p:nvPr/>
        </p:nvSpPr>
        <p:spPr>
          <a:xfrm>
            <a:off x="694373" y="6071354"/>
            <a:ext cx="6521648" cy="1460183"/>
          </a:xfrm>
          <a:prstGeom prst="roundRect">
            <a:avLst>
              <a:gd name="adj" fmla="val 2038"/>
            </a:avLst>
          </a:prstGeom>
          <a:solidFill>
            <a:srgbClr val="3E3E3E"/>
          </a:solidFill>
          <a:ln/>
        </p:spPr>
      </p:sp>
      <p:sp>
        <p:nvSpPr>
          <p:cNvPr id="11" name="Text 8"/>
          <p:cNvSpPr/>
          <p:nvPr/>
        </p:nvSpPr>
        <p:spPr>
          <a:xfrm>
            <a:off x="892731" y="6269712"/>
            <a:ext cx="2479953" cy="309920"/>
          </a:xfrm>
          <a:prstGeom prst="rect">
            <a:avLst/>
          </a:prstGeom>
          <a:noFill/>
          <a:ln/>
        </p:spPr>
        <p:txBody>
          <a:bodyPr wrap="none" lIns="0" tIns="0" rIns="0" bIns="0" rtlCol="0" anchor="t"/>
          <a:lstStyle/>
          <a:p>
            <a:pPr algn="l" indent="0" marL="0">
              <a:lnSpc>
                <a:spcPts val="2400"/>
              </a:lnSpc>
              <a:buNone/>
            </a:pPr>
            <a:r>
              <a:rPr lang="en-US" sz="1950" spc="-20" kern="0" dirty="0">
                <a:solidFill>
                  <a:srgbClr val="E0D6DE"/>
                </a:solidFill>
                <a:latin typeface="Anton" pitchFamily="34" charset="0"/>
                <a:ea typeface="Anton" pitchFamily="34" charset="-122"/>
                <a:cs typeface="Anton" pitchFamily="34" charset="-120"/>
              </a:rPr>
              <a:t>Goal Setting</a:t>
            </a:r>
            <a:endParaRPr lang="en-US" sz="1950" dirty="0"/>
          </a:p>
        </p:txBody>
      </p:sp>
      <p:sp>
        <p:nvSpPr>
          <p:cNvPr id="12" name="Text 9"/>
          <p:cNvSpPr/>
          <p:nvPr/>
        </p:nvSpPr>
        <p:spPr>
          <a:xfrm>
            <a:off x="892731" y="6698575"/>
            <a:ext cx="6124932" cy="634603"/>
          </a:xfrm>
          <a:prstGeom prst="rect">
            <a:avLst/>
          </a:prstGeom>
          <a:noFill/>
          <a:ln/>
        </p:spPr>
        <p:txBody>
          <a:bodyPr wrap="square" lIns="0" tIns="0" rIns="0" bIns="0" rtlCol="0" anchor="t"/>
          <a:lstStyle/>
          <a:p>
            <a:pPr algn="l" indent="0" marL="0">
              <a:lnSpc>
                <a:spcPts val="2450"/>
              </a:lnSpc>
              <a:buNone/>
            </a:pPr>
            <a:r>
              <a:rPr lang="en-US" sz="1550" spc="-31" kern="0" dirty="0">
                <a:solidFill>
                  <a:srgbClr val="E0D6DE"/>
                </a:solidFill>
                <a:latin typeface="Fira Sans" pitchFamily="34" charset="0"/>
                <a:ea typeface="Fira Sans" pitchFamily="34" charset="-122"/>
                <a:cs typeface="Fira Sans" pitchFamily="34" charset="-120"/>
              </a:rPr>
              <a:t>Managers provide salespeople with goals to work toward and encourage their growth.</a:t>
            </a:r>
            <a:endParaRPr lang="en-US" sz="1550" dirty="0"/>
          </a:p>
        </p:txBody>
      </p:sp>
      <p:sp>
        <p:nvSpPr>
          <p:cNvPr id="13" name="Shape 10"/>
          <p:cNvSpPr/>
          <p:nvPr/>
        </p:nvSpPr>
        <p:spPr>
          <a:xfrm>
            <a:off x="7414379" y="6071354"/>
            <a:ext cx="6521648" cy="1460183"/>
          </a:xfrm>
          <a:prstGeom prst="roundRect">
            <a:avLst>
              <a:gd name="adj" fmla="val 2038"/>
            </a:avLst>
          </a:prstGeom>
          <a:solidFill>
            <a:srgbClr val="3E3E3E"/>
          </a:solidFill>
          <a:ln/>
        </p:spPr>
      </p:sp>
      <p:sp>
        <p:nvSpPr>
          <p:cNvPr id="14" name="Text 11"/>
          <p:cNvSpPr/>
          <p:nvPr/>
        </p:nvSpPr>
        <p:spPr>
          <a:xfrm>
            <a:off x="7612737" y="6269712"/>
            <a:ext cx="2481620" cy="309920"/>
          </a:xfrm>
          <a:prstGeom prst="rect">
            <a:avLst/>
          </a:prstGeom>
          <a:noFill/>
          <a:ln/>
        </p:spPr>
        <p:txBody>
          <a:bodyPr wrap="none" lIns="0" tIns="0" rIns="0" bIns="0" rtlCol="0" anchor="t"/>
          <a:lstStyle/>
          <a:p>
            <a:pPr algn="l" indent="0" marL="0">
              <a:lnSpc>
                <a:spcPts val="2400"/>
              </a:lnSpc>
              <a:buNone/>
            </a:pPr>
            <a:r>
              <a:rPr lang="en-US" sz="1950" spc="-20" kern="0" dirty="0">
                <a:solidFill>
                  <a:srgbClr val="E0D6DE"/>
                </a:solidFill>
                <a:latin typeface="Anton" pitchFamily="34" charset="0"/>
                <a:ea typeface="Anton" pitchFamily="34" charset="-122"/>
                <a:cs typeface="Anton" pitchFamily="34" charset="-120"/>
              </a:rPr>
              <a:t>Motivational Environment</a:t>
            </a:r>
            <a:endParaRPr lang="en-US" sz="1950" dirty="0"/>
          </a:p>
        </p:txBody>
      </p:sp>
      <p:sp>
        <p:nvSpPr>
          <p:cNvPr id="15" name="Text 12"/>
          <p:cNvSpPr/>
          <p:nvPr/>
        </p:nvSpPr>
        <p:spPr>
          <a:xfrm>
            <a:off x="7612737" y="6698575"/>
            <a:ext cx="6124932" cy="634603"/>
          </a:xfrm>
          <a:prstGeom prst="rect">
            <a:avLst/>
          </a:prstGeom>
          <a:noFill/>
          <a:ln/>
        </p:spPr>
        <p:txBody>
          <a:bodyPr wrap="square" lIns="0" tIns="0" rIns="0" bIns="0" rtlCol="0" anchor="t"/>
          <a:lstStyle/>
          <a:p>
            <a:pPr algn="l" indent="0" marL="0">
              <a:lnSpc>
                <a:spcPts val="2450"/>
              </a:lnSpc>
              <a:buNone/>
            </a:pPr>
            <a:r>
              <a:rPr lang="en-US" sz="1550" spc="-31" kern="0" dirty="0">
                <a:solidFill>
                  <a:srgbClr val="E0D6DE"/>
                </a:solidFill>
                <a:latin typeface="Fira Sans" pitchFamily="34" charset="0"/>
                <a:ea typeface="Fira Sans" pitchFamily="34" charset="-122"/>
                <a:cs typeface="Fira Sans" pitchFamily="34" charset="-120"/>
              </a:rPr>
              <a:t>Create and maintain a motivational environment in which salespeople are encouraged to strive for higher levels of sales performance.</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251109"/>
            <a:ext cx="9481066" cy="708779"/>
          </a:xfrm>
          <a:prstGeom prst="rect">
            <a:avLst/>
          </a:prstGeom>
          <a:noFill/>
          <a:ln/>
        </p:spPr>
        <p:txBody>
          <a:bodyPr wrap="none" lIns="0" tIns="0" rIns="0" bIns="0" rtlCol="0" anchor="t"/>
          <a:lstStyle/>
          <a:p>
            <a:pPr algn="l" indent="0" marL="0">
              <a:lnSpc>
                <a:spcPts val="5550"/>
              </a:lnSpc>
              <a:buNone/>
            </a:pPr>
            <a:r>
              <a:rPr lang="en-US" sz="4450" spc="-45" kern="0" dirty="0">
                <a:solidFill>
                  <a:srgbClr val="FA95AF"/>
                </a:solidFill>
                <a:latin typeface="Anton" pitchFamily="34" charset="0"/>
                <a:ea typeface="Anton" pitchFamily="34" charset="-122"/>
                <a:cs typeface="Anton" pitchFamily="34" charset="-120"/>
              </a:rPr>
              <a:t>Benefits of Effective Sales Force Evaluation</a:t>
            </a:r>
            <a:endParaRPr lang="en-US" sz="4450" dirty="0"/>
          </a:p>
        </p:txBody>
      </p:sp>
      <p:sp>
        <p:nvSpPr>
          <p:cNvPr id="3" name="Text 1"/>
          <p:cNvSpPr/>
          <p:nvPr/>
        </p:nvSpPr>
        <p:spPr>
          <a:xfrm>
            <a:off x="1035606" y="2952274"/>
            <a:ext cx="3656886" cy="354330"/>
          </a:xfrm>
          <a:prstGeom prst="rect">
            <a:avLst/>
          </a:prstGeom>
          <a:noFill/>
          <a:ln/>
        </p:spPr>
        <p:txBody>
          <a:bodyPr wrap="none" lIns="0" tIns="0" rIns="0" bIns="0" rtlCol="0" anchor="t"/>
          <a:lstStyle/>
          <a:p>
            <a:pPr algn="r" indent="0" marL="0">
              <a:lnSpc>
                <a:spcPts val="2750"/>
              </a:lnSpc>
              <a:buNone/>
            </a:pPr>
            <a:r>
              <a:rPr lang="en-US" sz="2200" spc="-22" kern="0" dirty="0">
                <a:solidFill>
                  <a:srgbClr val="E0D6DE"/>
                </a:solidFill>
                <a:latin typeface="Anton" pitchFamily="34" charset="0"/>
                <a:ea typeface="Anton" pitchFamily="34" charset="-122"/>
                <a:cs typeface="Anton" pitchFamily="34" charset="-120"/>
              </a:rPr>
              <a:t>Understanding Goal Achievement</a:t>
            </a:r>
            <a:endParaRPr lang="en-US" sz="2200" dirty="0"/>
          </a:p>
        </p:txBody>
      </p:sp>
      <p:sp>
        <p:nvSpPr>
          <p:cNvPr id="4" name="Text 2"/>
          <p:cNvSpPr/>
          <p:nvPr/>
        </p:nvSpPr>
        <p:spPr>
          <a:xfrm>
            <a:off x="793790" y="3442692"/>
            <a:ext cx="3898702" cy="725805"/>
          </a:xfrm>
          <a:prstGeom prst="rect">
            <a:avLst/>
          </a:prstGeom>
          <a:noFill/>
          <a:ln/>
        </p:spPr>
        <p:txBody>
          <a:bodyPr wrap="square" lIns="0" tIns="0" rIns="0" bIns="0" rtlCol="0" anchor="t"/>
          <a:lstStyle/>
          <a:p>
            <a:pPr algn="r"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Helps understand whether the goals and plans of the unit are being met</a:t>
            </a:r>
            <a:endParaRPr lang="en-US" sz="1750" dirty="0"/>
          </a:p>
        </p:txBody>
      </p:sp>
      <p:pic>
        <p:nvPicPr>
          <p:cNvPr id="5" name="Image 0" descr="preencoded.png">    </p:cNvPr>
          <p:cNvPicPr>
            <a:picLocks noChangeAspect="1"/>
          </p:cNvPicPr>
          <p:nvPr/>
        </p:nvPicPr>
        <p:blipFill>
          <a:blip r:embed="rId1"/>
          <a:stretch>
            <a:fillRect/>
          </a:stretch>
        </p:blipFill>
        <p:spPr>
          <a:xfrm>
            <a:off x="5032653" y="2413516"/>
            <a:ext cx="4564975" cy="4564975"/>
          </a:xfrm>
          <a:prstGeom prst="rect">
            <a:avLst/>
          </a:prstGeom>
        </p:spPr>
      </p:pic>
      <p:sp>
        <p:nvSpPr>
          <p:cNvPr id="6" name="Text 3"/>
          <p:cNvSpPr/>
          <p:nvPr/>
        </p:nvSpPr>
        <p:spPr>
          <a:xfrm>
            <a:off x="6226731" y="3176588"/>
            <a:ext cx="339328" cy="424220"/>
          </a:xfrm>
          <a:prstGeom prst="rect">
            <a:avLst/>
          </a:prstGeom>
          <a:noFill/>
          <a:ln/>
        </p:spPr>
        <p:txBody>
          <a:bodyPr wrap="none" lIns="0" tIns="0" rIns="0" bIns="0" rtlCol="0" anchor="t"/>
          <a:lstStyle/>
          <a:p>
            <a:pPr algn="l" indent="0" marL="0">
              <a:lnSpc>
                <a:spcPts val="4250"/>
              </a:lnSpc>
              <a:buNone/>
            </a:pPr>
            <a:r>
              <a:rPr lang="en-US" sz="2650" spc="-18" kern="0" dirty="0">
                <a:solidFill>
                  <a:srgbClr val="E0D6DE"/>
                </a:solidFill>
                <a:latin typeface="Anton" pitchFamily="34" charset="0"/>
                <a:ea typeface="Anton" pitchFamily="34" charset="-122"/>
                <a:cs typeface="Anton" pitchFamily="34" charset="-120"/>
              </a:rPr>
              <a:t>1</a:t>
            </a:r>
            <a:endParaRPr lang="en-US" sz="2650" dirty="0"/>
          </a:p>
        </p:txBody>
      </p:sp>
      <p:sp>
        <p:nvSpPr>
          <p:cNvPr id="7" name="Text 4"/>
          <p:cNvSpPr/>
          <p:nvPr/>
        </p:nvSpPr>
        <p:spPr>
          <a:xfrm>
            <a:off x="9937790" y="2770823"/>
            <a:ext cx="2970847"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E0D6DE"/>
                </a:solidFill>
                <a:latin typeface="Anton" pitchFamily="34" charset="0"/>
                <a:ea typeface="Anton" pitchFamily="34" charset="-122"/>
                <a:cs typeface="Anton" pitchFamily="34" charset="-120"/>
              </a:rPr>
              <a:t>Performance Improvement</a:t>
            </a:r>
            <a:endParaRPr lang="en-US" sz="2200" dirty="0"/>
          </a:p>
        </p:txBody>
      </p:sp>
      <p:sp>
        <p:nvSpPr>
          <p:cNvPr id="8" name="Text 5"/>
          <p:cNvSpPr/>
          <p:nvPr/>
        </p:nvSpPr>
        <p:spPr>
          <a:xfrm>
            <a:off x="9937790" y="3261241"/>
            <a:ext cx="3898821" cy="1088708"/>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Information is used to alter and improve sales performance as necessary</a:t>
            </a:r>
            <a:endParaRPr lang="en-US" sz="1750" dirty="0"/>
          </a:p>
        </p:txBody>
      </p:sp>
      <p:pic>
        <p:nvPicPr>
          <p:cNvPr id="9" name="Image 1" descr="preencoded.png">    </p:cNvPr>
          <p:cNvPicPr>
            <a:picLocks noChangeAspect="1"/>
          </p:cNvPicPr>
          <p:nvPr/>
        </p:nvPicPr>
        <p:blipFill>
          <a:blip r:embed="rId2"/>
          <a:stretch>
            <a:fillRect/>
          </a:stretch>
        </p:blipFill>
        <p:spPr>
          <a:xfrm>
            <a:off x="5032653" y="2413516"/>
            <a:ext cx="4564975" cy="4564975"/>
          </a:xfrm>
          <a:prstGeom prst="rect">
            <a:avLst/>
          </a:prstGeom>
        </p:spPr>
      </p:pic>
      <p:sp>
        <p:nvSpPr>
          <p:cNvPr id="10" name="Text 6"/>
          <p:cNvSpPr/>
          <p:nvPr/>
        </p:nvSpPr>
        <p:spPr>
          <a:xfrm>
            <a:off x="8452604" y="3565088"/>
            <a:ext cx="339328" cy="424220"/>
          </a:xfrm>
          <a:prstGeom prst="rect">
            <a:avLst/>
          </a:prstGeom>
          <a:noFill/>
          <a:ln/>
        </p:spPr>
        <p:txBody>
          <a:bodyPr wrap="none" lIns="0" tIns="0" rIns="0" bIns="0" rtlCol="0" anchor="t"/>
          <a:lstStyle/>
          <a:p>
            <a:pPr algn="l" indent="0" marL="0">
              <a:lnSpc>
                <a:spcPts val="4250"/>
              </a:lnSpc>
              <a:buNone/>
            </a:pPr>
            <a:r>
              <a:rPr lang="en-US" sz="2650" spc="-18" kern="0" dirty="0">
                <a:solidFill>
                  <a:srgbClr val="E0D6DE"/>
                </a:solidFill>
                <a:latin typeface="Anton" pitchFamily="34" charset="0"/>
                <a:ea typeface="Anton" pitchFamily="34" charset="-122"/>
                <a:cs typeface="Anton" pitchFamily="34" charset="-120"/>
              </a:rPr>
              <a:t>2</a:t>
            </a:r>
            <a:endParaRPr lang="en-US" sz="2650" dirty="0"/>
          </a:p>
        </p:txBody>
      </p:sp>
      <p:sp>
        <p:nvSpPr>
          <p:cNvPr id="11" name="Text 7"/>
          <p:cNvSpPr/>
          <p:nvPr/>
        </p:nvSpPr>
        <p:spPr>
          <a:xfrm>
            <a:off x="9937790" y="5404842"/>
            <a:ext cx="2835235" cy="354330"/>
          </a:xfrm>
          <a:prstGeom prst="rect">
            <a:avLst/>
          </a:prstGeom>
          <a:noFill/>
          <a:ln/>
        </p:spPr>
        <p:txBody>
          <a:bodyPr wrap="none" lIns="0" tIns="0" rIns="0" bIns="0" rtlCol="0" anchor="t"/>
          <a:lstStyle/>
          <a:p>
            <a:pPr algn="l" indent="0" marL="0">
              <a:lnSpc>
                <a:spcPts val="2750"/>
              </a:lnSpc>
              <a:buNone/>
            </a:pPr>
            <a:r>
              <a:rPr lang="en-US" sz="2200" spc="-22" kern="0" dirty="0">
                <a:solidFill>
                  <a:srgbClr val="E0D6DE"/>
                </a:solidFill>
                <a:latin typeface="Anton" pitchFamily="34" charset="0"/>
                <a:ea typeface="Anton" pitchFamily="34" charset="-122"/>
                <a:cs typeface="Anton" pitchFamily="34" charset="-120"/>
              </a:rPr>
              <a:t>Strategy Implementation</a:t>
            </a:r>
            <a:endParaRPr lang="en-US" sz="2200" dirty="0"/>
          </a:p>
        </p:txBody>
      </p:sp>
      <p:sp>
        <p:nvSpPr>
          <p:cNvPr id="12" name="Text 8"/>
          <p:cNvSpPr/>
          <p:nvPr/>
        </p:nvSpPr>
        <p:spPr>
          <a:xfrm>
            <a:off x="9937790" y="5895261"/>
            <a:ext cx="3898821"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Ensures strategy can be implemented with a dedicated sales organization</a:t>
            </a:r>
            <a:endParaRPr lang="en-US" sz="1750" dirty="0"/>
          </a:p>
        </p:txBody>
      </p:sp>
      <p:pic>
        <p:nvPicPr>
          <p:cNvPr id="13" name="Image 2" descr="preencoded.png">    </p:cNvPr>
          <p:cNvPicPr>
            <a:picLocks noChangeAspect="1"/>
          </p:cNvPicPr>
          <p:nvPr/>
        </p:nvPicPr>
        <p:blipFill>
          <a:blip r:embed="rId3"/>
          <a:stretch>
            <a:fillRect/>
          </a:stretch>
        </p:blipFill>
        <p:spPr>
          <a:xfrm>
            <a:off x="5032653" y="2413516"/>
            <a:ext cx="4564975" cy="4564975"/>
          </a:xfrm>
          <a:prstGeom prst="rect">
            <a:avLst/>
          </a:prstGeom>
        </p:spPr>
      </p:pic>
      <p:sp>
        <p:nvSpPr>
          <p:cNvPr id="14" name="Text 9"/>
          <p:cNvSpPr/>
          <p:nvPr/>
        </p:nvSpPr>
        <p:spPr>
          <a:xfrm>
            <a:off x="8064103" y="5790962"/>
            <a:ext cx="339328" cy="424220"/>
          </a:xfrm>
          <a:prstGeom prst="rect">
            <a:avLst/>
          </a:prstGeom>
          <a:noFill/>
          <a:ln/>
        </p:spPr>
        <p:txBody>
          <a:bodyPr wrap="none" lIns="0" tIns="0" rIns="0" bIns="0" rtlCol="0" anchor="t"/>
          <a:lstStyle/>
          <a:p>
            <a:pPr algn="l" indent="0" marL="0">
              <a:lnSpc>
                <a:spcPts val="4250"/>
              </a:lnSpc>
              <a:buNone/>
            </a:pPr>
            <a:r>
              <a:rPr lang="en-US" sz="2650" spc="-18" kern="0" dirty="0">
                <a:solidFill>
                  <a:srgbClr val="E0D6DE"/>
                </a:solidFill>
                <a:latin typeface="Anton" pitchFamily="34" charset="0"/>
                <a:ea typeface="Anton" pitchFamily="34" charset="-122"/>
                <a:cs typeface="Anton" pitchFamily="34" charset="-120"/>
              </a:rPr>
              <a:t>3</a:t>
            </a:r>
            <a:endParaRPr lang="en-US" sz="2650" dirty="0"/>
          </a:p>
        </p:txBody>
      </p:sp>
      <p:sp>
        <p:nvSpPr>
          <p:cNvPr id="15" name="Text 10"/>
          <p:cNvSpPr/>
          <p:nvPr/>
        </p:nvSpPr>
        <p:spPr>
          <a:xfrm>
            <a:off x="1857256" y="5404842"/>
            <a:ext cx="2835235" cy="354330"/>
          </a:xfrm>
          <a:prstGeom prst="rect">
            <a:avLst/>
          </a:prstGeom>
          <a:noFill/>
          <a:ln/>
        </p:spPr>
        <p:txBody>
          <a:bodyPr wrap="none" lIns="0" tIns="0" rIns="0" bIns="0" rtlCol="0" anchor="t"/>
          <a:lstStyle/>
          <a:p>
            <a:pPr algn="r" indent="0" marL="0">
              <a:lnSpc>
                <a:spcPts val="2750"/>
              </a:lnSpc>
              <a:buNone/>
            </a:pPr>
            <a:r>
              <a:rPr lang="en-US" sz="2200" spc="-22" kern="0" dirty="0">
                <a:solidFill>
                  <a:srgbClr val="E0D6DE"/>
                </a:solidFill>
                <a:latin typeface="Anton" pitchFamily="34" charset="0"/>
                <a:ea typeface="Anton" pitchFamily="34" charset="-122"/>
                <a:cs typeface="Anton" pitchFamily="34" charset="-120"/>
              </a:rPr>
              <a:t>Customer Satisfaction</a:t>
            </a:r>
            <a:endParaRPr lang="en-US" sz="2200" dirty="0"/>
          </a:p>
        </p:txBody>
      </p:sp>
      <p:sp>
        <p:nvSpPr>
          <p:cNvPr id="16" name="Text 11"/>
          <p:cNvSpPr/>
          <p:nvPr/>
        </p:nvSpPr>
        <p:spPr>
          <a:xfrm>
            <a:off x="793790" y="5895261"/>
            <a:ext cx="3898702" cy="725805"/>
          </a:xfrm>
          <a:prstGeom prst="rect">
            <a:avLst/>
          </a:prstGeom>
          <a:noFill/>
          <a:ln/>
        </p:spPr>
        <p:txBody>
          <a:bodyPr wrap="square" lIns="0" tIns="0" rIns="0" bIns="0" rtlCol="0" anchor="t"/>
          <a:lstStyle/>
          <a:p>
            <a:pPr algn="r" indent="0" marL="0">
              <a:lnSpc>
                <a:spcPts val="2850"/>
              </a:lnSpc>
              <a:buNone/>
            </a:pPr>
            <a:r>
              <a:rPr lang="en-US" sz="1750" spc="-36" kern="0" dirty="0">
                <a:solidFill>
                  <a:srgbClr val="E0D6DE"/>
                </a:solidFill>
                <a:latin typeface="Fira Sans" pitchFamily="34" charset="0"/>
                <a:ea typeface="Fira Sans" pitchFamily="34" charset="-122"/>
                <a:cs typeface="Fira Sans" pitchFamily="34" charset="-120"/>
              </a:rPr>
              <a:t>Translates strategy into customer satisfaction and sales growth</a:t>
            </a:r>
            <a:endParaRPr lang="en-US" sz="1750" dirty="0"/>
          </a:p>
        </p:txBody>
      </p:sp>
      <p:pic>
        <p:nvPicPr>
          <p:cNvPr id="17" name="Image 3" descr="preencoded.png">    </p:cNvPr>
          <p:cNvPicPr>
            <a:picLocks noChangeAspect="1"/>
          </p:cNvPicPr>
          <p:nvPr/>
        </p:nvPicPr>
        <p:blipFill>
          <a:blip r:embed="rId4"/>
          <a:stretch>
            <a:fillRect/>
          </a:stretch>
        </p:blipFill>
        <p:spPr>
          <a:xfrm>
            <a:off x="5032653" y="2413516"/>
            <a:ext cx="4564975" cy="4564975"/>
          </a:xfrm>
          <a:prstGeom prst="rect">
            <a:avLst/>
          </a:prstGeom>
        </p:spPr>
      </p:pic>
      <p:sp>
        <p:nvSpPr>
          <p:cNvPr id="18" name="Text 12"/>
          <p:cNvSpPr/>
          <p:nvPr/>
        </p:nvSpPr>
        <p:spPr>
          <a:xfrm>
            <a:off x="5838230" y="5402461"/>
            <a:ext cx="339328" cy="424220"/>
          </a:xfrm>
          <a:prstGeom prst="rect">
            <a:avLst/>
          </a:prstGeom>
          <a:noFill/>
          <a:ln/>
        </p:spPr>
        <p:txBody>
          <a:bodyPr wrap="none" lIns="0" tIns="0" rIns="0" bIns="0" rtlCol="0" anchor="t"/>
          <a:lstStyle/>
          <a:p>
            <a:pPr algn="l" indent="0" marL="0">
              <a:lnSpc>
                <a:spcPts val="4250"/>
              </a:lnSpc>
              <a:buNone/>
            </a:pPr>
            <a:r>
              <a:rPr lang="en-US" sz="2650" spc="-18" kern="0" dirty="0">
                <a:solidFill>
                  <a:srgbClr val="E0D6DE"/>
                </a:solidFill>
                <a:latin typeface="Anton" pitchFamily="34" charset="0"/>
                <a:ea typeface="Anton" pitchFamily="34" charset="-122"/>
                <a:cs typeface="Anton" pitchFamily="34" charset="-120"/>
              </a:rPr>
              <a:t>4</a:t>
            </a:r>
            <a:endParaRPr lang="en-US" sz="26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81130" y="546021"/>
            <a:ext cx="7754541" cy="1240631"/>
          </a:xfrm>
          <a:prstGeom prst="rect">
            <a:avLst/>
          </a:prstGeom>
          <a:noFill/>
          <a:ln/>
        </p:spPr>
        <p:txBody>
          <a:bodyPr wrap="square" lIns="0" tIns="0" rIns="0" bIns="0" rtlCol="0" anchor="t"/>
          <a:lstStyle/>
          <a:p>
            <a:pPr algn="l" indent="0" marL="0">
              <a:lnSpc>
                <a:spcPts val="4850"/>
              </a:lnSpc>
              <a:buNone/>
            </a:pPr>
            <a:r>
              <a:rPr lang="en-US" sz="3900" spc="-39" kern="0" dirty="0">
                <a:solidFill>
                  <a:srgbClr val="FA95AF"/>
                </a:solidFill>
                <a:latin typeface="Anton" pitchFamily="34" charset="0"/>
                <a:ea typeface="Anton" pitchFamily="34" charset="-122"/>
                <a:cs typeface="Anton" pitchFamily="34" charset="-120"/>
              </a:rPr>
              <a:t>Key Performance Indicators for Sales Teams</a:t>
            </a:r>
            <a:endParaRPr lang="en-US" sz="3900" dirty="0"/>
          </a:p>
        </p:txBody>
      </p:sp>
      <p:pic>
        <p:nvPicPr>
          <p:cNvPr id="4" name="Image 1" descr="preencoded.png">    </p:cNvPr>
          <p:cNvPicPr>
            <a:picLocks noChangeAspect="1"/>
          </p:cNvPicPr>
          <p:nvPr/>
        </p:nvPicPr>
        <p:blipFill>
          <a:blip r:embed="rId2"/>
          <a:stretch>
            <a:fillRect/>
          </a:stretch>
        </p:blipFill>
        <p:spPr>
          <a:xfrm>
            <a:off x="6181130" y="2084308"/>
            <a:ext cx="496133" cy="496133"/>
          </a:xfrm>
          <a:prstGeom prst="rect">
            <a:avLst/>
          </a:prstGeom>
        </p:spPr>
      </p:pic>
      <p:sp>
        <p:nvSpPr>
          <p:cNvPr id="5" name="Text 1"/>
          <p:cNvSpPr/>
          <p:nvPr/>
        </p:nvSpPr>
        <p:spPr>
          <a:xfrm>
            <a:off x="6181130" y="2778919"/>
            <a:ext cx="2386370" cy="310158"/>
          </a:xfrm>
          <a:prstGeom prst="rect">
            <a:avLst/>
          </a:prstGeom>
          <a:noFill/>
          <a:ln/>
        </p:spPr>
        <p:txBody>
          <a:bodyPr wrap="none" lIns="0" tIns="0" rIns="0" bIns="0" rtlCol="0" anchor="t"/>
          <a:lstStyle/>
          <a:p>
            <a:pPr algn="l" indent="0" marL="0">
              <a:lnSpc>
                <a:spcPts val="2400"/>
              </a:lnSpc>
              <a:buNone/>
            </a:pPr>
            <a:r>
              <a:rPr lang="en-US" sz="1950" spc="-20" kern="0" dirty="0">
                <a:solidFill>
                  <a:srgbClr val="E0D6DE"/>
                </a:solidFill>
                <a:latin typeface="Anton" pitchFamily="34" charset="0"/>
                <a:ea typeface="Anton" pitchFamily="34" charset="-122"/>
                <a:cs typeface="Anton" pitchFamily="34" charset="-120"/>
              </a:rPr>
              <a:t>Sales Volume</a:t>
            </a:r>
            <a:endParaRPr lang="en-US" sz="1950" dirty="0"/>
          </a:p>
        </p:txBody>
      </p:sp>
      <p:sp>
        <p:nvSpPr>
          <p:cNvPr id="6" name="Text 2"/>
          <p:cNvSpPr/>
          <p:nvPr/>
        </p:nvSpPr>
        <p:spPr>
          <a:xfrm>
            <a:off x="6181130" y="3208139"/>
            <a:ext cx="2386370" cy="952619"/>
          </a:xfrm>
          <a:prstGeom prst="rect">
            <a:avLst/>
          </a:prstGeom>
          <a:noFill/>
          <a:ln/>
        </p:spPr>
        <p:txBody>
          <a:bodyPr wrap="square" lIns="0" tIns="0" rIns="0" bIns="0" rtlCol="0" anchor="t"/>
          <a:lstStyle/>
          <a:p>
            <a:pPr algn="l" indent="0" marL="0">
              <a:lnSpc>
                <a:spcPts val="2500"/>
              </a:lnSpc>
              <a:buNone/>
            </a:pPr>
            <a:r>
              <a:rPr lang="en-US" sz="1550" spc="-31" kern="0" dirty="0">
                <a:solidFill>
                  <a:srgbClr val="E0D6DE"/>
                </a:solidFill>
                <a:latin typeface="Fira Sans" pitchFamily="34" charset="0"/>
                <a:ea typeface="Fira Sans" pitchFamily="34" charset="-122"/>
                <a:cs typeface="Fira Sans" pitchFamily="34" charset="-120"/>
              </a:rPr>
              <a:t>Measures the total amount of sales over a specific period</a:t>
            </a:r>
            <a:endParaRPr lang="en-US" sz="1550" dirty="0"/>
          </a:p>
        </p:txBody>
      </p:sp>
      <p:pic>
        <p:nvPicPr>
          <p:cNvPr id="7" name="Image 2" descr="preencoded.png">    </p:cNvPr>
          <p:cNvPicPr>
            <a:picLocks noChangeAspect="1"/>
          </p:cNvPicPr>
          <p:nvPr/>
        </p:nvPicPr>
        <p:blipFill>
          <a:blip r:embed="rId3"/>
          <a:stretch>
            <a:fillRect/>
          </a:stretch>
        </p:blipFill>
        <p:spPr>
          <a:xfrm>
            <a:off x="8865156" y="2084308"/>
            <a:ext cx="496133" cy="496133"/>
          </a:xfrm>
          <a:prstGeom prst="rect">
            <a:avLst/>
          </a:prstGeom>
        </p:spPr>
      </p:pic>
      <p:sp>
        <p:nvSpPr>
          <p:cNvPr id="8" name="Text 3"/>
          <p:cNvSpPr/>
          <p:nvPr/>
        </p:nvSpPr>
        <p:spPr>
          <a:xfrm>
            <a:off x="8865156" y="2778919"/>
            <a:ext cx="2386370" cy="310158"/>
          </a:xfrm>
          <a:prstGeom prst="rect">
            <a:avLst/>
          </a:prstGeom>
          <a:noFill/>
          <a:ln/>
        </p:spPr>
        <p:txBody>
          <a:bodyPr wrap="none" lIns="0" tIns="0" rIns="0" bIns="0" rtlCol="0" anchor="t"/>
          <a:lstStyle/>
          <a:p>
            <a:pPr algn="l" indent="0" marL="0">
              <a:lnSpc>
                <a:spcPts val="2400"/>
              </a:lnSpc>
              <a:buNone/>
            </a:pPr>
            <a:r>
              <a:rPr lang="en-US" sz="1950" spc="-20" kern="0" dirty="0">
                <a:solidFill>
                  <a:srgbClr val="E0D6DE"/>
                </a:solidFill>
                <a:latin typeface="Anton" pitchFamily="34" charset="0"/>
                <a:ea typeface="Anton" pitchFamily="34" charset="-122"/>
                <a:cs typeface="Anton" pitchFamily="34" charset="-120"/>
              </a:rPr>
              <a:t>Conversion Rate</a:t>
            </a:r>
            <a:endParaRPr lang="en-US" sz="1950" dirty="0"/>
          </a:p>
        </p:txBody>
      </p:sp>
      <p:sp>
        <p:nvSpPr>
          <p:cNvPr id="9" name="Text 4"/>
          <p:cNvSpPr/>
          <p:nvPr/>
        </p:nvSpPr>
        <p:spPr>
          <a:xfrm>
            <a:off x="8865156" y="3208139"/>
            <a:ext cx="2386370" cy="635079"/>
          </a:xfrm>
          <a:prstGeom prst="rect">
            <a:avLst/>
          </a:prstGeom>
          <a:noFill/>
          <a:ln/>
        </p:spPr>
        <p:txBody>
          <a:bodyPr wrap="square" lIns="0" tIns="0" rIns="0" bIns="0" rtlCol="0" anchor="t"/>
          <a:lstStyle/>
          <a:p>
            <a:pPr algn="l" indent="0" marL="0">
              <a:lnSpc>
                <a:spcPts val="2500"/>
              </a:lnSpc>
              <a:buNone/>
            </a:pPr>
            <a:r>
              <a:rPr lang="en-US" sz="1550" spc="-31" kern="0" dirty="0">
                <a:solidFill>
                  <a:srgbClr val="E0D6DE"/>
                </a:solidFill>
                <a:latin typeface="Fira Sans" pitchFamily="34" charset="0"/>
                <a:ea typeface="Fira Sans" pitchFamily="34" charset="-122"/>
                <a:cs typeface="Fira Sans" pitchFamily="34" charset="-120"/>
              </a:rPr>
              <a:t>The percentage of leads that turn into actual sales</a:t>
            </a:r>
            <a:endParaRPr lang="en-US" sz="1550" dirty="0"/>
          </a:p>
        </p:txBody>
      </p:sp>
      <p:pic>
        <p:nvPicPr>
          <p:cNvPr id="10" name="Image 3" descr="preencoded.png">    </p:cNvPr>
          <p:cNvPicPr>
            <a:picLocks noChangeAspect="1"/>
          </p:cNvPicPr>
          <p:nvPr/>
        </p:nvPicPr>
        <p:blipFill>
          <a:blip r:embed="rId4"/>
          <a:stretch>
            <a:fillRect/>
          </a:stretch>
        </p:blipFill>
        <p:spPr>
          <a:xfrm>
            <a:off x="11549182" y="2084308"/>
            <a:ext cx="496133" cy="496133"/>
          </a:xfrm>
          <a:prstGeom prst="rect">
            <a:avLst/>
          </a:prstGeom>
        </p:spPr>
      </p:pic>
      <p:sp>
        <p:nvSpPr>
          <p:cNvPr id="11" name="Text 5"/>
          <p:cNvSpPr/>
          <p:nvPr/>
        </p:nvSpPr>
        <p:spPr>
          <a:xfrm>
            <a:off x="11549182" y="2778919"/>
            <a:ext cx="2386370" cy="310158"/>
          </a:xfrm>
          <a:prstGeom prst="rect">
            <a:avLst/>
          </a:prstGeom>
          <a:noFill/>
          <a:ln/>
        </p:spPr>
        <p:txBody>
          <a:bodyPr wrap="none" lIns="0" tIns="0" rIns="0" bIns="0" rtlCol="0" anchor="t"/>
          <a:lstStyle/>
          <a:p>
            <a:pPr algn="l" indent="0" marL="0">
              <a:lnSpc>
                <a:spcPts val="2400"/>
              </a:lnSpc>
              <a:buNone/>
            </a:pPr>
            <a:r>
              <a:rPr lang="en-US" sz="1950" spc="-20" kern="0" dirty="0">
                <a:solidFill>
                  <a:srgbClr val="E0D6DE"/>
                </a:solidFill>
                <a:latin typeface="Anton" pitchFamily="34" charset="0"/>
                <a:ea typeface="Anton" pitchFamily="34" charset="-122"/>
                <a:cs typeface="Anton" pitchFamily="34" charset="-120"/>
              </a:rPr>
              <a:t>Average Margin per Sale</a:t>
            </a:r>
            <a:endParaRPr lang="en-US" sz="1950" dirty="0"/>
          </a:p>
        </p:txBody>
      </p:sp>
      <p:sp>
        <p:nvSpPr>
          <p:cNvPr id="12" name="Text 6"/>
          <p:cNvSpPr/>
          <p:nvPr/>
        </p:nvSpPr>
        <p:spPr>
          <a:xfrm>
            <a:off x="11549182" y="3208139"/>
            <a:ext cx="2386370" cy="635079"/>
          </a:xfrm>
          <a:prstGeom prst="rect">
            <a:avLst/>
          </a:prstGeom>
          <a:noFill/>
          <a:ln/>
        </p:spPr>
        <p:txBody>
          <a:bodyPr wrap="square" lIns="0" tIns="0" rIns="0" bIns="0" rtlCol="0" anchor="t"/>
          <a:lstStyle/>
          <a:p>
            <a:pPr algn="l" indent="0" marL="0">
              <a:lnSpc>
                <a:spcPts val="2500"/>
              </a:lnSpc>
              <a:buNone/>
            </a:pPr>
            <a:r>
              <a:rPr lang="en-US" sz="1550" spc="-31" kern="0" dirty="0">
                <a:solidFill>
                  <a:srgbClr val="E0D6DE"/>
                </a:solidFill>
                <a:latin typeface="Fira Sans" pitchFamily="34" charset="0"/>
                <a:ea typeface="Fira Sans" pitchFamily="34" charset="-122"/>
                <a:cs typeface="Fira Sans" pitchFamily="34" charset="-120"/>
              </a:rPr>
              <a:t>The average profit made on each sale</a:t>
            </a:r>
            <a:endParaRPr lang="en-US" sz="1550" dirty="0"/>
          </a:p>
        </p:txBody>
      </p:sp>
      <p:pic>
        <p:nvPicPr>
          <p:cNvPr id="13" name="Image 4" descr="preencoded.png">    </p:cNvPr>
          <p:cNvPicPr>
            <a:picLocks noChangeAspect="1"/>
          </p:cNvPicPr>
          <p:nvPr/>
        </p:nvPicPr>
        <p:blipFill>
          <a:blip r:embed="rId5"/>
          <a:stretch>
            <a:fillRect/>
          </a:stretch>
        </p:blipFill>
        <p:spPr>
          <a:xfrm>
            <a:off x="6181130" y="4756190"/>
            <a:ext cx="496133" cy="496133"/>
          </a:xfrm>
          <a:prstGeom prst="rect">
            <a:avLst/>
          </a:prstGeom>
        </p:spPr>
      </p:pic>
      <p:sp>
        <p:nvSpPr>
          <p:cNvPr id="14" name="Text 7"/>
          <p:cNvSpPr/>
          <p:nvPr/>
        </p:nvSpPr>
        <p:spPr>
          <a:xfrm>
            <a:off x="6181130" y="5450800"/>
            <a:ext cx="2386370" cy="620316"/>
          </a:xfrm>
          <a:prstGeom prst="rect">
            <a:avLst/>
          </a:prstGeom>
          <a:noFill/>
          <a:ln/>
        </p:spPr>
        <p:txBody>
          <a:bodyPr wrap="square" lIns="0" tIns="0" rIns="0" bIns="0" rtlCol="0" anchor="t"/>
          <a:lstStyle/>
          <a:p>
            <a:pPr algn="l" indent="0" marL="0">
              <a:lnSpc>
                <a:spcPts val="2400"/>
              </a:lnSpc>
              <a:buNone/>
            </a:pPr>
            <a:r>
              <a:rPr lang="en-US" sz="1950" spc="-20" kern="0" dirty="0">
                <a:solidFill>
                  <a:srgbClr val="E0D6DE"/>
                </a:solidFill>
                <a:latin typeface="Anton" pitchFamily="34" charset="0"/>
                <a:ea typeface="Anton" pitchFamily="34" charset="-122"/>
                <a:cs typeface="Anton" pitchFamily="34" charset="-120"/>
              </a:rPr>
              <a:t>Customer Acquisition Cost</a:t>
            </a:r>
            <a:endParaRPr lang="en-US" sz="1950" dirty="0"/>
          </a:p>
        </p:txBody>
      </p:sp>
      <p:sp>
        <p:nvSpPr>
          <p:cNvPr id="15" name="Text 8"/>
          <p:cNvSpPr/>
          <p:nvPr/>
        </p:nvSpPr>
        <p:spPr>
          <a:xfrm>
            <a:off x="6181130" y="6190178"/>
            <a:ext cx="2386370" cy="635079"/>
          </a:xfrm>
          <a:prstGeom prst="rect">
            <a:avLst/>
          </a:prstGeom>
          <a:noFill/>
          <a:ln/>
        </p:spPr>
        <p:txBody>
          <a:bodyPr wrap="square" lIns="0" tIns="0" rIns="0" bIns="0" rtlCol="0" anchor="t"/>
          <a:lstStyle/>
          <a:p>
            <a:pPr algn="l" indent="0" marL="0">
              <a:lnSpc>
                <a:spcPts val="2500"/>
              </a:lnSpc>
              <a:buNone/>
            </a:pPr>
            <a:r>
              <a:rPr lang="en-US" sz="1550" spc="-31" kern="0" dirty="0">
                <a:solidFill>
                  <a:srgbClr val="E0D6DE"/>
                </a:solidFill>
                <a:latin typeface="Fira Sans" pitchFamily="34" charset="0"/>
                <a:ea typeface="Fira Sans" pitchFamily="34" charset="-122"/>
                <a:cs typeface="Fira Sans" pitchFamily="34" charset="-120"/>
              </a:rPr>
              <a:t>The cost associated with acquiring a new customer</a:t>
            </a:r>
            <a:endParaRPr lang="en-US" sz="1550" dirty="0"/>
          </a:p>
        </p:txBody>
      </p:sp>
      <p:sp>
        <p:nvSpPr>
          <p:cNvPr id="16" name="Text 9"/>
          <p:cNvSpPr/>
          <p:nvPr/>
        </p:nvSpPr>
        <p:spPr>
          <a:xfrm>
            <a:off x="6181130" y="7048500"/>
            <a:ext cx="7754541" cy="635079"/>
          </a:xfrm>
          <a:prstGeom prst="rect">
            <a:avLst/>
          </a:prstGeom>
          <a:noFill/>
          <a:ln/>
        </p:spPr>
        <p:txBody>
          <a:bodyPr wrap="square" lIns="0" tIns="0" rIns="0" bIns="0" rtlCol="0" anchor="t"/>
          <a:lstStyle/>
          <a:p>
            <a:pPr algn="l" indent="0" marL="0">
              <a:lnSpc>
                <a:spcPts val="2500"/>
              </a:lnSpc>
              <a:buNone/>
            </a:pPr>
            <a:r>
              <a:rPr lang="en-US" sz="1550" spc="-31" kern="0" dirty="0">
                <a:solidFill>
                  <a:srgbClr val="E0D6DE"/>
                </a:solidFill>
                <a:latin typeface="Fira Sans" pitchFamily="34" charset="0"/>
                <a:ea typeface="Fira Sans" pitchFamily="34" charset="-122"/>
                <a:cs typeface="Fira Sans" pitchFamily="34" charset="-120"/>
              </a:rPr>
              <a:t>KPIs are measurable values that demonstrate how well a team is achieving specific sales objectives. They can be tailored according to a company's or a product's sales process.</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43545" y="584240"/>
            <a:ext cx="8517136" cy="663893"/>
          </a:xfrm>
          <a:prstGeom prst="rect">
            <a:avLst/>
          </a:prstGeom>
          <a:noFill/>
          <a:ln/>
        </p:spPr>
        <p:txBody>
          <a:bodyPr wrap="none" lIns="0" tIns="0" rIns="0" bIns="0" rtlCol="0" anchor="t"/>
          <a:lstStyle/>
          <a:p>
            <a:pPr algn="l" indent="0" marL="0">
              <a:lnSpc>
                <a:spcPts val="5200"/>
              </a:lnSpc>
              <a:buNone/>
            </a:pPr>
            <a:r>
              <a:rPr lang="en-US" sz="4150" spc="-42" kern="0" dirty="0">
                <a:solidFill>
                  <a:srgbClr val="FA95AF"/>
                </a:solidFill>
                <a:latin typeface="Anton" pitchFamily="34" charset="0"/>
                <a:ea typeface="Anton" pitchFamily="34" charset="-122"/>
                <a:cs typeface="Anton" pitchFamily="34" charset="-120"/>
              </a:rPr>
              <a:t>Importance of Setting Correct KPI Targets</a:t>
            </a:r>
            <a:endParaRPr lang="en-US" sz="4150" dirty="0"/>
          </a:p>
        </p:txBody>
      </p:sp>
      <p:pic>
        <p:nvPicPr>
          <p:cNvPr id="3" name="Image 0" descr="preencoded.png">    </p:cNvPr>
          <p:cNvPicPr>
            <a:picLocks noChangeAspect="1"/>
          </p:cNvPicPr>
          <p:nvPr/>
        </p:nvPicPr>
        <p:blipFill>
          <a:blip r:embed="rId1"/>
          <a:stretch>
            <a:fillRect/>
          </a:stretch>
        </p:blipFill>
        <p:spPr>
          <a:xfrm>
            <a:off x="3216116" y="1672947"/>
            <a:ext cx="1626394" cy="1223963"/>
          </a:xfrm>
          <a:prstGeom prst="rect">
            <a:avLst/>
          </a:prstGeom>
        </p:spPr>
      </p:pic>
      <p:sp>
        <p:nvSpPr>
          <p:cNvPr id="4" name="Text 1"/>
          <p:cNvSpPr/>
          <p:nvPr/>
        </p:nvSpPr>
        <p:spPr>
          <a:xfrm>
            <a:off x="3879890" y="2249924"/>
            <a:ext cx="298728" cy="373380"/>
          </a:xfrm>
          <a:prstGeom prst="rect">
            <a:avLst/>
          </a:prstGeom>
          <a:noFill/>
          <a:ln/>
        </p:spPr>
        <p:txBody>
          <a:bodyPr wrap="none" lIns="0" tIns="0" rIns="0" bIns="0" rtlCol="0" anchor="t"/>
          <a:lstStyle/>
          <a:p>
            <a:pPr algn="ctr" indent="0" marL="0">
              <a:lnSpc>
                <a:spcPts val="3750"/>
              </a:lnSpc>
              <a:buNone/>
            </a:pPr>
            <a:r>
              <a:rPr lang="en-US" sz="2350" spc="-21" kern="0" dirty="0">
                <a:solidFill>
                  <a:srgbClr val="E0D6DE"/>
                </a:solidFill>
                <a:latin typeface="Anton" pitchFamily="34" charset="0"/>
                <a:ea typeface="Anton" pitchFamily="34" charset="-122"/>
                <a:cs typeface="Anton" pitchFamily="34" charset="-120"/>
              </a:rPr>
              <a:t>1</a:t>
            </a:r>
            <a:endParaRPr lang="en-US" sz="2350" dirty="0"/>
          </a:p>
        </p:txBody>
      </p:sp>
      <p:sp>
        <p:nvSpPr>
          <p:cNvPr id="5" name="Text 2"/>
          <p:cNvSpPr/>
          <p:nvPr/>
        </p:nvSpPr>
        <p:spPr>
          <a:xfrm>
            <a:off x="5054918" y="1885355"/>
            <a:ext cx="2537698" cy="331946"/>
          </a:xfrm>
          <a:prstGeom prst="rect">
            <a:avLst/>
          </a:prstGeom>
          <a:noFill/>
          <a:ln/>
        </p:spPr>
        <p:txBody>
          <a:bodyPr wrap="none" lIns="0" tIns="0" rIns="0" bIns="0" rtlCol="0" anchor="t"/>
          <a:lstStyle/>
          <a:p>
            <a:pPr algn="l" indent="0" marL="0">
              <a:lnSpc>
                <a:spcPts val="2600"/>
              </a:lnSpc>
              <a:buNone/>
            </a:pPr>
            <a:r>
              <a:rPr lang="en-US" sz="2050" spc="-21" kern="0" dirty="0">
                <a:solidFill>
                  <a:srgbClr val="E0D6DE"/>
                </a:solidFill>
                <a:latin typeface="Anton" pitchFamily="34" charset="0"/>
                <a:ea typeface="Anton" pitchFamily="34" charset="-122"/>
                <a:cs typeface="Anton" pitchFamily="34" charset="-120"/>
              </a:rPr>
              <a:t>Realistic and Achievable</a:t>
            </a:r>
            <a:endParaRPr lang="en-US" sz="2050" dirty="0"/>
          </a:p>
        </p:txBody>
      </p:sp>
      <p:sp>
        <p:nvSpPr>
          <p:cNvPr id="6" name="Text 3"/>
          <p:cNvSpPr/>
          <p:nvPr/>
        </p:nvSpPr>
        <p:spPr>
          <a:xfrm>
            <a:off x="5054918" y="2344698"/>
            <a:ext cx="2537698" cy="339804"/>
          </a:xfrm>
          <a:prstGeom prst="rect">
            <a:avLst/>
          </a:prstGeom>
          <a:noFill/>
          <a:ln/>
        </p:spPr>
        <p:txBody>
          <a:bodyPr wrap="none" lIns="0" tIns="0" rIns="0" bIns="0" rtlCol="0" anchor="t"/>
          <a:lstStyle/>
          <a:p>
            <a:pPr algn="l" indent="0" marL="0">
              <a:lnSpc>
                <a:spcPts val="2650"/>
              </a:lnSpc>
              <a:buNone/>
            </a:pPr>
            <a:r>
              <a:rPr lang="en-US" sz="1650" spc="-33" kern="0" dirty="0">
                <a:solidFill>
                  <a:srgbClr val="E0D6DE"/>
                </a:solidFill>
                <a:latin typeface="Fira Sans" pitchFamily="34" charset="0"/>
                <a:ea typeface="Fira Sans" pitchFamily="34" charset="-122"/>
                <a:cs typeface="Fira Sans" pitchFamily="34" charset="-120"/>
              </a:rPr>
              <a:t>Targets must be attainable</a:t>
            </a:r>
            <a:endParaRPr lang="en-US" sz="1650" dirty="0"/>
          </a:p>
        </p:txBody>
      </p:sp>
      <p:sp>
        <p:nvSpPr>
          <p:cNvPr id="7" name="Shape 4"/>
          <p:cNvSpPr/>
          <p:nvPr/>
        </p:nvSpPr>
        <p:spPr>
          <a:xfrm>
            <a:off x="4895612" y="2913936"/>
            <a:ext cx="8938141" cy="11430"/>
          </a:xfrm>
          <a:prstGeom prst="roundRect">
            <a:avLst>
              <a:gd name="adj" fmla="val 278828"/>
            </a:avLst>
          </a:prstGeom>
          <a:solidFill>
            <a:srgbClr val="575757"/>
          </a:solidFill>
          <a:ln/>
        </p:spPr>
      </p:sp>
      <p:pic>
        <p:nvPicPr>
          <p:cNvPr id="8" name="Image 1" descr="preencoded.png">    </p:cNvPr>
          <p:cNvPicPr>
            <a:picLocks noChangeAspect="1"/>
          </p:cNvPicPr>
          <p:nvPr/>
        </p:nvPicPr>
        <p:blipFill>
          <a:blip r:embed="rId2"/>
          <a:stretch>
            <a:fillRect/>
          </a:stretch>
        </p:blipFill>
        <p:spPr>
          <a:xfrm>
            <a:off x="2402800" y="2950012"/>
            <a:ext cx="3252907" cy="1223963"/>
          </a:xfrm>
          <a:prstGeom prst="rect">
            <a:avLst/>
          </a:prstGeom>
        </p:spPr>
      </p:pic>
      <p:sp>
        <p:nvSpPr>
          <p:cNvPr id="9" name="Text 5"/>
          <p:cNvSpPr/>
          <p:nvPr/>
        </p:nvSpPr>
        <p:spPr>
          <a:xfrm>
            <a:off x="3879890" y="3375303"/>
            <a:ext cx="298728" cy="373380"/>
          </a:xfrm>
          <a:prstGeom prst="rect">
            <a:avLst/>
          </a:prstGeom>
          <a:noFill/>
          <a:ln/>
        </p:spPr>
        <p:txBody>
          <a:bodyPr wrap="none" lIns="0" tIns="0" rIns="0" bIns="0" rtlCol="0" anchor="t"/>
          <a:lstStyle/>
          <a:p>
            <a:pPr algn="ctr" indent="0" marL="0">
              <a:lnSpc>
                <a:spcPts val="3750"/>
              </a:lnSpc>
              <a:buNone/>
            </a:pPr>
            <a:r>
              <a:rPr lang="en-US" sz="2350" spc="-21" kern="0" dirty="0">
                <a:solidFill>
                  <a:srgbClr val="E0D6DE"/>
                </a:solidFill>
                <a:latin typeface="Anton" pitchFamily="34" charset="0"/>
                <a:ea typeface="Anton" pitchFamily="34" charset="-122"/>
                <a:cs typeface="Anton" pitchFamily="34" charset="-120"/>
              </a:rPr>
              <a:t>2</a:t>
            </a:r>
            <a:endParaRPr lang="en-US" sz="2350" dirty="0"/>
          </a:p>
        </p:txBody>
      </p:sp>
      <p:sp>
        <p:nvSpPr>
          <p:cNvPr id="10" name="Text 6"/>
          <p:cNvSpPr/>
          <p:nvPr/>
        </p:nvSpPr>
        <p:spPr>
          <a:xfrm>
            <a:off x="5868114" y="3162419"/>
            <a:ext cx="2655808" cy="331946"/>
          </a:xfrm>
          <a:prstGeom prst="rect">
            <a:avLst/>
          </a:prstGeom>
          <a:noFill/>
          <a:ln/>
        </p:spPr>
        <p:txBody>
          <a:bodyPr wrap="none" lIns="0" tIns="0" rIns="0" bIns="0" rtlCol="0" anchor="t"/>
          <a:lstStyle/>
          <a:p>
            <a:pPr algn="l" indent="0" marL="0">
              <a:lnSpc>
                <a:spcPts val="2600"/>
              </a:lnSpc>
              <a:buNone/>
            </a:pPr>
            <a:r>
              <a:rPr lang="en-US" sz="2050" spc="-21" kern="0" dirty="0">
                <a:solidFill>
                  <a:srgbClr val="E0D6DE"/>
                </a:solidFill>
                <a:latin typeface="Anton" pitchFamily="34" charset="0"/>
                <a:ea typeface="Anton" pitchFamily="34" charset="-122"/>
                <a:cs typeface="Anton" pitchFamily="34" charset="-120"/>
              </a:rPr>
              <a:t>Challenging</a:t>
            </a:r>
            <a:endParaRPr lang="en-US" sz="2050" dirty="0"/>
          </a:p>
        </p:txBody>
      </p:sp>
      <p:sp>
        <p:nvSpPr>
          <p:cNvPr id="11" name="Text 7"/>
          <p:cNvSpPr/>
          <p:nvPr/>
        </p:nvSpPr>
        <p:spPr>
          <a:xfrm>
            <a:off x="5868114" y="3621762"/>
            <a:ext cx="3246001" cy="339804"/>
          </a:xfrm>
          <a:prstGeom prst="rect">
            <a:avLst/>
          </a:prstGeom>
          <a:noFill/>
          <a:ln/>
        </p:spPr>
        <p:txBody>
          <a:bodyPr wrap="none" lIns="0" tIns="0" rIns="0" bIns="0" rtlCol="0" anchor="t"/>
          <a:lstStyle/>
          <a:p>
            <a:pPr algn="l" indent="0" marL="0">
              <a:lnSpc>
                <a:spcPts val="2650"/>
              </a:lnSpc>
              <a:buNone/>
            </a:pPr>
            <a:r>
              <a:rPr lang="en-US" sz="1650" spc="-33" kern="0" dirty="0">
                <a:solidFill>
                  <a:srgbClr val="E0D6DE"/>
                </a:solidFill>
                <a:latin typeface="Fira Sans" pitchFamily="34" charset="0"/>
                <a:ea typeface="Fira Sans" pitchFamily="34" charset="-122"/>
                <a:cs typeface="Fira Sans" pitchFamily="34" charset="-120"/>
              </a:rPr>
              <a:t>Should push sales team to improve</a:t>
            </a:r>
            <a:endParaRPr lang="en-US" sz="1650" dirty="0"/>
          </a:p>
        </p:txBody>
      </p:sp>
      <p:sp>
        <p:nvSpPr>
          <p:cNvPr id="12" name="Shape 8"/>
          <p:cNvSpPr/>
          <p:nvPr/>
        </p:nvSpPr>
        <p:spPr>
          <a:xfrm>
            <a:off x="5708809" y="4191000"/>
            <a:ext cx="8124944" cy="11430"/>
          </a:xfrm>
          <a:prstGeom prst="roundRect">
            <a:avLst>
              <a:gd name="adj" fmla="val 278828"/>
            </a:avLst>
          </a:prstGeom>
          <a:solidFill>
            <a:srgbClr val="575757"/>
          </a:solidFill>
          <a:ln/>
        </p:spPr>
      </p:sp>
      <p:pic>
        <p:nvPicPr>
          <p:cNvPr id="13" name="Image 2" descr="preencoded.png">    </p:cNvPr>
          <p:cNvPicPr>
            <a:picLocks noChangeAspect="1"/>
          </p:cNvPicPr>
          <p:nvPr/>
        </p:nvPicPr>
        <p:blipFill>
          <a:blip r:embed="rId3"/>
          <a:stretch>
            <a:fillRect/>
          </a:stretch>
        </p:blipFill>
        <p:spPr>
          <a:xfrm>
            <a:off x="1589603" y="4227076"/>
            <a:ext cx="4879419" cy="1223963"/>
          </a:xfrm>
          <a:prstGeom prst="rect">
            <a:avLst/>
          </a:prstGeom>
        </p:spPr>
      </p:pic>
      <p:sp>
        <p:nvSpPr>
          <p:cNvPr id="14" name="Text 9"/>
          <p:cNvSpPr/>
          <p:nvPr/>
        </p:nvSpPr>
        <p:spPr>
          <a:xfrm>
            <a:off x="3879890" y="4652367"/>
            <a:ext cx="298728" cy="373380"/>
          </a:xfrm>
          <a:prstGeom prst="rect">
            <a:avLst/>
          </a:prstGeom>
          <a:noFill/>
          <a:ln/>
        </p:spPr>
        <p:txBody>
          <a:bodyPr wrap="none" lIns="0" tIns="0" rIns="0" bIns="0" rtlCol="0" anchor="t"/>
          <a:lstStyle/>
          <a:p>
            <a:pPr algn="ctr" indent="0" marL="0">
              <a:lnSpc>
                <a:spcPts val="3750"/>
              </a:lnSpc>
              <a:buNone/>
            </a:pPr>
            <a:r>
              <a:rPr lang="en-US" sz="2350" spc="-21" kern="0" dirty="0">
                <a:solidFill>
                  <a:srgbClr val="E0D6DE"/>
                </a:solidFill>
                <a:latin typeface="Anton" pitchFamily="34" charset="0"/>
                <a:ea typeface="Anton" pitchFamily="34" charset="-122"/>
                <a:cs typeface="Anton" pitchFamily="34" charset="-120"/>
              </a:rPr>
              <a:t>3</a:t>
            </a:r>
            <a:endParaRPr lang="en-US" sz="2350" dirty="0"/>
          </a:p>
        </p:txBody>
      </p:sp>
      <p:sp>
        <p:nvSpPr>
          <p:cNvPr id="15" name="Text 10"/>
          <p:cNvSpPr/>
          <p:nvPr/>
        </p:nvSpPr>
        <p:spPr>
          <a:xfrm>
            <a:off x="6681430" y="4439483"/>
            <a:ext cx="2911912" cy="331946"/>
          </a:xfrm>
          <a:prstGeom prst="rect">
            <a:avLst/>
          </a:prstGeom>
          <a:noFill/>
          <a:ln/>
        </p:spPr>
        <p:txBody>
          <a:bodyPr wrap="none" lIns="0" tIns="0" rIns="0" bIns="0" rtlCol="0" anchor="t"/>
          <a:lstStyle/>
          <a:p>
            <a:pPr algn="l" indent="0" marL="0">
              <a:lnSpc>
                <a:spcPts val="2600"/>
              </a:lnSpc>
              <a:buNone/>
            </a:pPr>
            <a:r>
              <a:rPr lang="en-US" sz="2050" spc="-21" kern="0" dirty="0">
                <a:solidFill>
                  <a:srgbClr val="E0D6DE"/>
                </a:solidFill>
                <a:latin typeface="Anton" pitchFamily="34" charset="0"/>
                <a:ea typeface="Anton" pitchFamily="34" charset="-122"/>
                <a:cs typeface="Anton" pitchFamily="34" charset="-120"/>
              </a:rPr>
              <a:t>Aligned with Business Goals</a:t>
            </a:r>
            <a:endParaRPr lang="en-US" sz="2050" dirty="0"/>
          </a:p>
        </p:txBody>
      </p:sp>
      <p:sp>
        <p:nvSpPr>
          <p:cNvPr id="16" name="Text 11"/>
          <p:cNvSpPr/>
          <p:nvPr/>
        </p:nvSpPr>
        <p:spPr>
          <a:xfrm>
            <a:off x="6681430" y="4898827"/>
            <a:ext cx="2911912" cy="339804"/>
          </a:xfrm>
          <a:prstGeom prst="rect">
            <a:avLst/>
          </a:prstGeom>
          <a:noFill/>
          <a:ln/>
        </p:spPr>
        <p:txBody>
          <a:bodyPr wrap="none" lIns="0" tIns="0" rIns="0" bIns="0" rtlCol="0" anchor="t"/>
          <a:lstStyle/>
          <a:p>
            <a:pPr algn="l" indent="0" marL="0">
              <a:lnSpc>
                <a:spcPts val="2650"/>
              </a:lnSpc>
              <a:buNone/>
            </a:pPr>
            <a:r>
              <a:rPr lang="en-US" sz="1650" spc="-33" kern="0" dirty="0">
                <a:solidFill>
                  <a:srgbClr val="E0D6DE"/>
                </a:solidFill>
                <a:latin typeface="Fira Sans" pitchFamily="34" charset="0"/>
                <a:ea typeface="Fira Sans" pitchFamily="34" charset="-122"/>
                <a:cs typeface="Fira Sans" pitchFamily="34" charset="-120"/>
              </a:rPr>
              <a:t>Reflect critical success factors</a:t>
            </a:r>
            <a:endParaRPr lang="en-US" sz="1650" dirty="0"/>
          </a:p>
        </p:txBody>
      </p:sp>
      <p:sp>
        <p:nvSpPr>
          <p:cNvPr id="17" name="Shape 12"/>
          <p:cNvSpPr/>
          <p:nvPr/>
        </p:nvSpPr>
        <p:spPr>
          <a:xfrm>
            <a:off x="6522125" y="5468064"/>
            <a:ext cx="7311628" cy="11430"/>
          </a:xfrm>
          <a:prstGeom prst="roundRect">
            <a:avLst>
              <a:gd name="adj" fmla="val 278828"/>
            </a:avLst>
          </a:prstGeom>
          <a:solidFill>
            <a:srgbClr val="575757"/>
          </a:solidFill>
          <a:ln/>
        </p:spPr>
      </p:sp>
      <p:pic>
        <p:nvPicPr>
          <p:cNvPr id="18" name="Image 3" descr="preencoded.png">    </p:cNvPr>
          <p:cNvPicPr>
            <a:picLocks noChangeAspect="1"/>
          </p:cNvPicPr>
          <p:nvPr/>
        </p:nvPicPr>
        <p:blipFill>
          <a:blip r:embed="rId4"/>
          <a:stretch>
            <a:fillRect/>
          </a:stretch>
        </p:blipFill>
        <p:spPr>
          <a:xfrm>
            <a:off x="776287" y="5504140"/>
            <a:ext cx="6505932" cy="1223963"/>
          </a:xfrm>
          <a:prstGeom prst="rect">
            <a:avLst/>
          </a:prstGeom>
        </p:spPr>
      </p:pic>
      <p:sp>
        <p:nvSpPr>
          <p:cNvPr id="19" name="Text 13"/>
          <p:cNvSpPr/>
          <p:nvPr/>
        </p:nvSpPr>
        <p:spPr>
          <a:xfrm>
            <a:off x="3879890" y="5929432"/>
            <a:ext cx="298728" cy="373380"/>
          </a:xfrm>
          <a:prstGeom prst="rect">
            <a:avLst/>
          </a:prstGeom>
          <a:noFill/>
          <a:ln/>
        </p:spPr>
        <p:txBody>
          <a:bodyPr wrap="none" lIns="0" tIns="0" rIns="0" bIns="0" rtlCol="0" anchor="t"/>
          <a:lstStyle/>
          <a:p>
            <a:pPr algn="ctr" indent="0" marL="0">
              <a:lnSpc>
                <a:spcPts val="3750"/>
              </a:lnSpc>
              <a:buNone/>
            </a:pPr>
            <a:r>
              <a:rPr lang="en-US" sz="2350" spc="-21" kern="0" dirty="0">
                <a:solidFill>
                  <a:srgbClr val="E0D6DE"/>
                </a:solidFill>
                <a:latin typeface="Anton" pitchFamily="34" charset="0"/>
                <a:ea typeface="Anton" pitchFamily="34" charset="-122"/>
                <a:cs typeface="Anton" pitchFamily="34" charset="-120"/>
              </a:rPr>
              <a:t>4</a:t>
            </a:r>
            <a:endParaRPr lang="en-US" sz="2350" dirty="0"/>
          </a:p>
        </p:txBody>
      </p:sp>
      <p:sp>
        <p:nvSpPr>
          <p:cNvPr id="20" name="Text 14"/>
          <p:cNvSpPr/>
          <p:nvPr/>
        </p:nvSpPr>
        <p:spPr>
          <a:xfrm>
            <a:off x="7494627" y="5716548"/>
            <a:ext cx="2655808" cy="331946"/>
          </a:xfrm>
          <a:prstGeom prst="rect">
            <a:avLst/>
          </a:prstGeom>
          <a:noFill/>
          <a:ln/>
        </p:spPr>
        <p:txBody>
          <a:bodyPr wrap="none" lIns="0" tIns="0" rIns="0" bIns="0" rtlCol="0" anchor="t"/>
          <a:lstStyle/>
          <a:p>
            <a:pPr algn="l" indent="0" marL="0">
              <a:lnSpc>
                <a:spcPts val="2600"/>
              </a:lnSpc>
              <a:buNone/>
            </a:pPr>
            <a:r>
              <a:rPr lang="en-US" sz="2050" spc="-21" kern="0" dirty="0">
                <a:solidFill>
                  <a:srgbClr val="E0D6DE"/>
                </a:solidFill>
                <a:latin typeface="Anton" pitchFamily="34" charset="0"/>
                <a:ea typeface="Anton" pitchFamily="34" charset="-122"/>
                <a:cs typeface="Anton" pitchFamily="34" charset="-120"/>
              </a:rPr>
              <a:t>Quantifiable</a:t>
            </a:r>
            <a:endParaRPr lang="en-US" sz="2050" dirty="0"/>
          </a:p>
        </p:txBody>
      </p:sp>
      <p:sp>
        <p:nvSpPr>
          <p:cNvPr id="21" name="Text 15"/>
          <p:cNvSpPr/>
          <p:nvPr/>
        </p:nvSpPr>
        <p:spPr>
          <a:xfrm>
            <a:off x="7494627" y="6175891"/>
            <a:ext cx="3649742" cy="339804"/>
          </a:xfrm>
          <a:prstGeom prst="rect">
            <a:avLst/>
          </a:prstGeom>
          <a:noFill/>
          <a:ln/>
        </p:spPr>
        <p:txBody>
          <a:bodyPr wrap="none" lIns="0" tIns="0" rIns="0" bIns="0" rtlCol="0" anchor="t"/>
          <a:lstStyle/>
          <a:p>
            <a:pPr algn="l" indent="0" marL="0">
              <a:lnSpc>
                <a:spcPts val="2650"/>
              </a:lnSpc>
              <a:buNone/>
            </a:pPr>
            <a:r>
              <a:rPr lang="en-US" sz="1650" spc="-33" kern="0" dirty="0">
                <a:solidFill>
                  <a:srgbClr val="E0D6DE"/>
                </a:solidFill>
                <a:latin typeface="Fira Sans" pitchFamily="34" charset="0"/>
                <a:ea typeface="Fira Sans" pitchFamily="34" charset="-122"/>
                <a:cs typeface="Fira Sans" pitchFamily="34" charset="-120"/>
              </a:rPr>
              <a:t>Measurable metrics for clear evaluation</a:t>
            </a:r>
            <a:endParaRPr lang="en-US" sz="1650" dirty="0"/>
          </a:p>
        </p:txBody>
      </p:sp>
      <p:sp>
        <p:nvSpPr>
          <p:cNvPr id="22" name="Text 16"/>
          <p:cNvSpPr/>
          <p:nvPr/>
        </p:nvSpPr>
        <p:spPr>
          <a:xfrm>
            <a:off x="743545" y="6967061"/>
            <a:ext cx="13143309" cy="679609"/>
          </a:xfrm>
          <a:prstGeom prst="rect">
            <a:avLst/>
          </a:prstGeom>
          <a:noFill/>
          <a:ln/>
        </p:spPr>
        <p:txBody>
          <a:bodyPr wrap="square" lIns="0" tIns="0" rIns="0" bIns="0" rtlCol="0" anchor="t"/>
          <a:lstStyle/>
          <a:p>
            <a:pPr algn="l" indent="0" marL="0">
              <a:lnSpc>
                <a:spcPts val="2650"/>
              </a:lnSpc>
              <a:buNone/>
            </a:pPr>
            <a:r>
              <a:rPr lang="en-US" sz="1650" spc="-33" kern="0" dirty="0">
                <a:solidFill>
                  <a:srgbClr val="E0D6DE"/>
                </a:solidFill>
                <a:latin typeface="Fira Sans" pitchFamily="34" charset="0"/>
                <a:ea typeface="Fira Sans" pitchFamily="34" charset="-122"/>
                <a:cs typeface="Fira Sans" pitchFamily="34" charset="-120"/>
              </a:rPr>
              <a:t>Setting the correct targets for KPIs is important for sales motivation. They must be realistic and achievable, but also a challenge. This applies to both corporate and individual targets.</a:t>
            </a:r>
            <a:endParaRPr lang="en-US" sz="16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207062"/>
          </a:xfrm>
          <a:prstGeom prst="rect">
            <a:avLst/>
          </a:prstGeom>
        </p:spPr>
      </p:pic>
      <p:sp>
        <p:nvSpPr>
          <p:cNvPr id="3" name="Text 0"/>
          <p:cNvSpPr/>
          <p:nvPr/>
        </p:nvSpPr>
        <p:spPr>
          <a:xfrm>
            <a:off x="617934" y="2692598"/>
            <a:ext cx="9735503" cy="551855"/>
          </a:xfrm>
          <a:prstGeom prst="rect">
            <a:avLst/>
          </a:prstGeom>
          <a:noFill/>
          <a:ln/>
        </p:spPr>
        <p:txBody>
          <a:bodyPr wrap="none" lIns="0" tIns="0" rIns="0" bIns="0" rtlCol="0" anchor="t"/>
          <a:lstStyle/>
          <a:p>
            <a:pPr algn="l" indent="0" marL="0">
              <a:lnSpc>
                <a:spcPts val="4300"/>
              </a:lnSpc>
              <a:buNone/>
            </a:pPr>
            <a:r>
              <a:rPr lang="en-US" sz="3450" spc="-35" kern="0" dirty="0">
                <a:solidFill>
                  <a:srgbClr val="FA95AF"/>
                </a:solidFill>
                <a:latin typeface="Anton" pitchFamily="34" charset="0"/>
                <a:ea typeface="Anton" pitchFamily="34" charset="-122"/>
                <a:cs typeface="Anton" pitchFamily="34" charset="-120"/>
              </a:rPr>
              <a:t>Benefits of Using KPIs in Sales Monitoring and Evaluation</a:t>
            </a:r>
            <a:endParaRPr lang="en-US" sz="3450" dirty="0"/>
          </a:p>
        </p:txBody>
      </p:sp>
      <p:pic>
        <p:nvPicPr>
          <p:cNvPr id="4" name="Image 1" descr="preencoded.png">    </p:cNvPr>
          <p:cNvPicPr>
            <a:picLocks noChangeAspect="1"/>
          </p:cNvPicPr>
          <p:nvPr/>
        </p:nvPicPr>
        <p:blipFill>
          <a:blip r:embed="rId2"/>
          <a:stretch>
            <a:fillRect/>
          </a:stretch>
        </p:blipFill>
        <p:spPr>
          <a:xfrm>
            <a:off x="617934" y="3509248"/>
            <a:ext cx="882848" cy="1059418"/>
          </a:xfrm>
          <a:prstGeom prst="rect">
            <a:avLst/>
          </a:prstGeom>
        </p:spPr>
      </p:pic>
      <p:sp>
        <p:nvSpPr>
          <p:cNvPr id="5" name="Text 1"/>
          <p:cNvSpPr/>
          <p:nvPr/>
        </p:nvSpPr>
        <p:spPr>
          <a:xfrm>
            <a:off x="1765578" y="3685818"/>
            <a:ext cx="2207062" cy="275868"/>
          </a:xfrm>
          <a:prstGeom prst="rect">
            <a:avLst/>
          </a:prstGeom>
          <a:noFill/>
          <a:ln/>
        </p:spPr>
        <p:txBody>
          <a:bodyPr wrap="none" lIns="0" tIns="0" rIns="0" bIns="0" rtlCol="0" anchor="t"/>
          <a:lstStyle/>
          <a:p>
            <a:pPr algn="l" indent="0" marL="0">
              <a:lnSpc>
                <a:spcPts val="2150"/>
              </a:lnSpc>
              <a:buNone/>
            </a:pPr>
            <a:r>
              <a:rPr lang="en-US" sz="1700" spc="-17" kern="0" dirty="0">
                <a:solidFill>
                  <a:srgbClr val="E0D6DE"/>
                </a:solidFill>
                <a:latin typeface="Anton" pitchFamily="34" charset="0"/>
                <a:ea typeface="Anton" pitchFamily="34" charset="-122"/>
                <a:cs typeface="Anton" pitchFamily="34" charset="-120"/>
              </a:rPr>
              <a:t>Clear Feedback</a:t>
            </a:r>
            <a:endParaRPr lang="en-US" sz="1700" dirty="0"/>
          </a:p>
        </p:txBody>
      </p:sp>
      <p:sp>
        <p:nvSpPr>
          <p:cNvPr id="6" name="Text 2"/>
          <p:cNvSpPr/>
          <p:nvPr/>
        </p:nvSpPr>
        <p:spPr>
          <a:xfrm>
            <a:off x="1765578" y="4067532"/>
            <a:ext cx="12246888" cy="282416"/>
          </a:xfrm>
          <a:prstGeom prst="rect">
            <a:avLst/>
          </a:prstGeom>
          <a:noFill/>
          <a:ln/>
        </p:spPr>
        <p:txBody>
          <a:bodyPr wrap="none" lIns="0" tIns="0" rIns="0" bIns="0" rtlCol="0" anchor="t"/>
          <a:lstStyle/>
          <a:p>
            <a:pPr algn="l" indent="0" marL="0">
              <a:lnSpc>
                <a:spcPts val="2200"/>
              </a:lnSpc>
              <a:buNone/>
            </a:pPr>
            <a:r>
              <a:rPr lang="en-US" sz="1350" spc="-28" kern="0" dirty="0">
                <a:solidFill>
                  <a:srgbClr val="E0D6DE"/>
                </a:solidFill>
                <a:latin typeface="Fira Sans" pitchFamily="34" charset="0"/>
                <a:ea typeface="Fira Sans" pitchFamily="34" charset="-122"/>
                <a:cs typeface="Fira Sans" pitchFamily="34" charset="-120"/>
              </a:rPr>
              <a:t>KPIs give decision-makers exceptionally clear, unfiltered feedback on the success or failure of sales activities and strategies</a:t>
            </a:r>
            <a:endParaRPr lang="en-US" sz="1350" dirty="0"/>
          </a:p>
        </p:txBody>
      </p:sp>
      <p:pic>
        <p:nvPicPr>
          <p:cNvPr id="7" name="Image 2" descr="preencoded.png">    </p:cNvPr>
          <p:cNvPicPr>
            <a:picLocks noChangeAspect="1"/>
          </p:cNvPicPr>
          <p:nvPr/>
        </p:nvPicPr>
        <p:blipFill>
          <a:blip r:embed="rId3"/>
          <a:stretch>
            <a:fillRect/>
          </a:stretch>
        </p:blipFill>
        <p:spPr>
          <a:xfrm>
            <a:off x="617934" y="4568666"/>
            <a:ext cx="882848" cy="1059418"/>
          </a:xfrm>
          <a:prstGeom prst="rect">
            <a:avLst/>
          </a:prstGeom>
        </p:spPr>
      </p:pic>
      <p:sp>
        <p:nvSpPr>
          <p:cNvPr id="8" name="Text 3"/>
          <p:cNvSpPr/>
          <p:nvPr/>
        </p:nvSpPr>
        <p:spPr>
          <a:xfrm>
            <a:off x="1765578" y="4745236"/>
            <a:ext cx="2207062" cy="275868"/>
          </a:xfrm>
          <a:prstGeom prst="rect">
            <a:avLst/>
          </a:prstGeom>
          <a:noFill/>
          <a:ln/>
        </p:spPr>
        <p:txBody>
          <a:bodyPr wrap="none" lIns="0" tIns="0" rIns="0" bIns="0" rtlCol="0" anchor="t"/>
          <a:lstStyle/>
          <a:p>
            <a:pPr algn="l" indent="0" marL="0">
              <a:lnSpc>
                <a:spcPts val="2150"/>
              </a:lnSpc>
              <a:buNone/>
            </a:pPr>
            <a:r>
              <a:rPr lang="en-US" sz="1700" spc="-17" kern="0" dirty="0">
                <a:solidFill>
                  <a:srgbClr val="E0D6DE"/>
                </a:solidFill>
                <a:latin typeface="Anton" pitchFamily="34" charset="0"/>
                <a:ea typeface="Anton" pitchFamily="34" charset="-122"/>
                <a:cs typeface="Anton" pitchFamily="34" charset="-120"/>
              </a:rPr>
              <a:t>Resource Optimization</a:t>
            </a:r>
            <a:endParaRPr lang="en-US" sz="1700" dirty="0"/>
          </a:p>
        </p:txBody>
      </p:sp>
      <p:sp>
        <p:nvSpPr>
          <p:cNvPr id="9" name="Text 4"/>
          <p:cNvSpPr/>
          <p:nvPr/>
        </p:nvSpPr>
        <p:spPr>
          <a:xfrm>
            <a:off x="1765578" y="5126950"/>
            <a:ext cx="12246888" cy="282416"/>
          </a:xfrm>
          <a:prstGeom prst="rect">
            <a:avLst/>
          </a:prstGeom>
          <a:noFill/>
          <a:ln/>
        </p:spPr>
        <p:txBody>
          <a:bodyPr wrap="none" lIns="0" tIns="0" rIns="0" bIns="0" rtlCol="0" anchor="t"/>
          <a:lstStyle/>
          <a:p>
            <a:pPr algn="l" indent="0" marL="0">
              <a:lnSpc>
                <a:spcPts val="2200"/>
              </a:lnSpc>
              <a:buNone/>
            </a:pPr>
            <a:r>
              <a:rPr lang="en-US" sz="1350" spc="-28" kern="0" dirty="0">
                <a:solidFill>
                  <a:srgbClr val="E0D6DE"/>
                </a:solidFill>
                <a:latin typeface="Fira Sans" pitchFamily="34" charset="0"/>
                <a:ea typeface="Fira Sans" pitchFamily="34" charset="-122"/>
                <a:cs typeface="Fira Sans" pitchFamily="34" charset="-120"/>
              </a:rPr>
              <a:t>In tough markets, KPIs can save precious time and resources from being put into strategies that aren't working</a:t>
            </a:r>
            <a:endParaRPr lang="en-US" sz="1350" dirty="0"/>
          </a:p>
        </p:txBody>
      </p:sp>
      <p:pic>
        <p:nvPicPr>
          <p:cNvPr id="10" name="Image 3" descr="preencoded.png">    </p:cNvPr>
          <p:cNvPicPr>
            <a:picLocks noChangeAspect="1"/>
          </p:cNvPicPr>
          <p:nvPr/>
        </p:nvPicPr>
        <p:blipFill>
          <a:blip r:embed="rId4"/>
          <a:stretch>
            <a:fillRect/>
          </a:stretch>
        </p:blipFill>
        <p:spPr>
          <a:xfrm>
            <a:off x="617934" y="5628084"/>
            <a:ext cx="882848" cy="1059418"/>
          </a:xfrm>
          <a:prstGeom prst="rect">
            <a:avLst/>
          </a:prstGeom>
        </p:spPr>
      </p:pic>
      <p:sp>
        <p:nvSpPr>
          <p:cNvPr id="11" name="Text 5"/>
          <p:cNvSpPr/>
          <p:nvPr/>
        </p:nvSpPr>
        <p:spPr>
          <a:xfrm>
            <a:off x="1765578" y="5804654"/>
            <a:ext cx="2287191" cy="275868"/>
          </a:xfrm>
          <a:prstGeom prst="rect">
            <a:avLst/>
          </a:prstGeom>
          <a:noFill/>
          <a:ln/>
        </p:spPr>
        <p:txBody>
          <a:bodyPr wrap="none" lIns="0" tIns="0" rIns="0" bIns="0" rtlCol="0" anchor="t"/>
          <a:lstStyle/>
          <a:p>
            <a:pPr algn="l" indent="0" marL="0">
              <a:lnSpc>
                <a:spcPts val="2150"/>
              </a:lnSpc>
              <a:buNone/>
            </a:pPr>
            <a:r>
              <a:rPr lang="en-US" sz="1700" spc="-17" kern="0" dirty="0">
                <a:solidFill>
                  <a:srgbClr val="E0D6DE"/>
                </a:solidFill>
                <a:latin typeface="Anton" pitchFamily="34" charset="0"/>
                <a:ea typeface="Anton" pitchFamily="34" charset="-122"/>
                <a:cs typeface="Anton" pitchFamily="34" charset="-120"/>
              </a:rPr>
              <a:t>Quick Strategy Adjustment</a:t>
            </a:r>
            <a:endParaRPr lang="en-US" sz="1700" dirty="0"/>
          </a:p>
        </p:txBody>
      </p:sp>
      <p:sp>
        <p:nvSpPr>
          <p:cNvPr id="12" name="Text 6"/>
          <p:cNvSpPr/>
          <p:nvPr/>
        </p:nvSpPr>
        <p:spPr>
          <a:xfrm>
            <a:off x="1765578" y="6186368"/>
            <a:ext cx="12246888" cy="282416"/>
          </a:xfrm>
          <a:prstGeom prst="rect">
            <a:avLst/>
          </a:prstGeom>
          <a:noFill/>
          <a:ln/>
        </p:spPr>
        <p:txBody>
          <a:bodyPr wrap="none" lIns="0" tIns="0" rIns="0" bIns="0" rtlCol="0" anchor="t"/>
          <a:lstStyle/>
          <a:p>
            <a:pPr algn="l" indent="0" marL="0">
              <a:lnSpc>
                <a:spcPts val="2200"/>
              </a:lnSpc>
              <a:buNone/>
            </a:pPr>
            <a:r>
              <a:rPr lang="en-US" sz="1350" spc="-28" kern="0" dirty="0">
                <a:solidFill>
                  <a:srgbClr val="E0D6DE"/>
                </a:solidFill>
                <a:latin typeface="Fira Sans" pitchFamily="34" charset="0"/>
                <a:ea typeface="Fira Sans" pitchFamily="34" charset="-122"/>
                <a:cs typeface="Fira Sans" pitchFamily="34" charset="-120"/>
              </a:rPr>
              <a:t>They provide a quick way to steer efforts in a different, more profitable direction</a:t>
            </a:r>
            <a:endParaRPr lang="en-US" sz="1350" dirty="0"/>
          </a:p>
        </p:txBody>
      </p:sp>
      <p:pic>
        <p:nvPicPr>
          <p:cNvPr id="13" name="Image 4" descr="preencoded.png">    </p:cNvPr>
          <p:cNvPicPr>
            <a:picLocks noChangeAspect="1"/>
          </p:cNvPicPr>
          <p:nvPr/>
        </p:nvPicPr>
        <p:blipFill>
          <a:blip r:embed="rId5"/>
          <a:stretch>
            <a:fillRect/>
          </a:stretch>
        </p:blipFill>
        <p:spPr>
          <a:xfrm>
            <a:off x="617934" y="6687503"/>
            <a:ext cx="882848" cy="1059418"/>
          </a:xfrm>
          <a:prstGeom prst="rect">
            <a:avLst/>
          </a:prstGeom>
        </p:spPr>
      </p:pic>
      <p:sp>
        <p:nvSpPr>
          <p:cNvPr id="14" name="Text 7"/>
          <p:cNvSpPr/>
          <p:nvPr/>
        </p:nvSpPr>
        <p:spPr>
          <a:xfrm>
            <a:off x="1765578" y="6864072"/>
            <a:ext cx="2287310" cy="275868"/>
          </a:xfrm>
          <a:prstGeom prst="rect">
            <a:avLst/>
          </a:prstGeom>
          <a:noFill/>
          <a:ln/>
        </p:spPr>
        <p:txBody>
          <a:bodyPr wrap="none" lIns="0" tIns="0" rIns="0" bIns="0" rtlCol="0" anchor="t"/>
          <a:lstStyle/>
          <a:p>
            <a:pPr algn="l" indent="0" marL="0">
              <a:lnSpc>
                <a:spcPts val="2150"/>
              </a:lnSpc>
              <a:buNone/>
            </a:pPr>
            <a:r>
              <a:rPr lang="en-US" sz="1700" spc="-17" kern="0" dirty="0">
                <a:solidFill>
                  <a:srgbClr val="E0D6DE"/>
                </a:solidFill>
                <a:latin typeface="Anton" pitchFamily="34" charset="0"/>
                <a:ea typeface="Anton" pitchFamily="34" charset="-122"/>
                <a:cs typeface="Anton" pitchFamily="34" charset="-120"/>
              </a:rPr>
              <a:t>Customer Loyalty Tracking</a:t>
            </a:r>
            <a:endParaRPr lang="en-US" sz="1700" dirty="0"/>
          </a:p>
        </p:txBody>
      </p:sp>
      <p:sp>
        <p:nvSpPr>
          <p:cNvPr id="15" name="Text 8"/>
          <p:cNvSpPr/>
          <p:nvPr/>
        </p:nvSpPr>
        <p:spPr>
          <a:xfrm>
            <a:off x="1765578" y="7245787"/>
            <a:ext cx="12246888" cy="282416"/>
          </a:xfrm>
          <a:prstGeom prst="rect">
            <a:avLst/>
          </a:prstGeom>
          <a:noFill/>
          <a:ln/>
        </p:spPr>
        <p:txBody>
          <a:bodyPr wrap="none" lIns="0" tIns="0" rIns="0" bIns="0" rtlCol="0" anchor="t"/>
          <a:lstStyle/>
          <a:p>
            <a:pPr algn="l" indent="0" marL="0">
              <a:lnSpc>
                <a:spcPts val="2200"/>
              </a:lnSpc>
              <a:buNone/>
            </a:pPr>
            <a:r>
              <a:rPr lang="en-US" sz="1350" spc="-28" kern="0" dirty="0">
                <a:solidFill>
                  <a:srgbClr val="E0D6DE"/>
                </a:solidFill>
                <a:latin typeface="Fira Sans" pitchFamily="34" charset="0"/>
                <a:ea typeface="Fira Sans" pitchFamily="34" charset="-122"/>
                <a:cs typeface="Fira Sans" pitchFamily="34" charset="-120"/>
              </a:rPr>
              <a:t>KPIs can keep tabs on how loyal your customers are, helping allocate budgets effectively</a:t>
            </a:r>
            <a:endParaRPr lang="en-US" sz="13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476143"/>
          </a:xfrm>
          <a:prstGeom prst="rect">
            <a:avLst/>
          </a:prstGeom>
        </p:spPr>
      </p:pic>
      <p:sp>
        <p:nvSpPr>
          <p:cNvPr id="3" name="Text 0"/>
          <p:cNvSpPr/>
          <p:nvPr/>
        </p:nvSpPr>
        <p:spPr>
          <a:xfrm>
            <a:off x="693301" y="3178969"/>
            <a:ext cx="9752648" cy="619125"/>
          </a:xfrm>
          <a:prstGeom prst="rect">
            <a:avLst/>
          </a:prstGeom>
          <a:noFill/>
          <a:ln/>
        </p:spPr>
        <p:txBody>
          <a:bodyPr wrap="none" lIns="0" tIns="0" rIns="0" bIns="0" rtlCol="0" anchor="t"/>
          <a:lstStyle/>
          <a:p>
            <a:pPr algn="l" indent="0" marL="0">
              <a:lnSpc>
                <a:spcPts val="4850"/>
              </a:lnSpc>
              <a:buNone/>
            </a:pPr>
            <a:r>
              <a:rPr lang="en-US" sz="3850" spc="-39" kern="0" dirty="0">
                <a:solidFill>
                  <a:srgbClr val="FA95AF"/>
                </a:solidFill>
                <a:latin typeface="Anton" pitchFamily="34" charset="0"/>
                <a:ea typeface="Anton" pitchFamily="34" charset="-122"/>
                <a:cs typeface="Anton" pitchFamily="34" charset="-120"/>
              </a:rPr>
              <a:t>Tools and Technologies for Sales Force Monitoring</a:t>
            </a:r>
            <a:endParaRPr lang="en-US" sz="3850" dirty="0"/>
          </a:p>
        </p:txBody>
      </p:sp>
      <p:sp>
        <p:nvSpPr>
          <p:cNvPr id="4" name="Shape 1"/>
          <p:cNvSpPr/>
          <p:nvPr/>
        </p:nvSpPr>
        <p:spPr>
          <a:xfrm>
            <a:off x="693301" y="4095155"/>
            <a:ext cx="6522958" cy="1775222"/>
          </a:xfrm>
          <a:prstGeom prst="roundRect">
            <a:avLst>
              <a:gd name="adj" fmla="val 1674"/>
            </a:avLst>
          </a:prstGeom>
          <a:solidFill>
            <a:srgbClr val="3E3E3E"/>
          </a:solidFill>
          <a:ln/>
        </p:spPr>
      </p:sp>
      <p:sp>
        <p:nvSpPr>
          <p:cNvPr id="5" name="Text 2"/>
          <p:cNvSpPr/>
          <p:nvPr/>
        </p:nvSpPr>
        <p:spPr>
          <a:xfrm>
            <a:off x="891302" y="4293156"/>
            <a:ext cx="2476143" cy="309563"/>
          </a:xfrm>
          <a:prstGeom prst="rect">
            <a:avLst/>
          </a:prstGeom>
          <a:noFill/>
          <a:ln/>
        </p:spPr>
        <p:txBody>
          <a:bodyPr wrap="none" lIns="0" tIns="0" rIns="0" bIns="0" rtlCol="0" anchor="t"/>
          <a:lstStyle/>
          <a:p>
            <a:pPr algn="l" indent="0" marL="0">
              <a:lnSpc>
                <a:spcPts val="2400"/>
              </a:lnSpc>
              <a:buNone/>
            </a:pPr>
            <a:r>
              <a:rPr lang="en-US" sz="1900" spc="-19" kern="0" dirty="0">
                <a:solidFill>
                  <a:srgbClr val="E0D6DE"/>
                </a:solidFill>
                <a:latin typeface="Anton" pitchFamily="34" charset="0"/>
                <a:ea typeface="Anton" pitchFamily="34" charset="-122"/>
                <a:cs typeface="Anton" pitchFamily="34" charset="-120"/>
              </a:rPr>
              <a:t>CRM Systems</a:t>
            </a:r>
            <a:endParaRPr lang="en-US" sz="1900" dirty="0"/>
          </a:p>
        </p:txBody>
      </p:sp>
      <p:sp>
        <p:nvSpPr>
          <p:cNvPr id="6" name="Text 3"/>
          <p:cNvSpPr/>
          <p:nvPr/>
        </p:nvSpPr>
        <p:spPr>
          <a:xfrm>
            <a:off x="891302" y="4721542"/>
            <a:ext cx="6126956" cy="950833"/>
          </a:xfrm>
          <a:prstGeom prst="rect">
            <a:avLst/>
          </a:prstGeom>
          <a:noFill/>
          <a:ln/>
        </p:spPr>
        <p:txBody>
          <a:bodyPr wrap="square" lIns="0" tIns="0" rIns="0" bIns="0" rtlCol="0" anchor="t"/>
          <a:lstStyle/>
          <a:p>
            <a:pPr algn="l" indent="0" marL="0">
              <a:lnSpc>
                <a:spcPts val="2450"/>
              </a:lnSpc>
              <a:buNone/>
            </a:pPr>
            <a:r>
              <a:rPr lang="en-US" sz="1550" spc="-31" kern="0" dirty="0">
                <a:solidFill>
                  <a:srgbClr val="E0D6DE"/>
                </a:solidFill>
                <a:latin typeface="Fira Sans" pitchFamily="34" charset="0"/>
                <a:ea typeface="Fira Sans" pitchFamily="34" charset="-122"/>
                <a:cs typeface="Fira Sans" pitchFamily="34" charset="-120"/>
              </a:rPr>
              <a:t>Allow sales representatives to track and manage their leads, prospects, and opportunities, while giving management the power to monitor and evaluate sales performance with performance scorecards</a:t>
            </a:r>
            <a:endParaRPr lang="en-US" sz="1550" dirty="0"/>
          </a:p>
        </p:txBody>
      </p:sp>
      <p:sp>
        <p:nvSpPr>
          <p:cNvPr id="7" name="Shape 4"/>
          <p:cNvSpPr/>
          <p:nvPr/>
        </p:nvSpPr>
        <p:spPr>
          <a:xfrm>
            <a:off x="7414260" y="4095155"/>
            <a:ext cx="6522958" cy="1775222"/>
          </a:xfrm>
          <a:prstGeom prst="roundRect">
            <a:avLst>
              <a:gd name="adj" fmla="val 1674"/>
            </a:avLst>
          </a:prstGeom>
          <a:solidFill>
            <a:srgbClr val="3E3E3E"/>
          </a:solidFill>
          <a:ln/>
        </p:spPr>
      </p:sp>
      <p:sp>
        <p:nvSpPr>
          <p:cNvPr id="8" name="Text 5"/>
          <p:cNvSpPr/>
          <p:nvPr/>
        </p:nvSpPr>
        <p:spPr>
          <a:xfrm>
            <a:off x="7612261" y="4293156"/>
            <a:ext cx="2476143" cy="309563"/>
          </a:xfrm>
          <a:prstGeom prst="rect">
            <a:avLst/>
          </a:prstGeom>
          <a:noFill/>
          <a:ln/>
        </p:spPr>
        <p:txBody>
          <a:bodyPr wrap="none" lIns="0" tIns="0" rIns="0" bIns="0" rtlCol="0" anchor="t"/>
          <a:lstStyle/>
          <a:p>
            <a:pPr algn="l" indent="0" marL="0">
              <a:lnSpc>
                <a:spcPts val="2400"/>
              </a:lnSpc>
              <a:buNone/>
            </a:pPr>
            <a:r>
              <a:rPr lang="en-US" sz="1900" spc="-19" kern="0" dirty="0">
                <a:solidFill>
                  <a:srgbClr val="E0D6DE"/>
                </a:solidFill>
                <a:latin typeface="Anton" pitchFamily="34" charset="0"/>
                <a:ea typeface="Anton" pitchFamily="34" charset="-122"/>
                <a:cs typeface="Anton" pitchFamily="34" charset="-120"/>
              </a:rPr>
              <a:t>Analytics Platforms</a:t>
            </a:r>
            <a:endParaRPr lang="en-US" sz="1900" dirty="0"/>
          </a:p>
        </p:txBody>
      </p:sp>
      <p:sp>
        <p:nvSpPr>
          <p:cNvPr id="9" name="Text 6"/>
          <p:cNvSpPr/>
          <p:nvPr/>
        </p:nvSpPr>
        <p:spPr>
          <a:xfrm>
            <a:off x="7612261" y="4721542"/>
            <a:ext cx="6126956" cy="633889"/>
          </a:xfrm>
          <a:prstGeom prst="rect">
            <a:avLst/>
          </a:prstGeom>
          <a:noFill/>
          <a:ln/>
        </p:spPr>
        <p:txBody>
          <a:bodyPr wrap="square" lIns="0" tIns="0" rIns="0" bIns="0" rtlCol="0" anchor="t"/>
          <a:lstStyle/>
          <a:p>
            <a:pPr algn="l" indent="0" marL="0">
              <a:lnSpc>
                <a:spcPts val="2450"/>
              </a:lnSpc>
              <a:buNone/>
            </a:pPr>
            <a:r>
              <a:rPr lang="en-US" sz="1550" spc="-31" kern="0" dirty="0">
                <a:solidFill>
                  <a:srgbClr val="E0D6DE"/>
                </a:solidFill>
                <a:latin typeface="Fira Sans" pitchFamily="34" charset="0"/>
                <a:ea typeface="Fira Sans" pitchFamily="34" charset="-122"/>
                <a:cs typeface="Fira Sans" pitchFamily="34" charset="-120"/>
              </a:rPr>
              <a:t>Aid sales managers with decision-making by providing insights from sales data</a:t>
            </a:r>
            <a:endParaRPr lang="en-US" sz="1550" dirty="0"/>
          </a:p>
        </p:txBody>
      </p:sp>
      <p:sp>
        <p:nvSpPr>
          <p:cNvPr id="10" name="Shape 7"/>
          <p:cNvSpPr/>
          <p:nvPr/>
        </p:nvSpPr>
        <p:spPr>
          <a:xfrm>
            <a:off x="693301" y="6068378"/>
            <a:ext cx="6522958" cy="1458278"/>
          </a:xfrm>
          <a:prstGeom prst="roundRect">
            <a:avLst>
              <a:gd name="adj" fmla="val 2038"/>
            </a:avLst>
          </a:prstGeom>
          <a:solidFill>
            <a:srgbClr val="3E3E3E"/>
          </a:solidFill>
          <a:ln/>
        </p:spPr>
      </p:sp>
      <p:sp>
        <p:nvSpPr>
          <p:cNvPr id="11" name="Text 8"/>
          <p:cNvSpPr/>
          <p:nvPr/>
        </p:nvSpPr>
        <p:spPr>
          <a:xfrm>
            <a:off x="891302" y="6266378"/>
            <a:ext cx="2476143" cy="309563"/>
          </a:xfrm>
          <a:prstGeom prst="rect">
            <a:avLst/>
          </a:prstGeom>
          <a:noFill/>
          <a:ln/>
        </p:spPr>
        <p:txBody>
          <a:bodyPr wrap="none" lIns="0" tIns="0" rIns="0" bIns="0" rtlCol="0" anchor="t"/>
          <a:lstStyle/>
          <a:p>
            <a:pPr algn="l" indent="0" marL="0">
              <a:lnSpc>
                <a:spcPts val="2400"/>
              </a:lnSpc>
              <a:buNone/>
            </a:pPr>
            <a:r>
              <a:rPr lang="en-US" sz="1900" spc="-19" kern="0" dirty="0">
                <a:solidFill>
                  <a:srgbClr val="E0D6DE"/>
                </a:solidFill>
                <a:latin typeface="Anton" pitchFamily="34" charset="0"/>
                <a:ea typeface="Anton" pitchFamily="34" charset="-122"/>
                <a:cs typeface="Anton" pitchFamily="34" charset="-120"/>
              </a:rPr>
              <a:t>Predictive Analytics</a:t>
            </a:r>
            <a:endParaRPr lang="en-US" sz="1900" dirty="0"/>
          </a:p>
        </p:txBody>
      </p:sp>
      <p:sp>
        <p:nvSpPr>
          <p:cNvPr id="12" name="Text 9"/>
          <p:cNvSpPr/>
          <p:nvPr/>
        </p:nvSpPr>
        <p:spPr>
          <a:xfrm>
            <a:off x="891302" y="6694765"/>
            <a:ext cx="6126956" cy="633889"/>
          </a:xfrm>
          <a:prstGeom prst="rect">
            <a:avLst/>
          </a:prstGeom>
          <a:noFill/>
          <a:ln/>
        </p:spPr>
        <p:txBody>
          <a:bodyPr wrap="square" lIns="0" tIns="0" rIns="0" bIns="0" rtlCol="0" anchor="t"/>
          <a:lstStyle/>
          <a:p>
            <a:pPr algn="l" indent="0" marL="0">
              <a:lnSpc>
                <a:spcPts val="2450"/>
              </a:lnSpc>
              <a:buNone/>
            </a:pPr>
            <a:r>
              <a:rPr lang="en-US" sz="1550" spc="-31" kern="0" dirty="0">
                <a:solidFill>
                  <a:srgbClr val="E0D6DE"/>
                </a:solidFill>
                <a:latin typeface="Fira Sans" pitchFamily="34" charset="0"/>
                <a:ea typeface="Fira Sans" pitchFamily="34" charset="-122"/>
                <a:cs typeface="Fira Sans" pitchFamily="34" charset="-120"/>
              </a:rPr>
              <a:t>Uncover hidden trends in sales data while detecting future success and shortcomings</a:t>
            </a:r>
            <a:endParaRPr lang="en-US" sz="1550" dirty="0"/>
          </a:p>
        </p:txBody>
      </p:sp>
      <p:sp>
        <p:nvSpPr>
          <p:cNvPr id="13" name="Shape 10"/>
          <p:cNvSpPr/>
          <p:nvPr/>
        </p:nvSpPr>
        <p:spPr>
          <a:xfrm>
            <a:off x="7414260" y="6068378"/>
            <a:ext cx="6522958" cy="1458278"/>
          </a:xfrm>
          <a:prstGeom prst="roundRect">
            <a:avLst>
              <a:gd name="adj" fmla="val 2038"/>
            </a:avLst>
          </a:prstGeom>
          <a:solidFill>
            <a:srgbClr val="3E3E3E"/>
          </a:solidFill>
          <a:ln/>
        </p:spPr>
      </p:sp>
      <p:sp>
        <p:nvSpPr>
          <p:cNvPr id="14" name="Text 11"/>
          <p:cNvSpPr/>
          <p:nvPr/>
        </p:nvSpPr>
        <p:spPr>
          <a:xfrm>
            <a:off x="7612261" y="6266378"/>
            <a:ext cx="4205883" cy="309563"/>
          </a:xfrm>
          <a:prstGeom prst="rect">
            <a:avLst/>
          </a:prstGeom>
          <a:noFill/>
          <a:ln/>
        </p:spPr>
        <p:txBody>
          <a:bodyPr wrap="none" lIns="0" tIns="0" rIns="0" bIns="0" rtlCol="0" anchor="t"/>
          <a:lstStyle/>
          <a:p>
            <a:pPr algn="l" indent="0" marL="0">
              <a:lnSpc>
                <a:spcPts val="2400"/>
              </a:lnSpc>
              <a:buNone/>
            </a:pPr>
            <a:r>
              <a:rPr lang="en-US" sz="1900" spc="-19" kern="0" dirty="0">
                <a:solidFill>
                  <a:srgbClr val="E0D6DE"/>
                </a:solidFill>
                <a:latin typeface="Anton" pitchFamily="34" charset="0"/>
                <a:ea typeface="Anton" pitchFamily="34" charset="-122"/>
                <a:cs typeface="Anton" pitchFamily="34" charset="-120"/>
              </a:rPr>
              <a:t>Artificial Intelligence and Machine Learning</a:t>
            </a:r>
            <a:endParaRPr lang="en-US" sz="1900" dirty="0"/>
          </a:p>
        </p:txBody>
      </p:sp>
      <p:sp>
        <p:nvSpPr>
          <p:cNvPr id="15" name="Text 12"/>
          <p:cNvSpPr/>
          <p:nvPr/>
        </p:nvSpPr>
        <p:spPr>
          <a:xfrm>
            <a:off x="7612261" y="6694765"/>
            <a:ext cx="6126956" cy="316944"/>
          </a:xfrm>
          <a:prstGeom prst="rect">
            <a:avLst/>
          </a:prstGeom>
          <a:noFill/>
          <a:ln/>
        </p:spPr>
        <p:txBody>
          <a:bodyPr wrap="none" lIns="0" tIns="0" rIns="0" bIns="0" rtlCol="0" anchor="t"/>
          <a:lstStyle/>
          <a:p>
            <a:pPr algn="l" indent="0" marL="0">
              <a:lnSpc>
                <a:spcPts val="2450"/>
              </a:lnSpc>
              <a:buNone/>
            </a:pPr>
            <a:r>
              <a:rPr lang="en-US" sz="1550" spc="-31" kern="0" dirty="0">
                <a:solidFill>
                  <a:srgbClr val="E0D6DE"/>
                </a:solidFill>
                <a:latin typeface="Fira Sans" pitchFamily="34" charset="0"/>
                <a:ea typeface="Fira Sans" pitchFamily="34" charset="-122"/>
                <a:cs typeface="Fira Sans" pitchFamily="34" charset="-120"/>
              </a:rPr>
              <a:t>Provide insights through predictive models to boost the bottom line</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2025-03-21T16:23:14Z</dcterms:created>
  <dcterms:modified xsi:type="dcterms:W3CDTF">2025-03-21T16:23:14Z</dcterms:modified>
</cp:coreProperties>
</file>