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Outfit Extra Bold"/>
      <p:regular r:id="rId27"/>
    </p:embeddedFont>
    <p:embeddedFont>
      <p:font typeface="Arimo"/>
      <p:regular r:id="rId28"/>
    </p:embeddedFont>
    <p:embeddedFont>
      <p:font typeface="Arimo"/>
      <p:regular r:id="rId29"/>
    </p:embeddedFont>
    <p:embeddedFont>
      <p:font typeface="Arimo"/>
      <p:regular r:id="rId30"/>
    </p:embeddedFont>
    <p:embeddedFont>
      <p:font typeface="Arimo"/>
      <p:regular r:id="rId3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png"/><Relationship Id="rId7" Type="http://schemas.openxmlformats.org/officeDocument/2006/relationships/slideLayout" Target="../slideLayouts/slideLayout17.xml"/><Relationship Id="rId8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9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0263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Marketing Research in Non-Profit Organizations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760351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Marketing research has been widely studied in organizations that operate in a business environment, but very little interest has been shown in marketing research in non-profit organizations. This presentation explores the unique aspects, importance, and challenges of conducting marketing research in the non-profit sector.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846921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5854541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5830014"/>
            <a:ext cx="199977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by Djazia CHIB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8864" y="1117402"/>
            <a:ext cx="7819073" cy="1182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Common Research Methodologies in Non-Profit Marketing</a:t>
            </a:r>
            <a:endParaRPr lang="en-US" sz="37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864" y="2584013"/>
            <a:ext cx="473154" cy="47315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48864" y="3246358"/>
            <a:ext cx="2365891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Case Studies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148864" y="3655457"/>
            <a:ext cx="2417088" cy="908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In-depth analysis of specific non-profit organizations or initiatives.</a:t>
            </a:r>
            <a:endParaRPr lang="en-US" sz="1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797" y="2584013"/>
            <a:ext cx="473154" cy="47315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49797" y="3246358"/>
            <a:ext cx="2365891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Surveys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849797" y="3655457"/>
            <a:ext cx="2417088" cy="908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Collecting data from a large number of respondents through questionnaires.</a:t>
            </a:r>
            <a:endParaRPr lang="en-US" sz="14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0729" y="2584013"/>
            <a:ext cx="473154" cy="47315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50729" y="3246358"/>
            <a:ext cx="2365891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Focus Groups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1550729" y="3655457"/>
            <a:ext cx="2417207" cy="908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Gathering qualitative data through guided discussions with small groups.</a:t>
            </a:r>
            <a:endParaRPr lang="en-US" sz="14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864" y="5131951"/>
            <a:ext cx="473154" cy="47315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48864" y="5794296"/>
            <a:ext cx="2365891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Interviews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6148864" y="6203394"/>
            <a:ext cx="2417088" cy="908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One-on-one discussions with experts, stakeholders, or beneficiaries.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134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7694" y="2641997"/>
            <a:ext cx="13435012" cy="1067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Data Collection Techniques and Tools for Non-Profit Marketing Research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7303770" y="3965377"/>
            <a:ext cx="22860" cy="3756779"/>
          </a:xfrm>
          <a:prstGeom prst="roundRect">
            <a:avLst>
              <a:gd name="adj" fmla="val 313750"/>
            </a:avLst>
          </a:prstGeom>
          <a:solidFill>
            <a:srgbClr val="BDB8DF"/>
          </a:solidFill>
          <a:ln/>
        </p:spPr>
      </p:sp>
      <p:sp>
        <p:nvSpPr>
          <p:cNvPr id="5" name="Shape 2"/>
          <p:cNvSpPr/>
          <p:nvPr/>
        </p:nvSpPr>
        <p:spPr>
          <a:xfrm>
            <a:off x="6633746" y="4338042"/>
            <a:ext cx="512207" cy="22860"/>
          </a:xfrm>
          <a:prstGeom prst="roundRect">
            <a:avLst>
              <a:gd name="adj" fmla="val 313750"/>
            </a:avLst>
          </a:prstGeom>
          <a:solidFill>
            <a:srgbClr val="BDB8DF"/>
          </a:solidFill>
          <a:ln/>
        </p:spPr>
      </p:sp>
      <p:sp>
        <p:nvSpPr>
          <p:cNvPr id="6" name="Shape 3"/>
          <p:cNvSpPr/>
          <p:nvPr/>
        </p:nvSpPr>
        <p:spPr>
          <a:xfrm>
            <a:off x="7123093" y="4157424"/>
            <a:ext cx="384215" cy="384215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187089" y="4189393"/>
            <a:ext cx="256103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4326850" y="4136112"/>
            <a:ext cx="2134553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Surveys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597694" y="4505325"/>
            <a:ext cx="5863709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Conducted on the internet, telephone interviews, face-to-face interviews, or by mail. Include options for "not applicable" and "other" in survey questions.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7484447" y="5191839"/>
            <a:ext cx="512207" cy="22860"/>
          </a:xfrm>
          <a:prstGeom prst="roundRect">
            <a:avLst>
              <a:gd name="adj" fmla="val 313750"/>
            </a:avLst>
          </a:prstGeom>
          <a:solidFill>
            <a:srgbClr val="BDB8DF"/>
          </a:solidFill>
          <a:ln/>
        </p:spPr>
      </p:sp>
      <p:sp>
        <p:nvSpPr>
          <p:cNvPr id="11" name="Shape 8"/>
          <p:cNvSpPr/>
          <p:nvPr/>
        </p:nvSpPr>
        <p:spPr>
          <a:xfrm>
            <a:off x="7123093" y="5011222"/>
            <a:ext cx="384215" cy="384215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87089" y="5043190"/>
            <a:ext cx="256103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8168997" y="4989909"/>
            <a:ext cx="2134553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Focus Groups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8168997" y="5359122"/>
            <a:ext cx="5863709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Keep sessions to less than 90 minutes with 9 to 14 participants. Useful for judging public reaction.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6633746" y="5960269"/>
            <a:ext cx="512207" cy="22860"/>
          </a:xfrm>
          <a:prstGeom prst="roundRect">
            <a:avLst>
              <a:gd name="adj" fmla="val 313750"/>
            </a:avLst>
          </a:prstGeom>
          <a:solidFill>
            <a:srgbClr val="BDB8DF"/>
          </a:solidFill>
          <a:ln/>
        </p:spPr>
      </p:sp>
      <p:sp>
        <p:nvSpPr>
          <p:cNvPr id="16" name="Shape 13"/>
          <p:cNvSpPr/>
          <p:nvPr/>
        </p:nvSpPr>
        <p:spPr>
          <a:xfrm>
            <a:off x="7123093" y="5779651"/>
            <a:ext cx="384215" cy="384215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187089" y="5811619"/>
            <a:ext cx="256103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4326850" y="5758339"/>
            <a:ext cx="2134553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Interviews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597694" y="6127552"/>
            <a:ext cx="5863709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Conducted with experts such as university professors, authors, individuals with a particular reputation or celebrity, or policymakers.</a:t>
            </a:r>
            <a:endParaRPr lang="en-US" sz="1300" dirty="0"/>
          </a:p>
        </p:txBody>
      </p:sp>
      <p:sp>
        <p:nvSpPr>
          <p:cNvPr id="20" name="Shape 17"/>
          <p:cNvSpPr/>
          <p:nvPr/>
        </p:nvSpPr>
        <p:spPr>
          <a:xfrm>
            <a:off x="7484447" y="6728698"/>
            <a:ext cx="512207" cy="22860"/>
          </a:xfrm>
          <a:prstGeom prst="roundRect">
            <a:avLst>
              <a:gd name="adj" fmla="val 313750"/>
            </a:avLst>
          </a:prstGeom>
          <a:solidFill>
            <a:srgbClr val="BDB8DF"/>
          </a:solidFill>
          <a:ln/>
        </p:spPr>
      </p:sp>
      <p:sp>
        <p:nvSpPr>
          <p:cNvPr id="21" name="Shape 18"/>
          <p:cNvSpPr/>
          <p:nvPr/>
        </p:nvSpPr>
        <p:spPr>
          <a:xfrm>
            <a:off x="7123093" y="6548080"/>
            <a:ext cx="384215" cy="384215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187089" y="6580049"/>
            <a:ext cx="256103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000" dirty="0"/>
          </a:p>
        </p:txBody>
      </p:sp>
      <p:sp>
        <p:nvSpPr>
          <p:cNvPr id="23" name="Text 20"/>
          <p:cNvSpPr/>
          <p:nvPr/>
        </p:nvSpPr>
        <p:spPr>
          <a:xfrm>
            <a:off x="8168997" y="6526768"/>
            <a:ext cx="2134553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Online Services</a:t>
            </a:r>
            <a:endParaRPr lang="en-US" sz="1650" dirty="0"/>
          </a:p>
        </p:txBody>
      </p:sp>
      <p:sp>
        <p:nvSpPr>
          <p:cNvPr id="24" name="Text 21"/>
          <p:cNvSpPr/>
          <p:nvPr/>
        </p:nvSpPr>
        <p:spPr>
          <a:xfrm>
            <a:off x="8168997" y="6895981"/>
            <a:ext cx="5863709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Use data analysis software to monitor a variety of data and benchmarks, assisting in the decision-making process.</a:t>
            </a:r>
            <a:endParaRPr lang="en-US" sz="1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840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3543" y="3319463"/>
            <a:ext cx="10916007" cy="646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Challenges in Data Collection for Non-Profits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3543" y="4508063"/>
            <a:ext cx="465058" cy="465058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01053" y="4546818"/>
            <a:ext cx="31003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395293" y="4508063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Resource Constraints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95293" y="4954905"/>
            <a:ext cx="5816560" cy="661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Non-profits often have limited money and staff expertise to conduct comprehensive research.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418546" y="4508063"/>
            <a:ext cx="465058" cy="465058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496056" y="4546818"/>
            <a:ext cx="31003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8090297" y="4508063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Data Availability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8090297" y="4954905"/>
            <a:ext cx="5816560" cy="991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Relevant data may not be easily or economically available, particularly for niche projects or underrepresented communities.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23543" y="6386036"/>
            <a:ext cx="465058" cy="465058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01053" y="6424791"/>
            <a:ext cx="31003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395293" y="6386036"/>
            <a:ext cx="2744986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Participant Motivation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395293" y="6832878"/>
            <a:ext cx="5816560" cy="661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Difficulty in recruiting and motivating participants due to time constraints, lack of incentives, or perceived lack of impact.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7418546" y="6386036"/>
            <a:ext cx="465058" cy="465058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496056" y="6424791"/>
            <a:ext cx="31003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8090297" y="6386036"/>
            <a:ext cx="2724507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Ethical Considerations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8090297" y="6832878"/>
            <a:ext cx="5816560" cy="661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Higher standards of informed consent and complex ethical considerations in working with vulnerable populations.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882" y="602575"/>
            <a:ext cx="13096637" cy="1369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Data Analysis and Interpretation in Non-Profit Marketing Research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766882" y="2410182"/>
            <a:ext cx="164306" cy="824270"/>
          </a:xfrm>
          <a:prstGeom prst="roundRect">
            <a:avLst>
              <a:gd name="adj" fmla="val 5601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259800" y="2410182"/>
            <a:ext cx="3771662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Select Appropriate Technique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1259800" y="2883932"/>
            <a:ext cx="12603718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Choose an analytical technique that aligns with the marketing research question to assure meaningful results.</a:t>
            </a:r>
            <a:endParaRPr lang="en-US" sz="1700" dirty="0"/>
          </a:p>
        </p:txBody>
      </p:sp>
      <p:sp>
        <p:nvSpPr>
          <p:cNvPr id="6" name="Shape 4"/>
          <p:cNvSpPr/>
          <p:nvPr/>
        </p:nvSpPr>
        <p:spPr>
          <a:xfrm>
            <a:off x="1095494" y="3453527"/>
            <a:ext cx="164306" cy="824270"/>
          </a:xfrm>
          <a:prstGeom prst="roundRect">
            <a:avLst>
              <a:gd name="adj" fmla="val 5601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588413" y="3453527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Apply Analysis Types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1588413" y="3927277"/>
            <a:ext cx="12275106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Use absolute, typical, and comparative analysis techniques on the collected data.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1424226" y="4496872"/>
            <a:ext cx="164306" cy="824270"/>
          </a:xfrm>
          <a:prstGeom prst="roundRect">
            <a:avLst>
              <a:gd name="adj" fmla="val 5601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917144" y="4496872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Transform Raw Data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1917144" y="4970621"/>
            <a:ext cx="11946374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Convert raw data into synthesized and digested information, such as statistical values for quantitative data.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1752838" y="5540216"/>
            <a:ext cx="164306" cy="824270"/>
          </a:xfrm>
          <a:prstGeom prst="roundRect">
            <a:avLst>
              <a:gd name="adj" fmla="val 5601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2245757" y="5540216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Interpret Findings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2245757" y="6013966"/>
            <a:ext cx="11617762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Look at the social issue within its bigger context, using narrative storytelling based on patterns and analysis.</a:t>
            </a:r>
            <a:endParaRPr lang="en-US" sz="1700" dirty="0"/>
          </a:p>
        </p:txBody>
      </p:sp>
      <p:sp>
        <p:nvSpPr>
          <p:cNvPr id="15" name="Shape 13"/>
          <p:cNvSpPr/>
          <p:nvPr/>
        </p:nvSpPr>
        <p:spPr>
          <a:xfrm>
            <a:off x="1424226" y="6583561"/>
            <a:ext cx="164306" cy="824270"/>
          </a:xfrm>
          <a:prstGeom prst="roundRect">
            <a:avLst>
              <a:gd name="adj" fmla="val 5601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917144" y="6583561"/>
            <a:ext cx="2879765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Measure Social Impact</a:t>
            </a:r>
            <a:endParaRPr lang="en-US" sz="2150" dirty="0"/>
          </a:p>
        </p:txBody>
      </p:sp>
      <p:sp>
        <p:nvSpPr>
          <p:cNvPr id="17" name="Text 15"/>
          <p:cNvSpPr/>
          <p:nvPr/>
        </p:nvSpPr>
        <p:spPr>
          <a:xfrm>
            <a:off x="1917144" y="7057311"/>
            <a:ext cx="11946374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Conduct social impact measurement to understand the extent of change and inform future decisions.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7823" y="713065"/>
            <a:ext cx="11829217" cy="605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Utilizing Marketing Research Findings in Non-Profits</a:t>
            </a:r>
            <a:endParaRPr lang="en-US" sz="3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823" y="1705570"/>
            <a:ext cx="968454" cy="11621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36790" y="1899166"/>
            <a:ext cx="3606879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Align with Organizational Goals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936790" y="2318028"/>
            <a:ext cx="12015788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Ensure consistent alignment of research findings with the non-profit's mission and objectives.</a:t>
            </a:r>
            <a:endParaRPr lang="en-US" sz="15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23" y="2867739"/>
            <a:ext cx="968454" cy="116216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36790" y="3061335"/>
            <a:ext cx="2421136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Synthesize Insights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1936790" y="3480197"/>
            <a:ext cx="12015788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Combine marketing research insights to form a comprehensive understanding of the issue at hand.</a:t>
            </a:r>
            <a:endParaRPr lang="en-US" sz="15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23" y="4029908"/>
            <a:ext cx="968454" cy="116216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36790" y="4223504"/>
            <a:ext cx="2421136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Practical Application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1936790" y="4642366"/>
            <a:ext cx="12015788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Portray the practical application of research findings for program design, organizational outreach, or donor engagement.</a:t>
            </a:r>
            <a:endParaRPr lang="en-US" sz="15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23" y="5192078"/>
            <a:ext cx="968454" cy="116216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936790" y="5385673"/>
            <a:ext cx="2724864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Implement Strategically</a:t>
            </a:r>
            <a:endParaRPr lang="en-US" sz="1900" dirty="0"/>
          </a:p>
        </p:txBody>
      </p:sp>
      <p:sp>
        <p:nvSpPr>
          <p:cNvPr id="14" name="Text 8"/>
          <p:cNvSpPr/>
          <p:nvPr/>
        </p:nvSpPr>
        <p:spPr>
          <a:xfrm>
            <a:off x="1936790" y="5804535"/>
            <a:ext cx="12015788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Develop a total research development plan to optimally guarantee the success of research findings.</a:t>
            </a:r>
            <a:endParaRPr lang="en-US" sz="15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23" y="6354247"/>
            <a:ext cx="968454" cy="116216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936790" y="6547842"/>
            <a:ext cx="2842260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Continuous Improvement</a:t>
            </a:r>
            <a:endParaRPr lang="en-US" sz="1900" dirty="0"/>
          </a:p>
        </p:txBody>
      </p:sp>
      <p:sp>
        <p:nvSpPr>
          <p:cNvPr id="17" name="Text 10"/>
          <p:cNvSpPr/>
          <p:nvPr/>
        </p:nvSpPr>
        <p:spPr>
          <a:xfrm>
            <a:off x="1936790" y="6966704"/>
            <a:ext cx="12015788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Use research to continuously improve marketing design and adapt to new market positions in a dynamic environment.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6519" y="735568"/>
            <a:ext cx="13177361" cy="1297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Challenges and Limitations of Marketing Research in Non-Profits</a:t>
            </a:r>
            <a:endParaRPr lang="en-US" sz="4050" dirty="0"/>
          </a:p>
        </p:txBody>
      </p:sp>
      <p:sp>
        <p:nvSpPr>
          <p:cNvPr id="3" name="Shape 1"/>
          <p:cNvSpPr/>
          <p:nvPr/>
        </p:nvSpPr>
        <p:spPr>
          <a:xfrm>
            <a:off x="726519" y="2448044"/>
            <a:ext cx="6484977" cy="1543645"/>
          </a:xfrm>
          <a:prstGeom prst="roundRect">
            <a:avLst>
              <a:gd name="adj" fmla="val 564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41665" y="2663190"/>
            <a:ext cx="2594967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Resource Constraints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941665" y="3112175"/>
            <a:ext cx="6054685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Limited money, staff expertise, and time to conduct comprehensive research.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023" y="2448044"/>
            <a:ext cx="6484977" cy="1543645"/>
          </a:xfrm>
          <a:prstGeom prst="roundRect">
            <a:avLst>
              <a:gd name="adj" fmla="val 564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34168" y="2663190"/>
            <a:ext cx="2594967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Data Availability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634168" y="3112175"/>
            <a:ext cx="6054685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Relevant data may not be easily or economically available for niche projects or underrepresented communities.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26519" y="4199215"/>
            <a:ext cx="6484977" cy="1543645"/>
          </a:xfrm>
          <a:prstGeom prst="roundRect">
            <a:avLst>
              <a:gd name="adj" fmla="val 564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41665" y="4414361"/>
            <a:ext cx="3064550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Credibility and Reliability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941665" y="4863346"/>
            <a:ext cx="6054685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Need to maintain credibility with both staff and clients while relying on volunteers for data collection.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023" y="4199215"/>
            <a:ext cx="6484977" cy="1543645"/>
          </a:xfrm>
          <a:prstGeom prst="roundRect">
            <a:avLst>
              <a:gd name="adj" fmla="val 564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34168" y="4414361"/>
            <a:ext cx="2594967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Bias and Values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7634168" y="4863346"/>
            <a:ext cx="605468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Non-profit values may lead to bias in data collection or analysis.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26519" y="5950387"/>
            <a:ext cx="6484977" cy="1543645"/>
          </a:xfrm>
          <a:prstGeom prst="roundRect">
            <a:avLst>
              <a:gd name="adj" fmla="val 564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41665" y="6165533"/>
            <a:ext cx="2594967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Generalizability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941665" y="6614517"/>
            <a:ext cx="6054685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Research in small non-profits or specific contexts may be difficult to generalize.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7419023" y="5950387"/>
            <a:ext cx="6484977" cy="1543645"/>
          </a:xfrm>
          <a:prstGeom prst="roundRect">
            <a:avLst>
              <a:gd name="adj" fmla="val 564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634168" y="6165533"/>
            <a:ext cx="2735818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Ethical Considerations</a:t>
            </a:r>
            <a:endParaRPr lang="en-US" sz="2000" dirty="0"/>
          </a:p>
        </p:txBody>
      </p:sp>
      <p:sp>
        <p:nvSpPr>
          <p:cNvPr id="20" name="Text 18"/>
          <p:cNvSpPr/>
          <p:nvPr/>
        </p:nvSpPr>
        <p:spPr>
          <a:xfrm>
            <a:off x="7634168" y="6614517"/>
            <a:ext cx="6054685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Complex ethical issues in working with vulnerable populations and ensuring transparent research approaches.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6029" y="2111693"/>
            <a:ext cx="12599670" cy="550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Case Studies of Successful Marketing Research in Non-Profits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649" y="3128724"/>
            <a:ext cx="2113240" cy="211324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622" y="3128724"/>
            <a:ext cx="2113240" cy="2113240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594" y="3128724"/>
            <a:ext cx="2113240" cy="2113240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566" y="3128724"/>
            <a:ext cx="2113240" cy="2113240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538" y="3128724"/>
            <a:ext cx="2113240" cy="2113240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3510" y="3128724"/>
            <a:ext cx="2113240" cy="2113240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616029" y="5554980"/>
            <a:ext cx="13398341" cy="562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These organizations have successfully implemented marketing research projects, leading to positive outcomes in terms of funding, energy, and time committed to their growth, effectiveness, and maintenance.</a:t>
            </a:r>
            <a:endParaRPr lang="en-US" sz="13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533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Lessons Learned from Successful Non-Profit Marketing Research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716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78860" y="291417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530906" y="2871668"/>
            <a:ext cx="32004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Engage Consumers First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530906" y="3362087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Prioritize the process of engaging consumers to build trust and commitment.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667" y="28716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513737" y="291417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8165783" y="2871668"/>
            <a:ext cx="28428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Adapt Methodologies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8165783" y="3362087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Tailor research methodologies and approaches to specific constituencies.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456985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78860" y="461236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1530906" y="4569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Demonstrate Buy-In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530906" y="5060275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Show organizational commitment to the research process and findings.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667" y="456985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513737" y="461236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8165783" y="4569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Follow Through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8165783" y="5060275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Implement recommendations and track outcomes to ensure accountability.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793790" y="62680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78860" y="631055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5</a:t>
            </a:r>
            <a:endParaRPr lang="en-US" sz="2650" dirty="0"/>
          </a:p>
        </p:txBody>
      </p:sp>
      <p:sp>
        <p:nvSpPr>
          <p:cNvPr id="21" name="Text 19"/>
          <p:cNvSpPr/>
          <p:nvPr/>
        </p:nvSpPr>
        <p:spPr>
          <a:xfrm>
            <a:off x="1530906" y="62680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Be Adaptable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1530906" y="6758464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Maximize adaptability and responsiveness to changing circumstances.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7428667" y="62680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7513737" y="631055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6</a:t>
            </a:r>
            <a:endParaRPr lang="en-US" sz="2650" dirty="0"/>
          </a:p>
        </p:txBody>
      </p:sp>
      <p:sp>
        <p:nvSpPr>
          <p:cNvPr id="25" name="Text 23"/>
          <p:cNvSpPr/>
          <p:nvPr/>
        </p:nvSpPr>
        <p:spPr>
          <a:xfrm>
            <a:off x="8165783" y="62680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Transform Outcomes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8165783" y="6758464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Diffuse information and put results "into action" as part of the organization's social agenda.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4932" y="791289"/>
            <a:ext cx="7866936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Future Trends in Non-Profit Marketing Research</a:t>
            </a:r>
            <a:endParaRPr lang="en-US" sz="35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932" y="2205038"/>
            <a:ext cx="456128" cy="4561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24932" y="2843570"/>
            <a:ext cx="228064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Big Data Analytics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124932" y="3238143"/>
            <a:ext cx="2439829" cy="1167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Increasing use of data analytics and artificial intelligence to determine needs and desires of clients.</a:t>
            </a:r>
            <a:endParaRPr lang="en-US" sz="14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367" y="2205038"/>
            <a:ext cx="456128" cy="45612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38367" y="2843570"/>
            <a:ext cx="228064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Online Communities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8838367" y="3238143"/>
            <a:ext cx="2439948" cy="1167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Rising importance of authenticated online communities as a source of research insights.</a:t>
            </a:r>
            <a:endParaRPr lang="en-US" sz="14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1920" y="2205038"/>
            <a:ext cx="456128" cy="4561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51920" y="2843570"/>
            <a:ext cx="2387084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Social Media Analytics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11551920" y="3238143"/>
            <a:ext cx="2439948" cy="1167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Leveraging social media practice to connect and engage with communities in the sphere of crowd sharing.</a:t>
            </a:r>
            <a:endParaRPr lang="en-US" sz="14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932" y="4952762"/>
            <a:ext cx="456128" cy="45612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24932" y="5591294"/>
            <a:ext cx="2439829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Collaborative Research</a:t>
            </a:r>
            <a:endParaRPr lang="en-US" sz="1750" dirty="0"/>
          </a:p>
        </p:txBody>
      </p:sp>
      <p:sp>
        <p:nvSpPr>
          <p:cNvPr id="15" name="Text 8"/>
          <p:cNvSpPr/>
          <p:nvPr/>
        </p:nvSpPr>
        <p:spPr>
          <a:xfrm>
            <a:off x="6124932" y="6271022"/>
            <a:ext cx="2439829" cy="1167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More sophisticated involvement of not-for-profit stakeholders in the research process.</a:t>
            </a:r>
            <a:endParaRPr 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121497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Innovations in Non-Profit Marketing Research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33769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Algorithm-Driven Models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Development of sophisticated models to predict donor behavior and engagement.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34264"/>
            <a:ext cx="32673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Inclusive Market Designs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Creative applications of auctions and practical information elicitation to better understand minority consumer preferences.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34264"/>
            <a:ext cx="30219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Community of Practice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Establishment of a community of marketing research practice to have a broader transformative impact on the consumer ecosystem.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70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Introduction to Marketing Research in the Non-Profit Sector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442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Key Differences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25384"/>
            <a:ext cx="3978116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Non-profit organizations essentially provide services in areas like healthcare, social services, education, conservation, or art and culture. Their marketing issues with constituents vary widely from those of multinational corporations.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4442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Mission-Oriented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025384"/>
            <a:ext cx="397811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While for-profit organizations aim to maximize profit, non-profits cater to different missions that are generally service-oriented and include health, education, culture, conservation, and so on.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4442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Social Goods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025384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Non-profits cater to social goods that are required for human survival and may be considered public goods, like public health, air quality, education, and so on.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7700" y="719852"/>
            <a:ext cx="7848600" cy="1156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Conclusion: The Future of Non-Profit Marketing Research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47700" y="2362081"/>
            <a:ext cx="416362" cy="41636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17054" y="2396728"/>
            <a:ext cx="277535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249085" y="2362081"/>
            <a:ext cx="2430899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Increasing Importance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249085" y="2762131"/>
            <a:ext cx="7247215" cy="591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As donors become more 'businesslike', marketing research will play a more influential role in the strategic thinking of non-profit organizations.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647700" y="3747254"/>
            <a:ext cx="416362" cy="41636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17054" y="3781901"/>
            <a:ext cx="277535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1249085" y="3747254"/>
            <a:ext cx="3925014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Adaptation of For-Profit Techniques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249085" y="4147304"/>
            <a:ext cx="7247215" cy="591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Tools and techniques from for-profit marketing research are being adapted and adopted by non-profit organizations.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47700" y="5132427"/>
            <a:ext cx="416362" cy="41636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17054" y="5167074"/>
            <a:ext cx="277535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1249085" y="5132427"/>
            <a:ext cx="2754987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Technological Integration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249085" y="5532477"/>
            <a:ext cx="7247215" cy="591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full gamut of techniques from institutional finance, data analytics, and artificial intelligence will shape the future of non-profit marketing research.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647700" y="6517600"/>
            <a:ext cx="416362" cy="41636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17054" y="6552248"/>
            <a:ext cx="277535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150" dirty="0"/>
          </a:p>
        </p:txBody>
      </p:sp>
      <p:sp>
        <p:nvSpPr>
          <p:cNvPr id="18" name="Text 15"/>
          <p:cNvSpPr/>
          <p:nvPr/>
        </p:nvSpPr>
        <p:spPr>
          <a:xfrm>
            <a:off x="1249085" y="6517600"/>
            <a:ext cx="2712958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Stakeholder Involvement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1249085" y="6917650"/>
            <a:ext cx="7247215" cy="591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More sophisticated involvement of not-for-profit stakeholders in the research process will lead to more effective and impactful outcomes.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379" y="589478"/>
            <a:ext cx="7645241" cy="1338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Purpose of Marketing Research for Non-Profits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49379" y="2489716"/>
            <a:ext cx="481727" cy="481727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29687" y="2529840"/>
            <a:ext cx="321112" cy="401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445181" y="2489716"/>
            <a:ext cx="3019782" cy="669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Understanding the Market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445181" y="3287316"/>
            <a:ext cx="3019782" cy="1713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Marketing research gives non-profits ideas on packaging their services, pricing, promoting events, and segmenting and targeting their markets.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4679037" y="2489716"/>
            <a:ext cx="481727" cy="481727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759345" y="2529840"/>
            <a:ext cx="321112" cy="401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5374838" y="2489716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Identifying Needs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5374838" y="2952750"/>
            <a:ext cx="3019782" cy="2741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At a time when competition for funding is almost at its peak among non-profit organizations, identifying and understanding the recipients' needs, wants, and expectations is increasingly important for survival.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749379" y="6148983"/>
            <a:ext cx="481727" cy="481727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29687" y="6189107"/>
            <a:ext cx="321112" cy="401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1"/>
          <p:cNvSpPr/>
          <p:nvPr/>
        </p:nvSpPr>
        <p:spPr>
          <a:xfrm>
            <a:off x="1445181" y="6148983"/>
            <a:ext cx="3262908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Informed Decision Making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445181" y="6612017"/>
            <a:ext cx="6949440" cy="1027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With a greater in-depth understanding of the recipient, governing members will be in a far better position to make informed decisions as well as quantify and qualify their staff development.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08328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Importance and Benefits of Marketing Research for Non-Profits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79514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573304"/>
            <a:ext cx="29952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Understanding Donors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063722"/>
            <a:ext cx="3005495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It is necessary to know your donors – both those who finance the organization once and those who become regular sponsors and repeat their donations.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446" y="2779514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39446" y="35733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Feedback System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39446" y="4063722"/>
            <a:ext cx="3005614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feedback system established with the help of the results of the marketing research functions as an instrument of continuous relationships for non-profit organizations.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221" y="2779514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85221" y="35733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Targeted Strategies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85221" y="4063722"/>
            <a:ext cx="3005614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By learning more about the methods of communication used by potential sponsors, fundraisers acquire timely knowledge that is relevant and adaptable to targeting in promotional activities.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997" y="2779514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30997" y="3573304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Efficiency Measurement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830997" y="4418052"/>
            <a:ext cx="3005614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survey helps to adjust the marketing and communication strategies in which a charity participates, and this is already an indicator of the effective achievement of the organization's strategic goals.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1748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Key Differences Between Non-Profit and For-Profit Marketing Research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0027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Objectives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93175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Non-profits focus on mission achievement and program impact rather than profit maximization.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33492" y="3690699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5229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Funding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013353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Non-profits are funded by various sources, not just customers paying for products or services.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893010" y="3426023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10051256" y="4442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Audiences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0051256" y="4932640"/>
            <a:ext cx="378535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Non-profits consider multiple groups: funders, clients, participants, volunteers, and other stakeholders.</a:t>
            </a: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719423" y="5112782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9937790" y="6361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Competition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9937790" y="6851928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non-profit competition set may not be as clear-cut as those for for-profits.</a:t>
            </a:r>
            <a:endParaRPr lang="en-US" sz="17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70564" y="641985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650" dirty="0"/>
          </a:p>
        </p:txBody>
      </p:sp>
      <p:sp>
        <p:nvSpPr>
          <p:cNvPr id="19" name="Text 13"/>
          <p:cNvSpPr/>
          <p:nvPr/>
        </p:nvSpPr>
        <p:spPr>
          <a:xfrm>
            <a:off x="1857256" y="5700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Resource Constraints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793790" y="6190655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Non-profits often have fewer resources for conducting marketing research.</a:t>
            </a:r>
            <a:endParaRPr lang="en-US" sz="1750" dirty="0"/>
          </a:p>
        </p:txBody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5710595" y="554105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5</a:t>
            </a:r>
            <a:endParaRPr lang="en-US" sz="2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37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031" y="491847"/>
            <a:ext cx="7891939" cy="11179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Success Metrics and Outcomes in Non-Profit Research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26031" y="1878092"/>
            <a:ext cx="7891939" cy="1331833"/>
          </a:xfrm>
          <a:prstGeom prst="roundRect">
            <a:avLst>
              <a:gd name="adj" fmla="val 564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12483" y="2064544"/>
            <a:ext cx="2235756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Goal Achievement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12483" y="2451259"/>
            <a:ext cx="7519035" cy="572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 non-profit research, we are generally interested in determining the achievement or how to measure certain criteria or goals rather than trying to prove the worth of an organization.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626031" y="3388757"/>
            <a:ext cx="7891939" cy="1331833"/>
          </a:xfrm>
          <a:prstGeom prst="roundRect">
            <a:avLst>
              <a:gd name="adj" fmla="val 564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12483" y="3575209"/>
            <a:ext cx="2258973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Process Improvement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812483" y="3961924"/>
            <a:ext cx="7519035" cy="572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 the non-profit world, we are often less trying to prove effectiveness than to improve a process.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26031" y="4899422"/>
            <a:ext cx="7891939" cy="1331833"/>
          </a:xfrm>
          <a:prstGeom prst="roundRect">
            <a:avLst>
              <a:gd name="adj" fmla="val 564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12483" y="5085874"/>
            <a:ext cx="2235756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Long-Term Impact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812483" y="5472589"/>
            <a:ext cx="7519035" cy="572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Non-profit organizations regularly have to gather data on inputs, outputs, outcomes, and long-term impacts.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26031" y="6410087"/>
            <a:ext cx="7891939" cy="1331833"/>
          </a:xfrm>
          <a:prstGeom prst="roundRect">
            <a:avLst>
              <a:gd name="adj" fmla="val 564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12483" y="6596539"/>
            <a:ext cx="2235756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Social Impact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812483" y="6983254"/>
            <a:ext cx="7519035" cy="572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Measuring program efficacy or social impact requires unique approaches compared to measuring a financial bottom line.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6984" y="935950"/>
            <a:ext cx="12041743" cy="568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Ethical Considerations in Non-Profit Marketing Research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4938" y="1868686"/>
            <a:ext cx="1322189" cy="10485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47981" y="2362914"/>
            <a:ext cx="255865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4819055" y="2050613"/>
            <a:ext cx="2760583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Highest Ethical Standards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19055" y="2444115"/>
            <a:ext cx="8980170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Researchers should hold themselves to the highest ethical standards when working for non-profit organizations.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4682609" y="2930485"/>
            <a:ext cx="9265325" cy="11430"/>
          </a:xfrm>
          <a:prstGeom prst="roundRect">
            <a:avLst>
              <a:gd name="adj" fmla="val 668782"/>
            </a:avLst>
          </a:prstGeom>
          <a:solidFill>
            <a:srgbClr val="BDB8DF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784" y="2962751"/>
            <a:ext cx="2644497" cy="104858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47981" y="3327083"/>
            <a:ext cx="255865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5480209" y="3144679"/>
            <a:ext cx="2907744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Privacy and Confidentiality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5480209" y="3538180"/>
            <a:ext cx="5890141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Respect respondents' right to privacy and maintain confidentiality of data.</a:t>
            </a:r>
            <a:endParaRPr lang="en-US" sz="1400" dirty="0"/>
          </a:p>
        </p:txBody>
      </p:sp>
      <p:sp>
        <p:nvSpPr>
          <p:cNvPr id="12" name="Shape 8"/>
          <p:cNvSpPr/>
          <p:nvPr/>
        </p:nvSpPr>
        <p:spPr>
          <a:xfrm>
            <a:off x="5343763" y="4024551"/>
            <a:ext cx="8604171" cy="11430"/>
          </a:xfrm>
          <a:prstGeom prst="roundRect">
            <a:avLst>
              <a:gd name="adj" fmla="val 668782"/>
            </a:avLst>
          </a:prstGeom>
          <a:solidFill>
            <a:srgbClr val="BDB8DF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630" y="4056817"/>
            <a:ext cx="3966805" cy="104858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47981" y="4421148"/>
            <a:ext cx="255865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000" dirty="0"/>
          </a:p>
        </p:txBody>
      </p:sp>
      <p:sp>
        <p:nvSpPr>
          <p:cNvPr id="15" name="Text 10"/>
          <p:cNvSpPr/>
          <p:nvPr/>
        </p:nvSpPr>
        <p:spPr>
          <a:xfrm>
            <a:off x="6141363" y="4238744"/>
            <a:ext cx="283856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Transparency and Honesty</a:t>
            </a:r>
            <a:endParaRPr lang="en-US" sz="1750" dirty="0"/>
          </a:p>
        </p:txBody>
      </p:sp>
      <p:sp>
        <p:nvSpPr>
          <p:cNvPr id="16" name="Text 11"/>
          <p:cNvSpPr/>
          <p:nvPr/>
        </p:nvSpPr>
        <p:spPr>
          <a:xfrm>
            <a:off x="6141363" y="4632246"/>
            <a:ext cx="5683925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Reporting of findings should be as transparent and honest as possible.</a:t>
            </a:r>
            <a:endParaRPr lang="en-US" sz="1400" dirty="0"/>
          </a:p>
        </p:txBody>
      </p:sp>
      <p:sp>
        <p:nvSpPr>
          <p:cNvPr id="17" name="Shape 12"/>
          <p:cNvSpPr/>
          <p:nvPr/>
        </p:nvSpPr>
        <p:spPr>
          <a:xfrm>
            <a:off x="6004917" y="5118616"/>
            <a:ext cx="7943017" cy="11430"/>
          </a:xfrm>
          <a:prstGeom prst="roundRect">
            <a:avLst>
              <a:gd name="adj" fmla="val 668782"/>
            </a:avLst>
          </a:prstGeom>
          <a:solidFill>
            <a:srgbClr val="BDB8DF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476" y="5150882"/>
            <a:ext cx="5289113" cy="1048583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47981" y="5515213"/>
            <a:ext cx="255865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000" dirty="0"/>
          </a:p>
        </p:txBody>
      </p:sp>
      <p:sp>
        <p:nvSpPr>
          <p:cNvPr id="20" name="Text 14"/>
          <p:cNvSpPr/>
          <p:nvPr/>
        </p:nvSpPr>
        <p:spPr>
          <a:xfrm>
            <a:off x="6802517" y="5332809"/>
            <a:ext cx="2275046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Informed Consent</a:t>
            </a:r>
            <a:endParaRPr lang="en-US" sz="1750" dirty="0"/>
          </a:p>
        </p:txBody>
      </p:sp>
      <p:sp>
        <p:nvSpPr>
          <p:cNvPr id="21" name="Text 15"/>
          <p:cNvSpPr/>
          <p:nvPr/>
        </p:nvSpPr>
        <p:spPr>
          <a:xfrm>
            <a:off x="6802517" y="5726311"/>
            <a:ext cx="5815013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Ensure respondents know who is collecting data and how it will be used.</a:t>
            </a:r>
            <a:endParaRPr lang="en-US" sz="1400" dirty="0"/>
          </a:p>
        </p:txBody>
      </p:sp>
      <p:sp>
        <p:nvSpPr>
          <p:cNvPr id="22" name="Shape 16"/>
          <p:cNvSpPr/>
          <p:nvPr/>
        </p:nvSpPr>
        <p:spPr>
          <a:xfrm>
            <a:off x="6666071" y="6212681"/>
            <a:ext cx="7281862" cy="11430"/>
          </a:xfrm>
          <a:prstGeom prst="roundRect">
            <a:avLst>
              <a:gd name="adj" fmla="val 668782"/>
            </a:avLst>
          </a:prstGeom>
          <a:solidFill>
            <a:srgbClr val="BDB8DF"/>
          </a:solidFill>
          <a:ln/>
        </p:spPr>
      </p:sp>
      <p:pic>
        <p:nvPicPr>
          <p:cNvPr id="2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22" y="6244947"/>
            <a:ext cx="6611422" cy="1048583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847981" y="6609278"/>
            <a:ext cx="255865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5</a:t>
            </a:r>
            <a:endParaRPr lang="en-US" sz="2000" dirty="0"/>
          </a:p>
        </p:txBody>
      </p:sp>
      <p:sp>
        <p:nvSpPr>
          <p:cNvPr id="25" name="Text 18"/>
          <p:cNvSpPr/>
          <p:nvPr/>
        </p:nvSpPr>
        <p:spPr>
          <a:xfrm>
            <a:off x="7463671" y="6426875"/>
            <a:ext cx="2275046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Inclusiveness</a:t>
            </a:r>
            <a:endParaRPr lang="en-US" sz="1750" dirty="0"/>
          </a:p>
        </p:txBody>
      </p:sp>
      <p:sp>
        <p:nvSpPr>
          <p:cNvPr id="26" name="Text 19"/>
          <p:cNvSpPr/>
          <p:nvPr/>
        </p:nvSpPr>
        <p:spPr>
          <a:xfrm>
            <a:off x="7463671" y="6820376"/>
            <a:ext cx="5663684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Bypass gatekeepers to obtain information about a non-profit audience.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711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Data Collection Issues in Non-Profit Marketing Research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1344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78860" y="285595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530906" y="28134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Bias in Research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530906" y="3303865"/>
            <a:ext cx="345924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Research should be bias-free to indicate the attitudes, perceptions, and stories of as complete an audience cross-section as possible.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81344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302032" y="285595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5954078" y="28134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Informed Consent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954078" y="3303865"/>
            <a:ext cx="3459242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Respondents should know who is collecting the data, for what specific purpose, how the information will be used, and how the identification process will be treated.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81344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725204" y="285595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10377249" y="2813447"/>
            <a:ext cx="34592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Privacy and Confidentiality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377249" y="3658195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data collected from the survey should be released to no one.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9632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78860" y="600575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1530906" y="59632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Anonymity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530906" y="6453664"/>
            <a:ext cx="56709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public may wish to remain anonymous and should be given the option, and those who do should have their identities protected.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7428667" y="59632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513737" y="600575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5</a:t>
            </a:r>
            <a:endParaRPr lang="en-US" sz="2650" dirty="0"/>
          </a:p>
        </p:txBody>
      </p:sp>
      <p:sp>
        <p:nvSpPr>
          <p:cNvPr id="21" name="Text 19"/>
          <p:cNvSpPr/>
          <p:nvPr/>
        </p:nvSpPr>
        <p:spPr>
          <a:xfrm>
            <a:off x="8165783" y="59632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Inclusiveness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8165783" y="6453664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Gatekeepers and information should be bypassed when obtaining information about a non-profit audience.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40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Research Design and Methodologies in the Non-Profit Sector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88594"/>
            <a:ext cx="28629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Qualitative Approach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6973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Allows researchers to present the complexity of findings through thick description, offering insights into the experiences of participants.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988594"/>
            <a:ext cx="30644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Quantitative Approach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6973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Uses hard numbers and percentages to empirically investigate the established research questions.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988594"/>
            <a:ext cx="34447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Mixed-Methods Approach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56973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Utilized to help identify the external validity of an approach, asking participants why they are responding in certain ways.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2025-03-21T15:42:59Z</dcterms:created>
  <dcterms:modified xsi:type="dcterms:W3CDTF">2025-03-21T15:42:59Z</dcterms:modified>
</cp:coreProperties>
</file>