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3" r:id="rId4"/>
    <p:sldId id="257" r:id="rId5"/>
    <p:sldId id="264" r:id="rId6"/>
    <p:sldId id="265" r:id="rId7"/>
    <p:sldId id="258" r:id="rId8"/>
    <p:sldId id="259" r:id="rId9"/>
    <p:sldId id="260" r:id="rId10"/>
    <p:sldId id="266" r:id="rId11"/>
    <p:sldId id="267" r:id="rId12"/>
    <p:sldId id="268" r:id="rId13"/>
    <p:sldId id="261"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5" r:id="rId39"/>
    <p:sldId id="293" r:id="rId40"/>
    <p:sldId id="294" r:id="rId41"/>
    <p:sldId id="296" r:id="rId42"/>
    <p:sldId id="297" r:id="rId43"/>
    <p:sldId id="298" r:id="rId44"/>
    <p:sldId id="299" r:id="rId45"/>
    <p:sldId id="300" r:id="rId46"/>
    <p:sldId id="301" r:id="rId47"/>
    <p:sldId id="302" r:id="rId48"/>
    <p:sldId id="304" r:id="rId49"/>
    <p:sldId id="303" r:id="rId50"/>
    <p:sldId id="305" r:id="rId51"/>
    <p:sldId id="306" r:id="rId52"/>
    <p:sldId id="307" r:id="rId53"/>
    <p:sldId id="309" r:id="rId54"/>
    <p:sldId id="308" r:id="rId55"/>
    <p:sldId id="310" r:id="rId56"/>
    <p:sldId id="311" r:id="rId57"/>
    <p:sldId id="312" r:id="rId58"/>
    <p:sldId id="313" r:id="rId59"/>
    <p:sldId id="314" r:id="rId60"/>
    <p:sldId id="315" r:id="rId61"/>
    <p:sldId id="316" r:id="rId62"/>
    <p:sldId id="317" r:id="rId63"/>
    <p:sldId id="318" r:id="rId6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3/12/2023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23122" y="636106"/>
            <a:ext cx="10043560" cy="3028094"/>
          </a:xfrm>
        </p:spPr>
        <p:txBody>
          <a:bodyPr>
            <a:noAutofit/>
          </a:bodyPr>
          <a:lstStyle/>
          <a:p>
            <a:pPr algn="ctr"/>
            <a:r>
              <a:rPr lang="en-GB" sz="3200" dirty="0">
                <a:solidFill>
                  <a:srgbClr val="000000"/>
                </a:solidFill>
                <a:latin typeface="Times New Roman" panose="02020603050405020304" pitchFamily="18" charset="0"/>
              </a:rPr>
              <a:t> </a:t>
            </a:r>
            <a:r>
              <a:rPr lang="en-GB" sz="3200" dirty="0" smtClean="0">
                <a:solidFill>
                  <a:srgbClr val="000000"/>
                </a:solidFill>
                <a:latin typeface="Times New Roman" panose="02020603050405020304" pitchFamily="18" charset="0"/>
              </a:rPr>
              <a:t>        English for Scientific Studies</a:t>
            </a:r>
            <a:br>
              <a:rPr lang="en-GB" sz="3200" dirty="0" smtClean="0">
                <a:solidFill>
                  <a:srgbClr val="000000"/>
                </a:solidFill>
                <a:latin typeface="Times New Roman" panose="02020603050405020304" pitchFamily="18" charset="0"/>
              </a:rPr>
            </a:br>
            <a:r>
              <a:rPr lang="en-GB" sz="3200" dirty="0" smtClean="0">
                <a:solidFill>
                  <a:srgbClr val="000000"/>
                </a:solidFill>
                <a:latin typeface="Times New Roman" panose="02020603050405020304" pitchFamily="18" charset="0"/>
              </a:rPr>
              <a:t>Chemistry</a:t>
            </a:r>
            <a:br>
              <a:rPr lang="en-GB" sz="3200" dirty="0" smtClean="0">
                <a:solidFill>
                  <a:srgbClr val="000000"/>
                </a:solidFill>
                <a:latin typeface="Times New Roman" panose="02020603050405020304" pitchFamily="18" charset="0"/>
              </a:rPr>
            </a:br>
            <a:r>
              <a:rPr lang="en-GB" sz="3200" dirty="0" smtClean="0">
                <a:solidFill>
                  <a:srgbClr val="000000"/>
                </a:solidFill>
                <a:latin typeface="Times New Roman" panose="02020603050405020304" pitchFamily="18" charset="0"/>
              </a:rPr>
              <a:t/>
            </a:r>
            <a:br>
              <a:rPr lang="en-GB" sz="3200" dirty="0" smtClean="0">
                <a:solidFill>
                  <a:srgbClr val="000000"/>
                </a:solidFill>
                <a:latin typeface="Times New Roman" panose="02020603050405020304" pitchFamily="18" charset="0"/>
              </a:rPr>
            </a:br>
            <a:r>
              <a:rPr lang="en-GB" sz="6000" dirty="0">
                <a:solidFill>
                  <a:srgbClr val="000000"/>
                </a:solidFill>
                <a:latin typeface="Times New Roman" panose="02020603050405020304" pitchFamily="18" charset="0"/>
              </a:rPr>
              <a:t/>
            </a:r>
            <a:br>
              <a:rPr lang="en-GB" sz="6000" dirty="0">
                <a:solidFill>
                  <a:srgbClr val="000000"/>
                </a:solidFill>
                <a:latin typeface="Times New Roman" panose="02020603050405020304" pitchFamily="18" charset="0"/>
              </a:rPr>
            </a:br>
            <a:r>
              <a:rPr lang="en-GB" sz="6000" dirty="0">
                <a:solidFill>
                  <a:srgbClr val="000000"/>
                </a:solidFill>
                <a:latin typeface="Times New Roman" panose="02020603050405020304" pitchFamily="18" charset="0"/>
              </a:rPr>
              <a:t> </a:t>
            </a:r>
            <a:r>
              <a:rPr lang="en-GB" dirty="0">
                <a:solidFill>
                  <a:srgbClr val="000000"/>
                </a:solidFill>
                <a:latin typeface="Times New Roman" panose="02020603050405020304" pitchFamily="18" charset="0"/>
              </a:rPr>
              <a:t>Introduction to Scientific Writing </a:t>
            </a:r>
            <a:endParaRPr lang="en-GB" dirty="0"/>
          </a:p>
        </p:txBody>
      </p:sp>
      <p:sp>
        <p:nvSpPr>
          <p:cNvPr id="3" name="Sous-titre 2"/>
          <p:cNvSpPr>
            <a:spLocks noGrp="1"/>
          </p:cNvSpPr>
          <p:nvPr>
            <p:ph type="subTitle" idx="1"/>
          </p:nvPr>
        </p:nvSpPr>
        <p:spPr>
          <a:xfrm>
            <a:off x="1292087" y="5039139"/>
            <a:ext cx="10212525" cy="864523"/>
          </a:xfrm>
        </p:spPr>
        <p:txBody>
          <a:bodyPr/>
          <a:lstStyle/>
          <a:p>
            <a:r>
              <a:rPr lang="en-GB" dirty="0" smtClean="0">
                <a:latin typeface="Times New Roman" panose="02020603050405020304" pitchFamily="18" charset="0"/>
                <a:cs typeface="Times New Roman" panose="02020603050405020304" pitchFamily="18" charset="0"/>
              </a:rPr>
              <a:t>Part One</a:t>
            </a:r>
          </a:p>
          <a:p>
            <a:pPr algn="ctr"/>
            <a:r>
              <a:rPr lang="en-GB" dirty="0" smtClean="0">
                <a:latin typeface="Times New Roman" panose="02020603050405020304" pitchFamily="18" charset="0"/>
                <a:cs typeface="Times New Roman" panose="02020603050405020304" pitchFamily="18" charset="0"/>
              </a:rPr>
              <a:t>2021-2022</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9888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70383" y="745435"/>
            <a:ext cx="9934229" cy="5165787"/>
          </a:xfrm>
        </p:spPr>
        <p:txBody>
          <a:bodyPr>
            <a:norm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t>
            </a:r>
            <a:r>
              <a:rPr lang="en-GB" sz="2800" dirty="0">
                <a:latin typeface="Times New Roman" panose="02020603050405020304" pitchFamily="18" charset="0"/>
                <a:cs typeface="Times New Roman" panose="02020603050405020304" pitchFamily="18" charset="0"/>
              </a:rPr>
              <a:t>Scientific writing” can be defined narrowly as the reporting of </a:t>
            </a:r>
            <a:r>
              <a:rPr lang="en-GB" sz="2800" dirty="0" smtClean="0">
                <a:latin typeface="Times New Roman" panose="02020603050405020304" pitchFamily="18" charset="0"/>
                <a:cs typeface="Times New Roman" panose="02020603050405020304" pitchFamily="18" charset="0"/>
              </a:rPr>
              <a:t>original research </a:t>
            </a:r>
            <a:r>
              <a:rPr lang="en-GB" sz="2800" dirty="0">
                <a:latin typeface="Times New Roman" panose="02020603050405020304" pitchFamily="18" charset="0"/>
                <a:cs typeface="Times New Roman" panose="02020603050405020304" pitchFamily="18" charset="0"/>
              </a:rPr>
              <a:t>in journals or more broadly to encompass other ways that </a:t>
            </a:r>
            <a:r>
              <a:rPr lang="en-GB" sz="2800" dirty="0" smtClean="0">
                <a:latin typeface="Times New Roman" panose="02020603050405020304" pitchFamily="18" charset="0"/>
                <a:cs typeface="Times New Roman" panose="02020603050405020304" pitchFamily="18" charset="0"/>
              </a:rPr>
              <a:t>scientists share </a:t>
            </a:r>
            <a:r>
              <a:rPr lang="en-GB" sz="2800" dirty="0">
                <a:latin typeface="Times New Roman" panose="02020603050405020304" pitchFamily="18" charset="0"/>
                <a:cs typeface="Times New Roman" panose="02020603050405020304" pitchFamily="18" charset="0"/>
              </a:rPr>
              <a:t>research information with one another, such as review articles, posters, </a:t>
            </a:r>
            <a:r>
              <a:rPr lang="en-GB" sz="2800" dirty="0" smtClean="0">
                <a:latin typeface="Times New Roman" panose="02020603050405020304" pitchFamily="18" charset="0"/>
                <a:cs typeface="Times New Roman" panose="02020603050405020304" pitchFamily="18" charset="0"/>
              </a:rPr>
              <a:t>and slide-based </a:t>
            </a:r>
            <a:r>
              <a:rPr lang="en-GB" sz="2800" dirty="0">
                <a:latin typeface="Times New Roman" panose="02020603050405020304" pitchFamily="18" charset="0"/>
                <a:cs typeface="Times New Roman" panose="02020603050405020304" pitchFamily="18" charset="0"/>
              </a:rPr>
              <a:t>presentations</a:t>
            </a:r>
            <a:r>
              <a:rPr lang="en-GB" sz="2800" dirty="0" smtClean="0">
                <a:latin typeface="Times New Roman" panose="02020603050405020304" pitchFamily="18" charset="0"/>
                <a:cs typeface="Times New Roman" panose="02020603050405020304" pitchFamily="18" charset="0"/>
              </a:rPr>
              <a:t>.</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0954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9957" y="884583"/>
            <a:ext cx="9864655" cy="5026639"/>
          </a:xfrm>
        </p:spPr>
        <p:txBody>
          <a:bodyPr>
            <a:normAutofit/>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Whatever form it takes, </a:t>
            </a:r>
            <a:r>
              <a:rPr lang="en-GB" sz="2800" dirty="0" smtClean="0">
                <a:latin typeface="Times New Roman" panose="02020603050405020304" pitchFamily="18" charset="0"/>
                <a:cs typeface="Times New Roman" panose="02020603050405020304" pitchFamily="18" charset="0"/>
              </a:rPr>
              <a:t>successful scientific </a:t>
            </a:r>
            <a:r>
              <a:rPr lang="en-GB" sz="2800" dirty="0">
                <a:latin typeface="Times New Roman" panose="02020603050405020304" pitchFamily="18" charset="0"/>
                <a:cs typeface="Times New Roman" panose="02020603050405020304" pitchFamily="18" charset="0"/>
              </a:rPr>
              <a:t>writing must answer basic questions and address problems raised </a:t>
            </a:r>
            <a:r>
              <a:rPr lang="en-GB" sz="2800" dirty="0" smtClean="0">
                <a:latin typeface="Times New Roman" panose="02020603050405020304" pitchFamily="18" charset="0"/>
                <a:cs typeface="Times New Roman" panose="02020603050405020304" pitchFamily="18" charset="0"/>
              </a:rPr>
              <a:t>during the </a:t>
            </a:r>
            <a:r>
              <a:rPr lang="en-GB" sz="2800" dirty="0">
                <a:latin typeface="Times New Roman" panose="02020603050405020304" pitchFamily="18" charset="0"/>
                <a:cs typeface="Times New Roman" panose="02020603050405020304" pitchFamily="18" charset="0"/>
              </a:rPr>
              <a:t>dialogs that identify and define a given subject. It must be clear, </a:t>
            </a:r>
            <a:r>
              <a:rPr lang="en-GB" sz="2800" dirty="0" smtClean="0">
                <a:latin typeface="Times New Roman" panose="02020603050405020304" pitchFamily="18" charset="0"/>
                <a:cs typeface="Times New Roman" panose="02020603050405020304" pitchFamily="18" charset="0"/>
              </a:rPr>
              <a:t>concise, and </a:t>
            </a:r>
            <a:r>
              <a:rPr lang="en-GB" sz="2800" dirty="0">
                <a:latin typeface="Times New Roman" panose="02020603050405020304" pitchFamily="18" charset="0"/>
                <a:cs typeface="Times New Roman" panose="02020603050405020304" pitchFamily="18" charset="0"/>
              </a:rPr>
              <a:t>follow established formats.</a:t>
            </a:r>
          </a:p>
        </p:txBody>
      </p:sp>
    </p:spTree>
    <p:extLst>
      <p:ext uri="{BB962C8B-B14F-4D97-AF65-F5344CB8AC3E}">
        <p14:creationId xmlns:p14="http://schemas.microsoft.com/office/powerpoint/2010/main" val="1245240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7795" y="1757170"/>
            <a:ext cx="8911687" cy="1280890"/>
          </a:xfrm>
        </p:spPr>
        <p:txBody>
          <a:bodyPr>
            <a:noAutofit/>
          </a:bodyPr>
          <a:lstStyle/>
          <a:p>
            <a:pPr algn="ctr">
              <a:lnSpc>
                <a:spcPct val="150000"/>
              </a:lnSpc>
            </a:pPr>
            <a:r>
              <a:rPr lang="en-GB" sz="4400" b="1" dirty="0">
                <a:latin typeface="Times New Roman" panose="02020603050405020304" pitchFamily="18" charset="0"/>
                <a:cs typeface="Times New Roman" panose="02020603050405020304" pitchFamily="18" charset="0"/>
              </a:rPr>
              <a:t>Plagiarism and </a:t>
            </a:r>
            <a:r>
              <a:rPr lang="en-GB" sz="4400" b="1" dirty="0" smtClean="0">
                <a:latin typeface="Times New Roman" panose="02020603050405020304" pitchFamily="18" charset="0"/>
                <a:cs typeface="Times New Roman" panose="02020603050405020304" pitchFamily="18" charset="0"/>
              </a:rPr>
              <a:t>Scientific Misconduct</a:t>
            </a:r>
            <a:endParaRPr lang="en-GB"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90539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2148" y="725557"/>
            <a:ext cx="10222464" cy="5396947"/>
          </a:xfrm>
        </p:spPr>
        <p:txBody>
          <a:bodyPr>
            <a:normAutofit fontScale="92500"/>
          </a:bodyPr>
          <a:lstStyle/>
          <a:p>
            <a:pPr marL="0" indent="0" algn="just">
              <a:lnSpc>
                <a:spcPct val="150000"/>
              </a:lnSpc>
              <a:buNone/>
            </a:pPr>
            <a:r>
              <a:rPr lang="en-GB" dirty="0" smtClean="0">
                <a:latin typeface="Times New Roman" panose="02020603050405020304" pitchFamily="18" charset="0"/>
                <a:ea typeface="Calibri" panose="020F0502020204030204" pitchFamily="34" charset="0"/>
                <a:cs typeface="Arial" panose="020B0604020202020204" pitchFamily="34" charset="0"/>
              </a:rPr>
              <a:t>	</a:t>
            </a:r>
            <a:r>
              <a:rPr lang="en-GB" sz="3200" dirty="0" smtClean="0">
                <a:latin typeface="Times New Roman" panose="02020603050405020304" pitchFamily="18" charset="0"/>
                <a:ea typeface="Calibri" panose="020F0502020204030204" pitchFamily="34" charset="0"/>
                <a:cs typeface="Times New Roman" panose="02020603050405020304" pitchFamily="18" charset="0"/>
              </a:rPr>
              <a:t>Use </a:t>
            </a:r>
            <a:r>
              <a:rPr lang="en-GB" sz="3200" dirty="0">
                <a:latin typeface="Times New Roman" panose="02020603050405020304" pitchFamily="18" charset="0"/>
                <a:ea typeface="Calibri" panose="020F0502020204030204" pitchFamily="34" charset="0"/>
                <a:cs typeface="Times New Roman" panose="02020603050405020304" pitchFamily="18" charset="0"/>
              </a:rPr>
              <a:t>of intellectual property by others can be considered theft. It is unethical and even illegal if it is not clearly documented or if permission is not obtained. It is also unacceptable to use too much information from a single source, copy material directly from the Internet, or to use a great many of your own words from an earlier paper without referencing that paper. These uses are also considered plagiarism.</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977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00200" y="665922"/>
            <a:ext cx="9904412" cy="5245300"/>
          </a:xfrm>
        </p:spPr>
        <p:txBody>
          <a:bodyPr>
            <a:normAutofit fontScale="92500" lnSpcReduction="10000"/>
          </a:bodyPr>
          <a:lstStyle/>
          <a:p>
            <a:endParaRPr lang="en-GB" sz="2000" dirty="0">
              <a:solidFill>
                <a:srgbClr val="000000"/>
              </a:solidFill>
              <a:latin typeface="Times New Roman" panose="02020603050405020304" pitchFamily="18" charset="0"/>
            </a:endParaRPr>
          </a:p>
          <a:p>
            <a:pPr marL="0" indent="0" algn="just">
              <a:lnSpc>
                <a:spcPct val="200000"/>
              </a:lnSpc>
              <a:buNone/>
            </a:pPr>
            <a:r>
              <a:rPr lang="en-GB" sz="2000" dirty="0" smtClean="0">
                <a:solidFill>
                  <a:srgbClr val="000000"/>
                </a:solidFill>
                <a:latin typeface="Times New Roman" panose="02020603050405020304" pitchFamily="18" charset="0"/>
              </a:rPr>
              <a:t>	 </a:t>
            </a:r>
            <a:r>
              <a:rPr lang="en-GB" sz="2800" dirty="0">
                <a:solidFill>
                  <a:srgbClr val="000000"/>
                </a:solidFill>
                <a:latin typeface="Times New Roman" panose="02020603050405020304" pitchFamily="18" charset="0"/>
              </a:rPr>
              <a:t>Plagiarism encompasses copying of someone else’s work or ideas without proper reference and present it as an own piece of work. It is considered as academic misconduct. To avoid plagiarism, do not literally copy any phrases from source materials (article, book, or report) and always give a proper reference to the original source from which you borrow insights and knowledge.</a:t>
            </a:r>
            <a:endParaRPr lang="en-GB" sz="2800" dirty="0"/>
          </a:p>
        </p:txBody>
      </p:sp>
    </p:spTree>
    <p:extLst>
      <p:ext uri="{BB962C8B-B14F-4D97-AF65-F5344CB8AC3E}">
        <p14:creationId xmlns:p14="http://schemas.microsoft.com/office/powerpoint/2010/main" val="1577036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69774" y="626165"/>
            <a:ext cx="9834838" cy="5285057"/>
          </a:xfrm>
        </p:spPr>
        <p:txBody>
          <a:bodyPr>
            <a:normAutofit fontScale="85000" lnSpcReduction="10000"/>
          </a:bodyPr>
          <a:lstStyle/>
          <a:p>
            <a:endParaRPr lang="en-GB" sz="2000" dirty="0">
              <a:solidFill>
                <a:srgbClr val="000000"/>
              </a:solidFill>
              <a:latin typeface="Times New Roman" panose="02020603050405020304" pitchFamily="18" charset="0"/>
            </a:endParaRPr>
          </a:p>
          <a:p>
            <a:pPr marL="0" indent="0" algn="just">
              <a:lnSpc>
                <a:spcPct val="200000"/>
              </a:lnSpc>
              <a:buNone/>
            </a:pPr>
            <a:r>
              <a:rPr lang="en-GB" sz="2000" dirty="0" smtClean="0">
                <a:solidFill>
                  <a:srgbClr val="000000"/>
                </a:solidFill>
                <a:latin typeface="Times New Roman" panose="02020603050405020304" pitchFamily="18" charset="0"/>
              </a:rPr>
              <a:t>	</a:t>
            </a:r>
            <a:r>
              <a:rPr lang="en-GB" sz="3200" dirty="0" smtClean="0">
                <a:solidFill>
                  <a:srgbClr val="000000"/>
                </a:solidFill>
                <a:latin typeface="Times New Roman" panose="02020603050405020304" pitchFamily="18" charset="0"/>
              </a:rPr>
              <a:t> </a:t>
            </a:r>
            <a:r>
              <a:rPr lang="en-GB" sz="2800" dirty="0">
                <a:solidFill>
                  <a:srgbClr val="000000"/>
                </a:solidFill>
                <a:latin typeface="Times New Roman" panose="02020603050405020304" pitchFamily="18" charset="0"/>
              </a:rPr>
              <a:t>Scientific misconduct is broader defined as "Intention or gross negligence leading to fabrication of the scientific message or a false credit or emphasis given to a scientist" (Danish definition) and includes, besides plagiarism, data manipulation and fabrication. It should be obvious that in the academic community, any form of scientific misconduct is considered to be a very serious offense and will be treated as such.</a:t>
            </a:r>
            <a:endParaRPr lang="en-GB" sz="2800" dirty="0"/>
          </a:p>
        </p:txBody>
      </p:sp>
    </p:spTree>
    <p:extLst>
      <p:ext uri="{BB962C8B-B14F-4D97-AF65-F5344CB8AC3E}">
        <p14:creationId xmlns:p14="http://schemas.microsoft.com/office/powerpoint/2010/main" val="22074222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417443"/>
            <a:ext cx="9824899" cy="5493779"/>
          </a:xfrm>
        </p:spPr>
        <p:txBody>
          <a:bodyPr/>
          <a:lstStyle/>
          <a:p>
            <a:pPr marL="0" indent="0" algn="just">
              <a:lnSpc>
                <a:spcPct val="200000"/>
              </a:lnSpc>
              <a:buNone/>
            </a:pPr>
            <a:r>
              <a:rPr lang="en-GB" sz="3600" b="1" dirty="0">
                <a:solidFill>
                  <a:srgbClr val="000000"/>
                </a:solidFill>
                <a:latin typeface="Times New Roman" panose="02020603050405020304" pitchFamily="18" charset="0"/>
              </a:rPr>
              <a:t>DO’s </a:t>
            </a:r>
            <a:r>
              <a:rPr lang="en-GB" sz="2800" dirty="0">
                <a:solidFill>
                  <a:srgbClr val="000000"/>
                </a:solidFill>
                <a:latin typeface="Times New Roman" panose="02020603050405020304" pitchFamily="18" charset="0"/>
              </a:rPr>
              <a:t>	</a:t>
            </a:r>
          </a:p>
          <a:p>
            <a:pPr algn="just">
              <a:lnSpc>
                <a:spcPct val="200000"/>
              </a:lnSpc>
              <a:buFont typeface="Wingdings" panose="05000000000000000000" pitchFamily="2" charset="2"/>
              <a:buChar char="Ø"/>
            </a:pPr>
            <a:r>
              <a:rPr lang="en-GB" sz="2800" dirty="0" smtClean="0">
                <a:solidFill>
                  <a:srgbClr val="000000"/>
                </a:solidFill>
                <a:latin typeface="Times New Roman" panose="02020603050405020304" pitchFamily="18" charset="0"/>
              </a:rPr>
              <a:t>Write </a:t>
            </a:r>
            <a:r>
              <a:rPr lang="en-GB" sz="2800" dirty="0">
                <a:solidFill>
                  <a:srgbClr val="000000"/>
                </a:solidFill>
                <a:latin typeface="Times New Roman" panose="02020603050405020304" pitchFamily="18" charset="0"/>
              </a:rPr>
              <a:t>in your own words and refer adequately to the literature 	</a:t>
            </a:r>
          </a:p>
          <a:p>
            <a:pPr marL="0" indent="0" algn="just">
              <a:lnSpc>
                <a:spcPct val="200000"/>
              </a:lnSpc>
              <a:buNone/>
            </a:pPr>
            <a:r>
              <a:rPr lang="en-GB" sz="2800" dirty="0">
                <a:solidFill>
                  <a:srgbClr val="000000"/>
                </a:solidFill>
                <a:latin typeface="Times New Roman" panose="02020603050405020304" pitchFamily="18" charset="0"/>
              </a:rPr>
              <a:t>	</a:t>
            </a:r>
            <a:r>
              <a:rPr lang="en-GB" sz="2800" b="1" dirty="0">
                <a:solidFill>
                  <a:srgbClr val="000000"/>
                </a:solidFill>
                <a:latin typeface="Times New Roman" panose="02020603050405020304" pitchFamily="18" charset="0"/>
              </a:rPr>
              <a:t>DON’T’s </a:t>
            </a:r>
            <a:endParaRPr lang="en-GB" sz="2800" b="1" dirty="0" smtClean="0">
              <a:solidFill>
                <a:srgbClr val="000000"/>
              </a:solidFill>
              <a:latin typeface="Times New Roman" panose="02020603050405020304" pitchFamily="18" charset="0"/>
            </a:endParaRPr>
          </a:p>
          <a:p>
            <a:pPr algn="just">
              <a:lnSpc>
                <a:spcPct val="200000"/>
              </a:lnSpc>
              <a:buFont typeface="Wingdings" panose="05000000000000000000" pitchFamily="2" charset="2"/>
              <a:buChar char="Ø"/>
            </a:pPr>
            <a:r>
              <a:rPr lang="en-GB" sz="2800" dirty="0" smtClean="0">
                <a:solidFill>
                  <a:srgbClr val="000000"/>
                </a:solidFill>
                <a:latin typeface="Times New Roman" panose="02020603050405020304" pitchFamily="18" charset="0"/>
              </a:rPr>
              <a:t> </a:t>
            </a:r>
            <a:r>
              <a:rPr lang="en-GB" sz="2800" dirty="0">
                <a:solidFill>
                  <a:srgbClr val="000000"/>
                </a:solidFill>
                <a:latin typeface="Times New Roman" panose="02020603050405020304" pitchFamily="18" charset="0"/>
              </a:rPr>
              <a:t>Do not copy entire phrases/paragraphs from existing text </a:t>
            </a:r>
            <a:r>
              <a:rPr lang="en-GB" dirty="0">
                <a:solidFill>
                  <a:srgbClr val="000000"/>
                </a:solidFill>
                <a:latin typeface="Times New Roman" panose="02020603050405020304" pitchFamily="18" charset="0"/>
              </a:rPr>
              <a:t>	</a:t>
            </a:r>
          </a:p>
          <a:p>
            <a:pPr marL="0" indent="0" algn="just">
              <a:lnSpc>
                <a:spcPct val="200000"/>
              </a:lnSpc>
              <a:buNone/>
            </a:pPr>
            <a:endParaRPr lang="en-GB" dirty="0"/>
          </a:p>
        </p:txBody>
      </p:sp>
    </p:spTree>
    <p:extLst>
      <p:ext uri="{BB962C8B-B14F-4D97-AF65-F5344CB8AC3E}">
        <p14:creationId xmlns:p14="http://schemas.microsoft.com/office/powerpoint/2010/main" val="24393191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5907" y="1608083"/>
            <a:ext cx="8911687" cy="1280890"/>
          </a:xfrm>
        </p:spPr>
        <p:txBody>
          <a:bodyPr>
            <a:normAutofit/>
          </a:bodyPr>
          <a:lstStyle/>
          <a:p>
            <a:pPr algn="ctr"/>
            <a:r>
              <a:rPr lang="en-GB" sz="5400" b="1" dirty="0">
                <a:solidFill>
                  <a:srgbClr val="000000"/>
                </a:solidFill>
                <a:latin typeface="Times New Roman" panose="02020603050405020304" pitchFamily="18" charset="0"/>
              </a:rPr>
              <a:t>Structure and content </a:t>
            </a:r>
            <a:endParaRPr lang="en-GB" sz="5400" b="1" dirty="0"/>
          </a:p>
        </p:txBody>
      </p:sp>
    </p:spTree>
    <p:extLst>
      <p:ext uri="{BB962C8B-B14F-4D97-AF65-F5344CB8AC3E}">
        <p14:creationId xmlns:p14="http://schemas.microsoft.com/office/powerpoint/2010/main" val="2778263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0323" y="624110"/>
            <a:ext cx="9924290" cy="667977"/>
          </a:xfrm>
        </p:spPr>
        <p:txBody>
          <a:bodyPr/>
          <a:lstStyle/>
          <a:p>
            <a:pPr algn="ctr"/>
            <a:r>
              <a:rPr lang="en-GB" dirty="0">
                <a:latin typeface="Times New Roman" panose="02020603050405020304" pitchFamily="18" charset="0"/>
                <a:cs typeface="Times New Roman" panose="02020603050405020304" pitchFamily="18" charset="0"/>
              </a:rPr>
              <a:t>FOLLOW STANDARD STRUCTURE</a:t>
            </a:r>
          </a:p>
        </p:txBody>
      </p:sp>
      <p:sp>
        <p:nvSpPr>
          <p:cNvPr id="3" name="Espace réservé du contenu 2"/>
          <p:cNvSpPr>
            <a:spLocks noGrp="1"/>
          </p:cNvSpPr>
          <p:nvPr>
            <p:ph idx="1"/>
          </p:nvPr>
        </p:nvSpPr>
        <p:spPr>
          <a:xfrm>
            <a:off x="795131" y="1441174"/>
            <a:ext cx="10709482" cy="4470048"/>
          </a:xfrm>
        </p:spPr>
        <p:txBody>
          <a:bodyPr>
            <a:norm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By this point in life, you’ve undoubtedly seen enough scientific documents </a:t>
            </a:r>
            <a:r>
              <a:rPr lang="en-GB" sz="2400" dirty="0" smtClean="0">
                <a:latin typeface="Times New Roman" panose="02020603050405020304" pitchFamily="18" charset="0"/>
                <a:cs typeface="Times New Roman" panose="02020603050405020304" pitchFamily="18" charset="0"/>
              </a:rPr>
              <a:t>to recognize </a:t>
            </a:r>
            <a:r>
              <a:rPr lang="en-GB" sz="2400" dirty="0">
                <a:latin typeface="Times New Roman" panose="02020603050405020304" pitchFamily="18" charset="0"/>
                <a:cs typeface="Times New Roman" panose="02020603050405020304" pitchFamily="18" charset="0"/>
              </a:rPr>
              <a:t>that </a:t>
            </a:r>
            <a:r>
              <a:rPr lang="en-GB" sz="2400" dirty="0" smtClean="0">
                <a:latin typeface="Times New Roman" panose="02020603050405020304" pitchFamily="18" charset="0"/>
                <a:cs typeface="Times New Roman" panose="02020603050405020304" pitchFamily="18" charset="0"/>
              </a:rPr>
              <a:t>almost </a:t>
            </a:r>
            <a:r>
              <a:rPr lang="en-GB" sz="2400" dirty="0">
                <a:latin typeface="Times New Roman" panose="02020603050405020304" pitchFamily="18" charset="0"/>
                <a:cs typeface="Times New Roman" panose="02020603050405020304" pitchFamily="18" charset="0"/>
              </a:rPr>
              <a:t>all of them follow a quite similar </a:t>
            </a:r>
            <a:r>
              <a:rPr lang="en-GB" sz="2400" dirty="0" smtClean="0">
                <a:latin typeface="Times New Roman" panose="02020603050405020304" pitchFamily="18" charset="0"/>
                <a:cs typeface="Times New Roman" panose="02020603050405020304" pitchFamily="18" charset="0"/>
              </a:rPr>
              <a:t>pattern. </a:t>
            </a:r>
            <a:r>
              <a:rPr lang="en-GB" sz="2400" dirty="0">
                <a:solidFill>
                  <a:srgbClr val="000000"/>
                </a:solidFill>
                <a:latin typeface="Times New Roman" panose="02020603050405020304" pitchFamily="18" charset="0"/>
              </a:rPr>
              <a:t>Scientific writing has a long tradition and since the first half of the 20th century, the </a:t>
            </a:r>
            <a:r>
              <a:rPr lang="en-GB" sz="2400" b="1" dirty="0">
                <a:solidFill>
                  <a:srgbClr val="FF0000"/>
                </a:solidFill>
                <a:latin typeface="Times New Roman" panose="02020603050405020304" pitchFamily="18" charset="0"/>
              </a:rPr>
              <a:t>IMRAD</a:t>
            </a:r>
            <a:r>
              <a:rPr lang="en-GB" sz="2400" dirty="0">
                <a:solidFill>
                  <a:srgbClr val="000000"/>
                </a:solidFill>
                <a:latin typeface="Times New Roman" panose="02020603050405020304" pitchFamily="18" charset="0"/>
              </a:rPr>
              <a:t> structure has become the dominant structure for scientific reports reporting original research(most journal articles, congress papers, bachelor and master theses, etc.). </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4534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6043" y="437322"/>
            <a:ext cx="11261036" cy="6072808"/>
          </a:xfrm>
        </p:spPr>
        <p:txBody>
          <a:bodyPr>
            <a:normAutofit fontScale="92500" lnSpcReduction="20000"/>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The so-called, IMRAD </a:t>
            </a:r>
            <a:r>
              <a:rPr lang="en-GB" sz="2800" dirty="0">
                <a:latin typeface="Times New Roman" panose="02020603050405020304" pitchFamily="18" charset="0"/>
                <a:cs typeface="Times New Roman" panose="02020603050405020304" pitchFamily="18" charset="0"/>
              </a:rPr>
              <a:t>format – an </a:t>
            </a:r>
            <a:r>
              <a:rPr lang="en-GB" sz="2800" dirty="0" smtClean="0">
                <a:latin typeface="Times New Roman" panose="02020603050405020304" pitchFamily="18" charset="0"/>
                <a:cs typeface="Times New Roman" panose="02020603050405020304" pitchFamily="18" charset="0"/>
              </a:rPr>
              <a:t>acronym used </a:t>
            </a:r>
            <a:r>
              <a:rPr lang="en-GB" sz="2800" dirty="0">
                <a:latin typeface="Times New Roman" panose="02020603050405020304" pitchFamily="18" charset="0"/>
                <a:cs typeface="Times New Roman" panose="02020603050405020304" pitchFamily="18" charset="0"/>
              </a:rPr>
              <a:t>for Introduction, Methods, Results And </a:t>
            </a:r>
            <a:r>
              <a:rPr lang="en-GB" sz="2800" dirty="0" smtClean="0">
                <a:latin typeface="Times New Roman" panose="02020603050405020304" pitchFamily="18" charset="0"/>
                <a:cs typeface="Times New Roman" panose="02020603050405020304" pitchFamily="18" charset="0"/>
              </a:rPr>
              <a:t>Discussion (Day </a:t>
            </a:r>
            <a:r>
              <a:rPr lang="en-GB" sz="2800" dirty="0">
                <a:latin typeface="Times New Roman" panose="02020603050405020304" pitchFamily="18" charset="0"/>
                <a:cs typeface="Times New Roman" panose="02020603050405020304" pitchFamily="18" charset="0"/>
              </a:rPr>
              <a:t>and </a:t>
            </a:r>
            <a:r>
              <a:rPr lang="en-GB" sz="2800" dirty="0" err="1">
                <a:latin typeface="Times New Roman" panose="02020603050405020304" pitchFamily="18" charset="0"/>
                <a:cs typeface="Times New Roman" panose="02020603050405020304" pitchFamily="18" charset="0"/>
              </a:rPr>
              <a:t>Gastel</a:t>
            </a:r>
            <a:r>
              <a:rPr lang="en-GB" sz="2800" dirty="0">
                <a:latin typeface="Times New Roman" panose="02020603050405020304" pitchFamily="18" charset="0"/>
                <a:cs typeface="Times New Roman" panose="02020603050405020304" pitchFamily="18" charset="0"/>
              </a:rPr>
              <a:t>, 2006). Each main section is structured to address </a:t>
            </a:r>
            <a:r>
              <a:rPr lang="en-GB" sz="2800" dirty="0" smtClean="0">
                <a:latin typeface="Times New Roman" panose="02020603050405020304" pitchFamily="18" charset="0"/>
                <a:cs typeface="Times New Roman" panose="02020603050405020304" pitchFamily="18" charset="0"/>
              </a:rPr>
              <a:t>certain questions</a:t>
            </a:r>
            <a:r>
              <a:rPr lang="en-GB" sz="2800" dirty="0">
                <a:latin typeface="Times New Roman" panose="02020603050405020304" pitchFamily="18" charset="0"/>
                <a:cs typeface="Times New Roman" panose="02020603050405020304" pitchFamily="18" charset="0"/>
              </a:rPr>
              <a:t>, and together they shape a critical </a:t>
            </a:r>
            <a:r>
              <a:rPr lang="en-GB" sz="2800" dirty="0" smtClean="0">
                <a:latin typeface="Times New Roman" panose="02020603050405020304" pitchFamily="18" charset="0"/>
                <a:cs typeface="Times New Roman" panose="02020603050405020304" pitchFamily="18" charset="0"/>
              </a:rPr>
              <a:t>argument. These </a:t>
            </a:r>
            <a:r>
              <a:rPr lang="en-GB" sz="2800" dirty="0">
                <a:latin typeface="Times New Roman" panose="02020603050405020304" pitchFamily="18" charset="0"/>
                <a:cs typeface="Times New Roman" panose="02020603050405020304" pitchFamily="18" charset="0"/>
              </a:rPr>
              <a:t>four elements are the main ingredients for a scientific report and are preceded by an abstract and followed by conclusions. They also usually form the main headings for the successive sections of a scientific report or paper. Furthermore, papers and reports written according to the IMRAD method contain all required information to evaluate the quality of the research without unnecessary details.</a:t>
            </a:r>
          </a:p>
        </p:txBody>
      </p:sp>
    </p:spTree>
    <p:extLst>
      <p:ext uri="{BB962C8B-B14F-4D97-AF65-F5344CB8AC3E}">
        <p14:creationId xmlns:p14="http://schemas.microsoft.com/office/powerpoint/2010/main" val="1076042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580322" y="725557"/>
            <a:ext cx="9924290" cy="5185665"/>
          </a:xfrm>
        </p:spPr>
        <p:txBody>
          <a:bodyPr>
            <a:normAutofit/>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Today the need to communicate science information </a:t>
            </a:r>
            <a:r>
              <a:rPr lang="en-GB" sz="2800" dirty="0" smtClean="0">
                <a:latin typeface="Times New Roman" panose="02020603050405020304" pitchFamily="18" charset="0"/>
                <a:cs typeface="Times New Roman" panose="02020603050405020304" pitchFamily="18" charset="0"/>
              </a:rPr>
              <a:t>effectively is </a:t>
            </a:r>
            <a:r>
              <a:rPr lang="en-GB" sz="2800" dirty="0">
                <a:latin typeface="Times New Roman" panose="02020603050405020304" pitchFamily="18" charset="0"/>
                <a:cs typeface="Times New Roman" panose="02020603050405020304" pitchFamily="18" charset="0"/>
              </a:rPr>
              <a:t>perhaps more important than it has ever been, but the past decade has </a:t>
            </a:r>
            <a:r>
              <a:rPr lang="en-GB" sz="2800" dirty="0" smtClean="0">
                <a:latin typeface="Times New Roman" panose="02020603050405020304" pitchFamily="18" charset="0"/>
                <a:cs typeface="Times New Roman" panose="02020603050405020304" pitchFamily="18" charset="0"/>
              </a:rPr>
              <a:t>witnessed a </a:t>
            </a:r>
            <a:r>
              <a:rPr lang="en-GB" sz="2800" dirty="0">
                <a:latin typeface="Times New Roman" panose="02020603050405020304" pitchFamily="18" charset="0"/>
                <a:cs typeface="Times New Roman" panose="02020603050405020304" pitchFamily="18" charset="0"/>
              </a:rPr>
              <a:t>significant revolution in the manner in which we gather, process, </a:t>
            </a:r>
            <a:r>
              <a:rPr lang="en-GB" sz="2800" dirty="0" smtClean="0">
                <a:latin typeface="Times New Roman" panose="02020603050405020304" pitchFamily="18" charset="0"/>
                <a:cs typeface="Times New Roman" panose="02020603050405020304" pitchFamily="18" charset="0"/>
              </a:rPr>
              <a:t>and communicate </a:t>
            </a:r>
            <a:r>
              <a:rPr lang="en-GB" sz="2800" dirty="0">
                <a:latin typeface="Times New Roman" panose="02020603050405020304" pitchFamily="18" charset="0"/>
                <a:cs typeface="Times New Roman" panose="02020603050405020304" pitchFamily="18" charset="0"/>
              </a:rPr>
              <a:t>information</a:t>
            </a:r>
          </a:p>
        </p:txBody>
      </p:sp>
    </p:spTree>
    <p:extLst>
      <p:ext uri="{BB962C8B-B14F-4D97-AF65-F5344CB8AC3E}">
        <p14:creationId xmlns:p14="http://schemas.microsoft.com/office/powerpoint/2010/main" val="3449700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90870" y="546652"/>
            <a:ext cx="10013742" cy="5364570"/>
          </a:xfrm>
        </p:spPr>
        <p:txBody>
          <a:bodyPr>
            <a:normAutofit/>
          </a:bodyPr>
          <a:lstStyle/>
          <a:p>
            <a:pPr marL="0" indent="0" algn="just">
              <a:lnSpc>
                <a:spcPct val="200000"/>
              </a:lnSpc>
              <a:buNone/>
            </a:pPr>
            <a:r>
              <a:rPr lang="en-GB" sz="2400" dirty="0" smtClean="0">
                <a:solidFill>
                  <a:srgbClr val="C00000"/>
                </a:solidFill>
                <a:latin typeface="Times New Roman" panose="02020603050405020304" pitchFamily="18" charset="0"/>
                <a:cs typeface="Times New Roman" panose="02020603050405020304" pitchFamily="18" charset="0"/>
              </a:rPr>
              <a:t> </a:t>
            </a:r>
            <a:r>
              <a:rPr lang="en-GB" sz="2400" b="1" dirty="0" smtClean="0">
                <a:solidFill>
                  <a:srgbClr val="C00000"/>
                </a:solidFill>
                <a:latin typeface="Times New Roman" panose="02020603050405020304" pitchFamily="18" charset="0"/>
                <a:cs typeface="Times New Roman" panose="02020603050405020304" pitchFamily="18" charset="0"/>
              </a:rPr>
              <a:t>DO’s</a:t>
            </a:r>
            <a:endParaRPr lang="en-GB" sz="2400" b="1" dirty="0">
              <a:solidFill>
                <a:srgbClr val="C00000"/>
              </a:solidFill>
              <a:latin typeface="Times New Roman" panose="02020603050405020304" pitchFamily="18" charset="0"/>
              <a:cs typeface="Times New Roman" panose="02020603050405020304" pitchFamily="18" charset="0"/>
            </a:endParaRP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•Pursue </a:t>
            </a:r>
            <a:r>
              <a:rPr lang="en-GB" sz="2400" dirty="0">
                <a:latin typeface="Times New Roman" panose="02020603050405020304" pitchFamily="18" charset="0"/>
                <a:cs typeface="Times New Roman" panose="02020603050405020304" pitchFamily="18" charset="0"/>
              </a:rPr>
              <a:t>the IMRAD structure for your report, thesis, or </a:t>
            </a:r>
            <a:r>
              <a:rPr lang="en-GB" sz="2400" dirty="0" smtClean="0">
                <a:latin typeface="Times New Roman" panose="02020603050405020304" pitchFamily="18" charset="0"/>
                <a:cs typeface="Times New Roman" panose="02020603050405020304" pitchFamily="18" charset="0"/>
              </a:rPr>
              <a:t>paper</a:t>
            </a:r>
          </a:p>
          <a:p>
            <a:pPr marL="0" indent="0" algn="just">
              <a:lnSpc>
                <a:spcPct val="200000"/>
              </a:lnSpc>
              <a:buNone/>
            </a:pPr>
            <a:r>
              <a:rPr lang="en-GB" sz="2400" b="1" dirty="0" smtClean="0">
                <a:solidFill>
                  <a:srgbClr val="C00000"/>
                </a:solidFill>
                <a:latin typeface="Times New Roman" panose="02020603050405020304" pitchFamily="18" charset="0"/>
                <a:cs typeface="Times New Roman" panose="02020603050405020304" pitchFamily="18" charset="0"/>
              </a:rPr>
              <a:t>DON’T’s</a:t>
            </a:r>
            <a:endParaRPr lang="en-GB" sz="2400" b="1" dirty="0">
              <a:solidFill>
                <a:srgbClr val="C00000"/>
              </a:solidFill>
              <a:latin typeface="Times New Roman" panose="02020603050405020304" pitchFamily="18" charset="0"/>
              <a:cs typeface="Times New Roman" panose="02020603050405020304" pitchFamily="18" charset="0"/>
            </a:endParaRP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Do </a:t>
            </a:r>
            <a:r>
              <a:rPr lang="en-GB" sz="2400" dirty="0">
                <a:latin typeface="Times New Roman" panose="02020603050405020304" pitchFamily="18" charset="0"/>
                <a:cs typeface="Times New Roman" panose="02020603050405020304" pitchFamily="18" charset="0"/>
              </a:rPr>
              <a:t>not deviate from the basic IMRAD structure without consulting your supervisor</a:t>
            </a:r>
          </a:p>
        </p:txBody>
      </p:sp>
    </p:spTree>
    <p:extLst>
      <p:ext uri="{BB962C8B-B14F-4D97-AF65-F5344CB8AC3E}">
        <p14:creationId xmlns:p14="http://schemas.microsoft.com/office/powerpoint/2010/main" val="36847485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GB" b="1" dirty="0">
                <a:solidFill>
                  <a:srgbClr val="000000"/>
                </a:solidFill>
                <a:latin typeface="Times New Roman" panose="02020603050405020304" pitchFamily="18" charset="0"/>
              </a:rPr>
              <a:t>Introduction </a:t>
            </a:r>
            <a:endParaRPr lang="en-GB" dirty="0"/>
          </a:p>
        </p:txBody>
      </p:sp>
      <p:sp>
        <p:nvSpPr>
          <p:cNvPr id="3" name="Espace réservé du contenu 2"/>
          <p:cNvSpPr>
            <a:spLocks noGrp="1"/>
          </p:cNvSpPr>
          <p:nvPr>
            <p:ph idx="1"/>
          </p:nvPr>
        </p:nvSpPr>
        <p:spPr>
          <a:xfrm>
            <a:off x="1093305" y="1461053"/>
            <a:ext cx="10411308" cy="4450170"/>
          </a:xfrm>
        </p:spPr>
        <p:txBody>
          <a:bodyPr>
            <a:normAutofit/>
          </a:bodyPr>
          <a:lstStyle/>
          <a:p>
            <a:pPr marL="0" indent="0" algn="just">
              <a:lnSpc>
                <a:spcPct val="150000"/>
              </a:lnSpc>
              <a:buNone/>
            </a:pPr>
            <a:r>
              <a:rPr lang="en-GB" sz="2800" dirty="0">
                <a:latin typeface="Times New Roman" panose="02020603050405020304" pitchFamily="18" charset="0"/>
                <a:cs typeface="Times New Roman" panose="02020603050405020304" pitchFamily="18" charset="0"/>
              </a:rPr>
              <a:t>What is the problem, and why should anyone care? In other words, why </a:t>
            </a:r>
            <a:r>
              <a:rPr lang="en-GB" sz="2800" dirty="0" smtClean="0">
                <a:latin typeface="Times New Roman" panose="02020603050405020304" pitchFamily="18" charset="0"/>
                <a:cs typeface="Times New Roman" panose="02020603050405020304" pitchFamily="18" charset="0"/>
              </a:rPr>
              <a:t>was this </a:t>
            </a:r>
            <a:r>
              <a:rPr lang="en-GB" sz="2800" dirty="0">
                <a:latin typeface="Times New Roman" panose="02020603050405020304" pitchFamily="18" charset="0"/>
                <a:cs typeface="Times New Roman" panose="02020603050405020304" pitchFamily="18" charset="0"/>
              </a:rPr>
              <a:t>work done? Deal with these questions briefly, interestingly, and as </a:t>
            </a:r>
            <a:r>
              <a:rPr lang="en-GB" sz="2800" dirty="0" smtClean="0">
                <a:latin typeface="Times New Roman" panose="02020603050405020304" pitchFamily="18" charset="0"/>
                <a:cs typeface="Times New Roman" panose="02020603050405020304" pitchFamily="18" charset="0"/>
              </a:rPr>
              <a:t>simply as </a:t>
            </a:r>
            <a:r>
              <a:rPr lang="en-GB" sz="2800" dirty="0">
                <a:latin typeface="Times New Roman" panose="02020603050405020304" pitchFamily="18" charset="0"/>
                <a:cs typeface="Times New Roman" panose="02020603050405020304" pitchFamily="18" charset="0"/>
              </a:rPr>
              <a:t>possible. A well-written introduction should persuade colleagues and </a:t>
            </a:r>
            <a:r>
              <a:rPr lang="en-GB" sz="2800" dirty="0" smtClean="0">
                <a:latin typeface="Times New Roman" panose="02020603050405020304" pitchFamily="18" charset="0"/>
                <a:cs typeface="Times New Roman" panose="02020603050405020304" pitchFamily="18" charset="0"/>
              </a:rPr>
              <a:t>even non-specialists </a:t>
            </a:r>
            <a:r>
              <a:rPr lang="en-GB" sz="2800" dirty="0">
                <a:latin typeface="Times New Roman" panose="02020603050405020304" pitchFamily="18" charset="0"/>
                <a:cs typeface="Times New Roman" panose="02020603050405020304" pitchFamily="18" charset="0"/>
              </a:rPr>
              <a:t>to begin reading the paper’s text after their attention has </a:t>
            </a:r>
            <a:r>
              <a:rPr lang="en-GB" sz="2800" dirty="0" smtClean="0">
                <a:latin typeface="Times New Roman" panose="02020603050405020304" pitchFamily="18" charset="0"/>
                <a:cs typeface="Times New Roman" panose="02020603050405020304" pitchFamily="18" charset="0"/>
              </a:rPr>
              <a:t>been attracted </a:t>
            </a:r>
            <a:r>
              <a:rPr lang="en-GB" sz="2800" dirty="0">
                <a:latin typeface="Times New Roman" panose="02020603050405020304" pitchFamily="18" charset="0"/>
                <a:cs typeface="Times New Roman" panose="02020603050405020304" pitchFamily="18" charset="0"/>
              </a:rPr>
              <a:t>by the title, abstract, tables, and figures.</a:t>
            </a:r>
          </a:p>
        </p:txBody>
      </p:sp>
    </p:spTree>
    <p:extLst>
      <p:ext uri="{BB962C8B-B14F-4D97-AF65-F5344CB8AC3E}">
        <p14:creationId xmlns:p14="http://schemas.microsoft.com/office/powerpoint/2010/main" val="2149250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0016" y="675862"/>
            <a:ext cx="10048461" cy="5496338"/>
          </a:xfrm>
        </p:spPr>
        <p:txBody>
          <a:bodyPr>
            <a:normAutofit lnSpcReduction="10000"/>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In the introduction section or chapter, you indicate what has been studied, why it has been studied, and, in general terms, how it has been studied. This section contains:</a:t>
            </a:r>
          </a:p>
          <a:p>
            <a:pPr marL="0" indent="0" algn="just">
              <a:lnSpc>
                <a:spcPct val="200000"/>
              </a:lnSpc>
              <a:buNone/>
            </a:pPr>
            <a:r>
              <a:rPr lang="en-GB" sz="2800" dirty="0">
                <a:latin typeface="Times New Roman" panose="02020603050405020304" pitchFamily="18" charset="0"/>
                <a:cs typeface="Times New Roman" panose="02020603050405020304" pitchFamily="18" charset="0"/>
              </a:rPr>
              <a:t>• The background of the study and problem statement;</a:t>
            </a:r>
          </a:p>
          <a:p>
            <a:pPr marL="0" indent="0" algn="just">
              <a:lnSpc>
                <a:spcPct val="200000"/>
              </a:lnSpc>
              <a:buNone/>
            </a:pPr>
            <a:r>
              <a:rPr lang="en-GB" sz="2800" dirty="0">
                <a:latin typeface="Times New Roman" panose="02020603050405020304" pitchFamily="18" charset="0"/>
                <a:cs typeface="Times New Roman" panose="02020603050405020304" pitchFamily="18" charset="0"/>
              </a:rPr>
              <a:t>• Research question, aim of the study, or hypothesis;</a:t>
            </a:r>
          </a:p>
          <a:p>
            <a:pPr marL="0" indent="0" algn="just">
              <a:lnSpc>
                <a:spcPct val="200000"/>
              </a:lnSpc>
              <a:buNone/>
            </a:pPr>
            <a:r>
              <a:rPr lang="en-GB" sz="2800" dirty="0">
                <a:latin typeface="Times New Roman" panose="02020603050405020304" pitchFamily="18" charset="0"/>
                <a:cs typeface="Times New Roman" panose="02020603050405020304" pitchFamily="18" charset="0"/>
              </a:rPr>
              <a:t>• An outline of the approach taken.</a:t>
            </a:r>
          </a:p>
        </p:txBody>
      </p:sp>
    </p:spTree>
    <p:extLst>
      <p:ext uri="{BB962C8B-B14F-4D97-AF65-F5344CB8AC3E}">
        <p14:creationId xmlns:p14="http://schemas.microsoft.com/office/powerpoint/2010/main" val="21144132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50504" y="675861"/>
            <a:ext cx="9954108" cy="5235361"/>
          </a:xfrm>
        </p:spPr>
        <p:txBody>
          <a:bodyPr>
            <a:no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t>
            </a:r>
            <a:r>
              <a:rPr lang="en-GB" sz="2800" b="1" dirty="0" smtClean="0">
                <a:latin typeface="Times New Roman" panose="02020603050405020304" pitchFamily="18" charset="0"/>
                <a:cs typeface="Times New Roman" panose="02020603050405020304" pitchFamily="18" charset="0"/>
              </a:rPr>
              <a:t>The </a:t>
            </a:r>
            <a:r>
              <a:rPr lang="en-GB" sz="2800" b="1" dirty="0">
                <a:latin typeface="Times New Roman" panose="02020603050405020304" pitchFamily="18" charset="0"/>
                <a:cs typeface="Times New Roman" panose="02020603050405020304" pitchFamily="18" charset="0"/>
              </a:rPr>
              <a:t>background </a:t>
            </a:r>
            <a:r>
              <a:rPr lang="en-GB" sz="2800" dirty="0">
                <a:latin typeface="Times New Roman" panose="02020603050405020304" pitchFamily="18" charset="0"/>
                <a:cs typeface="Times New Roman" panose="02020603050405020304" pitchFamily="18" charset="0"/>
              </a:rPr>
              <a:t>introduces the reader to the larger context for the specific study to understand why the topic is relevant, important, and thus why you have carried </a:t>
            </a:r>
            <a:r>
              <a:rPr lang="en-GB" sz="2800">
                <a:latin typeface="Times New Roman" panose="02020603050405020304" pitchFamily="18" charset="0"/>
                <a:cs typeface="Times New Roman" panose="02020603050405020304" pitchFamily="18" charset="0"/>
              </a:rPr>
              <a:t>out </a:t>
            </a:r>
            <a:r>
              <a:rPr lang="en-GB" sz="2800" smtClean="0">
                <a:latin typeface="Times New Roman" panose="02020603050405020304" pitchFamily="18" charset="0"/>
                <a:cs typeface="Times New Roman" panose="02020603050405020304" pitchFamily="18" charset="0"/>
              </a:rPr>
              <a:t>your </a:t>
            </a:r>
            <a:r>
              <a:rPr lang="en-GB" sz="2800" dirty="0">
                <a:latin typeface="Times New Roman" panose="02020603050405020304" pitchFamily="18" charset="0"/>
                <a:cs typeface="Times New Roman" panose="02020603050405020304" pitchFamily="18" charset="0"/>
              </a:rPr>
              <a:t>study. Thus, the background tells the story how you have come up with your research question. It includes a literature review to make clear to what extent the question has been addressed by others, but it should not summarise everything that is somehow related to your topic.</a:t>
            </a:r>
          </a:p>
        </p:txBody>
      </p:sp>
    </p:spTree>
    <p:extLst>
      <p:ext uri="{BB962C8B-B14F-4D97-AF65-F5344CB8AC3E}">
        <p14:creationId xmlns:p14="http://schemas.microsoft.com/office/powerpoint/2010/main" val="3923198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10139" y="1321904"/>
            <a:ext cx="9894473" cy="4589318"/>
          </a:xfrm>
        </p:spPr>
        <p:txBody>
          <a:bodyPr>
            <a:normAutofit/>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If a research report requires a more comprehensive review or explanation of the theory, this could be included as a separate chapter after the introduction chapter. The background usually ends with a conclusion or problem statement that sets the scene for your specific question.</a:t>
            </a:r>
          </a:p>
        </p:txBody>
      </p:sp>
    </p:spTree>
    <p:extLst>
      <p:ext uri="{BB962C8B-B14F-4D97-AF65-F5344CB8AC3E}">
        <p14:creationId xmlns:p14="http://schemas.microsoft.com/office/powerpoint/2010/main" val="2387676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0565" y="864704"/>
            <a:ext cx="9964047" cy="5046518"/>
          </a:xfrm>
        </p:spPr>
        <p:txBody>
          <a:bodyPr>
            <a:normAutofit/>
          </a:bodyPr>
          <a:lstStyle/>
          <a:p>
            <a:pPr marL="0" indent="0" algn="just">
              <a:lnSpc>
                <a:spcPct val="200000"/>
              </a:lnSpc>
              <a:buNone/>
            </a:pPr>
            <a:r>
              <a:rPr lang="en-GB" sz="2800" dirty="0">
                <a:latin typeface="Times New Roman" panose="02020603050405020304" pitchFamily="18" charset="0"/>
                <a:cs typeface="Times New Roman" panose="02020603050405020304" pitchFamily="18" charset="0"/>
              </a:rPr>
              <a:t>In the next paragraph, you state the research question that will be answered in your report. This research question should be stated in the first sentence of this paragraph. To formulate a good question, it is essential to consider the following:</a:t>
            </a:r>
          </a:p>
        </p:txBody>
      </p:sp>
    </p:spTree>
    <p:extLst>
      <p:ext uri="{BB962C8B-B14F-4D97-AF65-F5344CB8AC3E}">
        <p14:creationId xmlns:p14="http://schemas.microsoft.com/office/powerpoint/2010/main" val="41867396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735496"/>
            <a:ext cx="9824899" cy="5175726"/>
          </a:xfrm>
        </p:spPr>
        <p:txBody>
          <a:bodyPr>
            <a:norm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1. The question is important, relevant, and interesting: this should become apparent by a clear relation between the information provided in the background and your research question.</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2. The question is simple and sufficiently specific to be answered in your study: narrow down your question as much as possible, so that it is entirely clear what topic exactly you will be studying.</a:t>
            </a:r>
          </a:p>
        </p:txBody>
      </p:sp>
    </p:spTree>
    <p:extLst>
      <p:ext uri="{BB962C8B-B14F-4D97-AF65-F5344CB8AC3E}">
        <p14:creationId xmlns:p14="http://schemas.microsoft.com/office/powerpoint/2010/main" val="18655447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72209" y="934277"/>
            <a:ext cx="10232403" cy="5227983"/>
          </a:xfrm>
        </p:spPr>
        <p:txBody>
          <a:bodyPr>
            <a:no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3. The question is measurable: the answer can be found by measurement. Usually that measurement is performed relative to something else (e.g. ‘larger than’) in the context of literature.</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4. The question is feasible: you can find an answer within the given time frame with your resources and the facilities offered.</a:t>
            </a:r>
          </a:p>
        </p:txBody>
      </p:sp>
    </p:spTree>
    <p:extLst>
      <p:ext uri="{BB962C8B-B14F-4D97-AF65-F5344CB8AC3E}">
        <p14:creationId xmlns:p14="http://schemas.microsoft.com/office/powerpoint/2010/main" val="12565080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20078" y="725557"/>
            <a:ext cx="9884534" cy="5185665"/>
          </a:xfrm>
        </p:spPr>
        <p:txBody>
          <a:bodyPr>
            <a:normAutofit fontScale="92500"/>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The research question can also be formulated as a research aim or objective (e.g. “The aim/objective of this study is to </a:t>
            </a:r>
            <a:r>
              <a:rPr lang="en-GB" sz="2400" dirty="0" smtClean="0">
                <a:latin typeface="Times New Roman" panose="02020603050405020304" pitchFamily="18" charset="0"/>
                <a:cs typeface="Times New Roman" panose="02020603050405020304" pitchFamily="18" charset="0"/>
              </a:rPr>
              <a:t>determine….</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or as a hypothesis (“We hypothesise that the </a:t>
            </a:r>
            <a:r>
              <a:rPr lang="en-GB" sz="2400" dirty="0" smtClean="0">
                <a:latin typeface="Times New Roman" panose="02020603050405020304" pitchFamily="18" charset="0"/>
                <a:cs typeface="Times New Roman" panose="02020603050405020304" pitchFamily="18" charset="0"/>
              </a:rPr>
              <a:t>….</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In the final paragraph of the introduction section, the </a:t>
            </a:r>
            <a:r>
              <a:rPr lang="en-GB" sz="2400" dirty="0" smtClean="0">
                <a:latin typeface="Times New Roman" panose="02020603050405020304" pitchFamily="18" charset="0"/>
                <a:cs typeface="Times New Roman" panose="02020603050405020304" pitchFamily="18" charset="0"/>
              </a:rPr>
              <a:t>writer should provide </a:t>
            </a:r>
            <a:r>
              <a:rPr lang="en-GB" sz="2400" dirty="0">
                <a:latin typeface="Times New Roman" panose="02020603050405020304" pitchFamily="18" charset="0"/>
                <a:cs typeface="Times New Roman" panose="02020603050405020304" pitchFamily="18" charset="0"/>
              </a:rPr>
              <a:t>a brief description of the approach </a:t>
            </a:r>
            <a:r>
              <a:rPr lang="en-GB" sz="2400" dirty="0" smtClean="0">
                <a:latin typeface="Times New Roman" panose="02020603050405020304" pitchFamily="18" charset="0"/>
                <a:cs typeface="Times New Roman" panose="02020603050405020304" pitchFamily="18" charset="0"/>
              </a:rPr>
              <a:t>they </a:t>
            </a:r>
            <a:r>
              <a:rPr lang="en-GB" sz="2400" dirty="0">
                <a:latin typeface="Times New Roman" panose="02020603050405020304" pitchFamily="18" charset="0"/>
                <a:cs typeface="Times New Roman" panose="02020603050405020304" pitchFamily="18" charset="0"/>
              </a:rPr>
              <a:t>pursued to answer the research question, for example what type of data you have collected (existing literature data, field data, laboratory analyses, experiments) and how you have processed these </a:t>
            </a:r>
            <a:r>
              <a:rPr lang="en-GB" sz="2400" dirty="0" smtClean="0">
                <a:latin typeface="Times New Roman" panose="02020603050405020304" pitchFamily="18" charset="0"/>
                <a:cs typeface="Times New Roman" panose="02020603050405020304" pitchFamily="18" charset="0"/>
              </a:rPr>
              <a:t>data</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84472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00199" y="655983"/>
            <a:ext cx="10157791" cy="5255239"/>
          </a:xfrm>
        </p:spPr>
        <p:txBody>
          <a:bodyPr>
            <a:normAutofit fontScale="92500"/>
          </a:bodyPr>
          <a:lstStyle/>
          <a:p>
            <a:pPr marL="0" indent="0" algn="just">
              <a:buNone/>
            </a:pPr>
            <a:r>
              <a:rPr lang="en-GB" sz="3000" dirty="0" smtClean="0">
                <a:solidFill>
                  <a:srgbClr val="C00000"/>
                </a:solidFill>
                <a:latin typeface="Times New Roman" panose="02020603050405020304" pitchFamily="18" charset="0"/>
                <a:cs typeface="Times New Roman" panose="02020603050405020304" pitchFamily="18" charset="0"/>
              </a:rPr>
              <a:t>DO’s</a:t>
            </a:r>
          </a:p>
          <a:p>
            <a:pPr algn="just">
              <a:lnSpc>
                <a:spcPct val="200000"/>
              </a:lnSpc>
              <a:buFont typeface="Wingdings" panose="05000000000000000000" pitchFamily="2" charset="2"/>
              <a:buChar char="Ø"/>
            </a:pPr>
            <a:r>
              <a:rPr lang="en-GB" sz="2800" dirty="0" smtClean="0">
                <a:solidFill>
                  <a:schemeClr val="tx1"/>
                </a:solidFill>
                <a:latin typeface="Times New Roman" panose="02020603050405020304" pitchFamily="18" charset="0"/>
                <a:cs typeface="Times New Roman" panose="02020603050405020304" pitchFamily="18" charset="0"/>
              </a:rPr>
              <a:t>Formulate a relevant, simple, measurable, and feasible research question</a:t>
            </a:r>
          </a:p>
          <a:p>
            <a:pPr algn="just">
              <a:lnSpc>
                <a:spcPct val="200000"/>
              </a:lnSpc>
              <a:buFont typeface="Wingdings" panose="05000000000000000000" pitchFamily="2" charset="2"/>
              <a:buChar char="Ø"/>
            </a:pPr>
            <a:r>
              <a:rPr lang="en-GB" sz="2800" dirty="0" smtClean="0">
                <a:solidFill>
                  <a:schemeClr val="tx1"/>
                </a:solidFill>
                <a:latin typeface="Times New Roman" panose="02020603050405020304" pitchFamily="18" charset="0"/>
                <a:cs typeface="Times New Roman" panose="02020603050405020304" pitchFamily="18" charset="0"/>
              </a:rPr>
              <a:t> </a:t>
            </a:r>
            <a:r>
              <a:rPr lang="en-GB" sz="2800" dirty="0">
                <a:solidFill>
                  <a:schemeClr val="tx1"/>
                </a:solidFill>
                <a:latin typeface="Times New Roman" panose="02020603050405020304" pitchFamily="18" charset="0"/>
                <a:cs typeface="Times New Roman" panose="02020603050405020304" pitchFamily="18" charset="0"/>
              </a:rPr>
              <a:t>Make clear to what extent the research question has been addressed by others</a:t>
            </a:r>
          </a:p>
          <a:p>
            <a:pPr algn="just">
              <a:lnSpc>
                <a:spcPct val="200000"/>
              </a:lnSpc>
              <a:buFont typeface="Wingdings" panose="05000000000000000000" pitchFamily="2" charset="2"/>
              <a:buChar char="Ø"/>
            </a:pPr>
            <a:r>
              <a:rPr lang="en-GB" sz="2800" dirty="0" smtClean="0">
                <a:solidFill>
                  <a:schemeClr val="tx1"/>
                </a:solidFill>
                <a:latin typeface="Times New Roman" panose="02020603050405020304" pitchFamily="18" charset="0"/>
                <a:cs typeface="Times New Roman" panose="02020603050405020304" pitchFamily="18" charset="0"/>
              </a:rPr>
              <a:t> </a:t>
            </a:r>
            <a:r>
              <a:rPr lang="en-GB" sz="2800" dirty="0">
                <a:solidFill>
                  <a:schemeClr val="tx1"/>
                </a:solidFill>
                <a:latin typeface="Times New Roman" panose="02020603050405020304" pitchFamily="18" charset="0"/>
                <a:cs typeface="Times New Roman" panose="02020603050405020304" pitchFamily="18" charset="0"/>
              </a:rPr>
              <a:t>State the research question, research aim or hypothesis in the first sentence of a paragraph</a:t>
            </a:r>
          </a:p>
        </p:txBody>
      </p:sp>
    </p:spTree>
    <p:extLst>
      <p:ext uri="{BB962C8B-B14F-4D97-AF65-F5344CB8AC3E}">
        <p14:creationId xmlns:p14="http://schemas.microsoft.com/office/powerpoint/2010/main" val="35556070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427383"/>
            <a:ext cx="10590213" cy="6092687"/>
          </a:xfrm>
        </p:spPr>
        <p:txBody>
          <a:bodyPr>
            <a:normAutofit fontScale="85000" lnSpcReduction="20000"/>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t>
            </a:r>
            <a:r>
              <a:rPr lang="en-GB" sz="3000" dirty="0" smtClean="0">
                <a:latin typeface="Times New Roman" panose="02020603050405020304" pitchFamily="18" charset="0"/>
                <a:cs typeface="Times New Roman" panose="02020603050405020304" pitchFamily="18" charset="0"/>
              </a:rPr>
              <a:t>Research </a:t>
            </a:r>
            <a:r>
              <a:rPr lang="en-GB" sz="3000" dirty="0">
                <a:latin typeface="Times New Roman" panose="02020603050405020304" pitchFamily="18" charset="0"/>
                <a:cs typeface="Times New Roman" panose="02020603050405020304" pitchFamily="18" charset="0"/>
              </a:rPr>
              <a:t>is not complete until it </a:t>
            </a:r>
            <a:r>
              <a:rPr lang="en-GB" sz="3000" dirty="0" smtClean="0">
                <a:latin typeface="Times New Roman" panose="02020603050405020304" pitchFamily="18" charset="0"/>
                <a:cs typeface="Times New Roman" panose="02020603050405020304" pitchFamily="18" charset="0"/>
              </a:rPr>
              <a:t>is communicated</a:t>
            </a:r>
            <a:r>
              <a:rPr lang="en-GB" sz="3000" dirty="0">
                <a:latin typeface="Times New Roman" panose="02020603050405020304" pitchFamily="18" charset="0"/>
                <a:cs typeface="Times New Roman" panose="02020603050405020304" pitchFamily="18" charset="0"/>
              </a:rPr>
              <a:t>, and publication in a refereed journal is the fundamental </a:t>
            </a:r>
            <a:r>
              <a:rPr lang="en-GB" sz="3000" dirty="0" smtClean="0">
                <a:latin typeface="Times New Roman" panose="02020603050405020304" pitchFamily="18" charset="0"/>
                <a:cs typeface="Times New Roman" panose="02020603050405020304" pitchFamily="18" charset="0"/>
              </a:rPr>
              <a:t>unit of </a:t>
            </a:r>
            <a:r>
              <a:rPr lang="en-GB" sz="3000" dirty="0">
                <a:latin typeface="Times New Roman" panose="02020603050405020304" pitchFamily="18" charset="0"/>
                <a:cs typeface="Times New Roman" panose="02020603050405020304" pitchFamily="18" charset="0"/>
              </a:rPr>
              <a:t>scientific communication. The decision not only to write, but to make </a:t>
            </a:r>
            <a:r>
              <a:rPr lang="en-GB" sz="3000" dirty="0" smtClean="0">
                <a:latin typeface="Times New Roman" panose="02020603050405020304" pitchFamily="18" charset="0"/>
                <a:cs typeface="Times New Roman" panose="02020603050405020304" pitchFamily="18" charset="0"/>
              </a:rPr>
              <a:t>the effort </a:t>
            </a:r>
            <a:r>
              <a:rPr lang="en-GB" sz="3000" dirty="0">
                <a:latin typeface="Times New Roman" panose="02020603050405020304" pitchFamily="18" charset="0"/>
                <a:cs typeface="Times New Roman" panose="02020603050405020304" pitchFamily="18" charset="0"/>
              </a:rPr>
              <a:t>to write well, lies at the heart of scientific literacy. </a:t>
            </a:r>
            <a:r>
              <a:rPr lang="en-GB" sz="3000" dirty="0" smtClean="0">
                <a:latin typeface="Times New Roman" panose="02020603050405020304" pitchFamily="18" charset="0"/>
                <a:cs typeface="Times New Roman" panose="02020603050405020304" pitchFamily="18" charset="0"/>
              </a:rPr>
              <a:t>The scientific </a:t>
            </a:r>
            <a:r>
              <a:rPr lang="en-GB" sz="3000" dirty="0">
                <a:latin typeface="Times New Roman" panose="02020603050405020304" pitchFamily="18" charset="0"/>
                <a:cs typeface="Times New Roman" panose="02020603050405020304" pitchFamily="18" charset="0"/>
              </a:rPr>
              <a:t>community is rapidly becoming an international one, </a:t>
            </a:r>
            <a:r>
              <a:rPr lang="en-GB" sz="3000" dirty="0" smtClean="0">
                <a:latin typeface="Times New Roman" panose="02020603050405020304" pitchFamily="18" charset="0"/>
                <a:cs typeface="Times New Roman" panose="02020603050405020304" pitchFamily="18" charset="0"/>
              </a:rPr>
              <a:t>and English </a:t>
            </a:r>
            <a:r>
              <a:rPr lang="en-GB" sz="3000" dirty="0">
                <a:latin typeface="Times New Roman" panose="02020603050405020304" pitchFamily="18" charset="0"/>
                <a:cs typeface="Times New Roman" panose="02020603050405020304" pitchFamily="18" charset="0"/>
              </a:rPr>
              <a:t>is becoming a truly global language. </a:t>
            </a:r>
            <a:r>
              <a:rPr lang="en-GB" sz="3000" dirty="0" smtClean="0">
                <a:latin typeface="Times New Roman" panose="02020603050405020304" pitchFamily="18" charset="0"/>
                <a:cs typeface="Times New Roman" panose="02020603050405020304" pitchFamily="18" charset="0"/>
              </a:rPr>
              <a:t>Thus scientists should learn how to best use the </a:t>
            </a:r>
            <a:r>
              <a:rPr lang="en-GB" sz="3000" dirty="0">
                <a:latin typeface="Times New Roman" panose="02020603050405020304" pitchFamily="18" charset="0"/>
                <a:cs typeface="Times New Roman" panose="02020603050405020304" pitchFamily="18" charset="0"/>
              </a:rPr>
              <a:t>i</a:t>
            </a:r>
            <a:r>
              <a:rPr lang="en-GB" sz="3000" dirty="0" smtClean="0">
                <a:latin typeface="Times New Roman" panose="02020603050405020304" pitchFamily="18" charset="0"/>
                <a:cs typeface="Times New Roman" panose="02020603050405020304" pitchFamily="18" charset="0"/>
              </a:rPr>
              <a:t>nternet </a:t>
            </a:r>
            <a:r>
              <a:rPr lang="en-GB" sz="3000" dirty="0">
                <a:latin typeface="Times New Roman" panose="02020603050405020304" pitchFamily="18" charset="0"/>
                <a:cs typeface="Times New Roman" panose="02020603050405020304" pitchFamily="18" charset="0"/>
              </a:rPr>
              <a:t>and email, and special tips </a:t>
            </a:r>
            <a:r>
              <a:rPr lang="en-GB" sz="3000" dirty="0" smtClean="0">
                <a:latin typeface="Times New Roman" panose="02020603050405020304" pitchFamily="18" charset="0"/>
                <a:cs typeface="Times New Roman" panose="02020603050405020304" pitchFamily="18" charset="0"/>
              </a:rPr>
              <a:t>especially when </a:t>
            </a:r>
            <a:r>
              <a:rPr lang="en-GB" sz="3000" dirty="0">
                <a:latin typeface="Times New Roman" panose="02020603050405020304" pitchFamily="18" charset="0"/>
                <a:cs typeface="Times New Roman" panose="02020603050405020304" pitchFamily="18" charset="0"/>
              </a:rPr>
              <a:t>writers and readers </a:t>
            </a:r>
            <a:r>
              <a:rPr lang="en-GB" sz="3000" dirty="0" smtClean="0">
                <a:latin typeface="Times New Roman" panose="02020603050405020304" pitchFamily="18" charset="0"/>
                <a:cs typeface="Times New Roman" panose="02020603050405020304" pitchFamily="18" charset="0"/>
              </a:rPr>
              <a:t>have different </a:t>
            </a:r>
            <a:r>
              <a:rPr lang="en-GB" sz="3000" dirty="0">
                <a:latin typeface="Times New Roman" panose="02020603050405020304" pitchFamily="18" charset="0"/>
                <a:cs typeface="Times New Roman" panose="02020603050405020304" pitchFamily="18" charset="0"/>
              </a:rPr>
              <a:t>first </a:t>
            </a:r>
            <a:r>
              <a:rPr lang="en-GB" sz="3000" dirty="0" smtClean="0">
                <a:latin typeface="Times New Roman" panose="02020603050405020304" pitchFamily="18" charset="0"/>
                <a:cs typeface="Times New Roman" panose="02020603050405020304" pitchFamily="18" charset="0"/>
              </a:rPr>
              <a:t>languages and English is the medium of communication between them.</a:t>
            </a:r>
            <a:endParaRPr lang="en-GB"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78830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546652"/>
            <a:ext cx="9824899" cy="5364570"/>
          </a:xfrm>
        </p:spPr>
        <p:txBody>
          <a:bodyPr>
            <a:normAutofit/>
          </a:bodyPr>
          <a:lstStyle/>
          <a:p>
            <a:pPr marL="0" indent="0" algn="just">
              <a:lnSpc>
                <a:spcPct val="200000"/>
              </a:lnSpc>
              <a:buNone/>
            </a:pPr>
            <a:r>
              <a:rPr lang="en-GB" sz="2400" dirty="0" smtClean="0">
                <a:solidFill>
                  <a:srgbClr val="C00000"/>
                </a:solidFill>
                <a:latin typeface="Times New Roman" panose="02020603050405020304" pitchFamily="18" charset="0"/>
                <a:cs typeface="Times New Roman" panose="02020603050405020304" pitchFamily="18" charset="0"/>
              </a:rPr>
              <a:t>DON’T’s</a:t>
            </a:r>
            <a:endParaRPr lang="en-GB" sz="2400" dirty="0">
              <a:solidFill>
                <a:srgbClr val="C00000"/>
              </a:solidFill>
              <a:latin typeface="Times New Roman" panose="02020603050405020304" pitchFamily="18" charset="0"/>
              <a:cs typeface="Times New Roman" panose="02020603050405020304" pitchFamily="18" charset="0"/>
            </a:endParaRP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Do </a:t>
            </a:r>
            <a:r>
              <a:rPr lang="en-GB" sz="2400" dirty="0">
                <a:latin typeface="Times New Roman" panose="02020603050405020304" pitchFamily="18" charset="0"/>
                <a:cs typeface="Times New Roman" panose="02020603050405020304" pitchFamily="18" charset="0"/>
              </a:rPr>
              <a:t>not sum up everything that is somehow related to your topic</a:t>
            </a: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Do </a:t>
            </a:r>
            <a:r>
              <a:rPr lang="en-GB" sz="2400" dirty="0">
                <a:latin typeface="Times New Roman" panose="02020603050405020304" pitchFamily="18" charset="0"/>
                <a:cs typeface="Times New Roman" panose="02020603050405020304" pitchFamily="18" charset="0"/>
              </a:rPr>
              <a:t>not repeat the table of contents in your text</a:t>
            </a:r>
          </a:p>
        </p:txBody>
      </p:sp>
    </p:spTree>
    <p:extLst>
      <p:ext uri="{BB962C8B-B14F-4D97-AF65-F5344CB8AC3E}">
        <p14:creationId xmlns:p14="http://schemas.microsoft.com/office/powerpoint/2010/main" val="5850994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9409" y="556591"/>
            <a:ext cx="9775203" cy="1348409"/>
          </a:xfrm>
        </p:spPr>
        <p:txBody>
          <a:bodyPr/>
          <a:lstStyle/>
          <a:p>
            <a:pPr algn="ctr"/>
            <a:r>
              <a:rPr lang="en-GB" dirty="0">
                <a:latin typeface="Times New Roman" panose="02020603050405020304" pitchFamily="18" charset="0"/>
                <a:cs typeface="Times New Roman" panose="02020603050405020304" pitchFamily="18" charset="0"/>
              </a:rPr>
              <a:t>Materials and methods</a:t>
            </a:r>
          </a:p>
        </p:txBody>
      </p:sp>
      <p:sp>
        <p:nvSpPr>
          <p:cNvPr id="3" name="Espace réservé du contenu 2"/>
          <p:cNvSpPr>
            <a:spLocks noGrp="1"/>
          </p:cNvSpPr>
          <p:nvPr>
            <p:ph idx="1"/>
          </p:nvPr>
        </p:nvSpPr>
        <p:spPr>
          <a:xfrm>
            <a:off x="1232452" y="1779104"/>
            <a:ext cx="10272160" cy="4132118"/>
          </a:xfrm>
        </p:spPr>
        <p:txBody>
          <a:bodyPr>
            <a:norm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This section may have any of several </a:t>
            </a:r>
            <a:r>
              <a:rPr lang="en-GB" sz="2400" dirty="0" smtClean="0">
                <a:latin typeface="Times New Roman" panose="02020603050405020304" pitchFamily="18" charset="0"/>
                <a:cs typeface="Times New Roman" panose="02020603050405020304" pitchFamily="18" charset="0"/>
              </a:rPr>
              <a:t>names: Materials </a:t>
            </a:r>
            <a:r>
              <a:rPr lang="en-GB" sz="2400" dirty="0">
                <a:latin typeface="Times New Roman" panose="02020603050405020304" pitchFamily="18" charset="0"/>
                <a:cs typeface="Times New Roman" panose="02020603050405020304" pitchFamily="18" charset="0"/>
              </a:rPr>
              <a:t>and/or Methods, </a:t>
            </a:r>
            <a:r>
              <a:rPr lang="en-GB" sz="2400" dirty="0" smtClean="0">
                <a:latin typeface="Times New Roman" panose="02020603050405020304" pitchFamily="18" charset="0"/>
                <a:cs typeface="Times New Roman" panose="02020603050405020304" pitchFamily="18" charset="0"/>
              </a:rPr>
              <a:t>Experimental design</a:t>
            </a:r>
            <a:r>
              <a:rPr lang="en-GB" sz="2400" dirty="0">
                <a:latin typeface="Times New Roman" panose="02020603050405020304" pitchFamily="18" charset="0"/>
                <a:cs typeface="Times New Roman" panose="02020603050405020304" pitchFamily="18" charset="0"/>
              </a:rPr>
              <a:t>, Protocol, and Procedure are some of the common ones. </a:t>
            </a:r>
            <a:r>
              <a:rPr lang="en-GB" sz="2400" dirty="0" smtClean="0">
                <a:latin typeface="Times New Roman" panose="02020603050405020304" pitchFamily="18" charset="0"/>
                <a:cs typeface="Times New Roman" panose="02020603050405020304" pitchFamily="18" charset="0"/>
              </a:rPr>
              <a:t>Sometimes it </a:t>
            </a:r>
            <a:r>
              <a:rPr lang="en-GB" sz="2400" dirty="0">
                <a:latin typeface="Times New Roman" panose="02020603050405020304" pitchFamily="18" charset="0"/>
                <a:cs typeface="Times New Roman" panose="02020603050405020304" pitchFamily="18" charset="0"/>
              </a:rPr>
              <a:t>is divided into separately titled subsections, as well. Overall, it </a:t>
            </a:r>
            <a:r>
              <a:rPr lang="en-GB" sz="2400" dirty="0" smtClean="0">
                <a:latin typeface="Times New Roman" panose="02020603050405020304" pitchFamily="18" charset="0"/>
                <a:cs typeface="Times New Roman" panose="02020603050405020304" pitchFamily="18" charset="0"/>
              </a:rPr>
              <a:t>answers a </a:t>
            </a:r>
            <a:r>
              <a:rPr lang="en-GB" sz="2400" dirty="0">
                <a:latin typeface="Times New Roman" panose="02020603050405020304" pitchFamily="18" charset="0"/>
                <a:cs typeface="Times New Roman" panose="02020603050405020304" pitchFamily="18" charset="0"/>
              </a:rPr>
              <a:t>simple question – how was the evidence obtained?</a:t>
            </a:r>
          </a:p>
        </p:txBody>
      </p:sp>
    </p:spTree>
    <p:extLst>
      <p:ext uri="{BB962C8B-B14F-4D97-AF65-F5344CB8AC3E}">
        <p14:creationId xmlns:p14="http://schemas.microsoft.com/office/powerpoint/2010/main" val="8319268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49896" y="586409"/>
            <a:ext cx="9854716" cy="5324813"/>
          </a:xfrm>
        </p:spPr>
        <p:txBody>
          <a:bodyPr>
            <a:normAutofit/>
          </a:bodyPr>
          <a:lstStyle/>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	It </a:t>
            </a:r>
            <a:r>
              <a:rPr lang="en-GB" sz="2400" dirty="0">
                <a:latin typeface="Times New Roman" panose="02020603050405020304" pitchFamily="18" charset="0"/>
                <a:cs typeface="Times New Roman" panose="02020603050405020304" pitchFamily="18" charset="0"/>
              </a:rPr>
              <a:t>describes the procedures that you have taken and which materials you used to find an answer to your research question and contains all necessary information to repeat the study. In the methods section, you show that the data were collected in a consistent, accurate, and accountable manner. This provides important information under which conditions your research outcomes have been established and, thus, in which context they can be interpreted.</a:t>
            </a:r>
          </a:p>
        </p:txBody>
      </p:sp>
    </p:spTree>
    <p:extLst>
      <p:ext uri="{BB962C8B-B14F-4D97-AF65-F5344CB8AC3E}">
        <p14:creationId xmlns:p14="http://schemas.microsoft.com/office/powerpoint/2010/main" val="5866940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89652" y="805070"/>
            <a:ext cx="9814960" cy="5106152"/>
          </a:xfrm>
        </p:spPr>
        <p:txBody>
          <a:bodyPr>
            <a:norm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Although </a:t>
            </a:r>
            <a:r>
              <a:rPr lang="en-GB" sz="2800" dirty="0">
                <a:latin typeface="Times New Roman" panose="02020603050405020304" pitchFamily="18" charset="0"/>
                <a:cs typeface="Times New Roman" panose="02020603050405020304" pitchFamily="18" charset="0"/>
              </a:rPr>
              <a:t>the methods section is primarily </a:t>
            </a:r>
            <a:r>
              <a:rPr lang="en-GB" sz="2800" dirty="0">
                <a:solidFill>
                  <a:srgbClr val="FF0000"/>
                </a:solidFill>
                <a:latin typeface="Times New Roman" panose="02020603050405020304" pitchFamily="18" charset="0"/>
                <a:cs typeface="Times New Roman" panose="02020603050405020304" pitchFamily="18" charset="0"/>
              </a:rPr>
              <a:t>descriptive,</a:t>
            </a:r>
            <a:r>
              <a:rPr lang="en-GB" sz="2800" dirty="0">
                <a:latin typeface="Times New Roman" panose="02020603050405020304" pitchFamily="18" charset="0"/>
                <a:cs typeface="Times New Roman" panose="02020603050405020304" pitchFamily="18" charset="0"/>
              </a:rPr>
              <a:t> it is also recommend to give reasons why you have chosen for the methods and materials used. The methods section may contain the following subsections (if relevant):</a:t>
            </a:r>
          </a:p>
        </p:txBody>
      </p:sp>
    </p:spTree>
    <p:extLst>
      <p:ext uri="{BB962C8B-B14F-4D97-AF65-F5344CB8AC3E}">
        <p14:creationId xmlns:p14="http://schemas.microsoft.com/office/powerpoint/2010/main" val="6289366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21905" y="407503"/>
            <a:ext cx="10182708" cy="5953539"/>
          </a:xfrm>
        </p:spPr>
        <p:txBody>
          <a:bodyPr>
            <a:normAutofit/>
          </a:bodyPr>
          <a:lstStyle/>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	1</a:t>
            </a:r>
            <a:r>
              <a:rPr lang="en-GB" sz="2400" dirty="0">
                <a:latin typeface="Times New Roman" panose="02020603050405020304" pitchFamily="18" charset="0"/>
                <a:cs typeface="Times New Roman" panose="02020603050405020304" pitchFamily="18" charset="0"/>
              </a:rPr>
              <a:t>. Study area: description of the study area (not based on own research results), for example location, topography, geology, geomorphology, climate, vegetation. In a fieldwork report, the description of the study area may also be presented as a separate chapter (usually chapter 2 after the introduction, but before the methods chapter</a:t>
            </a:r>
            <a:r>
              <a:rPr lang="en-GB" sz="2400" dirty="0" smtClean="0">
                <a:latin typeface="Times New Roman" panose="02020603050405020304" pitchFamily="18" charset="0"/>
                <a:cs typeface="Times New Roman" panose="02020603050405020304" pitchFamily="18" charset="0"/>
              </a:rPr>
              <a:t>).</a:t>
            </a:r>
          </a:p>
          <a:p>
            <a:pPr marL="0" indent="0" algn="just">
              <a:lnSpc>
                <a:spcPct val="200000"/>
              </a:lnSpc>
              <a:buNone/>
            </a:pP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56979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03851" y="357808"/>
            <a:ext cx="11012558" cy="6092688"/>
          </a:xfrm>
        </p:spPr>
        <p:txBody>
          <a:bodyPr>
            <a:noAutofit/>
          </a:bodyPr>
          <a:lstStyle/>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	2</a:t>
            </a:r>
            <a:r>
              <a:rPr lang="en-GB" sz="2400" dirty="0">
                <a:latin typeface="Times New Roman" panose="02020603050405020304" pitchFamily="18" charset="0"/>
                <a:cs typeface="Times New Roman" panose="02020603050405020304" pitchFamily="18" charset="0"/>
              </a:rPr>
              <a:t>. Field methods: description of the type of data (e.g. distance, height, thickness, direction, electrical conductivity) or samples (e.g. rock, soil, sediment, water samples) you collected in the field and how they were collected, e.g. </a:t>
            </a:r>
            <a:r>
              <a:rPr lang="en-GB" sz="2400" dirty="0" err="1">
                <a:latin typeface="Times New Roman" panose="02020603050405020304" pitchFamily="18" charset="0"/>
                <a:cs typeface="Times New Roman" panose="02020603050405020304" pitchFamily="18" charset="0"/>
              </a:rPr>
              <a:t>corings</a:t>
            </a:r>
            <a:r>
              <a:rPr lang="en-GB" sz="2400" dirty="0">
                <a:latin typeface="Times New Roman" panose="02020603050405020304" pitchFamily="18" charset="0"/>
                <a:cs typeface="Times New Roman" panose="02020603050405020304" pitchFamily="18" charset="0"/>
              </a:rPr>
              <a:t>, use measurement devices (e.g. GPS device, ruler, compass, EC meter; provide manufacturer and device type if relevant). In the case of mapping, also describe which parameters were mapped and which system was used (</a:t>
            </a:r>
            <a:r>
              <a:rPr lang="en-GB" sz="2400" dirty="0" smtClean="0">
                <a:latin typeface="Times New Roman" panose="02020603050405020304" pitchFamily="18" charset="0"/>
                <a:cs typeface="Times New Roman" panose="02020603050405020304" pitchFamily="18" charset="0"/>
              </a:rPr>
              <a:t>e.g. classification </a:t>
            </a:r>
            <a:r>
              <a:rPr lang="en-GB" sz="2400" dirty="0">
                <a:latin typeface="Times New Roman" panose="02020603050405020304" pitchFamily="18" charset="0"/>
                <a:cs typeface="Times New Roman" panose="02020603050405020304" pitchFamily="18" charset="0"/>
              </a:rPr>
              <a:t>system). Details of the sampling or observation strategy (e.g. transect sampling, observations of outcrops, random sampling, stratified sampling) should also be given here.</a:t>
            </a:r>
          </a:p>
        </p:txBody>
      </p:sp>
    </p:spTree>
    <p:extLst>
      <p:ext uri="{BB962C8B-B14F-4D97-AF65-F5344CB8AC3E}">
        <p14:creationId xmlns:p14="http://schemas.microsoft.com/office/powerpoint/2010/main" val="42409577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1296" y="1302026"/>
            <a:ext cx="9834838" cy="5444083"/>
          </a:xfrm>
        </p:spPr>
        <p:txBody>
          <a:bodyPr>
            <a:normAutofit/>
          </a:bodyPr>
          <a:lstStyle/>
          <a:p>
            <a:pPr marL="0" indent="0" algn="just">
              <a:lnSpc>
                <a:spcPct val="200000"/>
              </a:lnSpc>
              <a:buNone/>
            </a:pPr>
            <a:r>
              <a:rPr lang="en-GB" sz="2400" dirty="0">
                <a:latin typeface="Times New Roman" panose="02020603050405020304" pitchFamily="18" charset="0"/>
                <a:cs typeface="Times New Roman" panose="02020603050405020304" pitchFamily="18" charset="0"/>
              </a:rPr>
              <a:t>3. Laboratory methods: description of the laboratory procedures or experiments: which parameters were measured using which method?</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4. Data processing: description of the statistical methods you used to analyse the measurement data.</a:t>
            </a:r>
          </a:p>
        </p:txBody>
      </p:sp>
    </p:spTree>
    <p:extLst>
      <p:ext uri="{BB962C8B-B14F-4D97-AF65-F5344CB8AC3E}">
        <p14:creationId xmlns:p14="http://schemas.microsoft.com/office/powerpoint/2010/main" val="30984831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1235" y="775251"/>
            <a:ext cx="10421246" cy="5387009"/>
          </a:xfrm>
        </p:spPr>
        <p:txBody>
          <a:bodyPr>
            <a:normAutofit/>
          </a:bodyPr>
          <a:lstStyle/>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	If </a:t>
            </a:r>
            <a:r>
              <a:rPr lang="en-GB" sz="2400" dirty="0">
                <a:latin typeface="Times New Roman" panose="02020603050405020304" pitchFamily="18" charset="0"/>
                <a:cs typeface="Times New Roman" panose="02020603050405020304" pitchFamily="18" charset="0"/>
              </a:rPr>
              <a:t>available, also include information about the accuracy and precision of the acquired data as long this is based on independent, existing information (e.g. literature, device manuals etc.). If you have examined the accuracy and precision of the data yourself as part of your study (for example as part of a quality control), you should report only the methods here. The results of this examination should then be reported in the results section.</a:t>
            </a:r>
          </a:p>
        </p:txBody>
      </p:sp>
    </p:spTree>
    <p:extLst>
      <p:ext uri="{BB962C8B-B14F-4D97-AF65-F5344CB8AC3E}">
        <p14:creationId xmlns:p14="http://schemas.microsoft.com/office/powerpoint/2010/main" val="12121085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80322" y="665922"/>
            <a:ext cx="9924290" cy="5245300"/>
          </a:xfrm>
        </p:spPr>
        <p:txBody>
          <a:bodyPr>
            <a:normAutofit/>
          </a:bodyPr>
          <a:lstStyle/>
          <a:p>
            <a:pPr marL="0" indent="0" algn="just">
              <a:lnSpc>
                <a:spcPct val="200000"/>
              </a:lnSpc>
              <a:buNone/>
            </a:pPr>
            <a:r>
              <a:rPr lang="en-GB" sz="2400" dirty="0">
                <a:solidFill>
                  <a:srgbClr val="00B0F0"/>
                </a:solidFill>
                <a:latin typeface="Times New Roman" panose="02020603050405020304" pitchFamily="18" charset="0"/>
                <a:cs typeface="Times New Roman" panose="02020603050405020304" pitchFamily="18" charset="0"/>
              </a:rPr>
              <a:t>Chronological </a:t>
            </a:r>
            <a:r>
              <a:rPr lang="en-GB" sz="2400" dirty="0" smtClean="0">
                <a:solidFill>
                  <a:srgbClr val="00B0F0"/>
                </a:solidFill>
                <a:latin typeface="Times New Roman" panose="02020603050405020304" pitchFamily="18" charset="0"/>
                <a:cs typeface="Times New Roman" panose="02020603050405020304" pitchFamily="18" charset="0"/>
              </a:rPr>
              <a:t>order </a:t>
            </a:r>
            <a:r>
              <a:rPr lang="en-GB" sz="2400" dirty="0" smtClean="0">
                <a:latin typeface="Times New Roman" panose="02020603050405020304" pitchFamily="18" charset="0"/>
                <a:cs typeface="Times New Roman" panose="02020603050405020304" pitchFamily="18" charset="0"/>
              </a:rPr>
              <a:t>is </a:t>
            </a:r>
            <a:r>
              <a:rPr lang="en-GB" sz="2400" dirty="0">
                <a:latin typeface="Times New Roman" panose="02020603050405020304" pitchFamily="18" charset="0"/>
                <a:cs typeface="Times New Roman" panose="02020603050405020304" pitchFamily="18" charset="0"/>
              </a:rPr>
              <a:t>a common way to proceed through this segment. Alternatively, parallel </a:t>
            </a:r>
            <a:r>
              <a:rPr lang="en-GB" sz="2400" dirty="0" smtClean="0">
                <a:latin typeface="Times New Roman" panose="02020603050405020304" pitchFamily="18" charset="0"/>
                <a:cs typeface="Times New Roman" panose="02020603050405020304" pitchFamily="18" charset="0"/>
              </a:rPr>
              <a:t>the sequence </a:t>
            </a:r>
            <a:r>
              <a:rPr lang="en-GB" sz="2400" dirty="0">
                <a:latin typeface="Times New Roman" panose="02020603050405020304" pitchFamily="18" charset="0"/>
                <a:cs typeface="Times New Roman" panose="02020603050405020304" pitchFamily="18" charset="0"/>
              </a:rPr>
              <a:t>in which you present results. A flowchart may be useful for readers</a:t>
            </a:r>
            <a:r>
              <a:rPr lang="en-GB" sz="2400" dirty="0" smtClean="0">
                <a:latin typeface="Times New Roman" panose="02020603050405020304" pitchFamily="18" charset="0"/>
                <a:cs typeface="Times New Roman" panose="02020603050405020304" pitchFamily="18" charset="0"/>
              </a:rPr>
              <a:t>.</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The key to a successful Methods section is to include the right amount of</a:t>
            </a:r>
          </a:p>
          <a:p>
            <a:pPr marL="0" indent="0" algn="just">
              <a:lnSpc>
                <a:spcPct val="200000"/>
              </a:lnSpc>
              <a:buNone/>
            </a:pPr>
            <a:r>
              <a:rPr lang="en-GB" sz="2400" dirty="0">
                <a:latin typeface="Times New Roman" panose="02020603050405020304" pitchFamily="18" charset="0"/>
                <a:cs typeface="Times New Roman" panose="02020603050405020304" pitchFamily="18" charset="0"/>
              </a:rPr>
              <a:t>detail – too much, and it begins to sound like a laboratory manual; too little, </a:t>
            </a:r>
            <a:r>
              <a:rPr lang="en-GB" sz="2400" dirty="0" smtClean="0">
                <a:latin typeface="Times New Roman" panose="02020603050405020304" pitchFamily="18" charset="0"/>
                <a:cs typeface="Times New Roman" panose="02020603050405020304" pitchFamily="18" charset="0"/>
              </a:rPr>
              <a:t>and no </a:t>
            </a:r>
            <a:r>
              <a:rPr lang="en-GB" sz="2400" dirty="0">
                <a:latin typeface="Times New Roman" panose="02020603050405020304" pitchFamily="18" charset="0"/>
                <a:cs typeface="Times New Roman" panose="02020603050405020304" pitchFamily="18" charset="0"/>
              </a:rPr>
              <a:t>one can determine what you actually did.</a:t>
            </a:r>
          </a:p>
        </p:txBody>
      </p:sp>
    </p:spTree>
    <p:extLst>
      <p:ext uri="{BB962C8B-B14F-4D97-AF65-F5344CB8AC3E}">
        <p14:creationId xmlns:p14="http://schemas.microsoft.com/office/powerpoint/2010/main" val="25224423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80322" y="596348"/>
            <a:ext cx="9924290" cy="5314874"/>
          </a:xfrm>
        </p:spPr>
        <p:txBody>
          <a:bodyPr>
            <a:normAutofit/>
          </a:bodyPr>
          <a:lstStyle/>
          <a:p>
            <a:pPr marL="0" indent="0" algn="just">
              <a:lnSpc>
                <a:spcPct val="200000"/>
              </a:lnSpc>
              <a:buNone/>
            </a:pPr>
            <a:r>
              <a:rPr lang="en-GB" sz="2400" dirty="0" smtClean="0">
                <a:solidFill>
                  <a:srgbClr val="C00000"/>
                </a:solidFill>
                <a:latin typeface="Times New Roman" panose="02020603050405020304" pitchFamily="18" charset="0"/>
                <a:cs typeface="Times New Roman" panose="02020603050405020304" pitchFamily="18" charset="0"/>
              </a:rPr>
              <a:t>DO’s</a:t>
            </a: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Only </a:t>
            </a:r>
            <a:r>
              <a:rPr lang="en-GB" sz="2400" dirty="0">
                <a:latin typeface="Times New Roman" panose="02020603050405020304" pitchFamily="18" charset="0"/>
                <a:cs typeface="Times New Roman" panose="02020603050405020304" pitchFamily="18" charset="0"/>
              </a:rPr>
              <a:t>describe methods that you have used to answer your research </a:t>
            </a:r>
            <a:r>
              <a:rPr lang="en-GB" sz="2400" dirty="0" smtClean="0">
                <a:latin typeface="Times New Roman" panose="02020603050405020304" pitchFamily="18" charset="0"/>
                <a:cs typeface="Times New Roman" panose="02020603050405020304" pitchFamily="18" charset="0"/>
              </a:rPr>
              <a:t>question.</a:t>
            </a:r>
          </a:p>
          <a:p>
            <a:pPr marL="0" indent="0" algn="just">
              <a:lnSpc>
                <a:spcPct val="200000"/>
              </a:lnSpc>
              <a:buNone/>
            </a:pPr>
            <a:r>
              <a:rPr lang="en-GB" sz="2400" dirty="0" smtClean="0">
                <a:solidFill>
                  <a:srgbClr val="C00000"/>
                </a:solidFill>
                <a:latin typeface="Times New Roman" panose="02020603050405020304" pitchFamily="18" charset="0"/>
                <a:cs typeface="Times New Roman" panose="02020603050405020304" pitchFamily="18" charset="0"/>
              </a:rPr>
              <a:t>DON’T’s</a:t>
            </a:r>
          </a:p>
          <a:p>
            <a:pPr algn="just">
              <a:lnSpc>
                <a:spcPct val="200000"/>
              </a:lnSpc>
              <a:buFont typeface="Wingdings" panose="05000000000000000000" pitchFamily="2" charset="2"/>
              <a:buChar char="Ø"/>
            </a:pPr>
            <a:r>
              <a:rPr lang="en-GB" sz="2400" dirty="0" smtClean="0">
                <a:latin typeface="Times New Roman" panose="02020603050405020304" pitchFamily="18" charset="0"/>
                <a:cs typeface="Times New Roman" panose="02020603050405020304" pitchFamily="18" charset="0"/>
              </a:rPr>
              <a:t>Do </a:t>
            </a:r>
            <a:r>
              <a:rPr lang="en-GB" sz="2400" dirty="0">
                <a:latin typeface="Times New Roman" panose="02020603050405020304" pitchFamily="18" charset="0"/>
                <a:cs typeface="Times New Roman" panose="02020603050405020304" pitchFamily="18" charset="0"/>
              </a:rPr>
              <a:t>not report results from your own study (for example, results with respect to your study area or precision of your data)</a:t>
            </a:r>
          </a:p>
        </p:txBody>
      </p:sp>
    </p:spTree>
    <p:extLst>
      <p:ext uri="{BB962C8B-B14F-4D97-AF65-F5344CB8AC3E}">
        <p14:creationId xmlns:p14="http://schemas.microsoft.com/office/powerpoint/2010/main" val="2371298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a:xfrm>
            <a:off x="1391478" y="387626"/>
            <a:ext cx="10113134" cy="5523596"/>
          </a:xfrm>
        </p:spPr>
        <p:txBody>
          <a:bodyPr>
            <a:normAutofit/>
          </a:bodyPr>
          <a:lstStyle/>
          <a:p>
            <a:pPr algn="just">
              <a:lnSpc>
                <a:spcPct val="150000"/>
              </a:lnSpc>
            </a:pPr>
            <a:endParaRPr lang="en-GB" sz="3200" dirty="0">
              <a:solidFill>
                <a:srgbClr val="000000"/>
              </a:solidFill>
              <a:latin typeface="Times New Roman" panose="02020603050405020304" pitchFamily="18" charset="0"/>
            </a:endParaRPr>
          </a:p>
          <a:p>
            <a:pPr algn="just">
              <a:lnSpc>
                <a:spcPct val="150000"/>
              </a:lnSpc>
            </a:pPr>
            <a:r>
              <a:rPr lang="en-GB" sz="3200" dirty="0">
                <a:solidFill>
                  <a:srgbClr val="000000"/>
                </a:solidFill>
                <a:latin typeface="Times New Roman" panose="02020603050405020304" pitchFamily="18" charset="0"/>
              </a:rPr>
              <a:t> </a:t>
            </a:r>
            <a:r>
              <a:rPr lang="en-GB" sz="2800" dirty="0">
                <a:solidFill>
                  <a:srgbClr val="000000"/>
                </a:solidFill>
                <a:latin typeface="Times New Roman" panose="02020603050405020304" pitchFamily="18" charset="0"/>
              </a:rPr>
              <a:t>Scientific discovery depends as much on the development of innovative ideas as it does on a scientist’s ability to communicate those ideas within the scientific community and to the public as a whole. The most important scientific discoveries can be set back decades if the results are not disseminated in an accurate and concise manner. </a:t>
            </a:r>
            <a:endParaRPr lang="en-GB" sz="2800" dirty="0"/>
          </a:p>
        </p:txBody>
      </p:sp>
    </p:spTree>
    <p:extLst>
      <p:ext uri="{BB962C8B-B14F-4D97-AF65-F5344CB8AC3E}">
        <p14:creationId xmlns:p14="http://schemas.microsoft.com/office/powerpoint/2010/main" val="37183540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87247" y="2920049"/>
            <a:ext cx="8911687" cy="1280890"/>
          </a:xfrm>
        </p:spPr>
        <p:txBody>
          <a:bodyPr>
            <a:normAutofit/>
          </a:bodyPr>
          <a:lstStyle/>
          <a:p>
            <a:pPr algn="ctr"/>
            <a:r>
              <a:rPr lang="en-GB" sz="4800" dirty="0" smtClean="0">
                <a:latin typeface="Times New Roman" panose="02020603050405020304" pitchFamily="18" charset="0"/>
                <a:cs typeface="Times New Roman" panose="02020603050405020304" pitchFamily="18" charset="0"/>
              </a:rPr>
              <a:t>Results and Discussion</a:t>
            </a:r>
            <a:endParaRPr lang="en-GB"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84219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GB" sz="4000" b="1" dirty="0">
                <a:solidFill>
                  <a:srgbClr val="000000"/>
                </a:solidFill>
                <a:latin typeface="Times New Roman" panose="02020603050405020304" pitchFamily="18" charset="0"/>
              </a:rPr>
              <a:t>Results </a:t>
            </a:r>
            <a:endParaRPr lang="en-GB" sz="4000" dirty="0"/>
          </a:p>
        </p:txBody>
      </p:sp>
      <p:sp>
        <p:nvSpPr>
          <p:cNvPr id="3" name="Espace réservé du contenu 2"/>
          <p:cNvSpPr>
            <a:spLocks noGrp="1"/>
          </p:cNvSpPr>
          <p:nvPr>
            <p:ph idx="1"/>
          </p:nvPr>
        </p:nvSpPr>
        <p:spPr>
          <a:xfrm>
            <a:off x="1451113" y="1331843"/>
            <a:ext cx="10053499" cy="4790661"/>
          </a:xfrm>
        </p:spPr>
        <p:txBody>
          <a:bodyPr>
            <a:normAutofit lnSpcReduction="10000"/>
          </a:bodyPr>
          <a:lstStyle/>
          <a:p>
            <a:pPr marL="0" indent="0">
              <a:buNone/>
            </a:pPr>
            <a:endParaRPr lang="en-GB" dirty="0" smtClean="0"/>
          </a:p>
          <a:p>
            <a:pPr marL="0" indent="0" algn="just">
              <a:lnSpc>
                <a:spcPct val="200000"/>
              </a:lnSpc>
              <a:buNone/>
            </a:pPr>
            <a:r>
              <a:rPr lang="en-GB" sz="2400" dirty="0" smtClean="0">
                <a:latin typeface="Times New Roman" panose="02020603050405020304" pitchFamily="18" charset="0"/>
                <a:cs typeface="Times New Roman" panose="02020603050405020304" pitchFamily="18" charset="0"/>
              </a:rPr>
              <a:t>This </a:t>
            </a:r>
            <a:r>
              <a:rPr lang="en-GB" sz="2400" dirty="0">
                <a:latin typeface="Times New Roman" panose="02020603050405020304" pitchFamily="18" charset="0"/>
                <a:cs typeface="Times New Roman" panose="02020603050405020304" pitchFamily="18" charset="0"/>
              </a:rPr>
              <a:t>section is a key part of any scientific </a:t>
            </a:r>
            <a:r>
              <a:rPr lang="en-GB" sz="2400" dirty="0" smtClean="0">
                <a:latin typeface="Times New Roman" panose="02020603050405020304" pitchFamily="18" charset="0"/>
                <a:cs typeface="Times New Roman" panose="02020603050405020304" pitchFamily="18" charset="0"/>
              </a:rPr>
              <a:t>writing; </a:t>
            </a:r>
            <a:r>
              <a:rPr lang="en-GB" sz="2400" dirty="0">
                <a:latin typeface="Times New Roman" panose="02020603050405020304" pitchFamily="18" charset="0"/>
                <a:cs typeface="Times New Roman" panose="02020603050405020304" pitchFamily="18" charset="0"/>
              </a:rPr>
              <a:t>indeed, it is, the very reason </a:t>
            </a:r>
            <a:r>
              <a:rPr lang="en-GB" sz="2400" dirty="0" smtClean="0">
                <a:latin typeface="Times New Roman" panose="02020603050405020304" pitchFamily="18" charset="0"/>
                <a:cs typeface="Times New Roman" panose="02020603050405020304" pitchFamily="18" charset="0"/>
              </a:rPr>
              <a:t>for writing: </a:t>
            </a:r>
            <a:r>
              <a:rPr lang="en-GB" sz="2400" dirty="0">
                <a:latin typeface="Times New Roman" panose="02020603050405020304" pitchFamily="18" charset="0"/>
                <a:cs typeface="Times New Roman" panose="02020603050405020304" pitchFamily="18" charset="0"/>
              </a:rPr>
              <a:t>the presentation of significant, new facts. Because of this, everything hinges on your results. The results must be new, possibly significant, compellingly represented, and the claims well-supported by evidence. This is the part where the new information appears, and one has to be very careful in about how to present this new knowledge.</a:t>
            </a:r>
          </a:p>
        </p:txBody>
      </p:sp>
    </p:spTree>
    <p:extLst>
      <p:ext uri="{BB962C8B-B14F-4D97-AF65-F5344CB8AC3E}">
        <p14:creationId xmlns:p14="http://schemas.microsoft.com/office/powerpoint/2010/main" val="988138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9042" y="626165"/>
            <a:ext cx="9750287" cy="5506278"/>
          </a:xfrm>
        </p:spPr>
        <p:txBody>
          <a:bodyPr>
            <a:normAutofit/>
          </a:bodyPr>
          <a:lstStyle/>
          <a:p>
            <a:pPr marL="0" indent="0" algn="just">
              <a:lnSpc>
                <a:spcPct val="150000"/>
              </a:lnSpc>
              <a:buNone/>
            </a:pPr>
            <a:r>
              <a:rPr lang="en-GB" sz="2400" dirty="0">
                <a:solidFill>
                  <a:srgbClr val="000000"/>
                </a:solidFill>
                <a:latin typeface="Times New Roman" panose="02020603050405020304" pitchFamily="18" charset="0"/>
              </a:rPr>
              <a:t>In the results section or chapter you describe the main outcomes of your study obtained according to the methods section in a neutral (i.e. without interpretations that may be subject to discussion) and accessible manner. Limit yourself to only those results that are relevant to answer your research question. It is recommended to structure the description of the results, for example to describe the primary features first, and then the secondary and tertiary features. You may also order the description of your results geographically (e.g. from north to south) or chronologically (e.g. from old to young). </a:t>
            </a:r>
            <a:endParaRPr lang="en-GB" sz="2400" dirty="0"/>
          </a:p>
        </p:txBody>
      </p:sp>
    </p:spTree>
    <p:extLst>
      <p:ext uri="{BB962C8B-B14F-4D97-AF65-F5344CB8AC3E}">
        <p14:creationId xmlns:p14="http://schemas.microsoft.com/office/powerpoint/2010/main" val="20841693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69774" y="755374"/>
            <a:ext cx="9780104" cy="5267739"/>
          </a:xfrm>
        </p:spPr>
        <p:txBody>
          <a:bodyPr>
            <a:normAutofit/>
          </a:bodyPr>
          <a:lstStyle/>
          <a:p>
            <a:pPr marL="0" indent="0" algn="just">
              <a:lnSpc>
                <a:spcPct val="160000"/>
              </a:lnSpc>
              <a:buNone/>
            </a:pPr>
            <a:r>
              <a:rPr lang="en-GB"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the results</a:t>
            </a:r>
            <a:r>
              <a:rPr lang="en-GB"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GB"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present your findings without interpretation. Give primary results in clear sentences at the beginning of paragraphs. It is better to say “X had a significant positive relationship with Y” than to start with a less informative statement such as, “There was a significant relationship between X and Y</a:t>
            </a:r>
            <a:r>
              <a:rPr lang="en-GB" sz="2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GB" dirty="0"/>
          </a:p>
        </p:txBody>
      </p:sp>
    </p:spTree>
    <p:extLst>
      <p:ext uri="{BB962C8B-B14F-4D97-AF65-F5344CB8AC3E}">
        <p14:creationId xmlns:p14="http://schemas.microsoft.com/office/powerpoint/2010/main" val="27809647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38739" y="815009"/>
            <a:ext cx="9158977" cy="4798039"/>
          </a:xfrm>
        </p:spPr>
        <p:txBody>
          <a:bodyPr/>
          <a:lstStyle/>
          <a:p>
            <a:pPr marL="0" lvl="0" indent="0" algn="just">
              <a:lnSpc>
                <a:spcPct val="160000"/>
              </a:lnSpc>
              <a:buClr>
                <a:srgbClr val="A53010"/>
              </a:buClr>
              <a:buNone/>
            </a:pP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GB"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Describe </a:t>
            </a: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nature of the findings and do not merely tell the reader whether they were significant or not. Avoid data repetition in tables and figures; however, when presenting data as a figure, you may show the raw data in the appendix. Focus the narrative for each table and figure on relevant observations and findings. The results narrative should be an objective report. </a:t>
            </a:r>
            <a:endParaRPr lang="en-GB" sz="20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62464853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58617" y="924339"/>
            <a:ext cx="9645995" cy="4986883"/>
          </a:xfrm>
        </p:spPr>
        <p:txBody>
          <a:bodyPr>
            <a:normAutofit/>
          </a:bodyPr>
          <a:lstStyle/>
          <a:p>
            <a:pPr algn="just">
              <a:lnSpc>
                <a:spcPct val="150000"/>
              </a:lnSpc>
            </a:pPr>
            <a:r>
              <a:rPr lang="en-GB" sz="2400" dirty="0">
                <a:solidFill>
                  <a:srgbClr val="000000"/>
                </a:solidFill>
                <a:latin typeface="Times New Roman" panose="02020603050405020304" pitchFamily="18" charset="0"/>
              </a:rPr>
              <a:t>Present the relevant results in the form figures, tables, photographs, and maps. In the accompanying text, you elucidate the general patterns in the outcomes and give relevant quantitative information (e.g. “The upper layer is usually 2 m thicker than the approximately 30 cm thick lower layer” or “The grain size increases with depth from 2 mm near the surface to 5 cm at 1 m depth”). </a:t>
            </a:r>
            <a:endParaRPr lang="en-GB" sz="2400" dirty="0"/>
          </a:p>
        </p:txBody>
      </p:sp>
    </p:spTree>
    <p:extLst>
      <p:ext uri="{BB962C8B-B14F-4D97-AF65-F5344CB8AC3E}">
        <p14:creationId xmlns:p14="http://schemas.microsoft.com/office/powerpoint/2010/main" val="19178589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18861" y="785191"/>
            <a:ext cx="9685751" cy="5126031"/>
          </a:xfrm>
        </p:spPr>
        <p:txBody>
          <a:bodyPr>
            <a:normAutofit fontScale="32500" lnSpcReduction="20000"/>
          </a:bodyPr>
          <a:lstStyle/>
          <a:p>
            <a:pPr algn="just"/>
            <a:r>
              <a:rPr lang="en-GB" sz="11200" b="1" dirty="0">
                <a:solidFill>
                  <a:srgbClr val="C00000"/>
                </a:solidFill>
                <a:latin typeface="Times New Roman" panose="02020603050405020304" pitchFamily="18" charset="0"/>
              </a:rPr>
              <a:t>DO’s </a:t>
            </a:r>
            <a:r>
              <a:rPr lang="en-GB" sz="11200" dirty="0">
                <a:solidFill>
                  <a:srgbClr val="C00000"/>
                </a:solidFill>
                <a:latin typeface="Times New Roman" panose="02020603050405020304" pitchFamily="18" charset="0"/>
              </a:rPr>
              <a:t>	</a:t>
            </a:r>
          </a:p>
          <a:p>
            <a:pPr marL="0" indent="0">
              <a:buNone/>
            </a:pPr>
            <a:endParaRPr lang="en-GB" dirty="0" smtClean="0">
              <a:solidFill>
                <a:srgbClr val="000000"/>
              </a:solidFill>
              <a:latin typeface="Times New Roman" panose="02020603050405020304" pitchFamily="18" charset="0"/>
            </a:endParaRPr>
          </a:p>
          <a:p>
            <a:pPr lvl="0" algn="just">
              <a:lnSpc>
                <a:spcPct val="170000"/>
              </a:lnSpc>
              <a:spcAft>
                <a:spcPts val="235"/>
              </a:spcAft>
              <a:buClr>
                <a:srgbClr val="A53010"/>
              </a:buClr>
              <a:buFont typeface="Wingdings" panose="05000000000000000000" pitchFamily="2" charset="2"/>
              <a:buChar char=""/>
            </a:pPr>
            <a:r>
              <a:rPr lang="en-GB" sz="8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Begin by restating the hypotheses and answer the questions posed in the introduction. </a:t>
            </a:r>
            <a:endParaRPr lang="en-GB" sz="8000" dirty="0" smtClean="0">
              <a:solidFill>
                <a:srgbClr val="000000"/>
              </a:solidFill>
              <a:latin typeface="Times New Roman" panose="02020603050405020304" pitchFamily="18" charset="0"/>
              <a:cs typeface="Times New Roman" panose="02020603050405020304" pitchFamily="18" charset="0"/>
            </a:endParaRPr>
          </a:p>
          <a:p>
            <a:pPr algn="just">
              <a:lnSpc>
                <a:spcPct val="170000"/>
              </a:lnSpc>
              <a:buFont typeface="Wingdings" panose="05000000000000000000" pitchFamily="2" charset="2"/>
              <a:buChar char="Ø"/>
            </a:pPr>
            <a:r>
              <a:rPr lang="en-GB" sz="8000" dirty="0" smtClean="0">
                <a:solidFill>
                  <a:srgbClr val="000000"/>
                </a:solidFill>
                <a:latin typeface="Times New Roman" panose="02020603050405020304" pitchFamily="18" charset="0"/>
                <a:cs typeface="Times New Roman" panose="02020603050405020304" pitchFamily="18" charset="0"/>
              </a:rPr>
              <a:t>Only </a:t>
            </a:r>
            <a:r>
              <a:rPr lang="en-GB" sz="8000" dirty="0">
                <a:solidFill>
                  <a:srgbClr val="000000"/>
                </a:solidFill>
                <a:latin typeface="Times New Roman" panose="02020603050405020304" pitchFamily="18" charset="0"/>
                <a:cs typeface="Times New Roman" panose="02020603050405020304" pitchFamily="18" charset="0"/>
              </a:rPr>
              <a:t>describe relevant data </a:t>
            </a:r>
            <a:endParaRPr lang="en-GB" sz="8000" dirty="0" smtClean="0">
              <a:solidFill>
                <a:srgbClr val="000000"/>
              </a:solidFill>
              <a:latin typeface="Times New Roman" panose="02020603050405020304" pitchFamily="18" charset="0"/>
              <a:cs typeface="Times New Roman" panose="02020603050405020304" pitchFamily="18" charset="0"/>
            </a:endParaRPr>
          </a:p>
          <a:p>
            <a:pPr lvl="0" algn="just">
              <a:lnSpc>
                <a:spcPct val="170000"/>
              </a:lnSpc>
              <a:spcAft>
                <a:spcPts val="235"/>
              </a:spcAft>
              <a:buFont typeface="Wingdings" panose="05000000000000000000" pitchFamily="2" charset="2"/>
              <a:buChar char=""/>
            </a:pPr>
            <a:r>
              <a:rPr lang="en-GB" sz="8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Use the same key terms, verb tense, and perspective you used when posing the questions in the introduction. </a:t>
            </a:r>
            <a:endParaRPr lang="en-GB" sz="80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70000"/>
              </a:lnSpc>
              <a:spcAft>
                <a:spcPts val="235"/>
              </a:spcAft>
              <a:buFont typeface="Wingdings" panose="05000000000000000000" pitchFamily="2" charset="2"/>
              <a:buChar char=""/>
            </a:pPr>
            <a:r>
              <a:rPr lang="en-GB" sz="2400" dirty="0">
                <a:solidFill>
                  <a:srgbClr val="000000"/>
                </a:solidFill>
                <a:latin typeface="Times New Roman" panose="02020603050405020304" pitchFamily="18" charset="0"/>
              </a:rPr>
              <a:t>	</a:t>
            </a:r>
          </a:p>
          <a:p>
            <a:endParaRPr lang="en-GB" dirty="0"/>
          </a:p>
        </p:txBody>
      </p:sp>
    </p:spTree>
    <p:extLst>
      <p:ext uri="{BB962C8B-B14F-4D97-AF65-F5344CB8AC3E}">
        <p14:creationId xmlns:p14="http://schemas.microsoft.com/office/powerpoint/2010/main" val="26830845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80322" y="695739"/>
            <a:ext cx="9924290" cy="5215483"/>
          </a:xfrm>
        </p:spPr>
        <p:txBody>
          <a:bodyPr/>
          <a:lstStyle/>
          <a:p>
            <a:pPr lvl="0" algn="just">
              <a:lnSpc>
                <a:spcPct val="150000"/>
              </a:lnSpc>
              <a:buClr>
                <a:srgbClr val="A53010"/>
              </a:buClr>
              <a:buFont typeface="Wingdings" panose="05000000000000000000" pitchFamily="2" charset="2"/>
              <a:buChar char="Ø"/>
            </a:pPr>
            <a:endParaRPr lang="en-GB" sz="1500" dirty="0">
              <a:solidFill>
                <a:srgbClr val="000000"/>
              </a:solidFill>
              <a:latin typeface="Times New Roman" panose="02020603050405020304" pitchFamily="18" charset="0"/>
            </a:endParaRPr>
          </a:p>
          <a:p>
            <a:pPr lvl="0" algn="just">
              <a:lnSpc>
                <a:spcPct val="150000"/>
              </a:lnSpc>
              <a:buClr>
                <a:srgbClr val="A53010"/>
              </a:buClr>
              <a:buFont typeface="Wingdings" panose="05000000000000000000" pitchFamily="2" charset="2"/>
              <a:buChar char="Ø"/>
            </a:pP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Support your answers with results. Explain how your results relate to expectations and relevant published literature. State why they are acceptable and how they are consistent with previously published knowledge on the topic.</a:t>
            </a:r>
            <a:endParaRPr lang="en-GB" sz="2800" dirty="0" smtClean="0">
              <a:solidFill>
                <a:srgbClr val="000000"/>
              </a:solidFill>
              <a:latin typeface="Times New Roman" panose="02020603050405020304" pitchFamily="18" charset="0"/>
            </a:endParaRPr>
          </a:p>
          <a:p>
            <a:pPr lvl="0" algn="just">
              <a:lnSpc>
                <a:spcPct val="150000"/>
              </a:lnSpc>
              <a:buClr>
                <a:srgbClr val="A53010"/>
              </a:buClr>
              <a:buFont typeface="Wingdings" panose="05000000000000000000" pitchFamily="2" charset="2"/>
              <a:buChar char="Ø"/>
            </a:pPr>
            <a:r>
              <a:rPr lang="en-GB" sz="2400" dirty="0" smtClean="0">
                <a:solidFill>
                  <a:srgbClr val="000000"/>
                </a:solidFill>
                <a:latin typeface="Times New Roman" panose="02020603050405020304" pitchFamily="18" charset="0"/>
              </a:rPr>
              <a:t>Structure </a:t>
            </a:r>
            <a:r>
              <a:rPr lang="en-GB" sz="2400" dirty="0">
                <a:solidFill>
                  <a:srgbClr val="000000"/>
                </a:solidFill>
                <a:latin typeface="Times New Roman" panose="02020603050405020304" pitchFamily="18" charset="0"/>
              </a:rPr>
              <a:t>your description (e.g. primary - secondary features; geographically) </a:t>
            </a:r>
          </a:p>
          <a:p>
            <a:pPr lvl="0" algn="just">
              <a:lnSpc>
                <a:spcPct val="150000"/>
              </a:lnSpc>
              <a:buClr>
                <a:srgbClr val="A53010"/>
              </a:buClr>
              <a:buFont typeface="Wingdings" panose="05000000000000000000" pitchFamily="2" charset="2"/>
              <a:buChar char="Ø"/>
            </a:pPr>
            <a:r>
              <a:rPr lang="en-GB" sz="2400" dirty="0">
                <a:solidFill>
                  <a:srgbClr val="000000"/>
                </a:solidFill>
                <a:latin typeface="Times New Roman" panose="02020603050405020304" pitchFamily="18" charset="0"/>
              </a:rPr>
              <a:t> Use figures, tables, photographs, and maps </a:t>
            </a:r>
            <a:endParaRPr lang="en-GB" sz="2400" dirty="0" smtClean="0">
              <a:solidFill>
                <a:srgbClr val="000000"/>
              </a:solidFill>
              <a:latin typeface="Times New Roman" panose="02020603050405020304" pitchFamily="18" charset="0"/>
            </a:endParaRPr>
          </a:p>
          <a:p>
            <a:pPr lvl="0" algn="just">
              <a:lnSpc>
                <a:spcPct val="150000"/>
              </a:lnSpc>
              <a:buClr>
                <a:srgbClr val="A53010"/>
              </a:buClr>
              <a:buFont typeface="Wingdings" panose="05000000000000000000" pitchFamily="2" charset="2"/>
              <a:buChar char="Ø"/>
            </a:pPr>
            <a:endParaRPr lang="en-GB" sz="3200" dirty="0"/>
          </a:p>
        </p:txBody>
      </p:sp>
    </p:spTree>
    <p:extLst>
      <p:ext uri="{BB962C8B-B14F-4D97-AF65-F5344CB8AC3E}">
        <p14:creationId xmlns:p14="http://schemas.microsoft.com/office/powerpoint/2010/main" val="393528709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17643" y="1123122"/>
            <a:ext cx="9486969" cy="4788100"/>
          </a:xfrm>
        </p:spPr>
        <p:txBody>
          <a:bodyPr/>
          <a:lstStyle/>
          <a:p>
            <a:pPr algn="just">
              <a:lnSpc>
                <a:spcPct val="150000"/>
              </a:lnSpc>
            </a:pPr>
            <a:r>
              <a:rPr lang="en-GB" sz="2400" b="1" dirty="0">
                <a:solidFill>
                  <a:srgbClr val="000000"/>
                </a:solidFill>
                <a:latin typeface="Times New Roman" panose="02020603050405020304" pitchFamily="18" charset="0"/>
              </a:rPr>
              <a:t>DON’T’s </a:t>
            </a:r>
            <a:r>
              <a:rPr lang="en-GB" sz="2400" dirty="0">
                <a:solidFill>
                  <a:srgbClr val="000000"/>
                </a:solidFill>
                <a:latin typeface="Times New Roman" panose="02020603050405020304" pitchFamily="18" charset="0"/>
              </a:rPr>
              <a:t>	</a:t>
            </a:r>
            <a:endParaRPr lang="en-GB" sz="2400" dirty="0" smtClean="0">
              <a:solidFill>
                <a:srgbClr val="000000"/>
              </a:solidFill>
              <a:latin typeface="Times New Roman" panose="02020603050405020304" pitchFamily="18" charset="0"/>
            </a:endParaRPr>
          </a:p>
          <a:p>
            <a:pPr algn="just">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Leave out irrelevant </a:t>
            </a:r>
            <a:r>
              <a:rPr lang="en-GB" sz="2400" dirty="0" smtClean="0">
                <a:solidFill>
                  <a:srgbClr val="000000"/>
                </a:solidFill>
                <a:latin typeface="Times New Roman" panose="02020603050405020304" pitchFamily="18" charset="0"/>
              </a:rPr>
              <a:t>information. </a:t>
            </a:r>
          </a:p>
          <a:p>
            <a:pPr algn="just">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Do </a:t>
            </a:r>
            <a:r>
              <a:rPr lang="en-GB" sz="2400" dirty="0">
                <a:solidFill>
                  <a:srgbClr val="000000"/>
                </a:solidFill>
                <a:latin typeface="Times New Roman" panose="02020603050405020304" pitchFamily="18" charset="0"/>
              </a:rPr>
              <a:t>not repeat a description of the methods how you obtained your </a:t>
            </a:r>
            <a:r>
              <a:rPr lang="en-GB" sz="2400" dirty="0" smtClean="0">
                <a:solidFill>
                  <a:srgbClr val="000000"/>
                </a:solidFill>
                <a:latin typeface="Times New Roman" panose="02020603050405020304" pitchFamily="18" charset="0"/>
              </a:rPr>
              <a:t>results.</a:t>
            </a:r>
            <a:r>
              <a:rPr lang="en-GB" sz="2400" dirty="0">
                <a:solidFill>
                  <a:srgbClr val="000000"/>
                </a:solidFill>
                <a:latin typeface="Times New Roman" panose="02020603050405020304" pitchFamily="18" charset="0"/>
              </a:rPr>
              <a:t>	</a:t>
            </a:r>
            <a:endParaRPr lang="en-GB" sz="2400" dirty="0" smtClean="0">
              <a:solidFill>
                <a:srgbClr val="000000"/>
              </a:solidFill>
              <a:latin typeface="Times New Roman" panose="02020603050405020304" pitchFamily="18" charset="0"/>
            </a:endParaRPr>
          </a:p>
          <a:p>
            <a:pPr algn="just">
              <a:lnSpc>
                <a:spcPct val="150000"/>
              </a:lnSpc>
              <a:buFont typeface="Wingdings" panose="05000000000000000000" pitchFamily="2" charset="2"/>
              <a:buChar char="Ø"/>
            </a:pPr>
            <a:r>
              <a:rPr lang="en-GB" sz="2400" dirty="0">
                <a:solidFill>
                  <a:srgbClr val="000000"/>
                </a:solidFill>
                <a:latin typeface="Times New Roman" panose="02020603050405020304" pitchFamily="18" charset="0"/>
              </a:rPr>
              <a:t>Do not present material as results. Obtaining your study material is necessary for your research, but this is not a result.</a:t>
            </a:r>
            <a:endParaRPr lang="en-GB" sz="2400" dirty="0" smtClean="0">
              <a:solidFill>
                <a:srgbClr val="000000"/>
              </a:solidFill>
              <a:latin typeface="Times New Roman" panose="02020603050405020304" pitchFamily="18" charset="0"/>
            </a:endParaRPr>
          </a:p>
          <a:p>
            <a:endParaRPr lang="en-GB" dirty="0"/>
          </a:p>
        </p:txBody>
      </p:sp>
    </p:spTree>
    <p:extLst>
      <p:ext uri="{BB962C8B-B14F-4D97-AF65-F5344CB8AC3E}">
        <p14:creationId xmlns:p14="http://schemas.microsoft.com/office/powerpoint/2010/main" val="201039973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GB" dirty="0" smtClean="0">
                <a:latin typeface="Times New Roman" panose="02020603050405020304" pitchFamily="18" charset="0"/>
                <a:cs typeface="Times New Roman" panose="02020603050405020304" pitchFamily="18" charset="0"/>
              </a:rPr>
              <a:t>Discussion</a:t>
            </a:r>
            <a:endParaRPr lang="en-GB"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659835" y="1470991"/>
            <a:ext cx="9844777" cy="4440231"/>
          </a:xfrm>
        </p:spPr>
        <p:txBody>
          <a:bodyPr>
            <a:normAutofit/>
          </a:bodyPr>
          <a:lstStyle/>
          <a:p>
            <a:pPr marL="0" indent="0" algn="just">
              <a:lnSpc>
                <a:spcPct val="150000"/>
              </a:lnSpc>
              <a:buNone/>
            </a:pPr>
            <a:r>
              <a:rPr lang="en-GB" sz="2400" dirty="0">
                <a:latin typeface="Times New Roman" panose="02020603050405020304" pitchFamily="18" charset="0"/>
                <a:cs typeface="Times New Roman" panose="02020603050405020304" pitchFamily="18" charset="0"/>
              </a:rPr>
              <a:t>This section is hard to define, and it is also hard to write. Often, the Discussion section is the most verbose of the manuscript, and can pull down the whole paper</a:t>
            </a:r>
            <a:r>
              <a:rPr lang="en-GB" sz="24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GB" sz="2400" dirty="0">
                <a:solidFill>
                  <a:srgbClr val="000000"/>
                </a:solidFill>
                <a:latin typeface="Times New Roman" panose="02020603050405020304" pitchFamily="18" charset="0"/>
                <a:cs typeface="Times New Roman" panose="02020603050405020304" pitchFamily="18" charset="0"/>
              </a:rPr>
              <a:t>A discussion should provide the answer to one simple question</a:t>
            </a:r>
            <a:r>
              <a:rPr lang="en-GB" sz="2400" dirty="0" smtClean="0">
                <a:solidFill>
                  <a:srgbClr val="000000"/>
                </a:solidFill>
                <a:latin typeface="Times New Roman" panose="02020603050405020304" pitchFamily="18" charset="0"/>
                <a:cs typeface="Times New Roman" panose="02020603050405020304" pitchFamily="18" charset="0"/>
              </a:rPr>
              <a:t>:</a:t>
            </a:r>
          </a:p>
          <a:p>
            <a:pPr marL="0" indent="0" algn="ctr">
              <a:lnSpc>
                <a:spcPct val="150000"/>
              </a:lnSpc>
              <a:buNone/>
            </a:pPr>
            <a:r>
              <a:rPr lang="en-GB" sz="2400" dirty="0" smtClean="0">
                <a:solidFill>
                  <a:srgbClr val="000000"/>
                </a:solidFill>
                <a:latin typeface="Times New Roman" panose="02020603050405020304" pitchFamily="18" charset="0"/>
                <a:cs typeface="Times New Roman" panose="02020603050405020304" pitchFamily="18" charset="0"/>
              </a:rPr>
              <a:t> </a:t>
            </a:r>
            <a:r>
              <a:rPr lang="en-GB" sz="3200" dirty="0">
                <a:solidFill>
                  <a:srgbClr val="C00000"/>
                </a:solidFill>
                <a:latin typeface="Algerian" panose="04020705040A02060702" pitchFamily="82" charset="0"/>
                <a:cs typeface="Times New Roman" panose="02020603050405020304" pitchFamily="18" charset="0"/>
              </a:rPr>
              <a:t>what do the data mean</a:t>
            </a:r>
            <a:r>
              <a:rPr lang="en-GB" sz="3200" dirty="0" smtClean="0">
                <a:solidFill>
                  <a:srgbClr val="C00000"/>
                </a:solidFill>
                <a:latin typeface="Algerian" panose="04020705040A02060702" pitchFamily="82" charset="0"/>
                <a:cs typeface="Times New Roman" panose="02020603050405020304" pitchFamily="18" charset="0"/>
              </a:rPr>
              <a:t>?</a:t>
            </a:r>
            <a:endParaRPr lang="en-GB" sz="3200" dirty="0">
              <a:solidFill>
                <a:srgbClr val="C00000"/>
              </a:solidFill>
              <a:latin typeface="Algerian" panose="04020705040A02060702" pitchFamily="82" charset="0"/>
              <a:cs typeface="Times New Roman" panose="02020603050405020304" pitchFamily="18" charset="0"/>
            </a:endParaRPr>
          </a:p>
        </p:txBody>
      </p:sp>
    </p:spTree>
    <p:extLst>
      <p:ext uri="{BB962C8B-B14F-4D97-AF65-F5344CB8AC3E}">
        <p14:creationId xmlns:p14="http://schemas.microsoft.com/office/powerpoint/2010/main" val="4185860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79133" y="2343580"/>
            <a:ext cx="8911687" cy="1280890"/>
          </a:xfrm>
        </p:spPr>
        <p:txBody>
          <a:bodyPr>
            <a:normAutofit/>
          </a:bodyPr>
          <a:lstStyle/>
          <a:p>
            <a:pPr algn="ctr"/>
            <a:r>
              <a:rPr lang="en-GB" sz="4800" dirty="0">
                <a:solidFill>
                  <a:prstClr val="black">
                    <a:lumMod val="75000"/>
                    <a:lumOff val="25000"/>
                  </a:prstClr>
                </a:solidFill>
                <a:latin typeface="Times New Roman" panose="02020603050405020304" pitchFamily="18" charset="0"/>
                <a:cs typeface="Times New Roman" panose="02020603050405020304" pitchFamily="18" charset="0"/>
              </a:rPr>
              <a:t>Why scientific writing?</a:t>
            </a:r>
            <a:endParaRPr lang="en-GB" sz="4800" dirty="0"/>
          </a:p>
        </p:txBody>
      </p:sp>
    </p:spTree>
    <p:extLst>
      <p:ext uri="{BB962C8B-B14F-4D97-AF65-F5344CB8AC3E}">
        <p14:creationId xmlns:p14="http://schemas.microsoft.com/office/powerpoint/2010/main" val="184688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39348" y="874643"/>
            <a:ext cx="9765264" cy="5036579"/>
          </a:xfrm>
        </p:spPr>
        <p:txBody>
          <a:bodyPr/>
          <a:lstStyle/>
          <a:p>
            <a:pPr marL="0" lvl="0" indent="0" algn="just">
              <a:lnSpc>
                <a:spcPct val="150000"/>
              </a:lnSpc>
              <a:buClr>
                <a:srgbClr val="A53010"/>
              </a:buClr>
              <a:buNone/>
            </a:pPr>
            <a:r>
              <a:rPr lang="en-GB" sz="2400" dirty="0" smtClean="0">
                <a:solidFill>
                  <a:srgbClr val="000000"/>
                </a:solidFill>
                <a:latin typeface="Times New Roman" panose="02020603050405020304" pitchFamily="18" charset="0"/>
              </a:rPr>
              <a:t>	</a:t>
            </a:r>
          </a:p>
          <a:p>
            <a:pPr marL="0" lvl="0" indent="0" algn="just">
              <a:lnSpc>
                <a:spcPct val="150000"/>
              </a:lnSpc>
              <a:buClr>
                <a:srgbClr val="A53010"/>
              </a:buClr>
              <a:buNone/>
            </a:pPr>
            <a:r>
              <a:rPr lang="en-GB" sz="2400" dirty="0">
                <a:solidFill>
                  <a:srgbClr val="000000"/>
                </a:solidFill>
                <a:latin typeface="Times New Roman" panose="02020603050405020304" pitchFamily="18" charset="0"/>
              </a:rPr>
              <a:t>	</a:t>
            </a:r>
            <a:r>
              <a:rPr lang="en-GB" sz="2400" dirty="0" smtClean="0">
                <a:solidFill>
                  <a:srgbClr val="000000"/>
                </a:solidFill>
                <a:latin typeface="Times New Roman" panose="02020603050405020304" pitchFamily="18" charset="0"/>
              </a:rPr>
              <a:t>In </a:t>
            </a:r>
            <a:r>
              <a:rPr lang="en-GB" sz="2400" dirty="0">
                <a:solidFill>
                  <a:srgbClr val="000000"/>
                </a:solidFill>
                <a:latin typeface="Times New Roman" panose="02020603050405020304" pitchFamily="18" charset="0"/>
              </a:rPr>
              <a:t>the discussion section or chapter, you give interpretations of your results by relating and comparing them to each other (e.g. Do they support or contradict each other?) and put them in a broader context of the literature (e.g. what did others find that relate to your subject?). Alternative interpretations may also be given (e.g. “The results suggest …, but could also imply ….”).</a:t>
            </a:r>
            <a:endParaRPr lang="en-GB" sz="2400" dirty="0">
              <a:solidFill>
                <a:prstClr val="black">
                  <a:lumMod val="75000"/>
                  <a:lumOff val="25000"/>
                </a:prstClr>
              </a:solidFill>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6278029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00199" y="397565"/>
            <a:ext cx="9904413" cy="5513657"/>
          </a:xfrm>
        </p:spPr>
        <p:txBody>
          <a:bodyPr>
            <a:noAutofit/>
          </a:bodyPr>
          <a:lstStyle/>
          <a:p>
            <a:pPr marL="0" indent="0" algn="just">
              <a:lnSpc>
                <a:spcPct val="150000"/>
              </a:lnSpc>
              <a:buNone/>
            </a:pPr>
            <a:r>
              <a:rPr lang="en-GB" sz="2400" dirty="0">
                <a:solidFill>
                  <a:srgbClr val="000000"/>
                </a:solidFill>
                <a:latin typeface="Times New Roman" panose="02020603050405020304" pitchFamily="18" charset="0"/>
              </a:rPr>
              <a:t>You should also discuss the consequences of your findings for the aim/research question/hypothesis </a:t>
            </a:r>
            <a:r>
              <a:rPr lang="en-GB" sz="2400" dirty="0" smtClean="0">
                <a:solidFill>
                  <a:srgbClr val="000000"/>
                </a:solidFill>
                <a:latin typeface="Times New Roman" panose="02020603050405020304" pitchFamily="18" charset="0"/>
              </a:rPr>
              <a:t>e.g</a:t>
            </a:r>
            <a:r>
              <a:rPr lang="en-GB" sz="2400" dirty="0">
                <a:solidFill>
                  <a:srgbClr val="C00000"/>
                </a:solidFill>
                <a:latin typeface="Times New Roman" panose="02020603050405020304" pitchFamily="18" charset="0"/>
              </a:rPr>
              <a:t>. </a:t>
            </a:r>
            <a:endParaRPr lang="en-GB" sz="2400" dirty="0" smtClean="0">
              <a:solidFill>
                <a:srgbClr val="C00000"/>
              </a:solidFill>
              <a:latin typeface="Times New Roman" panose="02020603050405020304" pitchFamily="18" charset="0"/>
            </a:endParaRPr>
          </a:p>
          <a:p>
            <a:pPr marL="0" indent="0" algn="just">
              <a:lnSpc>
                <a:spcPct val="150000"/>
              </a:lnSpc>
              <a:buNone/>
            </a:pPr>
            <a:r>
              <a:rPr lang="en-GB" sz="2400" dirty="0" smtClean="0">
                <a:solidFill>
                  <a:srgbClr val="C00000"/>
                </a:solidFill>
                <a:latin typeface="Times New Roman" panose="02020603050405020304" pitchFamily="18" charset="0"/>
              </a:rPr>
              <a:t>do </a:t>
            </a:r>
            <a:r>
              <a:rPr lang="en-GB" sz="2400" dirty="0">
                <a:solidFill>
                  <a:srgbClr val="C00000"/>
                </a:solidFill>
                <a:latin typeface="Times New Roman" panose="02020603050405020304" pitchFamily="18" charset="0"/>
              </a:rPr>
              <a:t>the outcome support or oppose the hypothesis? </a:t>
            </a:r>
            <a:endParaRPr lang="en-GB" sz="2400" dirty="0" smtClean="0">
              <a:solidFill>
                <a:srgbClr val="C00000"/>
              </a:solidFill>
              <a:latin typeface="Times New Roman" panose="02020603050405020304" pitchFamily="18" charset="0"/>
            </a:endParaRPr>
          </a:p>
          <a:p>
            <a:pPr marL="0" indent="0" algn="just">
              <a:lnSpc>
                <a:spcPct val="150000"/>
              </a:lnSpc>
              <a:buNone/>
            </a:pPr>
            <a:r>
              <a:rPr lang="en-GB" sz="2400" dirty="0" smtClean="0">
                <a:solidFill>
                  <a:srgbClr val="C00000"/>
                </a:solidFill>
                <a:latin typeface="Times New Roman" panose="02020603050405020304" pitchFamily="18" charset="0"/>
              </a:rPr>
              <a:t>should </a:t>
            </a:r>
            <a:r>
              <a:rPr lang="en-GB" sz="2400" dirty="0">
                <a:solidFill>
                  <a:srgbClr val="C00000"/>
                </a:solidFill>
                <a:latin typeface="Times New Roman" panose="02020603050405020304" pitchFamily="18" charset="0"/>
              </a:rPr>
              <a:t>you revise your assumptions? </a:t>
            </a:r>
            <a:endParaRPr lang="en-GB" sz="2400" dirty="0" smtClean="0">
              <a:solidFill>
                <a:srgbClr val="C00000"/>
              </a:solidFill>
              <a:latin typeface="Times New Roman" panose="02020603050405020304" pitchFamily="18" charset="0"/>
            </a:endParaRPr>
          </a:p>
          <a:p>
            <a:pPr marL="0" indent="0" algn="just">
              <a:lnSpc>
                <a:spcPct val="150000"/>
              </a:lnSpc>
              <a:buNone/>
            </a:pPr>
            <a:r>
              <a:rPr lang="en-GB" sz="2400" dirty="0" smtClean="0">
                <a:solidFill>
                  <a:srgbClr val="C00000"/>
                </a:solidFill>
                <a:latin typeface="Times New Roman" panose="02020603050405020304" pitchFamily="18" charset="0"/>
              </a:rPr>
              <a:t>what </a:t>
            </a:r>
            <a:r>
              <a:rPr lang="en-GB" sz="2400" dirty="0">
                <a:solidFill>
                  <a:srgbClr val="C00000"/>
                </a:solidFill>
                <a:latin typeface="Times New Roman" panose="02020603050405020304" pitchFamily="18" charset="0"/>
              </a:rPr>
              <a:t>information is still missing to definitely answer your research question</a:t>
            </a:r>
            <a:r>
              <a:rPr lang="en-GB" sz="2400" dirty="0" smtClean="0">
                <a:solidFill>
                  <a:srgbClr val="C00000"/>
                </a:solidFill>
                <a:latin typeface="Times New Roman" panose="02020603050405020304" pitchFamily="18" charset="0"/>
              </a:rPr>
              <a:t>?</a:t>
            </a:r>
            <a:r>
              <a:rPr lang="en-GB" sz="2400" dirty="0">
                <a:solidFill>
                  <a:srgbClr val="000000"/>
                </a:solidFill>
                <a:latin typeface="Times New Roman" panose="02020603050405020304" pitchFamily="18" charset="0"/>
              </a:rPr>
              <a:t>.</a:t>
            </a:r>
            <a:endParaRPr lang="en-GB" sz="2400" dirty="0" smtClean="0">
              <a:solidFill>
                <a:srgbClr val="000000"/>
              </a:solidFill>
              <a:latin typeface="Times New Roman" panose="02020603050405020304" pitchFamily="18" charset="0"/>
            </a:endParaRPr>
          </a:p>
          <a:p>
            <a:pPr marL="0" indent="0" algn="just">
              <a:lnSpc>
                <a:spcPct val="150000"/>
              </a:lnSpc>
              <a:buNone/>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Furthermore, you identify and discuss the implications for science (e.g. </a:t>
            </a:r>
            <a:r>
              <a:rPr lang="en-GB" sz="2400" dirty="0">
                <a:solidFill>
                  <a:srgbClr val="C00000"/>
                </a:solidFill>
                <a:latin typeface="Times New Roman" panose="02020603050405020304" pitchFamily="18" charset="0"/>
              </a:rPr>
              <a:t>what new questions arose from your </a:t>
            </a:r>
            <a:r>
              <a:rPr lang="en-GB" sz="2400" dirty="0" smtClean="0">
                <a:solidFill>
                  <a:srgbClr val="C00000"/>
                </a:solidFill>
                <a:latin typeface="Times New Roman" panose="02020603050405020304" pitchFamily="18" charset="0"/>
              </a:rPr>
              <a:t>work?</a:t>
            </a:r>
            <a:endParaRPr lang="en-GB" sz="2400" dirty="0">
              <a:solidFill>
                <a:srgbClr val="000000"/>
              </a:solidFill>
              <a:latin typeface="Times New Roman" panose="02020603050405020304" pitchFamily="18" charset="0"/>
            </a:endParaRPr>
          </a:p>
          <a:p>
            <a:pPr marL="0" indent="0" algn="just">
              <a:lnSpc>
                <a:spcPct val="150000"/>
              </a:lnSpc>
              <a:buNone/>
            </a:pPr>
            <a:r>
              <a:rPr lang="en-GB" sz="2400" dirty="0" smtClean="0">
                <a:solidFill>
                  <a:srgbClr val="000000"/>
                </a:solidFill>
                <a:latin typeface="Times New Roman" panose="02020603050405020304" pitchFamily="18" charset="0"/>
              </a:rPr>
              <a:t>and </a:t>
            </a:r>
            <a:r>
              <a:rPr lang="en-GB" sz="2400" dirty="0">
                <a:solidFill>
                  <a:srgbClr val="000000"/>
                </a:solidFill>
                <a:latin typeface="Times New Roman" panose="02020603050405020304" pitchFamily="18" charset="0"/>
              </a:rPr>
              <a:t>society (e.g. </a:t>
            </a:r>
            <a:r>
              <a:rPr lang="en-GB" sz="2400" dirty="0">
                <a:solidFill>
                  <a:srgbClr val="C00000"/>
                </a:solidFill>
                <a:latin typeface="Times New Roman" panose="02020603050405020304" pitchFamily="18" charset="0"/>
              </a:rPr>
              <a:t>how can the new findings be used to solve societal issues or to develop new </a:t>
            </a:r>
            <a:r>
              <a:rPr lang="en-GB" sz="2400" dirty="0" smtClean="0">
                <a:solidFill>
                  <a:srgbClr val="C00000"/>
                </a:solidFill>
                <a:latin typeface="Times New Roman" panose="02020603050405020304" pitchFamily="18" charset="0"/>
              </a:rPr>
              <a:t>technology?</a:t>
            </a:r>
            <a:endParaRPr lang="en-GB" sz="2400" dirty="0"/>
          </a:p>
        </p:txBody>
      </p:sp>
    </p:spTree>
    <p:extLst>
      <p:ext uri="{BB962C8B-B14F-4D97-AF65-F5344CB8AC3E}">
        <p14:creationId xmlns:p14="http://schemas.microsoft.com/office/powerpoint/2010/main" val="33859815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457199"/>
            <a:ext cx="10207487" cy="5933661"/>
          </a:xfrm>
        </p:spPr>
        <p:txBody>
          <a:bodyPr>
            <a:noAutofit/>
          </a:bodyPr>
          <a:lstStyle/>
          <a:p>
            <a:r>
              <a:rPr lang="en-GB" sz="2400" b="1" dirty="0">
                <a:solidFill>
                  <a:srgbClr val="000000"/>
                </a:solidFill>
                <a:latin typeface="Times New Roman" panose="02020603050405020304" pitchFamily="18" charset="0"/>
                <a:cs typeface="Times New Roman" panose="02020603050405020304" pitchFamily="18" charset="0"/>
              </a:rPr>
              <a:t>DO’s </a:t>
            </a:r>
            <a:r>
              <a:rPr lang="en-GB" sz="2400" dirty="0">
                <a:solidFill>
                  <a:srgbClr val="000000"/>
                </a:solidFill>
                <a:latin typeface="Times New Roman" panose="02020603050405020304" pitchFamily="18" charset="0"/>
                <a:cs typeface="Times New Roman" panose="02020603050405020304" pitchFamily="18" charset="0"/>
              </a:rPr>
              <a:t>	</a:t>
            </a:r>
          </a:p>
          <a:p>
            <a:pPr algn="just">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cs typeface="Times New Roman" panose="02020603050405020304" pitchFamily="18" charset="0"/>
              </a:rPr>
              <a:t>Refer </a:t>
            </a:r>
            <a:r>
              <a:rPr lang="en-GB" sz="2400" dirty="0">
                <a:solidFill>
                  <a:srgbClr val="000000"/>
                </a:solidFill>
                <a:latin typeface="Times New Roman" panose="02020603050405020304" pitchFamily="18" charset="0"/>
                <a:cs typeface="Times New Roman" panose="02020603050405020304" pitchFamily="18" charset="0"/>
              </a:rPr>
              <a:t>back to your central problem and, also, write about what was </a:t>
            </a:r>
            <a:r>
              <a:rPr lang="en-GB" sz="2400" i="1" dirty="0">
                <a:solidFill>
                  <a:srgbClr val="000000"/>
                </a:solidFill>
                <a:latin typeface="Times New Roman" panose="02020603050405020304" pitchFamily="18" charset="0"/>
                <a:cs typeface="Times New Roman" panose="02020603050405020304" pitchFamily="18" charset="0"/>
              </a:rPr>
              <a:t>not </a:t>
            </a:r>
            <a:r>
              <a:rPr lang="en-GB" sz="2400" dirty="0">
                <a:solidFill>
                  <a:srgbClr val="000000"/>
                </a:solidFill>
                <a:latin typeface="Times New Roman" panose="02020603050405020304" pitchFamily="18" charset="0"/>
                <a:cs typeface="Times New Roman" panose="02020603050405020304" pitchFamily="18" charset="0"/>
              </a:rPr>
              <a:t>found, corroborated, or supported from your predictions. Point out any gaps or inconsistencies that continue to exist, or that your results indicate</a:t>
            </a:r>
            <a:r>
              <a:rPr lang="en-GB" sz="2400" dirty="0" smtClean="0">
                <a:solidFill>
                  <a:srgbClr val="000000"/>
                </a:solidFill>
                <a:latin typeface="Times New Roman" panose="02020603050405020304" pitchFamily="18" charset="0"/>
                <a:cs typeface="Times New Roman" panose="02020603050405020304" pitchFamily="18" charset="0"/>
              </a:rPr>
              <a:t>.</a:t>
            </a:r>
          </a:p>
          <a:p>
            <a:pPr lvl="0" algn="just">
              <a:lnSpc>
                <a:spcPct val="150000"/>
              </a:lnSpc>
              <a:buClr>
                <a:srgbClr val="A53010"/>
              </a:buClr>
              <a:buFont typeface="Wingdings" panose="05000000000000000000" pitchFamily="2" charset="2"/>
              <a:buChar char="Ø"/>
            </a:pPr>
            <a:r>
              <a:rPr lang="en-GB" sz="2400" dirty="0">
                <a:solidFill>
                  <a:srgbClr val="000000"/>
                </a:solidFill>
                <a:latin typeface="Times New Roman" panose="02020603050405020304" pitchFamily="18" charset="0"/>
                <a:cs typeface="Times New Roman" panose="02020603050405020304" pitchFamily="18" charset="0"/>
              </a:rPr>
              <a:t>Present principles, relationships, and generalisations that follow from your results</a:t>
            </a:r>
            <a:r>
              <a:rPr lang="en-GB" sz="2400" dirty="0" smtClean="0">
                <a:solidFill>
                  <a:srgbClr val="000000"/>
                </a:solidFill>
                <a:latin typeface="Times New Roman" panose="02020603050405020304" pitchFamily="18" charset="0"/>
                <a:cs typeface="Times New Roman" panose="02020603050405020304" pitchFamily="18" charset="0"/>
              </a:rPr>
              <a:t>.</a:t>
            </a:r>
            <a:endParaRPr lang="en-GB" sz="24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35513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56791" y="1013791"/>
            <a:ext cx="9347821" cy="4897431"/>
          </a:xfrm>
        </p:spPr>
        <p:txBody>
          <a:bodyPr>
            <a:normAutofit/>
          </a:bodyPr>
          <a:lstStyle/>
          <a:p>
            <a:pPr lvl="0" algn="just">
              <a:lnSpc>
                <a:spcPct val="150000"/>
              </a:lnSpc>
              <a:buClr>
                <a:srgbClr val="A53010"/>
              </a:buClr>
              <a:buFont typeface="Wingdings" panose="05000000000000000000" pitchFamily="2" charset="2"/>
              <a:buChar char="Ø"/>
            </a:pPr>
            <a:r>
              <a:rPr lang="en-GB" sz="2400" dirty="0">
                <a:solidFill>
                  <a:srgbClr val="000000"/>
                </a:solidFill>
                <a:latin typeface="Times New Roman" panose="02020603050405020304" pitchFamily="18" charset="0"/>
                <a:cs typeface="Times New Roman" panose="02020603050405020304" pitchFamily="18" charset="0"/>
              </a:rPr>
              <a:t>Show how your results agree and differ with previous works. Both aspects are important for the further development of the field. Additional support of existing facts, theories, or ideas with a new experimental setup or system is important. Also, do not be silent if your results are different from previous findings. Try to identify and discuss the possible reasons for </a:t>
            </a:r>
            <a:r>
              <a:rPr lang="en-GB" sz="2400" dirty="0" smtClean="0">
                <a:solidFill>
                  <a:srgbClr val="000000"/>
                </a:solidFill>
                <a:latin typeface="Times New Roman" panose="02020603050405020304" pitchFamily="18" charset="0"/>
                <a:cs typeface="Times New Roman" panose="02020603050405020304" pitchFamily="18" charset="0"/>
              </a:rPr>
              <a:t>this. </a:t>
            </a:r>
          </a:p>
          <a:p>
            <a:endParaRPr lang="en-GB" dirty="0"/>
          </a:p>
        </p:txBody>
      </p:sp>
    </p:spTree>
    <p:extLst>
      <p:ext uri="{BB962C8B-B14F-4D97-AF65-F5344CB8AC3E}">
        <p14:creationId xmlns:p14="http://schemas.microsoft.com/office/powerpoint/2010/main" val="413942070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0017" y="596348"/>
            <a:ext cx="9874595" cy="5314874"/>
          </a:xfrm>
        </p:spPr>
        <p:txBody>
          <a:bodyPr/>
          <a:lstStyle/>
          <a:p>
            <a:endParaRPr lang="en-GB" sz="2800" dirty="0">
              <a:solidFill>
                <a:srgbClr val="000000"/>
              </a:solidFill>
              <a:latin typeface="TeX Gyre Pagella"/>
            </a:endParaRPr>
          </a:p>
          <a:p>
            <a:pPr algn="just">
              <a:lnSpc>
                <a:spcPct val="150000"/>
              </a:lnSpc>
            </a:pPr>
            <a:r>
              <a:rPr lang="en-GB" sz="2400" dirty="0">
                <a:solidFill>
                  <a:srgbClr val="000000"/>
                </a:solidFill>
                <a:latin typeface="Times New Roman" panose="02020603050405020304" pitchFamily="18" charset="0"/>
                <a:cs typeface="Times New Roman" panose="02020603050405020304" pitchFamily="18" charset="0"/>
              </a:rPr>
              <a:t>Explain the significance of your results. You are the best person to understand, and explain, the significance of your findings. Avoid the “so what?” response of potential readers. </a:t>
            </a:r>
            <a:r>
              <a:rPr lang="en-GB" sz="2400" dirty="0" smtClean="0">
                <a:solidFill>
                  <a:srgbClr val="000000"/>
                </a:solidFill>
                <a:latin typeface="Times New Roman" panose="02020603050405020304" pitchFamily="18" charset="0"/>
                <a:cs typeface="Times New Roman" panose="02020603050405020304" pitchFamily="18" charset="0"/>
              </a:rPr>
              <a:t>They </a:t>
            </a:r>
            <a:r>
              <a:rPr lang="en-GB" sz="2400" dirty="0">
                <a:solidFill>
                  <a:srgbClr val="000000"/>
                </a:solidFill>
                <a:latin typeface="Times New Roman" panose="02020603050405020304" pitchFamily="18" charset="0"/>
                <a:cs typeface="Times New Roman" panose="02020603050405020304" pitchFamily="18" charset="0"/>
              </a:rPr>
              <a:t>may not be willing, or may not be in a position, to go further to analyse your results, and find out about their significance. You know your data well, and you probably have a good perception of their importance. Be honest, and modest </a:t>
            </a:r>
          </a:p>
          <a:p>
            <a:pPr marL="0" indent="0" algn="just">
              <a:lnSpc>
                <a:spcPct val="150000"/>
              </a:lnSpc>
              <a:buNone/>
            </a:pPr>
            <a:endParaRPr lang="en-GB" sz="2400" dirty="0">
              <a:solidFill>
                <a:srgbClr val="000000"/>
              </a:solidFill>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10296864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69774" y="626165"/>
            <a:ext cx="9834838" cy="5285057"/>
          </a:xfrm>
        </p:spPr>
        <p:txBody>
          <a:bodyPr/>
          <a:lstStyle/>
          <a:p>
            <a:pPr marL="0" indent="0" algn="just">
              <a:lnSpc>
                <a:spcPct val="150000"/>
              </a:lnSpc>
              <a:buNone/>
            </a:pPr>
            <a:r>
              <a:rPr lang="en-GB" sz="2800" dirty="0" smtClean="0">
                <a:solidFill>
                  <a:srgbClr val="000000"/>
                </a:solidFill>
                <a:latin typeface="TeX Gyre Pagella"/>
              </a:rPr>
              <a:t>	</a:t>
            </a:r>
            <a:r>
              <a:rPr lang="en-GB" sz="2400" dirty="0" smtClean="0">
                <a:solidFill>
                  <a:srgbClr val="000000"/>
                </a:solidFill>
                <a:latin typeface="Times New Roman" panose="02020603050405020304" pitchFamily="18" charset="0"/>
                <a:cs typeface="Times New Roman" panose="02020603050405020304" pitchFamily="18" charset="0"/>
              </a:rPr>
              <a:t>Discuss </a:t>
            </a:r>
            <a:r>
              <a:rPr lang="en-GB" sz="2400" dirty="0">
                <a:solidFill>
                  <a:srgbClr val="000000"/>
                </a:solidFill>
                <a:latin typeface="Times New Roman" panose="02020603050405020304" pitchFamily="18" charset="0"/>
                <a:cs typeface="Times New Roman" panose="02020603050405020304" pitchFamily="18" charset="0"/>
              </a:rPr>
              <a:t>the theoretical and practical implications. A piece of practical work often has theoretical implications, and vice versa: a theoretical work may suggest </a:t>
            </a:r>
            <a:r>
              <a:rPr lang="en-GB" sz="2400" dirty="0" smtClean="0">
                <a:solidFill>
                  <a:srgbClr val="000000"/>
                </a:solidFill>
                <a:latin typeface="Times New Roman" panose="02020603050405020304" pitchFamily="18" charset="0"/>
                <a:cs typeface="Times New Roman" panose="02020603050405020304" pitchFamily="18" charset="0"/>
              </a:rPr>
              <a:t>practical</a:t>
            </a:r>
            <a:r>
              <a:rPr lang="en-GB" sz="3600" dirty="0" smtClean="0">
                <a:solidFill>
                  <a:srgbClr val="000000"/>
                </a:solidFill>
                <a:latin typeface="Times New Roman" panose="02020603050405020304" pitchFamily="18" charset="0"/>
                <a:cs typeface="Times New Roman" panose="02020603050405020304" pitchFamily="18" charset="0"/>
              </a:rPr>
              <a:t> </a:t>
            </a:r>
            <a:r>
              <a:rPr lang="en-GB" sz="2400" dirty="0" smtClean="0">
                <a:solidFill>
                  <a:srgbClr val="000000"/>
                </a:solidFill>
                <a:latin typeface="Times New Roman" panose="02020603050405020304" pitchFamily="18" charset="0"/>
                <a:cs typeface="Times New Roman" panose="02020603050405020304" pitchFamily="18" charset="0"/>
              </a:rPr>
              <a:t>applications</a:t>
            </a:r>
            <a:r>
              <a:rPr lang="en-GB" sz="2400" dirty="0">
                <a:solidFill>
                  <a:srgbClr val="000000"/>
                </a:solidFill>
                <a:latin typeface="Times New Roman" panose="02020603050405020304" pitchFamily="18" charset="0"/>
                <a:cs typeface="Times New Roman" panose="02020603050405020304" pitchFamily="18" charset="0"/>
              </a:rPr>
              <a:t>. Point these out; try to think of the possible other uses of your work. </a:t>
            </a:r>
          </a:p>
          <a:p>
            <a:pPr algn="just">
              <a:lnSpc>
                <a:spcPct val="150000"/>
              </a:lnSpc>
            </a:pPr>
            <a:r>
              <a:rPr lang="en-GB" dirty="0">
                <a:solidFill>
                  <a:srgbClr val="000000"/>
                </a:solidFill>
                <a:latin typeface="Times New Roman" panose="02020603050405020304" pitchFamily="18" charset="0"/>
                <a:cs typeface="Times New Roman" panose="02020603050405020304" pitchFamily="18" charset="0"/>
              </a:rPr>
              <a:t> </a:t>
            </a:r>
            <a:r>
              <a:rPr lang="en-GB" sz="2400" dirty="0">
                <a:solidFill>
                  <a:srgbClr val="000000"/>
                </a:solidFill>
                <a:latin typeface="Times New Roman" panose="02020603050405020304" pitchFamily="18" charset="0"/>
                <a:cs typeface="Times New Roman" panose="02020603050405020304" pitchFamily="18" charset="0"/>
              </a:rPr>
              <a:t>Present the “new picture”. Again, you are in the best position to appraise whether the new results you present in the results section lead to a new situation. It is your privilege, but also your duty to write this, if pertinent.</a:t>
            </a:r>
          </a:p>
          <a:p>
            <a:endParaRPr lang="en-GB" dirty="0"/>
          </a:p>
        </p:txBody>
      </p:sp>
    </p:spTree>
    <p:extLst>
      <p:ext uri="{BB962C8B-B14F-4D97-AF65-F5344CB8AC3E}">
        <p14:creationId xmlns:p14="http://schemas.microsoft.com/office/powerpoint/2010/main" val="275718312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48678" y="685800"/>
            <a:ext cx="9655934" cy="5225422"/>
          </a:xfrm>
        </p:spPr>
        <p:txBody>
          <a:bodyPr>
            <a:normAutofit/>
          </a:bodyPr>
          <a:lstStyle/>
          <a:p>
            <a:pPr algn="just">
              <a:lnSpc>
                <a:spcPct val="150000"/>
              </a:lnSpc>
            </a:pPr>
            <a:r>
              <a:rPr lang="en-GB" sz="2400" dirty="0">
                <a:latin typeface="Times New Roman" panose="02020603050405020304" pitchFamily="18" charset="0"/>
                <a:cs typeface="Times New Roman" panose="02020603050405020304" pitchFamily="18" charset="0"/>
              </a:rPr>
              <a:t>Summarise evidence for each conclusion. Do not leave this to the reader, even if you believe it to be obvious. Do not assume anything, and do not leave this to the imagination or intellect of the reader.</a:t>
            </a:r>
          </a:p>
        </p:txBody>
      </p:sp>
    </p:spTree>
    <p:extLst>
      <p:ext uri="{BB962C8B-B14F-4D97-AF65-F5344CB8AC3E}">
        <p14:creationId xmlns:p14="http://schemas.microsoft.com/office/powerpoint/2010/main" val="262095418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39348" y="745435"/>
            <a:ext cx="9765264" cy="5165787"/>
          </a:xfrm>
        </p:spPr>
        <p:txBody>
          <a:bodyPr>
            <a:normAutofit/>
          </a:bodyPr>
          <a:lstStyle/>
          <a:p>
            <a:pPr algn="just"/>
            <a:r>
              <a:rPr lang="en-GB" sz="2400" b="1" dirty="0">
                <a:solidFill>
                  <a:srgbClr val="000000"/>
                </a:solidFill>
                <a:latin typeface="Times New Roman" panose="02020603050405020304" pitchFamily="18" charset="0"/>
              </a:rPr>
              <a:t>DON’T’s </a:t>
            </a:r>
            <a:r>
              <a:rPr lang="en-GB" sz="2400" dirty="0">
                <a:solidFill>
                  <a:srgbClr val="000000"/>
                </a:solidFill>
                <a:latin typeface="Times New Roman" panose="02020603050405020304" pitchFamily="18" charset="0"/>
              </a:rPr>
              <a:t>	</a:t>
            </a:r>
            <a:endParaRPr lang="en-GB" sz="3600" dirty="0">
              <a:solidFill>
                <a:srgbClr val="000000"/>
              </a:solidFill>
              <a:latin typeface="TeX Gyre Pagella"/>
            </a:endParaRPr>
          </a:p>
          <a:p>
            <a:pPr marL="0" indent="0" algn="just">
              <a:lnSpc>
                <a:spcPct val="150000"/>
              </a:lnSpc>
              <a:buNone/>
            </a:pPr>
            <a:r>
              <a:rPr lang="en-GB" sz="2400" dirty="0" smtClean="0">
                <a:solidFill>
                  <a:srgbClr val="000000"/>
                </a:solidFill>
                <a:latin typeface="Times New Roman" panose="02020603050405020304" pitchFamily="18" charset="0"/>
                <a:cs typeface="Times New Roman" panose="02020603050405020304" pitchFamily="18" charset="0"/>
              </a:rPr>
              <a:t>	Do </a:t>
            </a:r>
            <a:r>
              <a:rPr lang="en-GB" sz="2400" dirty="0">
                <a:solidFill>
                  <a:srgbClr val="000000"/>
                </a:solidFill>
                <a:latin typeface="Times New Roman" panose="02020603050405020304" pitchFamily="18" charset="0"/>
                <a:cs typeface="Times New Roman" panose="02020603050405020304" pitchFamily="18" charset="0"/>
              </a:rPr>
              <a:t>not repeat results. This does not mean that the overall conclusions cannot be mentioned, but reciting the results in different words is unnecessary and superfluous</a:t>
            </a:r>
            <a:r>
              <a:rPr lang="en-GB" sz="2400" dirty="0" smtClean="0">
                <a:solidFill>
                  <a:srgbClr val="000000"/>
                </a:solidFill>
                <a:latin typeface="Times New Roman" panose="02020603050405020304" pitchFamily="18" charset="0"/>
                <a:cs typeface="Times New Roman" panose="02020603050405020304" pitchFamily="18" charset="0"/>
              </a:rPr>
              <a:t>.</a:t>
            </a:r>
            <a:endParaRPr lang="en-GB" sz="3600" dirty="0">
              <a:solidFill>
                <a:srgbClr val="000000"/>
              </a:solidFill>
              <a:latin typeface="TeX Gyre Pagella"/>
            </a:endParaRPr>
          </a:p>
          <a:p>
            <a:pPr marL="0" indent="0" algn="just">
              <a:lnSpc>
                <a:spcPct val="150000"/>
              </a:lnSpc>
              <a:buNone/>
            </a:pPr>
            <a:r>
              <a:rPr lang="en-GB" sz="2400" dirty="0" smtClean="0">
                <a:solidFill>
                  <a:srgbClr val="000000"/>
                </a:solidFill>
                <a:latin typeface="Times New Roman" panose="02020603050405020304" pitchFamily="18" charset="0"/>
                <a:cs typeface="Times New Roman" panose="02020603050405020304" pitchFamily="18" charset="0"/>
              </a:rPr>
              <a:t>	Do </a:t>
            </a:r>
            <a:r>
              <a:rPr lang="en-GB" sz="2400" dirty="0">
                <a:solidFill>
                  <a:srgbClr val="000000"/>
                </a:solidFill>
                <a:latin typeface="Times New Roman" panose="02020603050405020304" pitchFamily="18" charset="0"/>
                <a:cs typeface="Times New Roman" panose="02020603050405020304" pitchFamily="18" charset="0"/>
              </a:rPr>
              <a:t>not introduce new results. In some cases, the relevance of certain results becomes evident only during the writing of the discussion. Make sure that these are mentioned in the results section and, also, that their relevant methodological details appear in the Material and Methods section.</a:t>
            </a:r>
          </a:p>
          <a:p>
            <a:pPr marL="0" indent="0" algn="just">
              <a:buNone/>
            </a:pPr>
            <a:endParaRPr lang="en-GB" sz="2400" dirty="0">
              <a:solidFill>
                <a:srgbClr val="000000"/>
              </a:solidFill>
              <a:latin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09907644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78496" y="636104"/>
            <a:ext cx="9626116" cy="5275118"/>
          </a:xfrm>
        </p:spPr>
        <p:txBody>
          <a:bodyPr>
            <a:normAutofit/>
          </a:bodyPr>
          <a:lstStyle/>
          <a:p>
            <a:pPr marL="0" indent="0" algn="just">
              <a:lnSpc>
                <a:spcPct val="150000"/>
              </a:lnSpc>
              <a:buNone/>
            </a:pPr>
            <a:r>
              <a:rPr lang="en-GB" sz="2400" dirty="0" smtClean="0">
                <a:latin typeface="Times New Roman" panose="02020603050405020304" pitchFamily="18" charset="0"/>
                <a:cs typeface="Times New Roman" panose="02020603050405020304" pitchFamily="18" charset="0"/>
              </a:rPr>
              <a:t>	Do </a:t>
            </a:r>
            <a:r>
              <a:rPr lang="en-GB" sz="2400" dirty="0">
                <a:latin typeface="Times New Roman" panose="02020603050405020304" pitchFamily="18" charset="0"/>
                <a:cs typeface="Times New Roman" panose="02020603050405020304" pitchFamily="18" charset="0"/>
              </a:rPr>
              <a:t>not pretend to have solved everything. The significance of the findings should be mentioned, and as authors, we genuinely believe our results will shed light on new areas. It is unlikely, though, that all relevant problems have been solved, and it shows no wisdom to make such claims</a:t>
            </a:r>
            <a:r>
              <a:rPr lang="en-GB" sz="24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GB" sz="2400" dirty="0" smtClean="0">
                <a:latin typeface="Times New Roman" panose="02020603050405020304" pitchFamily="18" charset="0"/>
                <a:cs typeface="Times New Roman" panose="02020603050405020304" pitchFamily="18" charset="0"/>
              </a:rPr>
              <a:t>	Do </a:t>
            </a:r>
            <a:r>
              <a:rPr lang="en-GB" sz="2400" dirty="0">
                <a:latin typeface="Times New Roman" panose="02020603050405020304" pitchFamily="18" charset="0"/>
                <a:cs typeface="Times New Roman" panose="02020603050405020304" pitchFamily="18" charset="0"/>
              </a:rPr>
              <a:t>not try to discuss every possibility, especially if speculative. Your results may have connections to several other areas, facts, and theories. Be modest when trying to discuss these.</a:t>
            </a:r>
          </a:p>
        </p:txBody>
      </p:sp>
    </p:spTree>
    <p:extLst>
      <p:ext uri="{BB962C8B-B14F-4D97-AF65-F5344CB8AC3E}">
        <p14:creationId xmlns:p14="http://schemas.microsoft.com/office/powerpoint/2010/main" val="10496311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GB" dirty="0">
                <a:latin typeface="Times New Roman" panose="02020603050405020304" pitchFamily="18" charset="0"/>
                <a:cs typeface="Times New Roman" panose="02020603050405020304" pitchFamily="18" charset="0"/>
              </a:rPr>
              <a:t>Conclusions</a:t>
            </a:r>
          </a:p>
        </p:txBody>
      </p:sp>
      <p:sp>
        <p:nvSpPr>
          <p:cNvPr id="3" name="Espace réservé du contenu 2"/>
          <p:cNvSpPr>
            <a:spLocks noGrp="1"/>
          </p:cNvSpPr>
          <p:nvPr>
            <p:ph idx="1"/>
          </p:nvPr>
        </p:nvSpPr>
        <p:spPr>
          <a:xfrm>
            <a:off x="1331843" y="1264555"/>
            <a:ext cx="9894473" cy="4967005"/>
          </a:xfrm>
        </p:spPr>
        <p:txBody>
          <a:bodyPr>
            <a:normAutofit/>
          </a:bodyPr>
          <a:lstStyle/>
          <a:p>
            <a:pPr marL="0" indent="0" algn="just">
              <a:lnSpc>
                <a:spcPct val="150000"/>
              </a:lnSpc>
              <a:buNone/>
            </a:pPr>
            <a:r>
              <a:rPr lang="en-GB" sz="2000" dirty="0" smtClean="0">
                <a:latin typeface="Times New Roman" panose="02020603050405020304" pitchFamily="18" charset="0"/>
                <a:cs typeface="Times New Roman" panose="02020603050405020304" pitchFamily="18" charset="0"/>
              </a:rPr>
              <a:t>	In </a:t>
            </a:r>
            <a:r>
              <a:rPr lang="en-GB" sz="2000" dirty="0">
                <a:latin typeface="Times New Roman" panose="02020603050405020304" pitchFamily="18" charset="0"/>
                <a:cs typeface="Times New Roman" panose="02020603050405020304" pitchFamily="18" charset="0"/>
              </a:rPr>
              <a:t>the conclusions section you summarize the main findings and provide answers to your research question. The conclusions should logically follow from your results and discussion. Do not present new facts or results that have not been discussed in a previous section. Finally, draw wider conclusions regarding the implications for new questions that arose from your study.</a:t>
            </a:r>
          </a:p>
        </p:txBody>
      </p:sp>
    </p:spTree>
    <p:extLst>
      <p:ext uri="{BB962C8B-B14F-4D97-AF65-F5344CB8AC3E}">
        <p14:creationId xmlns:p14="http://schemas.microsoft.com/office/powerpoint/2010/main" val="2954349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854765"/>
            <a:ext cx="10133012" cy="5056457"/>
          </a:xfrm>
        </p:spPr>
        <p:txBody>
          <a:bodyPr>
            <a:norm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All </a:t>
            </a:r>
            <a:r>
              <a:rPr lang="en-GB" sz="2800" dirty="0">
                <a:latin typeface="Times New Roman" panose="02020603050405020304" pitchFamily="18" charset="0"/>
                <a:cs typeface="Times New Roman" panose="02020603050405020304" pitchFamily="18" charset="0"/>
              </a:rPr>
              <a:t>scientists recognize that research must be made known if it is to have </a:t>
            </a:r>
            <a:r>
              <a:rPr lang="en-GB" sz="2800" dirty="0" smtClean="0">
                <a:latin typeface="Times New Roman" panose="02020603050405020304" pitchFamily="18" charset="0"/>
                <a:cs typeface="Times New Roman" panose="02020603050405020304" pitchFamily="18" charset="0"/>
              </a:rPr>
              <a:t>lasting value</a:t>
            </a:r>
            <a:r>
              <a:rPr lang="en-GB" sz="2800" dirty="0">
                <a:latin typeface="Times New Roman" panose="02020603050405020304" pitchFamily="18" charset="0"/>
                <a:cs typeface="Times New Roman" panose="02020603050405020304" pitchFamily="18" charset="0"/>
              </a:rPr>
              <a:t>. This is how science moves forward, with the shared word </a:t>
            </a:r>
            <a:r>
              <a:rPr lang="en-GB" sz="2800" dirty="0" smtClean="0">
                <a:latin typeface="Times New Roman" panose="02020603050405020304" pitchFamily="18" charset="0"/>
                <a:cs typeface="Times New Roman" panose="02020603050405020304" pitchFamily="18" charset="0"/>
              </a:rPr>
              <a:t>illuminating each </a:t>
            </a:r>
            <a:r>
              <a:rPr lang="en-GB" sz="2800" dirty="0">
                <a:latin typeface="Times New Roman" panose="02020603050405020304" pitchFamily="18" charset="0"/>
                <a:cs typeface="Times New Roman" panose="02020603050405020304" pitchFamily="18" charset="0"/>
              </a:rPr>
              <a:t>step of discovery for the sake of others that follow.</a:t>
            </a:r>
          </a:p>
        </p:txBody>
      </p:sp>
    </p:spTree>
    <p:extLst>
      <p:ext uri="{BB962C8B-B14F-4D97-AF65-F5344CB8AC3E}">
        <p14:creationId xmlns:p14="http://schemas.microsoft.com/office/powerpoint/2010/main" val="113833339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29409" y="745435"/>
            <a:ext cx="9775203" cy="5165787"/>
          </a:xfrm>
        </p:spPr>
        <p:txBody>
          <a:bodyPr>
            <a:normAutofit/>
          </a:bodyPr>
          <a:lstStyle/>
          <a:p>
            <a:pPr algn="just">
              <a:lnSpc>
                <a:spcPct val="150000"/>
              </a:lnSpc>
            </a:pPr>
            <a:r>
              <a:rPr lang="en-GB" sz="2400"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This chapter </a:t>
            </a:r>
            <a:r>
              <a:rPr lang="en-GB"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provides a brief account of the objectives, methods, and major findings. This chapter concludes and gives recommendations on such issues as organizational development, procedural concerns, educational matters, policy implications, and other relevant concerns. You may also list unanswered questions that require research beyond the limits of the thesis or dissertation. </a:t>
            </a:r>
            <a:endParaRPr lang="en-GB" sz="2000"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GB"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Avoid citations of previous studies and references to tables or figures in the narrative or the appendix. Where required, you may refer to numerical and probability levels. You may divide the chapter into three logical sections. </a:t>
            </a:r>
            <a:endParaRPr lang="en-GB" sz="2000" dirty="0">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16702613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89652" y="526774"/>
            <a:ext cx="9814960" cy="5384448"/>
          </a:xfrm>
        </p:spPr>
        <p:txBody>
          <a:bodyPr/>
          <a:lstStyle/>
          <a:p>
            <a:pPr lvl="0" algn="just">
              <a:lnSpc>
                <a:spcPct val="150000"/>
              </a:lnSpc>
              <a:spcAft>
                <a:spcPts val="800"/>
              </a:spcAft>
              <a:buClr>
                <a:srgbClr val="A53010"/>
              </a:buClr>
            </a:pP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Avoid bulleting information in this chapter. Bulleting is considered a casual rather than scholarly writing technique. Do not just bullet and number in presenting your conclusions and recommendations. A narrative format is preferred with very some limited bulleting if approved by your advisors.</a:t>
            </a:r>
            <a:endParaRPr lang="en-GB" sz="24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4221985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19470" y="834887"/>
            <a:ext cx="9785142" cy="5076335"/>
          </a:xfrm>
        </p:spPr>
        <p:txBody>
          <a:bodyPr>
            <a:normAutofit fontScale="92500" lnSpcReduction="20000"/>
          </a:bodyPr>
          <a:lstStyle/>
          <a:p>
            <a:pPr lvl="0" algn="just">
              <a:lnSpc>
                <a:spcPct val="150000"/>
              </a:lnSpc>
              <a:spcAft>
                <a:spcPts val="800"/>
              </a:spcAft>
              <a:buClr>
                <a:srgbClr val="A53010"/>
              </a:buClr>
            </a:pPr>
            <a:r>
              <a:rPr lang="en-GB" sz="24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Recommendations from the research findings are an important facet of this chapter. Write your recommendations thoughtfully. </a:t>
            </a:r>
            <a:endParaRPr lang="en-GB" sz="2400" dirty="0" smtClean="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endParaRPr>
          </a:p>
          <a:p>
            <a:pPr lvl="0" algn="just">
              <a:lnSpc>
                <a:spcPct val="150000"/>
              </a:lnSpc>
              <a:spcAft>
                <a:spcPts val="800"/>
              </a:spcAft>
              <a:buClr>
                <a:srgbClr val="A53010"/>
              </a:buClr>
              <a:buFont typeface="Wingdings" panose="05000000000000000000" pitchFamily="2" charset="2"/>
              <a:buChar char="v"/>
            </a:pP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What </a:t>
            </a:r>
            <a:r>
              <a:rPr lang="en-GB" sz="2400" dirty="0">
                <a:solidFill>
                  <a:srgbClr val="FF0000"/>
                </a:solidFill>
                <a:latin typeface="Times New Roman" panose="02020603050405020304" pitchFamily="18" charset="0"/>
                <a:ea typeface="Calibri" panose="020F0502020204030204" pitchFamily="34" charset="0"/>
                <a:cs typeface="Arial" panose="020B0604020202020204" pitchFamily="34" charset="0"/>
              </a:rPr>
              <a:t>recommendations from your research findings can you make to practitioners and academicians in your field of study</a:t>
            </a: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a:t>
            </a:r>
          </a:p>
          <a:p>
            <a:pPr lvl="0" algn="just">
              <a:lnSpc>
                <a:spcPct val="150000"/>
              </a:lnSpc>
              <a:spcAft>
                <a:spcPts val="800"/>
              </a:spcAft>
              <a:buClr>
                <a:srgbClr val="A53010"/>
              </a:buClr>
              <a:buFont typeface="Wingdings" panose="05000000000000000000" pitchFamily="2" charset="2"/>
              <a:buChar char="v"/>
            </a:pP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How </a:t>
            </a:r>
            <a:r>
              <a:rPr lang="en-GB" sz="2400" dirty="0">
                <a:solidFill>
                  <a:srgbClr val="FF0000"/>
                </a:solidFill>
                <a:latin typeface="Times New Roman" panose="02020603050405020304" pitchFamily="18" charset="0"/>
                <a:ea typeface="Calibri" panose="020F0502020204030204" pitchFamily="34" charset="0"/>
                <a:cs typeface="Arial" panose="020B0604020202020204" pitchFamily="34" charset="0"/>
              </a:rPr>
              <a:t>can your research findings contribute to knowledge in the discipline in your country, Africa, and globally</a:t>
            </a: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a:t>
            </a:r>
          </a:p>
          <a:p>
            <a:pPr marL="0" lvl="0" indent="0" algn="just">
              <a:lnSpc>
                <a:spcPct val="150000"/>
              </a:lnSpc>
              <a:spcAft>
                <a:spcPts val="800"/>
              </a:spcAft>
              <a:buClr>
                <a:srgbClr val="A53010"/>
              </a:buClr>
              <a:buNone/>
            </a:pPr>
            <a:r>
              <a:rPr lang="en-GB"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GB" sz="24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Any recommendations stated must be derived from the research findings conducted in the thesis or dissertation research. Theses and dissertations usually have two or more recommendations to offer the reader.</a:t>
            </a:r>
            <a:endParaRPr lang="en-GB" sz="2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425734269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9713" y="665922"/>
            <a:ext cx="9824899" cy="5245300"/>
          </a:xfrm>
        </p:spPr>
        <p:txBody>
          <a:bodyPr/>
          <a:lstStyle/>
          <a:p>
            <a:pPr>
              <a:lnSpc>
                <a:spcPct val="150000"/>
              </a:lnSpc>
            </a:pPr>
            <a:r>
              <a:rPr lang="en-GB" sz="2400" b="1" dirty="0">
                <a:solidFill>
                  <a:srgbClr val="000000"/>
                </a:solidFill>
                <a:latin typeface="Times New Roman" panose="02020603050405020304" pitchFamily="18" charset="0"/>
              </a:rPr>
              <a:t>DO’s </a:t>
            </a:r>
            <a:r>
              <a:rPr lang="en-GB" sz="2400" dirty="0">
                <a:solidFill>
                  <a:srgbClr val="000000"/>
                </a:solidFill>
                <a:latin typeface="Times New Roman" panose="02020603050405020304" pitchFamily="18" charset="0"/>
              </a:rPr>
              <a:t>	</a:t>
            </a:r>
            <a:endParaRPr lang="en-GB" sz="2400" dirty="0" smtClean="0">
              <a:solidFill>
                <a:srgbClr val="000000"/>
              </a:solidFill>
              <a:latin typeface="Times New Roman" panose="02020603050405020304" pitchFamily="18" charset="0"/>
            </a:endParaRPr>
          </a:p>
          <a:p>
            <a:pPr>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Summarize your main findings </a:t>
            </a:r>
          </a:p>
          <a:p>
            <a:pPr>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Provide answers to your research questions 	</a:t>
            </a:r>
          </a:p>
          <a:p>
            <a:pPr>
              <a:lnSpc>
                <a:spcPct val="150000"/>
              </a:lnSpc>
            </a:pPr>
            <a:r>
              <a:rPr lang="en-GB" sz="2400" b="1" dirty="0">
                <a:solidFill>
                  <a:srgbClr val="000000"/>
                </a:solidFill>
                <a:latin typeface="Times New Roman" panose="02020603050405020304" pitchFamily="18" charset="0"/>
              </a:rPr>
              <a:t>DON’T’s </a:t>
            </a:r>
            <a:r>
              <a:rPr lang="en-GB" sz="2400" dirty="0">
                <a:solidFill>
                  <a:srgbClr val="000000"/>
                </a:solidFill>
                <a:latin typeface="Times New Roman" panose="02020603050405020304" pitchFamily="18" charset="0"/>
              </a:rPr>
              <a:t>	</a:t>
            </a:r>
          </a:p>
          <a:p>
            <a:pPr>
              <a:lnSpc>
                <a:spcPct val="150000"/>
              </a:lnSpc>
              <a:buFont typeface="Wingdings" panose="05000000000000000000" pitchFamily="2" charset="2"/>
              <a:buChar char="Ø"/>
            </a:pPr>
            <a:r>
              <a:rPr lang="en-GB" sz="2400" dirty="0" smtClean="0">
                <a:solidFill>
                  <a:srgbClr val="000000"/>
                </a:solidFill>
                <a:latin typeface="Times New Roman" panose="02020603050405020304" pitchFamily="18" charset="0"/>
              </a:rPr>
              <a:t> </a:t>
            </a:r>
            <a:r>
              <a:rPr lang="en-GB" sz="2400" dirty="0">
                <a:solidFill>
                  <a:srgbClr val="000000"/>
                </a:solidFill>
                <a:latin typeface="Times New Roman" panose="02020603050405020304" pitchFamily="18" charset="0"/>
              </a:rPr>
              <a:t>Do not present new facts or results 	</a:t>
            </a:r>
          </a:p>
          <a:p>
            <a:pPr marL="0" indent="0">
              <a:buNone/>
            </a:pPr>
            <a:endParaRPr lang="en-GB" dirty="0"/>
          </a:p>
        </p:txBody>
      </p:sp>
    </p:spTree>
    <p:extLst>
      <p:ext uri="{BB962C8B-B14F-4D97-AF65-F5344CB8AC3E}">
        <p14:creationId xmlns:p14="http://schemas.microsoft.com/office/powerpoint/2010/main" val="21749636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spcBef>
                <a:spcPts val="1000"/>
              </a:spcBef>
            </a:pPr>
            <a:r>
              <a:rPr lang="en-GB" sz="1800" dirty="0">
                <a:solidFill>
                  <a:prstClr val="black">
                    <a:lumMod val="75000"/>
                    <a:lumOff val="25000"/>
                  </a:prstClr>
                </a:solidFill>
              </a:rPr>
              <a:t/>
            </a:r>
            <a:br>
              <a:rPr lang="en-GB" sz="1800" dirty="0">
                <a:solidFill>
                  <a:prstClr val="black">
                    <a:lumMod val="75000"/>
                    <a:lumOff val="25000"/>
                  </a:prstClr>
                </a:solidFill>
              </a:rPr>
            </a:br>
            <a:endParaRPr lang="en-GB" dirty="0"/>
          </a:p>
        </p:txBody>
      </p:sp>
      <p:sp>
        <p:nvSpPr>
          <p:cNvPr id="3" name="Espace réservé du contenu 2"/>
          <p:cNvSpPr>
            <a:spLocks noGrp="1"/>
          </p:cNvSpPr>
          <p:nvPr>
            <p:ph idx="1"/>
          </p:nvPr>
        </p:nvSpPr>
        <p:spPr>
          <a:xfrm>
            <a:off x="775252" y="1689652"/>
            <a:ext cx="10729360" cy="4221570"/>
          </a:xfrm>
        </p:spPr>
        <p:txBody>
          <a:bodyPr>
            <a:normAutofit/>
          </a:bodyPr>
          <a:lstStyle/>
          <a:p>
            <a:pPr marL="0" indent="0" algn="just">
              <a:lnSpc>
                <a:spcPct val="200000"/>
              </a:lnSpc>
              <a:buNone/>
            </a:pPr>
            <a:r>
              <a:rPr lang="en-GB" sz="3200" dirty="0" smtClean="0">
                <a:latin typeface="Times New Roman" panose="02020603050405020304" pitchFamily="18" charset="0"/>
                <a:cs typeface="Times New Roman" panose="02020603050405020304" pitchFamily="18" charset="0"/>
              </a:rPr>
              <a:t>	Scientists </a:t>
            </a:r>
            <a:r>
              <a:rPr lang="en-GB" sz="3200" dirty="0">
                <a:latin typeface="Times New Roman" panose="02020603050405020304" pitchFamily="18" charset="0"/>
                <a:cs typeface="Times New Roman" panose="02020603050405020304" pitchFamily="18" charset="0"/>
              </a:rPr>
              <a:t>write to communicate their research results and findings with other scientists or experts. In this way, information is shared in a systematic manner, so that researchers can build upon the work of others. </a:t>
            </a:r>
          </a:p>
        </p:txBody>
      </p:sp>
    </p:spTree>
    <p:extLst>
      <p:ext uri="{BB962C8B-B14F-4D97-AF65-F5344CB8AC3E}">
        <p14:creationId xmlns:p14="http://schemas.microsoft.com/office/powerpoint/2010/main" val="3462408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50504" y="576470"/>
            <a:ext cx="9954108" cy="5334752"/>
          </a:xfrm>
        </p:spPr>
        <p:txBody>
          <a:bodyPr>
            <a:normAutofit/>
          </a:bodyPr>
          <a:lstStyle/>
          <a:p>
            <a:pPr marL="0" indent="0" algn="just">
              <a:lnSpc>
                <a:spcPct val="200000"/>
              </a:lnSpc>
              <a:buNone/>
            </a:pPr>
            <a:r>
              <a:rPr lang="en-GB" sz="2800" dirty="0" smtClean="0">
                <a:latin typeface="Times New Roman" panose="02020603050405020304" pitchFamily="18" charset="0"/>
                <a:cs typeface="Times New Roman" panose="02020603050405020304" pitchFamily="18" charset="0"/>
              </a:rPr>
              <a:t>	Although </a:t>
            </a:r>
            <a:r>
              <a:rPr lang="en-GB" sz="2800" dirty="0">
                <a:latin typeface="Times New Roman" panose="02020603050405020304" pitchFamily="18" charset="0"/>
                <a:cs typeface="Times New Roman" panose="02020603050405020304" pitchFamily="18" charset="0"/>
              </a:rPr>
              <a:t>there are different ways to share information amongst the scientific community, such as oral or poster presentations on scientific conferences, science blogs, or data warehouses, written reports, especially those reviewed by peer scientists and published in international journals, are still the most effective way to add your research outcomes to the body of scientific knowledge.</a:t>
            </a:r>
          </a:p>
        </p:txBody>
      </p:sp>
    </p:spTree>
    <p:extLst>
      <p:ext uri="{BB962C8B-B14F-4D97-AF65-F5344CB8AC3E}">
        <p14:creationId xmlns:p14="http://schemas.microsoft.com/office/powerpoint/2010/main" val="34478229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35724" y="2691449"/>
            <a:ext cx="8911687" cy="1280890"/>
          </a:xfrm>
        </p:spPr>
        <p:txBody>
          <a:bodyPr>
            <a:normAutofit/>
          </a:bodyPr>
          <a:lstStyle/>
          <a:p>
            <a:pPr algn="ctr"/>
            <a:r>
              <a:rPr lang="en-GB" sz="4800" b="1" dirty="0" smtClean="0">
                <a:latin typeface="Times New Roman" panose="02020603050405020304" pitchFamily="18" charset="0"/>
                <a:cs typeface="Times New Roman" panose="02020603050405020304" pitchFamily="18" charset="0"/>
              </a:rPr>
              <a:t>What is scientific writing?</a:t>
            </a:r>
            <a:endParaRPr lang="en-GB"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1785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822</TotalTime>
  <Words>2066</Words>
  <Application>Microsoft Office PowerPoint</Application>
  <PresentationFormat>Grand écran</PresentationFormat>
  <Paragraphs>134</Paragraphs>
  <Slides>63</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63</vt:i4>
      </vt:variant>
    </vt:vector>
  </HeadingPairs>
  <TitlesOfParts>
    <vt:vector size="72" baseType="lpstr">
      <vt:lpstr>Algerian</vt:lpstr>
      <vt:lpstr>Arial</vt:lpstr>
      <vt:lpstr>Calibri</vt:lpstr>
      <vt:lpstr>Century Gothic</vt:lpstr>
      <vt:lpstr>TeX Gyre Pagella</vt:lpstr>
      <vt:lpstr>Times New Roman</vt:lpstr>
      <vt:lpstr>Wingdings</vt:lpstr>
      <vt:lpstr>Wingdings 3</vt:lpstr>
      <vt:lpstr>Brin</vt:lpstr>
      <vt:lpstr>         English for Scientific Studies Chemistry    Introduction to Scientific Writing </vt:lpstr>
      <vt:lpstr>Présentation PowerPoint</vt:lpstr>
      <vt:lpstr>Présentation PowerPoint</vt:lpstr>
      <vt:lpstr>Présentation PowerPoint</vt:lpstr>
      <vt:lpstr>Why scientific writing?</vt:lpstr>
      <vt:lpstr>Présentation PowerPoint</vt:lpstr>
      <vt:lpstr> </vt:lpstr>
      <vt:lpstr>Présentation PowerPoint</vt:lpstr>
      <vt:lpstr>What is scientific writing?</vt:lpstr>
      <vt:lpstr>Présentation PowerPoint</vt:lpstr>
      <vt:lpstr>Présentation PowerPoint</vt:lpstr>
      <vt:lpstr>Plagiarism and Scientific Misconduct</vt:lpstr>
      <vt:lpstr>Présentation PowerPoint</vt:lpstr>
      <vt:lpstr>Présentation PowerPoint</vt:lpstr>
      <vt:lpstr>Présentation PowerPoint</vt:lpstr>
      <vt:lpstr>Présentation PowerPoint</vt:lpstr>
      <vt:lpstr>Structure and content </vt:lpstr>
      <vt:lpstr>FOLLOW STANDARD STRUCTURE</vt:lpstr>
      <vt:lpstr>Présentation PowerPoint</vt:lpstr>
      <vt:lpstr>Présentation PowerPoint</vt:lpstr>
      <vt:lpstr>Introduction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Materials and methods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Results and Discussion</vt:lpstr>
      <vt:lpstr>Results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Discussion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Conclusions</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Scientific Writing</dc:title>
  <dc:creator>HP</dc:creator>
  <cp:lastModifiedBy>HP</cp:lastModifiedBy>
  <cp:revision>34</cp:revision>
  <dcterms:created xsi:type="dcterms:W3CDTF">2022-03-14T07:05:21Z</dcterms:created>
  <dcterms:modified xsi:type="dcterms:W3CDTF">2023-03-12T11:18:18Z</dcterms:modified>
</cp:coreProperties>
</file>