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14630400" cy="8229600"/>
  <p:notesSz cx="8229600" cy="14630400"/>
  <p:embeddedFontLst>
    <p:embeddedFont>
      <p:font typeface="Sora Medium"/>
      <p:regular r:id="rId27"/>
    </p:embeddedFont>
    <p:embeddedFont>
      <p:font typeface="Sora Medium"/>
      <p:regular r:id="rId28"/>
    </p:embeddedFont>
    <p:embeddedFont>
      <p:font typeface="Noto Sans TC"/>
      <p:regular r:id="rId29"/>
    </p:embeddedFont>
    <p:embeddedFont>
      <p:font typeface="Noto Sans TC"/>
      <p:regular r:id="rId30"/>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 Id="rId27" Type="http://schemas.openxmlformats.org/officeDocument/2006/relationships/font" Target="fonts/font1.fntdata"/><Relationship Id="rId28" Type="http://schemas.openxmlformats.org/officeDocument/2006/relationships/font" Target="fonts/font2.fntdata"/><Relationship Id="rId29" Type="http://schemas.openxmlformats.org/officeDocument/2006/relationships/font" Target="fonts/font3.fntdata"/><Relationship Id="rId30" Type="http://schemas.openxmlformats.org/officeDocument/2006/relationships/font" Target="fonts/font4.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image" Target="../media/image-1010-1.png"/><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image" Target="../media/image-1011-1.png"/><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image" Target="../media/image-1012-1.png"/><Relationship Id="rId2"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013-1.png"/><Relationship Id="rId2"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image" Target="../media/image-1014-1.png"/><Relationship Id="rId2"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image" Target="../media/image-1015-1.png"/><Relationship Id="rId2"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image" Target="../media/image-1016-1.png"/><Relationship Id="rId2"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image" Target="../media/image-1017-1.png"/><Relationship Id="rId2"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image" Target="../media/image-1018-1.png"/><Relationship Id="rId2"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image" Target="../media/image-1019-1.pn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image" Target="../media/image-1002-1.png"/><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image" Target="../media/image-1020-1.png"/><Relationship Id="rId2"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image" Target="../media/image-1021-1.png"/><Relationship Id="rId2"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image" Target="../media/image-1003-1.png"/><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image" Target="../media/image-1004-1.png"/><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image" Target="../media/image-1005-1.png"/><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image" Target="../media/image-1006-1.png"/><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image" Target="../media/image-1007-1.png"/><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image" Target="../media/image-1008-1.png"/><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image" Target="../media/image-1009-1.png"/><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7070C"/>
          </a:solid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2.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4.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5.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png"/><Relationship Id="rId4" Type="http://schemas.openxmlformats.org/officeDocument/2006/relationships/image" Target="../media/image-15-4.png"/><Relationship Id="rId5" Type="http://schemas.openxmlformats.org/officeDocument/2006/relationships/image" Target="../media/image-15-5.png"/><Relationship Id="rId6" Type="http://schemas.openxmlformats.org/officeDocument/2006/relationships/slideLayout" Target="../slideLayouts/slideLayout16.xml"/><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7.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png"/><Relationship Id="rId6" Type="http://schemas.openxmlformats.org/officeDocument/2006/relationships/slideLayout" Target="../slideLayouts/slideLayout18.xml"/><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9.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slideLayout" Target="../slideLayouts/slideLayout20.xml"/><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2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5.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slideLayout" Target="../slideLayouts/slideLayout6.xml"/><Relationship Id="rId7"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slideLayout" Target="../slideLayouts/slideLayout7.xml"/><Relationship Id="rId7"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image" Target="../media/image-7-4.png"/><Relationship Id="rId5" Type="http://schemas.openxmlformats.org/officeDocument/2006/relationships/slideLayout" Target="../slideLayouts/slideLayout8.xml"/><Relationship Id="rId6"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slideLayout" Target="../slideLayouts/slideLayout9.xml"/><Relationship Id="rId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0.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2184083"/>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The Intersection of Arts and Sports Marketing</a:t>
            </a:r>
            <a:endParaRPr lang="en-US" sz="4450" dirty="0"/>
          </a:p>
        </p:txBody>
      </p:sp>
      <p:sp>
        <p:nvSpPr>
          <p:cNvPr id="4" name="Text 1"/>
          <p:cNvSpPr/>
          <p:nvPr/>
        </p:nvSpPr>
        <p:spPr>
          <a:xfrm>
            <a:off x="793790" y="3941802"/>
            <a:ext cx="7556421"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This presentation explores how sports organizations are incorporating artistic elements into branding and marketing campaigns. We'll examine the historical development, key concepts, and emerging trends in this unique intersection of arts and sports marketing.</a:t>
            </a:r>
            <a:endParaRPr lang="en-US" sz="1750" dirty="0"/>
          </a:p>
        </p:txBody>
      </p:sp>
      <p:sp>
        <p:nvSpPr>
          <p:cNvPr id="5" name="Shape 2"/>
          <p:cNvSpPr/>
          <p:nvPr/>
        </p:nvSpPr>
        <p:spPr>
          <a:xfrm>
            <a:off x="793790" y="5665470"/>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801410" y="5673090"/>
            <a:ext cx="347663" cy="347663"/>
          </a:xfrm>
          <a:prstGeom prst="rect">
            <a:avLst/>
          </a:prstGeom>
        </p:spPr>
      </p:pic>
      <p:sp>
        <p:nvSpPr>
          <p:cNvPr id="7" name="Text 3"/>
          <p:cNvSpPr/>
          <p:nvPr/>
        </p:nvSpPr>
        <p:spPr>
          <a:xfrm>
            <a:off x="1270040" y="5648563"/>
            <a:ext cx="2011680" cy="396835"/>
          </a:xfrm>
          <a:prstGeom prst="rect">
            <a:avLst/>
          </a:prstGeom>
          <a:noFill/>
          <a:ln/>
        </p:spPr>
        <p:txBody>
          <a:bodyPr wrap="none" lIns="0" tIns="0" rIns="0" bIns="0" rtlCol="0" anchor="t"/>
          <a:lstStyle/>
          <a:p>
            <a:pPr algn="l" indent="0" marL="0">
              <a:lnSpc>
                <a:spcPts val="3100"/>
              </a:lnSpc>
              <a:buNone/>
            </a:pPr>
            <a:r>
              <a:rPr lang="en-US" sz="2200" b="1" dirty="0">
                <a:solidFill>
                  <a:srgbClr val="E0D6DE"/>
                </a:solidFill>
                <a:latin typeface="Noto Sans TC Bold" pitchFamily="34" charset="0"/>
                <a:ea typeface="Noto Sans TC Bold" pitchFamily="34" charset="-122"/>
                <a:cs typeface="Noto Sans TC Bold" pitchFamily="34" charset="-120"/>
              </a:rPr>
              <a:t>by Djazia CHIB</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82955" y="616625"/>
            <a:ext cx="6479143" cy="699135"/>
          </a:xfrm>
          <a:prstGeom prst="rect">
            <a:avLst/>
          </a:prstGeom>
          <a:noFill/>
          <a:ln/>
        </p:spPr>
        <p:txBody>
          <a:bodyPr wrap="none" lIns="0" tIns="0" rIns="0" bIns="0" rtlCol="0" anchor="t"/>
          <a:lstStyle/>
          <a:p>
            <a:pPr algn="l" indent="0" marL="0">
              <a:lnSpc>
                <a:spcPts val="5500"/>
              </a:lnSpc>
              <a:buNone/>
            </a:pPr>
            <a:r>
              <a:rPr lang="en-US" sz="4400" dirty="0">
                <a:solidFill>
                  <a:srgbClr val="97B8FF"/>
                </a:solidFill>
                <a:latin typeface="Sora Medium" pitchFamily="34" charset="0"/>
                <a:ea typeface="Sora Medium" pitchFamily="34" charset="-122"/>
                <a:cs typeface="Sora Medium" pitchFamily="34" charset="-120"/>
              </a:rPr>
              <a:t>Ethical Considerations</a:t>
            </a:r>
            <a:endParaRPr lang="en-US" sz="4400" dirty="0"/>
          </a:p>
        </p:txBody>
      </p:sp>
      <p:sp>
        <p:nvSpPr>
          <p:cNvPr id="3" name="Shape 1"/>
          <p:cNvSpPr/>
          <p:nvPr/>
        </p:nvSpPr>
        <p:spPr>
          <a:xfrm>
            <a:off x="782955" y="1763197"/>
            <a:ext cx="1633061" cy="1289090"/>
          </a:xfrm>
          <a:prstGeom prst="roundRect">
            <a:avLst>
              <a:gd name="adj" fmla="val 2603"/>
            </a:avLst>
          </a:prstGeom>
          <a:solidFill>
            <a:srgbClr val="26262B"/>
          </a:solidFill>
          <a:ln/>
        </p:spPr>
      </p:sp>
      <p:sp>
        <p:nvSpPr>
          <p:cNvPr id="4" name="Text 2"/>
          <p:cNvSpPr/>
          <p:nvPr/>
        </p:nvSpPr>
        <p:spPr>
          <a:xfrm>
            <a:off x="1442204" y="2211110"/>
            <a:ext cx="314563" cy="393144"/>
          </a:xfrm>
          <a:prstGeom prst="rect">
            <a:avLst/>
          </a:prstGeom>
          <a:noFill/>
          <a:ln/>
        </p:spPr>
        <p:txBody>
          <a:bodyPr wrap="none" lIns="0" tIns="0" rIns="0" bIns="0" rtlCol="0" anchor="t"/>
          <a:lstStyle/>
          <a:p>
            <a:pPr algn="ctr" indent="0" marL="0">
              <a:lnSpc>
                <a:spcPts val="3950"/>
              </a:lnSpc>
              <a:buNone/>
            </a:pPr>
            <a:r>
              <a:rPr lang="en-US" sz="2450" dirty="0">
                <a:solidFill>
                  <a:srgbClr val="E0D6DE"/>
                </a:solidFill>
                <a:latin typeface="Sora Medium" pitchFamily="34" charset="0"/>
                <a:ea typeface="Sora Medium" pitchFamily="34" charset="-122"/>
                <a:cs typeface="Sora Medium" pitchFamily="34" charset="-120"/>
              </a:rPr>
              <a:t>1</a:t>
            </a:r>
            <a:endParaRPr lang="en-US" sz="2450" dirty="0"/>
          </a:p>
        </p:txBody>
      </p:sp>
      <p:sp>
        <p:nvSpPr>
          <p:cNvPr id="5" name="Text 3"/>
          <p:cNvSpPr/>
          <p:nvPr/>
        </p:nvSpPr>
        <p:spPr>
          <a:xfrm>
            <a:off x="2639735" y="1986915"/>
            <a:ext cx="2796421" cy="349568"/>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Truthful Marketing</a:t>
            </a:r>
            <a:endParaRPr lang="en-US" sz="2200" dirty="0"/>
          </a:p>
        </p:txBody>
      </p:sp>
      <p:sp>
        <p:nvSpPr>
          <p:cNvPr id="6" name="Text 4"/>
          <p:cNvSpPr/>
          <p:nvPr/>
        </p:nvSpPr>
        <p:spPr>
          <a:xfrm>
            <a:off x="2639735" y="2470666"/>
            <a:ext cx="6708458" cy="357902"/>
          </a:xfrm>
          <a:prstGeom prst="rect">
            <a:avLst/>
          </a:prstGeom>
          <a:noFill/>
          <a:ln/>
        </p:spPr>
        <p:txBody>
          <a:bodyPr wrap="non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Marketers must behave honestly towards consumers at all stages</a:t>
            </a:r>
            <a:endParaRPr lang="en-US" sz="1750" dirty="0"/>
          </a:p>
        </p:txBody>
      </p:sp>
      <p:sp>
        <p:nvSpPr>
          <p:cNvPr id="7" name="Shape 5"/>
          <p:cNvSpPr/>
          <p:nvPr/>
        </p:nvSpPr>
        <p:spPr>
          <a:xfrm>
            <a:off x="2527816" y="3037046"/>
            <a:ext cx="11207829" cy="15240"/>
          </a:xfrm>
          <a:prstGeom prst="roundRect">
            <a:avLst>
              <a:gd name="adj" fmla="val 220198"/>
            </a:avLst>
          </a:prstGeom>
          <a:solidFill>
            <a:srgbClr val="3F3F44"/>
          </a:solidFill>
          <a:ln/>
        </p:spPr>
      </p:sp>
      <p:sp>
        <p:nvSpPr>
          <p:cNvPr id="8" name="Shape 6"/>
          <p:cNvSpPr/>
          <p:nvPr/>
        </p:nvSpPr>
        <p:spPr>
          <a:xfrm>
            <a:off x="782955" y="3164086"/>
            <a:ext cx="3266123" cy="1289090"/>
          </a:xfrm>
          <a:prstGeom prst="roundRect">
            <a:avLst>
              <a:gd name="adj" fmla="val 2603"/>
            </a:avLst>
          </a:prstGeom>
          <a:solidFill>
            <a:srgbClr val="26262B"/>
          </a:solidFill>
          <a:ln/>
        </p:spPr>
      </p:sp>
      <p:sp>
        <p:nvSpPr>
          <p:cNvPr id="9" name="Text 7"/>
          <p:cNvSpPr/>
          <p:nvPr/>
        </p:nvSpPr>
        <p:spPr>
          <a:xfrm>
            <a:off x="2258735" y="3611999"/>
            <a:ext cx="314563" cy="393144"/>
          </a:xfrm>
          <a:prstGeom prst="rect">
            <a:avLst/>
          </a:prstGeom>
          <a:noFill/>
          <a:ln/>
        </p:spPr>
        <p:txBody>
          <a:bodyPr wrap="none" lIns="0" tIns="0" rIns="0" bIns="0" rtlCol="0" anchor="t"/>
          <a:lstStyle/>
          <a:p>
            <a:pPr algn="ctr" indent="0" marL="0">
              <a:lnSpc>
                <a:spcPts val="3950"/>
              </a:lnSpc>
              <a:buNone/>
            </a:pPr>
            <a:r>
              <a:rPr lang="en-US" sz="2450" dirty="0">
                <a:solidFill>
                  <a:srgbClr val="E0D6DE"/>
                </a:solidFill>
                <a:latin typeface="Sora Medium" pitchFamily="34" charset="0"/>
                <a:ea typeface="Sora Medium" pitchFamily="34" charset="-122"/>
                <a:cs typeface="Sora Medium" pitchFamily="34" charset="-120"/>
              </a:rPr>
              <a:t>2</a:t>
            </a:r>
            <a:endParaRPr lang="en-US" sz="2450" dirty="0"/>
          </a:p>
        </p:txBody>
      </p:sp>
      <p:sp>
        <p:nvSpPr>
          <p:cNvPr id="10" name="Text 8"/>
          <p:cNvSpPr/>
          <p:nvPr/>
        </p:nvSpPr>
        <p:spPr>
          <a:xfrm>
            <a:off x="4272796" y="3387804"/>
            <a:ext cx="2796421" cy="349568"/>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Cultural Sensitivity</a:t>
            </a:r>
            <a:endParaRPr lang="en-US" sz="2200" dirty="0"/>
          </a:p>
        </p:txBody>
      </p:sp>
      <p:sp>
        <p:nvSpPr>
          <p:cNvPr id="11" name="Text 9"/>
          <p:cNvSpPr/>
          <p:nvPr/>
        </p:nvSpPr>
        <p:spPr>
          <a:xfrm>
            <a:off x="4272796" y="3871555"/>
            <a:ext cx="6600111" cy="357902"/>
          </a:xfrm>
          <a:prstGeom prst="rect">
            <a:avLst/>
          </a:prstGeom>
          <a:noFill/>
          <a:ln/>
        </p:spPr>
        <p:txBody>
          <a:bodyPr wrap="non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Consider ethical treatment of diverse communities and cultures</a:t>
            </a:r>
            <a:endParaRPr lang="en-US" sz="1750" dirty="0"/>
          </a:p>
        </p:txBody>
      </p:sp>
      <p:sp>
        <p:nvSpPr>
          <p:cNvPr id="12" name="Shape 10"/>
          <p:cNvSpPr/>
          <p:nvPr/>
        </p:nvSpPr>
        <p:spPr>
          <a:xfrm>
            <a:off x="4160877" y="4437936"/>
            <a:ext cx="9574768" cy="15240"/>
          </a:xfrm>
          <a:prstGeom prst="roundRect">
            <a:avLst>
              <a:gd name="adj" fmla="val 220198"/>
            </a:avLst>
          </a:prstGeom>
          <a:solidFill>
            <a:srgbClr val="3F3F44"/>
          </a:solidFill>
          <a:ln/>
        </p:spPr>
      </p:sp>
      <p:sp>
        <p:nvSpPr>
          <p:cNvPr id="13" name="Shape 11"/>
          <p:cNvSpPr/>
          <p:nvPr/>
        </p:nvSpPr>
        <p:spPr>
          <a:xfrm>
            <a:off x="782955" y="4564975"/>
            <a:ext cx="4899184" cy="1289090"/>
          </a:xfrm>
          <a:prstGeom prst="roundRect">
            <a:avLst>
              <a:gd name="adj" fmla="val 2603"/>
            </a:avLst>
          </a:prstGeom>
          <a:solidFill>
            <a:srgbClr val="26262B"/>
          </a:solidFill>
          <a:ln/>
        </p:spPr>
      </p:sp>
      <p:sp>
        <p:nvSpPr>
          <p:cNvPr id="14" name="Text 12"/>
          <p:cNvSpPr/>
          <p:nvPr/>
        </p:nvSpPr>
        <p:spPr>
          <a:xfrm>
            <a:off x="3075265" y="5012888"/>
            <a:ext cx="314563" cy="393144"/>
          </a:xfrm>
          <a:prstGeom prst="rect">
            <a:avLst/>
          </a:prstGeom>
          <a:noFill/>
          <a:ln/>
        </p:spPr>
        <p:txBody>
          <a:bodyPr wrap="none" lIns="0" tIns="0" rIns="0" bIns="0" rtlCol="0" anchor="t"/>
          <a:lstStyle/>
          <a:p>
            <a:pPr algn="ctr" indent="0" marL="0">
              <a:lnSpc>
                <a:spcPts val="3950"/>
              </a:lnSpc>
              <a:buNone/>
            </a:pPr>
            <a:r>
              <a:rPr lang="en-US" sz="2450" dirty="0">
                <a:solidFill>
                  <a:srgbClr val="E0D6DE"/>
                </a:solidFill>
                <a:latin typeface="Sora Medium" pitchFamily="34" charset="0"/>
                <a:ea typeface="Sora Medium" pitchFamily="34" charset="-122"/>
                <a:cs typeface="Sora Medium" pitchFamily="34" charset="-120"/>
              </a:rPr>
              <a:t>3</a:t>
            </a:r>
            <a:endParaRPr lang="en-US" sz="2450" dirty="0"/>
          </a:p>
        </p:txBody>
      </p:sp>
      <p:sp>
        <p:nvSpPr>
          <p:cNvPr id="15" name="Text 13"/>
          <p:cNvSpPr/>
          <p:nvPr/>
        </p:nvSpPr>
        <p:spPr>
          <a:xfrm>
            <a:off x="5905857" y="4788694"/>
            <a:ext cx="2796421" cy="349568"/>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Brand Integrity</a:t>
            </a:r>
            <a:endParaRPr lang="en-US" sz="2200" dirty="0"/>
          </a:p>
        </p:txBody>
      </p:sp>
      <p:sp>
        <p:nvSpPr>
          <p:cNvPr id="16" name="Text 14"/>
          <p:cNvSpPr/>
          <p:nvPr/>
        </p:nvSpPr>
        <p:spPr>
          <a:xfrm>
            <a:off x="5905857" y="5272445"/>
            <a:ext cx="7406164" cy="357902"/>
          </a:xfrm>
          <a:prstGeom prst="rect">
            <a:avLst/>
          </a:prstGeom>
          <a:noFill/>
          <a:ln/>
        </p:spPr>
        <p:txBody>
          <a:bodyPr wrap="non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Protect the integrity of sports and arts brands in commercial operations</a:t>
            </a:r>
            <a:endParaRPr lang="en-US" sz="1750" dirty="0"/>
          </a:p>
        </p:txBody>
      </p:sp>
      <p:sp>
        <p:nvSpPr>
          <p:cNvPr id="17" name="Shape 15"/>
          <p:cNvSpPr/>
          <p:nvPr/>
        </p:nvSpPr>
        <p:spPr>
          <a:xfrm>
            <a:off x="5793938" y="5838825"/>
            <a:ext cx="7941707" cy="15240"/>
          </a:xfrm>
          <a:prstGeom prst="roundRect">
            <a:avLst>
              <a:gd name="adj" fmla="val 220198"/>
            </a:avLst>
          </a:prstGeom>
          <a:solidFill>
            <a:srgbClr val="3F3F44"/>
          </a:solidFill>
          <a:ln/>
        </p:spPr>
      </p:sp>
      <p:sp>
        <p:nvSpPr>
          <p:cNvPr id="18" name="Shape 16"/>
          <p:cNvSpPr/>
          <p:nvPr/>
        </p:nvSpPr>
        <p:spPr>
          <a:xfrm>
            <a:off x="782955" y="5965865"/>
            <a:ext cx="6532245" cy="1646992"/>
          </a:xfrm>
          <a:prstGeom prst="roundRect">
            <a:avLst>
              <a:gd name="adj" fmla="val 2038"/>
            </a:avLst>
          </a:prstGeom>
          <a:solidFill>
            <a:srgbClr val="26262B"/>
          </a:solidFill>
          <a:ln/>
        </p:spPr>
      </p:sp>
      <p:sp>
        <p:nvSpPr>
          <p:cNvPr id="19" name="Text 17"/>
          <p:cNvSpPr/>
          <p:nvPr/>
        </p:nvSpPr>
        <p:spPr>
          <a:xfrm>
            <a:off x="3891796" y="6592729"/>
            <a:ext cx="314563" cy="393144"/>
          </a:xfrm>
          <a:prstGeom prst="rect">
            <a:avLst/>
          </a:prstGeom>
          <a:noFill/>
          <a:ln/>
        </p:spPr>
        <p:txBody>
          <a:bodyPr wrap="none" lIns="0" tIns="0" rIns="0" bIns="0" rtlCol="0" anchor="t"/>
          <a:lstStyle/>
          <a:p>
            <a:pPr algn="ctr" indent="0" marL="0">
              <a:lnSpc>
                <a:spcPts val="3950"/>
              </a:lnSpc>
              <a:buNone/>
            </a:pPr>
            <a:r>
              <a:rPr lang="en-US" sz="2450" dirty="0">
                <a:solidFill>
                  <a:srgbClr val="E0D6DE"/>
                </a:solidFill>
                <a:latin typeface="Sora Medium" pitchFamily="34" charset="0"/>
                <a:ea typeface="Sora Medium" pitchFamily="34" charset="-122"/>
                <a:cs typeface="Sora Medium" pitchFamily="34" charset="-120"/>
              </a:rPr>
              <a:t>4</a:t>
            </a:r>
            <a:endParaRPr lang="en-US" sz="2450" dirty="0"/>
          </a:p>
        </p:txBody>
      </p:sp>
      <p:sp>
        <p:nvSpPr>
          <p:cNvPr id="20" name="Text 18"/>
          <p:cNvSpPr/>
          <p:nvPr/>
        </p:nvSpPr>
        <p:spPr>
          <a:xfrm>
            <a:off x="7538918" y="6189583"/>
            <a:ext cx="3383280" cy="349568"/>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Long-term Implications</a:t>
            </a:r>
            <a:endParaRPr lang="en-US" sz="2200" dirty="0"/>
          </a:p>
        </p:txBody>
      </p:sp>
      <p:sp>
        <p:nvSpPr>
          <p:cNvPr id="21" name="Text 19"/>
          <p:cNvSpPr/>
          <p:nvPr/>
        </p:nvSpPr>
        <p:spPr>
          <a:xfrm>
            <a:off x="7538918" y="6673334"/>
            <a:ext cx="6084808" cy="715804"/>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Consider the long-term effects of marketing decisions on trust and credibility</a:t>
            </a:r>
            <a:endParaRPr lang="en-US" sz="175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753678"/>
          </a:xfrm>
          <a:prstGeom prst="rect">
            <a:avLst/>
          </a:prstGeom>
        </p:spPr>
      </p:pic>
      <p:sp>
        <p:nvSpPr>
          <p:cNvPr id="3" name="Text 0"/>
          <p:cNvSpPr/>
          <p:nvPr/>
        </p:nvSpPr>
        <p:spPr>
          <a:xfrm>
            <a:off x="771049" y="3359468"/>
            <a:ext cx="11901011" cy="688419"/>
          </a:xfrm>
          <a:prstGeom prst="rect">
            <a:avLst/>
          </a:prstGeom>
          <a:noFill/>
          <a:ln/>
        </p:spPr>
        <p:txBody>
          <a:bodyPr wrap="none" lIns="0" tIns="0" rIns="0" bIns="0" rtlCol="0" anchor="t"/>
          <a:lstStyle/>
          <a:p>
            <a:pPr algn="l" indent="0" marL="0">
              <a:lnSpc>
                <a:spcPts val="5400"/>
              </a:lnSpc>
              <a:buNone/>
            </a:pPr>
            <a:r>
              <a:rPr lang="en-US" sz="4300" dirty="0">
                <a:solidFill>
                  <a:srgbClr val="97B8FF"/>
                </a:solidFill>
                <a:latin typeface="Sora Medium" pitchFamily="34" charset="0"/>
                <a:ea typeface="Sora Medium" pitchFamily="34" charset="-122"/>
                <a:cs typeface="Sora Medium" pitchFamily="34" charset="-120"/>
              </a:rPr>
              <a:t>Case Study: Olympic Games Sponsorships</a:t>
            </a:r>
            <a:endParaRPr lang="en-US" sz="4300" dirty="0"/>
          </a:p>
        </p:txBody>
      </p:sp>
      <p:sp>
        <p:nvSpPr>
          <p:cNvPr id="4" name="Text 1"/>
          <p:cNvSpPr/>
          <p:nvPr/>
        </p:nvSpPr>
        <p:spPr>
          <a:xfrm>
            <a:off x="771049" y="4488418"/>
            <a:ext cx="4142423" cy="726877"/>
          </a:xfrm>
          <a:prstGeom prst="rect">
            <a:avLst/>
          </a:prstGeom>
          <a:noFill/>
          <a:ln/>
        </p:spPr>
        <p:txBody>
          <a:bodyPr wrap="none" lIns="0" tIns="0" rIns="0" bIns="0" rtlCol="0" anchor="t"/>
          <a:lstStyle/>
          <a:p>
            <a:pPr algn="ctr" indent="0" marL="0">
              <a:lnSpc>
                <a:spcPts val="5700"/>
              </a:lnSpc>
              <a:buNone/>
            </a:pPr>
            <a:r>
              <a:rPr lang="en-US" sz="5700" dirty="0">
                <a:solidFill>
                  <a:srgbClr val="E0D6DE"/>
                </a:solidFill>
                <a:latin typeface="Sora Medium" pitchFamily="34" charset="0"/>
                <a:ea typeface="Sora Medium" pitchFamily="34" charset="-122"/>
                <a:cs typeface="Sora Medium" pitchFamily="34" charset="-120"/>
              </a:rPr>
              <a:t>200M</a:t>
            </a:r>
            <a:endParaRPr lang="en-US" sz="5700" dirty="0"/>
          </a:p>
        </p:txBody>
      </p:sp>
      <p:sp>
        <p:nvSpPr>
          <p:cNvPr id="5" name="Text 2"/>
          <p:cNvSpPr/>
          <p:nvPr/>
        </p:nvSpPr>
        <p:spPr>
          <a:xfrm>
            <a:off x="1357432" y="5490567"/>
            <a:ext cx="2969657" cy="344210"/>
          </a:xfrm>
          <a:prstGeom prst="rect">
            <a:avLst/>
          </a:prstGeom>
          <a:noFill/>
          <a:ln/>
        </p:spPr>
        <p:txBody>
          <a:bodyPr wrap="none" lIns="0" tIns="0" rIns="0" bIns="0" rtlCol="0" anchor="t"/>
          <a:lstStyle/>
          <a:p>
            <a:pPr algn="ctr" indent="0" marL="0">
              <a:lnSpc>
                <a:spcPts val="2700"/>
              </a:lnSpc>
              <a:buNone/>
            </a:pPr>
            <a:r>
              <a:rPr lang="en-US" sz="2150" dirty="0">
                <a:solidFill>
                  <a:srgbClr val="E0D6DE"/>
                </a:solidFill>
                <a:latin typeface="Sora Medium" pitchFamily="34" charset="0"/>
                <a:ea typeface="Sora Medium" pitchFamily="34" charset="-122"/>
                <a:cs typeface="Sora Medium" pitchFamily="34" charset="-120"/>
              </a:rPr>
              <a:t>Minimum Investment</a:t>
            </a:r>
            <a:endParaRPr lang="en-US" sz="2150" dirty="0"/>
          </a:p>
        </p:txBody>
      </p:sp>
      <p:sp>
        <p:nvSpPr>
          <p:cNvPr id="6" name="Text 3"/>
          <p:cNvSpPr/>
          <p:nvPr/>
        </p:nvSpPr>
        <p:spPr>
          <a:xfrm>
            <a:off x="771049" y="5966936"/>
            <a:ext cx="4142423" cy="1057275"/>
          </a:xfrm>
          <a:prstGeom prst="rect">
            <a:avLst/>
          </a:prstGeom>
          <a:noFill/>
          <a:ln/>
        </p:spPr>
        <p:txBody>
          <a:bodyPr wrap="square" lIns="0" tIns="0" rIns="0" bIns="0" rtlCol="0" anchor="t"/>
          <a:lstStyle/>
          <a:p>
            <a:pPr algn="ctr" indent="0" marL="0">
              <a:lnSpc>
                <a:spcPts val="2750"/>
              </a:lnSpc>
              <a:buNone/>
            </a:pPr>
            <a:r>
              <a:rPr lang="en-US" sz="1700" dirty="0">
                <a:solidFill>
                  <a:srgbClr val="E0D6DE"/>
                </a:solidFill>
                <a:latin typeface="Noto Sans TC" pitchFamily="34" charset="0"/>
                <a:ea typeface="Noto Sans TC" pitchFamily="34" charset="-122"/>
                <a:cs typeface="Noto Sans TC" pitchFamily="34" charset="-120"/>
              </a:rPr>
              <a:t>Top-tier partners invest a minimum of $200 million for Winter Games sponsorships</a:t>
            </a:r>
            <a:endParaRPr lang="en-US" sz="1700" dirty="0"/>
          </a:p>
        </p:txBody>
      </p:sp>
      <p:sp>
        <p:nvSpPr>
          <p:cNvPr id="7" name="Text 4"/>
          <p:cNvSpPr/>
          <p:nvPr/>
        </p:nvSpPr>
        <p:spPr>
          <a:xfrm>
            <a:off x="5243870" y="4488418"/>
            <a:ext cx="4142542" cy="726877"/>
          </a:xfrm>
          <a:prstGeom prst="rect">
            <a:avLst/>
          </a:prstGeom>
          <a:noFill/>
          <a:ln/>
        </p:spPr>
        <p:txBody>
          <a:bodyPr wrap="none" lIns="0" tIns="0" rIns="0" bIns="0" rtlCol="0" anchor="t"/>
          <a:lstStyle/>
          <a:p>
            <a:pPr algn="ctr" indent="0" marL="0">
              <a:lnSpc>
                <a:spcPts val="5700"/>
              </a:lnSpc>
              <a:buNone/>
            </a:pPr>
            <a:r>
              <a:rPr lang="en-US" sz="5700" dirty="0">
                <a:solidFill>
                  <a:srgbClr val="E0D6DE"/>
                </a:solidFill>
                <a:latin typeface="Sora Medium" pitchFamily="34" charset="0"/>
                <a:ea typeface="Sora Medium" pitchFamily="34" charset="-122"/>
                <a:cs typeface="Sora Medium" pitchFamily="34" charset="-120"/>
              </a:rPr>
              <a:t>1B</a:t>
            </a:r>
            <a:endParaRPr lang="en-US" sz="5700" dirty="0"/>
          </a:p>
        </p:txBody>
      </p:sp>
      <p:sp>
        <p:nvSpPr>
          <p:cNvPr id="8" name="Text 5"/>
          <p:cNvSpPr/>
          <p:nvPr/>
        </p:nvSpPr>
        <p:spPr>
          <a:xfrm>
            <a:off x="5938242" y="5490567"/>
            <a:ext cx="2753678" cy="344210"/>
          </a:xfrm>
          <a:prstGeom prst="rect">
            <a:avLst/>
          </a:prstGeom>
          <a:noFill/>
          <a:ln/>
        </p:spPr>
        <p:txBody>
          <a:bodyPr wrap="none" lIns="0" tIns="0" rIns="0" bIns="0" rtlCol="0" anchor="t"/>
          <a:lstStyle/>
          <a:p>
            <a:pPr algn="ctr" indent="0" marL="0">
              <a:lnSpc>
                <a:spcPts val="2700"/>
              </a:lnSpc>
              <a:buNone/>
            </a:pPr>
            <a:r>
              <a:rPr lang="en-US" sz="2150" dirty="0">
                <a:solidFill>
                  <a:srgbClr val="E0D6DE"/>
                </a:solidFill>
                <a:latin typeface="Sora Medium" pitchFamily="34" charset="0"/>
                <a:ea typeface="Sora Medium" pitchFamily="34" charset="-122"/>
                <a:cs typeface="Sora Medium" pitchFamily="34" charset="-120"/>
              </a:rPr>
              <a:t>Total IOC Revenue</a:t>
            </a:r>
            <a:endParaRPr lang="en-US" sz="2150" dirty="0"/>
          </a:p>
        </p:txBody>
      </p:sp>
      <p:sp>
        <p:nvSpPr>
          <p:cNvPr id="9" name="Text 6"/>
          <p:cNvSpPr/>
          <p:nvPr/>
        </p:nvSpPr>
        <p:spPr>
          <a:xfrm>
            <a:off x="5243870" y="5966936"/>
            <a:ext cx="4142542" cy="1057275"/>
          </a:xfrm>
          <a:prstGeom prst="rect">
            <a:avLst/>
          </a:prstGeom>
          <a:noFill/>
          <a:ln/>
        </p:spPr>
        <p:txBody>
          <a:bodyPr wrap="square" lIns="0" tIns="0" rIns="0" bIns="0" rtlCol="0" anchor="t"/>
          <a:lstStyle/>
          <a:p>
            <a:pPr algn="ctr" indent="0" marL="0">
              <a:lnSpc>
                <a:spcPts val="2750"/>
              </a:lnSpc>
              <a:buNone/>
            </a:pPr>
            <a:r>
              <a:rPr lang="en-US" sz="1700" dirty="0">
                <a:solidFill>
                  <a:srgbClr val="E0D6DE"/>
                </a:solidFill>
                <a:latin typeface="Noto Sans TC" pitchFamily="34" charset="0"/>
                <a:ea typeface="Noto Sans TC" pitchFamily="34" charset="-122"/>
                <a:cs typeface="Noto Sans TC" pitchFamily="34" charset="-120"/>
              </a:rPr>
              <a:t>Over $1 billion in total sponsorship revenue reaches the International Olympic Committee</a:t>
            </a:r>
            <a:endParaRPr lang="en-US" sz="1700" dirty="0"/>
          </a:p>
        </p:txBody>
      </p:sp>
      <p:sp>
        <p:nvSpPr>
          <p:cNvPr id="10" name="Text 7"/>
          <p:cNvSpPr/>
          <p:nvPr/>
        </p:nvSpPr>
        <p:spPr>
          <a:xfrm>
            <a:off x="9716810" y="4488418"/>
            <a:ext cx="4142542" cy="726877"/>
          </a:xfrm>
          <a:prstGeom prst="rect">
            <a:avLst/>
          </a:prstGeom>
          <a:noFill/>
          <a:ln/>
        </p:spPr>
        <p:txBody>
          <a:bodyPr wrap="none" lIns="0" tIns="0" rIns="0" bIns="0" rtlCol="0" anchor="t"/>
          <a:lstStyle/>
          <a:p>
            <a:pPr algn="ctr" indent="0" marL="0">
              <a:lnSpc>
                <a:spcPts val="5700"/>
              </a:lnSpc>
              <a:buNone/>
            </a:pPr>
            <a:r>
              <a:rPr lang="en-US" sz="5700" dirty="0">
                <a:solidFill>
                  <a:srgbClr val="E0D6DE"/>
                </a:solidFill>
                <a:latin typeface="Sora Medium" pitchFamily="34" charset="0"/>
                <a:ea typeface="Sora Medium" pitchFamily="34" charset="-122"/>
                <a:cs typeface="Sora Medium" pitchFamily="34" charset="-120"/>
              </a:rPr>
              <a:t>156M</a:t>
            </a:r>
            <a:endParaRPr lang="en-US" sz="5700" dirty="0"/>
          </a:p>
        </p:txBody>
      </p:sp>
      <p:sp>
        <p:nvSpPr>
          <p:cNvPr id="11" name="Text 8"/>
          <p:cNvSpPr/>
          <p:nvPr/>
        </p:nvSpPr>
        <p:spPr>
          <a:xfrm>
            <a:off x="10039469" y="5490567"/>
            <a:ext cx="3497104" cy="344210"/>
          </a:xfrm>
          <a:prstGeom prst="rect">
            <a:avLst/>
          </a:prstGeom>
          <a:noFill/>
          <a:ln/>
        </p:spPr>
        <p:txBody>
          <a:bodyPr wrap="none" lIns="0" tIns="0" rIns="0" bIns="0" rtlCol="0" anchor="t"/>
          <a:lstStyle/>
          <a:p>
            <a:pPr algn="ctr" indent="0" marL="0">
              <a:lnSpc>
                <a:spcPts val="2700"/>
              </a:lnSpc>
              <a:buNone/>
            </a:pPr>
            <a:r>
              <a:rPr lang="en-US" sz="2150" dirty="0">
                <a:solidFill>
                  <a:srgbClr val="E0D6DE"/>
                </a:solidFill>
                <a:latin typeface="Sora Medium" pitchFamily="34" charset="0"/>
                <a:ea typeface="Sora Medium" pitchFamily="34" charset="-122"/>
                <a:cs typeface="Sora Medium" pitchFamily="34" charset="-120"/>
              </a:rPr>
              <a:t>Additional Sponsorships</a:t>
            </a:r>
            <a:endParaRPr lang="en-US" sz="2150" dirty="0"/>
          </a:p>
        </p:txBody>
      </p:sp>
      <p:sp>
        <p:nvSpPr>
          <p:cNvPr id="12" name="Text 9"/>
          <p:cNvSpPr/>
          <p:nvPr/>
        </p:nvSpPr>
        <p:spPr>
          <a:xfrm>
            <a:off x="9716810" y="5966936"/>
            <a:ext cx="4142542" cy="1057275"/>
          </a:xfrm>
          <a:prstGeom prst="rect">
            <a:avLst/>
          </a:prstGeom>
          <a:noFill/>
          <a:ln/>
        </p:spPr>
        <p:txBody>
          <a:bodyPr wrap="square" lIns="0" tIns="0" rIns="0" bIns="0" rtlCol="0" anchor="t"/>
          <a:lstStyle/>
          <a:p>
            <a:pPr algn="ctr" indent="0" marL="0">
              <a:lnSpc>
                <a:spcPts val="2750"/>
              </a:lnSpc>
              <a:buNone/>
            </a:pPr>
            <a:r>
              <a:rPr lang="en-US" sz="1700" dirty="0">
                <a:solidFill>
                  <a:srgbClr val="E0D6DE"/>
                </a:solidFill>
                <a:latin typeface="Noto Sans TC" pitchFamily="34" charset="0"/>
                <a:ea typeface="Noto Sans TC" pitchFamily="34" charset="-122"/>
                <a:cs typeface="Noto Sans TC" pitchFamily="34" charset="-120"/>
              </a:rPr>
              <a:t>TOP partners invest an average of $156 million in additional sponsorships beyond their initial commitment</a:t>
            </a:r>
            <a:endParaRPr lang="en-US" sz="1700" dirty="0"/>
          </a:p>
        </p:txBody>
      </p:sp>
      <p:sp>
        <p:nvSpPr>
          <p:cNvPr id="13" name="Text 10"/>
          <p:cNvSpPr/>
          <p:nvPr/>
        </p:nvSpPr>
        <p:spPr>
          <a:xfrm>
            <a:off x="771049" y="7271980"/>
            <a:ext cx="13088303" cy="352425"/>
          </a:xfrm>
          <a:prstGeom prst="rect">
            <a:avLst/>
          </a:prstGeom>
          <a:noFill/>
          <a:ln/>
        </p:spPr>
        <p:txBody>
          <a:bodyPr wrap="none" lIns="0" tIns="0" rIns="0" bIns="0" rtlCol="0" anchor="t"/>
          <a:lstStyle/>
          <a:p>
            <a:pPr algn="l" indent="0" marL="0">
              <a:lnSpc>
                <a:spcPts val="2750"/>
              </a:lnSpc>
              <a:buNone/>
            </a:pPr>
            <a:r>
              <a:rPr lang="en-US" sz="1700" dirty="0">
                <a:solidFill>
                  <a:srgbClr val="E0D6DE"/>
                </a:solidFill>
                <a:latin typeface="Noto Sans TC" pitchFamily="34" charset="0"/>
                <a:ea typeface="Noto Sans TC" pitchFamily="34" charset="-122"/>
                <a:cs typeface="Noto Sans TC" pitchFamily="34" charset="-120"/>
              </a:rPr>
              <a:t>Olympic sponsorships offer exclusive marketing rights and global exposure, justifying the high costs for participating brands.</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93790" y="2177058"/>
            <a:ext cx="11930301" cy="708779"/>
          </a:xfrm>
          <a:prstGeom prst="rect">
            <a:avLst/>
          </a:prstGeom>
          <a:noFill/>
          <a:ln/>
        </p:spPr>
        <p:txBody>
          <a:bodyPr wrap="non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Case Study: Music Concerts and Festivals</a:t>
            </a:r>
            <a:endParaRPr lang="en-US" sz="4450" dirty="0"/>
          </a:p>
        </p:txBody>
      </p:sp>
      <p:sp>
        <p:nvSpPr>
          <p:cNvPr id="3" name="Text 1"/>
          <p:cNvSpPr/>
          <p:nvPr/>
        </p:nvSpPr>
        <p:spPr>
          <a:xfrm>
            <a:off x="793790" y="3452813"/>
            <a:ext cx="3250644" cy="354330"/>
          </a:xfrm>
          <a:prstGeom prst="rect">
            <a:avLst/>
          </a:prstGeom>
          <a:noFill/>
          <a:ln/>
        </p:spPr>
        <p:txBody>
          <a:bodyPr wrap="none" lIns="0" tIns="0" rIns="0" bIns="0" rtlCol="0" anchor="t"/>
          <a:lstStyle/>
          <a:p>
            <a:pPr algn="l" indent="0" marL="0">
              <a:lnSpc>
                <a:spcPts val="2750"/>
              </a:lnSpc>
              <a:buNone/>
            </a:pPr>
            <a:r>
              <a:rPr lang="en-US" sz="2200" dirty="0">
                <a:solidFill>
                  <a:srgbClr val="97B8FF"/>
                </a:solidFill>
                <a:latin typeface="Sora Medium" pitchFamily="34" charset="0"/>
                <a:ea typeface="Sora Medium" pitchFamily="34" charset="-122"/>
                <a:cs typeface="Sora Medium" pitchFamily="34" charset="-120"/>
              </a:rPr>
              <a:t>Emotional Connection</a:t>
            </a:r>
            <a:endParaRPr lang="en-US" sz="2200" dirty="0"/>
          </a:p>
        </p:txBody>
      </p:sp>
      <p:sp>
        <p:nvSpPr>
          <p:cNvPr id="4" name="Text 2"/>
          <p:cNvSpPr/>
          <p:nvPr/>
        </p:nvSpPr>
        <p:spPr>
          <a:xfrm>
            <a:off x="793790" y="4033957"/>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Music events trigger emotions and memories that stay with consumers, making them powerful venues for emotional marketing.</a:t>
            </a:r>
            <a:endParaRPr lang="en-US" sz="1750" dirty="0"/>
          </a:p>
        </p:txBody>
      </p:sp>
      <p:sp>
        <p:nvSpPr>
          <p:cNvPr id="5" name="Text 3"/>
          <p:cNvSpPr/>
          <p:nvPr/>
        </p:nvSpPr>
        <p:spPr>
          <a:xfrm>
            <a:off x="5332928" y="3452813"/>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97B8FF"/>
                </a:solidFill>
                <a:latin typeface="Sora Medium" pitchFamily="34" charset="0"/>
                <a:ea typeface="Sora Medium" pitchFamily="34" charset="-122"/>
                <a:cs typeface="Sora Medium" pitchFamily="34" charset="-120"/>
              </a:rPr>
              <a:t>Brand Alignment</a:t>
            </a:r>
            <a:endParaRPr lang="en-US" sz="2200" dirty="0"/>
          </a:p>
        </p:txBody>
      </p:sp>
      <p:sp>
        <p:nvSpPr>
          <p:cNvPr id="6" name="Text 4"/>
          <p:cNvSpPr/>
          <p:nvPr/>
        </p:nvSpPr>
        <p:spPr>
          <a:xfrm>
            <a:off x="5332928"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Big brands align themselves with music festivals to elevate their perceived brand values and stimulate stronger emotional connections with consumers.</a:t>
            </a:r>
            <a:endParaRPr lang="en-US" sz="1750" dirty="0"/>
          </a:p>
        </p:txBody>
      </p:sp>
      <p:sp>
        <p:nvSpPr>
          <p:cNvPr id="7" name="Text 5"/>
          <p:cNvSpPr/>
          <p:nvPr/>
        </p:nvSpPr>
        <p:spPr>
          <a:xfrm>
            <a:off x="9872067" y="3452813"/>
            <a:ext cx="3069788" cy="354330"/>
          </a:xfrm>
          <a:prstGeom prst="rect">
            <a:avLst/>
          </a:prstGeom>
          <a:noFill/>
          <a:ln/>
        </p:spPr>
        <p:txBody>
          <a:bodyPr wrap="none" lIns="0" tIns="0" rIns="0" bIns="0" rtlCol="0" anchor="t"/>
          <a:lstStyle/>
          <a:p>
            <a:pPr algn="l" indent="0" marL="0">
              <a:lnSpc>
                <a:spcPts val="2750"/>
              </a:lnSpc>
              <a:buNone/>
            </a:pPr>
            <a:r>
              <a:rPr lang="en-US" sz="2200" dirty="0">
                <a:solidFill>
                  <a:srgbClr val="97B8FF"/>
                </a:solidFill>
                <a:latin typeface="Sora Medium" pitchFamily="34" charset="0"/>
                <a:ea typeface="Sora Medium" pitchFamily="34" charset="-122"/>
                <a:cs typeface="Sora Medium" pitchFamily="34" charset="-120"/>
              </a:rPr>
              <a:t>Integrated Marketing</a:t>
            </a:r>
            <a:endParaRPr lang="en-US" sz="2200" dirty="0"/>
          </a:p>
        </p:txBody>
      </p:sp>
      <p:sp>
        <p:nvSpPr>
          <p:cNvPr id="8" name="Text 6"/>
          <p:cNvSpPr/>
          <p:nvPr/>
        </p:nvSpPr>
        <p:spPr>
          <a:xfrm>
            <a:off x="9872067" y="4033957"/>
            <a:ext cx="3978116" cy="1814513"/>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Successful marketers use integrated techniques to target many channels, including social media as an extension of fans' festival experiences.</a:t>
            </a:r>
            <a:endParaRPr lang="en-US" sz="17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19733" y="670798"/>
            <a:ext cx="7704534" cy="1285161"/>
          </a:xfrm>
          <a:prstGeom prst="rect">
            <a:avLst/>
          </a:prstGeom>
          <a:noFill/>
          <a:ln/>
        </p:spPr>
        <p:txBody>
          <a:bodyPr wrap="square" lIns="0" tIns="0" rIns="0" bIns="0" rtlCol="0" anchor="t"/>
          <a:lstStyle/>
          <a:p>
            <a:pPr algn="l" indent="0" marL="0">
              <a:lnSpc>
                <a:spcPts val="5050"/>
              </a:lnSpc>
              <a:buNone/>
            </a:pPr>
            <a:r>
              <a:rPr lang="en-US" sz="4000" dirty="0">
                <a:solidFill>
                  <a:srgbClr val="97B8FF"/>
                </a:solidFill>
                <a:latin typeface="Sora Medium" pitchFamily="34" charset="0"/>
                <a:ea typeface="Sora Medium" pitchFamily="34" charset="-122"/>
                <a:cs typeface="Sora Medium" pitchFamily="34" charset="-120"/>
              </a:rPr>
              <a:t>Emerging Trends in Arts and Sports Marketing</a:t>
            </a:r>
            <a:endParaRPr lang="en-US" sz="4000" dirty="0"/>
          </a:p>
        </p:txBody>
      </p:sp>
      <p:sp>
        <p:nvSpPr>
          <p:cNvPr id="4" name="Shape 1"/>
          <p:cNvSpPr/>
          <p:nvPr/>
        </p:nvSpPr>
        <p:spPr>
          <a:xfrm>
            <a:off x="719733" y="2495669"/>
            <a:ext cx="462677" cy="462677"/>
          </a:xfrm>
          <a:prstGeom prst="roundRect">
            <a:avLst>
              <a:gd name="adj" fmla="val 6667"/>
            </a:avLst>
          </a:prstGeom>
          <a:solidFill>
            <a:srgbClr val="26262B"/>
          </a:solidFill>
          <a:ln/>
        </p:spPr>
      </p:sp>
      <p:sp>
        <p:nvSpPr>
          <p:cNvPr id="5" name="Text 2"/>
          <p:cNvSpPr/>
          <p:nvPr/>
        </p:nvSpPr>
        <p:spPr>
          <a:xfrm>
            <a:off x="796885" y="2534245"/>
            <a:ext cx="308372" cy="385524"/>
          </a:xfrm>
          <a:prstGeom prst="rect">
            <a:avLst/>
          </a:prstGeom>
          <a:noFill/>
          <a:ln/>
        </p:spPr>
        <p:txBody>
          <a:bodyPr wrap="none" lIns="0" tIns="0" rIns="0" bIns="0" rtlCol="0" anchor="t"/>
          <a:lstStyle/>
          <a:p>
            <a:pPr algn="ctr" indent="0" marL="0">
              <a:lnSpc>
                <a:spcPts val="2400"/>
              </a:lnSpc>
              <a:buNone/>
            </a:pPr>
            <a:r>
              <a:rPr lang="en-US" sz="2400" dirty="0">
                <a:solidFill>
                  <a:srgbClr val="E0D6DE"/>
                </a:solidFill>
                <a:latin typeface="Sora Medium" pitchFamily="34" charset="0"/>
                <a:ea typeface="Sora Medium" pitchFamily="34" charset="-122"/>
                <a:cs typeface="Sora Medium" pitchFamily="34" charset="-120"/>
              </a:rPr>
              <a:t>1</a:t>
            </a:r>
            <a:endParaRPr lang="en-US" sz="2400" dirty="0"/>
          </a:p>
        </p:txBody>
      </p:sp>
      <p:sp>
        <p:nvSpPr>
          <p:cNvPr id="6" name="Text 3"/>
          <p:cNvSpPr/>
          <p:nvPr/>
        </p:nvSpPr>
        <p:spPr>
          <a:xfrm>
            <a:off x="1388031" y="2495669"/>
            <a:ext cx="3765947" cy="321231"/>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Digital and Technology Tools</a:t>
            </a:r>
            <a:endParaRPr lang="en-US" sz="2000" dirty="0"/>
          </a:p>
        </p:txBody>
      </p:sp>
      <p:sp>
        <p:nvSpPr>
          <p:cNvPr id="7" name="Text 4"/>
          <p:cNvSpPr/>
          <p:nvPr/>
        </p:nvSpPr>
        <p:spPr>
          <a:xfrm>
            <a:off x="1388031" y="2940248"/>
            <a:ext cx="7036237" cy="657939"/>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Increasing use of digital platforms and advanced technologies for marketing and engagement</a:t>
            </a:r>
            <a:endParaRPr lang="en-US" sz="1600" dirty="0"/>
          </a:p>
        </p:txBody>
      </p:sp>
      <p:sp>
        <p:nvSpPr>
          <p:cNvPr id="8" name="Shape 5"/>
          <p:cNvSpPr/>
          <p:nvPr/>
        </p:nvSpPr>
        <p:spPr>
          <a:xfrm>
            <a:off x="719733" y="4035147"/>
            <a:ext cx="462677" cy="462677"/>
          </a:xfrm>
          <a:prstGeom prst="roundRect">
            <a:avLst>
              <a:gd name="adj" fmla="val 6667"/>
            </a:avLst>
          </a:prstGeom>
          <a:solidFill>
            <a:srgbClr val="26262B"/>
          </a:solidFill>
          <a:ln/>
        </p:spPr>
      </p:sp>
      <p:sp>
        <p:nvSpPr>
          <p:cNvPr id="9" name="Text 6"/>
          <p:cNvSpPr/>
          <p:nvPr/>
        </p:nvSpPr>
        <p:spPr>
          <a:xfrm>
            <a:off x="796885" y="4073723"/>
            <a:ext cx="308372" cy="385524"/>
          </a:xfrm>
          <a:prstGeom prst="rect">
            <a:avLst/>
          </a:prstGeom>
          <a:noFill/>
          <a:ln/>
        </p:spPr>
        <p:txBody>
          <a:bodyPr wrap="none" lIns="0" tIns="0" rIns="0" bIns="0" rtlCol="0" anchor="t"/>
          <a:lstStyle/>
          <a:p>
            <a:pPr algn="ctr" indent="0" marL="0">
              <a:lnSpc>
                <a:spcPts val="2400"/>
              </a:lnSpc>
              <a:buNone/>
            </a:pPr>
            <a:r>
              <a:rPr lang="en-US" sz="2400" dirty="0">
                <a:solidFill>
                  <a:srgbClr val="E0D6DE"/>
                </a:solidFill>
                <a:latin typeface="Sora Medium" pitchFamily="34" charset="0"/>
                <a:ea typeface="Sora Medium" pitchFamily="34" charset="-122"/>
                <a:cs typeface="Sora Medium" pitchFamily="34" charset="-120"/>
              </a:rPr>
              <a:t>2</a:t>
            </a:r>
            <a:endParaRPr lang="en-US" sz="2400" dirty="0"/>
          </a:p>
        </p:txBody>
      </p:sp>
      <p:sp>
        <p:nvSpPr>
          <p:cNvPr id="10" name="Text 7"/>
          <p:cNvSpPr/>
          <p:nvPr/>
        </p:nvSpPr>
        <p:spPr>
          <a:xfrm>
            <a:off x="1388031" y="4035147"/>
            <a:ext cx="2570440" cy="321231"/>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Personalization</a:t>
            </a:r>
            <a:endParaRPr lang="en-US" sz="2000" dirty="0"/>
          </a:p>
        </p:txBody>
      </p:sp>
      <p:sp>
        <p:nvSpPr>
          <p:cNvPr id="11" name="Text 8"/>
          <p:cNvSpPr/>
          <p:nvPr/>
        </p:nvSpPr>
        <p:spPr>
          <a:xfrm>
            <a:off x="1388031" y="4479727"/>
            <a:ext cx="7036237" cy="657939"/>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Tailoring marketing communications to individual preferences and behaviors</a:t>
            </a:r>
            <a:endParaRPr lang="en-US" sz="1600" dirty="0"/>
          </a:p>
        </p:txBody>
      </p:sp>
      <p:sp>
        <p:nvSpPr>
          <p:cNvPr id="12" name="Shape 9"/>
          <p:cNvSpPr/>
          <p:nvPr/>
        </p:nvSpPr>
        <p:spPr>
          <a:xfrm>
            <a:off x="719733" y="5574625"/>
            <a:ext cx="462677" cy="462677"/>
          </a:xfrm>
          <a:prstGeom prst="roundRect">
            <a:avLst>
              <a:gd name="adj" fmla="val 6667"/>
            </a:avLst>
          </a:prstGeom>
          <a:solidFill>
            <a:srgbClr val="26262B"/>
          </a:solidFill>
          <a:ln/>
        </p:spPr>
      </p:sp>
      <p:sp>
        <p:nvSpPr>
          <p:cNvPr id="13" name="Text 10"/>
          <p:cNvSpPr/>
          <p:nvPr/>
        </p:nvSpPr>
        <p:spPr>
          <a:xfrm>
            <a:off x="796885" y="5613202"/>
            <a:ext cx="308372" cy="385524"/>
          </a:xfrm>
          <a:prstGeom prst="rect">
            <a:avLst/>
          </a:prstGeom>
          <a:noFill/>
          <a:ln/>
        </p:spPr>
        <p:txBody>
          <a:bodyPr wrap="none" lIns="0" tIns="0" rIns="0" bIns="0" rtlCol="0" anchor="t"/>
          <a:lstStyle/>
          <a:p>
            <a:pPr algn="ctr" indent="0" marL="0">
              <a:lnSpc>
                <a:spcPts val="2400"/>
              </a:lnSpc>
              <a:buNone/>
            </a:pPr>
            <a:r>
              <a:rPr lang="en-US" sz="2400" dirty="0">
                <a:solidFill>
                  <a:srgbClr val="E0D6DE"/>
                </a:solidFill>
                <a:latin typeface="Sora Medium" pitchFamily="34" charset="0"/>
                <a:ea typeface="Sora Medium" pitchFamily="34" charset="-122"/>
                <a:cs typeface="Sora Medium" pitchFamily="34" charset="-120"/>
              </a:rPr>
              <a:t>3</a:t>
            </a:r>
            <a:endParaRPr lang="en-US" sz="2400" dirty="0"/>
          </a:p>
        </p:txBody>
      </p:sp>
      <p:sp>
        <p:nvSpPr>
          <p:cNvPr id="14" name="Text 11"/>
          <p:cNvSpPr/>
          <p:nvPr/>
        </p:nvSpPr>
        <p:spPr>
          <a:xfrm>
            <a:off x="1388031" y="5574625"/>
            <a:ext cx="3002399" cy="321231"/>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Employee Engagement</a:t>
            </a:r>
            <a:endParaRPr lang="en-US" sz="2000" dirty="0"/>
          </a:p>
        </p:txBody>
      </p:sp>
      <p:sp>
        <p:nvSpPr>
          <p:cNvPr id="15" name="Text 12"/>
          <p:cNvSpPr/>
          <p:nvPr/>
        </p:nvSpPr>
        <p:spPr>
          <a:xfrm>
            <a:off x="1388031" y="6019205"/>
            <a:ext cx="7036237" cy="328970"/>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Involving employees in marketing efforts through inside-out strategies</a:t>
            </a:r>
            <a:endParaRPr lang="en-US" sz="1600" dirty="0"/>
          </a:p>
        </p:txBody>
      </p:sp>
      <p:sp>
        <p:nvSpPr>
          <p:cNvPr id="16" name="Shape 13"/>
          <p:cNvSpPr/>
          <p:nvPr/>
        </p:nvSpPr>
        <p:spPr>
          <a:xfrm>
            <a:off x="719733" y="6785134"/>
            <a:ext cx="462677" cy="462677"/>
          </a:xfrm>
          <a:prstGeom prst="roundRect">
            <a:avLst>
              <a:gd name="adj" fmla="val 6667"/>
            </a:avLst>
          </a:prstGeom>
          <a:solidFill>
            <a:srgbClr val="26262B"/>
          </a:solidFill>
          <a:ln/>
        </p:spPr>
      </p:sp>
      <p:sp>
        <p:nvSpPr>
          <p:cNvPr id="17" name="Text 14"/>
          <p:cNvSpPr/>
          <p:nvPr/>
        </p:nvSpPr>
        <p:spPr>
          <a:xfrm>
            <a:off x="796885" y="6823710"/>
            <a:ext cx="308372" cy="385524"/>
          </a:xfrm>
          <a:prstGeom prst="rect">
            <a:avLst/>
          </a:prstGeom>
          <a:noFill/>
          <a:ln/>
        </p:spPr>
        <p:txBody>
          <a:bodyPr wrap="none" lIns="0" tIns="0" rIns="0" bIns="0" rtlCol="0" anchor="t"/>
          <a:lstStyle/>
          <a:p>
            <a:pPr algn="ctr" indent="0" marL="0">
              <a:lnSpc>
                <a:spcPts val="2400"/>
              </a:lnSpc>
              <a:buNone/>
            </a:pPr>
            <a:r>
              <a:rPr lang="en-US" sz="2400" dirty="0">
                <a:solidFill>
                  <a:srgbClr val="E0D6DE"/>
                </a:solidFill>
                <a:latin typeface="Sora Medium" pitchFamily="34" charset="0"/>
                <a:ea typeface="Sora Medium" pitchFamily="34" charset="-122"/>
                <a:cs typeface="Sora Medium" pitchFamily="34" charset="-120"/>
              </a:rPr>
              <a:t>4</a:t>
            </a:r>
            <a:endParaRPr lang="en-US" sz="2400" dirty="0"/>
          </a:p>
        </p:txBody>
      </p:sp>
      <p:sp>
        <p:nvSpPr>
          <p:cNvPr id="18" name="Text 15"/>
          <p:cNvSpPr/>
          <p:nvPr/>
        </p:nvSpPr>
        <p:spPr>
          <a:xfrm>
            <a:off x="1388031" y="6785134"/>
            <a:ext cx="2756178" cy="321231"/>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Social Responsibility</a:t>
            </a:r>
            <a:endParaRPr lang="en-US" sz="2000" dirty="0"/>
          </a:p>
        </p:txBody>
      </p:sp>
      <p:sp>
        <p:nvSpPr>
          <p:cNvPr id="19" name="Text 16"/>
          <p:cNvSpPr/>
          <p:nvPr/>
        </p:nvSpPr>
        <p:spPr>
          <a:xfrm>
            <a:off x="1388031" y="7229713"/>
            <a:ext cx="7036237" cy="328970"/>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Emphasizing sustainability and social impact in marketing initiatives</a:t>
            </a:r>
            <a:endParaRPr lang="en-US" sz="1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11899"/>
          </a:xfrm>
          <a:prstGeom prst="rect">
            <a:avLst/>
          </a:prstGeom>
        </p:spPr>
      </p:pic>
      <p:sp>
        <p:nvSpPr>
          <p:cNvPr id="3" name="Text 0"/>
          <p:cNvSpPr/>
          <p:nvPr/>
        </p:nvSpPr>
        <p:spPr>
          <a:xfrm>
            <a:off x="787241" y="3430429"/>
            <a:ext cx="10211514" cy="702826"/>
          </a:xfrm>
          <a:prstGeom prst="rect">
            <a:avLst/>
          </a:prstGeom>
          <a:noFill/>
          <a:ln/>
        </p:spPr>
        <p:txBody>
          <a:bodyPr wrap="none" lIns="0" tIns="0" rIns="0" bIns="0" rtlCol="0" anchor="t"/>
          <a:lstStyle/>
          <a:p>
            <a:pPr algn="l" indent="0" marL="0">
              <a:lnSpc>
                <a:spcPts val="5500"/>
              </a:lnSpc>
              <a:buNone/>
            </a:pPr>
            <a:r>
              <a:rPr lang="en-US" sz="4400" dirty="0">
                <a:solidFill>
                  <a:srgbClr val="97B8FF"/>
                </a:solidFill>
                <a:latin typeface="Sora Medium" pitchFamily="34" charset="0"/>
                <a:ea typeface="Sora Medium" pitchFamily="34" charset="-122"/>
                <a:cs typeface="Sora Medium" pitchFamily="34" charset="-120"/>
              </a:rPr>
              <a:t>Innovations in Marketing Strategies</a:t>
            </a:r>
            <a:endParaRPr lang="en-US" sz="4400" dirty="0"/>
          </a:p>
        </p:txBody>
      </p:sp>
      <p:sp>
        <p:nvSpPr>
          <p:cNvPr id="4" name="Shape 1"/>
          <p:cNvSpPr/>
          <p:nvPr/>
        </p:nvSpPr>
        <p:spPr>
          <a:xfrm>
            <a:off x="787241" y="4723686"/>
            <a:ext cx="506135" cy="506135"/>
          </a:xfrm>
          <a:prstGeom prst="roundRect">
            <a:avLst>
              <a:gd name="adj" fmla="val 6667"/>
            </a:avLst>
          </a:prstGeom>
          <a:solidFill>
            <a:srgbClr val="26262B"/>
          </a:solidFill>
          <a:ln/>
        </p:spPr>
      </p:sp>
      <p:sp>
        <p:nvSpPr>
          <p:cNvPr id="5" name="Text 2"/>
          <p:cNvSpPr/>
          <p:nvPr/>
        </p:nvSpPr>
        <p:spPr>
          <a:xfrm>
            <a:off x="871538" y="4765834"/>
            <a:ext cx="337423" cy="421719"/>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Sora Medium" pitchFamily="34" charset="0"/>
                <a:ea typeface="Sora Medium" pitchFamily="34" charset="-122"/>
                <a:cs typeface="Sora Medium" pitchFamily="34" charset="-120"/>
              </a:rPr>
              <a:t>1</a:t>
            </a:r>
            <a:endParaRPr lang="en-US" sz="2650" dirty="0"/>
          </a:p>
        </p:txBody>
      </p:sp>
      <p:sp>
        <p:nvSpPr>
          <p:cNvPr id="6" name="Text 3"/>
          <p:cNvSpPr/>
          <p:nvPr/>
        </p:nvSpPr>
        <p:spPr>
          <a:xfrm>
            <a:off x="1518285" y="4723686"/>
            <a:ext cx="3236952" cy="351472"/>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Experiential Marketing</a:t>
            </a:r>
            <a:endParaRPr lang="en-US" sz="2200" dirty="0"/>
          </a:p>
        </p:txBody>
      </p:sp>
      <p:sp>
        <p:nvSpPr>
          <p:cNvPr id="7" name="Text 4"/>
          <p:cNvSpPr/>
          <p:nvPr/>
        </p:nvSpPr>
        <p:spPr>
          <a:xfrm>
            <a:off x="1518285" y="5210056"/>
            <a:ext cx="5684520" cy="719614"/>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Focusing on creating memorable experiences rather than just promoting possessions</a:t>
            </a:r>
            <a:endParaRPr lang="en-US" sz="1750" dirty="0"/>
          </a:p>
        </p:txBody>
      </p:sp>
      <p:sp>
        <p:nvSpPr>
          <p:cNvPr id="8" name="Shape 5"/>
          <p:cNvSpPr/>
          <p:nvPr/>
        </p:nvSpPr>
        <p:spPr>
          <a:xfrm>
            <a:off x="7427714" y="4723686"/>
            <a:ext cx="506135" cy="506135"/>
          </a:xfrm>
          <a:prstGeom prst="roundRect">
            <a:avLst>
              <a:gd name="adj" fmla="val 6667"/>
            </a:avLst>
          </a:prstGeom>
          <a:solidFill>
            <a:srgbClr val="26262B"/>
          </a:solidFill>
          <a:ln/>
        </p:spPr>
      </p:sp>
      <p:sp>
        <p:nvSpPr>
          <p:cNvPr id="9" name="Text 6"/>
          <p:cNvSpPr/>
          <p:nvPr/>
        </p:nvSpPr>
        <p:spPr>
          <a:xfrm>
            <a:off x="7512010" y="4765834"/>
            <a:ext cx="337423" cy="421719"/>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Sora Medium" pitchFamily="34" charset="0"/>
                <a:ea typeface="Sora Medium" pitchFamily="34" charset="-122"/>
                <a:cs typeface="Sora Medium" pitchFamily="34" charset="-120"/>
              </a:rPr>
              <a:t>2</a:t>
            </a:r>
            <a:endParaRPr lang="en-US" sz="2650" dirty="0"/>
          </a:p>
        </p:txBody>
      </p:sp>
      <p:sp>
        <p:nvSpPr>
          <p:cNvPr id="10" name="Text 7"/>
          <p:cNvSpPr/>
          <p:nvPr/>
        </p:nvSpPr>
        <p:spPr>
          <a:xfrm>
            <a:off x="8158758" y="4723686"/>
            <a:ext cx="2811899" cy="351472"/>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Brand Fandom</a:t>
            </a:r>
            <a:endParaRPr lang="en-US" sz="2200" dirty="0"/>
          </a:p>
        </p:txBody>
      </p:sp>
      <p:sp>
        <p:nvSpPr>
          <p:cNvPr id="11" name="Text 8"/>
          <p:cNvSpPr/>
          <p:nvPr/>
        </p:nvSpPr>
        <p:spPr>
          <a:xfrm>
            <a:off x="8158758" y="5210056"/>
            <a:ext cx="5684520" cy="719614"/>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Cultivating passionate fan communities through social media channels</a:t>
            </a:r>
            <a:endParaRPr lang="en-US" sz="1750" dirty="0"/>
          </a:p>
        </p:txBody>
      </p:sp>
      <p:sp>
        <p:nvSpPr>
          <p:cNvPr id="12" name="Shape 9"/>
          <p:cNvSpPr/>
          <p:nvPr/>
        </p:nvSpPr>
        <p:spPr>
          <a:xfrm>
            <a:off x="787241" y="6407587"/>
            <a:ext cx="506135" cy="506135"/>
          </a:xfrm>
          <a:prstGeom prst="roundRect">
            <a:avLst>
              <a:gd name="adj" fmla="val 6667"/>
            </a:avLst>
          </a:prstGeom>
          <a:solidFill>
            <a:srgbClr val="26262B"/>
          </a:solidFill>
          <a:ln/>
        </p:spPr>
      </p:sp>
      <p:sp>
        <p:nvSpPr>
          <p:cNvPr id="13" name="Text 10"/>
          <p:cNvSpPr/>
          <p:nvPr/>
        </p:nvSpPr>
        <p:spPr>
          <a:xfrm>
            <a:off x="871538" y="6449735"/>
            <a:ext cx="337423" cy="421719"/>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Sora Medium" pitchFamily="34" charset="0"/>
                <a:ea typeface="Sora Medium" pitchFamily="34" charset="-122"/>
                <a:cs typeface="Sora Medium" pitchFamily="34" charset="-120"/>
              </a:rPr>
              <a:t>3</a:t>
            </a:r>
            <a:endParaRPr lang="en-US" sz="2650" dirty="0"/>
          </a:p>
        </p:txBody>
      </p:sp>
      <p:sp>
        <p:nvSpPr>
          <p:cNvPr id="14" name="Text 11"/>
          <p:cNvSpPr/>
          <p:nvPr/>
        </p:nvSpPr>
        <p:spPr>
          <a:xfrm>
            <a:off x="1518285" y="6407587"/>
            <a:ext cx="2859762" cy="351472"/>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Adaptive Strategies</a:t>
            </a:r>
            <a:endParaRPr lang="en-US" sz="2200" dirty="0"/>
          </a:p>
        </p:txBody>
      </p:sp>
      <p:sp>
        <p:nvSpPr>
          <p:cNvPr id="15" name="Text 12"/>
          <p:cNvSpPr/>
          <p:nvPr/>
        </p:nvSpPr>
        <p:spPr>
          <a:xfrm>
            <a:off x="1518285" y="6893957"/>
            <a:ext cx="5684520" cy="719614"/>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Developing flexible marketing approaches that can quickly respond to changing consumer behaviors</a:t>
            </a:r>
            <a:endParaRPr lang="en-US" sz="1750" dirty="0"/>
          </a:p>
        </p:txBody>
      </p:sp>
      <p:sp>
        <p:nvSpPr>
          <p:cNvPr id="16" name="Shape 13"/>
          <p:cNvSpPr/>
          <p:nvPr/>
        </p:nvSpPr>
        <p:spPr>
          <a:xfrm>
            <a:off x="7427714" y="6407587"/>
            <a:ext cx="506135" cy="506135"/>
          </a:xfrm>
          <a:prstGeom prst="roundRect">
            <a:avLst>
              <a:gd name="adj" fmla="val 6667"/>
            </a:avLst>
          </a:prstGeom>
          <a:solidFill>
            <a:srgbClr val="26262B"/>
          </a:solidFill>
          <a:ln/>
        </p:spPr>
      </p:sp>
      <p:sp>
        <p:nvSpPr>
          <p:cNvPr id="17" name="Text 14"/>
          <p:cNvSpPr/>
          <p:nvPr/>
        </p:nvSpPr>
        <p:spPr>
          <a:xfrm>
            <a:off x="7512010" y="6449735"/>
            <a:ext cx="337423" cy="421719"/>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Sora Medium" pitchFamily="34" charset="0"/>
                <a:ea typeface="Sora Medium" pitchFamily="34" charset="-122"/>
                <a:cs typeface="Sora Medium" pitchFamily="34" charset="-120"/>
              </a:rPr>
              <a:t>4</a:t>
            </a:r>
            <a:endParaRPr lang="en-US" sz="2650" dirty="0"/>
          </a:p>
        </p:txBody>
      </p:sp>
      <p:sp>
        <p:nvSpPr>
          <p:cNvPr id="18" name="Text 15"/>
          <p:cNvSpPr/>
          <p:nvPr/>
        </p:nvSpPr>
        <p:spPr>
          <a:xfrm>
            <a:off x="8158758" y="6407587"/>
            <a:ext cx="2811899" cy="351472"/>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Virtual Events</a:t>
            </a:r>
            <a:endParaRPr lang="en-US" sz="2200" dirty="0"/>
          </a:p>
        </p:txBody>
      </p:sp>
      <p:sp>
        <p:nvSpPr>
          <p:cNvPr id="19" name="Text 16"/>
          <p:cNvSpPr/>
          <p:nvPr/>
        </p:nvSpPr>
        <p:spPr>
          <a:xfrm>
            <a:off x="8158758" y="6893957"/>
            <a:ext cx="5684520" cy="719614"/>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Expanding into virtual and hybrid event formats to reach wider audiences</a:t>
            </a:r>
            <a:endParaRPr lang="en-US" sz="175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00656" y="638175"/>
            <a:ext cx="7032427" cy="637818"/>
          </a:xfrm>
          <a:prstGeom prst="rect">
            <a:avLst/>
          </a:prstGeom>
          <a:noFill/>
          <a:ln/>
        </p:spPr>
        <p:txBody>
          <a:bodyPr wrap="none" lIns="0" tIns="0" rIns="0" bIns="0" rtlCol="0" anchor="t"/>
          <a:lstStyle/>
          <a:p>
            <a:pPr algn="l" indent="0" marL="0">
              <a:lnSpc>
                <a:spcPts val="5000"/>
              </a:lnSpc>
              <a:buNone/>
            </a:pPr>
            <a:r>
              <a:rPr lang="en-US" sz="4000" dirty="0">
                <a:solidFill>
                  <a:srgbClr val="97B8FF"/>
                </a:solidFill>
                <a:latin typeface="Sora Medium" pitchFamily="34" charset="0"/>
                <a:ea typeface="Sora Medium" pitchFamily="34" charset="-122"/>
                <a:cs typeface="Sora Medium" pitchFamily="34" charset="-120"/>
              </a:rPr>
              <a:t>Future Research Directions</a:t>
            </a:r>
            <a:endParaRPr lang="en-US" sz="4000" dirty="0"/>
          </a:p>
        </p:txBody>
      </p:sp>
      <p:pic>
        <p:nvPicPr>
          <p:cNvPr id="4" name="Image 1" descr="preencoded.png">    </p:cNvPr>
          <p:cNvPicPr>
            <a:picLocks noChangeAspect="1"/>
          </p:cNvPicPr>
          <p:nvPr/>
        </p:nvPicPr>
        <p:blipFill>
          <a:blip r:embed="rId2"/>
          <a:stretch>
            <a:fillRect/>
          </a:stretch>
        </p:blipFill>
        <p:spPr>
          <a:xfrm>
            <a:off x="6200656" y="1582103"/>
            <a:ext cx="1020485" cy="1502331"/>
          </a:xfrm>
          <a:prstGeom prst="rect">
            <a:avLst/>
          </a:prstGeom>
        </p:spPr>
      </p:pic>
      <p:sp>
        <p:nvSpPr>
          <p:cNvPr id="5" name="Text 1"/>
          <p:cNvSpPr/>
          <p:nvPr/>
        </p:nvSpPr>
        <p:spPr>
          <a:xfrm>
            <a:off x="7527250" y="1786176"/>
            <a:ext cx="3507462" cy="318849"/>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Music Streaming Platforms</a:t>
            </a:r>
            <a:endParaRPr lang="en-US" sz="2000" dirty="0"/>
          </a:p>
        </p:txBody>
      </p:sp>
      <p:sp>
        <p:nvSpPr>
          <p:cNvPr id="6" name="Text 2"/>
          <p:cNvSpPr/>
          <p:nvPr/>
        </p:nvSpPr>
        <p:spPr>
          <a:xfrm>
            <a:off x="7527250" y="2227421"/>
            <a:ext cx="6388894" cy="652939"/>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Analyze how marketing can facilitate sustainable artist careers in the digital streaming market</a:t>
            </a:r>
            <a:endParaRPr lang="en-US" sz="1600" dirty="0"/>
          </a:p>
        </p:txBody>
      </p:sp>
      <p:pic>
        <p:nvPicPr>
          <p:cNvPr id="7" name="Image 2" descr="preencoded.png">    </p:cNvPr>
          <p:cNvPicPr>
            <a:picLocks noChangeAspect="1"/>
          </p:cNvPicPr>
          <p:nvPr/>
        </p:nvPicPr>
        <p:blipFill>
          <a:blip r:embed="rId3"/>
          <a:stretch>
            <a:fillRect/>
          </a:stretch>
        </p:blipFill>
        <p:spPr>
          <a:xfrm>
            <a:off x="6200656" y="3084433"/>
            <a:ext cx="1020485" cy="1502331"/>
          </a:xfrm>
          <a:prstGeom prst="rect">
            <a:avLst/>
          </a:prstGeom>
        </p:spPr>
      </p:pic>
      <p:sp>
        <p:nvSpPr>
          <p:cNvPr id="8" name="Text 3"/>
          <p:cNvSpPr/>
          <p:nvPr/>
        </p:nvSpPr>
        <p:spPr>
          <a:xfrm>
            <a:off x="7527250" y="3288506"/>
            <a:ext cx="2700814" cy="318849"/>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Sports Communities</a:t>
            </a:r>
            <a:endParaRPr lang="en-US" sz="2000" dirty="0"/>
          </a:p>
        </p:txBody>
      </p:sp>
      <p:sp>
        <p:nvSpPr>
          <p:cNvPr id="9" name="Text 4"/>
          <p:cNvSpPr/>
          <p:nvPr/>
        </p:nvSpPr>
        <p:spPr>
          <a:xfrm>
            <a:off x="7527250" y="3729752"/>
            <a:ext cx="6388894" cy="652939"/>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Conduct longitudinal research on sports community dynamics and their impact on stakeholders</a:t>
            </a:r>
            <a:endParaRPr lang="en-US" sz="1600" dirty="0"/>
          </a:p>
        </p:txBody>
      </p:sp>
      <p:pic>
        <p:nvPicPr>
          <p:cNvPr id="10" name="Image 3" descr="preencoded.png">    </p:cNvPr>
          <p:cNvPicPr>
            <a:picLocks noChangeAspect="1"/>
          </p:cNvPicPr>
          <p:nvPr/>
        </p:nvPicPr>
        <p:blipFill>
          <a:blip r:embed="rId4"/>
          <a:stretch>
            <a:fillRect/>
          </a:stretch>
        </p:blipFill>
        <p:spPr>
          <a:xfrm>
            <a:off x="6200656" y="4586764"/>
            <a:ext cx="1020485" cy="1502331"/>
          </a:xfrm>
          <a:prstGeom prst="rect">
            <a:avLst/>
          </a:prstGeom>
        </p:spPr>
      </p:pic>
      <p:sp>
        <p:nvSpPr>
          <p:cNvPr id="11" name="Text 5"/>
          <p:cNvSpPr/>
          <p:nvPr/>
        </p:nvSpPr>
        <p:spPr>
          <a:xfrm>
            <a:off x="7527250" y="4790837"/>
            <a:ext cx="2551271" cy="318849"/>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E-Sports Marketing</a:t>
            </a:r>
            <a:endParaRPr lang="en-US" sz="2000" dirty="0"/>
          </a:p>
        </p:txBody>
      </p:sp>
      <p:sp>
        <p:nvSpPr>
          <p:cNvPr id="12" name="Text 6"/>
          <p:cNvSpPr/>
          <p:nvPr/>
        </p:nvSpPr>
        <p:spPr>
          <a:xfrm>
            <a:off x="7527250" y="5232083"/>
            <a:ext cx="6388894" cy="652939"/>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Explore marketing opportunities in virtual sports and their relationship to traditional sports consumption</a:t>
            </a:r>
            <a:endParaRPr lang="en-US" sz="1600" dirty="0"/>
          </a:p>
        </p:txBody>
      </p:sp>
      <p:pic>
        <p:nvPicPr>
          <p:cNvPr id="13" name="Image 4" descr="preencoded.png">    </p:cNvPr>
          <p:cNvPicPr>
            <a:picLocks noChangeAspect="1"/>
          </p:cNvPicPr>
          <p:nvPr/>
        </p:nvPicPr>
        <p:blipFill>
          <a:blip r:embed="rId5"/>
          <a:stretch>
            <a:fillRect/>
          </a:stretch>
        </p:blipFill>
        <p:spPr>
          <a:xfrm>
            <a:off x="6200656" y="6089094"/>
            <a:ext cx="1020485" cy="1502331"/>
          </a:xfrm>
          <a:prstGeom prst="rect">
            <a:avLst/>
          </a:prstGeom>
        </p:spPr>
      </p:pic>
      <p:sp>
        <p:nvSpPr>
          <p:cNvPr id="14" name="Text 7"/>
          <p:cNvSpPr/>
          <p:nvPr/>
        </p:nvSpPr>
        <p:spPr>
          <a:xfrm>
            <a:off x="7527250" y="6293167"/>
            <a:ext cx="3510320" cy="318849"/>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Women's Sports Marketing</a:t>
            </a:r>
            <a:endParaRPr lang="en-US" sz="2000" dirty="0"/>
          </a:p>
        </p:txBody>
      </p:sp>
      <p:sp>
        <p:nvSpPr>
          <p:cNvPr id="15" name="Text 8"/>
          <p:cNvSpPr/>
          <p:nvPr/>
        </p:nvSpPr>
        <p:spPr>
          <a:xfrm>
            <a:off x="7527250" y="6734413"/>
            <a:ext cx="6388894" cy="652939"/>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Study strategic differences in marketing women's sports compared to men's sports</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908328"/>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Challenges in Arts and Sports Marketing</a:t>
            </a:r>
            <a:endParaRPr lang="en-US" sz="4450" dirty="0"/>
          </a:p>
        </p:txBody>
      </p:sp>
      <p:sp>
        <p:nvSpPr>
          <p:cNvPr id="4" name="Shape 1"/>
          <p:cNvSpPr/>
          <p:nvPr/>
        </p:nvSpPr>
        <p:spPr>
          <a:xfrm>
            <a:off x="793790" y="2666048"/>
            <a:ext cx="3664863" cy="2758559"/>
          </a:xfrm>
          <a:prstGeom prst="roundRect">
            <a:avLst>
              <a:gd name="adj" fmla="val 1233"/>
            </a:avLst>
          </a:prstGeom>
          <a:solidFill>
            <a:srgbClr val="26262B"/>
          </a:solidFill>
          <a:ln/>
        </p:spPr>
      </p:sp>
      <p:sp>
        <p:nvSpPr>
          <p:cNvPr id="5" name="Text 2"/>
          <p:cNvSpPr/>
          <p:nvPr/>
        </p:nvSpPr>
        <p:spPr>
          <a:xfrm>
            <a:off x="1020604" y="289286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Digital Saturation</a:t>
            </a:r>
            <a:endParaRPr lang="en-US" sz="2200" dirty="0"/>
          </a:p>
        </p:txBody>
      </p:sp>
      <p:sp>
        <p:nvSpPr>
          <p:cNvPr id="6" name="Text 3"/>
          <p:cNvSpPr/>
          <p:nvPr/>
        </p:nvSpPr>
        <p:spPr>
          <a:xfrm>
            <a:off x="1020604" y="3383280"/>
            <a:ext cx="3211235" cy="1814513"/>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With ads running online more than ever, audiences are experiencing digital fatigue, making it harder to predict engagement and attendance.</a:t>
            </a:r>
            <a:endParaRPr lang="en-US" sz="1750" dirty="0"/>
          </a:p>
        </p:txBody>
      </p:sp>
      <p:sp>
        <p:nvSpPr>
          <p:cNvPr id="7" name="Shape 4"/>
          <p:cNvSpPr/>
          <p:nvPr/>
        </p:nvSpPr>
        <p:spPr>
          <a:xfrm>
            <a:off x="4685467" y="2666048"/>
            <a:ext cx="3664863" cy="2758559"/>
          </a:xfrm>
          <a:prstGeom prst="roundRect">
            <a:avLst>
              <a:gd name="adj" fmla="val 1233"/>
            </a:avLst>
          </a:prstGeom>
          <a:solidFill>
            <a:srgbClr val="26262B"/>
          </a:solidFill>
          <a:ln/>
        </p:spPr>
      </p:sp>
      <p:sp>
        <p:nvSpPr>
          <p:cNvPr id="8" name="Text 5"/>
          <p:cNvSpPr/>
          <p:nvPr/>
        </p:nvSpPr>
        <p:spPr>
          <a:xfrm>
            <a:off x="4912281" y="2892862"/>
            <a:ext cx="3211235"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Changing Consumer Behavior</a:t>
            </a:r>
            <a:endParaRPr lang="en-US" sz="2200" dirty="0"/>
          </a:p>
        </p:txBody>
      </p:sp>
      <p:sp>
        <p:nvSpPr>
          <p:cNvPr id="9" name="Text 6"/>
          <p:cNvSpPr/>
          <p:nvPr/>
        </p:nvSpPr>
        <p:spPr>
          <a:xfrm>
            <a:off x="4912281" y="3737610"/>
            <a:ext cx="3211235"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Evolving preferences and interests require constant re-evaluation of marketing strategies.</a:t>
            </a:r>
            <a:endParaRPr lang="en-US" sz="1750" dirty="0"/>
          </a:p>
        </p:txBody>
      </p:sp>
      <p:sp>
        <p:nvSpPr>
          <p:cNvPr id="10" name="Shape 7"/>
          <p:cNvSpPr/>
          <p:nvPr/>
        </p:nvSpPr>
        <p:spPr>
          <a:xfrm>
            <a:off x="793790" y="5651421"/>
            <a:ext cx="7556421" cy="1669852"/>
          </a:xfrm>
          <a:prstGeom prst="roundRect">
            <a:avLst>
              <a:gd name="adj" fmla="val 2038"/>
            </a:avLst>
          </a:prstGeom>
          <a:solidFill>
            <a:srgbClr val="26262B"/>
          </a:solidFill>
          <a:ln/>
        </p:spPr>
      </p:sp>
      <p:sp>
        <p:nvSpPr>
          <p:cNvPr id="11" name="Text 8"/>
          <p:cNvSpPr/>
          <p:nvPr/>
        </p:nvSpPr>
        <p:spPr>
          <a:xfrm>
            <a:off x="1020604" y="5878235"/>
            <a:ext cx="4224576"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Balancing Art and Commerce</a:t>
            </a:r>
            <a:endParaRPr lang="en-US" sz="2200" dirty="0"/>
          </a:p>
        </p:txBody>
      </p:sp>
      <p:sp>
        <p:nvSpPr>
          <p:cNvPr id="12" name="Text 9"/>
          <p:cNvSpPr/>
          <p:nvPr/>
        </p:nvSpPr>
        <p:spPr>
          <a:xfrm>
            <a:off x="1020604" y="6368653"/>
            <a:ext cx="7102793"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Maintaining artistic integrity while meeting commercial objectives can be challenging for marketers in both fields.</a:t>
            </a:r>
            <a:endParaRPr lang="en-US" sz="175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192322" y="605314"/>
            <a:ext cx="7732157" cy="1260872"/>
          </a:xfrm>
          <a:prstGeom prst="rect">
            <a:avLst/>
          </a:prstGeom>
          <a:noFill/>
          <a:ln/>
        </p:spPr>
        <p:txBody>
          <a:bodyPr wrap="square" lIns="0" tIns="0" rIns="0" bIns="0" rtlCol="0" anchor="t"/>
          <a:lstStyle/>
          <a:p>
            <a:pPr algn="l" indent="0" marL="0">
              <a:lnSpc>
                <a:spcPts val="4950"/>
              </a:lnSpc>
              <a:buNone/>
            </a:pPr>
            <a:r>
              <a:rPr lang="en-US" sz="3950" dirty="0">
                <a:solidFill>
                  <a:srgbClr val="97B8FF"/>
                </a:solidFill>
                <a:latin typeface="Sora Medium" pitchFamily="34" charset="0"/>
                <a:ea typeface="Sora Medium" pitchFamily="34" charset="-122"/>
                <a:cs typeface="Sora Medium" pitchFamily="34" charset="-120"/>
              </a:rPr>
              <a:t>Best Practices for Arts and Sports Marketers</a:t>
            </a:r>
            <a:endParaRPr lang="en-US" sz="3950" dirty="0"/>
          </a:p>
        </p:txBody>
      </p:sp>
      <p:pic>
        <p:nvPicPr>
          <p:cNvPr id="4" name="Image 1" descr="preencoded.png">    </p:cNvPr>
          <p:cNvPicPr>
            <a:picLocks noChangeAspect="1"/>
          </p:cNvPicPr>
          <p:nvPr/>
        </p:nvPicPr>
        <p:blipFill>
          <a:blip r:embed="rId2"/>
          <a:stretch>
            <a:fillRect/>
          </a:stretch>
        </p:blipFill>
        <p:spPr>
          <a:xfrm>
            <a:off x="6192322" y="2168723"/>
            <a:ext cx="504230" cy="504230"/>
          </a:xfrm>
          <a:prstGeom prst="rect">
            <a:avLst/>
          </a:prstGeom>
        </p:spPr>
      </p:pic>
      <p:sp>
        <p:nvSpPr>
          <p:cNvPr id="5" name="Text 1"/>
          <p:cNvSpPr/>
          <p:nvPr/>
        </p:nvSpPr>
        <p:spPr>
          <a:xfrm>
            <a:off x="6192322" y="2874645"/>
            <a:ext cx="2375654" cy="630317"/>
          </a:xfrm>
          <a:prstGeom prst="rect">
            <a:avLst/>
          </a:prstGeom>
          <a:noFill/>
          <a:ln/>
        </p:spPr>
        <p:txBody>
          <a:bodyPr wrap="square" lIns="0" tIns="0" rIns="0" bIns="0" rtlCol="0" anchor="t"/>
          <a:lstStyle/>
          <a:p>
            <a:pPr algn="l" indent="0" marL="0">
              <a:lnSpc>
                <a:spcPts val="2450"/>
              </a:lnSpc>
              <a:buNone/>
            </a:pPr>
            <a:r>
              <a:rPr lang="en-US" sz="1950" dirty="0">
                <a:solidFill>
                  <a:srgbClr val="E0D6DE"/>
                </a:solidFill>
                <a:latin typeface="Sora Medium" pitchFamily="34" charset="0"/>
                <a:ea typeface="Sora Medium" pitchFamily="34" charset="-122"/>
                <a:cs typeface="Sora Medium" pitchFamily="34" charset="-120"/>
              </a:rPr>
              <a:t>Continuous Research</a:t>
            </a:r>
            <a:endParaRPr lang="en-US" sz="1950" dirty="0"/>
          </a:p>
        </p:txBody>
      </p:sp>
      <p:sp>
        <p:nvSpPr>
          <p:cNvPr id="6" name="Text 2"/>
          <p:cNvSpPr/>
          <p:nvPr/>
        </p:nvSpPr>
        <p:spPr>
          <a:xfrm>
            <a:off x="6192322" y="3625929"/>
            <a:ext cx="2375654" cy="967978"/>
          </a:xfrm>
          <a:prstGeom prst="rect">
            <a:avLst/>
          </a:prstGeom>
          <a:noFill/>
          <a:ln/>
        </p:spPr>
        <p:txBody>
          <a:bodyPr wrap="square" lIns="0" tIns="0" rIns="0" bIns="0" rtlCol="0" anchor="t"/>
          <a:lstStyle/>
          <a:p>
            <a:pPr algn="l" indent="0" marL="0">
              <a:lnSpc>
                <a:spcPts val="2500"/>
              </a:lnSpc>
              <a:buNone/>
            </a:pPr>
            <a:r>
              <a:rPr lang="en-US" sz="1550" dirty="0">
                <a:solidFill>
                  <a:srgbClr val="E0D6DE"/>
                </a:solidFill>
                <a:latin typeface="Noto Sans TC" pitchFamily="34" charset="0"/>
                <a:ea typeface="Noto Sans TC" pitchFamily="34" charset="-122"/>
                <a:cs typeface="Noto Sans TC" pitchFamily="34" charset="-120"/>
              </a:rPr>
              <a:t>Stay updated on market trends and consumer preferences</a:t>
            </a:r>
            <a:endParaRPr lang="en-US" sz="1550" dirty="0"/>
          </a:p>
        </p:txBody>
      </p:sp>
      <p:pic>
        <p:nvPicPr>
          <p:cNvPr id="7" name="Image 2" descr="preencoded.png">    </p:cNvPr>
          <p:cNvPicPr>
            <a:picLocks noChangeAspect="1"/>
          </p:cNvPicPr>
          <p:nvPr/>
        </p:nvPicPr>
        <p:blipFill>
          <a:blip r:embed="rId3"/>
          <a:stretch>
            <a:fillRect/>
          </a:stretch>
        </p:blipFill>
        <p:spPr>
          <a:xfrm>
            <a:off x="8870513" y="2168723"/>
            <a:ext cx="504230" cy="504230"/>
          </a:xfrm>
          <a:prstGeom prst="rect">
            <a:avLst/>
          </a:prstGeom>
        </p:spPr>
      </p:pic>
      <p:sp>
        <p:nvSpPr>
          <p:cNvPr id="8" name="Text 3"/>
          <p:cNvSpPr/>
          <p:nvPr/>
        </p:nvSpPr>
        <p:spPr>
          <a:xfrm>
            <a:off x="8870513" y="2874645"/>
            <a:ext cx="2375654" cy="630317"/>
          </a:xfrm>
          <a:prstGeom prst="rect">
            <a:avLst/>
          </a:prstGeom>
          <a:noFill/>
          <a:ln/>
        </p:spPr>
        <p:txBody>
          <a:bodyPr wrap="square" lIns="0" tIns="0" rIns="0" bIns="0" rtlCol="0" anchor="t"/>
          <a:lstStyle/>
          <a:p>
            <a:pPr algn="l" indent="0" marL="0">
              <a:lnSpc>
                <a:spcPts val="2450"/>
              </a:lnSpc>
              <a:buNone/>
            </a:pPr>
            <a:r>
              <a:rPr lang="en-US" sz="1950" dirty="0">
                <a:solidFill>
                  <a:srgbClr val="E0D6DE"/>
                </a:solidFill>
                <a:latin typeface="Sora Medium" pitchFamily="34" charset="0"/>
                <a:ea typeface="Sora Medium" pitchFamily="34" charset="-122"/>
                <a:cs typeface="Sora Medium" pitchFamily="34" charset="-120"/>
              </a:rPr>
              <a:t>Authentic Storytelling</a:t>
            </a:r>
            <a:endParaRPr lang="en-US" sz="1950" dirty="0"/>
          </a:p>
        </p:txBody>
      </p:sp>
      <p:sp>
        <p:nvSpPr>
          <p:cNvPr id="9" name="Text 4"/>
          <p:cNvSpPr/>
          <p:nvPr/>
        </p:nvSpPr>
        <p:spPr>
          <a:xfrm>
            <a:off x="8870513" y="3625929"/>
            <a:ext cx="2375654" cy="967978"/>
          </a:xfrm>
          <a:prstGeom prst="rect">
            <a:avLst/>
          </a:prstGeom>
          <a:noFill/>
          <a:ln/>
        </p:spPr>
        <p:txBody>
          <a:bodyPr wrap="square" lIns="0" tIns="0" rIns="0" bIns="0" rtlCol="0" anchor="t"/>
          <a:lstStyle/>
          <a:p>
            <a:pPr algn="l" indent="0" marL="0">
              <a:lnSpc>
                <a:spcPts val="2500"/>
              </a:lnSpc>
              <a:buNone/>
            </a:pPr>
            <a:r>
              <a:rPr lang="en-US" sz="1550" dirty="0">
                <a:solidFill>
                  <a:srgbClr val="E0D6DE"/>
                </a:solidFill>
                <a:latin typeface="Noto Sans TC" pitchFamily="34" charset="0"/>
                <a:ea typeface="Noto Sans TC" pitchFamily="34" charset="-122"/>
                <a:cs typeface="Noto Sans TC" pitchFamily="34" charset="-120"/>
              </a:rPr>
              <a:t>Create genuine narratives that resonate with audiences</a:t>
            </a:r>
            <a:endParaRPr lang="en-US" sz="1550" dirty="0"/>
          </a:p>
        </p:txBody>
      </p:sp>
      <p:pic>
        <p:nvPicPr>
          <p:cNvPr id="10" name="Image 3" descr="preencoded.png">    </p:cNvPr>
          <p:cNvPicPr>
            <a:picLocks noChangeAspect="1"/>
          </p:cNvPicPr>
          <p:nvPr/>
        </p:nvPicPr>
        <p:blipFill>
          <a:blip r:embed="rId4"/>
          <a:stretch>
            <a:fillRect/>
          </a:stretch>
        </p:blipFill>
        <p:spPr>
          <a:xfrm>
            <a:off x="11548705" y="2168723"/>
            <a:ext cx="504230" cy="504230"/>
          </a:xfrm>
          <a:prstGeom prst="rect">
            <a:avLst/>
          </a:prstGeom>
        </p:spPr>
      </p:pic>
      <p:sp>
        <p:nvSpPr>
          <p:cNvPr id="11" name="Text 5"/>
          <p:cNvSpPr/>
          <p:nvPr/>
        </p:nvSpPr>
        <p:spPr>
          <a:xfrm>
            <a:off x="11548705" y="2874645"/>
            <a:ext cx="2375654" cy="630317"/>
          </a:xfrm>
          <a:prstGeom prst="rect">
            <a:avLst/>
          </a:prstGeom>
          <a:noFill/>
          <a:ln/>
        </p:spPr>
        <p:txBody>
          <a:bodyPr wrap="square" lIns="0" tIns="0" rIns="0" bIns="0" rtlCol="0" anchor="t"/>
          <a:lstStyle/>
          <a:p>
            <a:pPr algn="l" indent="0" marL="0">
              <a:lnSpc>
                <a:spcPts val="2450"/>
              </a:lnSpc>
              <a:buNone/>
            </a:pPr>
            <a:r>
              <a:rPr lang="en-US" sz="1950" dirty="0">
                <a:solidFill>
                  <a:srgbClr val="E0D6DE"/>
                </a:solidFill>
                <a:latin typeface="Sora Medium" pitchFamily="34" charset="0"/>
                <a:ea typeface="Sora Medium" pitchFamily="34" charset="-122"/>
                <a:cs typeface="Sora Medium" pitchFamily="34" charset="-120"/>
              </a:rPr>
              <a:t>Cross-Industry Collaboration</a:t>
            </a:r>
            <a:endParaRPr lang="en-US" sz="1950" dirty="0"/>
          </a:p>
        </p:txBody>
      </p:sp>
      <p:sp>
        <p:nvSpPr>
          <p:cNvPr id="12" name="Text 6"/>
          <p:cNvSpPr/>
          <p:nvPr/>
        </p:nvSpPr>
        <p:spPr>
          <a:xfrm>
            <a:off x="11548705" y="3625929"/>
            <a:ext cx="2375654" cy="967978"/>
          </a:xfrm>
          <a:prstGeom prst="rect">
            <a:avLst/>
          </a:prstGeom>
          <a:noFill/>
          <a:ln/>
        </p:spPr>
        <p:txBody>
          <a:bodyPr wrap="square" lIns="0" tIns="0" rIns="0" bIns="0" rtlCol="0" anchor="t"/>
          <a:lstStyle/>
          <a:p>
            <a:pPr algn="l" indent="0" marL="0">
              <a:lnSpc>
                <a:spcPts val="2500"/>
              </a:lnSpc>
              <a:buNone/>
            </a:pPr>
            <a:r>
              <a:rPr lang="en-US" sz="1550" dirty="0">
                <a:solidFill>
                  <a:srgbClr val="E0D6DE"/>
                </a:solidFill>
                <a:latin typeface="Noto Sans TC" pitchFamily="34" charset="0"/>
                <a:ea typeface="Noto Sans TC" pitchFamily="34" charset="-122"/>
                <a:cs typeface="Noto Sans TC" pitchFamily="34" charset="-120"/>
              </a:rPr>
              <a:t>Seek partnerships that blend arts and sports for unique experiences</a:t>
            </a:r>
            <a:endParaRPr lang="en-US" sz="1550" dirty="0"/>
          </a:p>
        </p:txBody>
      </p:sp>
      <p:pic>
        <p:nvPicPr>
          <p:cNvPr id="13" name="Image 4" descr="preencoded.png">    </p:cNvPr>
          <p:cNvPicPr>
            <a:picLocks noChangeAspect="1"/>
          </p:cNvPicPr>
          <p:nvPr/>
        </p:nvPicPr>
        <p:blipFill>
          <a:blip r:embed="rId5"/>
          <a:stretch>
            <a:fillRect/>
          </a:stretch>
        </p:blipFill>
        <p:spPr>
          <a:xfrm>
            <a:off x="6192322" y="5198983"/>
            <a:ext cx="504230" cy="504230"/>
          </a:xfrm>
          <a:prstGeom prst="rect">
            <a:avLst/>
          </a:prstGeom>
        </p:spPr>
      </p:pic>
      <p:sp>
        <p:nvSpPr>
          <p:cNvPr id="14" name="Text 7"/>
          <p:cNvSpPr/>
          <p:nvPr/>
        </p:nvSpPr>
        <p:spPr>
          <a:xfrm>
            <a:off x="6192322" y="5904905"/>
            <a:ext cx="2375654" cy="630317"/>
          </a:xfrm>
          <a:prstGeom prst="rect">
            <a:avLst/>
          </a:prstGeom>
          <a:noFill/>
          <a:ln/>
        </p:spPr>
        <p:txBody>
          <a:bodyPr wrap="square" lIns="0" tIns="0" rIns="0" bIns="0" rtlCol="0" anchor="t"/>
          <a:lstStyle/>
          <a:p>
            <a:pPr algn="l" indent="0" marL="0">
              <a:lnSpc>
                <a:spcPts val="2450"/>
              </a:lnSpc>
              <a:buNone/>
            </a:pPr>
            <a:r>
              <a:rPr lang="en-US" sz="1950" dirty="0">
                <a:solidFill>
                  <a:srgbClr val="E0D6DE"/>
                </a:solidFill>
                <a:latin typeface="Sora Medium" pitchFamily="34" charset="0"/>
                <a:ea typeface="Sora Medium" pitchFamily="34" charset="-122"/>
                <a:cs typeface="Sora Medium" pitchFamily="34" charset="-120"/>
              </a:rPr>
              <a:t>Embrace Innovation</a:t>
            </a:r>
            <a:endParaRPr lang="en-US" sz="1950" dirty="0"/>
          </a:p>
        </p:txBody>
      </p:sp>
      <p:sp>
        <p:nvSpPr>
          <p:cNvPr id="15" name="Text 8"/>
          <p:cNvSpPr/>
          <p:nvPr/>
        </p:nvSpPr>
        <p:spPr>
          <a:xfrm>
            <a:off x="6192322" y="6656189"/>
            <a:ext cx="2375654" cy="967978"/>
          </a:xfrm>
          <a:prstGeom prst="rect">
            <a:avLst/>
          </a:prstGeom>
          <a:noFill/>
          <a:ln/>
        </p:spPr>
        <p:txBody>
          <a:bodyPr wrap="square" lIns="0" tIns="0" rIns="0" bIns="0" rtlCol="0" anchor="t"/>
          <a:lstStyle/>
          <a:p>
            <a:pPr algn="l" indent="0" marL="0">
              <a:lnSpc>
                <a:spcPts val="2500"/>
              </a:lnSpc>
              <a:buNone/>
            </a:pPr>
            <a:r>
              <a:rPr lang="en-US" sz="1550" dirty="0">
                <a:solidFill>
                  <a:srgbClr val="E0D6DE"/>
                </a:solidFill>
                <a:latin typeface="Noto Sans TC" pitchFamily="34" charset="0"/>
                <a:ea typeface="Noto Sans TC" pitchFamily="34" charset="-122"/>
                <a:cs typeface="Noto Sans TC" pitchFamily="34" charset="-120"/>
              </a:rPr>
              <a:t>Experiment with new technologies and marketing approaches</a:t>
            </a:r>
            <a:endParaRPr lang="en-US" sz="155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Text 0"/>
          <p:cNvSpPr/>
          <p:nvPr/>
        </p:nvSpPr>
        <p:spPr>
          <a:xfrm>
            <a:off x="519827" y="408384"/>
            <a:ext cx="9137333" cy="464106"/>
          </a:xfrm>
          <a:prstGeom prst="rect">
            <a:avLst/>
          </a:prstGeom>
          <a:noFill/>
          <a:ln/>
        </p:spPr>
        <p:txBody>
          <a:bodyPr wrap="none" lIns="0" tIns="0" rIns="0" bIns="0" rtlCol="0" anchor="t"/>
          <a:lstStyle/>
          <a:p>
            <a:pPr algn="l" indent="0" marL="0">
              <a:lnSpc>
                <a:spcPts val="3650"/>
              </a:lnSpc>
              <a:buNone/>
            </a:pPr>
            <a:r>
              <a:rPr lang="en-US" sz="2900" dirty="0">
                <a:solidFill>
                  <a:srgbClr val="97B8FF"/>
                </a:solidFill>
                <a:latin typeface="Sora Medium" pitchFamily="34" charset="0"/>
                <a:ea typeface="Sora Medium" pitchFamily="34" charset="-122"/>
                <a:cs typeface="Sora Medium" pitchFamily="34" charset="-120"/>
              </a:rPr>
              <a:t>Measuring Success in Arts and Sports Marketing</a:t>
            </a:r>
            <a:endParaRPr lang="en-US" sz="2900" dirty="0"/>
          </a:p>
        </p:txBody>
      </p:sp>
      <p:pic>
        <p:nvPicPr>
          <p:cNvPr id="3" name="Image 0" descr="preencoded.png">    </p:cNvPr>
          <p:cNvPicPr>
            <a:picLocks noChangeAspect="1"/>
          </p:cNvPicPr>
          <p:nvPr/>
        </p:nvPicPr>
        <p:blipFill>
          <a:blip r:embed="rId1"/>
          <a:stretch>
            <a:fillRect/>
          </a:stretch>
        </p:blipFill>
        <p:spPr>
          <a:xfrm>
            <a:off x="519827" y="1169551"/>
            <a:ext cx="13590746" cy="7610713"/>
          </a:xfrm>
          <a:prstGeom prst="rect">
            <a:avLst/>
          </a:prstGeom>
        </p:spPr>
      </p:pic>
      <p:sp>
        <p:nvSpPr>
          <p:cNvPr id="4" name="Text 1"/>
          <p:cNvSpPr/>
          <p:nvPr/>
        </p:nvSpPr>
        <p:spPr>
          <a:xfrm>
            <a:off x="519827" y="8947309"/>
            <a:ext cx="13590746" cy="237649"/>
          </a:xfrm>
          <a:prstGeom prst="rect">
            <a:avLst/>
          </a:prstGeom>
          <a:noFill/>
          <a:ln/>
        </p:spPr>
        <p:txBody>
          <a:bodyPr wrap="none" lIns="0" tIns="0" rIns="0" bIns="0" rtlCol="0" anchor="t"/>
          <a:lstStyle/>
          <a:p>
            <a:pPr algn="l" indent="0" marL="0">
              <a:lnSpc>
                <a:spcPts val="1850"/>
              </a:lnSpc>
              <a:buNone/>
            </a:pPr>
            <a:r>
              <a:rPr lang="en-US" sz="1150" dirty="0">
                <a:solidFill>
                  <a:srgbClr val="E0D6DE"/>
                </a:solidFill>
                <a:latin typeface="Noto Sans TC" pitchFamily="34" charset="0"/>
                <a:ea typeface="Noto Sans TC" pitchFamily="34" charset="-122"/>
                <a:cs typeface="Noto Sans TC" pitchFamily="34" charset="-120"/>
              </a:rPr>
              <a:t>Key performance indicators for arts and sports marketing campaigns vary, but often include metrics related to brand awareness, engagement, sales, and revenue generation.</a:t>
            </a:r>
            <a:endParaRPr lang="en-US" sz="11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793790" y="1014770"/>
            <a:ext cx="11479649" cy="708779"/>
          </a:xfrm>
          <a:prstGeom prst="rect">
            <a:avLst/>
          </a:prstGeom>
          <a:noFill/>
          <a:ln/>
        </p:spPr>
        <p:txBody>
          <a:bodyPr wrap="non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The Future of Arts and Sports Marketing</a:t>
            </a:r>
            <a:endParaRPr lang="en-US" sz="4450" dirty="0"/>
          </a:p>
        </p:txBody>
      </p:sp>
      <p:sp>
        <p:nvSpPr>
          <p:cNvPr id="3" name="Text 1"/>
          <p:cNvSpPr/>
          <p:nvPr/>
        </p:nvSpPr>
        <p:spPr>
          <a:xfrm>
            <a:off x="1350050" y="2743438"/>
            <a:ext cx="3342442" cy="354330"/>
          </a:xfrm>
          <a:prstGeom prst="rect">
            <a:avLst/>
          </a:prstGeom>
          <a:noFill/>
          <a:ln/>
        </p:spPr>
        <p:txBody>
          <a:bodyPr wrap="none" lIns="0" tIns="0" rIns="0" bIns="0" rtlCol="0" anchor="t"/>
          <a:lstStyle/>
          <a:p>
            <a:pPr algn="r"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Immersive Experiences</a:t>
            </a:r>
            <a:endParaRPr lang="en-US" sz="2200" dirty="0"/>
          </a:p>
        </p:txBody>
      </p:sp>
      <p:sp>
        <p:nvSpPr>
          <p:cNvPr id="4" name="Text 2"/>
          <p:cNvSpPr/>
          <p:nvPr/>
        </p:nvSpPr>
        <p:spPr>
          <a:xfrm>
            <a:off x="793790" y="3233857"/>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VR and AR will create more engaging fan experiences</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sp>
        <p:nvSpPr>
          <p:cNvPr id="6" name="Text 3"/>
          <p:cNvSpPr/>
          <p:nvPr/>
        </p:nvSpPr>
        <p:spPr>
          <a:xfrm>
            <a:off x="6033492" y="3336369"/>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1</a:t>
            </a:r>
            <a:endParaRPr lang="en-US" sz="2650" dirty="0"/>
          </a:p>
        </p:txBody>
      </p:sp>
      <p:sp>
        <p:nvSpPr>
          <p:cNvPr id="7" name="Text 4"/>
          <p:cNvSpPr/>
          <p:nvPr/>
        </p:nvSpPr>
        <p:spPr>
          <a:xfrm>
            <a:off x="9937790" y="2177177"/>
            <a:ext cx="3898821"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Data-Driven Personalization</a:t>
            </a:r>
            <a:endParaRPr lang="en-US" sz="2200" dirty="0"/>
          </a:p>
        </p:txBody>
      </p:sp>
      <p:sp>
        <p:nvSpPr>
          <p:cNvPr id="8" name="Text 5"/>
          <p:cNvSpPr/>
          <p:nvPr/>
        </p:nvSpPr>
        <p:spPr>
          <a:xfrm>
            <a:off x="9937790" y="3021925"/>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AI will enable hyper-personalized marketing strategies</a:t>
            </a:r>
            <a:endParaRPr lang="en-US" sz="1750" dirty="0"/>
          </a:p>
        </p:txBody>
      </p:sp>
      <p:pic>
        <p:nvPicPr>
          <p:cNvPr id="9" name="Image 1" descr="preencoded.png">    </p:cNvPr>
          <p:cNvPicPr>
            <a:picLocks noChangeAspect="1"/>
          </p:cNvPicPr>
          <p:nvPr/>
        </p:nvPicPr>
        <p:blipFill>
          <a:blip r:embed="rId2"/>
          <a:stretch>
            <a:fillRect/>
          </a:stretch>
        </p:blipFill>
        <p:spPr>
          <a:xfrm>
            <a:off x="5032653" y="2413516"/>
            <a:ext cx="4564975" cy="4564975"/>
          </a:xfrm>
          <a:prstGeom prst="rect">
            <a:avLst/>
          </a:prstGeom>
        </p:spPr>
      </p:pic>
      <p:sp>
        <p:nvSpPr>
          <p:cNvPr id="10" name="Text 6"/>
          <p:cNvSpPr/>
          <p:nvPr/>
        </p:nvSpPr>
        <p:spPr>
          <a:xfrm>
            <a:off x="7893010" y="3071693"/>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2</a:t>
            </a:r>
            <a:endParaRPr lang="en-US" sz="2650" dirty="0"/>
          </a:p>
        </p:txBody>
      </p:sp>
      <p:sp>
        <p:nvSpPr>
          <p:cNvPr id="11" name="Text 7"/>
          <p:cNvSpPr/>
          <p:nvPr/>
        </p:nvSpPr>
        <p:spPr>
          <a:xfrm>
            <a:off x="10051256" y="4087892"/>
            <a:ext cx="2904887"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Sustainability Focus</a:t>
            </a:r>
            <a:endParaRPr lang="en-US" sz="2200" dirty="0"/>
          </a:p>
        </p:txBody>
      </p:sp>
      <p:sp>
        <p:nvSpPr>
          <p:cNvPr id="12" name="Text 8"/>
          <p:cNvSpPr/>
          <p:nvPr/>
        </p:nvSpPr>
        <p:spPr>
          <a:xfrm>
            <a:off x="10051256" y="4578310"/>
            <a:ext cx="3785354"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Eco-friendly initiatives will become central to marketing efforts</a:t>
            </a:r>
            <a:endParaRPr lang="en-US" sz="1750" dirty="0"/>
          </a:p>
        </p:txBody>
      </p:sp>
      <p:pic>
        <p:nvPicPr>
          <p:cNvPr id="13" name="Image 2" descr="preencoded.png">    </p:cNvPr>
          <p:cNvPicPr>
            <a:picLocks noChangeAspect="1"/>
          </p:cNvPicPr>
          <p:nvPr/>
        </p:nvPicPr>
        <p:blipFill>
          <a:blip r:embed="rId3"/>
          <a:stretch>
            <a:fillRect/>
          </a:stretch>
        </p:blipFill>
        <p:spPr>
          <a:xfrm>
            <a:off x="5032653" y="2413516"/>
            <a:ext cx="4564975" cy="4564975"/>
          </a:xfrm>
          <a:prstGeom prst="rect">
            <a:avLst/>
          </a:prstGeom>
        </p:spPr>
      </p:pic>
      <p:sp>
        <p:nvSpPr>
          <p:cNvPr id="14" name="Text 9"/>
          <p:cNvSpPr/>
          <p:nvPr/>
        </p:nvSpPr>
        <p:spPr>
          <a:xfrm>
            <a:off x="8719423" y="4758452"/>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3</a:t>
            </a:r>
            <a:endParaRPr lang="en-US" sz="2650" dirty="0"/>
          </a:p>
        </p:txBody>
      </p:sp>
      <p:sp>
        <p:nvSpPr>
          <p:cNvPr id="15" name="Text 10"/>
          <p:cNvSpPr/>
          <p:nvPr/>
        </p:nvSpPr>
        <p:spPr>
          <a:xfrm>
            <a:off x="9937790" y="5644277"/>
            <a:ext cx="3898821"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Cross-Platform Integration</a:t>
            </a:r>
            <a:endParaRPr lang="en-US" sz="2200" dirty="0"/>
          </a:p>
        </p:txBody>
      </p:sp>
      <p:sp>
        <p:nvSpPr>
          <p:cNvPr id="16" name="Text 11"/>
          <p:cNvSpPr/>
          <p:nvPr/>
        </p:nvSpPr>
        <p:spPr>
          <a:xfrm>
            <a:off x="9937790" y="6489025"/>
            <a:ext cx="3898821"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Seamless experiences across digital and physical touchpoints</a:t>
            </a:r>
            <a:endParaRPr lang="en-US" sz="1750" dirty="0"/>
          </a:p>
        </p:txBody>
      </p:sp>
      <p:pic>
        <p:nvPicPr>
          <p:cNvPr id="17" name="Image 3" descr="preencoded.png">    </p:cNvPr>
          <p:cNvPicPr>
            <a:picLocks noChangeAspect="1"/>
          </p:cNvPicPr>
          <p:nvPr/>
        </p:nvPicPr>
        <p:blipFill>
          <a:blip r:embed="rId4"/>
          <a:stretch>
            <a:fillRect/>
          </a:stretch>
        </p:blipFill>
        <p:spPr>
          <a:xfrm>
            <a:off x="5032653" y="2413516"/>
            <a:ext cx="4564975" cy="4564975"/>
          </a:xfrm>
          <a:prstGeom prst="rect">
            <a:avLst/>
          </a:prstGeom>
        </p:spPr>
      </p:pic>
      <p:sp>
        <p:nvSpPr>
          <p:cNvPr id="18" name="Text 12"/>
          <p:cNvSpPr/>
          <p:nvPr/>
        </p:nvSpPr>
        <p:spPr>
          <a:xfrm>
            <a:off x="7370564" y="6065520"/>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4</a:t>
            </a:r>
            <a:endParaRPr lang="en-US" sz="2650" dirty="0"/>
          </a:p>
        </p:txBody>
      </p:sp>
      <p:sp>
        <p:nvSpPr>
          <p:cNvPr id="19" name="Text 13"/>
          <p:cNvSpPr/>
          <p:nvPr/>
        </p:nvSpPr>
        <p:spPr>
          <a:xfrm>
            <a:off x="1857256" y="5250894"/>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Social Impact</a:t>
            </a:r>
            <a:endParaRPr lang="en-US" sz="2200" dirty="0"/>
          </a:p>
        </p:txBody>
      </p:sp>
      <p:sp>
        <p:nvSpPr>
          <p:cNvPr id="20" name="Text 14"/>
          <p:cNvSpPr/>
          <p:nvPr/>
        </p:nvSpPr>
        <p:spPr>
          <a:xfrm>
            <a:off x="793790" y="5741313"/>
            <a:ext cx="3898702" cy="1088708"/>
          </a:xfrm>
          <a:prstGeom prst="rect">
            <a:avLst/>
          </a:prstGeom>
          <a:noFill/>
          <a:ln/>
        </p:spPr>
        <p:txBody>
          <a:bodyPr wrap="square" lIns="0" tIns="0" rIns="0" bIns="0" rtlCol="0" anchor="t"/>
          <a:lstStyle/>
          <a:p>
            <a:pPr algn="r"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Increased emphasis on social responsibility and community engagement</a:t>
            </a:r>
            <a:endParaRPr lang="en-US" sz="1750" dirty="0"/>
          </a:p>
        </p:txBody>
      </p:sp>
      <p:pic>
        <p:nvPicPr>
          <p:cNvPr id="21" name="Image 4" descr="preencoded.png">    </p:cNvPr>
          <p:cNvPicPr>
            <a:picLocks noChangeAspect="1"/>
          </p:cNvPicPr>
          <p:nvPr/>
        </p:nvPicPr>
        <p:blipFill>
          <a:blip r:embed="rId5"/>
          <a:stretch>
            <a:fillRect/>
          </a:stretch>
        </p:blipFill>
        <p:spPr>
          <a:xfrm>
            <a:off x="5032653" y="2413516"/>
            <a:ext cx="4564975" cy="4564975"/>
          </a:xfrm>
          <a:prstGeom prst="rect">
            <a:avLst/>
          </a:prstGeom>
        </p:spPr>
      </p:pic>
      <p:sp>
        <p:nvSpPr>
          <p:cNvPr id="22" name="Text 15"/>
          <p:cNvSpPr/>
          <p:nvPr/>
        </p:nvSpPr>
        <p:spPr>
          <a:xfrm>
            <a:off x="5710595" y="5186720"/>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5</a:t>
            </a:r>
            <a:endParaRPr lang="en-US" sz="26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2181344"/>
            <a:ext cx="12144137" cy="708779"/>
          </a:xfrm>
          <a:prstGeom prst="rect">
            <a:avLst/>
          </a:prstGeom>
          <a:noFill/>
          <a:ln/>
        </p:spPr>
        <p:txBody>
          <a:bodyPr wrap="non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Introduction to Arts and Sports Marketing</a:t>
            </a:r>
            <a:endParaRPr lang="en-US" sz="4450" dirty="0"/>
          </a:p>
        </p:txBody>
      </p:sp>
      <p:sp>
        <p:nvSpPr>
          <p:cNvPr id="3" name="Text 1"/>
          <p:cNvSpPr/>
          <p:nvPr/>
        </p:nvSpPr>
        <p:spPr>
          <a:xfrm>
            <a:off x="793790" y="3457099"/>
            <a:ext cx="3978116" cy="708660"/>
          </a:xfrm>
          <a:prstGeom prst="rect">
            <a:avLst/>
          </a:prstGeom>
          <a:noFill/>
          <a:ln/>
        </p:spPr>
        <p:txBody>
          <a:bodyPr wrap="square" lIns="0" tIns="0" rIns="0" bIns="0" rtlCol="0" anchor="t"/>
          <a:lstStyle/>
          <a:p>
            <a:pPr algn="l" indent="0" marL="0">
              <a:lnSpc>
                <a:spcPts val="2750"/>
              </a:lnSpc>
              <a:buNone/>
            </a:pPr>
            <a:r>
              <a:rPr lang="en-US" sz="2200" dirty="0">
                <a:solidFill>
                  <a:srgbClr val="97B8FF"/>
                </a:solidFill>
                <a:latin typeface="Sora Medium" pitchFamily="34" charset="0"/>
                <a:ea typeface="Sora Medium" pitchFamily="34" charset="-122"/>
                <a:cs typeface="Sora Medium" pitchFamily="34" charset="-120"/>
              </a:rPr>
              <a:t>Shared Cultural Significance</a:t>
            </a:r>
            <a:endParaRPr lang="en-US" sz="2200" dirty="0"/>
          </a:p>
        </p:txBody>
      </p:sp>
      <p:sp>
        <p:nvSpPr>
          <p:cNvPr id="4" name="Text 2"/>
          <p:cNvSpPr/>
          <p:nvPr/>
        </p:nvSpPr>
        <p:spPr>
          <a:xfrm>
            <a:off x="793790" y="4392573"/>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Art and sports marketing occupy significant places in contemporary cultures, providing reciprocal advantages when combined.</a:t>
            </a:r>
            <a:endParaRPr lang="en-US" sz="1750" dirty="0"/>
          </a:p>
        </p:txBody>
      </p:sp>
      <p:sp>
        <p:nvSpPr>
          <p:cNvPr id="5" name="Text 3"/>
          <p:cNvSpPr/>
          <p:nvPr/>
        </p:nvSpPr>
        <p:spPr>
          <a:xfrm>
            <a:off x="5332928" y="3457099"/>
            <a:ext cx="3250644" cy="354330"/>
          </a:xfrm>
          <a:prstGeom prst="rect">
            <a:avLst/>
          </a:prstGeom>
          <a:noFill/>
          <a:ln/>
        </p:spPr>
        <p:txBody>
          <a:bodyPr wrap="none" lIns="0" tIns="0" rIns="0" bIns="0" rtlCol="0" anchor="t"/>
          <a:lstStyle/>
          <a:p>
            <a:pPr algn="l" indent="0" marL="0">
              <a:lnSpc>
                <a:spcPts val="2750"/>
              </a:lnSpc>
              <a:buNone/>
            </a:pPr>
            <a:r>
              <a:rPr lang="en-US" sz="2200" dirty="0">
                <a:solidFill>
                  <a:srgbClr val="97B8FF"/>
                </a:solidFill>
                <a:latin typeface="Sora Medium" pitchFamily="34" charset="0"/>
                <a:ea typeface="Sora Medium" pitchFamily="34" charset="-122"/>
                <a:cs typeface="Sora Medium" pitchFamily="34" charset="-120"/>
              </a:rPr>
              <a:t>Emotional Connection</a:t>
            </a:r>
            <a:endParaRPr lang="en-US" sz="2200" dirty="0"/>
          </a:p>
        </p:txBody>
      </p:sp>
      <p:sp>
        <p:nvSpPr>
          <p:cNvPr id="6" name="Text 4"/>
          <p:cNvSpPr/>
          <p:nvPr/>
        </p:nvSpPr>
        <p:spPr>
          <a:xfrm>
            <a:off x="5332928" y="4038243"/>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The emotional connection to sports is crucial for marketing, as is connecting fans' aesthetic appeal to configured brand experiences.</a:t>
            </a:r>
            <a:endParaRPr lang="en-US" sz="1750" dirty="0"/>
          </a:p>
        </p:txBody>
      </p:sp>
      <p:sp>
        <p:nvSpPr>
          <p:cNvPr id="7" name="Text 5"/>
          <p:cNvSpPr/>
          <p:nvPr/>
        </p:nvSpPr>
        <p:spPr>
          <a:xfrm>
            <a:off x="9872067" y="3457099"/>
            <a:ext cx="3351490" cy="354330"/>
          </a:xfrm>
          <a:prstGeom prst="rect">
            <a:avLst/>
          </a:prstGeom>
          <a:noFill/>
          <a:ln/>
        </p:spPr>
        <p:txBody>
          <a:bodyPr wrap="none" lIns="0" tIns="0" rIns="0" bIns="0" rtlCol="0" anchor="t"/>
          <a:lstStyle/>
          <a:p>
            <a:pPr algn="l" indent="0" marL="0">
              <a:lnSpc>
                <a:spcPts val="2750"/>
              </a:lnSpc>
              <a:buNone/>
            </a:pPr>
            <a:r>
              <a:rPr lang="en-US" sz="2200" dirty="0">
                <a:solidFill>
                  <a:srgbClr val="97B8FF"/>
                </a:solidFill>
                <a:latin typeface="Sora Medium" pitchFamily="34" charset="0"/>
                <a:ea typeface="Sora Medium" pitchFamily="34" charset="-122"/>
                <a:cs typeface="Sora Medium" pitchFamily="34" charset="-120"/>
              </a:rPr>
              <a:t>Multifaceted Approach</a:t>
            </a:r>
            <a:endParaRPr lang="en-US" sz="2200" dirty="0"/>
          </a:p>
        </p:txBody>
      </p:sp>
      <p:sp>
        <p:nvSpPr>
          <p:cNvPr id="8" name="Text 6"/>
          <p:cNvSpPr/>
          <p:nvPr/>
        </p:nvSpPr>
        <p:spPr>
          <a:xfrm>
            <a:off x="9872067" y="4038243"/>
            <a:ext cx="3978116" cy="1451610"/>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Marketers impact fans through taste, lifestyle, and representations of different fan aesthetics to reach diverse target segments.</a:t>
            </a:r>
            <a:endParaRPr lang="en-US" sz="17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32577"/>
          </a:xfrm>
          <a:prstGeom prst="rect">
            <a:avLst/>
          </a:prstGeom>
        </p:spPr>
      </p:pic>
      <p:sp>
        <p:nvSpPr>
          <p:cNvPr id="3" name="Text 0"/>
          <p:cNvSpPr/>
          <p:nvPr/>
        </p:nvSpPr>
        <p:spPr>
          <a:xfrm>
            <a:off x="6194822" y="556617"/>
            <a:ext cx="5060752" cy="632579"/>
          </a:xfrm>
          <a:prstGeom prst="rect">
            <a:avLst/>
          </a:prstGeom>
          <a:noFill/>
          <a:ln/>
        </p:spPr>
        <p:txBody>
          <a:bodyPr wrap="none" lIns="0" tIns="0" rIns="0" bIns="0" rtlCol="0" anchor="t"/>
          <a:lstStyle/>
          <a:p>
            <a:pPr algn="l" indent="0" marL="0">
              <a:lnSpc>
                <a:spcPts val="4950"/>
              </a:lnSpc>
              <a:buNone/>
            </a:pPr>
            <a:r>
              <a:rPr lang="en-US" sz="3950" dirty="0">
                <a:solidFill>
                  <a:srgbClr val="97B8FF"/>
                </a:solidFill>
                <a:latin typeface="Sora Medium" pitchFamily="34" charset="0"/>
                <a:ea typeface="Sora Medium" pitchFamily="34" charset="-122"/>
                <a:cs typeface="Sora Medium" pitchFamily="34" charset="-120"/>
              </a:rPr>
              <a:t>Conclusion</a:t>
            </a:r>
            <a:endParaRPr lang="en-US" sz="3950" dirty="0"/>
          </a:p>
        </p:txBody>
      </p:sp>
      <p:sp>
        <p:nvSpPr>
          <p:cNvPr id="4" name="Shape 1"/>
          <p:cNvSpPr/>
          <p:nvPr/>
        </p:nvSpPr>
        <p:spPr>
          <a:xfrm>
            <a:off x="6194822" y="1720453"/>
            <a:ext cx="455414" cy="455414"/>
          </a:xfrm>
          <a:prstGeom prst="roundRect">
            <a:avLst>
              <a:gd name="adj" fmla="val 6668"/>
            </a:avLst>
          </a:prstGeom>
          <a:solidFill>
            <a:srgbClr val="26262B"/>
          </a:solidFill>
          <a:ln/>
        </p:spPr>
      </p:sp>
      <p:sp>
        <p:nvSpPr>
          <p:cNvPr id="5" name="Text 2"/>
          <p:cNvSpPr/>
          <p:nvPr/>
        </p:nvSpPr>
        <p:spPr>
          <a:xfrm>
            <a:off x="6270665" y="1758375"/>
            <a:ext cx="303609" cy="379452"/>
          </a:xfrm>
          <a:prstGeom prst="rect">
            <a:avLst/>
          </a:prstGeom>
          <a:noFill/>
          <a:ln/>
        </p:spPr>
        <p:txBody>
          <a:bodyPr wrap="none" lIns="0" tIns="0" rIns="0" bIns="0" rtlCol="0" anchor="t"/>
          <a:lstStyle/>
          <a:p>
            <a:pPr algn="ctr" indent="0" marL="0">
              <a:lnSpc>
                <a:spcPts val="2350"/>
              </a:lnSpc>
              <a:buNone/>
            </a:pPr>
            <a:r>
              <a:rPr lang="en-US" sz="2350" dirty="0">
                <a:solidFill>
                  <a:srgbClr val="E0D6DE"/>
                </a:solidFill>
                <a:latin typeface="Sora Medium" pitchFamily="34" charset="0"/>
                <a:ea typeface="Sora Medium" pitchFamily="34" charset="-122"/>
                <a:cs typeface="Sora Medium" pitchFamily="34" charset="-120"/>
              </a:rPr>
              <a:t>1</a:t>
            </a:r>
            <a:endParaRPr lang="en-US" sz="2350" dirty="0"/>
          </a:p>
        </p:txBody>
      </p:sp>
      <p:sp>
        <p:nvSpPr>
          <p:cNvPr id="6" name="Text 3"/>
          <p:cNvSpPr/>
          <p:nvPr/>
        </p:nvSpPr>
        <p:spPr>
          <a:xfrm>
            <a:off x="6852642" y="1720453"/>
            <a:ext cx="3503533" cy="316230"/>
          </a:xfrm>
          <a:prstGeom prst="rect">
            <a:avLst/>
          </a:prstGeom>
          <a:noFill/>
          <a:ln/>
        </p:spPr>
        <p:txBody>
          <a:bodyPr wrap="none" lIns="0" tIns="0" rIns="0" bIns="0" rtlCol="0" anchor="t"/>
          <a:lstStyle/>
          <a:p>
            <a:pPr algn="l" indent="0" marL="0">
              <a:lnSpc>
                <a:spcPts val="2450"/>
              </a:lnSpc>
              <a:buNone/>
            </a:pPr>
            <a:r>
              <a:rPr lang="en-US" sz="1950" dirty="0">
                <a:solidFill>
                  <a:srgbClr val="E0D6DE"/>
                </a:solidFill>
                <a:latin typeface="Sora Medium" pitchFamily="34" charset="0"/>
                <a:ea typeface="Sora Medium" pitchFamily="34" charset="-122"/>
                <a:cs typeface="Sora Medium" pitchFamily="34" charset="-120"/>
              </a:rPr>
              <a:t>Interconnected Disciplines</a:t>
            </a:r>
            <a:endParaRPr lang="en-US" sz="1950" dirty="0"/>
          </a:p>
        </p:txBody>
      </p:sp>
      <p:sp>
        <p:nvSpPr>
          <p:cNvPr id="7" name="Text 4"/>
          <p:cNvSpPr/>
          <p:nvPr/>
        </p:nvSpPr>
        <p:spPr>
          <a:xfrm>
            <a:off x="6852642" y="2158127"/>
            <a:ext cx="7069336" cy="647700"/>
          </a:xfrm>
          <a:prstGeom prst="rect">
            <a:avLst/>
          </a:prstGeom>
          <a:noFill/>
          <a:ln/>
        </p:spPr>
        <p:txBody>
          <a:bodyPr wrap="squar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Arts and sports marketing are distinct yet deeply interconnected, offering rich opportunities for various stakeholders.</a:t>
            </a:r>
            <a:endParaRPr lang="en-US" sz="1550" dirty="0"/>
          </a:p>
        </p:txBody>
      </p:sp>
      <p:sp>
        <p:nvSpPr>
          <p:cNvPr id="8" name="Shape 5"/>
          <p:cNvSpPr/>
          <p:nvPr/>
        </p:nvSpPr>
        <p:spPr>
          <a:xfrm>
            <a:off x="6194822" y="3235881"/>
            <a:ext cx="455414" cy="455414"/>
          </a:xfrm>
          <a:prstGeom prst="roundRect">
            <a:avLst>
              <a:gd name="adj" fmla="val 6668"/>
            </a:avLst>
          </a:prstGeom>
          <a:solidFill>
            <a:srgbClr val="26262B"/>
          </a:solidFill>
          <a:ln/>
        </p:spPr>
      </p:sp>
      <p:sp>
        <p:nvSpPr>
          <p:cNvPr id="9" name="Text 6"/>
          <p:cNvSpPr/>
          <p:nvPr/>
        </p:nvSpPr>
        <p:spPr>
          <a:xfrm>
            <a:off x="6270665" y="3273802"/>
            <a:ext cx="303609" cy="379452"/>
          </a:xfrm>
          <a:prstGeom prst="rect">
            <a:avLst/>
          </a:prstGeom>
          <a:noFill/>
          <a:ln/>
        </p:spPr>
        <p:txBody>
          <a:bodyPr wrap="none" lIns="0" tIns="0" rIns="0" bIns="0" rtlCol="0" anchor="t"/>
          <a:lstStyle/>
          <a:p>
            <a:pPr algn="ctr" indent="0" marL="0">
              <a:lnSpc>
                <a:spcPts val="2350"/>
              </a:lnSpc>
              <a:buNone/>
            </a:pPr>
            <a:r>
              <a:rPr lang="en-US" sz="2350" dirty="0">
                <a:solidFill>
                  <a:srgbClr val="E0D6DE"/>
                </a:solidFill>
                <a:latin typeface="Sora Medium" pitchFamily="34" charset="0"/>
                <a:ea typeface="Sora Medium" pitchFamily="34" charset="-122"/>
                <a:cs typeface="Sora Medium" pitchFamily="34" charset="-120"/>
              </a:rPr>
              <a:t>2</a:t>
            </a:r>
            <a:endParaRPr lang="en-US" sz="2350" dirty="0"/>
          </a:p>
        </p:txBody>
      </p:sp>
      <p:sp>
        <p:nvSpPr>
          <p:cNvPr id="10" name="Text 7"/>
          <p:cNvSpPr/>
          <p:nvPr/>
        </p:nvSpPr>
        <p:spPr>
          <a:xfrm>
            <a:off x="6852642" y="3235881"/>
            <a:ext cx="2930485" cy="316230"/>
          </a:xfrm>
          <a:prstGeom prst="rect">
            <a:avLst/>
          </a:prstGeom>
          <a:noFill/>
          <a:ln/>
        </p:spPr>
        <p:txBody>
          <a:bodyPr wrap="none" lIns="0" tIns="0" rIns="0" bIns="0" rtlCol="0" anchor="t"/>
          <a:lstStyle/>
          <a:p>
            <a:pPr algn="l" indent="0" marL="0">
              <a:lnSpc>
                <a:spcPts val="2450"/>
              </a:lnSpc>
              <a:buNone/>
            </a:pPr>
            <a:r>
              <a:rPr lang="en-US" sz="1950" dirty="0">
                <a:solidFill>
                  <a:srgbClr val="E0D6DE"/>
                </a:solidFill>
                <a:latin typeface="Sora Medium" pitchFamily="34" charset="0"/>
                <a:ea typeface="Sora Medium" pitchFamily="34" charset="-122"/>
                <a:cs typeface="Sora Medium" pitchFamily="34" charset="-120"/>
              </a:rPr>
              <a:t>Ethical Considerations</a:t>
            </a:r>
            <a:endParaRPr lang="en-US" sz="1950" dirty="0"/>
          </a:p>
        </p:txBody>
      </p:sp>
      <p:sp>
        <p:nvSpPr>
          <p:cNvPr id="11" name="Text 8"/>
          <p:cNvSpPr/>
          <p:nvPr/>
        </p:nvSpPr>
        <p:spPr>
          <a:xfrm>
            <a:off x="6852642" y="3673554"/>
            <a:ext cx="7069336" cy="647700"/>
          </a:xfrm>
          <a:prstGeom prst="rect">
            <a:avLst/>
          </a:prstGeom>
          <a:noFill/>
          <a:ln/>
        </p:spPr>
        <p:txBody>
          <a:bodyPr wrap="squar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Responsible management and ethical practices are crucial as marketing has the power to transform audience sensitivities.</a:t>
            </a:r>
            <a:endParaRPr lang="en-US" sz="1550" dirty="0"/>
          </a:p>
        </p:txBody>
      </p:sp>
      <p:sp>
        <p:nvSpPr>
          <p:cNvPr id="12" name="Shape 9"/>
          <p:cNvSpPr/>
          <p:nvPr/>
        </p:nvSpPr>
        <p:spPr>
          <a:xfrm>
            <a:off x="6194822" y="4751308"/>
            <a:ext cx="455414" cy="455414"/>
          </a:xfrm>
          <a:prstGeom prst="roundRect">
            <a:avLst>
              <a:gd name="adj" fmla="val 6668"/>
            </a:avLst>
          </a:prstGeom>
          <a:solidFill>
            <a:srgbClr val="26262B"/>
          </a:solidFill>
          <a:ln/>
        </p:spPr>
      </p:sp>
      <p:sp>
        <p:nvSpPr>
          <p:cNvPr id="13" name="Text 10"/>
          <p:cNvSpPr/>
          <p:nvPr/>
        </p:nvSpPr>
        <p:spPr>
          <a:xfrm>
            <a:off x="6270665" y="4789230"/>
            <a:ext cx="303609" cy="379452"/>
          </a:xfrm>
          <a:prstGeom prst="rect">
            <a:avLst/>
          </a:prstGeom>
          <a:noFill/>
          <a:ln/>
        </p:spPr>
        <p:txBody>
          <a:bodyPr wrap="none" lIns="0" tIns="0" rIns="0" bIns="0" rtlCol="0" anchor="t"/>
          <a:lstStyle/>
          <a:p>
            <a:pPr algn="ctr" indent="0" marL="0">
              <a:lnSpc>
                <a:spcPts val="2350"/>
              </a:lnSpc>
              <a:buNone/>
            </a:pPr>
            <a:r>
              <a:rPr lang="en-US" sz="2350" dirty="0">
                <a:solidFill>
                  <a:srgbClr val="E0D6DE"/>
                </a:solidFill>
                <a:latin typeface="Sora Medium" pitchFamily="34" charset="0"/>
                <a:ea typeface="Sora Medium" pitchFamily="34" charset="-122"/>
                <a:cs typeface="Sora Medium" pitchFamily="34" charset="-120"/>
              </a:rPr>
              <a:t>3</a:t>
            </a:r>
            <a:endParaRPr lang="en-US" sz="2350" dirty="0"/>
          </a:p>
        </p:txBody>
      </p:sp>
      <p:sp>
        <p:nvSpPr>
          <p:cNvPr id="14" name="Text 11"/>
          <p:cNvSpPr/>
          <p:nvPr/>
        </p:nvSpPr>
        <p:spPr>
          <a:xfrm>
            <a:off x="6852642" y="4751308"/>
            <a:ext cx="2530316" cy="316230"/>
          </a:xfrm>
          <a:prstGeom prst="rect">
            <a:avLst/>
          </a:prstGeom>
          <a:noFill/>
          <a:ln/>
        </p:spPr>
        <p:txBody>
          <a:bodyPr wrap="none" lIns="0" tIns="0" rIns="0" bIns="0" rtlCol="0" anchor="t"/>
          <a:lstStyle/>
          <a:p>
            <a:pPr algn="l" indent="0" marL="0">
              <a:lnSpc>
                <a:spcPts val="2450"/>
              </a:lnSpc>
              <a:buNone/>
            </a:pPr>
            <a:r>
              <a:rPr lang="en-US" sz="1950" dirty="0">
                <a:solidFill>
                  <a:srgbClr val="E0D6DE"/>
                </a:solidFill>
                <a:latin typeface="Sora Medium" pitchFamily="34" charset="0"/>
                <a:ea typeface="Sora Medium" pitchFamily="34" charset="-122"/>
                <a:cs typeface="Sora Medium" pitchFamily="34" charset="-120"/>
              </a:rPr>
              <a:t>Ongoing Evolution</a:t>
            </a:r>
            <a:endParaRPr lang="en-US" sz="1950" dirty="0"/>
          </a:p>
        </p:txBody>
      </p:sp>
      <p:sp>
        <p:nvSpPr>
          <p:cNvPr id="15" name="Text 12"/>
          <p:cNvSpPr/>
          <p:nvPr/>
        </p:nvSpPr>
        <p:spPr>
          <a:xfrm>
            <a:off x="6852642" y="5188982"/>
            <a:ext cx="7069336" cy="971550"/>
          </a:xfrm>
          <a:prstGeom prst="rect">
            <a:avLst/>
          </a:prstGeom>
          <a:noFill/>
          <a:ln/>
        </p:spPr>
        <p:txBody>
          <a:bodyPr wrap="squar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The field continues to evolve with technological advancements and changing consumer behaviors, requiring constant adaptation from marketers.</a:t>
            </a:r>
            <a:endParaRPr lang="en-US" sz="1550" dirty="0"/>
          </a:p>
        </p:txBody>
      </p:sp>
      <p:sp>
        <p:nvSpPr>
          <p:cNvPr id="16" name="Shape 13"/>
          <p:cNvSpPr/>
          <p:nvPr/>
        </p:nvSpPr>
        <p:spPr>
          <a:xfrm>
            <a:off x="6194822" y="6590586"/>
            <a:ext cx="455414" cy="455414"/>
          </a:xfrm>
          <a:prstGeom prst="roundRect">
            <a:avLst>
              <a:gd name="adj" fmla="val 6668"/>
            </a:avLst>
          </a:prstGeom>
          <a:solidFill>
            <a:srgbClr val="26262B"/>
          </a:solidFill>
          <a:ln/>
        </p:spPr>
      </p:sp>
      <p:sp>
        <p:nvSpPr>
          <p:cNvPr id="17" name="Text 14"/>
          <p:cNvSpPr/>
          <p:nvPr/>
        </p:nvSpPr>
        <p:spPr>
          <a:xfrm>
            <a:off x="6270665" y="6628507"/>
            <a:ext cx="303609" cy="379452"/>
          </a:xfrm>
          <a:prstGeom prst="rect">
            <a:avLst/>
          </a:prstGeom>
          <a:noFill/>
          <a:ln/>
        </p:spPr>
        <p:txBody>
          <a:bodyPr wrap="none" lIns="0" tIns="0" rIns="0" bIns="0" rtlCol="0" anchor="t"/>
          <a:lstStyle/>
          <a:p>
            <a:pPr algn="ctr" indent="0" marL="0">
              <a:lnSpc>
                <a:spcPts val="2350"/>
              </a:lnSpc>
              <a:buNone/>
            </a:pPr>
            <a:r>
              <a:rPr lang="en-US" sz="2350" dirty="0">
                <a:solidFill>
                  <a:srgbClr val="E0D6DE"/>
                </a:solidFill>
                <a:latin typeface="Sora Medium" pitchFamily="34" charset="0"/>
                <a:ea typeface="Sora Medium" pitchFamily="34" charset="-122"/>
                <a:cs typeface="Sora Medium" pitchFamily="34" charset="-120"/>
              </a:rPr>
              <a:t>4</a:t>
            </a:r>
            <a:endParaRPr lang="en-US" sz="2350" dirty="0"/>
          </a:p>
        </p:txBody>
      </p:sp>
      <p:sp>
        <p:nvSpPr>
          <p:cNvPr id="18" name="Text 15"/>
          <p:cNvSpPr/>
          <p:nvPr/>
        </p:nvSpPr>
        <p:spPr>
          <a:xfrm>
            <a:off x="6852642" y="6590586"/>
            <a:ext cx="2530316" cy="316230"/>
          </a:xfrm>
          <a:prstGeom prst="rect">
            <a:avLst/>
          </a:prstGeom>
          <a:noFill/>
          <a:ln/>
        </p:spPr>
        <p:txBody>
          <a:bodyPr wrap="none" lIns="0" tIns="0" rIns="0" bIns="0" rtlCol="0" anchor="t"/>
          <a:lstStyle/>
          <a:p>
            <a:pPr algn="l" indent="0" marL="0">
              <a:lnSpc>
                <a:spcPts val="2450"/>
              </a:lnSpc>
              <a:buNone/>
            </a:pPr>
            <a:r>
              <a:rPr lang="en-US" sz="1950" dirty="0">
                <a:solidFill>
                  <a:srgbClr val="E0D6DE"/>
                </a:solidFill>
                <a:latin typeface="Sora Medium" pitchFamily="34" charset="0"/>
                <a:ea typeface="Sora Medium" pitchFamily="34" charset="-122"/>
                <a:cs typeface="Sora Medium" pitchFamily="34" charset="-120"/>
              </a:rPr>
              <a:t>Future Research</a:t>
            </a:r>
            <a:endParaRPr lang="en-US" sz="1950" dirty="0"/>
          </a:p>
        </p:txBody>
      </p:sp>
      <p:sp>
        <p:nvSpPr>
          <p:cNvPr id="19" name="Text 16"/>
          <p:cNvSpPr/>
          <p:nvPr/>
        </p:nvSpPr>
        <p:spPr>
          <a:xfrm>
            <a:off x="6852642" y="7028259"/>
            <a:ext cx="7069336" cy="647700"/>
          </a:xfrm>
          <a:prstGeom prst="rect">
            <a:avLst/>
          </a:prstGeom>
          <a:noFill/>
          <a:ln/>
        </p:spPr>
        <p:txBody>
          <a:bodyPr wrap="square" lIns="0" tIns="0" rIns="0" bIns="0" rtlCol="0" anchor="t"/>
          <a:lstStyle/>
          <a:p>
            <a:pPr algn="l" indent="0" marL="0">
              <a:lnSpc>
                <a:spcPts val="2550"/>
              </a:lnSpc>
              <a:buNone/>
            </a:pPr>
            <a:r>
              <a:rPr lang="en-US" sz="1550" dirty="0">
                <a:solidFill>
                  <a:srgbClr val="E0D6DE"/>
                </a:solidFill>
                <a:latin typeface="Noto Sans TC" pitchFamily="34" charset="0"/>
                <a:ea typeface="Noto Sans TC" pitchFamily="34" charset="-122"/>
                <a:cs typeface="Noto Sans TC" pitchFamily="34" charset="-120"/>
              </a:rPr>
              <a:t>Further studies in areas like digital platforms, sports communities, and gender-specific marketing will shape the future of the field.</a:t>
            </a:r>
            <a:endParaRPr lang="en-US" sz="15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24826" y="748546"/>
            <a:ext cx="6224945" cy="659368"/>
          </a:xfrm>
          <a:prstGeom prst="rect">
            <a:avLst/>
          </a:prstGeom>
          <a:noFill/>
          <a:ln/>
        </p:spPr>
        <p:txBody>
          <a:bodyPr wrap="none" lIns="0" tIns="0" rIns="0" bIns="0" rtlCol="0" anchor="t"/>
          <a:lstStyle/>
          <a:p>
            <a:pPr algn="l" indent="0" marL="0">
              <a:lnSpc>
                <a:spcPts val="5150"/>
              </a:lnSpc>
              <a:buNone/>
            </a:pPr>
            <a:r>
              <a:rPr lang="en-US" sz="4150" dirty="0">
                <a:solidFill>
                  <a:srgbClr val="97B8FF"/>
                </a:solidFill>
                <a:latin typeface="Sora Medium" pitchFamily="34" charset="0"/>
                <a:ea typeface="Sora Medium" pitchFamily="34" charset="-122"/>
                <a:cs typeface="Sora Medium" pitchFamily="34" charset="-120"/>
              </a:rPr>
              <a:t>Historical Perspectives</a:t>
            </a:r>
            <a:endParaRPr lang="en-US" sz="4150" dirty="0"/>
          </a:p>
        </p:txBody>
      </p:sp>
      <p:sp>
        <p:nvSpPr>
          <p:cNvPr id="4" name="Shape 1"/>
          <p:cNvSpPr/>
          <p:nvPr/>
        </p:nvSpPr>
        <p:spPr>
          <a:xfrm>
            <a:off x="6462117" y="1724382"/>
            <a:ext cx="22860" cy="5756553"/>
          </a:xfrm>
          <a:prstGeom prst="roundRect">
            <a:avLst>
              <a:gd name="adj" fmla="val 138453"/>
            </a:avLst>
          </a:prstGeom>
          <a:solidFill>
            <a:srgbClr val="3F3F44"/>
          </a:solidFill>
          <a:ln/>
        </p:spPr>
      </p:sp>
      <p:sp>
        <p:nvSpPr>
          <p:cNvPr id="5" name="Shape 2"/>
          <p:cNvSpPr/>
          <p:nvPr/>
        </p:nvSpPr>
        <p:spPr>
          <a:xfrm>
            <a:off x="6676608" y="2187535"/>
            <a:ext cx="632936" cy="22860"/>
          </a:xfrm>
          <a:prstGeom prst="roundRect">
            <a:avLst>
              <a:gd name="adj" fmla="val 138453"/>
            </a:avLst>
          </a:prstGeom>
          <a:solidFill>
            <a:srgbClr val="3F3F44"/>
          </a:solidFill>
          <a:ln/>
        </p:spPr>
      </p:sp>
      <p:sp>
        <p:nvSpPr>
          <p:cNvPr id="6" name="Shape 3"/>
          <p:cNvSpPr/>
          <p:nvPr/>
        </p:nvSpPr>
        <p:spPr>
          <a:xfrm>
            <a:off x="6224766" y="1961674"/>
            <a:ext cx="474702" cy="474702"/>
          </a:xfrm>
          <a:prstGeom prst="roundRect">
            <a:avLst>
              <a:gd name="adj" fmla="val 6667"/>
            </a:avLst>
          </a:prstGeom>
          <a:solidFill>
            <a:srgbClr val="26262B"/>
          </a:solidFill>
          <a:ln/>
        </p:spPr>
      </p:sp>
      <p:sp>
        <p:nvSpPr>
          <p:cNvPr id="7" name="Text 4"/>
          <p:cNvSpPr/>
          <p:nvPr/>
        </p:nvSpPr>
        <p:spPr>
          <a:xfrm>
            <a:off x="6303824" y="2001203"/>
            <a:ext cx="316468" cy="395526"/>
          </a:xfrm>
          <a:prstGeom prst="rect">
            <a:avLst/>
          </a:prstGeom>
          <a:noFill/>
          <a:ln/>
        </p:spPr>
        <p:txBody>
          <a:bodyPr wrap="none" lIns="0" tIns="0" rIns="0" bIns="0" rtlCol="0" anchor="t"/>
          <a:lstStyle/>
          <a:p>
            <a:pPr algn="ctr" indent="0" marL="0">
              <a:lnSpc>
                <a:spcPts val="2450"/>
              </a:lnSpc>
              <a:buNone/>
            </a:pPr>
            <a:r>
              <a:rPr lang="en-US" sz="2450" dirty="0">
                <a:solidFill>
                  <a:srgbClr val="E0D6DE"/>
                </a:solidFill>
                <a:latin typeface="Sora Medium" pitchFamily="34" charset="0"/>
                <a:ea typeface="Sora Medium" pitchFamily="34" charset="-122"/>
                <a:cs typeface="Sora Medium" pitchFamily="34" charset="-120"/>
              </a:rPr>
              <a:t>1</a:t>
            </a:r>
            <a:endParaRPr lang="en-US" sz="2450" dirty="0"/>
          </a:p>
        </p:txBody>
      </p:sp>
      <p:sp>
        <p:nvSpPr>
          <p:cNvPr id="8" name="Text 5"/>
          <p:cNvSpPr/>
          <p:nvPr/>
        </p:nvSpPr>
        <p:spPr>
          <a:xfrm>
            <a:off x="7517130" y="1935361"/>
            <a:ext cx="2637473" cy="329565"/>
          </a:xfrm>
          <a:prstGeom prst="rect">
            <a:avLst/>
          </a:prstGeom>
          <a:noFill/>
          <a:ln/>
        </p:spPr>
        <p:txBody>
          <a:bodyPr wrap="none" lIns="0" tIns="0" rIns="0" bIns="0" rtlCol="0" anchor="t"/>
          <a:lstStyle/>
          <a:p>
            <a:pPr algn="l" indent="0" marL="0">
              <a:lnSpc>
                <a:spcPts val="2550"/>
              </a:lnSpc>
              <a:buNone/>
            </a:pPr>
            <a:r>
              <a:rPr lang="en-US" sz="2050" dirty="0">
                <a:solidFill>
                  <a:srgbClr val="E0D6DE"/>
                </a:solidFill>
                <a:latin typeface="Sora Medium" pitchFamily="34" charset="0"/>
                <a:ea typeface="Sora Medium" pitchFamily="34" charset="-122"/>
                <a:cs typeface="Sora Medium" pitchFamily="34" charset="-120"/>
              </a:rPr>
              <a:t>Early Intersections</a:t>
            </a:r>
            <a:endParaRPr lang="en-US" sz="2050" dirty="0"/>
          </a:p>
        </p:txBody>
      </p:sp>
      <p:sp>
        <p:nvSpPr>
          <p:cNvPr id="9" name="Text 6"/>
          <p:cNvSpPr/>
          <p:nvPr/>
        </p:nvSpPr>
        <p:spPr>
          <a:xfrm>
            <a:off x="7517130" y="2391489"/>
            <a:ext cx="6374844" cy="1012627"/>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Noto Sans TC" pitchFamily="34" charset="0"/>
                <a:ea typeface="Noto Sans TC" pitchFamily="34" charset="-122"/>
                <a:cs typeface="Noto Sans TC" pitchFamily="34" charset="-120"/>
              </a:rPr>
              <a:t>Music-hall entertainers were members of sports tours, sports players featured in early cinema, and rugby players held art exhibitions.</a:t>
            </a:r>
            <a:endParaRPr lang="en-US" sz="1650" dirty="0"/>
          </a:p>
        </p:txBody>
      </p:sp>
      <p:sp>
        <p:nvSpPr>
          <p:cNvPr id="10" name="Shape 7"/>
          <p:cNvSpPr/>
          <p:nvPr/>
        </p:nvSpPr>
        <p:spPr>
          <a:xfrm>
            <a:off x="6676608" y="4289227"/>
            <a:ext cx="632936" cy="22860"/>
          </a:xfrm>
          <a:prstGeom prst="roundRect">
            <a:avLst>
              <a:gd name="adj" fmla="val 138453"/>
            </a:avLst>
          </a:prstGeom>
          <a:solidFill>
            <a:srgbClr val="3F3F44"/>
          </a:solidFill>
          <a:ln/>
        </p:spPr>
      </p:sp>
      <p:sp>
        <p:nvSpPr>
          <p:cNvPr id="11" name="Shape 8"/>
          <p:cNvSpPr/>
          <p:nvPr/>
        </p:nvSpPr>
        <p:spPr>
          <a:xfrm>
            <a:off x="6224766" y="4063365"/>
            <a:ext cx="474702" cy="474702"/>
          </a:xfrm>
          <a:prstGeom prst="roundRect">
            <a:avLst>
              <a:gd name="adj" fmla="val 6667"/>
            </a:avLst>
          </a:prstGeom>
          <a:solidFill>
            <a:srgbClr val="26262B"/>
          </a:solidFill>
          <a:ln/>
        </p:spPr>
      </p:sp>
      <p:sp>
        <p:nvSpPr>
          <p:cNvPr id="12" name="Text 9"/>
          <p:cNvSpPr/>
          <p:nvPr/>
        </p:nvSpPr>
        <p:spPr>
          <a:xfrm>
            <a:off x="6303824" y="4102894"/>
            <a:ext cx="316468" cy="395526"/>
          </a:xfrm>
          <a:prstGeom prst="rect">
            <a:avLst/>
          </a:prstGeom>
          <a:noFill/>
          <a:ln/>
        </p:spPr>
        <p:txBody>
          <a:bodyPr wrap="none" lIns="0" tIns="0" rIns="0" bIns="0" rtlCol="0" anchor="t"/>
          <a:lstStyle/>
          <a:p>
            <a:pPr algn="ctr" indent="0" marL="0">
              <a:lnSpc>
                <a:spcPts val="2450"/>
              </a:lnSpc>
              <a:buNone/>
            </a:pPr>
            <a:r>
              <a:rPr lang="en-US" sz="2450" dirty="0">
                <a:solidFill>
                  <a:srgbClr val="E0D6DE"/>
                </a:solidFill>
                <a:latin typeface="Sora Medium" pitchFamily="34" charset="0"/>
                <a:ea typeface="Sora Medium" pitchFamily="34" charset="-122"/>
                <a:cs typeface="Sora Medium" pitchFamily="34" charset="-120"/>
              </a:rPr>
              <a:t>2</a:t>
            </a:r>
            <a:endParaRPr lang="en-US" sz="2450" dirty="0"/>
          </a:p>
        </p:txBody>
      </p:sp>
      <p:sp>
        <p:nvSpPr>
          <p:cNvPr id="13" name="Text 10"/>
          <p:cNvSpPr/>
          <p:nvPr/>
        </p:nvSpPr>
        <p:spPr>
          <a:xfrm>
            <a:off x="7517130" y="4037052"/>
            <a:ext cx="2637473" cy="329565"/>
          </a:xfrm>
          <a:prstGeom prst="rect">
            <a:avLst/>
          </a:prstGeom>
          <a:noFill/>
          <a:ln/>
        </p:spPr>
        <p:txBody>
          <a:bodyPr wrap="none" lIns="0" tIns="0" rIns="0" bIns="0" rtlCol="0" anchor="t"/>
          <a:lstStyle/>
          <a:p>
            <a:pPr algn="l" indent="0" marL="0">
              <a:lnSpc>
                <a:spcPts val="2550"/>
              </a:lnSpc>
              <a:buNone/>
            </a:pPr>
            <a:r>
              <a:rPr lang="en-US" sz="2050" dirty="0">
                <a:solidFill>
                  <a:srgbClr val="E0D6DE"/>
                </a:solidFill>
                <a:latin typeface="Sora Medium" pitchFamily="34" charset="0"/>
                <a:ea typeface="Sora Medium" pitchFamily="34" charset="-122"/>
                <a:cs typeface="Sora Medium" pitchFamily="34" charset="-120"/>
              </a:rPr>
              <a:t>Industrial Britain</a:t>
            </a:r>
            <a:endParaRPr lang="en-US" sz="2050" dirty="0"/>
          </a:p>
        </p:txBody>
      </p:sp>
      <p:sp>
        <p:nvSpPr>
          <p:cNvPr id="14" name="Text 11"/>
          <p:cNvSpPr/>
          <p:nvPr/>
        </p:nvSpPr>
        <p:spPr>
          <a:xfrm>
            <a:off x="7517130" y="4493181"/>
            <a:ext cx="6374844" cy="675084"/>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Noto Sans TC" pitchFamily="34" charset="0"/>
                <a:ea typeface="Noto Sans TC" pitchFamily="34" charset="-122"/>
                <a:cs typeface="Noto Sans TC" pitchFamily="34" charset="-120"/>
              </a:rPr>
              <a:t>Sport was an invention of industrial Britain's working classes, shaping a new societal order driven by educational reform.</a:t>
            </a:r>
            <a:endParaRPr lang="en-US" sz="1650" dirty="0"/>
          </a:p>
        </p:txBody>
      </p:sp>
      <p:sp>
        <p:nvSpPr>
          <p:cNvPr id="15" name="Shape 12"/>
          <p:cNvSpPr/>
          <p:nvPr/>
        </p:nvSpPr>
        <p:spPr>
          <a:xfrm>
            <a:off x="6676608" y="6053376"/>
            <a:ext cx="632936" cy="22860"/>
          </a:xfrm>
          <a:prstGeom prst="roundRect">
            <a:avLst>
              <a:gd name="adj" fmla="val 138453"/>
            </a:avLst>
          </a:prstGeom>
          <a:solidFill>
            <a:srgbClr val="3F3F44"/>
          </a:solidFill>
          <a:ln/>
        </p:spPr>
      </p:sp>
      <p:sp>
        <p:nvSpPr>
          <p:cNvPr id="16" name="Shape 13"/>
          <p:cNvSpPr/>
          <p:nvPr/>
        </p:nvSpPr>
        <p:spPr>
          <a:xfrm>
            <a:off x="6224766" y="5827514"/>
            <a:ext cx="474702" cy="474702"/>
          </a:xfrm>
          <a:prstGeom prst="roundRect">
            <a:avLst>
              <a:gd name="adj" fmla="val 6667"/>
            </a:avLst>
          </a:prstGeom>
          <a:solidFill>
            <a:srgbClr val="26262B"/>
          </a:solidFill>
          <a:ln/>
        </p:spPr>
      </p:sp>
      <p:sp>
        <p:nvSpPr>
          <p:cNvPr id="17" name="Text 14"/>
          <p:cNvSpPr/>
          <p:nvPr/>
        </p:nvSpPr>
        <p:spPr>
          <a:xfrm>
            <a:off x="6303824" y="5867043"/>
            <a:ext cx="316468" cy="395526"/>
          </a:xfrm>
          <a:prstGeom prst="rect">
            <a:avLst/>
          </a:prstGeom>
          <a:noFill/>
          <a:ln/>
        </p:spPr>
        <p:txBody>
          <a:bodyPr wrap="none" lIns="0" tIns="0" rIns="0" bIns="0" rtlCol="0" anchor="t"/>
          <a:lstStyle/>
          <a:p>
            <a:pPr algn="ctr" indent="0" marL="0">
              <a:lnSpc>
                <a:spcPts val="2450"/>
              </a:lnSpc>
              <a:buNone/>
            </a:pPr>
            <a:r>
              <a:rPr lang="en-US" sz="2450" dirty="0">
                <a:solidFill>
                  <a:srgbClr val="E0D6DE"/>
                </a:solidFill>
                <a:latin typeface="Sora Medium" pitchFamily="34" charset="0"/>
                <a:ea typeface="Sora Medium" pitchFamily="34" charset="-122"/>
                <a:cs typeface="Sora Medium" pitchFamily="34" charset="-120"/>
              </a:rPr>
              <a:t>3</a:t>
            </a:r>
            <a:endParaRPr lang="en-US" sz="2450" dirty="0"/>
          </a:p>
        </p:txBody>
      </p:sp>
      <p:sp>
        <p:nvSpPr>
          <p:cNvPr id="18" name="Text 15"/>
          <p:cNvSpPr/>
          <p:nvPr/>
        </p:nvSpPr>
        <p:spPr>
          <a:xfrm>
            <a:off x="7517130" y="5801201"/>
            <a:ext cx="2637473" cy="329565"/>
          </a:xfrm>
          <a:prstGeom prst="rect">
            <a:avLst/>
          </a:prstGeom>
          <a:noFill/>
          <a:ln/>
        </p:spPr>
        <p:txBody>
          <a:bodyPr wrap="none" lIns="0" tIns="0" rIns="0" bIns="0" rtlCol="0" anchor="t"/>
          <a:lstStyle/>
          <a:p>
            <a:pPr algn="l" indent="0" marL="0">
              <a:lnSpc>
                <a:spcPts val="2550"/>
              </a:lnSpc>
              <a:buNone/>
            </a:pPr>
            <a:r>
              <a:rPr lang="en-US" sz="2050" dirty="0">
                <a:solidFill>
                  <a:srgbClr val="E0D6DE"/>
                </a:solidFill>
                <a:latin typeface="Sora Medium" pitchFamily="34" charset="0"/>
                <a:ea typeface="Sora Medium" pitchFamily="34" charset="-122"/>
                <a:cs typeface="Sora Medium" pitchFamily="34" charset="-120"/>
              </a:rPr>
              <a:t>Media Evolution</a:t>
            </a:r>
            <a:endParaRPr lang="en-US" sz="2050" dirty="0"/>
          </a:p>
        </p:txBody>
      </p:sp>
      <p:sp>
        <p:nvSpPr>
          <p:cNvPr id="19" name="Text 16"/>
          <p:cNvSpPr/>
          <p:nvPr/>
        </p:nvSpPr>
        <p:spPr>
          <a:xfrm>
            <a:off x="7517130" y="6257330"/>
            <a:ext cx="6374844" cy="1012627"/>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Noto Sans TC" pitchFamily="34" charset="0"/>
                <a:ea typeface="Noto Sans TC" pitchFamily="34" charset="-122"/>
                <a:cs typeface="Noto Sans TC" pitchFamily="34" charset="-120"/>
              </a:rPr>
              <a:t>The extension of media technologies changed how sports products connect with the public, transforming sports marketing.</a:t>
            </a:r>
            <a:endParaRPr lang="en-US" sz="16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2577"/>
          </a:xfrm>
          <a:prstGeom prst="rect">
            <a:avLst/>
          </a:prstGeom>
        </p:spPr>
      </p:pic>
      <p:sp>
        <p:nvSpPr>
          <p:cNvPr id="3" name="Text 0"/>
          <p:cNvSpPr/>
          <p:nvPr/>
        </p:nvSpPr>
        <p:spPr>
          <a:xfrm>
            <a:off x="780098" y="612934"/>
            <a:ext cx="7583805" cy="1393031"/>
          </a:xfrm>
          <a:prstGeom prst="rect">
            <a:avLst/>
          </a:prstGeom>
          <a:noFill/>
          <a:ln/>
        </p:spPr>
        <p:txBody>
          <a:bodyPr wrap="square" lIns="0" tIns="0" rIns="0" bIns="0" rtlCol="0" anchor="t"/>
          <a:lstStyle/>
          <a:p>
            <a:pPr algn="l" indent="0" marL="0">
              <a:lnSpc>
                <a:spcPts val="5450"/>
              </a:lnSpc>
              <a:buNone/>
            </a:pPr>
            <a:r>
              <a:rPr lang="en-US" sz="4350" dirty="0">
                <a:solidFill>
                  <a:srgbClr val="97B8FF"/>
                </a:solidFill>
                <a:latin typeface="Sora Medium" pitchFamily="34" charset="0"/>
                <a:ea typeface="Sora Medium" pitchFamily="34" charset="-122"/>
                <a:cs typeface="Sora Medium" pitchFamily="34" charset="-120"/>
              </a:rPr>
              <a:t>Key Concepts: Brand Partnerships</a:t>
            </a:r>
            <a:endParaRPr lang="en-US" sz="4350" dirty="0"/>
          </a:p>
        </p:txBody>
      </p:sp>
      <p:sp>
        <p:nvSpPr>
          <p:cNvPr id="4" name="Shape 1"/>
          <p:cNvSpPr/>
          <p:nvPr/>
        </p:nvSpPr>
        <p:spPr>
          <a:xfrm>
            <a:off x="780098" y="2340293"/>
            <a:ext cx="3680460" cy="3058954"/>
          </a:xfrm>
          <a:prstGeom prst="roundRect">
            <a:avLst>
              <a:gd name="adj" fmla="val 1093"/>
            </a:avLst>
          </a:prstGeom>
          <a:solidFill>
            <a:srgbClr val="26262B"/>
          </a:solidFill>
          <a:ln/>
        </p:spPr>
      </p:sp>
      <p:sp>
        <p:nvSpPr>
          <p:cNvPr id="5" name="Text 2"/>
          <p:cNvSpPr/>
          <p:nvPr/>
        </p:nvSpPr>
        <p:spPr>
          <a:xfrm>
            <a:off x="1002983" y="2563178"/>
            <a:ext cx="3234690" cy="696516"/>
          </a:xfrm>
          <a:prstGeom prst="rect">
            <a:avLst/>
          </a:prstGeom>
          <a:noFill/>
          <a:ln/>
        </p:spPr>
        <p:txBody>
          <a:bodyPr wrap="square" lIns="0" tIns="0" rIns="0" bIns="0" rtlCol="0" anchor="t"/>
          <a:lstStyle/>
          <a:p>
            <a:pPr algn="l" indent="0" marL="0">
              <a:lnSpc>
                <a:spcPts val="2700"/>
              </a:lnSpc>
              <a:buNone/>
            </a:pPr>
            <a:r>
              <a:rPr lang="en-US" sz="2150" dirty="0">
                <a:solidFill>
                  <a:srgbClr val="E0D6DE"/>
                </a:solidFill>
                <a:latin typeface="Sora Medium" pitchFamily="34" charset="0"/>
                <a:ea typeface="Sora Medium" pitchFamily="34" charset="-122"/>
                <a:cs typeface="Sora Medium" pitchFamily="34" charset="-120"/>
              </a:rPr>
              <a:t>Celebrity Collaborations</a:t>
            </a:r>
            <a:endParaRPr lang="en-US" sz="2150" dirty="0"/>
          </a:p>
        </p:txBody>
      </p:sp>
      <p:sp>
        <p:nvSpPr>
          <p:cNvPr id="6" name="Text 3"/>
          <p:cNvSpPr/>
          <p:nvPr/>
        </p:nvSpPr>
        <p:spPr>
          <a:xfrm>
            <a:off x="1002983" y="3393400"/>
            <a:ext cx="3234690" cy="1782961"/>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Partnerships with celebrities or entertainment brands like sports teams or movies add glamour and professionalism to art marketing.</a:t>
            </a:r>
            <a:endParaRPr lang="en-US" sz="1750" dirty="0"/>
          </a:p>
        </p:txBody>
      </p:sp>
      <p:sp>
        <p:nvSpPr>
          <p:cNvPr id="7" name="Shape 4"/>
          <p:cNvSpPr/>
          <p:nvPr/>
        </p:nvSpPr>
        <p:spPr>
          <a:xfrm>
            <a:off x="4683443" y="2340293"/>
            <a:ext cx="3680460" cy="3058954"/>
          </a:xfrm>
          <a:prstGeom prst="roundRect">
            <a:avLst>
              <a:gd name="adj" fmla="val 1093"/>
            </a:avLst>
          </a:prstGeom>
          <a:solidFill>
            <a:srgbClr val="26262B"/>
          </a:solidFill>
          <a:ln/>
        </p:spPr>
      </p:sp>
      <p:sp>
        <p:nvSpPr>
          <p:cNvPr id="8" name="Text 5"/>
          <p:cNvSpPr/>
          <p:nvPr/>
        </p:nvSpPr>
        <p:spPr>
          <a:xfrm>
            <a:off x="4906328" y="2563178"/>
            <a:ext cx="3234690" cy="696516"/>
          </a:xfrm>
          <a:prstGeom prst="rect">
            <a:avLst/>
          </a:prstGeom>
          <a:noFill/>
          <a:ln/>
        </p:spPr>
        <p:txBody>
          <a:bodyPr wrap="square" lIns="0" tIns="0" rIns="0" bIns="0" rtlCol="0" anchor="t"/>
          <a:lstStyle/>
          <a:p>
            <a:pPr algn="l" indent="0" marL="0">
              <a:lnSpc>
                <a:spcPts val="2700"/>
              </a:lnSpc>
              <a:buNone/>
            </a:pPr>
            <a:r>
              <a:rPr lang="en-US" sz="2150" dirty="0">
                <a:solidFill>
                  <a:srgbClr val="E0D6DE"/>
                </a:solidFill>
                <a:latin typeface="Sora Medium" pitchFamily="34" charset="0"/>
                <a:ea typeface="Sora Medium" pitchFamily="34" charset="-122"/>
                <a:cs typeface="Sora Medium" pitchFamily="34" charset="-120"/>
              </a:rPr>
              <a:t>Increased Market Reach</a:t>
            </a:r>
            <a:endParaRPr lang="en-US" sz="2150" dirty="0"/>
          </a:p>
        </p:txBody>
      </p:sp>
      <p:sp>
        <p:nvSpPr>
          <p:cNvPr id="9" name="Text 6"/>
          <p:cNvSpPr/>
          <p:nvPr/>
        </p:nvSpPr>
        <p:spPr>
          <a:xfrm>
            <a:off x="4906328" y="3393400"/>
            <a:ext cx="3234690" cy="1069777"/>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Such partnerships may increase the market reach of art organizations and events.</a:t>
            </a:r>
            <a:endParaRPr lang="en-US" sz="1750" dirty="0"/>
          </a:p>
        </p:txBody>
      </p:sp>
      <p:sp>
        <p:nvSpPr>
          <p:cNvPr id="10" name="Shape 7"/>
          <p:cNvSpPr/>
          <p:nvPr/>
        </p:nvSpPr>
        <p:spPr>
          <a:xfrm>
            <a:off x="780098" y="5622131"/>
            <a:ext cx="7583805" cy="1997512"/>
          </a:xfrm>
          <a:prstGeom prst="roundRect">
            <a:avLst>
              <a:gd name="adj" fmla="val 1674"/>
            </a:avLst>
          </a:prstGeom>
          <a:solidFill>
            <a:srgbClr val="26262B"/>
          </a:solidFill>
          <a:ln/>
        </p:spPr>
      </p:sp>
      <p:sp>
        <p:nvSpPr>
          <p:cNvPr id="11" name="Text 8"/>
          <p:cNvSpPr/>
          <p:nvPr/>
        </p:nvSpPr>
        <p:spPr>
          <a:xfrm>
            <a:off x="1002983" y="5845016"/>
            <a:ext cx="2844760" cy="348258"/>
          </a:xfrm>
          <a:prstGeom prst="rect">
            <a:avLst/>
          </a:prstGeom>
          <a:noFill/>
          <a:ln/>
        </p:spPr>
        <p:txBody>
          <a:bodyPr wrap="none" lIns="0" tIns="0" rIns="0" bIns="0" rtlCol="0" anchor="t"/>
          <a:lstStyle/>
          <a:p>
            <a:pPr algn="l" indent="0" marL="0">
              <a:lnSpc>
                <a:spcPts val="2700"/>
              </a:lnSpc>
              <a:buNone/>
            </a:pPr>
            <a:r>
              <a:rPr lang="en-US" sz="2150" dirty="0">
                <a:solidFill>
                  <a:srgbClr val="E0D6DE"/>
                </a:solidFill>
                <a:latin typeface="Sora Medium" pitchFamily="34" charset="0"/>
                <a:ea typeface="Sora Medium" pitchFamily="34" charset="-122"/>
                <a:cs typeface="Sora Medium" pitchFamily="34" charset="-120"/>
              </a:rPr>
              <a:t>Corporate Priorities</a:t>
            </a:r>
            <a:endParaRPr lang="en-US" sz="2150" dirty="0"/>
          </a:p>
        </p:txBody>
      </p:sp>
      <p:sp>
        <p:nvSpPr>
          <p:cNvPr id="12" name="Text 9"/>
          <p:cNvSpPr/>
          <p:nvPr/>
        </p:nvSpPr>
        <p:spPr>
          <a:xfrm>
            <a:off x="1002983" y="6326981"/>
            <a:ext cx="7138035" cy="1069777"/>
          </a:xfrm>
          <a:prstGeom prst="rect">
            <a:avLst/>
          </a:prstGeom>
          <a:noFill/>
          <a:ln/>
        </p:spPr>
        <p:txBody>
          <a:bodyPr wrap="square" lIns="0" tIns="0" rIns="0" bIns="0" rtlCol="0" anchor="t"/>
          <a:lstStyle/>
          <a:p>
            <a:pPr algn="l" indent="0" marL="0">
              <a:lnSpc>
                <a:spcPts val="2800"/>
              </a:lnSpc>
              <a:buNone/>
            </a:pPr>
            <a:r>
              <a:rPr lang="en-US" sz="1750" dirty="0">
                <a:solidFill>
                  <a:srgbClr val="E0D6DE"/>
                </a:solidFill>
                <a:latin typeface="Noto Sans TC" pitchFamily="34" charset="0"/>
                <a:ea typeface="Noto Sans TC" pitchFamily="34" charset="-122"/>
                <a:cs typeface="Noto Sans TC" pitchFamily="34" charset="-120"/>
              </a:rPr>
              <a:t>More than half of arts and culture organizations consider partnerships with corporations to be a highly effective marketing tool.</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31148"/>
          </a:xfrm>
          <a:prstGeom prst="rect">
            <a:avLst/>
          </a:prstGeom>
        </p:spPr>
      </p:pic>
      <p:sp>
        <p:nvSpPr>
          <p:cNvPr id="3" name="Text 0"/>
          <p:cNvSpPr/>
          <p:nvPr/>
        </p:nvSpPr>
        <p:spPr>
          <a:xfrm>
            <a:off x="674846" y="530185"/>
            <a:ext cx="7794308" cy="1205151"/>
          </a:xfrm>
          <a:prstGeom prst="rect">
            <a:avLst/>
          </a:prstGeom>
          <a:noFill/>
          <a:ln/>
        </p:spPr>
        <p:txBody>
          <a:bodyPr wrap="square" lIns="0" tIns="0" rIns="0" bIns="0" rtlCol="0" anchor="t"/>
          <a:lstStyle/>
          <a:p>
            <a:pPr algn="l" indent="0" marL="0">
              <a:lnSpc>
                <a:spcPts val="4700"/>
              </a:lnSpc>
              <a:buNone/>
            </a:pPr>
            <a:r>
              <a:rPr lang="en-US" sz="3750" dirty="0">
                <a:solidFill>
                  <a:srgbClr val="97B8FF"/>
                </a:solidFill>
                <a:latin typeface="Sora Medium" pitchFamily="34" charset="0"/>
                <a:ea typeface="Sora Medium" pitchFamily="34" charset="-122"/>
                <a:cs typeface="Sora Medium" pitchFamily="34" charset="-120"/>
              </a:rPr>
              <a:t>Key Concepts: Fan Engagement Strategies</a:t>
            </a:r>
            <a:endParaRPr lang="en-US" sz="3750" dirty="0"/>
          </a:p>
        </p:txBody>
      </p:sp>
      <p:pic>
        <p:nvPicPr>
          <p:cNvPr id="4" name="Image 1" descr="preencoded.png">    </p:cNvPr>
          <p:cNvPicPr>
            <a:picLocks noChangeAspect="1"/>
          </p:cNvPicPr>
          <p:nvPr/>
        </p:nvPicPr>
        <p:blipFill>
          <a:blip r:embed="rId2"/>
          <a:stretch>
            <a:fillRect/>
          </a:stretch>
        </p:blipFill>
        <p:spPr>
          <a:xfrm>
            <a:off x="674846" y="2024539"/>
            <a:ext cx="964049" cy="1419106"/>
          </a:xfrm>
          <a:prstGeom prst="rect">
            <a:avLst/>
          </a:prstGeom>
        </p:spPr>
      </p:pic>
      <p:sp>
        <p:nvSpPr>
          <p:cNvPr id="5" name="Text 1"/>
          <p:cNvSpPr/>
          <p:nvPr/>
        </p:nvSpPr>
        <p:spPr>
          <a:xfrm>
            <a:off x="1928098" y="2217301"/>
            <a:ext cx="2786063" cy="301228"/>
          </a:xfrm>
          <a:prstGeom prst="rect">
            <a:avLst/>
          </a:prstGeom>
          <a:noFill/>
          <a:ln/>
        </p:spPr>
        <p:txBody>
          <a:bodyPr wrap="none" lIns="0" tIns="0" rIns="0" bIns="0" rtlCol="0" anchor="t"/>
          <a:lstStyle/>
          <a:p>
            <a:pPr algn="l" indent="0" marL="0">
              <a:lnSpc>
                <a:spcPts val="2350"/>
              </a:lnSpc>
              <a:buNone/>
            </a:pPr>
            <a:r>
              <a:rPr lang="en-US" sz="1850" dirty="0">
                <a:solidFill>
                  <a:srgbClr val="E0D6DE"/>
                </a:solidFill>
                <a:latin typeface="Sora Medium" pitchFamily="34" charset="0"/>
                <a:ea typeface="Sora Medium" pitchFamily="34" charset="-122"/>
                <a:cs typeface="Sora Medium" pitchFamily="34" charset="-120"/>
              </a:rPr>
              <a:t>Interactive Campaigns</a:t>
            </a:r>
            <a:endParaRPr lang="en-US" sz="1850" dirty="0"/>
          </a:p>
        </p:txBody>
      </p:sp>
      <p:sp>
        <p:nvSpPr>
          <p:cNvPr id="6" name="Text 2"/>
          <p:cNvSpPr/>
          <p:nvPr/>
        </p:nvSpPr>
        <p:spPr>
          <a:xfrm>
            <a:off x="1928098" y="2634139"/>
            <a:ext cx="6541056" cy="616744"/>
          </a:xfrm>
          <a:prstGeom prst="rect">
            <a:avLst/>
          </a:prstGeom>
          <a:noFill/>
          <a:ln/>
        </p:spPr>
        <p:txBody>
          <a:bodyPr wrap="square" lIns="0" tIns="0" rIns="0" bIns="0" rtlCol="0" anchor="t"/>
          <a:lstStyle/>
          <a:p>
            <a:pPr algn="l" indent="0" marL="0">
              <a:lnSpc>
                <a:spcPts val="2400"/>
              </a:lnSpc>
              <a:buNone/>
            </a:pPr>
            <a:r>
              <a:rPr lang="en-US" sz="1500" dirty="0">
                <a:solidFill>
                  <a:srgbClr val="E0D6DE"/>
                </a:solidFill>
                <a:latin typeface="Noto Sans TC" pitchFamily="34" charset="0"/>
                <a:ea typeface="Noto Sans TC" pitchFamily="34" charset="-122"/>
                <a:cs typeface="Noto Sans TC" pitchFamily="34" charset="-120"/>
              </a:rPr>
              <a:t>Create campaigns that invite fans to participate, like taking photos with themed props.</a:t>
            </a:r>
            <a:endParaRPr lang="en-US" sz="1500" dirty="0"/>
          </a:p>
        </p:txBody>
      </p:sp>
      <p:pic>
        <p:nvPicPr>
          <p:cNvPr id="7" name="Image 2" descr="preencoded.png">    </p:cNvPr>
          <p:cNvPicPr>
            <a:picLocks noChangeAspect="1"/>
          </p:cNvPicPr>
          <p:nvPr/>
        </p:nvPicPr>
        <p:blipFill>
          <a:blip r:embed="rId3"/>
          <a:stretch>
            <a:fillRect/>
          </a:stretch>
        </p:blipFill>
        <p:spPr>
          <a:xfrm>
            <a:off x="674846" y="3443645"/>
            <a:ext cx="964049" cy="1419106"/>
          </a:xfrm>
          <a:prstGeom prst="rect">
            <a:avLst/>
          </a:prstGeom>
        </p:spPr>
      </p:pic>
      <p:sp>
        <p:nvSpPr>
          <p:cNvPr id="8" name="Text 3"/>
          <p:cNvSpPr/>
          <p:nvPr/>
        </p:nvSpPr>
        <p:spPr>
          <a:xfrm>
            <a:off x="1928098" y="3636407"/>
            <a:ext cx="2410182" cy="301228"/>
          </a:xfrm>
          <a:prstGeom prst="rect">
            <a:avLst/>
          </a:prstGeom>
          <a:noFill/>
          <a:ln/>
        </p:spPr>
        <p:txBody>
          <a:bodyPr wrap="none" lIns="0" tIns="0" rIns="0" bIns="0" rtlCol="0" anchor="t"/>
          <a:lstStyle/>
          <a:p>
            <a:pPr algn="l" indent="0" marL="0">
              <a:lnSpc>
                <a:spcPts val="2350"/>
              </a:lnSpc>
              <a:buNone/>
            </a:pPr>
            <a:r>
              <a:rPr lang="en-US" sz="1850" dirty="0">
                <a:solidFill>
                  <a:srgbClr val="E0D6DE"/>
                </a:solidFill>
                <a:latin typeface="Sora Medium" pitchFamily="34" charset="0"/>
                <a:ea typeface="Sora Medium" pitchFamily="34" charset="-122"/>
                <a:cs typeface="Sora Medium" pitchFamily="34" charset="-120"/>
              </a:rPr>
              <a:t>Virtual Experiences</a:t>
            </a:r>
            <a:endParaRPr lang="en-US" sz="1850" dirty="0"/>
          </a:p>
        </p:txBody>
      </p:sp>
      <p:sp>
        <p:nvSpPr>
          <p:cNvPr id="9" name="Text 4"/>
          <p:cNvSpPr/>
          <p:nvPr/>
        </p:nvSpPr>
        <p:spPr>
          <a:xfrm>
            <a:off x="1928098" y="4053245"/>
            <a:ext cx="6541056" cy="616744"/>
          </a:xfrm>
          <a:prstGeom prst="rect">
            <a:avLst/>
          </a:prstGeom>
          <a:noFill/>
          <a:ln/>
        </p:spPr>
        <p:txBody>
          <a:bodyPr wrap="square" lIns="0" tIns="0" rIns="0" bIns="0" rtlCol="0" anchor="t"/>
          <a:lstStyle/>
          <a:p>
            <a:pPr algn="l" indent="0" marL="0">
              <a:lnSpc>
                <a:spcPts val="2400"/>
              </a:lnSpc>
              <a:buNone/>
            </a:pPr>
            <a:r>
              <a:rPr lang="en-US" sz="1500" dirty="0">
                <a:solidFill>
                  <a:srgbClr val="E0D6DE"/>
                </a:solidFill>
                <a:latin typeface="Noto Sans TC" pitchFamily="34" charset="0"/>
                <a:ea typeface="Noto Sans TC" pitchFamily="34" charset="-122"/>
                <a:cs typeface="Noto Sans TC" pitchFamily="34" charset="-120"/>
              </a:rPr>
              <a:t>Utilize virtual reality and augmented reality to improve fan experiences and test new customer touchpoints.</a:t>
            </a:r>
            <a:endParaRPr lang="en-US" sz="1500" dirty="0"/>
          </a:p>
        </p:txBody>
      </p:sp>
      <p:pic>
        <p:nvPicPr>
          <p:cNvPr id="10" name="Image 3" descr="preencoded.png">    </p:cNvPr>
          <p:cNvPicPr>
            <a:picLocks noChangeAspect="1"/>
          </p:cNvPicPr>
          <p:nvPr/>
        </p:nvPicPr>
        <p:blipFill>
          <a:blip r:embed="rId4"/>
          <a:stretch>
            <a:fillRect/>
          </a:stretch>
        </p:blipFill>
        <p:spPr>
          <a:xfrm>
            <a:off x="674846" y="4862751"/>
            <a:ext cx="964049" cy="1419106"/>
          </a:xfrm>
          <a:prstGeom prst="rect">
            <a:avLst/>
          </a:prstGeom>
        </p:spPr>
      </p:pic>
      <p:sp>
        <p:nvSpPr>
          <p:cNvPr id="11" name="Text 5"/>
          <p:cNvSpPr/>
          <p:nvPr/>
        </p:nvSpPr>
        <p:spPr>
          <a:xfrm>
            <a:off x="1928098" y="5055513"/>
            <a:ext cx="2410182" cy="301228"/>
          </a:xfrm>
          <a:prstGeom prst="rect">
            <a:avLst/>
          </a:prstGeom>
          <a:noFill/>
          <a:ln/>
        </p:spPr>
        <p:txBody>
          <a:bodyPr wrap="none" lIns="0" tIns="0" rIns="0" bIns="0" rtlCol="0" anchor="t"/>
          <a:lstStyle/>
          <a:p>
            <a:pPr algn="l" indent="0" marL="0">
              <a:lnSpc>
                <a:spcPts val="2350"/>
              </a:lnSpc>
              <a:buNone/>
            </a:pPr>
            <a:r>
              <a:rPr lang="en-US" sz="1850" dirty="0">
                <a:solidFill>
                  <a:srgbClr val="E0D6DE"/>
                </a:solidFill>
                <a:latin typeface="Sora Medium" pitchFamily="34" charset="0"/>
                <a:ea typeface="Sora Medium" pitchFamily="34" charset="-122"/>
                <a:cs typeface="Sora Medium" pitchFamily="34" charset="-120"/>
              </a:rPr>
              <a:t>Mobile Integration</a:t>
            </a:r>
            <a:endParaRPr lang="en-US" sz="1850" dirty="0"/>
          </a:p>
        </p:txBody>
      </p:sp>
      <p:sp>
        <p:nvSpPr>
          <p:cNvPr id="12" name="Text 6"/>
          <p:cNvSpPr/>
          <p:nvPr/>
        </p:nvSpPr>
        <p:spPr>
          <a:xfrm>
            <a:off x="1928098" y="5472351"/>
            <a:ext cx="6541056" cy="616744"/>
          </a:xfrm>
          <a:prstGeom prst="rect">
            <a:avLst/>
          </a:prstGeom>
          <a:noFill/>
          <a:ln/>
        </p:spPr>
        <p:txBody>
          <a:bodyPr wrap="square" lIns="0" tIns="0" rIns="0" bIns="0" rtlCol="0" anchor="t"/>
          <a:lstStyle/>
          <a:p>
            <a:pPr algn="l" indent="0" marL="0">
              <a:lnSpc>
                <a:spcPts val="2400"/>
              </a:lnSpc>
              <a:buNone/>
            </a:pPr>
            <a:r>
              <a:rPr lang="en-US" sz="1500" dirty="0">
                <a:solidFill>
                  <a:srgbClr val="E0D6DE"/>
                </a:solidFill>
                <a:latin typeface="Noto Sans TC" pitchFamily="34" charset="0"/>
                <a:ea typeface="Noto Sans TC" pitchFamily="34" charset="-122"/>
                <a:cs typeface="Noto Sans TC" pitchFamily="34" charset="-120"/>
              </a:rPr>
              <a:t>Use mobile apps to issue tickets and VIP experiences, incentivizing product launches.</a:t>
            </a:r>
            <a:endParaRPr lang="en-US" sz="1500" dirty="0"/>
          </a:p>
        </p:txBody>
      </p:sp>
      <p:pic>
        <p:nvPicPr>
          <p:cNvPr id="13" name="Image 4" descr="preencoded.png">    </p:cNvPr>
          <p:cNvPicPr>
            <a:picLocks noChangeAspect="1"/>
          </p:cNvPicPr>
          <p:nvPr/>
        </p:nvPicPr>
        <p:blipFill>
          <a:blip r:embed="rId5"/>
          <a:stretch>
            <a:fillRect/>
          </a:stretch>
        </p:blipFill>
        <p:spPr>
          <a:xfrm>
            <a:off x="674846" y="6281857"/>
            <a:ext cx="964049" cy="1419106"/>
          </a:xfrm>
          <a:prstGeom prst="rect">
            <a:avLst/>
          </a:prstGeom>
        </p:spPr>
      </p:pic>
      <p:sp>
        <p:nvSpPr>
          <p:cNvPr id="14" name="Text 7"/>
          <p:cNvSpPr/>
          <p:nvPr/>
        </p:nvSpPr>
        <p:spPr>
          <a:xfrm>
            <a:off x="1928098" y="6474619"/>
            <a:ext cx="2410182" cy="301228"/>
          </a:xfrm>
          <a:prstGeom prst="rect">
            <a:avLst/>
          </a:prstGeom>
          <a:noFill/>
          <a:ln/>
        </p:spPr>
        <p:txBody>
          <a:bodyPr wrap="none" lIns="0" tIns="0" rIns="0" bIns="0" rtlCol="0" anchor="t"/>
          <a:lstStyle/>
          <a:p>
            <a:pPr algn="l" indent="0" marL="0">
              <a:lnSpc>
                <a:spcPts val="2350"/>
              </a:lnSpc>
              <a:buNone/>
            </a:pPr>
            <a:r>
              <a:rPr lang="en-US" sz="1850" dirty="0">
                <a:solidFill>
                  <a:srgbClr val="E0D6DE"/>
                </a:solidFill>
                <a:latin typeface="Sora Medium" pitchFamily="34" charset="0"/>
                <a:ea typeface="Sora Medium" pitchFamily="34" charset="-122"/>
                <a:cs typeface="Sora Medium" pitchFamily="34" charset="-120"/>
              </a:rPr>
              <a:t>Data Analysis</a:t>
            </a:r>
            <a:endParaRPr lang="en-US" sz="1850" dirty="0"/>
          </a:p>
        </p:txBody>
      </p:sp>
      <p:sp>
        <p:nvSpPr>
          <p:cNvPr id="15" name="Text 8"/>
          <p:cNvSpPr/>
          <p:nvPr/>
        </p:nvSpPr>
        <p:spPr>
          <a:xfrm>
            <a:off x="1928098" y="6891457"/>
            <a:ext cx="6541056" cy="616744"/>
          </a:xfrm>
          <a:prstGeom prst="rect">
            <a:avLst/>
          </a:prstGeom>
          <a:noFill/>
          <a:ln/>
        </p:spPr>
        <p:txBody>
          <a:bodyPr wrap="square" lIns="0" tIns="0" rIns="0" bIns="0" rtlCol="0" anchor="t"/>
          <a:lstStyle/>
          <a:p>
            <a:pPr algn="l" indent="0" marL="0">
              <a:lnSpc>
                <a:spcPts val="2400"/>
              </a:lnSpc>
              <a:buNone/>
            </a:pPr>
            <a:r>
              <a:rPr lang="en-US" sz="1500" dirty="0">
                <a:solidFill>
                  <a:srgbClr val="E0D6DE"/>
                </a:solidFill>
                <a:latin typeface="Noto Sans TC" pitchFamily="34" charset="0"/>
                <a:ea typeface="Noto Sans TC" pitchFamily="34" charset="-122"/>
                <a:cs typeface="Noto Sans TC" pitchFamily="34" charset="-120"/>
              </a:rPr>
              <a:t>Track key performance indicators like likes, shares, and click-through rates to understand fan behavior across platforms.</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93790" y="1006197"/>
            <a:ext cx="9829681" cy="708779"/>
          </a:xfrm>
          <a:prstGeom prst="rect">
            <a:avLst/>
          </a:prstGeom>
          <a:noFill/>
          <a:ln/>
        </p:spPr>
        <p:txBody>
          <a:bodyPr wrap="non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Key Concepts: Event Management</a:t>
            </a:r>
            <a:endParaRPr lang="en-US" sz="4450" dirty="0"/>
          </a:p>
        </p:txBody>
      </p:sp>
      <p:sp>
        <p:nvSpPr>
          <p:cNvPr id="3" name="Text 1"/>
          <p:cNvSpPr/>
          <p:nvPr/>
        </p:nvSpPr>
        <p:spPr>
          <a:xfrm>
            <a:off x="1857256" y="2557701"/>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Planning</a:t>
            </a:r>
            <a:endParaRPr lang="en-US" sz="2200" dirty="0"/>
          </a:p>
        </p:txBody>
      </p:sp>
      <p:sp>
        <p:nvSpPr>
          <p:cNvPr id="4" name="Text 2"/>
          <p:cNvSpPr/>
          <p:nvPr/>
        </p:nvSpPr>
        <p:spPr>
          <a:xfrm>
            <a:off x="793790" y="3048119"/>
            <a:ext cx="3898702" cy="1088708"/>
          </a:xfrm>
          <a:prstGeom prst="rect">
            <a:avLst/>
          </a:prstGeom>
          <a:noFill/>
          <a:ln/>
        </p:spPr>
        <p:txBody>
          <a:bodyPr wrap="square" lIns="0" tIns="0" rIns="0" bIns="0" rtlCol="0" anchor="t"/>
          <a:lstStyle/>
          <a:p>
            <a:pPr algn="r"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Create a detailed plan including objectives, budget, timeline, and resources.</a:t>
            </a:r>
            <a:endParaRPr lang="en-US" sz="1750" dirty="0"/>
          </a:p>
        </p:txBody>
      </p:sp>
      <p:pic>
        <p:nvPicPr>
          <p:cNvPr id="5" name="Image 0" descr="preencoded.png">    </p:cNvPr>
          <p:cNvPicPr>
            <a:picLocks noChangeAspect="1"/>
          </p:cNvPicPr>
          <p:nvPr/>
        </p:nvPicPr>
        <p:blipFill>
          <a:blip r:embed="rId1"/>
          <a:stretch>
            <a:fillRect/>
          </a:stretch>
        </p:blipFill>
        <p:spPr>
          <a:xfrm>
            <a:off x="5032653" y="2413516"/>
            <a:ext cx="4564975" cy="4564975"/>
          </a:xfrm>
          <a:prstGeom prst="rect">
            <a:avLst/>
          </a:prstGeom>
        </p:spPr>
      </p:pic>
      <p:sp>
        <p:nvSpPr>
          <p:cNvPr id="6" name="Text 3"/>
          <p:cNvSpPr/>
          <p:nvPr/>
        </p:nvSpPr>
        <p:spPr>
          <a:xfrm>
            <a:off x="6033492" y="3336369"/>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1</a:t>
            </a:r>
            <a:endParaRPr lang="en-US" sz="2650" dirty="0"/>
          </a:p>
        </p:txBody>
      </p:sp>
      <p:sp>
        <p:nvSpPr>
          <p:cNvPr id="7" name="Text 4"/>
          <p:cNvSpPr/>
          <p:nvPr/>
        </p:nvSpPr>
        <p:spPr>
          <a:xfrm>
            <a:off x="9937790" y="2168604"/>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Branding</a:t>
            </a:r>
            <a:endParaRPr lang="en-US" sz="2200" dirty="0"/>
          </a:p>
        </p:txBody>
      </p:sp>
      <p:sp>
        <p:nvSpPr>
          <p:cNvPr id="8" name="Text 5"/>
          <p:cNvSpPr/>
          <p:nvPr/>
        </p:nvSpPr>
        <p:spPr>
          <a:xfrm>
            <a:off x="9937790" y="2659023"/>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Develop a theme and identity that creates a strong, lasting impression on guests.</a:t>
            </a:r>
            <a:endParaRPr lang="en-US" sz="1750" dirty="0"/>
          </a:p>
        </p:txBody>
      </p:sp>
      <p:pic>
        <p:nvPicPr>
          <p:cNvPr id="9" name="Image 1" descr="preencoded.png">    </p:cNvPr>
          <p:cNvPicPr>
            <a:picLocks noChangeAspect="1"/>
          </p:cNvPicPr>
          <p:nvPr/>
        </p:nvPicPr>
        <p:blipFill>
          <a:blip r:embed="rId2"/>
          <a:stretch>
            <a:fillRect/>
          </a:stretch>
        </p:blipFill>
        <p:spPr>
          <a:xfrm>
            <a:off x="5032653" y="2413516"/>
            <a:ext cx="4564975" cy="4564975"/>
          </a:xfrm>
          <a:prstGeom prst="rect">
            <a:avLst/>
          </a:prstGeom>
        </p:spPr>
      </p:pic>
      <p:sp>
        <p:nvSpPr>
          <p:cNvPr id="10" name="Text 6"/>
          <p:cNvSpPr/>
          <p:nvPr/>
        </p:nvSpPr>
        <p:spPr>
          <a:xfrm>
            <a:off x="7893010" y="3071693"/>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2</a:t>
            </a:r>
            <a:endParaRPr lang="en-US" sz="2650" dirty="0"/>
          </a:p>
        </p:txBody>
      </p:sp>
      <p:sp>
        <p:nvSpPr>
          <p:cNvPr id="11" name="Text 7"/>
          <p:cNvSpPr/>
          <p:nvPr/>
        </p:nvSpPr>
        <p:spPr>
          <a:xfrm>
            <a:off x="10051256" y="4087892"/>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Logistics</a:t>
            </a:r>
            <a:endParaRPr lang="en-US" sz="2200" dirty="0"/>
          </a:p>
        </p:txBody>
      </p:sp>
      <p:sp>
        <p:nvSpPr>
          <p:cNvPr id="12" name="Text 8"/>
          <p:cNvSpPr/>
          <p:nvPr/>
        </p:nvSpPr>
        <p:spPr>
          <a:xfrm>
            <a:off x="10051256" y="4578310"/>
            <a:ext cx="3785354"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Select venue, organize vendors, and manage risks.</a:t>
            </a:r>
            <a:endParaRPr lang="en-US" sz="1750" dirty="0"/>
          </a:p>
        </p:txBody>
      </p:sp>
      <p:pic>
        <p:nvPicPr>
          <p:cNvPr id="13" name="Image 2" descr="preencoded.png">    </p:cNvPr>
          <p:cNvPicPr>
            <a:picLocks noChangeAspect="1"/>
          </p:cNvPicPr>
          <p:nvPr/>
        </p:nvPicPr>
        <p:blipFill>
          <a:blip r:embed="rId3"/>
          <a:stretch>
            <a:fillRect/>
          </a:stretch>
        </p:blipFill>
        <p:spPr>
          <a:xfrm>
            <a:off x="5032653" y="2413516"/>
            <a:ext cx="4564975" cy="4564975"/>
          </a:xfrm>
          <a:prstGeom prst="rect">
            <a:avLst/>
          </a:prstGeom>
        </p:spPr>
      </p:pic>
      <p:sp>
        <p:nvSpPr>
          <p:cNvPr id="14" name="Text 9"/>
          <p:cNvSpPr/>
          <p:nvPr/>
        </p:nvSpPr>
        <p:spPr>
          <a:xfrm>
            <a:off x="8719423" y="4758452"/>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3</a:t>
            </a:r>
            <a:endParaRPr lang="en-US" sz="2650" dirty="0"/>
          </a:p>
        </p:txBody>
      </p:sp>
      <p:sp>
        <p:nvSpPr>
          <p:cNvPr id="15" name="Text 10"/>
          <p:cNvSpPr/>
          <p:nvPr/>
        </p:nvSpPr>
        <p:spPr>
          <a:xfrm>
            <a:off x="9937790" y="5644277"/>
            <a:ext cx="2835235"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Promotion</a:t>
            </a:r>
            <a:endParaRPr lang="en-US" sz="2200" dirty="0"/>
          </a:p>
        </p:txBody>
      </p:sp>
      <p:sp>
        <p:nvSpPr>
          <p:cNvPr id="16" name="Text 11"/>
          <p:cNvSpPr/>
          <p:nvPr/>
        </p:nvSpPr>
        <p:spPr>
          <a:xfrm>
            <a:off x="9937790" y="6134695"/>
            <a:ext cx="3898821" cy="1088708"/>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Market the event through various channels including social media and PR campaigns.</a:t>
            </a:r>
            <a:endParaRPr lang="en-US" sz="1750" dirty="0"/>
          </a:p>
        </p:txBody>
      </p:sp>
      <p:pic>
        <p:nvPicPr>
          <p:cNvPr id="17" name="Image 3" descr="preencoded.png">    </p:cNvPr>
          <p:cNvPicPr>
            <a:picLocks noChangeAspect="1"/>
          </p:cNvPicPr>
          <p:nvPr/>
        </p:nvPicPr>
        <p:blipFill>
          <a:blip r:embed="rId4"/>
          <a:stretch>
            <a:fillRect/>
          </a:stretch>
        </p:blipFill>
        <p:spPr>
          <a:xfrm>
            <a:off x="5032653" y="2413516"/>
            <a:ext cx="4564975" cy="4564975"/>
          </a:xfrm>
          <a:prstGeom prst="rect">
            <a:avLst/>
          </a:prstGeom>
        </p:spPr>
      </p:pic>
      <p:sp>
        <p:nvSpPr>
          <p:cNvPr id="18" name="Text 12"/>
          <p:cNvSpPr/>
          <p:nvPr/>
        </p:nvSpPr>
        <p:spPr>
          <a:xfrm>
            <a:off x="7370564" y="6065520"/>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4</a:t>
            </a:r>
            <a:endParaRPr lang="en-US" sz="2650" dirty="0"/>
          </a:p>
        </p:txBody>
      </p:sp>
      <p:sp>
        <p:nvSpPr>
          <p:cNvPr id="19" name="Text 13"/>
          <p:cNvSpPr/>
          <p:nvPr/>
        </p:nvSpPr>
        <p:spPr>
          <a:xfrm>
            <a:off x="1857256" y="5436632"/>
            <a:ext cx="2835235" cy="354330"/>
          </a:xfrm>
          <a:prstGeom prst="rect">
            <a:avLst/>
          </a:prstGeom>
          <a:noFill/>
          <a:ln/>
        </p:spPr>
        <p:txBody>
          <a:bodyPr wrap="none" lIns="0" tIns="0" rIns="0" bIns="0" rtlCol="0" anchor="t"/>
          <a:lstStyle/>
          <a:p>
            <a:pPr algn="r"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Execution</a:t>
            </a:r>
            <a:endParaRPr lang="en-US" sz="2200" dirty="0"/>
          </a:p>
        </p:txBody>
      </p:sp>
      <p:sp>
        <p:nvSpPr>
          <p:cNvPr id="20" name="Text 14"/>
          <p:cNvSpPr/>
          <p:nvPr/>
        </p:nvSpPr>
        <p:spPr>
          <a:xfrm>
            <a:off x="793790" y="5927050"/>
            <a:ext cx="3898702" cy="725805"/>
          </a:xfrm>
          <a:prstGeom prst="rect">
            <a:avLst/>
          </a:prstGeom>
          <a:noFill/>
          <a:ln/>
        </p:spPr>
        <p:txBody>
          <a:bodyPr wrap="square" lIns="0" tIns="0" rIns="0" bIns="0" rtlCol="0" anchor="t"/>
          <a:lstStyle/>
          <a:p>
            <a:pPr algn="r"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Recruit and train volunteers, manage the event, and assess outcomes.</a:t>
            </a:r>
            <a:endParaRPr lang="en-US" sz="1750" dirty="0"/>
          </a:p>
        </p:txBody>
      </p:sp>
      <p:pic>
        <p:nvPicPr>
          <p:cNvPr id="21" name="Image 4" descr="preencoded.png">    </p:cNvPr>
          <p:cNvPicPr>
            <a:picLocks noChangeAspect="1"/>
          </p:cNvPicPr>
          <p:nvPr/>
        </p:nvPicPr>
        <p:blipFill>
          <a:blip r:embed="rId5"/>
          <a:stretch>
            <a:fillRect/>
          </a:stretch>
        </p:blipFill>
        <p:spPr>
          <a:xfrm>
            <a:off x="5032653" y="2413516"/>
            <a:ext cx="4564975" cy="4564975"/>
          </a:xfrm>
          <a:prstGeom prst="rect">
            <a:avLst/>
          </a:prstGeom>
        </p:spPr>
      </p:pic>
      <p:sp>
        <p:nvSpPr>
          <p:cNvPr id="22" name="Text 15"/>
          <p:cNvSpPr/>
          <p:nvPr/>
        </p:nvSpPr>
        <p:spPr>
          <a:xfrm>
            <a:off x="5710595" y="5186720"/>
            <a:ext cx="339328" cy="424220"/>
          </a:xfrm>
          <a:prstGeom prst="rect">
            <a:avLst/>
          </a:prstGeom>
          <a:noFill/>
          <a:ln/>
        </p:spPr>
        <p:txBody>
          <a:bodyPr wrap="none" lIns="0" tIns="0" rIns="0" bIns="0" rtlCol="0" anchor="t"/>
          <a:lstStyle/>
          <a:p>
            <a:pPr algn="l" indent="0" marL="0">
              <a:lnSpc>
                <a:spcPts val="4250"/>
              </a:lnSpc>
              <a:buNone/>
            </a:pPr>
            <a:r>
              <a:rPr lang="en-US" sz="2650" dirty="0">
                <a:solidFill>
                  <a:srgbClr val="E0D6DE"/>
                </a:solidFill>
                <a:latin typeface="Sora Medium" pitchFamily="34" charset="0"/>
                <a:ea typeface="Sora Medium" pitchFamily="34" charset="-122"/>
                <a:cs typeface="Sora Medium" pitchFamily="34" charset="-120"/>
              </a:rPr>
              <a:t>5</a:t>
            </a:r>
            <a:endParaRPr lang="en-US" sz="26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14018" y="723305"/>
            <a:ext cx="10424755" cy="637580"/>
          </a:xfrm>
          <a:prstGeom prst="rect">
            <a:avLst/>
          </a:prstGeom>
          <a:noFill/>
          <a:ln/>
        </p:spPr>
        <p:txBody>
          <a:bodyPr wrap="none" lIns="0" tIns="0" rIns="0" bIns="0" rtlCol="0" anchor="t"/>
          <a:lstStyle/>
          <a:p>
            <a:pPr algn="l" indent="0" marL="0">
              <a:lnSpc>
                <a:spcPts val="5000"/>
              </a:lnSpc>
              <a:buNone/>
            </a:pPr>
            <a:r>
              <a:rPr lang="en-US" sz="4000" dirty="0">
                <a:solidFill>
                  <a:srgbClr val="97B8FF"/>
                </a:solidFill>
                <a:latin typeface="Sora Medium" pitchFamily="34" charset="0"/>
                <a:ea typeface="Sora Medium" pitchFamily="34" charset="-122"/>
                <a:cs typeface="Sora Medium" pitchFamily="34" charset="-120"/>
              </a:rPr>
              <a:t>Market Segmentation in Arts and Sports</a:t>
            </a:r>
            <a:endParaRPr lang="en-US" sz="4000" dirty="0"/>
          </a:p>
        </p:txBody>
      </p:sp>
      <p:pic>
        <p:nvPicPr>
          <p:cNvPr id="3" name="Image 0" descr="preencoded.png">    </p:cNvPr>
          <p:cNvPicPr>
            <a:picLocks noChangeAspect="1"/>
          </p:cNvPicPr>
          <p:nvPr/>
        </p:nvPicPr>
        <p:blipFill>
          <a:blip r:embed="rId1"/>
          <a:stretch>
            <a:fillRect/>
          </a:stretch>
        </p:blipFill>
        <p:spPr>
          <a:xfrm>
            <a:off x="3197662" y="1768912"/>
            <a:ext cx="1633776" cy="1175504"/>
          </a:xfrm>
          <a:prstGeom prst="rect">
            <a:avLst/>
          </a:prstGeom>
        </p:spPr>
      </p:pic>
      <p:sp>
        <p:nvSpPr>
          <p:cNvPr id="4" name="Text 1"/>
          <p:cNvSpPr/>
          <p:nvPr/>
        </p:nvSpPr>
        <p:spPr>
          <a:xfrm>
            <a:off x="3871079" y="2323028"/>
            <a:ext cx="286822" cy="358616"/>
          </a:xfrm>
          <a:prstGeom prst="rect">
            <a:avLst/>
          </a:prstGeom>
          <a:noFill/>
          <a:ln/>
        </p:spPr>
        <p:txBody>
          <a:bodyPr wrap="none" lIns="0" tIns="0" rIns="0" bIns="0" rtlCol="0" anchor="t"/>
          <a:lstStyle/>
          <a:p>
            <a:pPr algn="ctr" indent="0" marL="0">
              <a:lnSpc>
                <a:spcPts val="3600"/>
              </a:lnSpc>
              <a:buNone/>
            </a:pPr>
            <a:r>
              <a:rPr lang="en-US" sz="2250" dirty="0">
                <a:solidFill>
                  <a:srgbClr val="E0D6DE"/>
                </a:solidFill>
                <a:latin typeface="Sora Medium" pitchFamily="34" charset="0"/>
                <a:ea typeface="Sora Medium" pitchFamily="34" charset="-122"/>
                <a:cs typeface="Sora Medium" pitchFamily="34" charset="-120"/>
              </a:rPr>
              <a:t>1</a:t>
            </a:r>
            <a:endParaRPr lang="en-US" sz="2250" dirty="0"/>
          </a:p>
        </p:txBody>
      </p:sp>
      <p:sp>
        <p:nvSpPr>
          <p:cNvPr id="5" name="Text 2"/>
          <p:cNvSpPr/>
          <p:nvPr/>
        </p:nvSpPr>
        <p:spPr>
          <a:xfrm>
            <a:off x="5035391" y="1972866"/>
            <a:ext cx="2550438" cy="318730"/>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Tailored Strategies</a:t>
            </a:r>
            <a:endParaRPr lang="en-US" sz="2000" dirty="0"/>
          </a:p>
        </p:txBody>
      </p:sp>
      <p:sp>
        <p:nvSpPr>
          <p:cNvPr id="6" name="Text 3"/>
          <p:cNvSpPr/>
          <p:nvPr/>
        </p:nvSpPr>
        <p:spPr>
          <a:xfrm>
            <a:off x="5035391" y="2413992"/>
            <a:ext cx="4791075" cy="326469"/>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Develop strategies for different audience segments</a:t>
            </a:r>
            <a:endParaRPr lang="en-US" sz="1600" dirty="0"/>
          </a:p>
        </p:txBody>
      </p:sp>
      <p:sp>
        <p:nvSpPr>
          <p:cNvPr id="7" name="Shape 4"/>
          <p:cNvSpPr/>
          <p:nvPr/>
        </p:nvSpPr>
        <p:spPr>
          <a:xfrm>
            <a:off x="4882396" y="2960370"/>
            <a:ext cx="8983028" cy="11430"/>
          </a:xfrm>
          <a:prstGeom prst="roundRect">
            <a:avLst>
              <a:gd name="adj" fmla="val 267763"/>
            </a:avLst>
          </a:prstGeom>
          <a:solidFill>
            <a:srgbClr val="3F3F44"/>
          </a:solidFill>
          <a:ln/>
        </p:spPr>
      </p:sp>
      <p:pic>
        <p:nvPicPr>
          <p:cNvPr id="8" name="Image 1" descr="preencoded.png">    </p:cNvPr>
          <p:cNvPicPr>
            <a:picLocks noChangeAspect="1"/>
          </p:cNvPicPr>
          <p:nvPr/>
        </p:nvPicPr>
        <p:blipFill>
          <a:blip r:embed="rId2"/>
          <a:stretch>
            <a:fillRect/>
          </a:stretch>
        </p:blipFill>
        <p:spPr>
          <a:xfrm>
            <a:off x="2380774" y="2995374"/>
            <a:ext cx="3267551" cy="1175504"/>
          </a:xfrm>
          <a:prstGeom prst="rect">
            <a:avLst/>
          </a:prstGeom>
        </p:spPr>
      </p:pic>
      <p:sp>
        <p:nvSpPr>
          <p:cNvPr id="9" name="Text 5"/>
          <p:cNvSpPr/>
          <p:nvPr/>
        </p:nvSpPr>
        <p:spPr>
          <a:xfrm>
            <a:off x="3871079" y="3403759"/>
            <a:ext cx="286822" cy="358616"/>
          </a:xfrm>
          <a:prstGeom prst="rect">
            <a:avLst/>
          </a:prstGeom>
          <a:noFill/>
          <a:ln/>
        </p:spPr>
        <p:txBody>
          <a:bodyPr wrap="none" lIns="0" tIns="0" rIns="0" bIns="0" rtlCol="0" anchor="t"/>
          <a:lstStyle/>
          <a:p>
            <a:pPr algn="ctr" indent="0" marL="0">
              <a:lnSpc>
                <a:spcPts val="3600"/>
              </a:lnSpc>
              <a:buNone/>
            </a:pPr>
            <a:r>
              <a:rPr lang="en-US" sz="2250" dirty="0">
                <a:solidFill>
                  <a:srgbClr val="E0D6DE"/>
                </a:solidFill>
                <a:latin typeface="Sora Medium" pitchFamily="34" charset="0"/>
                <a:ea typeface="Sora Medium" pitchFamily="34" charset="-122"/>
                <a:cs typeface="Sora Medium" pitchFamily="34" charset="-120"/>
              </a:rPr>
              <a:t>2</a:t>
            </a:r>
            <a:endParaRPr lang="en-US" sz="2250" dirty="0"/>
          </a:p>
        </p:txBody>
      </p:sp>
      <p:sp>
        <p:nvSpPr>
          <p:cNvPr id="10" name="Text 6"/>
          <p:cNvSpPr/>
          <p:nvPr/>
        </p:nvSpPr>
        <p:spPr>
          <a:xfrm>
            <a:off x="5852279" y="3199328"/>
            <a:ext cx="2806184" cy="318730"/>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Demographic Factors</a:t>
            </a:r>
            <a:endParaRPr lang="en-US" sz="2000" dirty="0"/>
          </a:p>
        </p:txBody>
      </p:sp>
      <p:sp>
        <p:nvSpPr>
          <p:cNvPr id="11" name="Text 7"/>
          <p:cNvSpPr/>
          <p:nvPr/>
        </p:nvSpPr>
        <p:spPr>
          <a:xfrm>
            <a:off x="5852279" y="3640455"/>
            <a:ext cx="3864769" cy="326469"/>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Consider age, gender, religious affiliation</a:t>
            </a:r>
            <a:endParaRPr lang="en-US" sz="1600" dirty="0"/>
          </a:p>
        </p:txBody>
      </p:sp>
      <p:sp>
        <p:nvSpPr>
          <p:cNvPr id="12" name="Shape 8"/>
          <p:cNvSpPr/>
          <p:nvPr/>
        </p:nvSpPr>
        <p:spPr>
          <a:xfrm>
            <a:off x="5699284" y="4186833"/>
            <a:ext cx="8166140" cy="11430"/>
          </a:xfrm>
          <a:prstGeom prst="roundRect">
            <a:avLst>
              <a:gd name="adj" fmla="val 267763"/>
            </a:avLst>
          </a:prstGeom>
          <a:solidFill>
            <a:srgbClr val="3F3F44"/>
          </a:solidFill>
          <a:ln/>
        </p:spPr>
      </p:sp>
      <p:pic>
        <p:nvPicPr>
          <p:cNvPr id="13" name="Image 2" descr="preencoded.png">    </p:cNvPr>
          <p:cNvPicPr>
            <a:picLocks noChangeAspect="1"/>
          </p:cNvPicPr>
          <p:nvPr/>
        </p:nvPicPr>
        <p:blipFill>
          <a:blip r:embed="rId3"/>
          <a:stretch>
            <a:fillRect/>
          </a:stretch>
        </p:blipFill>
        <p:spPr>
          <a:xfrm>
            <a:off x="1563886" y="4221837"/>
            <a:ext cx="4901327" cy="1175504"/>
          </a:xfrm>
          <a:prstGeom prst="rect">
            <a:avLst/>
          </a:prstGeom>
        </p:spPr>
      </p:pic>
      <p:sp>
        <p:nvSpPr>
          <p:cNvPr id="14" name="Text 9"/>
          <p:cNvSpPr/>
          <p:nvPr/>
        </p:nvSpPr>
        <p:spPr>
          <a:xfrm>
            <a:off x="3871079" y="4630222"/>
            <a:ext cx="286822" cy="358616"/>
          </a:xfrm>
          <a:prstGeom prst="rect">
            <a:avLst/>
          </a:prstGeom>
          <a:noFill/>
          <a:ln/>
        </p:spPr>
        <p:txBody>
          <a:bodyPr wrap="none" lIns="0" tIns="0" rIns="0" bIns="0" rtlCol="0" anchor="t"/>
          <a:lstStyle/>
          <a:p>
            <a:pPr algn="ctr" indent="0" marL="0">
              <a:lnSpc>
                <a:spcPts val="3600"/>
              </a:lnSpc>
              <a:buNone/>
            </a:pPr>
            <a:r>
              <a:rPr lang="en-US" sz="2250" dirty="0">
                <a:solidFill>
                  <a:srgbClr val="E0D6DE"/>
                </a:solidFill>
                <a:latin typeface="Sora Medium" pitchFamily="34" charset="0"/>
                <a:ea typeface="Sora Medium" pitchFamily="34" charset="-122"/>
                <a:cs typeface="Sora Medium" pitchFamily="34" charset="-120"/>
              </a:rPr>
              <a:t>3</a:t>
            </a:r>
            <a:endParaRPr lang="en-US" sz="2250" dirty="0"/>
          </a:p>
        </p:txBody>
      </p:sp>
      <p:sp>
        <p:nvSpPr>
          <p:cNvPr id="15" name="Text 10"/>
          <p:cNvSpPr/>
          <p:nvPr/>
        </p:nvSpPr>
        <p:spPr>
          <a:xfrm>
            <a:off x="6669167" y="4425791"/>
            <a:ext cx="2960013" cy="318730"/>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Psychographic Factors</a:t>
            </a:r>
            <a:endParaRPr lang="en-US" sz="2000" dirty="0"/>
          </a:p>
        </p:txBody>
      </p:sp>
      <p:sp>
        <p:nvSpPr>
          <p:cNvPr id="16" name="Text 11"/>
          <p:cNvSpPr/>
          <p:nvPr/>
        </p:nvSpPr>
        <p:spPr>
          <a:xfrm>
            <a:off x="6669167" y="4866918"/>
            <a:ext cx="3641408" cy="326469"/>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Analyze lifestyle, preferences, interests</a:t>
            </a:r>
            <a:endParaRPr lang="en-US" sz="1600" dirty="0"/>
          </a:p>
        </p:txBody>
      </p:sp>
      <p:sp>
        <p:nvSpPr>
          <p:cNvPr id="17" name="Shape 12"/>
          <p:cNvSpPr/>
          <p:nvPr/>
        </p:nvSpPr>
        <p:spPr>
          <a:xfrm>
            <a:off x="6516172" y="5413296"/>
            <a:ext cx="7349252" cy="11430"/>
          </a:xfrm>
          <a:prstGeom prst="roundRect">
            <a:avLst>
              <a:gd name="adj" fmla="val 267763"/>
            </a:avLst>
          </a:prstGeom>
          <a:solidFill>
            <a:srgbClr val="3F3F44"/>
          </a:solidFill>
          <a:ln/>
        </p:spPr>
      </p:sp>
      <p:pic>
        <p:nvPicPr>
          <p:cNvPr id="18" name="Image 3" descr="preencoded.png">    </p:cNvPr>
          <p:cNvPicPr>
            <a:picLocks noChangeAspect="1"/>
          </p:cNvPicPr>
          <p:nvPr/>
        </p:nvPicPr>
        <p:blipFill>
          <a:blip r:embed="rId4"/>
          <a:stretch>
            <a:fillRect/>
          </a:stretch>
        </p:blipFill>
        <p:spPr>
          <a:xfrm>
            <a:off x="746998" y="5448300"/>
            <a:ext cx="6535103" cy="1175504"/>
          </a:xfrm>
          <a:prstGeom prst="rect">
            <a:avLst/>
          </a:prstGeom>
        </p:spPr>
      </p:pic>
      <p:sp>
        <p:nvSpPr>
          <p:cNvPr id="19" name="Text 13"/>
          <p:cNvSpPr/>
          <p:nvPr/>
        </p:nvSpPr>
        <p:spPr>
          <a:xfrm>
            <a:off x="3871079" y="5856684"/>
            <a:ext cx="286822" cy="358616"/>
          </a:xfrm>
          <a:prstGeom prst="rect">
            <a:avLst/>
          </a:prstGeom>
          <a:noFill/>
          <a:ln/>
        </p:spPr>
        <p:txBody>
          <a:bodyPr wrap="none" lIns="0" tIns="0" rIns="0" bIns="0" rtlCol="0" anchor="t"/>
          <a:lstStyle/>
          <a:p>
            <a:pPr algn="ctr" indent="0" marL="0">
              <a:lnSpc>
                <a:spcPts val="3600"/>
              </a:lnSpc>
              <a:buNone/>
            </a:pPr>
            <a:r>
              <a:rPr lang="en-US" sz="2250" dirty="0">
                <a:solidFill>
                  <a:srgbClr val="E0D6DE"/>
                </a:solidFill>
                <a:latin typeface="Sora Medium" pitchFamily="34" charset="0"/>
                <a:ea typeface="Sora Medium" pitchFamily="34" charset="-122"/>
                <a:cs typeface="Sora Medium" pitchFamily="34" charset="-120"/>
              </a:rPr>
              <a:t>4</a:t>
            </a:r>
            <a:endParaRPr lang="en-US" sz="2250" dirty="0"/>
          </a:p>
        </p:txBody>
      </p:sp>
      <p:sp>
        <p:nvSpPr>
          <p:cNvPr id="20" name="Text 14"/>
          <p:cNvSpPr/>
          <p:nvPr/>
        </p:nvSpPr>
        <p:spPr>
          <a:xfrm>
            <a:off x="7486055" y="5652254"/>
            <a:ext cx="2550438" cy="318730"/>
          </a:xfrm>
          <a:prstGeom prst="rect">
            <a:avLst/>
          </a:prstGeom>
          <a:noFill/>
          <a:ln/>
        </p:spPr>
        <p:txBody>
          <a:bodyPr wrap="none" lIns="0" tIns="0" rIns="0" bIns="0" rtlCol="0" anchor="t"/>
          <a:lstStyle/>
          <a:p>
            <a:pPr algn="l" indent="0" marL="0">
              <a:lnSpc>
                <a:spcPts val="2500"/>
              </a:lnSpc>
              <a:buNone/>
            </a:pPr>
            <a:r>
              <a:rPr lang="en-US" sz="2000" dirty="0">
                <a:solidFill>
                  <a:srgbClr val="E0D6DE"/>
                </a:solidFill>
                <a:latin typeface="Sora Medium" pitchFamily="34" charset="0"/>
                <a:ea typeface="Sora Medium" pitchFamily="34" charset="-122"/>
                <a:cs typeface="Sora Medium" pitchFamily="34" charset="-120"/>
              </a:rPr>
              <a:t>Behavioral Factors</a:t>
            </a:r>
            <a:endParaRPr lang="en-US" sz="2000" dirty="0"/>
          </a:p>
        </p:txBody>
      </p:sp>
      <p:sp>
        <p:nvSpPr>
          <p:cNvPr id="21" name="Text 15"/>
          <p:cNvSpPr/>
          <p:nvPr/>
        </p:nvSpPr>
        <p:spPr>
          <a:xfrm>
            <a:off x="7486055" y="6093381"/>
            <a:ext cx="4996101" cy="326469"/>
          </a:xfrm>
          <a:prstGeom prst="rect">
            <a:avLst/>
          </a:prstGeom>
          <a:noFill/>
          <a:ln/>
        </p:spPr>
        <p:txBody>
          <a:bodyPr wrap="non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Examine participation, watching, volunteering habits</a:t>
            </a:r>
            <a:endParaRPr lang="en-US" sz="1600" dirty="0"/>
          </a:p>
        </p:txBody>
      </p:sp>
      <p:sp>
        <p:nvSpPr>
          <p:cNvPr id="22" name="Text 16"/>
          <p:cNvSpPr/>
          <p:nvPr/>
        </p:nvSpPr>
        <p:spPr>
          <a:xfrm>
            <a:off x="714018" y="6853238"/>
            <a:ext cx="13202364" cy="652939"/>
          </a:xfrm>
          <a:prstGeom prst="rect">
            <a:avLst/>
          </a:prstGeom>
          <a:noFill/>
          <a:ln/>
        </p:spPr>
        <p:txBody>
          <a:bodyPr wrap="square" lIns="0" tIns="0" rIns="0" bIns="0" rtlCol="0" anchor="t"/>
          <a:lstStyle/>
          <a:p>
            <a:pPr algn="l" indent="0" marL="0">
              <a:lnSpc>
                <a:spcPts val="2550"/>
              </a:lnSpc>
              <a:buNone/>
            </a:pPr>
            <a:r>
              <a:rPr lang="en-US" sz="1600" dirty="0">
                <a:solidFill>
                  <a:srgbClr val="E0D6DE"/>
                </a:solidFill>
                <a:latin typeface="Noto Sans TC" pitchFamily="34" charset="0"/>
                <a:ea typeface="Noto Sans TC" pitchFamily="34" charset="-122"/>
                <a:cs typeface="Noto Sans TC" pitchFamily="34" charset="-120"/>
              </a:rPr>
              <a:t>Market segmentation allows organizations to deliver their message more effectively and engage current and potential audience members in a more meaningful way. It's crucial to understand the different motivations and behaviors of various segments within the market.</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40093" y="596979"/>
            <a:ext cx="6620232" cy="660916"/>
          </a:xfrm>
          <a:prstGeom prst="rect">
            <a:avLst/>
          </a:prstGeom>
          <a:noFill/>
          <a:ln/>
        </p:spPr>
        <p:txBody>
          <a:bodyPr wrap="none" lIns="0" tIns="0" rIns="0" bIns="0" rtlCol="0" anchor="t"/>
          <a:lstStyle/>
          <a:p>
            <a:pPr algn="l" indent="0" marL="0">
              <a:lnSpc>
                <a:spcPts val="5200"/>
              </a:lnSpc>
              <a:buNone/>
            </a:pPr>
            <a:r>
              <a:rPr lang="en-US" sz="4150" dirty="0">
                <a:solidFill>
                  <a:srgbClr val="97B8FF"/>
                </a:solidFill>
                <a:latin typeface="Sora Medium" pitchFamily="34" charset="0"/>
                <a:ea typeface="Sora Medium" pitchFamily="34" charset="-122"/>
                <a:cs typeface="Sora Medium" pitchFamily="34" charset="-120"/>
              </a:rPr>
              <a:t>Digital Marketing Trends</a:t>
            </a:r>
            <a:endParaRPr lang="en-US" sz="4150" dirty="0"/>
          </a:p>
        </p:txBody>
      </p:sp>
      <p:pic>
        <p:nvPicPr>
          <p:cNvPr id="4" name="Image 1" descr="preencoded.png">    </p:cNvPr>
          <p:cNvPicPr>
            <a:picLocks noChangeAspect="1"/>
          </p:cNvPicPr>
          <p:nvPr/>
        </p:nvPicPr>
        <p:blipFill>
          <a:blip r:embed="rId2"/>
          <a:stretch>
            <a:fillRect/>
          </a:stretch>
        </p:blipFill>
        <p:spPr>
          <a:xfrm>
            <a:off x="740093" y="1575078"/>
            <a:ext cx="528638" cy="528638"/>
          </a:xfrm>
          <a:prstGeom prst="rect">
            <a:avLst/>
          </a:prstGeom>
        </p:spPr>
      </p:pic>
      <p:sp>
        <p:nvSpPr>
          <p:cNvPr id="5" name="Text 1"/>
          <p:cNvSpPr/>
          <p:nvPr/>
        </p:nvSpPr>
        <p:spPr>
          <a:xfrm>
            <a:off x="740093" y="2315170"/>
            <a:ext cx="2343150" cy="660797"/>
          </a:xfrm>
          <a:prstGeom prst="rect">
            <a:avLst/>
          </a:prstGeom>
          <a:noFill/>
          <a:ln/>
        </p:spPr>
        <p:txBody>
          <a:bodyPr wrap="square" lIns="0" tIns="0" rIns="0" bIns="0" rtlCol="0" anchor="t"/>
          <a:lstStyle/>
          <a:p>
            <a:pPr algn="l" indent="0" marL="0">
              <a:lnSpc>
                <a:spcPts val="2600"/>
              </a:lnSpc>
              <a:buNone/>
            </a:pPr>
            <a:r>
              <a:rPr lang="en-US" sz="2050" dirty="0">
                <a:solidFill>
                  <a:srgbClr val="E0D6DE"/>
                </a:solidFill>
                <a:latin typeface="Sora Medium" pitchFamily="34" charset="0"/>
                <a:ea typeface="Sora Medium" pitchFamily="34" charset="-122"/>
                <a:cs typeface="Sora Medium" pitchFamily="34" charset="-120"/>
              </a:rPr>
              <a:t>Content Marketing</a:t>
            </a:r>
            <a:endParaRPr lang="en-US" sz="2050" dirty="0"/>
          </a:p>
        </p:txBody>
      </p:sp>
      <p:sp>
        <p:nvSpPr>
          <p:cNvPr id="6" name="Text 2"/>
          <p:cNvSpPr/>
          <p:nvPr/>
        </p:nvSpPr>
        <p:spPr>
          <a:xfrm>
            <a:off x="740093" y="3102769"/>
            <a:ext cx="2343150" cy="1353026"/>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Noto Sans TC" pitchFamily="34" charset="0"/>
                <a:ea typeface="Noto Sans TC" pitchFamily="34" charset="-122"/>
                <a:cs typeface="Noto Sans TC" pitchFamily="34" charset="-120"/>
              </a:rPr>
              <a:t>Creating and sharing valuable content to attract and retain audiences</a:t>
            </a:r>
            <a:endParaRPr lang="en-US" sz="1650" dirty="0"/>
          </a:p>
        </p:txBody>
      </p:sp>
      <p:pic>
        <p:nvPicPr>
          <p:cNvPr id="7" name="Image 2" descr="preencoded.png">    </p:cNvPr>
          <p:cNvPicPr>
            <a:picLocks noChangeAspect="1"/>
          </p:cNvPicPr>
          <p:nvPr/>
        </p:nvPicPr>
        <p:blipFill>
          <a:blip r:embed="rId3"/>
          <a:stretch>
            <a:fillRect/>
          </a:stretch>
        </p:blipFill>
        <p:spPr>
          <a:xfrm>
            <a:off x="3400425" y="1575078"/>
            <a:ext cx="528638" cy="528638"/>
          </a:xfrm>
          <a:prstGeom prst="rect">
            <a:avLst/>
          </a:prstGeom>
        </p:spPr>
      </p:pic>
      <p:sp>
        <p:nvSpPr>
          <p:cNvPr id="8" name="Text 3"/>
          <p:cNvSpPr/>
          <p:nvPr/>
        </p:nvSpPr>
        <p:spPr>
          <a:xfrm>
            <a:off x="3400425" y="2315170"/>
            <a:ext cx="2343150" cy="660797"/>
          </a:xfrm>
          <a:prstGeom prst="rect">
            <a:avLst/>
          </a:prstGeom>
          <a:noFill/>
          <a:ln/>
        </p:spPr>
        <p:txBody>
          <a:bodyPr wrap="square" lIns="0" tIns="0" rIns="0" bIns="0" rtlCol="0" anchor="t"/>
          <a:lstStyle/>
          <a:p>
            <a:pPr algn="l" indent="0" marL="0">
              <a:lnSpc>
                <a:spcPts val="2600"/>
              </a:lnSpc>
              <a:buNone/>
            </a:pPr>
            <a:r>
              <a:rPr lang="en-US" sz="2050" dirty="0">
                <a:solidFill>
                  <a:srgbClr val="E0D6DE"/>
                </a:solidFill>
                <a:latin typeface="Sora Medium" pitchFamily="34" charset="0"/>
                <a:ea typeface="Sora Medium" pitchFamily="34" charset="-122"/>
                <a:cs typeface="Sora Medium" pitchFamily="34" charset="-120"/>
              </a:rPr>
              <a:t>Social Media Strategies</a:t>
            </a:r>
            <a:endParaRPr lang="en-US" sz="2050" dirty="0"/>
          </a:p>
        </p:txBody>
      </p:sp>
      <p:sp>
        <p:nvSpPr>
          <p:cNvPr id="9" name="Text 4"/>
          <p:cNvSpPr/>
          <p:nvPr/>
        </p:nvSpPr>
        <p:spPr>
          <a:xfrm>
            <a:off x="3400425" y="3102769"/>
            <a:ext cx="2343150" cy="1353026"/>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Noto Sans TC" pitchFamily="34" charset="0"/>
                <a:ea typeface="Noto Sans TC" pitchFamily="34" charset="-122"/>
                <a:cs typeface="Noto Sans TC" pitchFamily="34" charset="-120"/>
              </a:rPr>
              <a:t>Leveraging social platforms for engagement and brand awareness</a:t>
            </a:r>
            <a:endParaRPr lang="en-US" sz="1650" dirty="0"/>
          </a:p>
        </p:txBody>
      </p:sp>
      <p:pic>
        <p:nvPicPr>
          <p:cNvPr id="10" name="Image 3" descr="preencoded.png">    </p:cNvPr>
          <p:cNvPicPr>
            <a:picLocks noChangeAspect="1"/>
          </p:cNvPicPr>
          <p:nvPr/>
        </p:nvPicPr>
        <p:blipFill>
          <a:blip r:embed="rId4"/>
          <a:stretch>
            <a:fillRect/>
          </a:stretch>
        </p:blipFill>
        <p:spPr>
          <a:xfrm>
            <a:off x="6060758" y="1575078"/>
            <a:ext cx="528638" cy="528638"/>
          </a:xfrm>
          <a:prstGeom prst="rect">
            <a:avLst/>
          </a:prstGeom>
        </p:spPr>
      </p:pic>
      <p:sp>
        <p:nvSpPr>
          <p:cNvPr id="11" name="Text 5"/>
          <p:cNvSpPr/>
          <p:nvPr/>
        </p:nvSpPr>
        <p:spPr>
          <a:xfrm>
            <a:off x="6060758" y="2315170"/>
            <a:ext cx="2343150" cy="660797"/>
          </a:xfrm>
          <a:prstGeom prst="rect">
            <a:avLst/>
          </a:prstGeom>
          <a:noFill/>
          <a:ln/>
        </p:spPr>
        <p:txBody>
          <a:bodyPr wrap="square" lIns="0" tIns="0" rIns="0" bIns="0" rtlCol="0" anchor="t"/>
          <a:lstStyle/>
          <a:p>
            <a:pPr algn="l" indent="0" marL="0">
              <a:lnSpc>
                <a:spcPts val="2600"/>
              </a:lnSpc>
              <a:buNone/>
            </a:pPr>
            <a:r>
              <a:rPr lang="en-US" sz="2050" dirty="0">
                <a:solidFill>
                  <a:srgbClr val="E0D6DE"/>
                </a:solidFill>
                <a:latin typeface="Sora Medium" pitchFamily="34" charset="0"/>
                <a:ea typeface="Sora Medium" pitchFamily="34" charset="-122"/>
                <a:cs typeface="Sora Medium" pitchFamily="34" charset="-120"/>
              </a:rPr>
              <a:t>Influencer Partnerships</a:t>
            </a:r>
            <a:endParaRPr lang="en-US" sz="2050" dirty="0"/>
          </a:p>
        </p:txBody>
      </p:sp>
      <p:sp>
        <p:nvSpPr>
          <p:cNvPr id="12" name="Text 6"/>
          <p:cNvSpPr/>
          <p:nvPr/>
        </p:nvSpPr>
        <p:spPr>
          <a:xfrm>
            <a:off x="6060758" y="3102769"/>
            <a:ext cx="2343150" cy="1014770"/>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Noto Sans TC" pitchFamily="34" charset="0"/>
                <a:ea typeface="Noto Sans TC" pitchFamily="34" charset="-122"/>
                <a:cs typeface="Noto Sans TC" pitchFamily="34" charset="-120"/>
              </a:rPr>
              <a:t>Collaborating with influential figures to reach target audiences</a:t>
            </a:r>
            <a:endParaRPr lang="en-US" sz="1650" dirty="0"/>
          </a:p>
        </p:txBody>
      </p:sp>
      <p:pic>
        <p:nvPicPr>
          <p:cNvPr id="13" name="Image 4" descr="preencoded.png">    </p:cNvPr>
          <p:cNvPicPr>
            <a:picLocks noChangeAspect="1"/>
          </p:cNvPicPr>
          <p:nvPr/>
        </p:nvPicPr>
        <p:blipFill>
          <a:blip r:embed="rId5"/>
          <a:stretch>
            <a:fillRect/>
          </a:stretch>
        </p:blipFill>
        <p:spPr>
          <a:xfrm>
            <a:off x="740093" y="5090160"/>
            <a:ext cx="528638" cy="528638"/>
          </a:xfrm>
          <a:prstGeom prst="rect">
            <a:avLst/>
          </a:prstGeom>
        </p:spPr>
      </p:pic>
      <p:sp>
        <p:nvSpPr>
          <p:cNvPr id="14" name="Text 7"/>
          <p:cNvSpPr/>
          <p:nvPr/>
        </p:nvSpPr>
        <p:spPr>
          <a:xfrm>
            <a:off x="740093" y="5830253"/>
            <a:ext cx="2343150" cy="660797"/>
          </a:xfrm>
          <a:prstGeom prst="rect">
            <a:avLst/>
          </a:prstGeom>
          <a:noFill/>
          <a:ln/>
        </p:spPr>
        <p:txBody>
          <a:bodyPr wrap="square" lIns="0" tIns="0" rIns="0" bIns="0" rtlCol="0" anchor="t"/>
          <a:lstStyle/>
          <a:p>
            <a:pPr algn="l" indent="0" marL="0">
              <a:lnSpc>
                <a:spcPts val="2600"/>
              </a:lnSpc>
              <a:buNone/>
            </a:pPr>
            <a:r>
              <a:rPr lang="en-US" sz="2050" dirty="0">
                <a:solidFill>
                  <a:srgbClr val="E0D6DE"/>
                </a:solidFill>
                <a:latin typeface="Sora Medium" pitchFamily="34" charset="0"/>
                <a:ea typeface="Sora Medium" pitchFamily="34" charset="-122"/>
                <a:cs typeface="Sora Medium" pitchFamily="34" charset="-120"/>
              </a:rPr>
              <a:t>Community Engagement</a:t>
            </a:r>
            <a:endParaRPr lang="en-US" sz="2050" dirty="0"/>
          </a:p>
        </p:txBody>
      </p:sp>
      <p:sp>
        <p:nvSpPr>
          <p:cNvPr id="15" name="Text 8"/>
          <p:cNvSpPr/>
          <p:nvPr/>
        </p:nvSpPr>
        <p:spPr>
          <a:xfrm>
            <a:off x="740093" y="6617851"/>
            <a:ext cx="2343150" cy="1014770"/>
          </a:xfrm>
          <a:prstGeom prst="rect">
            <a:avLst/>
          </a:prstGeom>
          <a:noFill/>
          <a:ln/>
        </p:spPr>
        <p:txBody>
          <a:bodyPr wrap="square" lIns="0" tIns="0" rIns="0" bIns="0" rtlCol="0" anchor="t"/>
          <a:lstStyle/>
          <a:p>
            <a:pPr algn="l" indent="0" marL="0">
              <a:lnSpc>
                <a:spcPts val="2650"/>
              </a:lnSpc>
              <a:buNone/>
            </a:pPr>
            <a:r>
              <a:rPr lang="en-US" sz="1650" dirty="0">
                <a:solidFill>
                  <a:srgbClr val="E0D6DE"/>
                </a:solidFill>
                <a:latin typeface="Noto Sans TC" pitchFamily="34" charset="0"/>
                <a:ea typeface="Noto Sans TC" pitchFamily="34" charset="-122"/>
                <a:cs typeface="Noto Sans TC" pitchFamily="34" charset="-120"/>
              </a:rPr>
              <a:t>Building and nurturing online communities around brands</a:t>
            </a:r>
            <a:endParaRPr lang="en-US" sz="16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748189"/>
            <a:ext cx="7556421" cy="1417558"/>
          </a:xfrm>
          <a:prstGeom prst="rect">
            <a:avLst/>
          </a:prstGeom>
          <a:noFill/>
          <a:ln/>
        </p:spPr>
        <p:txBody>
          <a:bodyPr wrap="square" lIns="0" tIns="0" rIns="0" bIns="0" rtlCol="0" anchor="t"/>
          <a:lstStyle/>
          <a:p>
            <a:pPr algn="l" indent="0" marL="0">
              <a:lnSpc>
                <a:spcPts val="5550"/>
              </a:lnSpc>
              <a:buNone/>
            </a:pPr>
            <a:r>
              <a:rPr lang="en-US" sz="4450" dirty="0">
                <a:solidFill>
                  <a:srgbClr val="97B8FF"/>
                </a:solidFill>
                <a:latin typeface="Sora Medium" pitchFamily="34" charset="0"/>
                <a:ea typeface="Sora Medium" pitchFamily="34" charset="-122"/>
                <a:cs typeface="Sora Medium" pitchFamily="34" charset="-120"/>
              </a:rPr>
              <a:t>Emerging Technologies in Marketing</a:t>
            </a:r>
            <a:endParaRPr lang="en-US" sz="4450" dirty="0"/>
          </a:p>
        </p:txBody>
      </p:sp>
      <p:sp>
        <p:nvSpPr>
          <p:cNvPr id="4" name="Shape 1"/>
          <p:cNvSpPr/>
          <p:nvPr/>
        </p:nvSpPr>
        <p:spPr>
          <a:xfrm>
            <a:off x="793790" y="2761059"/>
            <a:ext cx="510302" cy="510302"/>
          </a:xfrm>
          <a:prstGeom prst="roundRect">
            <a:avLst>
              <a:gd name="adj" fmla="val 6667"/>
            </a:avLst>
          </a:prstGeom>
          <a:solidFill>
            <a:srgbClr val="26262B"/>
          </a:solidFill>
          <a:ln/>
        </p:spPr>
      </p:sp>
      <p:sp>
        <p:nvSpPr>
          <p:cNvPr id="5" name="Text 2"/>
          <p:cNvSpPr/>
          <p:nvPr/>
        </p:nvSpPr>
        <p:spPr>
          <a:xfrm>
            <a:off x="878860" y="2803565"/>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Sora Medium" pitchFamily="34" charset="0"/>
                <a:ea typeface="Sora Medium" pitchFamily="34" charset="-122"/>
                <a:cs typeface="Sora Medium" pitchFamily="34" charset="-120"/>
              </a:rPr>
              <a:t>1</a:t>
            </a:r>
            <a:endParaRPr lang="en-US" sz="2650" dirty="0"/>
          </a:p>
        </p:txBody>
      </p:sp>
      <p:sp>
        <p:nvSpPr>
          <p:cNvPr id="6" name="Text 3"/>
          <p:cNvSpPr/>
          <p:nvPr/>
        </p:nvSpPr>
        <p:spPr>
          <a:xfrm>
            <a:off x="1530906" y="2761059"/>
            <a:ext cx="2927747"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Blockchain and NFTs</a:t>
            </a:r>
            <a:endParaRPr lang="en-US" sz="2200" dirty="0"/>
          </a:p>
        </p:txBody>
      </p:sp>
      <p:sp>
        <p:nvSpPr>
          <p:cNvPr id="7" name="Text 4"/>
          <p:cNvSpPr/>
          <p:nvPr/>
        </p:nvSpPr>
        <p:spPr>
          <a:xfrm>
            <a:off x="1530906" y="3605808"/>
            <a:ext cx="2927747" cy="217741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These technologies are increasingly central to digital marketing and artistic practices, enabling digital ownership of content.</a:t>
            </a:r>
            <a:endParaRPr lang="en-US" sz="1750" dirty="0"/>
          </a:p>
        </p:txBody>
      </p:sp>
      <p:sp>
        <p:nvSpPr>
          <p:cNvPr id="8" name="Shape 5"/>
          <p:cNvSpPr/>
          <p:nvPr/>
        </p:nvSpPr>
        <p:spPr>
          <a:xfrm>
            <a:off x="4685467" y="2761059"/>
            <a:ext cx="510302" cy="510302"/>
          </a:xfrm>
          <a:prstGeom prst="roundRect">
            <a:avLst>
              <a:gd name="adj" fmla="val 6667"/>
            </a:avLst>
          </a:prstGeom>
          <a:solidFill>
            <a:srgbClr val="26262B"/>
          </a:solidFill>
          <a:ln/>
        </p:spPr>
      </p:sp>
      <p:sp>
        <p:nvSpPr>
          <p:cNvPr id="9" name="Text 6"/>
          <p:cNvSpPr/>
          <p:nvPr/>
        </p:nvSpPr>
        <p:spPr>
          <a:xfrm>
            <a:off x="4770537" y="2803565"/>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Sora Medium" pitchFamily="34" charset="0"/>
                <a:ea typeface="Sora Medium" pitchFamily="34" charset="-122"/>
                <a:cs typeface="Sora Medium" pitchFamily="34" charset="-120"/>
              </a:rPr>
              <a:t>2</a:t>
            </a:r>
            <a:endParaRPr lang="en-US" sz="2650" dirty="0"/>
          </a:p>
        </p:txBody>
      </p:sp>
      <p:sp>
        <p:nvSpPr>
          <p:cNvPr id="10" name="Text 7"/>
          <p:cNvSpPr/>
          <p:nvPr/>
        </p:nvSpPr>
        <p:spPr>
          <a:xfrm>
            <a:off x="5422583" y="2761059"/>
            <a:ext cx="2927747" cy="708660"/>
          </a:xfrm>
          <a:prstGeom prst="rect">
            <a:avLst/>
          </a:prstGeom>
          <a:noFill/>
          <a:ln/>
        </p:spPr>
        <p:txBody>
          <a:bodyPr wrap="squar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AI-Powered Analytics</a:t>
            </a:r>
            <a:endParaRPr lang="en-US" sz="2200" dirty="0"/>
          </a:p>
        </p:txBody>
      </p:sp>
      <p:sp>
        <p:nvSpPr>
          <p:cNvPr id="11" name="Text 8"/>
          <p:cNvSpPr/>
          <p:nvPr/>
        </p:nvSpPr>
        <p:spPr>
          <a:xfrm>
            <a:off x="5422583" y="3605808"/>
            <a:ext cx="2927747" cy="217741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Artificial intelligence tools are being used to analyze data and inform decision-making in audience segmentation, content creation, and ad targeting.</a:t>
            </a:r>
            <a:endParaRPr lang="en-US" sz="1750" dirty="0"/>
          </a:p>
        </p:txBody>
      </p:sp>
      <p:sp>
        <p:nvSpPr>
          <p:cNvPr id="12" name="Shape 9"/>
          <p:cNvSpPr/>
          <p:nvPr/>
        </p:nvSpPr>
        <p:spPr>
          <a:xfrm>
            <a:off x="793790" y="6265188"/>
            <a:ext cx="510302" cy="510302"/>
          </a:xfrm>
          <a:prstGeom prst="roundRect">
            <a:avLst>
              <a:gd name="adj" fmla="val 6667"/>
            </a:avLst>
          </a:prstGeom>
          <a:solidFill>
            <a:srgbClr val="26262B"/>
          </a:solidFill>
          <a:ln/>
        </p:spPr>
      </p:sp>
      <p:sp>
        <p:nvSpPr>
          <p:cNvPr id="13" name="Text 10"/>
          <p:cNvSpPr/>
          <p:nvPr/>
        </p:nvSpPr>
        <p:spPr>
          <a:xfrm>
            <a:off x="878860" y="6307693"/>
            <a:ext cx="340162" cy="425291"/>
          </a:xfrm>
          <a:prstGeom prst="rect">
            <a:avLst/>
          </a:prstGeom>
          <a:noFill/>
          <a:ln/>
        </p:spPr>
        <p:txBody>
          <a:bodyPr wrap="none" lIns="0" tIns="0" rIns="0" bIns="0" rtlCol="0" anchor="t"/>
          <a:lstStyle/>
          <a:p>
            <a:pPr algn="ctr" indent="0" marL="0">
              <a:lnSpc>
                <a:spcPts val="2650"/>
              </a:lnSpc>
              <a:buNone/>
            </a:pPr>
            <a:r>
              <a:rPr lang="en-US" sz="2650" dirty="0">
                <a:solidFill>
                  <a:srgbClr val="E0D6DE"/>
                </a:solidFill>
                <a:latin typeface="Sora Medium" pitchFamily="34" charset="0"/>
                <a:ea typeface="Sora Medium" pitchFamily="34" charset="-122"/>
                <a:cs typeface="Sora Medium" pitchFamily="34" charset="-120"/>
              </a:rPr>
              <a:t>3</a:t>
            </a:r>
            <a:endParaRPr lang="en-US" sz="2650" dirty="0"/>
          </a:p>
        </p:txBody>
      </p:sp>
      <p:sp>
        <p:nvSpPr>
          <p:cNvPr id="14" name="Text 11"/>
          <p:cNvSpPr/>
          <p:nvPr/>
        </p:nvSpPr>
        <p:spPr>
          <a:xfrm>
            <a:off x="1530906" y="6265188"/>
            <a:ext cx="4393644" cy="354330"/>
          </a:xfrm>
          <a:prstGeom prst="rect">
            <a:avLst/>
          </a:prstGeom>
          <a:noFill/>
          <a:ln/>
        </p:spPr>
        <p:txBody>
          <a:bodyPr wrap="none" lIns="0" tIns="0" rIns="0" bIns="0" rtlCol="0" anchor="t"/>
          <a:lstStyle/>
          <a:p>
            <a:pPr algn="l" indent="0" marL="0">
              <a:lnSpc>
                <a:spcPts val="2750"/>
              </a:lnSpc>
              <a:buNone/>
            </a:pPr>
            <a:r>
              <a:rPr lang="en-US" sz="2200" dirty="0">
                <a:solidFill>
                  <a:srgbClr val="E0D6DE"/>
                </a:solidFill>
                <a:latin typeface="Sora Medium" pitchFamily="34" charset="0"/>
                <a:ea typeface="Sora Medium" pitchFamily="34" charset="-122"/>
                <a:cs typeface="Sora Medium" pitchFamily="34" charset="-120"/>
              </a:rPr>
              <a:t>Virtual and Augmented Reality</a:t>
            </a:r>
            <a:endParaRPr lang="en-US" sz="2200" dirty="0"/>
          </a:p>
        </p:txBody>
      </p:sp>
      <p:sp>
        <p:nvSpPr>
          <p:cNvPr id="15" name="Text 12"/>
          <p:cNvSpPr/>
          <p:nvPr/>
        </p:nvSpPr>
        <p:spPr>
          <a:xfrm>
            <a:off x="1530906" y="6755606"/>
            <a:ext cx="6819305" cy="725805"/>
          </a:xfrm>
          <a:prstGeom prst="rect">
            <a:avLst/>
          </a:prstGeom>
          <a:noFill/>
          <a:ln/>
        </p:spPr>
        <p:txBody>
          <a:bodyPr wrap="square" lIns="0" tIns="0" rIns="0" bIns="0" rtlCol="0" anchor="t"/>
          <a:lstStyle/>
          <a:p>
            <a:pPr algn="l" indent="0" marL="0">
              <a:lnSpc>
                <a:spcPts val="2850"/>
              </a:lnSpc>
              <a:buNone/>
            </a:pPr>
            <a:r>
              <a:rPr lang="en-US" sz="1750" dirty="0">
                <a:solidFill>
                  <a:srgbClr val="E0D6DE"/>
                </a:solidFill>
                <a:latin typeface="Noto Sans TC" pitchFamily="34" charset="0"/>
                <a:ea typeface="Noto Sans TC" pitchFamily="34" charset="-122"/>
                <a:cs typeface="Noto Sans TC" pitchFamily="34" charset="-120"/>
              </a:rPr>
              <a:t>VR and AR are being used to create immersive experiences for fans and art enthusiasts alike.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2025-03-21T16:05:27Z</dcterms:created>
  <dcterms:modified xsi:type="dcterms:W3CDTF">2025-03-21T16:05:27Z</dcterms:modified>
</cp:coreProperties>
</file>